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64"/>
  </p:notesMasterIdLst>
  <p:handoutMasterIdLst>
    <p:handoutMasterId r:id="rId165"/>
  </p:handoutMasterIdLst>
  <p:sldIdLst>
    <p:sldId id="409" r:id="rId2"/>
    <p:sldId id="434" r:id="rId3"/>
    <p:sldId id="257" r:id="rId4"/>
    <p:sldId id="435" r:id="rId5"/>
    <p:sldId id="416" r:id="rId6"/>
    <p:sldId id="258" r:id="rId7"/>
    <p:sldId id="417" r:id="rId8"/>
    <p:sldId id="378" r:id="rId9"/>
    <p:sldId id="436" r:id="rId10"/>
    <p:sldId id="437" r:id="rId11"/>
    <p:sldId id="261" r:id="rId12"/>
    <p:sldId id="265" r:id="rId13"/>
    <p:sldId id="379" r:id="rId14"/>
    <p:sldId id="263" r:id="rId15"/>
    <p:sldId id="272" r:id="rId16"/>
    <p:sldId id="274" r:id="rId17"/>
    <p:sldId id="279" r:id="rId18"/>
    <p:sldId id="380" r:id="rId19"/>
    <p:sldId id="438" r:id="rId20"/>
    <p:sldId id="281" r:id="rId21"/>
    <p:sldId id="282" r:id="rId22"/>
    <p:sldId id="568" r:id="rId23"/>
    <p:sldId id="285" r:id="rId24"/>
    <p:sldId id="286" r:id="rId25"/>
    <p:sldId id="569" r:id="rId26"/>
    <p:sldId id="325" r:id="rId27"/>
    <p:sldId id="303" r:id="rId28"/>
    <p:sldId id="301" r:id="rId29"/>
    <p:sldId id="382" r:id="rId30"/>
    <p:sldId id="383" r:id="rId31"/>
    <p:sldId id="439" r:id="rId32"/>
    <p:sldId id="440" r:id="rId33"/>
    <p:sldId id="299" r:id="rId34"/>
    <p:sldId id="441" r:id="rId35"/>
    <p:sldId id="443" r:id="rId36"/>
    <p:sldId id="444" r:id="rId37"/>
    <p:sldId id="445" r:id="rId38"/>
    <p:sldId id="446" r:id="rId39"/>
    <p:sldId id="418" r:id="rId40"/>
    <p:sldId id="447" r:id="rId41"/>
    <p:sldId id="609" r:id="rId42"/>
    <p:sldId id="448" r:id="rId43"/>
    <p:sldId id="610" r:id="rId44"/>
    <p:sldId id="450" r:id="rId45"/>
    <p:sldId id="606" r:id="rId46"/>
    <p:sldId id="449" r:id="rId47"/>
    <p:sldId id="385" r:id="rId48"/>
    <p:sldId id="451" r:id="rId49"/>
    <p:sldId id="452" r:id="rId50"/>
    <p:sldId id="522" r:id="rId51"/>
    <p:sldId id="453" r:id="rId52"/>
    <p:sldId id="519" r:id="rId53"/>
    <p:sldId id="457" r:id="rId54"/>
    <p:sldId id="521" r:id="rId55"/>
    <p:sldId id="524" r:id="rId56"/>
    <p:sldId id="523" r:id="rId57"/>
    <p:sldId id="459" r:id="rId58"/>
    <p:sldId id="570" r:id="rId59"/>
    <p:sldId id="571" r:id="rId60"/>
    <p:sldId id="602" r:id="rId61"/>
    <p:sldId id="573" r:id="rId62"/>
    <p:sldId id="572" r:id="rId63"/>
    <p:sldId id="574" r:id="rId64"/>
    <p:sldId id="526" r:id="rId65"/>
    <p:sldId id="533" r:id="rId66"/>
    <p:sldId id="527" r:id="rId67"/>
    <p:sldId id="528" r:id="rId68"/>
    <p:sldId id="529" r:id="rId69"/>
    <p:sldId id="530" r:id="rId70"/>
    <p:sldId id="534" r:id="rId71"/>
    <p:sldId id="575" r:id="rId72"/>
    <p:sldId id="531" r:id="rId73"/>
    <p:sldId id="532" r:id="rId74"/>
    <p:sldId id="535" r:id="rId75"/>
    <p:sldId id="470" r:id="rId76"/>
    <p:sldId id="471" r:id="rId77"/>
    <p:sldId id="536" r:id="rId78"/>
    <p:sldId id="612" r:id="rId79"/>
    <p:sldId id="613" r:id="rId80"/>
    <p:sldId id="614" r:id="rId81"/>
    <p:sldId id="604" r:id="rId82"/>
    <p:sldId id="603" r:id="rId83"/>
    <p:sldId id="611" r:id="rId84"/>
    <p:sldId id="577" r:id="rId85"/>
    <p:sldId id="474" r:id="rId86"/>
    <p:sldId id="605" r:id="rId87"/>
    <p:sldId id="615" r:id="rId88"/>
    <p:sldId id="537" r:id="rId89"/>
    <p:sldId id="538" r:id="rId90"/>
    <p:sldId id="539" r:id="rId91"/>
    <p:sldId id="540" r:id="rId92"/>
    <p:sldId id="541" r:id="rId93"/>
    <p:sldId id="542" r:id="rId94"/>
    <p:sldId id="543" r:id="rId95"/>
    <p:sldId id="544" r:id="rId96"/>
    <p:sldId id="545" r:id="rId97"/>
    <p:sldId id="546" r:id="rId98"/>
    <p:sldId id="596" r:id="rId99"/>
    <p:sldId id="595" r:id="rId100"/>
    <p:sldId id="593" r:id="rId101"/>
    <p:sldId id="548" r:id="rId102"/>
    <p:sldId id="549" r:id="rId103"/>
    <p:sldId id="600" r:id="rId104"/>
    <p:sldId id="550" r:id="rId105"/>
    <p:sldId id="551" r:id="rId106"/>
    <p:sldId id="552" r:id="rId107"/>
    <p:sldId id="601" r:id="rId108"/>
    <p:sldId id="586" r:id="rId109"/>
    <p:sldId id="607" r:id="rId110"/>
    <p:sldId id="587" r:id="rId111"/>
    <p:sldId id="597" r:id="rId112"/>
    <p:sldId id="589" r:id="rId113"/>
    <p:sldId id="553" r:id="rId114"/>
    <p:sldId id="554" r:id="rId115"/>
    <p:sldId id="578" r:id="rId116"/>
    <p:sldId id="579" r:id="rId117"/>
    <p:sldId id="556" r:id="rId118"/>
    <p:sldId id="644" r:id="rId119"/>
    <p:sldId id="557" r:id="rId120"/>
    <p:sldId id="558" r:id="rId121"/>
    <p:sldId id="559" r:id="rId122"/>
    <p:sldId id="561" r:id="rId123"/>
    <p:sldId id="562" r:id="rId124"/>
    <p:sldId id="581" r:id="rId125"/>
    <p:sldId id="505" r:id="rId126"/>
    <p:sldId id="508" r:id="rId127"/>
    <p:sldId id="509" r:id="rId128"/>
    <p:sldId id="582" r:id="rId129"/>
    <p:sldId id="585" r:id="rId130"/>
    <p:sldId id="583" r:id="rId131"/>
    <p:sldId id="510" r:id="rId132"/>
    <p:sldId id="506" r:id="rId133"/>
    <p:sldId id="507" r:id="rId134"/>
    <p:sldId id="645" r:id="rId135"/>
    <p:sldId id="511" r:id="rId136"/>
    <p:sldId id="566" r:id="rId137"/>
    <p:sldId id="580" r:id="rId138"/>
    <p:sldId id="563" r:id="rId139"/>
    <p:sldId id="584" r:id="rId140"/>
    <p:sldId id="513" r:id="rId141"/>
    <p:sldId id="564" r:id="rId142"/>
    <p:sldId id="567" r:id="rId143"/>
    <p:sldId id="565" r:id="rId144"/>
    <p:sldId id="643" r:id="rId145"/>
    <p:sldId id="598" r:id="rId146"/>
    <p:sldId id="599" r:id="rId147"/>
    <p:sldId id="617" r:id="rId148"/>
    <p:sldId id="621" r:id="rId149"/>
    <p:sldId id="623" r:id="rId150"/>
    <p:sldId id="625" r:id="rId151"/>
    <p:sldId id="628" r:id="rId152"/>
    <p:sldId id="629" r:id="rId153"/>
    <p:sldId id="630" r:id="rId154"/>
    <p:sldId id="631" r:id="rId155"/>
    <p:sldId id="632" r:id="rId156"/>
    <p:sldId id="633" r:id="rId157"/>
    <p:sldId id="635" r:id="rId158"/>
    <p:sldId id="636" r:id="rId159"/>
    <p:sldId id="637" r:id="rId160"/>
    <p:sldId id="641" r:id="rId161"/>
    <p:sldId id="642" r:id="rId162"/>
    <p:sldId id="616" r:id="rId163"/>
  </p:sldIdLst>
  <p:sldSz cx="9144000" cy="6858000" type="screen4x3"/>
  <p:notesSz cx="9874250" cy="6797675"/>
  <p:defaultTextStyle>
    <a:defPPr>
      <a:defRPr lang="zh-CN"/>
    </a:defPPr>
    <a:lvl1pPr algn="ctr" rtl="0" fontAlgn="base">
      <a:spcBef>
        <a:spcPct val="20000"/>
      </a:spcBef>
      <a:spcAft>
        <a:spcPct val="0"/>
      </a:spcAft>
      <a:defRPr kumimoji="1" sz="2800" b="1" kern="1200">
        <a:solidFill>
          <a:schemeClr val="tx2"/>
        </a:solidFill>
        <a:latin typeface="Times New Roman" pitchFamily="18" charset="0"/>
        <a:ea typeface="宋体" charset="-122"/>
        <a:cs typeface="+mn-cs"/>
      </a:defRPr>
    </a:lvl1pPr>
    <a:lvl2pPr marL="457200" algn="ctr" rtl="0" fontAlgn="base">
      <a:spcBef>
        <a:spcPct val="20000"/>
      </a:spcBef>
      <a:spcAft>
        <a:spcPct val="0"/>
      </a:spcAft>
      <a:defRPr kumimoji="1" sz="2800" b="1" kern="1200">
        <a:solidFill>
          <a:schemeClr val="tx2"/>
        </a:solidFill>
        <a:latin typeface="Times New Roman" pitchFamily="18" charset="0"/>
        <a:ea typeface="宋体" charset="-122"/>
        <a:cs typeface="+mn-cs"/>
      </a:defRPr>
    </a:lvl2pPr>
    <a:lvl3pPr marL="914400" algn="ctr" rtl="0" fontAlgn="base">
      <a:spcBef>
        <a:spcPct val="20000"/>
      </a:spcBef>
      <a:spcAft>
        <a:spcPct val="0"/>
      </a:spcAft>
      <a:defRPr kumimoji="1" sz="2800" b="1" kern="1200">
        <a:solidFill>
          <a:schemeClr val="tx2"/>
        </a:solidFill>
        <a:latin typeface="Times New Roman" pitchFamily="18" charset="0"/>
        <a:ea typeface="宋体" charset="-122"/>
        <a:cs typeface="+mn-cs"/>
      </a:defRPr>
    </a:lvl3pPr>
    <a:lvl4pPr marL="1371600" algn="ctr" rtl="0" fontAlgn="base">
      <a:spcBef>
        <a:spcPct val="20000"/>
      </a:spcBef>
      <a:spcAft>
        <a:spcPct val="0"/>
      </a:spcAft>
      <a:defRPr kumimoji="1" sz="2800" b="1" kern="1200">
        <a:solidFill>
          <a:schemeClr val="tx2"/>
        </a:solidFill>
        <a:latin typeface="Times New Roman" pitchFamily="18" charset="0"/>
        <a:ea typeface="宋体" charset="-122"/>
        <a:cs typeface="+mn-cs"/>
      </a:defRPr>
    </a:lvl4pPr>
    <a:lvl5pPr marL="1828800" algn="ctr" rtl="0" fontAlgn="base">
      <a:spcBef>
        <a:spcPct val="20000"/>
      </a:spcBef>
      <a:spcAft>
        <a:spcPct val="0"/>
      </a:spcAft>
      <a:defRPr kumimoji="1" sz="2800" b="1" kern="1200">
        <a:solidFill>
          <a:schemeClr val="tx2"/>
        </a:solidFill>
        <a:latin typeface="Times New Roman" pitchFamily="18" charset="0"/>
        <a:ea typeface="宋体" charset="-122"/>
        <a:cs typeface="+mn-cs"/>
      </a:defRPr>
    </a:lvl5pPr>
    <a:lvl6pPr marL="2286000" algn="l" defTabSz="914400" rtl="0" eaLnBrk="1" latinLnBrk="0" hangingPunct="1">
      <a:defRPr kumimoji="1" sz="2800" b="1" kern="1200">
        <a:solidFill>
          <a:schemeClr val="tx2"/>
        </a:solidFill>
        <a:latin typeface="Times New Roman" pitchFamily="18" charset="0"/>
        <a:ea typeface="宋体" charset="-122"/>
        <a:cs typeface="+mn-cs"/>
      </a:defRPr>
    </a:lvl6pPr>
    <a:lvl7pPr marL="2743200" algn="l" defTabSz="914400" rtl="0" eaLnBrk="1" latinLnBrk="0" hangingPunct="1">
      <a:defRPr kumimoji="1" sz="2800" b="1" kern="1200">
        <a:solidFill>
          <a:schemeClr val="tx2"/>
        </a:solidFill>
        <a:latin typeface="Times New Roman" pitchFamily="18" charset="0"/>
        <a:ea typeface="宋体" charset="-122"/>
        <a:cs typeface="+mn-cs"/>
      </a:defRPr>
    </a:lvl7pPr>
    <a:lvl8pPr marL="3200400" algn="l" defTabSz="914400" rtl="0" eaLnBrk="1" latinLnBrk="0" hangingPunct="1">
      <a:defRPr kumimoji="1" sz="2800" b="1" kern="1200">
        <a:solidFill>
          <a:schemeClr val="tx2"/>
        </a:solidFill>
        <a:latin typeface="Times New Roman" pitchFamily="18" charset="0"/>
        <a:ea typeface="宋体" charset="-122"/>
        <a:cs typeface="+mn-cs"/>
      </a:defRPr>
    </a:lvl8pPr>
    <a:lvl9pPr marL="3657600" algn="l" defTabSz="914400" rtl="0" eaLnBrk="1" latinLnBrk="0" hangingPunct="1">
      <a:defRPr kumimoji="1" sz="2800" b="1" kern="1200">
        <a:solidFill>
          <a:schemeClr val="tx2"/>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3792">
          <p15:clr>
            <a:srgbClr val="A4A3A4"/>
          </p15:clr>
        </p15:guide>
        <p15:guide id="2" pos="480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000000"/>
    <a:srgbClr val="CCECFF"/>
    <a:srgbClr val="006600"/>
    <a:srgbClr val="FCECEA"/>
    <a:srgbClr val="FFFF99"/>
    <a:srgbClr val="FF3300"/>
    <a:srgbClr val="CAF2CE"/>
    <a:srgbClr val="FBE2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0" autoAdjust="0"/>
    <p:restoredTop sz="93401" autoAdjust="0"/>
  </p:normalViewPr>
  <p:slideViewPr>
    <p:cSldViewPr>
      <p:cViewPr>
        <p:scale>
          <a:sx n="70" d="100"/>
          <a:sy n="70" d="100"/>
        </p:scale>
        <p:origin x="1308" y="156"/>
      </p:cViewPr>
      <p:guideLst>
        <p:guide orient="horz" pos="3792"/>
        <p:guide pos="48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014"/>
    </p:cViewPr>
  </p:sorterViewPr>
  <p:notesViewPr>
    <p:cSldViewPr>
      <p:cViewPr varScale="1">
        <p:scale>
          <a:sx n="28" d="100"/>
          <a:sy n="28" d="100"/>
        </p:scale>
        <p:origin x="-1262" y="-77"/>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4278842" cy="339884"/>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0"/>
              </a:spcBef>
              <a:defRPr sz="1200" b="0">
                <a:solidFill>
                  <a:schemeClr val="tx1"/>
                </a:solidFill>
                <a:ea typeface="宋体" pitchFamily="2" charset="-122"/>
              </a:defRPr>
            </a:lvl1pPr>
          </a:lstStyle>
          <a:p>
            <a:pPr>
              <a:defRPr/>
            </a:pPr>
            <a:endParaRPr lang="en-US" altLang="zh-CN"/>
          </a:p>
        </p:txBody>
      </p:sp>
      <p:sp>
        <p:nvSpPr>
          <p:cNvPr id="51203" name="Rectangle 3"/>
          <p:cNvSpPr>
            <a:spLocks noGrp="1" noChangeArrowheads="1"/>
          </p:cNvSpPr>
          <p:nvPr>
            <p:ph type="dt" sz="quarter" idx="1"/>
          </p:nvPr>
        </p:nvSpPr>
        <p:spPr bwMode="auto">
          <a:xfrm>
            <a:off x="5595408" y="0"/>
            <a:ext cx="4278842" cy="339884"/>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0"/>
              </a:spcBef>
              <a:defRPr sz="1200" b="0">
                <a:solidFill>
                  <a:schemeClr val="tx1"/>
                </a:solidFill>
                <a:ea typeface="宋体" pitchFamily="2" charset="-122"/>
              </a:defRPr>
            </a:lvl1pPr>
          </a:lstStyle>
          <a:p>
            <a:pPr>
              <a:defRPr/>
            </a:pPr>
            <a:endParaRPr lang="en-US" altLang="zh-CN"/>
          </a:p>
        </p:txBody>
      </p:sp>
      <p:sp>
        <p:nvSpPr>
          <p:cNvPr id="51204" name="Rectangle 4"/>
          <p:cNvSpPr>
            <a:spLocks noGrp="1" noChangeArrowheads="1"/>
          </p:cNvSpPr>
          <p:nvPr>
            <p:ph type="ftr" sz="quarter" idx="2"/>
          </p:nvPr>
        </p:nvSpPr>
        <p:spPr bwMode="auto">
          <a:xfrm>
            <a:off x="0" y="6457791"/>
            <a:ext cx="4278842" cy="339884"/>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spcBef>
                <a:spcPct val="0"/>
              </a:spcBef>
              <a:defRPr sz="1200" b="0">
                <a:solidFill>
                  <a:schemeClr val="tx1"/>
                </a:solidFill>
                <a:ea typeface="宋体" pitchFamily="2" charset="-122"/>
              </a:defRPr>
            </a:lvl1pPr>
          </a:lstStyle>
          <a:p>
            <a:pPr>
              <a:defRPr/>
            </a:pPr>
            <a:endParaRPr lang="en-US" altLang="zh-CN"/>
          </a:p>
        </p:txBody>
      </p:sp>
      <p:sp>
        <p:nvSpPr>
          <p:cNvPr id="51205" name="Rectangle 5"/>
          <p:cNvSpPr>
            <a:spLocks noGrp="1" noChangeArrowheads="1"/>
          </p:cNvSpPr>
          <p:nvPr>
            <p:ph type="sldNum" sz="quarter" idx="3"/>
          </p:nvPr>
        </p:nvSpPr>
        <p:spPr bwMode="auto">
          <a:xfrm>
            <a:off x="5595408" y="6457791"/>
            <a:ext cx="4278842" cy="339884"/>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ea typeface="宋体" pitchFamily="2" charset="-122"/>
              </a:defRPr>
            </a:lvl1pPr>
          </a:lstStyle>
          <a:p>
            <a:pPr>
              <a:defRPr/>
            </a:pPr>
            <a:fld id="{F572366A-D047-48E6-9AA5-8BD8321A1950}" type="slidenum">
              <a:rPr lang="en-US" altLang="zh-CN"/>
              <a:pPr>
                <a:defRPr/>
              </a:pPr>
              <a:t>‹#›</a:t>
            </a:fld>
            <a:endParaRPr lang="en-US" altLang="zh-CN"/>
          </a:p>
        </p:txBody>
      </p:sp>
    </p:spTree>
    <p:extLst>
      <p:ext uri="{BB962C8B-B14F-4D97-AF65-F5344CB8AC3E}">
        <p14:creationId xmlns:p14="http://schemas.microsoft.com/office/powerpoint/2010/main" val="24294149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4278842" cy="339884"/>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0"/>
              </a:spcBef>
              <a:defRPr sz="1200" b="0">
                <a:solidFill>
                  <a:schemeClr val="tx1"/>
                </a:solidFill>
                <a:ea typeface="宋体" pitchFamily="2" charset="-122"/>
              </a:defRPr>
            </a:lvl1pPr>
          </a:lstStyle>
          <a:p>
            <a:pPr>
              <a:defRPr/>
            </a:pPr>
            <a:endParaRPr lang="en-US" altLang="zh-CN"/>
          </a:p>
        </p:txBody>
      </p:sp>
      <p:sp>
        <p:nvSpPr>
          <p:cNvPr id="53251" name="Rectangle 3"/>
          <p:cNvSpPr>
            <a:spLocks noGrp="1" noChangeArrowheads="1"/>
          </p:cNvSpPr>
          <p:nvPr>
            <p:ph type="dt" idx="1"/>
          </p:nvPr>
        </p:nvSpPr>
        <p:spPr bwMode="auto">
          <a:xfrm>
            <a:off x="5595408" y="0"/>
            <a:ext cx="4278842" cy="339884"/>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0"/>
              </a:spcBef>
              <a:defRPr sz="1200" b="0">
                <a:solidFill>
                  <a:schemeClr val="tx1"/>
                </a:solidFill>
                <a:ea typeface="宋体" pitchFamily="2" charset="-122"/>
              </a:defRPr>
            </a:lvl1pPr>
          </a:lstStyle>
          <a:p>
            <a:pPr>
              <a:defRPr/>
            </a:pPr>
            <a:endParaRPr lang="en-US" altLang="zh-CN"/>
          </a:p>
        </p:txBody>
      </p:sp>
      <p:sp>
        <p:nvSpPr>
          <p:cNvPr id="138244" name="Rectangle 4"/>
          <p:cNvSpPr>
            <a:spLocks noGrp="1" noRot="1" noChangeAspect="1" noChangeArrowheads="1" noTextEdit="1"/>
          </p:cNvSpPr>
          <p:nvPr>
            <p:ph type="sldImg" idx="2"/>
          </p:nvPr>
        </p:nvSpPr>
        <p:spPr bwMode="auto">
          <a:xfrm>
            <a:off x="3236913" y="509588"/>
            <a:ext cx="3400425"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1316567" y="3228896"/>
            <a:ext cx="7241117" cy="3058954"/>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3254" name="Rectangle 6"/>
          <p:cNvSpPr>
            <a:spLocks noGrp="1" noChangeArrowheads="1"/>
          </p:cNvSpPr>
          <p:nvPr>
            <p:ph type="ftr" sz="quarter" idx="4"/>
          </p:nvPr>
        </p:nvSpPr>
        <p:spPr bwMode="auto">
          <a:xfrm>
            <a:off x="0" y="6457791"/>
            <a:ext cx="4278842" cy="339884"/>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spcBef>
                <a:spcPct val="0"/>
              </a:spcBef>
              <a:defRPr sz="1200" b="0">
                <a:solidFill>
                  <a:schemeClr val="tx1"/>
                </a:solidFill>
                <a:ea typeface="宋体" pitchFamily="2" charset="-122"/>
              </a:defRPr>
            </a:lvl1pPr>
          </a:lstStyle>
          <a:p>
            <a:pPr>
              <a:defRPr/>
            </a:pPr>
            <a:endParaRPr lang="en-US" altLang="zh-CN"/>
          </a:p>
        </p:txBody>
      </p:sp>
      <p:sp>
        <p:nvSpPr>
          <p:cNvPr id="53255" name="Rectangle 7"/>
          <p:cNvSpPr>
            <a:spLocks noGrp="1" noChangeArrowheads="1"/>
          </p:cNvSpPr>
          <p:nvPr>
            <p:ph type="sldNum" sz="quarter" idx="5"/>
          </p:nvPr>
        </p:nvSpPr>
        <p:spPr bwMode="auto">
          <a:xfrm>
            <a:off x="5595408" y="6457791"/>
            <a:ext cx="4278842" cy="339884"/>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ea typeface="宋体" pitchFamily="2" charset="-122"/>
              </a:defRPr>
            </a:lvl1pPr>
          </a:lstStyle>
          <a:p>
            <a:pPr>
              <a:defRPr/>
            </a:pPr>
            <a:fld id="{6CEF4B10-3873-40DB-AC94-367B63D5D3CA}" type="slidenum">
              <a:rPr lang="en-US" altLang="zh-CN"/>
              <a:pPr>
                <a:defRPr/>
              </a:pPr>
              <a:t>‹#›</a:t>
            </a:fld>
            <a:endParaRPr lang="en-US" altLang="zh-CN"/>
          </a:p>
        </p:txBody>
      </p:sp>
    </p:spTree>
    <p:extLst>
      <p:ext uri="{BB962C8B-B14F-4D97-AF65-F5344CB8AC3E}">
        <p14:creationId xmlns:p14="http://schemas.microsoft.com/office/powerpoint/2010/main" val="1094522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253D123D-AC77-4F50-9493-412047454A98}" type="slidenum">
              <a:rPr lang="en-US" altLang="zh-CN" sz="1200" b="0" smtClean="0">
                <a:solidFill>
                  <a:schemeClr val="tx1"/>
                </a:solidFill>
              </a:rPr>
              <a:pPr eaLnBrk="1" hangingPunct="1"/>
              <a:t>99</a:t>
            </a:fld>
            <a:endParaRPr lang="en-US" altLang="zh-CN" sz="1200" b="0" smtClean="0">
              <a:solidFill>
                <a:schemeClr val="tx1"/>
              </a:solidFill>
            </a:endParaRPr>
          </a:p>
        </p:txBody>
      </p:sp>
      <p:sp>
        <p:nvSpPr>
          <p:cNvPr id="139267" name="Rectangle 2"/>
          <p:cNvSpPr>
            <a:spLocks noGrp="1" noRot="1" noChangeAspect="1" noChangeArrowheads="1" noTextEdit="1"/>
          </p:cNvSpPr>
          <p:nvPr>
            <p:ph type="sldImg"/>
          </p:nvPr>
        </p:nvSpPr>
        <p:spPr>
          <a:xfrm>
            <a:off x="3209925" y="495300"/>
            <a:ext cx="3454400" cy="2590800"/>
          </a:xfrm>
          <a:solidFill>
            <a:srgbClr val="FFFFFF"/>
          </a:solidFill>
          <a:ln/>
        </p:spPr>
      </p:sp>
      <p:sp>
        <p:nvSpPr>
          <p:cNvPr id="139268" name="Rectangle 3"/>
          <p:cNvSpPr>
            <a:spLocks noGrp="1" noChangeArrowheads="1"/>
          </p:cNvSpPr>
          <p:nvPr>
            <p:ph type="body" idx="1"/>
          </p:nvPr>
        </p:nvSpPr>
        <p:spPr>
          <a:xfrm>
            <a:off x="1302853" y="3251320"/>
            <a:ext cx="7268545" cy="3031810"/>
          </a:xfrm>
          <a:solidFill>
            <a:srgbClr val="FFFFFF"/>
          </a:solidFill>
          <a:ln>
            <a:solidFill>
              <a:srgbClr val="000000"/>
            </a:solidFill>
          </a:ln>
        </p:spPr>
        <p:txBody>
          <a:bodyPr lIns="89584" tIns="44792" rIns="89584" bIns="44792"/>
          <a:lstStyle/>
          <a:p>
            <a:pPr eaLnBrk="1" hangingPunct="1">
              <a:buFontTx/>
              <a:buChar char="•"/>
            </a:pPr>
            <a:endParaRPr lang="zh-CN" altLang="zh-CN" smtClean="0">
              <a:ea typeface="宋体" charset="-122"/>
            </a:endParaRPr>
          </a:p>
        </p:txBody>
      </p:sp>
    </p:spTree>
    <p:extLst>
      <p:ext uri="{BB962C8B-B14F-4D97-AF65-F5344CB8AC3E}">
        <p14:creationId xmlns:p14="http://schemas.microsoft.com/office/powerpoint/2010/main" val="131277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5DD7322E-3458-4F14-8530-CDBD41F08276}" type="slidenum">
              <a:rPr lang="en-US" altLang="zh-CN" sz="1200" b="0" smtClean="0">
                <a:solidFill>
                  <a:schemeClr val="tx1"/>
                </a:solidFill>
              </a:rPr>
              <a:pPr eaLnBrk="1" hangingPunct="1"/>
              <a:t>108</a:t>
            </a:fld>
            <a:endParaRPr lang="en-US" altLang="zh-CN" sz="1200" b="0" smtClean="0">
              <a:solidFill>
                <a:schemeClr val="tx1"/>
              </a:solidFill>
            </a:endParaRPr>
          </a:p>
        </p:txBody>
      </p:sp>
      <p:sp>
        <p:nvSpPr>
          <p:cNvPr id="140291" name="Rectangle 2"/>
          <p:cNvSpPr>
            <a:spLocks noGrp="1" noRot="1" noChangeAspect="1" noChangeArrowheads="1" noTextEdit="1"/>
          </p:cNvSpPr>
          <p:nvPr>
            <p:ph type="sldImg"/>
          </p:nvPr>
        </p:nvSpPr>
        <p:spPr>
          <a:xfrm>
            <a:off x="3209925" y="495300"/>
            <a:ext cx="3454400" cy="2590800"/>
          </a:xfrm>
          <a:solidFill>
            <a:srgbClr val="FFFFFF"/>
          </a:solidFill>
          <a:ln/>
        </p:spPr>
      </p:sp>
      <p:sp>
        <p:nvSpPr>
          <p:cNvPr id="140292" name="Rectangle 3"/>
          <p:cNvSpPr>
            <a:spLocks noGrp="1" noChangeArrowheads="1"/>
          </p:cNvSpPr>
          <p:nvPr>
            <p:ph type="body" idx="1"/>
          </p:nvPr>
        </p:nvSpPr>
        <p:spPr>
          <a:xfrm>
            <a:off x="1302853" y="3251320"/>
            <a:ext cx="7268545" cy="3031810"/>
          </a:xfrm>
          <a:solidFill>
            <a:srgbClr val="FFFFFF"/>
          </a:solidFill>
          <a:ln>
            <a:solidFill>
              <a:srgbClr val="000000"/>
            </a:solidFill>
          </a:ln>
        </p:spPr>
        <p:txBody>
          <a:bodyPr lIns="89584" tIns="44792" rIns="89584" bIns="44792"/>
          <a:lstStyle/>
          <a:p>
            <a:pPr eaLnBrk="1" hangingPunct="1">
              <a:buFontTx/>
              <a:buChar char="•"/>
            </a:pPr>
            <a:endParaRPr lang="zh-CN" altLang="zh-CN" smtClean="0">
              <a:ea typeface="宋体" charset="-122"/>
            </a:endParaRPr>
          </a:p>
        </p:txBody>
      </p:sp>
    </p:spTree>
    <p:extLst>
      <p:ext uri="{BB962C8B-B14F-4D97-AF65-F5344CB8AC3E}">
        <p14:creationId xmlns:p14="http://schemas.microsoft.com/office/powerpoint/2010/main" val="2281850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8864EAD0-FEC9-42B4-8992-383810FFEC8F}" type="slidenum">
              <a:rPr lang="en-US" altLang="zh-CN" sz="1200" b="0" smtClean="0">
                <a:solidFill>
                  <a:schemeClr val="tx1"/>
                </a:solidFill>
              </a:rPr>
              <a:pPr eaLnBrk="1" hangingPunct="1"/>
              <a:t>110</a:t>
            </a:fld>
            <a:endParaRPr lang="en-US" altLang="zh-CN" sz="1200" b="0" smtClean="0">
              <a:solidFill>
                <a:schemeClr val="tx1"/>
              </a:solidFill>
            </a:endParaRPr>
          </a:p>
        </p:txBody>
      </p:sp>
      <p:sp>
        <p:nvSpPr>
          <p:cNvPr id="141315" name="Rectangle 2"/>
          <p:cNvSpPr>
            <a:spLocks noGrp="1" noRot="1" noChangeAspect="1" noChangeArrowheads="1" noTextEdit="1"/>
          </p:cNvSpPr>
          <p:nvPr>
            <p:ph type="sldImg"/>
          </p:nvPr>
        </p:nvSpPr>
        <p:spPr>
          <a:xfrm>
            <a:off x="3209925" y="495300"/>
            <a:ext cx="3454400" cy="2590800"/>
          </a:xfrm>
          <a:solidFill>
            <a:srgbClr val="FFFFFF"/>
          </a:solidFill>
          <a:ln/>
        </p:spPr>
      </p:sp>
      <p:sp>
        <p:nvSpPr>
          <p:cNvPr id="141316" name="Rectangle 3"/>
          <p:cNvSpPr>
            <a:spLocks noGrp="1" noChangeArrowheads="1"/>
          </p:cNvSpPr>
          <p:nvPr>
            <p:ph type="body" idx="1"/>
          </p:nvPr>
        </p:nvSpPr>
        <p:spPr>
          <a:xfrm>
            <a:off x="1302853" y="3251320"/>
            <a:ext cx="7268545" cy="3031810"/>
          </a:xfrm>
          <a:solidFill>
            <a:srgbClr val="FFFFFF"/>
          </a:solidFill>
          <a:ln>
            <a:solidFill>
              <a:srgbClr val="000000"/>
            </a:solidFill>
          </a:ln>
        </p:spPr>
        <p:txBody>
          <a:bodyPr lIns="89584" tIns="44792" rIns="89584" bIns="44792"/>
          <a:lstStyle/>
          <a:p>
            <a:pPr eaLnBrk="1" hangingPunct="1">
              <a:buFontTx/>
              <a:buChar char="•"/>
            </a:pPr>
            <a:endParaRPr lang="zh-CN" altLang="zh-CN" smtClean="0">
              <a:ea typeface="宋体" charset="-122"/>
            </a:endParaRPr>
          </a:p>
        </p:txBody>
      </p:sp>
    </p:spTree>
    <p:extLst>
      <p:ext uri="{BB962C8B-B14F-4D97-AF65-F5344CB8AC3E}">
        <p14:creationId xmlns:p14="http://schemas.microsoft.com/office/powerpoint/2010/main" val="752283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160F6852-5A56-4F5A-8603-BEE30D727C67}" type="slidenum">
              <a:rPr lang="en-US" altLang="zh-CN" sz="1200" b="0" smtClean="0">
                <a:solidFill>
                  <a:schemeClr val="tx1"/>
                </a:solidFill>
              </a:rPr>
              <a:pPr eaLnBrk="1" hangingPunct="1"/>
              <a:t>112</a:t>
            </a:fld>
            <a:endParaRPr lang="en-US" altLang="zh-CN" sz="1200" b="0" smtClean="0">
              <a:solidFill>
                <a:schemeClr val="tx1"/>
              </a:solidFill>
            </a:endParaRPr>
          </a:p>
        </p:txBody>
      </p:sp>
      <p:sp>
        <p:nvSpPr>
          <p:cNvPr id="142339" name="Rectangle 2"/>
          <p:cNvSpPr>
            <a:spLocks noGrp="1" noRot="1" noChangeAspect="1" noChangeArrowheads="1" noTextEdit="1"/>
          </p:cNvSpPr>
          <p:nvPr>
            <p:ph type="sldImg"/>
          </p:nvPr>
        </p:nvSpPr>
        <p:spPr>
          <a:xfrm>
            <a:off x="3209925" y="495300"/>
            <a:ext cx="3454400" cy="2590800"/>
          </a:xfrm>
          <a:solidFill>
            <a:srgbClr val="FFFFFF"/>
          </a:solidFill>
          <a:ln/>
        </p:spPr>
      </p:sp>
      <p:sp>
        <p:nvSpPr>
          <p:cNvPr id="142340" name="Rectangle 3"/>
          <p:cNvSpPr>
            <a:spLocks noGrp="1" noChangeArrowheads="1"/>
          </p:cNvSpPr>
          <p:nvPr>
            <p:ph type="body" idx="1"/>
          </p:nvPr>
        </p:nvSpPr>
        <p:spPr>
          <a:xfrm>
            <a:off x="1302853" y="3251320"/>
            <a:ext cx="7268545" cy="3031810"/>
          </a:xfrm>
          <a:solidFill>
            <a:srgbClr val="FFFFFF"/>
          </a:solidFill>
          <a:ln>
            <a:solidFill>
              <a:srgbClr val="000000"/>
            </a:solidFill>
          </a:ln>
        </p:spPr>
        <p:txBody>
          <a:bodyPr lIns="89584" tIns="44792" rIns="89584" bIns="44792"/>
          <a:lstStyle/>
          <a:p>
            <a:pPr eaLnBrk="1" hangingPunct="1">
              <a:buFontTx/>
              <a:buChar char="•"/>
            </a:pPr>
            <a:endParaRPr lang="zh-CN" altLang="zh-CN" smtClean="0">
              <a:ea typeface="宋体" charset="-122"/>
            </a:endParaRPr>
          </a:p>
        </p:txBody>
      </p:sp>
    </p:spTree>
    <p:extLst>
      <p:ext uri="{BB962C8B-B14F-4D97-AF65-F5344CB8AC3E}">
        <p14:creationId xmlns:p14="http://schemas.microsoft.com/office/powerpoint/2010/main" val="1841162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3.png"/><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828800" cy="1752600"/>
          </a:xfrm>
          <a:prstGeom prst="rect">
            <a:avLst/>
          </a:prstGeom>
          <a:gradFill rotWithShape="0">
            <a:gsLst>
              <a:gs pos="0">
                <a:schemeClr val="bg2"/>
              </a:gs>
              <a:gs pos="100000">
                <a:schemeClr val="accent1"/>
              </a:gs>
            </a:gsLst>
            <a:lin ang="5400000" scaled="1"/>
          </a:gradFill>
          <a:ln w="9525">
            <a:noFill/>
            <a:miter lim="800000"/>
            <a:headEnd/>
            <a:tailEnd/>
          </a:ln>
          <a:effectLst/>
        </p:spPr>
        <p:txBody>
          <a:bodyPr wrap="none" lIns="92075" tIns="46038" rIns="92075" bIns="46038" anchor="ctr"/>
          <a:lstStyle/>
          <a:p>
            <a:pPr algn="l" eaLnBrk="0" hangingPunct="0">
              <a:spcBef>
                <a:spcPct val="50000"/>
              </a:spcBef>
              <a:defRPr/>
            </a:pPr>
            <a:endParaRPr kumimoji="0" lang="zh-CN" altLang="zh-CN" sz="2400" b="0">
              <a:solidFill>
                <a:schemeClr val="tx1"/>
              </a:solidFill>
              <a:ea typeface="宋体" pitchFamily="2" charset="-122"/>
            </a:endParaRPr>
          </a:p>
        </p:txBody>
      </p:sp>
      <p:sp>
        <p:nvSpPr>
          <p:cNvPr id="5" name="Rectangle 3"/>
          <p:cNvSpPr>
            <a:spLocks noChangeArrowheads="1"/>
          </p:cNvSpPr>
          <p:nvPr/>
        </p:nvSpPr>
        <p:spPr bwMode="auto">
          <a:xfrm>
            <a:off x="0" y="3810000"/>
            <a:ext cx="1828800" cy="3046413"/>
          </a:xfrm>
          <a:prstGeom prst="rect">
            <a:avLst/>
          </a:prstGeom>
          <a:gradFill rotWithShape="0">
            <a:gsLst>
              <a:gs pos="0">
                <a:schemeClr val="accent1"/>
              </a:gs>
              <a:gs pos="100000">
                <a:schemeClr val="bg2"/>
              </a:gs>
            </a:gsLst>
            <a:lin ang="5400000" scaled="1"/>
          </a:gradFill>
          <a:ln w="9525">
            <a:noFill/>
            <a:miter lim="800000"/>
            <a:headEnd/>
            <a:tailEnd/>
          </a:ln>
          <a:effectLst/>
        </p:spPr>
        <p:txBody>
          <a:bodyPr wrap="none" lIns="92075" tIns="46038" rIns="92075" bIns="46038" anchor="ctr"/>
          <a:lstStyle/>
          <a:p>
            <a:pPr algn="l" eaLnBrk="0" hangingPunct="0">
              <a:spcBef>
                <a:spcPct val="50000"/>
              </a:spcBef>
              <a:defRPr/>
            </a:pPr>
            <a:endParaRPr kumimoji="0" lang="zh-CN" altLang="zh-CN" sz="2400" b="0">
              <a:solidFill>
                <a:schemeClr val="tx1"/>
              </a:solidFill>
              <a:ea typeface="宋体" pitchFamily="2" charset="-122"/>
            </a:endParaRPr>
          </a:p>
        </p:txBody>
      </p:sp>
      <p:pic>
        <p:nvPicPr>
          <p:cNvPr id="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31950"/>
            <a:ext cx="18288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0"/>
          <p:cNvGraphicFramePr>
            <a:graphicFrameLocks noChangeAspect="1"/>
          </p:cNvGraphicFramePr>
          <p:nvPr/>
        </p:nvGraphicFramePr>
        <p:xfrm>
          <a:off x="7848600" y="152400"/>
          <a:ext cx="1295400" cy="1295400"/>
        </p:xfrm>
        <a:graphic>
          <a:graphicData uri="http://schemas.openxmlformats.org/presentationml/2006/ole">
            <mc:AlternateContent xmlns:mc="http://schemas.openxmlformats.org/markup-compatibility/2006">
              <mc:Choice xmlns:v="urn:schemas-microsoft-com:vml" Requires="v">
                <p:oleObj spid="_x0000_s155821" name="Image" r:id="rId4" imgW="2539683" imgH="2539683" progId="">
                  <p:embed/>
                </p:oleObj>
              </mc:Choice>
              <mc:Fallback>
                <p:oleObj name="Image" r:id="rId4" imgW="2539683" imgH="2539683" progId="">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152400"/>
                        <a:ext cx="129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1"/>
          <p:cNvSpPr>
            <a:spLocks noChangeArrowheads="1"/>
          </p:cNvSpPr>
          <p:nvPr/>
        </p:nvSpPr>
        <p:spPr bwMode="auto">
          <a:xfrm>
            <a:off x="1828800" y="3886200"/>
            <a:ext cx="7315200" cy="228600"/>
          </a:xfrm>
          <a:prstGeom prst="rect">
            <a:avLst/>
          </a:prstGeom>
          <a:gradFill rotWithShape="0">
            <a:gsLst>
              <a:gs pos="0">
                <a:schemeClr val="accent1"/>
              </a:gs>
              <a:gs pos="100000">
                <a:schemeClr val="bg2"/>
              </a:gs>
            </a:gsLst>
            <a:lin ang="0" scaled="1"/>
          </a:gradFill>
          <a:ln w="12700" cap="sq">
            <a:noFill/>
            <a:miter lim="800000"/>
            <a:headEnd type="none" w="sm" len="sm"/>
            <a:tailEnd type="none" w="sm" len="sm"/>
          </a:ln>
          <a:effectLst/>
        </p:spPr>
        <p:txBody>
          <a:bodyPr wrap="none" anchor="ctr"/>
          <a:lstStyle/>
          <a:p>
            <a:pPr>
              <a:defRPr/>
            </a:pPr>
            <a:endParaRPr lang="zh-CN" altLang="en-US">
              <a:ea typeface="宋体" pitchFamily="2" charset="-122"/>
            </a:endParaRPr>
          </a:p>
        </p:txBody>
      </p:sp>
      <p:pic>
        <p:nvPicPr>
          <p:cNvPr id="9" name="Picture 12" descr="back-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4724400"/>
            <a:ext cx="180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621" name="Rectangle 5"/>
          <p:cNvSpPr>
            <a:spLocks noGrp="1" noChangeArrowheads="1"/>
          </p:cNvSpPr>
          <p:nvPr>
            <p:ph type="ctrTitle" sz="quarter"/>
          </p:nvPr>
        </p:nvSpPr>
        <p:spPr>
          <a:xfrm>
            <a:off x="1905000" y="1676400"/>
            <a:ext cx="6934200" cy="2116138"/>
          </a:xfrm>
        </p:spPr>
        <p:txBody>
          <a:bodyPr/>
          <a:lstStyle>
            <a:lvl1pPr>
              <a:defRPr/>
            </a:lvl1pPr>
          </a:lstStyle>
          <a:p>
            <a:r>
              <a:rPr lang="zh-CN" altLang="en-US"/>
              <a:t>单击此处编辑母版标题样式</a:t>
            </a:r>
          </a:p>
        </p:txBody>
      </p:sp>
      <p:sp>
        <p:nvSpPr>
          <p:cNvPr id="239622" name="Rectangle 6"/>
          <p:cNvSpPr>
            <a:spLocks noGrp="1" noChangeArrowheads="1"/>
          </p:cNvSpPr>
          <p:nvPr>
            <p:ph type="subTitle" sz="quarter" idx="1"/>
          </p:nvPr>
        </p:nvSpPr>
        <p:spPr>
          <a:xfrm>
            <a:off x="1828800" y="4191000"/>
            <a:ext cx="6400800" cy="1752600"/>
          </a:xfrm>
        </p:spPr>
        <p:txBody>
          <a:bodyPr/>
          <a:lstStyle>
            <a:lvl1pPr marL="0" indent="0" algn="r">
              <a:buFont typeface="Symbol" pitchFamily="18" charset="2"/>
              <a:buNone/>
              <a:defRPr/>
            </a:lvl1pPr>
          </a:lstStyle>
          <a:p>
            <a:r>
              <a:rPr lang="en-US" altLang="zh-CN"/>
              <a:t>Lecture Notes On</a:t>
            </a:r>
          </a:p>
        </p:txBody>
      </p:sp>
      <p:sp>
        <p:nvSpPr>
          <p:cNvPr id="10" name="Rectangle 7"/>
          <p:cNvSpPr>
            <a:spLocks noGrp="1" noChangeArrowheads="1"/>
          </p:cNvSpPr>
          <p:nvPr>
            <p:ph type="dt" sz="quarter" idx="10"/>
          </p:nvPr>
        </p:nvSpPr>
        <p:spPr>
          <a:xfrm>
            <a:off x="1828800" y="6400800"/>
            <a:ext cx="1905000" cy="457200"/>
          </a:xfrm>
        </p:spPr>
        <p:txBody>
          <a:bodyPr/>
          <a:lstStyle>
            <a:lvl1pPr>
              <a:defRPr/>
            </a:lvl1pPr>
          </a:lstStyle>
          <a:p>
            <a:pPr>
              <a:defRPr/>
            </a:pPr>
            <a:endParaRPr lang="en-US" altLang="zh-CN"/>
          </a:p>
        </p:txBody>
      </p:sp>
      <p:sp>
        <p:nvSpPr>
          <p:cNvPr id="11" name="Rectangle 8"/>
          <p:cNvSpPr>
            <a:spLocks noGrp="1" noChangeArrowheads="1"/>
          </p:cNvSpPr>
          <p:nvPr>
            <p:ph type="ftr" sz="quarter" idx="11"/>
          </p:nvPr>
        </p:nvSpPr>
        <p:spPr>
          <a:xfrm>
            <a:off x="3962400" y="6400800"/>
            <a:ext cx="2895600" cy="457200"/>
          </a:xfrm>
        </p:spPr>
        <p:txBody>
          <a:bodyPr/>
          <a:lstStyle>
            <a:lvl1pPr>
              <a:defRPr/>
            </a:lvl1pPr>
          </a:lstStyle>
          <a:p>
            <a:pPr>
              <a:defRPr/>
            </a:pPr>
            <a:endParaRPr lang="en-US" altLang="zh-CN"/>
          </a:p>
        </p:txBody>
      </p:sp>
      <p:sp>
        <p:nvSpPr>
          <p:cNvPr id="12" name="Rectangle 9"/>
          <p:cNvSpPr>
            <a:spLocks noGrp="1" noChangeArrowheads="1"/>
          </p:cNvSpPr>
          <p:nvPr>
            <p:ph type="sldNum" sz="quarter" idx="12"/>
          </p:nvPr>
        </p:nvSpPr>
        <p:spPr>
          <a:xfrm>
            <a:off x="7239000" y="6400800"/>
            <a:ext cx="1905000" cy="457200"/>
          </a:xfrm>
        </p:spPr>
        <p:txBody>
          <a:bodyPr/>
          <a:lstStyle>
            <a:lvl1pPr algn="r">
              <a:defRPr/>
            </a:lvl1pPr>
          </a:lstStyle>
          <a:p>
            <a:pPr>
              <a:defRPr/>
            </a:pPr>
            <a:fld id="{43D140D6-2383-416F-990D-B5C07957F513}" type="slidenum">
              <a:rPr lang="en-US" altLang="zh-CN"/>
              <a:pPr>
                <a:defRPr/>
              </a:pPr>
              <a:t>‹#›</a:t>
            </a:fld>
            <a:endParaRPr lang="en-US" altLang="zh-CN"/>
          </a:p>
        </p:txBody>
      </p:sp>
    </p:spTree>
    <p:extLst>
      <p:ext uri="{BB962C8B-B14F-4D97-AF65-F5344CB8AC3E}">
        <p14:creationId xmlns:p14="http://schemas.microsoft.com/office/powerpoint/2010/main" val="2587090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E67AA809-1E24-4B21-95A0-E7E10EF48475}" type="slidenum">
              <a:rPr lang="en-US" altLang="zh-CN"/>
              <a:pPr>
                <a:defRPr/>
              </a:pPr>
              <a:t>‹#›</a:t>
            </a:fld>
            <a:endParaRPr lang="en-US" altLang="zh-CN"/>
          </a:p>
        </p:txBody>
      </p:sp>
    </p:spTree>
    <p:extLst>
      <p:ext uri="{BB962C8B-B14F-4D97-AF65-F5344CB8AC3E}">
        <p14:creationId xmlns:p14="http://schemas.microsoft.com/office/powerpoint/2010/main" val="3406946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228600"/>
            <a:ext cx="21717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3627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962F08DC-C0D1-4C41-B4D9-378AE4D1F965}" type="slidenum">
              <a:rPr lang="en-US" altLang="zh-CN"/>
              <a:pPr>
                <a:defRPr/>
              </a:pPr>
              <a:t>‹#›</a:t>
            </a:fld>
            <a:endParaRPr lang="en-US" altLang="zh-CN"/>
          </a:p>
        </p:txBody>
      </p:sp>
    </p:spTree>
    <p:extLst>
      <p:ext uri="{BB962C8B-B14F-4D97-AF65-F5344CB8AC3E}">
        <p14:creationId xmlns:p14="http://schemas.microsoft.com/office/powerpoint/2010/main" val="262657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686800" cy="9779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71600"/>
            <a:ext cx="42672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876800" y="1371600"/>
            <a:ext cx="4267200" cy="4953000"/>
          </a:xfrm>
        </p:spPr>
        <p:txBody>
          <a:bodyPr/>
          <a:lstStyle/>
          <a:p>
            <a:pPr lvl="0"/>
            <a:endParaRPr lang="zh-CN" altLang="en-US" noProof="0" smtClean="0"/>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CB969ED2-7105-4E6A-A8B5-71BE5D92E530}" type="slidenum">
              <a:rPr lang="en-US" altLang="zh-CN"/>
              <a:pPr>
                <a:defRPr/>
              </a:pPr>
              <a:t>‹#›</a:t>
            </a:fld>
            <a:endParaRPr lang="en-US" altLang="zh-CN"/>
          </a:p>
        </p:txBody>
      </p:sp>
    </p:spTree>
    <p:extLst>
      <p:ext uri="{BB962C8B-B14F-4D97-AF65-F5344CB8AC3E}">
        <p14:creationId xmlns:p14="http://schemas.microsoft.com/office/powerpoint/2010/main" val="372821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a:lvl1pPr>
            <a:lvl3pPr>
              <a:defRPr sz="2400">
                <a:solidFill>
                  <a:schemeClr val="tx1"/>
                </a:solidFill>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dt" sz="half" idx="10"/>
          </p:nvPr>
        </p:nvSpPr>
        <p:spPr>
          <a:xfrm>
            <a:off x="0" y="6400800"/>
            <a:ext cx="928662" cy="457200"/>
          </a:xfrm>
          <a:ln/>
        </p:spPr>
        <p:txBody>
          <a:bodyPr/>
          <a:lstStyle>
            <a:lvl1pPr>
              <a:defRPr/>
            </a:lvl1pPr>
          </a:lstStyle>
          <a:p>
            <a:pPr>
              <a:defRPr/>
            </a:pPr>
            <a:endParaRPr lang="en-US" altLang="zh-CN"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9E4FDE78-BF40-4F0E-A1BC-BC7A5638AE81}" type="slidenum">
              <a:rPr lang="en-US" altLang="zh-CN"/>
              <a:pPr>
                <a:defRPr/>
              </a:pPr>
              <a:t>‹#›</a:t>
            </a:fld>
            <a:endParaRPr lang="en-US" altLang="zh-CN"/>
          </a:p>
        </p:txBody>
      </p:sp>
    </p:spTree>
    <p:extLst>
      <p:ext uri="{BB962C8B-B14F-4D97-AF65-F5344CB8AC3E}">
        <p14:creationId xmlns:p14="http://schemas.microsoft.com/office/powerpoint/2010/main" val="16349674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988A4C9B-C8EA-47C0-B75D-B62E8076B5DE}" type="slidenum">
              <a:rPr lang="en-US" altLang="zh-CN"/>
              <a:pPr>
                <a:defRPr/>
              </a:pPr>
              <a:t>‹#›</a:t>
            </a:fld>
            <a:endParaRPr lang="en-US" altLang="zh-CN"/>
          </a:p>
        </p:txBody>
      </p:sp>
    </p:spTree>
    <p:extLst>
      <p:ext uri="{BB962C8B-B14F-4D97-AF65-F5344CB8AC3E}">
        <p14:creationId xmlns:p14="http://schemas.microsoft.com/office/powerpoint/2010/main" val="201249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3716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BB1C251-A591-418D-8C7D-76691ABF2AD1}" type="slidenum">
              <a:rPr lang="en-US" altLang="zh-CN"/>
              <a:pPr>
                <a:defRPr/>
              </a:pPr>
              <a:t>‹#›</a:t>
            </a:fld>
            <a:endParaRPr lang="en-US" altLang="zh-CN"/>
          </a:p>
        </p:txBody>
      </p:sp>
    </p:spTree>
    <p:extLst>
      <p:ext uri="{BB962C8B-B14F-4D97-AF65-F5344CB8AC3E}">
        <p14:creationId xmlns:p14="http://schemas.microsoft.com/office/powerpoint/2010/main" val="3775624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268A0A2F-512D-4782-906D-9A4DDA5830C8}" type="slidenum">
              <a:rPr lang="en-US" altLang="zh-CN"/>
              <a:pPr>
                <a:defRPr/>
              </a:pPr>
              <a:t>‹#›</a:t>
            </a:fld>
            <a:endParaRPr lang="en-US" altLang="zh-CN"/>
          </a:p>
        </p:txBody>
      </p:sp>
    </p:spTree>
    <p:extLst>
      <p:ext uri="{BB962C8B-B14F-4D97-AF65-F5344CB8AC3E}">
        <p14:creationId xmlns:p14="http://schemas.microsoft.com/office/powerpoint/2010/main" val="72039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9579E4D7-5257-4809-8D97-032859A2CA17}" type="slidenum">
              <a:rPr lang="en-US" altLang="zh-CN"/>
              <a:pPr>
                <a:defRPr/>
              </a:pPr>
              <a:t>‹#›</a:t>
            </a:fld>
            <a:endParaRPr lang="en-US" altLang="zh-CN"/>
          </a:p>
        </p:txBody>
      </p:sp>
    </p:spTree>
    <p:extLst>
      <p:ext uri="{BB962C8B-B14F-4D97-AF65-F5344CB8AC3E}">
        <p14:creationId xmlns:p14="http://schemas.microsoft.com/office/powerpoint/2010/main" val="355023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6DA90C09-1067-4DA5-B2D7-B5B25A1FCA49}" type="slidenum">
              <a:rPr lang="en-US" altLang="zh-CN"/>
              <a:pPr>
                <a:defRPr/>
              </a:pPr>
              <a:t>‹#›</a:t>
            </a:fld>
            <a:endParaRPr lang="en-US" altLang="zh-CN"/>
          </a:p>
        </p:txBody>
      </p:sp>
    </p:spTree>
    <p:extLst>
      <p:ext uri="{BB962C8B-B14F-4D97-AF65-F5344CB8AC3E}">
        <p14:creationId xmlns:p14="http://schemas.microsoft.com/office/powerpoint/2010/main" val="116012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08488ADD-95C0-40B1-8421-32F3FA251F68}" type="slidenum">
              <a:rPr lang="en-US" altLang="zh-CN"/>
              <a:pPr>
                <a:defRPr/>
              </a:pPr>
              <a:t>‹#›</a:t>
            </a:fld>
            <a:endParaRPr lang="en-US" altLang="zh-CN"/>
          </a:p>
        </p:txBody>
      </p:sp>
    </p:spTree>
    <p:extLst>
      <p:ext uri="{BB962C8B-B14F-4D97-AF65-F5344CB8AC3E}">
        <p14:creationId xmlns:p14="http://schemas.microsoft.com/office/powerpoint/2010/main" val="7481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05FE32DB-A0BF-49CA-A2A9-4954BB54D82C}" type="slidenum">
              <a:rPr lang="en-US" altLang="zh-CN"/>
              <a:pPr>
                <a:defRPr/>
              </a:pPr>
              <a:t>‹#›</a:t>
            </a:fld>
            <a:endParaRPr lang="en-US" altLang="zh-CN"/>
          </a:p>
        </p:txBody>
      </p:sp>
    </p:spTree>
    <p:extLst>
      <p:ext uri="{BB962C8B-B14F-4D97-AF65-F5344CB8AC3E}">
        <p14:creationId xmlns:p14="http://schemas.microsoft.com/office/powerpoint/2010/main" val="176704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0" y="0"/>
            <a:ext cx="304800" cy="533400"/>
          </a:xfrm>
          <a:prstGeom prst="rect">
            <a:avLst/>
          </a:prstGeom>
          <a:solidFill>
            <a:schemeClr val="accent1"/>
          </a:solidFill>
          <a:ln w="9525">
            <a:noFill/>
            <a:miter lim="800000"/>
            <a:headEnd/>
            <a:tailEnd/>
          </a:ln>
          <a:effectLst/>
        </p:spPr>
        <p:txBody>
          <a:bodyPr wrap="none" lIns="92075" tIns="46038" rIns="92075" bIns="46038" anchor="ctr"/>
          <a:lstStyle/>
          <a:p>
            <a:pPr algn="l" eaLnBrk="0" hangingPunct="0">
              <a:spcBef>
                <a:spcPct val="50000"/>
              </a:spcBef>
              <a:defRPr/>
            </a:pPr>
            <a:endParaRPr kumimoji="0" lang="zh-CN" altLang="zh-CN" sz="2400" b="0">
              <a:solidFill>
                <a:schemeClr val="tx1"/>
              </a:solidFill>
              <a:ea typeface="宋体" pitchFamily="2" charset="-122"/>
            </a:endParaRPr>
          </a:p>
        </p:txBody>
      </p:sp>
      <p:sp>
        <p:nvSpPr>
          <p:cNvPr id="238595" name="Rectangle 3"/>
          <p:cNvSpPr>
            <a:spLocks noChangeArrowheads="1"/>
          </p:cNvSpPr>
          <p:nvPr/>
        </p:nvSpPr>
        <p:spPr bwMode="auto">
          <a:xfrm>
            <a:off x="0" y="1373188"/>
            <a:ext cx="304800" cy="5484812"/>
          </a:xfrm>
          <a:prstGeom prst="rect">
            <a:avLst/>
          </a:prstGeom>
          <a:gradFill rotWithShape="0">
            <a:gsLst>
              <a:gs pos="0">
                <a:schemeClr val="accent1"/>
              </a:gs>
              <a:gs pos="100000">
                <a:srgbClr val="F7F7FF"/>
              </a:gs>
            </a:gsLst>
            <a:lin ang="5400000" scaled="1"/>
          </a:gradFill>
          <a:ln w="9525">
            <a:noFill/>
            <a:miter lim="800000"/>
            <a:headEnd/>
            <a:tailEnd/>
          </a:ln>
          <a:effectLst/>
        </p:spPr>
        <p:txBody>
          <a:bodyPr wrap="none" lIns="92075" tIns="46038" rIns="92075" bIns="46038" anchor="ctr"/>
          <a:lstStyle/>
          <a:p>
            <a:pPr algn="l" eaLnBrk="0" hangingPunct="0">
              <a:spcBef>
                <a:spcPct val="50000"/>
              </a:spcBef>
              <a:defRPr/>
            </a:pPr>
            <a:endParaRPr kumimoji="0" lang="zh-CN" altLang="zh-CN" sz="2400" b="0">
              <a:solidFill>
                <a:schemeClr val="tx1"/>
              </a:solidFill>
              <a:ea typeface="宋体" pitchFamily="2" charset="-122"/>
            </a:endParaRPr>
          </a:p>
        </p:txBody>
      </p:sp>
      <p:pic>
        <p:nvPicPr>
          <p:cNvPr id="3076" name="Picture 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381000"/>
            <a:ext cx="304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5"/>
          <p:cNvSpPr>
            <a:spLocks noGrp="1" noChangeArrowheads="1"/>
          </p:cNvSpPr>
          <p:nvPr>
            <p:ph type="title"/>
          </p:nvPr>
        </p:nvSpPr>
        <p:spPr bwMode="auto">
          <a:xfrm>
            <a:off x="457200" y="228600"/>
            <a:ext cx="8686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38598" name="Rectangle 6"/>
          <p:cNvSpPr>
            <a:spLocks noGrp="1" noChangeArrowheads="1"/>
          </p:cNvSpPr>
          <p:nvPr>
            <p:ph type="body" idx="1"/>
          </p:nvPr>
        </p:nvSpPr>
        <p:spPr bwMode="auto">
          <a:xfrm>
            <a:off x="457200" y="1371600"/>
            <a:ext cx="8686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38599" name="Rectangle 7"/>
          <p:cNvSpPr>
            <a:spLocks noGrp="1" noChangeArrowheads="1"/>
          </p:cNvSpPr>
          <p:nvPr>
            <p:ph type="dt" sz="half" idx="2"/>
          </p:nvPr>
        </p:nvSpPr>
        <p:spPr bwMode="auto">
          <a:xfrm>
            <a:off x="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spcBef>
                <a:spcPct val="0"/>
              </a:spcBef>
              <a:defRPr kumimoji="0" sz="1400" b="0">
                <a:solidFill>
                  <a:schemeClr val="tx1"/>
                </a:solidFill>
                <a:ea typeface="宋体" pitchFamily="2" charset="-122"/>
              </a:defRPr>
            </a:lvl1pPr>
          </a:lstStyle>
          <a:p>
            <a:pPr>
              <a:defRPr/>
            </a:pPr>
            <a:endParaRPr lang="en-US" altLang="zh-CN" dirty="0"/>
          </a:p>
        </p:txBody>
      </p:sp>
      <p:sp>
        <p:nvSpPr>
          <p:cNvPr id="238600" name="Rectangle 8"/>
          <p:cNvSpPr>
            <a:spLocks noGrp="1" noChangeArrowheads="1"/>
          </p:cNvSpPr>
          <p:nvPr>
            <p:ph type="ftr" sz="quarter" idx="3"/>
          </p:nvPr>
        </p:nvSpPr>
        <p:spPr bwMode="auto">
          <a:xfrm>
            <a:off x="6248400" y="64008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spcBef>
                <a:spcPct val="0"/>
              </a:spcBef>
              <a:defRPr kumimoji="0" sz="1400" b="0">
                <a:solidFill>
                  <a:schemeClr val="tx1"/>
                </a:solidFill>
                <a:ea typeface="宋体" pitchFamily="2" charset="-122"/>
              </a:defRPr>
            </a:lvl1pPr>
          </a:lstStyle>
          <a:p>
            <a:pPr>
              <a:defRPr/>
            </a:pPr>
            <a:endParaRPr lang="en-US" altLang="zh-CN"/>
          </a:p>
        </p:txBody>
      </p:sp>
      <p:sp>
        <p:nvSpPr>
          <p:cNvPr id="238601" name="Rectangle 9"/>
          <p:cNvSpPr>
            <a:spLocks noGrp="1" noChangeArrowheads="1"/>
          </p:cNvSpPr>
          <p:nvPr>
            <p:ph type="sldNum" sz="quarter" idx="4"/>
          </p:nvPr>
        </p:nvSpPr>
        <p:spPr bwMode="auto">
          <a:xfrm>
            <a:off x="31242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spcBef>
                <a:spcPct val="0"/>
              </a:spcBef>
              <a:defRPr kumimoji="0" sz="1400" b="0">
                <a:solidFill>
                  <a:schemeClr val="tx1"/>
                </a:solidFill>
                <a:ea typeface="宋体" pitchFamily="2" charset="-122"/>
              </a:defRPr>
            </a:lvl1pPr>
          </a:lstStyle>
          <a:p>
            <a:pPr>
              <a:defRPr/>
            </a:pPr>
            <a:fld id="{D0119D56-474E-4954-97A3-977E22B3C3CD}" type="slidenum">
              <a:rPr lang="en-US" altLang="zh-CN"/>
              <a:pPr>
                <a:defRPr/>
              </a:pPr>
              <a:t>‹#›</a:t>
            </a:fld>
            <a:endParaRPr lang="en-US" altLang="zh-CN"/>
          </a:p>
        </p:txBody>
      </p:sp>
      <p:sp>
        <p:nvSpPr>
          <p:cNvPr id="238602" name="Rectangle 10"/>
          <p:cNvSpPr>
            <a:spLocks noChangeArrowheads="1"/>
          </p:cNvSpPr>
          <p:nvPr/>
        </p:nvSpPr>
        <p:spPr bwMode="auto">
          <a:xfrm>
            <a:off x="304800" y="1219200"/>
            <a:ext cx="8839200" cy="152400"/>
          </a:xfrm>
          <a:prstGeom prst="rect">
            <a:avLst/>
          </a:prstGeom>
          <a:gradFill rotWithShape="0">
            <a:gsLst>
              <a:gs pos="0">
                <a:schemeClr val="accent1"/>
              </a:gs>
              <a:gs pos="100000">
                <a:schemeClr val="bg2"/>
              </a:gs>
            </a:gsLst>
            <a:lin ang="0" scaled="1"/>
          </a:gradFill>
          <a:ln w="12700" cap="sq">
            <a:noFill/>
            <a:miter lim="800000"/>
            <a:headEnd type="none" w="sm" len="sm"/>
            <a:tailEnd type="none" w="sm" len="sm"/>
          </a:ln>
          <a:effectLst/>
        </p:spPr>
        <p:txBody>
          <a:bodyPr wrap="none" anchor="ctr"/>
          <a:lstStyle/>
          <a:p>
            <a:pPr>
              <a:defRPr/>
            </a:pPr>
            <a:endParaRPr lang="zh-CN" altLang="en-US">
              <a:ea typeface="宋体" pitchFamily="2" charset="-122"/>
            </a:endParaRPr>
          </a:p>
        </p:txBody>
      </p:sp>
      <p:sp>
        <p:nvSpPr>
          <p:cNvPr id="238603" name="Rectangle 11"/>
          <p:cNvSpPr>
            <a:spLocks noChangeArrowheads="1"/>
          </p:cNvSpPr>
          <p:nvPr/>
        </p:nvSpPr>
        <p:spPr bwMode="auto">
          <a:xfrm>
            <a:off x="304800" y="0"/>
            <a:ext cx="8839200" cy="152400"/>
          </a:xfrm>
          <a:prstGeom prst="rect">
            <a:avLst/>
          </a:prstGeom>
          <a:gradFill rotWithShape="0">
            <a:gsLst>
              <a:gs pos="0">
                <a:schemeClr val="accent1"/>
              </a:gs>
              <a:gs pos="100000">
                <a:schemeClr val="bg2"/>
              </a:gs>
            </a:gsLst>
            <a:lin ang="0" scaled="1"/>
          </a:gradFill>
          <a:ln w="12700" cap="sq">
            <a:noFill/>
            <a:miter lim="800000"/>
            <a:headEnd type="none" w="sm" len="sm"/>
            <a:tailEnd type="none" w="sm" len="sm"/>
          </a:ln>
          <a:effectLst/>
        </p:spPr>
        <p:txBody>
          <a:bodyPr wrap="none" anchor="ctr"/>
          <a:lstStyle/>
          <a:p>
            <a:pPr>
              <a:defRPr/>
            </a:pPr>
            <a:endParaRPr lang="zh-CN" altLang="en-US">
              <a:ea typeface="宋体" pitchFamily="2" charset="-122"/>
            </a:endParaRPr>
          </a:p>
        </p:txBody>
      </p:sp>
      <p:sp>
        <p:nvSpPr>
          <p:cNvPr id="238604" name="Text Box 12"/>
          <p:cNvSpPr txBox="1">
            <a:spLocks noChangeArrowheads="1"/>
          </p:cNvSpPr>
          <p:nvPr/>
        </p:nvSpPr>
        <p:spPr bwMode="auto">
          <a:xfrm>
            <a:off x="304800" y="6461125"/>
            <a:ext cx="3200400" cy="400110"/>
          </a:xfrm>
          <a:prstGeom prst="rect">
            <a:avLst/>
          </a:prstGeom>
          <a:noFill/>
          <a:ln w="12700" cap="sq">
            <a:noFill/>
            <a:miter lim="800000"/>
            <a:headEnd type="none" w="sm" len="sm"/>
            <a:tailEnd type="none" w="sm" len="sm"/>
          </a:ln>
          <a:effectLst/>
        </p:spPr>
        <p:txBody>
          <a:bodyPr>
            <a:spAutoFit/>
          </a:bodyPr>
          <a:lstStyle/>
          <a:p>
            <a:pPr algn="l">
              <a:spcBef>
                <a:spcPct val="50000"/>
              </a:spcBef>
              <a:defRPr/>
            </a:pPr>
            <a:r>
              <a:rPr lang="en-US" altLang="zh-CN" sz="2000" dirty="0" err="1" smtClean="0">
                <a:solidFill>
                  <a:srgbClr val="A66300"/>
                </a:solidFill>
                <a:ea typeface="宋体" pitchFamily="2" charset="-122"/>
              </a:rPr>
              <a:t>GaoChunxiao</a:t>
            </a:r>
            <a:endParaRPr lang="zh-CN" altLang="en-US" sz="2000" dirty="0" smtClean="0">
              <a:solidFill>
                <a:srgbClr val="A66300"/>
              </a:solidFill>
              <a:ea typeface="宋体" pitchFamily="2" charset="-122"/>
            </a:endParaRPr>
          </a:p>
        </p:txBody>
      </p:sp>
      <p:sp>
        <p:nvSpPr>
          <p:cNvPr id="238605" name="Text Box 13"/>
          <p:cNvSpPr txBox="1">
            <a:spLocks noChangeArrowheads="1"/>
          </p:cNvSpPr>
          <p:nvPr/>
        </p:nvSpPr>
        <p:spPr bwMode="auto">
          <a:xfrm>
            <a:off x="5562600" y="6400800"/>
            <a:ext cx="3581400" cy="396875"/>
          </a:xfrm>
          <a:prstGeom prst="rect">
            <a:avLst/>
          </a:prstGeom>
          <a:noFill/>
          <a:ln w="12700" cap="sq">
            <a:noFill/>
            <a:miter lim="800000"/>
            <a:headEnd type="none" w="sm" len="sm"/>
            <a:tailEnd type="none" w="sm" len="sm"/>
          </a:ln>
          <a:effectLst/>
        </p:spPr>
        <p:txBody>
          <a:bodyPr>
            <a:spAutoFit/>
          </a:bodyPr>
          <a:lstStyle/>
          <a:p>
            <a:pPr algn="r">
              <a:spcBef>
                <a:spcPct val="50000"/>
              </a:spcBef>
              <a:defRPr/>
            </a:pPr>
            <a:r>
              <a:rPr lang="en-US" altLang="zh-CN" sz="2000" dirty="0">
                <a:ea typeface="宋体" pitchFamily="2" charset="-122"/>
              </a:rPr>
              <a:t>Beijing Institute of Technology</a:t>
            </a:r>
          </a:p>
        </p:txBody>
      </p:sp>
      <p:pic>
        <p:nvPicPr>
          <p:cNvPr id="3086" name="Picture 14" descr="back-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2800" y="4724400"/>
            <a:ext cx="180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3"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8598">
                                            <p:txEl>
                                              <p:pRg st="0" end="0"/>
                                            </p:txEl>
                                          </p:spTgt>
                                        </p:tgtEl>
                                        <p:attrNameLst>
                                          <p:attrName>style.visibility</p:attrName>
                                        </p:attrNameLst>
                                      </p:cBhvr>
                                      <p:to>
                                        <p:strVal val="visible"/>
                                      </p:to>
                                    </p:set>
                                    <p:animEffect transition="in" filter="wipe(left)">
                                      <p:cBhvr>
                                        <p:cTn id="7" dur="500"/>
                                        <p:tgtEl>
                                          <p:spTgt spid="2385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8598">
                                            <p:txEl>
                                              <p:pRg st="1" end="1"/>
                                            </p:txEl>
                                          </p:spTgt>
                                        </p:tgtEl>
                                        <p:attrNameLst>
                                          <p:attrName>style.visibility</p:attrName>
                                        </p:attrNameLst>
                                      </p:cBhvr>
                                      <p:to>
                                        <p:strVal val="visible"/>
                                      </p:to>
                                    </p:set>
                                    <p:animEffect transition="in" filter="wipe(left)">
                                      <p:cBhvr>
                                        <p:cTn id="12" dur="500"/>
                                        <p:tgtEl>
                                          <p:spTgt spid="238598">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38598">
                                            <p:txEl>
                                              <p:pRg st="2" end="2"/>
                                            </p:txEl>
                                          </p:spTgt>
                                        </p:tgtEl>
                                        <p:attrNameLst>
                                          <p:attrName>style.visibility</p:attrName>
                                        </p:attrNameLst>
                                      </p:cBhvr>
                                      <p:to>
                                        <p:strVal val="visible"/>
                                      </p:to>
                                    </p:set>
                                    <p:animEffect transition="in" filter="wipe(left)">
                                      <p:cBhvr>
                                        <p:cTn id="15" dur="500"/>
                                        <p:tgtEl>
                                          <p:spTgt spid="238598">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8598">
                                            <p:txEl>
                                              <p:pRg st="3" end="3"/>
                                            </p:txEl>
                                          </p:spTgt>
                                        </p:tgtEl>
                                        <p:attrNameLst>
                                          <p:attrName>style.visibility</p:attrName>
                                        </p:attrNameLst>
                                      </p:cBhvr>
                                      <p:to>
                                        <p:strVal val="visible"/>
                                      </p:to>
                                    </p:set>
                                    <p:animEffect transition="in" filter="wipe(left)">
                                      <p:cBhvr>
                                        <p:cTn id="18" dur="500"/>
                                        <p:tgtEl>
                                          <p:spTgt spid="238598">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38598">
                                            <p:txEl>
                                              <p:pRg st="4" end="4"/>
                                            </p:txEl>
                                          </p:spTgt>
                                        </p:tgtEl>
                                        <p:attrNameLst>
                                          <p:attrName>style.visibility</p:attrName>
                                        </p:attrNameLst>
                                      </p:cBhvr>
                                      <p:to>
                                        <p:strVal val="visible"/>
                                      </p:to>
                                    </p:set>
                                    <p:animEffect transition="in" filter="wipe(left)">
                                      <p:cBhvr>
                                        <p:cTn id="21" dur="500"/>
                                        <p:tgtEl>
                                          <p:spTgt spid="2385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8" grpId="0" uiExpand="1" build="p">
        <p:tmplLst>
          <p:tmpl lvl="1">
            <p:tnLst>
              <p:par>
                <p:cTn presetID="22" presetClass="entr" presetSubtype="8" fill="hold" nodeType="clickEffect">
                  <p:stCondLst>
                    <p:cond delay="0"/>
                  </p:stCondLst>
                  <p:childTnLst>
                    <p:set>
                      <p:cBhvr>
                        <p:cTn dur="1" fill="hold">
                          <p:stCondLst>
                            <p:cond delay="0"/>
                          </p:stCondLst>
                        </p:cTn>
                        <p:tgtEl>
                          <p:spTgt spid="238598"/>
                        </p:tgtEl>
                        <p:attrNameLst>
                          <p:attrName>style.visibility</p:attrName>
                        </p:attrNameLst>
                      </p:cBhvr>
                      <p:to>
                        <p:strVal val="visible"/>
                      </p:to>
                    </p:set>
                    <p:animEffect transition="in" filter="wipe(left)">
                      <p:cBhvr>
                        <p:cTn dur="500"/>
                        <p:tgtEl>
                          <p:spTgt spid="238598"/>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38598"/>
                        </p:tgtEl>
                        <p:attrNameLst>
                          <p:attrName>style.visibility</p:attrName>
                        </p:attrNameLst>
                      </p:cBhvr>
                      <p:to>
                        <p:strVal val="visible"/>
                      </p:to>
                    </p:set>
                    <p:animEffect transition="in" filter="wipe(left)">
                      <p:cBhvr>
                        <p:cTn dur="500"/>
                        <p:tgtEl>
                          <p:spTgt spid="23859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238598"/>
                        </p:tgtEl>
                        <p:attrNameLst>
                          <p:attrName>style.visibility</p:attrName>
                        </p:attrNameLst>
                      </p:cBhvr>
                      <p:to>
                        <p:strVal val="visible"/>
                      </p:to>
                    </p:set>
                    <p:animEffect transition="in" filter="wipe(left)">
                      <p:cBhvr>
                        <p:cTn dur="500"/>
                        <p:tgtEl>
                          <p:spTgt spid="23859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238598"/>
                        </p:tgtEl>
                        <p:attrNameLst>
                          <p:attrName>style.visibility</p:attrName>
                        </p:attrNameLst>
                      </p:cBhvr>
                      <p:to>
                        <p:strVal val="visible"/>
                      </p:to>
                    </p:set>
                    <p:animEffect transition="in" filter="wipe(left)">
                      <p:cBhvr>
                        <p:cTn dur="500"/>
                        <p:tgtEl>
                          <p:spTgt spid="23859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238598"/>
                        </p:tgtEl>
                        <p:attrNameLst>
                          <p:attrName>style.visibility</p:attrName>
                        </p:attrNameLst>
                      </p:cBhvr>
                      <p:to>
                        <p:strVal val="visible"/>
                      </p:to>
                    </p:set>
                    <p:animEffect transition="in" filter="wipe(left)">
                      <p:cBhvr>
                        <p:cTn dur="500"/>
                        <p:tgtEl>
                          <p:spTgt spid="238598"/>
                        </p:tgtEl>
                      </p:cBhvr>
                    </p:animEffect>
                  </p:childTnLst>
                </p:cTn>
              </p:par>
            </p:tnLst>
          </p:tmpl>
        </p:tmplLst>
      </p:bldP>
    </p:bldLst>
  </p:timing>
  <p:hf hdr="0" ftr="0" dt="0"/>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kumimoji="1" sz="3600" b="1">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kumimoji="1" sz="3600" b="1">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kumimoji="1" sz="3600" b="1">
          <a:solidFill>
            <a:schemeClr val="tx2"/>
          </a:solidFill>
          <a:latin typeface="Times New Roman" pitchFamily="18" charset="0"/>
          <a:ea typeface="楷体_GB2312" pitchFamily="49" charset="-122"/>
        </a:defRPr>
      </a:lvl5pPr>
      <a:lvl6pPr marL="457200" algn="l" rtl="0" fontAlgn="base">
        <a:spcBef>
          <a:spcPct val="0"/>
        </a:spcBef>
        <a:spcAft>
          <a:spcPct val="0"/>
        </a:spcAft>
        <a:defRPr kumimoji="1" sz="3600" b="1">
          <a:solidFill>
            <a:schemeClr val="tx2"/>
          </a:solidFill>
          <a:latin typeface="Times New Roman" pitchFamily="18" charset="0"/>
          <a:ea typeface="楷体_GB2312" pitchFamily="49" charset="-122"/>
        </a:defRPr>
      </a:lvl6pPr>
      <a:lvl7pPr marL="914400" algn="l" rtl="0" fontAlgn="base">
        <a:spcBef>
          <a:spcPct val="0"/>
        </a:spcBef>
        <a:spcAft>
          <a:spcPct val="0"/>
        </a:spcAft>
        <a:defRPr kumimoji="1" sz="3600" b="1">
          <a:solidFill>
            <a:schemeClr val="tx2"/>
          </a:solidFill>
          <a:latin typeface="Times New Roman" pitchFamily="18" charset="0"/>
          <a:ea typeface="楷体_GB2312" pitchFamily="49" charset="-122"/>
        </a:defRPr>
      </a:lvl7pPr>
      <a:lvl8pPr marL="1371600" algn="l" rtl="0" fontAlgn="base">
        <a:spcBef>
          <a:spcPct val="0"/>
        </a:spcBef>
        <a:spcAft>
          <a:spcPct val="0"/>
        </a:spcAft>
        <a:defRPr kumimoji="1" sz="3600" b="1">
          <a:solidFill>
            <a:schemeClr val="tx2"/>
          </a:solidFill>
          <a:latin typeface="Times New Roman" pitchFamily="18" charset="0"/>
          <a:ea typeface="楷体_GB2312" pitchFamily="49" charset="-122"/>
        </a:defRPr>
      </a:lvl8pPr>
      <a:lvl9pPr marL="1828800" algn="l" rtl="0" fontAlgn="base">
        <a:spcBef>
          <a:spcPct val="0"/>
        </a:spcBef>
        <a:spcAft>
          <a:spcPct val="0"/>
        </a:spcAft>
        <a:defRPr kumimoji="1" sz="36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tx2"/>
        </a:buClr>
        <a:buSzPct val="110000"/>
        <a:buFont typeface="Symbol" pitchFamily="18" charset="2"/>
        <a:buChar char="¨"/>
        <a:defRPr kumimoji="1" sz="2800" b="1">
          <a:solidFill>
            <a:srgbClr val="000000"/>
          </a:solidFill>
          <a:latin typeface="+mn-lt"/>
          <a:ea typeface="+mn-ea"/>
          <a:cs typeface="+mn-cs"/>
        </a:defRPr>
      </a:lvl1pPr>
      <a:lvl2pPr marL="742950" indent="-285750" algn="l" rtl="0" eaLnBrk="0" fontAlgn="base" hangingPunct="0">
        <a:spcBef>
          <a:spcPct val="20000"/>
        </a:spcBef>
        <a:spcAft>
          <a:spcPct val="0"/>
        </a:spcAft>
        <a:buClr>
          <a:srgbClr val="FF9900"/>
        </a:buClr>
        <a:buChar char="¶"/>
        <a:defRPr kumimoji="1" sz="2800" b="1">
          <a:solidFill>
            <a:srgbClr val="400080"/>
          </a:solidFill>
          <a:latin typeface="+mn-lt"/>
          <a:ea typeface="+mn-ea"/>
        </a:defRPr>
      </a:lvl2pPr>
      <a:lvl3pPr marL="1143000" indent="-228600" algn="l" rtl="0" eaLnBrk="0" fontAlgn="base" hangingPunct="0">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0" fontAlgn="base" hangingPunct="0">
        <a:spcBef>
          <a:spcPct val="20000"/>
        </a:spcBef>
        <a:spcAft>
          <a:spcPct val="0"/>
        </a:spcAft>
        <a:buChar char="–"/>
        <a:defRPr kumimoji="1" sz="2000" b="1">
          <a:solidFill>
            <a:srgbClr val="000000"/>
          </a:solidFill>
          <a:latin typeface="+mn-lt"/>
          <a:ea typeface="+mn-ea"/>
        </a:defRPr>
      </a:lvl4pPr>
      <a:lvl5pPr marL="2057400" indent="-228600" algn="l" rtl="0" eaLnBrk="0" fontAlgn="base" hangingPunct="0">
        <a:spcBef>
          <a:spcPct val="20000"/>
        </a:spcBef>
        <a:spcAft>
          <a:spcPct val="0"/>
        </a:spcAft>
        <a:buChar char="•"/>
        <a:defRPr kumimoji="1" sz="2000" b="1">
          <a:solidFill>
            <a:srgbClr val="000000"/>
          </a:solidFill>
          <a:latin typeface="+mn-lt"/>
          <a:ea typeface="+mn-ea"/>
        </a:defRPr>
      </a:lvl5pPr>
      <a:lvl6pPr marL="2514600" indent="-228600" algn="l" rtl="0" fontAlgn="base">
        <a:spcBef>
          <a:spcPct val="20000"/>
        </a:spcBef>
        <a:spcAft>
          <a:spcPct val="0"/>
        </a:spcAft>
        <a:buChar char="•"/>
        <a:defRPr kumimoji="1" sz="2000" b="1">
          <a:solidFill>
            <a:srgbClr val="000000"/>
          </a:solidFill>
          <a:latin typeface="+mn-lt"/>
          <a:ea typeface="+mn-ea"/>
        </a:defRPr>
      </a:lvl6pPr>
      <a:lvl7pPr marL="2971800" indent="-228600" algn="l" rtl="0" fontAlgn="base">
        <a:spcBef>
          <a:spcPct val="20000"/>
        </a:spcBef>
        <a:spcAft>
          <a:spcPct val="0"/>
        </a:spcAft>
        <a:buChar char="•"/>
        <a:defRPr kumimoji="1" sz="2000" b="1">
          <a:solidFill>
            <a:srgbClr val="000000"/>
          </a:solidFill>
          <a:latin typeface="+mn-lt"/>
          <a:ea typeface="+mn-ea"/>
        </a:defRPr>
      </a:lvl7pPr>
      <a:lvl8pPr marL="3429000" indent="-228600" algn="l" rtl="0" fontAlgn="base">
        <a:spcBef>
          <a:spcPct val="20000"/>
        </a:spcBef>
        <a:spcAft>
          <a:spcPct val="0"/>
        </a:spcAft>
        <a:buChar char="•"/>
        <a:defRPr kumimoji="1" sz="2000" b="1">
          <a:solidFill>
            <a:srgbClr val="000000"/>
          </a:solidFill>
          <a:latin typeface="+mn-lt"/>
          <a:ea typeface="+mn-ea"/>
        </a:defRPr>
      </a:lvl8pPr>
      <a:lvl9pPr marL="3886200" indent="-228600" algn="l" rtl="0" fontAlgn="base">
        <a:spcBef>
          <a:spcPct val="20000"/>
        </a:spcBef>
        <a:spcAft>
          <a:spcPct val="0"/>
        </a:spcAft>
        <a:buChar char="•"/>
        <a:defRPr kumimoji="1" sz="20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Grp="1" noChangeArrowheads="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9636989B-AA85-474B-A864-FFE877405467}" type="slidenum">
              <a:rPr kumimoji="0" lang="en-US" altLang="zh-CN" sz="1400" b="0" smtClean="0">
                <a:solidFill>
                  <a:schemeClr val="tx1"/>
                </a:solidFill>
              </a:rPr>
              <a:pPr eaLnBrk="1" hangingPunct="1"/>
              <a:t>1</a:t>
            </a:fld>
            <a:endParaRPr kumimoji="0" lang="en-US" altLang="zh-CN" sz="1400" b="0" smtClean="0">
              <a:solidFill>
                <a:schemeClr val="tx1"/>
              </a:solidFill>
            </a:endParaRPr>
          </a:p>
        </p:txBody>
      </p:sp>
      <p:sp>
        <p:nvSpPr>
          <p:cNvPr id="4099" name="Rectangle 2"/>
          <p:cNvSpPr>
            <a:spLocks noGrp="1" noChangeArrowheads="1"/>
          </p:cNvSpPr>
          <p:nvPr>
            <p:ph type="ctrTitle"/>
          </p:nvPr>
        </p:nvSpPr>
        <p:spPr>
          <a:xfrm>
            <a:off x="2097088" y="2047875"/>
            <a:ext cx="6550025" cy="1392238"/>
          </a:xfrm>
        </p:spPr>
        <p:txBody>
          <a:bodyPr/>
          <a:lstStyle/>
          <a:p>
            <a:pPr algn="ctr" eaLnBrk="1" hangingPunct="1"/>
            <a:r>
              <a:rPr lang="zh-CN" altLang="en-US" sz="4800" b="0" smtClean="0">
                <a:latin typeface="华文新魏" pitchFamily="2" charset="-122"/>
                <a:ea typeface="华文新魏" pitchFamily="2" charset="-122"/>
              </a:rPr>
              <a:t>第六章 树和二叉树</a:t>
            </a:r>
          </a:p>
        </p:txBody>
      </p:sp>
      <p:sp>
        <p:nvSpPr>
          <p:cNvPr id="4100" name="Rectangle 3"/>
          <p:cNvSpPr>
            <a:spLocks noGrp="1" noChangeArrowheads="1"/>
          </p:cNvSpPr>
          <p:nvPr>
            <p:ph type="subTitle" idx="1"/>
          </p:nvPr>
        </p:nvSpPr>
        <p:spPr/>
        <p:txBody>
          <a:bodyPr/>
          <a:lstStyle/>
          <a:p>
            <a:pPr eaLnBrk="1" hangingPunct="1"/>
            <a:r>
              <a:rPr lang="zh-CN" altLang="en-US" dirty="0" smtClean="0"/>
              <a:t>高春晓</a:t>
            </a:r>
            <a:endParaRPr lang="zh-CN"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EA56B0EC-4C7F-4CFA-83A8-CFE535089055}" type="slidenum">
              <a:rPr kumimoji="0" lang="en-US" altLang="zh-CN" sz="1400" b="0" smtClean="0">
                <a:solidFill>
                  <a:schemeClr val="tx1"/>
                </a:solidFill>
              </a:rPr>
              <a:pPr eaLnBrk="1" hangingPunct="1"/>
              <a:t>10</a:t>
            </a:fld>
            <a:endParaRPr kumimoji="0" lang="en-US" altLang="zh-CN" sz="1400" b="0" smtClean="0">
              <a:solidFill>
                <a:schemeClr val="tx1"/>
              </a:solidFill>
            </a:endParaRPr>
          </a:p>
        </p:txBody>
      </p:sp>
      <p:sp>
        <p:nvSpPr>
          <p:cNvPr id="13315" name="Rectangle 2"/>
          <p:cNvSpPr>
            <a:spLocks noGrp="1" noChangeArrowheads="1"/>
          </p:cNvSpPr>
          <p:nvPr>
            <p:ph type="title"/>
          </p:nvPr>
        </p:nvSpPr>
        <p:spPr/>
        <p:txBody>
          <a:bodyPr/>
          <a:lstStyle/>
          <a:p>
            <a:pPr eaLnBrk="1" hangingPunct="1"/>
            <a:r>
              <a:rPr lang="en-US" altLang="zh-CN" smtClean="0"/>
              <a:t> </a:t>
            </a:r>
            <a:r>
              <a:rPr lang="zh-CN" altLang="en-US" smtClean="0"/>
              <a:t>基本操作：</a:t>
            </a:r>
          </a:p>
        </p:txBody>
      </p:sp>
      <p:sp>
        <p:nvSpPr>
          <p:cNvPr id="13316" name="Rectangle 3"/>
          <p:cNvSpPr>
            <a:spLocks noGrp="1" noChangeArrowheads="1"/>
          </p:cNvSpPr>
          <p:nvPr>
            <p:ph type="body" idx="1"/>
          </p:nvPr>
        </p:nvSpPr>
        <p:spPr/>
        <p:txBody>
          <a:bodyPr/>
          <a:lstStyle/>
          <a:p>
            <a:pPr eaLnBrk="1" hangingPunct="1"/>
            <a:r>
              <a:rPr lang="zh-CN" altLang="en-US" smtClean="0"/>
              <a:t>修改类</a:t>
            </a:r>
          </a:p>
          <a:p>
            <a:pPr lvl="1" eaLnBrk="1" hangingPunct="1"/>
            <a:r>
              <a:rPr lang="en-US" altLang="zh-CN" smtClean="0"/>
              <a:t>Assign(T, cur_e, value) // </a:t>
            </a:r>
            <a:r>
              <a:rPr lang="zh-CN" altLang="en-US" smtClean="0"/>
              <a:t>给当前结点赋值</a:t>
            </a:r>
          </a:p>
          <a:p>
            <a:pPr lvl="1" eaLnBrk="1" hangingPunct="1"/>
            <a:r>
              <a:rPr lang="en-US" altLang="zh-CN" smtClean="0"/>
              <a:t>InsertChild(&amp;T, &amp;p, i, c) </a:t>
            </a:r>
          </a:p>
          <a:p>
            <a:pPr lvl="1" eaLnBrk="1" hangingPunct="1"/>
            <a:r>
              <a:rPr lang="en-US" altLang="zh-CN" smtClean="0"/>
              <a:t>  // </a:t>
            </a:r>
            <a:r>
              <a:rPr lang="zh-CN" altLang="en-US" smtClean="0"/>
              <a:t>将以</a:t>
            </a:r>
            <a:r>
              <a:rPr lang="en-US" altLang="zh-CN" smtClean="0"/>
              <a:t>c</a:t>
            </a:r>
            <a:r>
              <a:rPr lang="zh-CN" altLang="en-US" smtClean="0"/>
              <a:t>为根的树插入为结点</a:t>
            </a:r>
            <a:r>
              <a:rPr lang="en-US" altLang="zh-CN" smtClean="0"/>
              <a:t>p</a:t>
            </a:r>
            <a:r>
              <a:rPr lang="zh-CN" altLang="en-US" smtClean="0"/>
              <a:t>的第</a:t>
            </a:r>
            <a:r>
              <a:rPr lang="en-US" altLang="zh-CN" smtClean="0"/>
              <a:t>i</a:t>
            </a:r>
            <a:r>
              <a:rPr lang="zh-CN" altLang="en-US" smtClean="0"/>
              <a:t>棵子树</a:t>
            </a:r>
          </a:p>
          <a:p>
            <a:pPr lvl="1" eaLnBrk="1" hangingPunct="1"/>
            <a:r>
              <a:rPr lang="en-US" altLang="zh-CN" smtClean="0"/>
              <a:t>DeleteChild(&amp;T, &amp;p, i)  // </a:t>
            </a:r>
            <a:r>
              <a:rPr lang="zh-CN" altLang="en-US" smtClean="0"/>
              <a:t>删除结点</a:t>
            </a:r>
            <a:r>
              <a:rPr lang="en-US" altLang="zh-CN" smtClean="0"/>
              <a:t>p</a:t>
            </a:r>
            <a:r>
              <a:rPr lang="zh-CN" altLang="en-US" smtClean="0"/>
              <a:t>的第</a:t>
            </a:r>
            <a:r>
              <a:rPr lang="en-US" altLang="zh-CN" smtClean="0"/>
              <a:t>i</a:t>
            </a:r>
            <a:r>
              <a:rPr lang="zh-CN" altLang="en-US" smtClean="0"/>
              <a:t>棵子树</a:t>
            </a:r>
          </a:p>
          <a:p>
            <a:pPr lvl="1" eaLnBrk="1" hangingPunct="1"/>
            <a:endParaRPr lang="zh-CN" altLang="en-US" smtClean="0"/>
          </a:p>
          <a:p>
            <a:pPr lvl="1" eaLnBrk="1" hangingPunct="1"/>
            <a:endParaRPr lang="en-US" altLang="zh-CN"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12F06B85-4F0E-47F2-BA7E-1EDE8015213C}" type="slidenum">
              <a:rPr kumimoji="0" lang="en-US" altLang="zh-CN" sz="1400" b="0" smtClean="0">
                <a:solidFill>
                  <a:schemeClr val="tx1"/>
                </a:solidFill>
              </a:rPr>
              <a:pPr eaLnBrk="1" hangingPunct="1"/>
              <a:t>100</a:t>
            </a:fld>
            <a:endParaRPr kumimoji="0" lang="en-US" altLang="zh-CN" sz="1400" b="0" smtClean="0">
              <a:solidFill>
                <a:schemeClr val="tx1"/>
              </a:solidFill>
            </a:endParaRPr>
          </a:p>
        </p:txBody>
      </p:sp>
      <p:sp>
        <p:nvSpPr>
          <p:cNvPr id="96259" name="Rectangle 2"/>
          <p:cNvSpPr>
            <a:spLocks noGrp="1" noChangeArrowheads="1"/>
          </p:cNvSpPr>
          <p:nvPr>
            <p:ph type="title"/>
          </p:nvPr>
        </p:nvSpPr>
        <p:spPr/>
        <p:txBody>
          <a:bodyPr/>
          <a:lstStyle/>
          <a:p>
            <a:pPr eaLnBrk="1" hangingPunct="1"/>
            <a:r>
              <a:rPr lang="en-US" altLang="zh-CN" smtClean="0"/>
              <a:t>6.6.3 </a:t>
            </a:r>
            <a:r>
              <a:rPr lang="zh-CN" altLang="en-US" smtClean="0"/>
              <a:t>森林和二叉树的转换</a:t>
            </a:r>
          </a:p>
        </p:txBody>
      </p:sp>
      <p:sp>
        <p:nvSpPr>
          <p:cNvPr id="96260" name="Rectangle 3"/>
          <p:cNvSpPr>
            <a:spLocks noGrp="1" noChangeArrowheads="1"/>
          </p:cNvSpPr>
          <p:nvPr>
            <p:ph type="body" idx="1"/>
          </p:nvPr>
        </p:nvSpPr>
        <p:spPr/>
        <p:txBody>
          <a:bodyPr/>
          <a:lstStyle/>
          <a:p>
            <a:pPr eaLnBrk="1" hangingPunct="1"/>
            <a:r>
              <a:rPr lang="zh-CN" altLang="en-US" smtClean="0">
                <a:solidFill>
                  <a:schemeClr val="tx1"/>
                </a:solidFill>
              </a:rPr>
              <a:t>森林：树的集合</a:t>
            </a:r>
          </a:p>
          <a:p>
            <a:pPr eaLnBrk="1" hangingPunct="1"/>
            <a:r>
              <a:rPr lang="zh-CN" altLang="en-US" smtClean="0">
                <a:solidFill>
                  <a:schemeClr val="tx1"/>
                </a:solidFill>
              </a:rPr>
              <a:t>将森林中树的根看成兄弟，用树与二叉树的转换方法，进行森林与二叉树转换。</a:t>
            </a:r>
          </a:p>
        </p:txBody>
      </p:sp>
      <p:grpSp>
        <p:nvGrpSpPr>
          <p:cNvPr id="2" name="Group 4"/>
          <p:cNvGrpSpPr>
            <a:grpSpLocks/>
          </p:cNvGrpSpPr>
          <p:nvPr/>
        </p:nvGrpSpPr>
        <p:grpSpPr bwMode="auto">
          <a:xfrm>
            <a:off x="522288" y="2968625"/>
            <a:ext cx="4589462" cy="1527175"/>
            <a:chOff x="329" y="1793"/>
            <a:chExt cx="2891" cy="962"/>
          </a:xfrm>
        </p:grpSpPr>
        <p:grpSp>
          <p:nvGrpSpPr>
            <p:cNvPr id="96304" name="Group 5"/>
            <p:cNvGrpSpPr>
              <a:grpSpLocks/>
            </p:cNvGrpSpPr>
            <p:nvPr/>
          </p:nvGrpSpPr>
          <p:grpSpPr bwMode="auto">
            <a:xfrm>
              <a:off x="329" y="1820"/>
              <a:ext cx="1247" cy="629"/>
              <a:chOff x="408" y="1422"/>
              <a:chExt cx="1247" cy="629"/>
            </a:xfrm>
          </p:grpSpPr>
          <p:sp>
            <p:nvSpPr>
              <p:cNvPr id="96317" name="Oval 6"/>
              <p:cNvSpPr>
                <a:spLocks noChangeArrowheads="1"/>
              </p:cNvSpPr>
              <p:nvPr/>
            </p:nvSpPr>
            <p:spPr bwMode="auto">
              <a:xfrm>
                <a:off x="955" y="1422"/>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A</a:t>
                </a:r>
              </a:p>
            </p:txBody>
          </p:sp>
          <p:sp>
            <p:nvSpPr>
              <p:cNvPr id="96318" name="Oval 7"/>
              <p:cNvSpPr>
                <a:spLocks noChangeArrowheads="1"/>
              </p:cNvSpPr>
              <p:nvPr/>
            </p:nvSpPr>
            <p:spPr bwMode="auto">
              <a:xfrm>
                <a:off x="408" y="1818"/>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B</a:t>
                </a:r>
              </a:p>
            </p:txBody>
          </p:sp>
          <p:sp>
            <p:nvSpPr>
              <p:cNvPr id="96319" name="Oval 8"/>
              <p:cNvSpPr>
                <a:spLocks noChangeArrowheads="1"/>
              </p:cNvSpPr>
              <p:nvPr/>
            </p:nvSpPr>
            <p:spPr bwMode="auto">
              <a:xfrm>
                <a:off x="955" y="1818"/>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dirty="0">
                    <a:solidFill>
                      <a:schemeClr val="tx1"/>
                    </a:solidFill>
                  </a:rPr>
                  <a:t>C</a:t>
                </a:r>
              </a:p>
            </p:txBody>
          </p:sp>
          <p:sp>
            <p:nvSpPr>
              <p:cNvPr id="96320" name="Oval 9"/>
              <p:cNvSpPr>
                <a:spLocks noChangeArrowheads="1"/>
              </p:cNvSpPr>
              <p:nvPr/>
            </p:nvSpPr>
            <p:spPr bwMode="auto">
              <a:xfrm>
                <a:off x="1433" y="1818"/>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D</a:t>
                </a:r>
              </a:p>
            </p:txBody>
          </p:sp>
          <p:sp>
            <p:nvSpPr>
              <p:cNvPr id="96321" name="Line 10"/>
              <p:cNvSpPr>
                <a:spLocks noChangeShapeType="1"/>
              </p:cNvSpPr>
              <p:nvPr/>
            </p:nvSpPr>
            <p:spPr bwMode="auto">
              <a:xfrm>
                <a:off x="1060" y="1655"/>
                <a:ext cx="0" cy="1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6322" name="Line 11"/>
              <p:cNvSpPr>
                <a:spLocks noChangeShapeType="1"/>
              </p:cNvSpPr>
              <p:nvPr/>
            </p:nvSpPr>
            <p:spPr bwMode="auto">
              <a:xfrm flipH="1">
                <a:off x="571" y="1577"/>
                <a:ext cx="400" cy="2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6323" name="Line 12"/>
              <p:cNvSpPr>
                <a:spLocks noChangeShapeType="1"/>
              </p:cNvSpPr>
              <p:nvPr/>
            </p:nvSpPr>
            <p:spPr bwMode="auto">
              <a:xfrm>
                <a:off x="1160" y="1588"/>
                <a:ext cx="334"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96305" name="Group 13"/>
            <p:cNvGrpSpPr>
              <a:grpSpLocks/>
            </p:cNvGrpSpPr>
            <p:nvPr/>
          </p:nvGrpSpPr>
          <p:grpSpPr bwMode="auto">
            <a:xfrm>
              <a:off x="1944" y="1793"/>
              <a:ext cx="237" cy="655"/>
              <a:chOff x="1886" y="1395"/>
              <a:chExt cx="237" cy="655"/>
            </a:xfrm>
          </p:grpSpPr>
          <p:sp>
            <p:nvSpPr>
              <p:cNvPr id="96314" name="Oval 14"/>
              <p:cNvSpPr>
                <a:spLocks noChangeArrowheads="1"/>
              </p:cNvSpPr>
              <p:nvPr/>
            </p:nvSpPr>
            <p:spPr bwMode="auto">
              <a:xfrm>
                <a:off x="1901" y="1395"/>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E</a:t>
                </a:r>
              </a:p>
            </p:txBody>
          </p:sp>
          <p:sp>
            <p:nvSpPr>
              <p:cNvPr id="96315" name="Oval 15"/>
              <p:cNvSpPr>
                <a:spLocks noChangeArrowheads="1"/>
              </p:cNvSpPr>
              <p:nvPr/>
            </p:nvSpPr>
            <p:spPr bwMode="auto">
              <a:xfrm>
                <a:off x="1886" y="1817"/>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dirty="0">
                    <a:solidFill>
                      <a:schemeClr val="tx1"/>
                    </a:solidFill>
                  </a:rPr>
                  <a:t>F</a:t>
                </a:r>
              </a:p>
            </p:txBody>
          </p:sp>
          <p:sp>
            <p:nvSpPr>
              <p:cNvPr id="96316" name="Line 16"/>
              <p:cNvSpPr>
                <a:spLocks noChangeShapeType="1"/>
              </p:cNvSpPr>
              <p:nvPr/>
            </p:nvSpPr>
            <p:spPr bwMode="auto">
              <a:xfrm>
                <a:off x="2011" y="1633"/>
                <a:ext cx="0" cy="1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96306" name="Group 17"/>
            <p:cNvGrpSpPr>
              <a:grpSpLocks/>
            </p:cNvGrpSpPr>
            <p:nvPr/>
          </p:nvGrpSpPr>
          <p:grpSpPr bwMode="auto">
            <a:xfrm>
              <a:off x="2578" y="1793"/>
              <a:ext cx="642" cy="962"/>
              <a:chOff x="2224" y="1395"/>
              <a:chExt cx="642" cy="962"/>
            </a:xfrm>
          </p:grpSpPr>
          <p:sp>
            <p:nvSpPr>
              <p:cNvPr id="96307" name="Oval 18"/>
              <p:cNvSpPr>
                <a:spLocks noChangeArrowheads="1"/>
              </p:cNvSpPr>
              <p:nvPr/>
            </p:nvSpPr>
            <p:spPr bwMode="auto">
              <a:xfrm>
                <a:off x="2461" y="1395"/>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G</a:t>
                </a:r>
              </a:p>
            </p:txBody>
          </p:sp>
          <p:sp>
            <p:nvSpPr>
              <p:cNvPr id="96308" name="Oval 19"/>
              <p:cNvSpPr>
                <a:spLocks noChangeArrowheads="1"/>
              </p:cNvSpPr>
              <p:nvPr/>
            </p:nvSpPr>
            <p:spPr bwMode="auto">
              <a:xfrm>
                <a:off x="2224" y="1739"/>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H</a:t>
                </a:r>
              </a:p>
            </p:txBody>
          </p:sp>
          <p:sp>
            <p:nvSpPr>
              <p:cNvPr id="96309" name="Oval 20"/>
              <p:cNvSpPr>
                <a:spLocks noChangeArrowheads="1"/>
              </p:cNvSpPr>
              <p:nvPr/>
            </p:nvSpPr>
            <p:spPr bwMode="auto">
              <a:xfrm>
                <a:off x="2644" y="1750"/>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dirty="0">
                    <a:solidFill>
                      <a:schemeClr val="tx1"/>
                    </a:solidFill>
                  </a:rPr>
                  <a:t>I</a:t>
                </a:r>
              </a:p>
            </p:txBody>
          </p:sp>
          <p:sp>
            <p:nvSpPr>
              <p:cNvPr id="96310" name="Line 21"/>
              <p:cNvSpPr>
                <a:spLocks noChangeShapeType="1"/>
              </p:cNvSpPr>
              <p:nvPr/>
            </p:nvSpPr>
            <p:spPr bwMode="auto">
              <a:xfrm flipH="1">
                <a:off x="2394" y="1622"/>
                <a:ext cx="111" cy="1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311" name="Line 22"/>
              <p:cNvSpPr>
                <a:spLocks noChangeShapeType="1"/>
              </p:cNvSpPr>
              <p:nvPr/>
            </p:nvSpPr>
            <p:spPr bwMode="auto">
              <a:xfrm>
                <a:off x="2638" y="1622"/>
                <a:ext cx="111" cy="1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312" name="Oval 23"/>
              <p:cNvSpPr>
                <a:spLocks noChangeArrowheads="1"/>
              </p:cNvSpPr>
              <p:nvPr/>
            </p:nvSpPr>
            <p:spPr bwMode="auto">
              <a:xfrm>
                <a:off x="2629" y="2124"/>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J</a:t>
                </a:r>
              </a:p>
            </p:txBody>
          </p:sp>
          <p:sp>
            <p:nvSpPr>
              <p:cNvPr id="96313" name="Line 24"/>
              <p:cNvSpPr>
                <a:spLocks noChangeShapeType="1"/>
              </p:cNvSpPr>
              <p:nvPr/>
            </p:nvSpPr>
            <p:spPr bwMode="auto">
              <a:xfrm>
                <a:off x="2767" y="1989"/>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grpSp>
        <p:nvGrpSpPr>
          <p:cNvPr id="6" name="Group 25"/>
          <p:cNvGrpSpPr>
            <a:grpSpLocks/>
          </p:cNvGrpSpPr>
          <p:nvPr/>
        </p:nvGrpSpPr>
        <p:grpSpPr bwMode="auto">
          <a:xfrm>
            <a:off x="1062038" y="4627563"/>
            <a:ext cx="1238250" cy="1827212"/>
            <a:chOff x="359" y="2752"/>
            <a:chExt cx="780" cy="1151"/>
          </a:xfrm>
        </p:grpSpPr>
        <p:sp>
          <p:nvSpPr>
            <p:cNvPr id="96297" name="Oval 26"/>
            <p:cNvSpPr>
              <a:spLocks noChangeArrowheads="1"/>
            </p:cNvSpPr>
            <p:nvPr/>
          </p:nvSpPr>
          <p:spPr bwMode="auto">
            <a:xfrm>
              <a:off x="628" y="2752"/>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A</a:t>
              </a:r>
            </a:p>
          </p:txBody>
        </p:sp>
        <p:sp>
          <p:nvSpPr>
            <p:cNvPr id="96298" name="Oval 27"/>
            <p:cNvSpPr>
              <a:spLocks noChangeArrowheads="1"/>
            </p:cNvSpPr>
            <p:nvPr/>
          </p:nvSpPr>
          <p:spPr bwMode="auto">
            <a:xfrm>
              <a:off x="359" y="3092"/>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B</a:t>
              </a:r>
            </a:p>
          </p:txBody>
        </p:sp>
        <p:sp>
          <p:nvSpPr>
            <p:cNvPr id="96299" name="Oval 28"/>
            <p:cNvSpPr>
              <a:spLocks noChangeArrowheads="1"/>
            </p:cNvSpPr>
            <p:nvPr/>
          </p:nvSpPr>
          <p:spPr bwMode="auto">
            <a:xfrm>
              <a:off x="628" y="3392"/>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C</a:t>
              </a:r>
            </a:p>
          </p:txBody>
        </p:sp>
        <p:sp>
          <p:nvSpPr>
            <p:cNvPr id="96300" name="Oval 29"/>
            <p:cNvSpPr>
              <a:spLocks noChangeArrowheads="1"/>
            </p:cNvSpPr>
            <p:nvPr/>
          </p:nvSpPr>
          <p:spPr bwMode="auto">
            <a:xfrm>
              <a:off x="917" y="3670"/>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D</a:t>
              </a:r>
            </a:p>
          </p:txBody>
        </p:sp>
        <p:sp>
          <p:nvSpPr>
            <p:cNvPr id="96301" name="Line 30"/>
            <p:cNvSpPr>
              <a:spLocks noChangeShapeType="1"/>
            </p:cNvSpPr>
            <p:nvPr/>
          </p:nvSpPr>
          <p:spPr bwMode="auto">
            <a:xfrm flipH="1">
              <a:off x="556" y="2966"/>
              <a:ext cx="111" cy="1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6302" name="Line 31"/>
            <p:cNvSpPr>
              <a:spLocks noChangeShapeType="1"/>
            </p:cNvSpPr>
            <p:nvPr/>
          </p:nvSpPr>
          <p:spPr bwMode="auto">
            <a:xfrm>
              <a:off x="545" y="3277"/>
              <a:ext cx="144" cy="1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6303" name="Line 32"/>
            <p:cNvSpPr>
              <a:spLocks noChangeShapeType="1"/>
            </p:cNvSpPr>
            <p:nvPr/>
          </p:nvSpPr>
          <p:spPr bwMode="auto">
            <a:xfrm>
              <a:off x="811" y="3589"/>
              <a:ext cx="134" cy="1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7" name="Group 33"/>
          <p:cNvGrpSpPr>
            <a:grpSpLocks/>
          </p:cNvGrpSpPr>
          <p:nvPr/>
        </p:nvGrpSpPr>
        <p:grpSpPr bwMode="auto">
          <a:xfrm>
            <a:off x="2716213" y="4672013"/>
            <a:ext cx="730250" cy="1004887"/>
            <a:chOff x="1625" y="2991"/>
            <a:chExt cx="460" cy="633"/>
          </a:xfrm>
        </p:grpSpPr>
        <p:sp>
          <p:nvSpPr>
            <p:cNvPr id="96294" name="Oval 34"/>
            <p:cNvSpPr>
              <a:spLocks noChangeArrowheads="1"/>
            </p:cNvSpPr>
            <p:nvPr/>
          </p:nvSpPr>
          <p:spPr bwMode="auto">
            <a:xfrm>
              <a:off x="1863" y="2991"/>
              <a:ext cx="222" cy="233"/>
            </a:xfrm>
            <a:prstGeom prst="ellipse">
              <a:avLst/>
            </a:prstGeom>
            <a:solidFill>
              <a:srgbClr val="FFFF99"/>
            </a:solidFill>
            <a:ln w="28575">
              <a:solidFill>
                <a:schemeClr val="tx1"/>
              </a:solidFill>
              <a:round/>
              <a:headEnd/>
              <a:tailEnd/>
            </a:ln>
          </p:spPr>
          <p:txBody>
            <a:bodyPr wrap="none" anchor="ctr"/>
            <a:lstStyle/>
            <a:p>
              <a:pPr>
                <a:spcBef>
                  <a:spcPct val="0"/>
                </a:spcBef>
              </a:pPr>
              <a:r>
                <a:rPr lang="en-US" altLang="zh-CN" sz="2400" dirty="0">
                  <a:solidFill>
                    <a:schemeClr val="tx1"/>
                  </a:solidFill>
                </a:rPr>
                <a:t>E</a:t>
              </a:r>
            </a:p>
          </p:txBody>
        </p:sp>
        <p:sp>
          <p:nvSpPr>
            <p:cNvPr id="96295" name="Oval 35"/>
            <p:cNvSpPr>
              <a:spLocks noChangeArrowheads="1"/>
            </p:cNvSpPr>
            <p:nvPr/>
          </p:nvSpPr>
          <p:spPr bwMode="auto">
            <a:xfrm>
              <a:off x="1625" y="3391"/>
              <a:ext cx="222" cy="233"/>
            </a:xfrm>
            <a:prstGeom prst="ellipse">
              <a:avLst/>
            </a:prstGeom>
            <a:solidFill>
              <a:srgbClr val="FFFF99"/>
            </a:solidFill>
            <a:ln w="28575">
              <a:solidFill>
                <a:schemeClr val="tx1"/>
              </a:solidFill>
              <a:round/>
              <a:headEnd/>
              <a:tailEnd/>
            </a:ln>
          </p:spPr>
          <p:txBody>
            <a:bodyPr wrap="none" anchor="ctr"/>
            <a:lstStyle/>
            <a:p>
              <a:pPr>
                <a:spcBef>
                  <a:spcPct val="0"/>
                </a:spcBef>
              </a:pPr>
              <a:r>
                <a:rPr lang="en-US" altLang="zh-CN" sz="2400">
                  <a:solidFill>
                    <a:schemeClr val="tx1"/>
                  </a:solidFill>
                </a:rPr>
                <a:t>F</a:t>
              </a:r>
            </a:p>
          </p:txBody>
        </p:sp>
        <p:sp>
          <p:nvSpPr>
            <p:cNvPr id="96296" name="Line 36"/>
            <p:cNvSpPr>
              <a:spLocks noChangeShapeType="1"/>
            </p:cNvSpPr>
            <p:nvPr/>
          </p:nvSpPr>
          <p:spPr bwMode="auto">
            <a:xfrm flipH="1">
              <a:off x="1800" y="3222"/>
              <a:ext cx="122" cy="1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8" name="Group 37"/>
          <p:cNvGrpSpPr>
            <a:grpSpLocks/>
          </p:cNvGrpSpPr>
          <p:nvPr/>
        </p:nvGrpSpPr>
        <p:grpSpPr bwMode="auto">
          <a:xfrm>
            <a:off x="4248150" y="4619625"/>
            <a:ext cx="773113" cy="1914525"/>
            <a:chOff x="4530" y="1359"/>
            <a:chExt cx="487" cy="1206"/>
          </a:xfrm>
        </p:grpSpPr>
        <p:sp>
          <p:nvSpPr>
            <p:cNvPr id="96287" name="Oval 38"/>
            <p:cNvSpPr>
              <a:spLocks noChangeArrowheads="1"/>
            </p:cNvSpPr>
            <p:nvPr/>
          </p:nvSpPr>
          <p:spPr bwMode="auto">
            <a:xfrm>
              <a:off x="4767" y="1359"/>
              <a:ext cx="222" cy="233"/>
            </a:xfrm>
            <a:prstGeom prst="ellipse">
              <a:avLst/>
            </a:prstGeom>
            <a:solidFill>
              <a:schemeClr val="bg2"/>
            </a:solidFill>
            <a:ln w="28575">
              <a:solidFill>
                <a:schemeClr val="tx1"/>
              </a:solidFill>
              <a:round/>
              <a:headEnd/>
              <a:tailEnd/>
            </a:ln>
          </p:spPr>
          <p:txBody>
            <a:bodyPr wrap="none" anchor="ctr"/>
            <a:lstStyle/>
            <a:p>
              <a:pPr>
                <a:spcBef>
                  <a:spcPct val="0"/>
                </a:spcBef>
              </a:pPr>
              <a:r>
                <a:rPr lang="en-US" altLang="zh-CN" sz="2400">
                  <a:solidFill>
                    <a:schemeClr val="tx1"/>
                  </a:solidFill>
                </a:rPr>
                <a:t>G</a:t>
              </a:r>
            </a:p>
          </p:txBody>
        </p:sp>
        <p:sp>
          <p:nvSpPr>
            <p:cNvPr id="96288" name="Oval 39"/>
            <p:cNvSpPr>
              <a:spLocks noChangeArrowheads="1"/>
            </p:cNvSpPr>
            <p:nvPr/>
          </p:nvSpPr>
          <p:spPr bwMode="auto">
            <a:xfrm>
              <a:off x="4530" y="1703"/>
              <a:ext cx="222" cy="233"/>
            </a:xfrm>
            <a:prstGeom prst="ellipse">
              <a:avLst/>
            </a:prstGeom>
            <a:solidFill>
              <a:schemeClr val="bg2"/>
            </a:solidFill>
            <a:ln w="28575">
              <a:solidFill>
                <a:schemeClr val="tx1"/>
              </a:solidFill>
              <a:round/>
              <a:headEnd/>
              <a:tailEnd/>
            </a:ln>
          </p:spPr>
          <p:txBody>
            <a:bodyPr wrap="none" anchor="ctr"/>
            <a:lstStyle/>
            <a:p>
              <a:pPr>
                <a:spcBef>
                  <a:spcPct val="0"/>
                </a:spcBef>
              </a:pPr>
              <a:r>
                <a:rPr lang="en-US" altLang="zh-CN" sz="2400" dirty="0">
                  <a:solidFill>
                    <a:schemeClr val="tx1"/>
                  </a:solidFill>
                </a:rPr>
                <a:t>H</a:t>
              </a:r>
            </a:p>
          </p:txBody>
        </p:sp>
        <p:sp>
          <p:nvSpPr>
            <p:cNvPr id="96289" name="Oval 40"/>
            <p:cNvSpPr>
              <a:spLocks noChangeArrowheads="1"/>
            </p:cNvSpPr>
            <p:nvPr/>
          </p:nvSpPr>
          <p:spPr bwMode="auto">
            <a:xfrm>
              <a:off x="4795" y="2003"/>
              <a:ext cx="222" cy="233"/>
            </a:xfrm>
            <a:prstGeom prst="ellipse">
              <a:avLst/>
            </a:prstGeom>
            <a:solidFill>
              <a:schemeClr val="bg2"/>
            </a:solidFill>
            <a:ln w="28575">
              <a:solidFill>
                <a:schemeClr val="tx1"/>
              </a:solidFill>
              <a:round/>
              <a:headEnd/>
              <a:tailEnd/>
            </a:ln>
          </p:spPr>
          <p:txBody>
            <a:bodyPr wrap="none" anchor="ctr"/>
            <a:lstStyle/>
            <a:p>
              <a:pPr>
                <a:spcBef>
                  <a:spcPct val="0"/>
                </a:spcBef>
              </a:pPr>
              <a:r>
                <a:rPr lang="en-US" altLang="zh-CN" sz="2400">
                  <a:solidFill>
                    <a:schemeClr val="tx1"/>
                  </a:solidFill>
                </a:rPr>
                <a:t>I</a:t>
              </a:r>
            </a:p>
          </p:txBody>
        </p:sp>
        <p:sp>
          <p:nvSpPr>
            <p:cNvPr id="96290" name="Line 41"/>
            <p:cNvSpPr>
              <a:spLocks noChangeShapeType="1"/>
            </p:cNvSpPr>
            <p:nvPr/>
          </p:nvSpPr>
          <p:spPr bwMode="auto">
            <a:xfrm flipH="1">
              <a:off x="4700" y="1586"/>
              <a:ext cx="111" cy="1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291" name="Oval 42"/>
            <p:cNvSpPr>
              <a:spLocks noChangeArrowheads="1"/>
            </p:cNvSpPr>
            <p:nvPr/>
          </p:nvSpPr>
          <p:spPr bwMode="auto">
            <a:xfrm>
              <a:off x="4580" y="2332"/>
              <a:ext cx="222" cy="233"/>
            </a:xfrm>
            <a:prstGeom prst="ellipse">
              <a:avLst/>
            </a:prstGeom>
            <a:solidFill>
              <a:schemeClr val="bg2"/>
            </a:solidFill>
            <a:ln w="28575">
              <a:solidFill>
                <a:schemeClr val="tx1"/>
              </a:solidFill>
              <a:round/>
              <a:headEnd/>
              <a:tailEnd/>
            </a:ln>
          </p:spPr>
          <p:txBody>
            <a:bodyPr wrap="none" anchor="ctr"/>
            <a:lstStyle/>
            <a:p>
              <a:pPr>
                <a:spcBef>
                  <a:spcPct val="0"/>
                </a:spcBef>
              </a:pPr>
              <a:r>
                <a:rPr lang="en-US" altLang="zh-CN" sz="2400">
                  <a:solidFill>
                    <a:schemeClr val="tx1"/>
                  </a:solidFill>
                </a:rPr>
                <a:t>J</a:t>
              </a:r>
            </a:p>
          </p:txBody>
        </p:sp>
        <p:sp>
          <p:nvSpPr>
            <p:cNvPr id="96292" name="Line 43"/>
            <p:cNvSpPr>
              <a:spLocks noChangeShapeType="1"/>
            </p:cNvSpPr>
            <p:nvPr/>
          </p:nvSpPr>
          <p:spPr bwMode="auto">
            <a:xfrm>
              <a:off x="4723" y="1900"/>
              <a:ext cx="122" cy="12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6293" name="Line 44"/>
            <p:cNvSpPr>
              <a:spLocks noChangeShapeType="1"/>
            </p:cNvSpPr>
            <p:nvPr/>
          </p:nvSpPr>
          <p:spPr bwMode="auto">
            <a:xfrm flipH="1">
              <a:off x="4767" y="2222"/>
              <a:ext cx="78" cy="1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9" name="Group 45"/>
          <p:cNvGrpSpPr>
            <a:grpSpLocks/>
          </p:cNvGrpSpPr>
          <p:nvPr/>
        </p:nvGrpSpPr>
        <p:grpSpPr bwMode="auto">
          <a:xfrm>
            <a:off x="7081838" y="3429000"/>
            <a:ext cx="730250" cy="1004888"/>
            <a:chOff x="1625" y="2991"/>
            <a:chExt cx="460" cy="633"/>
          </a:xfrm>
        </p:grpSpPr>
        <p:sp>
          <p:nvSpPr>
            <p:cNvPr id="96284" name="Oval 46"/>
            <p:cNvSpPr>
              <a:spLocks noChangeArrowheads="1"/>
            </p:cNvSpPr>
            <p:nvPr/>
          </p:nvSpPr>
          <p:spPr bwMode="auto">
            <a:xfrm>
              <a:off x="1863" y="2991"/>
              <a:ext cx="222" cy="233"/>
            </a:xfrm>
            <a:prstGeom prst="ellipse">
              <a:avLst/>
            </a:prstGeom>
            <a:solidFill>
              <a:srgbClr val="FFFF99"/>
            </a:solidFill>
            <a:ln w="28575">
              <a:solidFill>
                <a:schemeClr val="tx1"/>
              </a:solidFill>
              <a:round/>
              <a:headEnd/>
              <a:tailEnd/>
            </a:ln>
          </p:spPr>
          <p:txBody>
            <a:bodyPr wrap="none" anchor="ctr"/>
            <a:lstStyle/>
            <a:p>
              <a:pPr>
                <a:spcBef>
                  <a:spcPct val="0"/>
                </a:spcBef>
              </a:pPr>
              <a:r>
                <a:rPr lang="en-US" altLang="zh-CN" sz="2400">
                  <a:solidFill>
                    <a:schemeClr val="tx1"/>
                  </a:solidFill>
                </a:rPr>
                <a:t>E</a:t>
              </a:r>
            </a:p>
          </p:txBody>
        </p:sp>
        <p:sp>
          <p:nvSpPr>
            <p:cNvPr id="96285" name="Oval 47"/>
            <p:cNvSpPr>
              <a:spLocks noChangeArrowheads="1"/>
            </p:cNvSpPr>
            <p:nvPr/>
          </p:nvSpPr>
          <p:spPr bwMode="auto">
            <a:xfrm>
              <a:off x="1625" y="3391"/>
              <a:ext cx="222" cy="233"/>
            </a:xfrm>
            <a:prstGeom prst="ellipse">
              <a:avLst/>
            </a:prstGeom>
            <a:solidFill>
              <a:srgbClr val="FFFF99"/>
            </a:solidFill>
            <a:ln w="28575">
              <a:solidFill>
                <a:schemeClr val="tx1"/>
              </a:solidFill>
              <a:round/>
              <a:headEnd/>
              <a:tailEnd/>
            </a:ln>
          </p:spPr>
          <p:txBody>
            <a:bodyPr wrap="none" anchor="ctr"/>
            <a:lstStyle/>
            <a:p>
              <a:pPr>
                <a:spcBef>
                  <a:spcPct val="0"/>
                </a:spcBef>
              </a:pPr>
              <a:r>
                <a:rPr lang="en-US" altLang="zh-CN" sz="2400">
                  <a:solidFill>
                    <a:schemeClr val="tx1"/>
                  </a:solidFill>
                </a:rPr>
                <a:t>F</a:t>
              </a:r>
            </a:p>
          </p:txBody>
        </p:sp>
        <p:sp>
          <p:nvSpPr>
            <p:cNvPr id="96286" name="Line 48"/>
            <p:cNvSpPr>
              <a:spLocks noChangeShapeType="1"/>
            </p:cNvSpPr>
            <p:nvPr/>
          </p:nvSpPr>
          <p:spPr bwMode="auto">
            <a:xfrm flipH="1">
              <a:off x="1800" y="3222"/>
              <a:ext cx="122" cy="1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87473" name="Line 49"/>
          <p:cNvSpPr>
            <a:spLocks noChangeShapeType="1"/>
          </p:cNvSpPr>
          <p:nvPr/>
        </p:nvSpPr>
        <p:spPr bwMode="auto">
          <a:xfrm>
            <a:off x="7227888" y="3203575"/>
            <a:ext cx="282575" cy="28257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7474" name="Line 50"/>
          <p:cNvSpPr>
            <a:spLocks noChangeShapeType="1"/>
          </p:cNvSpPr>
          <p:nvPr/>
        </p:nvSpPr>
        <p:spPr bwMode="auto">
          <a:xfrm>
            <a:off x="7767638" y="3738563"/>
            <a:ext cx="188912" cy="18573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10" name="Group 51"/>
          <p:cNvGrpSpPr>
            <a:grpSpLocks/>
          </p:cNvGrpSpPr>
          <p:nvPr/>
        </p:nvGrpSpPr>
        <p:grpSpPr bwMode="auto">
          <a:xfrm>
            <a:off x="6102350" y="2933700"/>
            <a:ext cx="1149350" cy="2060575"/>
            <a:chOff x="3844" y="1848"/>
            <a:chExt cx="724" cy="1298"/>
          </a:xfrm>
        </p:grpSpPr>
        <p:sp>
          <p:nvSpPr>
            <p:cNvPr id="96277" name="Oval 52"/>
            <p:cNvSpPr>
              <a:spLocks noChangeArrowheads="1"/>
            </p:cNvSpPr>
            <p:nvPr/>
          </p:nvSpPr>
          <p:spPr bwMode="auto">
            <a:xfrm>
              <a:off x="4346" y="1848"/>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A</a:t>
              </a:r>
            </a:p>
          </p:txBody>
        </p:sp>
        <p:sp>
          <p:nvSpPr>
            <p:cNvPr id="96278" name="Oval 53"/>
            <p:cNvSpPr>
              <a:spLocks noChangeArrowheads="1"/>
            </p:cNvSpPr>
            <p:nvPr/>
          </p:nvSpPr>
          <p:spPr bwMode="auto">
            <a:xfrm>
              <a:off x="3844" y="2189"/>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B</a:t>
              </a:r>
            </a:p>
          </p:txBody>
        </p:sp>
        <p:sp>
          <p:nvSpPr>
            <p:cNvPr id="96279" name="Oval 54"/>
            <p:cNvSpPr>
              <a:spLocks noChangeArrowheads="1"/>
            </p:cNvSpPr>
            <p:nvPr/>
          </p:nvSpPr>
          <p:spPr bwMode="auto">
            <a:xfrm>
              <a:off x="4058" y="2612"/>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C</a:t>
              </a:r>
            </a:p>
          </p:txBody>
        </p:sp>
        <p:sp>
          <p:nvSpPr>
            <p:cNvPr id="96280" name="Oval 55"/>
            <p:cNvSpPr>
              <a:spLocks noChangeArrowheads="1"/>
            </p:cNvSpPr>
            <p:nvPr/>
          </p:nvSpPr>
          <p:spPr bwMode="auto">
            <a:xfrm>
              <a:off x="4269" y="2913"/>
              <a:ext cx="222" cy="2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D</a:t>
              </a:r>
            </a:p>
          </p:txBody>
        </p:sp>
        <p:sp>
          <p:nvSpPr>
            <p:cNvPr id="96281" name="Line 56"/>
            <p:cNvSpPr>
              <a:spLocks noChangeShapeType="1"/>
            </p:cNvSpPr>
            <p:nvPr/>
          </p:nvSpPr>
          <p:spPr bwMode="auto">
            <a:xfrm>
              <a:off x="4019" y="2420"/>
              <a:ext cx="133" cy="1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282" name="Line 57"/>
            <p:cNvSpPr>
              <a:spLocks noChangeShapeType="1"/>
            </p:cNvSpPr>
            <p:nvPr/>
          </p:nvSpPr>
          <p:spPr bwMode="auto">
            <a:xfrm>
              <a:off x="4241" y="2821"/>
              <a:ext cx="111" cy="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283" name="Line 58"/>
            <p:cNvSpPr>
              <a:spLocks noChangeShapeType="1"/>
            </p:cNvSpPr>
            <p:nvPr/>
          </p:nvSpPr>
          <p:spPr bwMode="auto">
            <a:xfrm flipH="1">
              <a:off x="4071" y="2036"/>
              <a:ext cx="300" cy="23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1" name="Group 59"/>
          <p:cNvGrpSpPr>
            <a:grpSpLocks/>
          </p:cNvGrpSpPr>
          <p:nvPr/>
        </p:nvGrpSpPr>
        <p:grpSpPr bwMode="auto">
          <a:xfrm>
            <a:off x="7489825" y="3878263"/>
            <a:ext cx="773113" cy="1914525"/>
            <a:chOff x="4530" y="1359"/>
            <a:chExt cx="487" cy="1206"/>
          </a:xfrm>
        </p:grpSpPr>
        <p:sp>
          <p:nvSpPr>
            <p:cNvPr id="96270" name="Oval 60"/>
            <p:cNvSpPr>
              <a:spLocks noChangeArrowheads="1"/>
            </p:cNvSpPr>
            <p:nvPr/>
          </p:nvSpPr>
          <p:spPr bwMode="auto">
            <a:xfrm>
              <a:off x="4767" y="1359"/>
              <a:ext cx="222" cy="233"/>
            </a:xfrm>
            <a:prstGeom prst="ellipse">
              <a:avLst/>
            </a:prstGeom>
            <a:solidFill>
              <a:schemeClr val="bg2"/>
            </a:solidFill>
            <a:ln w="28575">
              <a:solidFill>
                <a:schemeClr val="tx1"/>
              </a:solidFill>
              <a:round/>
              <a:headEnd/>
              <a:tailEnd/>
            </a:ln>
          </p:spPr>
          <p:txBody>
            <a:bodyPr wrap="none" anchor="ctr"/>
            <a:lstStyle/>
            <a:p>
              <a:pPr>
                <a:spcBef>
                  <a:spcPct val="0"/>
                </a:spcBef>
              </a:pPr>
              <a:r>
                <a:rPr lang="en-US" altLang="zh-CN" sz="2400" dirty="0">
                  <a:solidFill>
                    <a:schemeClr val="tx1"/>
                  </a:solidFill>
                </a:rPr>
                <a:t>G</a:t>
              </a:r>
            </a:p>
          </p:txBody>
        </p:sp>
        <p:sp>
          <p:nvSpPr>
            <p:cNvPr id="96271" name="Oval 61"/>
            <p:cNvSpPr>
              <a:spLocks noChangeArrowheads="1"/>
            </p:cNvSpPr>
            <p:nvPr/>
          </p:nvSpPr>
          <p:spPr bwMode="auto">
            <a:xfrm>
              <a:off x="4530" y="1703"/>
              <a:ext cx="222" cy="233"/>
            </a:xfrm>
            <a:prstGeom prst="ellipse">
              <a:avLst/>
            </a:prstGeom>
            <a:solidFill>
              <a:schemeClr val="bg2"/>
            </a:solidFill>
            <a:ln w="28575">
              <a:solidFill>
                <a:schemeClr val="tx1"/>
              </a:solidFill>
              <a:round/>
              <a:headEnd/>
              <a:tailEnd/>
            </a:ln>
          </p:spPr>
          <p:txBody>
            <a:bodyPr wrap="none" anchor="ctr"/>
            <a:lstStyle/>
            <a:p>
              <a:pPr>
                <a:spcBef>
                  <a:spcPct val="0"/>
                </a:spcBef>
              </a:pPr>
              <a:r>
                <a:rPr lang="en-US" altLang="zh-CN" sz="2400">
                  <a:solidFill>
                    <a:schemeClr val="tx1"/>
                  </a:solidFill>
                </a:rPr>
                <a:t>H</a:t>
              </a:r>
            </a:p>
          </p:txBody>
        </p:sp>
        <p:sp>
          <p:nvSpPr>
            <p:cNvPr id="96272" name="Oval 62"/>
            <p:cNvSpPr>
              <a:spLocks noChangeArrowheads="1"/>
            </p:cNvSpPr>
            <p:nvPr/>
          </p:nvSpPr>
          <p:spPr bwMode="auto">
            <a:xfrm>
              <a:off x="4795" y="2003"/>
              <a:ext cx="222" cy="233"/>
            </a:xfrm>
            <a:prstGeom prst="ellipse">
              <a:avLst/>
            </a:prstGeom>
            <a:solidFill>
              <a:schemeClr val="bg2"/>
            </a:solidFill>
            <a:ln w="28575">
              <a:solidFill>
                <a:schemeClr val="tx1"/>
              </a:solidFill>
              <a:round/>
              <a:headEnd/>
              <a:tailEnd/>
            </a:ln>
          </p:spPr>
          <p:txBody>
            <a:bodyPr wrap="none" anchor="ctr"/>
            <a:lstStyle/>
            <a:p>
              <a:pPr>
                <a:spcBef>
                  <a:spcPct val="0"/>
                </a:spcBef>
              </a:pPr>
              <a:r>
                <a:rPr lang="en-US" altLang="zh-CN" sz="2400">
                  <a:solidFill>
                    <a:schemeClr val="tx1"/>
                  </a:solidFill>
                </a:rPr>
                <a:t>I</a:t>
              </a:r>
            </a:p>
          </p:txBody>
        </p:sp>
        <p:sp>
          <p:nvSpPr>
            <p:cNvPr id="96273" name="Line 63"/>
            <p:cNvSpPr>
              <a:spLocks noChangeShapeType="1"/>
            </p:cNvSpPr>
            <p:nvPr/>
          </p:nvSpPr>
          <p:spPr bwMode="auto">
            <a:xfrm flipH="1">
              <a:off x="4700" y="1586"/>
              <a:ext cx="111" cy="1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274" name="Oval 64"/>
            <p:cNvSpPr>
              <a:spLocks noChangeArrowheads="1"/>
            </p:cNvSpPr>
            <p:nvPr/>
          </p:nvSpPr>
          <p:spPr bwMode="auto">
            <a:xfrm>
              <a:off x="4580" y="2332"/>
              <a:ext cx="222" cy="233"/>
            </a:xfrm>
            <a:prstGeom prst="ellipse">
              <a:avLst/>
            </a:prstGeom>
            <a:solidFill>
              <a:schemeClr val="bg2"/>
            </a:solidFill>
            <a:ln w="28575">
              <a:solidFill>
                <a:schemeClr val="tx1"/>
              </a:solidFill>
              <a:round/>
              <a:headEnd/>
              <a:tailEnd/>
            </a:ln>
          </p:spPr>
          <p:txBody>
            <a:bodyPr wrap="none" anchor="ctr"/>
            <a:lstStyle/>
            <a:p>
              <a:pPr>
                <a:spcBef>
                  <a:spcPct val="0"/>
                </a:spcBef>
              </a:pPr>
              <a:r>
                <a:rPr lang="en-US" altLang="zh-CN" sz="2400">
                  <a:solidFill>
                    <a:schemeClr val="tx1"/>
                  </a:solidFill>
                </a:rPr>
                <a:t>J</a:t>
              </a:r>
            </a:p>
          </p:txBody>
        </p:sp>
        <p:sp>
          <p:nvSpPr>
            <p:cNvPr id="96275" name="Line 65"/>
            <p:cNvSpPr>
              <a:spLocks noChangeShapeType="1"/>
            </p:cNvSpPr>
            <p:nvPr/>
          </p:nvSpPr>
          <p:spPr bwMode="auto">
            <a:xfrm>
              <a:off x="4723" y="1900"/>
              <a:ext cx="122" cy="12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6276" name="Line 66"/>
            <p:cNvSpPr>
              <a:spLocks noChangeShapeType="1"/>
            </p:cNvSpPr>
            <p:nvPr/>
          </p:nvSpPr>
          <p:spPr bwMode="auto">
            <a:xfrm flipH="1">
              <a:off x="4767" y="2222"/>
              <a:ext cx="78" cy="1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87473"/>
                                        </p:tgtEl>
                                        <p:attrNameLst>
                                          <p:attrName>style.visibility</p:attrName>
                                        </p:attrNameLst>
                                      </p:cBhvr>
                                      <p:to>
                                        <p:strVal val="visible"/>
                                      </p:to>
                                    </p:set>
                                    <p:animEffect transition="in" filter="wipe(up)">
                                      <p:cBhvr>
                                        <p:cTn id="31" dur="500"/>
                                        <p:tgtEl>
                                          <p:spTgt spid="48747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487474"/>
                                        </p:tgtEl>
                                        <p:attrNameLst>
                                          <p:attrName>style.visibility</p:attrName>
                                        </p:attrNameLst>
                                      </p:cBhvr>
                                      <p:to>
                                        <p:strVal val="visible"/>
                                      </p:to>
                                    </p:set>
                                    <p:animEffect transition="in" filter="wipe(up)">
                                      <p:cBhvr>
                                        <p:cTn id="41" dur="500"/>
                                        <p:tgtEl>
                                          <p:spTgt spid="48747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up)">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73" grpId="0" animBg="1"/>
      <p:bldP spid="48747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88D0A4A6-AA6E-4276-89EA-9B5B4AD85444}" type="slidenum">
              <a:rPr kumimoji="0" lang="en-US" altLang="zh-CN" sz="1400" b="0" smtClean="0">
                <a:solidFill>
                  <a:schemeClr val="tx1"/>
                </a:solidFill>
              </a:rPr>
              <a:pPr eaLnBrk="1" hangingPunct="1"/>
              <a:t>101</a:t>
            </a:fld>
            <a:endParaRPr kumimoji="0" lang="en-US" altLang="zh-CN" sz="1400" b="0" smtClean="0">
              <a:solidFill>
                <a:schemeClr val="tx1"/>
              </a:solidFill>
            </a:endParaRPr>
          </a:p>
        </p:txBody>
      </p:sp>
      <p:sp>
        <p:nvSpPr>
          <p:cNvPr id="97283" name="Rectangle 4"/>
          <p:cNvSpPr>
            <a:spLocks noGrp="1" noChangeArrowheads="1"/>
          </p:cNvSpPr>
          <p:nvPr>
            <p:ph type="title"/>
          </p:nvPr>
        </p:nvSpPr>
        <p:spPr/>
        <p:txBody>
          <a:bodyPr/>
          <a:lstStyle/>
          <a:p>
            <a:pPr eaLnBrk="1" hangingPunct="1"/>
            <a:r>
              <a:rPr lang="en-US" altLang="zh-CN" smtClean="0"/>
              <a:t>6.7 </a:t>
            </a:r>
            <a:r>
              <a:rPr lang="zh-CN" altLang="en-US" smtClean="0"/>
              <a:t>树和森林的遍历</a:t>
            </a:r>
          </a:p>
        </p:txBody>
      </p:sp>
      <p:sp>
        <p:nvSpPr>
          <p:cNvPr id="97284" name="Rectangle 5"/>
          <p:cNvSpPr>
            <a:spLocks noGrp="1" noChangeArrowheads="1"/>
          </p:cNvSpPr>
          <p:nvPr>
            <p:ph type="body" idx="1"/>
          </p:nvPr>
        </p:nvSpPr>
        <p:spPr/>
        <p:txBody>
          <a:bodyPr/>
          <a:lstStyle/>
          <a:p>
            <a:pPr eaLnBrk="1" hangingPunct="1">
              <a:lnSpc>
                <a:spcPct val="90000"/>
              </a:lnSpc>
            </a:pPr>
            <a:r>
              <a:rPr lang="en-US" altLang="zh-CN" sz="3600" dirty="0" smtClean="0">
                <a:solidFill>
                  <a:schemeClr val="tx2"/>
                </a:solidFill>
              </a:rPr>
              <a:t>6.7.1 </a:t>
            </a:r>
            <a:r>
              <a:rPr lang="zh-CN" altLang="en-US" sz="3600" dirty="0" smtClean="0">
                <a:solidFill>
                  <a:schemeClr val="tx2"/>
                </a:solidFill>
              </a:rPr>
              <a:t>树的遍历</a:t>
            </a:r>
            <a:endParaRPr lang="zh-CN" altLang="en-US" sz="2400" dirty="0" smtClean="0">
              <a:solidFill>
                <a:schemeClr val="tx2"/>
              </a:solidFill>
            </a:endParaRPr>
          </a:p>
          <a:p>
            <a:pPr eaLnBrk="1" hangingPunct="1">
              <a:lnSpc>
                <a:spcPct val="90000"/>
              </a:lnSpc>
            </a:pPr>
            <a:r>
              <a:rPr lang="zh-CN" altLang="en-US" dirty="0" smtClean="0"/>
              <a:t>先根</a:t>
            </a:r>
            <a:r>
              <a:rPr lang="en-US" altLang="zh-CN" dirty="0" smtClean="0"/>
              <a:t>(</a:t>
            </a:r>
            <a:r>
              <a:rPr lang="zh-CN" altLang="en-US" dirty="0" smtClean="0"/>
              <a:t>序</a:t>
            </a:r>
            <a:r>
              <a:rPr lang="en-US" altLang="zh-CN" dirty="0" smtClean="0"/>
              <a:t>)</a:t>
            </a:r>
            <a:r>
              <a:rPr lang="zh-CN" altLang="en-US" dirty="0" smtClean="0"/>
              <a:t>遍历</a:t>
            </a:r>
            <a:r>
              <a:rPr lang="en-US" altLang="zh-CN" dirty="0" smtClean="0"/>
              <a:t>:</a:t>
            </a:r>
          </a:p>
          <a:p>
            <a:pPr lvl="1" eaLnBrk="1" hangingPunct="1">
              <a:lnSpc>
                <a:spcPct val="90000"/>
              </a:lnSpc>
            </a:pPr>
            <a:r>
              <a:rPr lang="zh-CN" altLang="en-US" dirty="0" smtClean="0"/>
              <a:t>若树不空，则先访问根结点，然后依次先根遍历各棵子树</a:t>
            </a:r>
          </a:p>
          <a:p>
            <a:pPr eaLnBrk="1" hangingPunct="1">
              <a:lnSpc>
                <a:spcPct val="90000"/>
              </a:lnSpc>
            </a:pPr>
            <a:r>
              <a:rPr lang="zh-CN" altLang="en-US" dirty="0" smtClean="0"/>
              <a:t>后根</a:t>
            </a:r>
            <a:r>
              <a:rPr lang="en-US" altLang="zh-CN" dirty="0" smtClean="0"/>
              <a:t>(</a:t>
            </a:r>
            <a:r>
              <a:rPr lang="zh-CN" altLang="en-US" dirty="0" smtClean="0"/>
              <a:t>序</a:t>
            </a:r>
            <a:r>
              <a:rPr lang="en-US" altLang="zh-CN" dirty="0" smtClean="0"/>
              <a:t>)</a:t>
            </a:r>
            <a:r>
              <a:rPr lang="zh-CN" altLang="en-US" dirty="0" smtClean="0"/>
              <a:t>遍历</a:t>
            </a:r>
          </a:p>
          <a:p>
            <a:pPr lvl="1" eaLnBrk="1" hangingPunct="1">
              <a:lnSpc>
                <a:spcPct val="90000"/>
              </a:lnSpc>
            </a:pPr>
            <a:r>
              <a:rPr lang="zh-CN" altLang="en-US" dirty="0" smtClean="0"/>
              <a:t>若树不空，则先依次后根遍历各棵子树，然后访问根结点</a:t>
            </a:r>
          </a:p>
          <a:p>
            <a:pPr eaLnBrk="1" hangingPunct="1">
              <a:lnSpc>
                <a:spcPct val="90000"/>
              </a:lnSpc>
            </a:pPr>
            <a:r>
              <a:rPr lang="zh-CN" altLang="en-US" dirty="0" smtClean="0"/>
              <a:t>按层次遍历</a:t>
            </a:r>
          </a:p>
          <a:p>
            <a:pPr lvl="1" eaLnBrk="1" hangingPunct="1">
              <a:lnSpc>
                <a:spcPct val="90000"/>
              </a:lnSpc>
            </a:pPr>
            <a:r>
              <a:rPr lang="zh-CN" altLang="en-US" dirty="0" smtClean="0"/>
              <a:t>若树不空，则自上而下自左至右访问树中每个结点</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xfrm>
            <a:off x="3059832" y="6400800"/>
            <a:ext cx="1905000" cy="457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5BC59156-D778-4449-A9A4-4CBBE593C10F}" type="slidenum">
              <a:rPr kumimoji="0" lang="en-US" altLang="zh-CN" sz="1400" b="0" smtClean="0">
                <a:solidFill>
                  <a:schemeClr val="tx1"/>
                </a:solidFill>
              </a:rPr>
              <a:pPr eaLnBrk="1" hangingPunct="1"/>
              <a:t>102</a:t>
            </a:fld>
            <a:endParaRPr kumimoji="0" lang="en-US" altLang="zh-CN" sz="1400" b="0" smtClean="0">
              <a:solidFill>
                <a:schemeClr val="tx1"/>
              </a:solidFill>
            </a:endParaRPr>
          </a:p>
        </p:txBody>
      </p:sp>
      <p:sp>
        <p:nvSpPr>
          <p:cNvPr id="98307" name="Rectangle 57"/>
          <p:cNvSpPr>
            <a:spLocks noGrp="1" noChangeArrowheads="1"/>
          </p:cNvSpPr>
          <p:nvPr>
            <p:ph type="title"/>
          </p:nvPr>
        </p:nvSpPr>
        <p:spPr/>
        <p:txBody>
          <a:bodyPr/>
          <a:lstStyle/>
          <a:p>
            <a:pPr eaLnBrk="1" hangingPunct="1"/>
            <a:r>
              <a:rPr lang="en-US" altLang="zh-CN" sz="4000" smtClean="0"/>
              <a:t>6.7.1 </a:t>
            </a:r>
            <a:r>
              <a:rPr lang="zh-CN" altLang="en-US" sz="4000" smtClean="0"/>
              <a:t>树的遍历</a:t>
            </a:r>
          </a:p>
        </p:txBody>
      </p:sp>
      <p:sp>
        <p:nvSpPr>
          <p:cNvPr id="98308" name="Rectangle 58"/>
          <p:cNvSpPr>
            <a:spLocks noGrp="1" noChangeArrowheads="1"/>
          </p:cNvSpPr>
          <p:nvPr>
            <p:ph type="body" idx="1"/>
          </p:nvPr>
        </p:nvSpPr>
        <p:spPr>
          <a:xfrm>
            <a:off x="457200" y="1371600"/>
            <a:ext cx="5486400" cy="2914650"/>
          </a:xfrm>
        </p:spPr>
        <p:txBody>
          <a:bodyPr/>
          <a:lstStyle/>
          <a:p>
            <a:pPr eaLnBrk="1" hangingPunct="1"/>
            <a:r>
              <a:rPr lang="zh-CN" altLang="en-US" dirty="0" smtClean="0"/>
              <a:t>先序</a:t>
            </a:r>
            <a:r>
              <a:rPr lang="en-US" altLang="zh-CN" dirty="0" smtClean="0"/>
              <a:t>(</a:t>
            </a:r>
            <a:r>
              <a:rPr lang="zh-CN" altLang="en-US" dirty="0" smtClean="0"/>
              <a:t>根</a:t>
            </a:r>
            <a:r>
              <a:rPr lang="en-US" altLang="zh-CN" dirty="0" smtClean="0"/>
              <a:t>)</a:t>
            </a:r>
            <a:r>
              <a:rPr lang="zh-CN" altLang="en-US" dirty="0" smtClean="0"/>
              <a:t>遍历顶点的访问次序</a:t>
            </a:r>
          </a:p>
          <a:p>
            <a:pPr lvl="1" eaLnBrk="1" hangingPunct="1"/>
            <a:endParaRPr lang="zh-CN" altLang="en-US" dirty="0" smtClean="0"/>
          </a:p>
          <a:p>
            <a:pPr eaLnBrk="1" hangingPunct="1"/>
            <a:r>
              <a:rPr lang="zh-CN" altLang="en-US" dirty="0"/>
              <a:t>后序</a:t>
            </a:r>
            <a:r>
              <a:rPr lang="en-US" altLang="zh-CN" dirty="0"/>
              <a:t>(</a:t>
            </a:r>
            <a:r>
              <a:rPr lang="zh-CN" altLang="en-US" dirty="0"/>
              <a:t>根</a:t>
            </a:r>
            <a:r>
              <a:rPr lang="en-US" altLang="zh-CN" dirty="0"/>
              <a:t>)</a:t>
            </a:r>
            <a:r>
              <a:rPr lang="zh-CN" altLang="en-US" dirty="0" smtClean="0"/>
              <a:t>遍历顶点的访问次序</a:t>
            </a:r>
          </a:p>
          <a:p>
            <a:pPr lvl="1" eaLnBrk="1" hangingPunct="1"/>
            <a:endParaRPr lang="zh-CN" altLang="en-US" dirty="0" smtClean="0"/>
          </a:p>
          <a:p>
            <a:pPr eaLnBrk="1" hangingPunct="1"/>
            <a:r>
              <a:rPr lang="zh-CN" altLang="en-US" dirty="0" smtClean="0"/>
              <a:t>层次遍历时顶点的访问次序</a:t>
            </a:r>
          </a:p>
          <a:p>
            <a:pPr eaLnBrk="1" hangingPunct="1"/>
            <a:endParaRPr lang="en-US" altLang="zh-CN" dirty="0" smtClean="0"/>
          </a:p>
        </p:txBody>
      </p:sp>
      <p:grpSp>
        <p:nvGrpSpPr>
          <p:cNvPr id="98309" name="Group 59"/>
          <p:cNvGrpSpPr>
            <a:grpSpLocks/>
          </p:cNvGrpSpPr>
          <p:nvPr/>
        </p:nvGrpSpPr>
        <p:grpSpPr bwMode="auto">
          <a:xfrm>
            <a:off x="5334000" y="1600200"/>
            <a:ext cx="3657600" cy="4038600"/>
            <a:chOff x="3408" y="1008"/>
            <a:chExt cx="2304" cy="2544"/>
          </a:xfrm>
        </p:grpSpPr>
        <p:sp>
          <p:nvSpPr>
            <p:cNvPr id="98319" name="Line 35"/>
            <p:cNvSpPr>
              <a:spLocks noChangeShapeType="1"/>
            </p:cNvSpPr>
            <p:nvPr/>
          </p:nvSpPr>
          <p:spPr bwMode="auto">
            <a:xfrm>
              <a:off x="4080" y="1968"/>
              <a:ext cx="192" cy="5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0" name="Line 34"/>
            <p:cNvSpPr>
              <a:spLocks noChangeShapeType="1"/>
            </p:cNvSpPr>
            <p:nvPr/>
          </p:nvSpPr>
          <p:spPr bwMode="auto">
            <a:xfrm flipH="1">
              <a:off x="3648" y="1968"/>
              <a:ext cx="288" cy="5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1" name="Line 5"/>
            <p:cNvSpPr>
              <a:spLocks noChangeShapeType="1"/>
            </p:cNvSpPr>
            <p:nvPr/>
          </p:nvSpPr>
          <p:spPr bwMode="auto">
            <a:xfrm>
              <a:off x="4608" y="1392"/>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2" name="Line 6"/>
            <p:cNvSpPr>
              <a:spLocks noChangeShapeType="1"/>
            </p:cNvSpPr>
            <p:nvPr/>
          </p:nvSpPr>
          <p:spPr bwMode="auto">
            <a:xfrm>
              <a:off x="4800" y="1296"/>
              <a:ext cx="384"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3" name="Line 7"/>
            <p:cNvSpPr>
              <a:spLocks noChangeShapeType="1"/>
            </p:cNvSpPr>
            <p:nvPr/>
          </p:nvSpPr>
          <p:spPr bwMode="auto">
            <a:xfrm flipH="1">
              <a:off x="3984" y="1296"/>
              <a:ext cx="480"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4" name="Line 8"/>
            <p:cNvSpPr>
              <a:spLocks noChangeShapeType="1"/>
            </p:cNvSpPr>
            <p:nvPr/>
          </p:nvSpPr>
          <p:spPr bwMode="auto">
            <a:xfrm flipH="1">
              <a:off x="4992" y="2064"/>
              <a:ext cx="192"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5" name="Line 9"/>
            <p:cNvSpPr>
              <a:spLocks noChangeShapeType="1"/>
            </p:cNvSpPr>
            <p:nvPr/>
          </p:nvSpPr>
          <p:spPr bwMode="auto">
            <a:xfrm>
              <a:off x="5280" y="2064"/>
              <a:ext cx="240" cy="5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6" name="Line 10"/>
            <p:cNvSpPr>
              <a:spLocks noChangeShapeType="1"/>
            </p:cNvSpPr>
            <p:nvPr/>
          </p:nvSpPr>
          <p:spPr bwMode="auto">
            <a:xfrm>
              <a:off x="5472" y="283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7" name="Oval 11"/>
            <p:cNvSpPr>
              <a:spLocks noChangeArrowheads="1"/>
            </p:cNvSpPr>
            <p:nvPr/>
          </p:nvSpPr>
          <p:spPr bwMode="auto">
            <a:xfrm>
              <a:off x="4416" y="100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A</a:t>
              </a:r>
            </a:p>
          </p:txBody>
        </p:sp>
        <p:sp>
          <p:nvSpPr>
            <p:cNvPr id="98328" name="Oval 12"/>
            <p:cNvSpPr>
              <a:spLocks noChangeArrowheads="1"/>
            </p:cNvSpPr>
            <p:nvPr/>
          </p:nvSpPr>
          <p:spPr bwMode="auto">
            <a:xfrm>
              <a:off x="4416" y="168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sp>
          <p:nvSpPr>
            <p:cNvPr id="98329" name="Oval 13"/>
            <p:cNvSpPr>
              <a:spLocks noChangeArrowheads="1"/>
            </p:cNvSpPr>
            <p:nvPr/>
          </p:nvSpPr>
          <p:spPr bwMode="auto">
            <a:xfrm>
              <a:off x="3792" y="168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98330" name="Oval 14"/>
            <p:cNvSpPr>
              <a:spLocks noChangeArrowheads="1"/>
            </p:cNvSpPr>
            <p:nvPr/>
          </p:nvSpPr>
          <p:spPr bwMode="auto">
            <a:xfrm>
              <a:off x="5040" y="168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98331" name="Oval 15"/>
            <p:cNvSpPr>
              <a:spLocks noChangeArrowheads="1"/>
            </p:cNvSpPr>
            <p:nvPr/>
          </p:nvSpPr>
          <p:spPr bwMode="auto">
            <a:xfrm>
              <a:off x="4752"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sp>
          <p:nvSpPr>
            <p:cNvPr id="98332" name="Oval 16"/>
            <p:cNvSpPr>
              <a:spLocks noChangeArrowheads="1"/>
            </p:cNvSpPr>
            <p:nvPr/>
          </p:nvSpPr>
          <p:spPr bwMode="auto">
            <a:xfrm>
              <a:off x="5328"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H</a:t>
              </a:r>
            </a:p>
          </p:txBody>
        </p:sp>
        <p:sp>
          <p:nvSpPr>
            <p:cNvPr id="98333" name="Oval 17"/>
            <p:cNvSpPr>
              <a:spLocks noChangeArrowheads="1"/>
            </p:cNvSpPr>
            <p:nvPr/>
          </p:nvSpPr>
          <p:spPr bwMode="auto">
            <a:xfrm>
              <a:off x="5280" y="316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I</a:t>
              </a:r>
            </a:p>
          </p:txBody>
        </p:sp>
        <p:sp>
          <p:nvSpPr>
            <p:cNvPr id="98334" name="Oval 32"/>
            <p:cNvSpPr>
              <a:spLocks noChangeArrowheads="1"/>
            </p:cNvSpPr>
            <p:nvPr/>
          </p:nvSpPr>
          <p:spPr bwMode="auto">
            <a:xfrm>
              <a:off x="3408"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98335" name="Oval 33"/>
            <p:cNvSpPr>
              <a:spLocks noChangeArrowheads="1"/>
            </p:cNvSpPr>
            <p:nvPr/>
          </p:nvSpPr>
          <p:spPr bwMode="auto">
            <a:xfrm>
              <a:off x="4032"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grpSp>
      <p:sp>
        <p:nvSpPr>
          <p:cNvPr id="422972" name="Rectangle 60"/>
          <p:cNvSpPr>
            <a:spLocks noChangeArrowheads="1"/>
          </p:cNvSpPr>
          <p:nvPr/>
        </p:nvSpPr>
        <p:spPr bwMode="auto">
          <a:xfrm>
            <a:off x="457200" y="1905000"/>
            <a:ext cx="2955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lvl="1">
              <a:buClr>
                <a:srgbClr val="FF9900"/>
              </a:buClr>
              <a:buFontTx/>
              <a:buChar char="¶"/>
            </a:pPr>
            <a:r>
              <a:rPr lang="en-US" altLang="zh-CN" dirty="0">
                <a:solidFill>
                  <a:srgbClr val="400080"/>
                </a:solidFill>
                <a:ea typeface="楷体_GB2312" pitchFamily="49" charset="-122"/>
              </a:rPr>
              <a:t>ABEFCDGHI</a:t>
            </a:r>
          </a:p>
        </p:txBody>
      </p:sp>
      <p:sp>
        <p:nvSpPr>
          <p:cNvPr id="422973" name="Rectangle 61"/>
          <p:cNvSpPr>
            <a:spLocks noChangeArrowheads="1"/>
          </p:cNvSpPr>
          <p:nvPr/>
        </p:nvSpPr>
        <p:spPr bwMode="auto">
          <a:xfrm>
            <a:off x="457200" y="2895600"/>
            <a:ext cx="2955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lvl="1">
              <a:buClr>
                <a:srgbClr val="FF9900"/>
              </a:buClr>
              <a:buFontTx/>
              <a:buChar char="¶"/>
            </a:pPr>
            <a:r>
              <a:rPr lang="en-US" altLang="zh-CN" dirty="0">
                <a:solidFill>
                  <a:srgbClr val="400080"/>
                </a:solidFill>
                <a:ea typeface="楷体_GB2312" pitchFamily="49" charset="-122"/>
              </a:rPr>
              <a:t>EFBCGIHDA</a:t>
            </a:r>
          </a:p>
        </p:txBody>
      </p:sp>
      <p:sp>
        <p:nvSpPr>
          <p:cNvPr id="422974" name="Rectangle 62"/>
          <p:cNvSpPr>
            <a:spLocks noChangeArrowheads="1"/>
          </p:cNvSpPr>
          <p:nvPr/>
        </p:nvSpPr>
        <p:spPr bwMode="auto">
          <a:xfrm>
            <a:off x="457200" y="3886200"/>
            <a:ext cx="2955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lvl="1">
              <a:buClr>
                <a:srgbClr val="FF9900"/>
              </a:buClr>
              <a:buFontTx/>
              <a:buChar char="¶"/>
            </a:pPr>
            <a:r>
              <a:rPr lang="en-US" altLang="zh-CN" dirty="0">
                <a:solidFill>
                  <a:srgbClr val="400080"/>
                </a:solidFill>
                <a:ea typeface="楷体_GB2312" pitchFamily="49" charset="-122"/>
              </a:rPr>
              <a:t>ABCDEFGHI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2972"/>
                                        </p:tgtEl>
                                        <p:attrNameLst>
                                          <p:attrName>style.visibility</p:attrName>
                                        </p:attrNameLst>
                                      </p:cBhvr>
                                      <p:to>
                                        <p:strVal val="visible"/>
                                      </p:to>
                                    </p:set>
                                    <p:animEffect transition="in" filter="wipe(left)">
                                      <p:cBhvr>
                                        <p:cTn id="7" dur="500"/>
                                        <p:tgtEl>
                                          <p:spTgt spid="422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2973"/>
                                        </p:tgtEl>
                                        <p:attrNameLst>
                                          <p:attrName>style.visibility</p:attrName>
                                        </p:attrNameLst>
                                      </p:cBhvr>
                                      <p:to>
                                        <p:strVal val="visible"/>
                                      </p:to>
                                    </p:set>
                                    <p:animEffect transition="in" filter="wipe(left)">
                                      <p:cBhvr>
                                        <p:cTn id="12" dur="500"/>
                                        <p:tgtEl>
                                          <p:spTgt spid="422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2974"/>
                                        </p:tgtEl>
                                        <p:attrNameLst>
                                          <p:attrName>style.visibility</p:attrName>
                                        </p:attrNameLst>
                                      </p:cBhvr>
                                      <p:to>
                                        <p:strVal val="visible"/>
                                      </p:to>
                                    </p:set>
                                    <p:animEffect transition="in" filter="wipe(left)">
                                      <p:cBhvr>
                                        <p:cTn id="17" dur="500"/>
                                        <p:tgtEl>
                                          <p:spTgt spid="422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72" grpId="0" autoUpdateAnimBg="0"/>
      <p:bldP spid="422973" grpId="0" autoUpdateAnimBg="0"/>
      <p:bldP spid="422974"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124200" y="6374803"/>
            <a:ext cx="1905000" cy="457200"/>
          </a:xfrm>
        </p:spPr>
        <p:txBody>
          <a:bodyPr/>
          <a:lstStyle/>
          <a:p>
            <a:pPr>
              <a:defRPr/>
            </a:pPr>
            <a:fld id="{9E4FDE78-BF40-4F0E-A1BC-BC7A5638AE81}" type="slidenum">
              <a:rPr lang="en-US" altLang="zh-CN" smtClean="0"/>
              <a:pPr>
                <a:defRPr/>
              </a:pPr>
              <a:t>103</a:t>
            </a:fld>
            <a:endParaRPr lang="en-US" altLang="zh-CN"/>
          </a:p>
        </p:txBody>
      </p:sp>
      <p:grpSp>
        <p:nvGrpSpPr>
          <p:cNvPr id="5" name="Group 59"/>
          <p:cNvGrpSpPr>
            <a:grpSpLocks/>
          </p:cNvGrpSpPr>
          <p:nvPr/>
        </p:nvGrpSpPr>
        <p:grpSpPr bwMode="auto">
          <a:xfrm>
            <a:off x="391333" y="404664"/>
            <a:ext cx="3657600" cy="4038600"/>
            <a:chOff x="3408" y="1008"/>
            <a:chExt cx="2304" cy="2544"/>
          </a:xfrm>
        </p:grpSpPr>
        <p:sp>
          <p:nvSpPr>
            <p:cNvPr id="6" name="Line 35"/>
            <p:cNvSpPr>
              <a:spLocks noChangeShapeType="1"/>
            </p:cNvSpPr>
            <p:nvPr/>
          </p:nvSpPr>
          <p:spPr bwMode="auto">
            <a:xfrm>
              <a:off x="4080" y="1968"/>
              <a:ext cx="192" cy="5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7" name="Line 34"/>
            <p:cNvSpPr>
              <a:spLocks noChangeShapeType="1"/>
            </p:cNvSpPr>
            <p:nvPr/>
          </p:nvSpPr>
          <p:spPr bwMode="auto">
            <a:xfrm flipH="1">
              <a:off x="3648" y="1968"/>
              <a:ext cx="288" cy="5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 name="Line 5"/>
            <p:cNvSpPr>
              <a:spLocks noChangeShapeType="1"/>
            </p:cNvSpPr>
            <p:nvPr/>
          </p:nvSpPr>
          <p:spPr bwMode="auto">
            <a:xfrm>
              <a:off x="4608" y="1392"/>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6"/>
            <p:cNvSpPr>
              <a:spLocks noChangeShapeType="1"/>
            </p:cNvSpPr>
            <p:nvPr/>
          </p:nvSpPr>
          <p:spPr bwMode="auto">
            <a:xfrm>
              <a:off x="4800" y="1296"/>
              <a:ext cx="384"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7"/>
            <p:cNvSpPr>
              <a:spLocks noChangeShapeType="1"/>
            </p:cNvSpPr>
            <p:nvPr/>
          </p:nvSpPr>
          <p:spPr bwMode="auto">
            <a:xfrm flipH="1">
              <a:off x="3984" y="1296"/>
              <a:ext cx="480"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8"/>
            <p:cNvSpPr>
              <a:spLocks noChangeShapeType="1"/>
            </p:cNvSpPr>
            <p:nvPr/>
          </p:nvSpPr>
          <p:spPr bwMode="auto">
            <a:xfrm flipH="1">
              <a:off x="4992" y="2064"/>
              <a:ext cx="192"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9"/>
            <p:cNvSpPr>
              <a:spLocks noChangeShapeType="1"/>
            </p:cNvSpPr>
            <p:nvPr/>
          </p:nvSpPr>
          <p:spPr bwMode="auto">
            <a:xfrm>
              <a:off x="5280" y="2064"/>
              <a:ext cx="240" cy="5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0"/>
            <p:cNvSpPr>
              <a:spLocks noChangeShapeType="1"/>
            </p:cNvSpPr>
            <p:nvPr/>
          </p:nvSpPr>
          <p:spPr bwMode="auto">
            <a:xfrm>
              <a:off x="5472" y="283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Oval 11"/>
            <p:cNvSpPr>
              <a:spLocks noChangeArrowheads="1"/>
            </p:cNvSpPr>
            <p:nvPr/>
          </p:nvSpPr>
          <p:spPr bwMode="auto">
            <a:xfrm>
              <a:off x="4416" y="100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A</a:t>
              </a:r>
            </a:p>
          </p:txBody>
        </p:sp>
        <p:sp>
          <p:nvSpPr>
            <p:cNvPr id="15" name="Oval 12"/>
            <p:cNvSpPr>
              <a:spLocks noChangeArrowheads="1"/>
            </p:cNvSpPr>
            <p:nvPr/>
          </p:nvSpPr>
          <p:spPr bwMode="auto">
            <a:xfrm>
              <a:off x="4416" y="168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sp>
          <p:nvSpPr>
            <p:cNvPr id="16" name="Oval 13"/>
            <p:cNvSpPr>
              <a:spLocks noChangeArrowheads="1"/>
            </p:cNvSpPr>
            <p:nvPr/>
          </p:nvSpPr>
          <p:spPr bwMode="auto">
            <a:xfrm>
              <a:off x="3792" y="168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17" name="Oval 14"/>
            <p:cNvSpPr>
              <a:spLocks noChangeArrowheads="1"/>
            </p:cNvSpPr>
            <p:nvPr/>
          </p:nvSpPr>
          <p:spPr bwMode="auto">
            <a:xfrm>
              <a:off x="5040" y="168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18" name="Oval 15"/>
            <p:cNvSpPr>
              <a:spLocks noChangeArrowheads="1"/>
            </p:cNvSpPr>
            <p:nvPr/>
          </p:nvSpPr>
          <p:spPr bwMode="auto">
            <a:xfrm>
              <a:off x="4752"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sp>
          <p:nvSpPr>
            <p:cNvPr id="19" name="Oval 16"/>
            <p:cNvSpPr>
              <a:spLocks noChangeArrowheads="1"/>
            </p:cNvSpPr>
            <p:nvPr/>
          </p:nvSpPr>
          <p:spPr bwMode="auto">
            <a:xfrm>
              <a:off x="5328"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H</a:t>
              </a:r>
            </a:p>
          </p:txBody>
        </p:sp>
        <p:sp>
          <p:nvSpPr>
            <p:cNvPr id="20" name="Oval 17"/>
            <p:cNvSpPr>
              <a:spLocks noChangeArrowheads="1"/>
            </p:cNvSpPr>
            <p:nvPr/>
          </p:nvSpPr>
          <p:spPr bwMode="auto">
            <a:xfrm>
              <a:off x="5280" y="316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I</a:t>
              </a:r>
            </a:p>
          </p:txBody>
        </p:sp>
        <p:sp>
          <p:nvSpPr>
            <p:cNvPr id="21" name="Oval 32"/>
            <p:cNvSpPr>
              <a:spLocks noChangeArrowheads="1"/>
            </p:cNvSpPr>
            <p:nvPr/>
          </p:nvSpPr>
          <p:spPr bwMode="auto">
            <a:xfrm>
              <a:off x="3408"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22" name="Oval 33"/>
            <p:cNvSpPr>
              <a:spLocks noChangeArrowheads="1"/>
            </p:cNvSpPr>
            <p:nvPr/>
          </p:nvSpPr>
          <p:spPr bwMode="auto">
            <a:xfrm>
              <a:off x="4032"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grpSp>
      <p:grpSp>
        <p:nvGrpSpPr>
          <p:cNvPr id="41" name="组合 40"/>
          <p:cNvGrpSpPr/>
          <p:nvPr/>
        </p:nvGrpSpPr>
        <p:grpSpPr>
          <a:xfrm>
            <a:off x="4815198" y="441725"/>
            <a:ext cx="3285200" cy="4211411"/>
            <a:chOff x="4864395" y="3378198"/>
            <a:chExt cx="2622255" cy="3361560"/>
          </a:xfrm>
        </p:grpSpPr>
        <p:sp>
          <p:nvSpPr>
            <p:cNvPr id="42" name="Line 33"/>
            <p:cNvSpPr>
              <a:spLocks noChangeShapeType="1"/>
            </p:cNvSpPr>
            <p:nvPr/>
          </p:nvSpPr>
          <p:spPr bwMode="auto">
            <a:xfrm flipH="1">
              <a:off x="6710363" y="5181600"/>
              <a:ext cx="376237" cy="280988"/>
            </a:xfrm>
            <a:prstGeom prst="line">
              <a:avLst/>
            </a:prstGeom>
            <a:noFill/>
            <a:ln w="28575" cap="rnd">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43" name="Line 34"/>
            <p:cNvSpPr>
              <a:spLocks noChangeShapeType="1"/>
            </p:cNvSpPr>
            <p:nvPr/>
          </p:nvSpPr>
          <p:spPr bwMode="auto">
            <a:xfrm>
              <a:off x="6686550" y="5732463"/>
              <a:ext cx="323850" cy="211137"/>
            </a:xfrm>
            <a:prstGeom prst="line">
              <a:avLst/>
            </a:prstGeom>
            <a:noFill/>
            <a:ln w="28575" cap="rnd">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44" name="Oval 19"/>
            <p:cNvSpPr>
              <a:spLocks noChangeArrowheads="1"/>
            </p:cNvSpPr>
            <p:nvPr/>
          </p:nvSpPr>
          <p:spPr bwMode="auto">
            <a:xfrm>
              <a:off x="6316663" y="5373688"/>
              <a:ext cx="476250" cy="441325"/>
            </a:xfrm>
            <a:prstGeom prst="ellipse">
              <a:avLst/>
            </a:prstGeom>
            <a:solidFill>
              <a:srgbClr val="DBE0B4"/>
            </a:solidFill>
            <a:ln w="12700" cap="rnd">
              <a:solidFill>
                <a:srgbClr val="000000"/>
              </a:solidFill>
              <a:round/>
              <a:headEnd/>
              <a:tailEnd/>
            </a:ln>
          </p:spPr>
          <p:txBody>
            <a:bodyPr wrap="none" anchor="ctr"/>
            <a:lstStyle/>
            <a:p>
              <a:pPr algn="l" eaLnBrk="0" hangingPunct="0">
                <a:spcBef>
                  <a:spcPct val="0"/>
                </a:spcBef>
              </a:pPr>
              <a:endParaRPr lang="zh-CN" altLang="zh-CN">
                <a:latin typeface="Arial" charset="0"/>
                <a:ea typeface="隶书" pitchFamily="49" charset="-122"/>
              </a:endParaRPr>
            </a:p>
          </p:txBody>
        </p:sp>
        <p:sp>
          <p:nvSpPr>
            <p:cNvPr id="46" name="Line 31"/>
            <p:cNvSpPr>
              <a:spLocks noChangeShapeType="1"/>
            </p:cNvSpPr>
            <p:nvPr/>
          </p:nvSpPr>
          <p:spPr bwMode="auto">
            <a:xfrm flipH="1">
              <a:off x="5105399" y="4195763"/>
              <a:ext cx="507893" cy="376237"/>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47" name="Line 32"/>
            <p:cNvSpPr>
              <a:spLocks noChangeShapeType="1"/>
            </p:cNvSpPr>
            <p:nvPr/>
          </p:nvSpPr>
          <p:spPr bwMode="auto">
            <a:xfrm>
              <a:off x="5867401" y="4038600"/>
              <a:ext cx="609600" cy="533400"/>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48" name="Line 35"/>
            <p:cNvSpPr>
              <a:spLocks noChangeShapeType="1"/>
            </p:cNvSpPr>
            <p:nvPr/>
          </p:nvSpPr>
          <p:spPr bwMode="auto">
            <a:xfrm>
              <a:off x="6705600" y="4724400"/>
              <a:ext cx="381000" cy="304800"/>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50" name="Line 37"/>
            <p:cNvSpPr>
              <a:spLocks noChangeShapeType="1"/>
            </p:cNvSpPr>
            <p:nvPr/>
          </p:nvSpPr>
          <p:spPr bwMode="auto">
            <a:xfrm>
              <a:off x="5105400" y="4697413"/>
              <a:ext cx="249238" cy="238125"/>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51" name="Line 86"/>
            <p:cNvSpPr>
              <a:spLocks noChangeShapeType="1"/>
            </p:cNvSpPr>
            <p:nvPr/>
          </p:nvSpPr>
          <p:spPr bwMode="auto">
            <a:xfrm flipH="1">
              <a:off x="6780240" y="6095999"/>
              <a:ext cx="306359" cy="225972"/>
            </a:xfrm>
            <a:prstGeom prst="line">
              <a:avLst/>
            </a:prstGeom>
            <a:noFill/>
            <a:ln w="28575" cap="rnd">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a:p>
          </p:txBody>
        </p:sp>
        <p:grpSp>
          <p:nvGrpSpPr>
            <p:cNvPr id="52" name="Group 90"/>
            <p:cNvGrpSpPr>
              <a:grpSpLocks/>
            </p:cNvGrpSpPr>
            <p:nvPr/>
          </p:nvGrpSpPr>
          <p:grpSpPr bwMode="auto">
            <a:xfrm>
              <a:off x="6181725" y="3378198"/>
              <a:ext cx="552450" cy="441434"/>
              <a:chOff x="2880" y="1104"/>
              <a:chExt cx="367" cy="336"/>
            </a:xfrm>
          </p:grpSpPr>
          <p:sp>
            <p:nvSpPr>
              <p:cNvPr id="76" name="Oval 91"/>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p:spPr>
            <p:txBody>
              <a:bodyPr wrap="none" anchor="ctr"/>
              <a:lstStyle/>
              <a:p>
                <a:pPr algn="l" eaLnBrk="0" hangingPunct="0">
                  <a:spcBef>
                    <a:spcPct val="0"/>
                  </a:spcBef>
                </a:pPr>
                <a:endParaRPr lang="zh-CN" altLang="zh-CN">
                  <a:latin typeface="Arial" charset="0"/>
                  <a:ea typeface="隶书" pitchFamily="49" charset="-122"/>
                </a:endParaRPr>
              </a:p>
            </p:txBody>
          </p:sp>
          <p:sp>
            <p:nvSpPr>
              <p:cNvPr id="77" name="Text Box 92"/>
              <p:cNvSpPr txBox="1">
                <a:spLocks noChangeArrowheads="1"/>
              </p:cNvSpPr>
              <p:nvPr/>
            </p:nvSpPr>
            <p:spPr bwMode="auto">
              <a:xfrm>
                <a:off x="2928" y="1104"/>
                <a:ext cx="31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latin typeface="Arial" charset="0"/>
                    <a:ea typeface="隶书" pitchFamily="49" charset="-122"/>
                  </a:rPr>
                  <a:t>A</a:t>
                </a:r>
              </a:p>
            </p:txBody>
          </p:sp>
        </p:grpSp>
        <p:sp>
          <p:nvSpPr>
            <p:cNvPr id="53" name="Line 93"/>
            <p:cNvSpPr>
              <a:spLocks noChangeShapeType="1"/>
            </p:cNvSpPr>
            <p:nvPr/>
          </p:nvSpPr>
          <p:spPr bwMode="auto">
            <a:xfrm flipH="1">
              <a:off x="5867400" y="3738563"/>
              <a:ext cx="360363" cy="300037"/>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a:p>
          </p:txBody>
        </p:sp>
        <p:grpSp>
          <p:nvGrpSpPr>
            <p:cNvPr id="54" name="Group 7"/>
            <p:cNvGrpSpPr>
              <a:grpSpLocks/>
            </p:cNvGrpSpPr>
            <p:nvPr/>
          </p:nvGrpSpPr>
          <p:grpSpPr bwMode="auto">
            <a:xfrm>
              <a:off x="6858000" y="5791198"/>
              <a:ext cx="552450" cy="441434"/>
              <a:chOff x="2880" y="1104"/>
              <a:chExt cx="367" cy="336"/>
            </a:xfrm>
          </p:grpSpPr>
          <p:sp>
            <p:nvSpPr>
              <p:cNvPr id="74" name="Oval 8"/>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p:spPr>
            <p:txBody>
              <a:bodyPr wrap="none" anchor="ctr"/>
              <a:lstStyle/>
              <a:p>
                <a:pPr algn="l" eaLnBrk="0" hangingPunct="0">
                  <a:spcBef>
                    <a:spcPct val="0"/>
                  </a:spcBef>
                </a:pPr>
                <a:endParaRPr lang="zh-CN" altLang="zh-CN">
                  <a:latin typeface="Arial" charset="0"/>
                  <a:ea typeface="隶书" pitchFamily="49" charset="-122"/>
                </a:endParaRPr>
              </a:p>
            </p:txBody>
          </p:sp>
          <p:sp>
            <p:nvSpPr>
              <p:cNvPr id="75" name="Text Box 9"/>
              <p:cNvSpPr txBox="1">
                <a:spLocks noChangeArrowheads="1"/>
              </p:cNvSpPr>
              <p:nvPr/>
            </p:nvSpPr>
            <p:spPr bwMode="auto">
              <a:xfrm>
                <a:off x="2928" y="1104"/>
                <a:ext cx="31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dirty="0">
                    <a:latin typeface="Arial" charset="0"/>
                    <a:ea typeface="隶书" pitchFamily="49" charset="-122"/>
                  </a:rPr>
                  <a:t>H</a:t>
                </a:r>
              </a:p>
            </p:txBody>
          </p:sp>
        </p:grpSp>
        <p:grpSp>
          <p:nvGrpSpPr>
            <p:cNvPr id="55" name="Group 83"/>
            <p:cNvGrpSpPr>
              <a:grpSpLocks/>
            </p:cNvGrpSpPr>
            <p:nvPr/>
          </p:nvGrpSpPr>
          <p:grpSpPr bwMode="auto">
            <a:xfrm>
              <a:off x="6421976" y="6232634"/>
              <a:ext cx="597609" cy="507124"/>
              <a:chOff x="2236" y="1150"/>
              <a:chExt cx="397" cy="386"/>
            </a:xfrm>
          </p:grpSpPr>
          <p:sp>
            <p:nvSpPr>
              <p:cNvPr id="72" name="Oval 84"/>
              <p:cNvSpPr>
                <a:spLocks noChangeArrowheads="1"/>
              </p:cNvSpPr>
              <p:nvPr/>
            </p:nvSpPr>
            <p:spPr bwMode="auto">
              <a:xfrm>
                <a:off x="2236" y="1150"/>
                <a:ext cx="317" cy="336"/>
              </a:xfrm>
              <a:prstGeom prst="ellipse">
                <a:avLst/>
              </a:prstGeom>
              <a:solidFill>
                <a:srgbClr val="DBE0B4"/>
              </a:solidFill>
              <a:ln w="12700" cap="rnd">
                <a:solidFill>
                  <a:srgbClr val="000000"/>
                </a:solidFill>
                <a:round/>
                <a:headEnd/>
                <a:tailEnd/>
              </a:ln>
            </p:spPr>
            <p:txBody>
              <a:bodyPr wrap="none" anchor="ctr"/>
              <a:lstStyle/>
              <a:p>
                <a:pPr algn="l" eaLnBrk="0" hangingPunct="0">
                  <a:spcBef>
                    <a:spcPct val="0"/>
                  </a:spcBef>
                </a:pPr>
                <a:endParaRPr lang="zh-CN" altLang="zh-CN">
                  <a:latin typeface="Arial" charset="0"/>
                  <a:ea typeface="隶书" pitchFamily="49" charset="-122"/>
                </a:endParaRPr>
              </a:p>
            </p:txBody>
          </p:sp>
          <p:sp>
            <p:nvSpPr>
              <p:cNvPr id="73" name="Text Box 85"/>
              <p:cNvSpPr txBox="1">
                <a:spLocks noChangeArrowheads="1"/>
              </p:cNvSpPr>
              <p:nvPr/>
            </p:nvSpPr>
            <p:spPr bwMode="auto">
              <a:xfrm>
                <a:off x="2315" y="1218"/>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dirty="0">
                    <a:latin typeface="Arial" charset="0"/>
                    <a:ea typeface="隶书" pitchFamily="49" charset="-122"/>
                  </a:rPr>
                  <a:t>I</a:t>
                </a:r>
              </a:p>
            </p:txBody>
          </p:sp>
        </p:grpSp>
        <p:sp>
          <p:nvSpPr>
            <p:cNvPr id="56" name="Text Box 20"/>
            <p:cNvSpPr txBox="1">
              <a:spLocks noChangeArrowheads="1"/>
            </p:cNvSpPr>
            <p:nvPr/>
          </p:nvSpPr>
          <p:spPr bwMode="auto">
            <a:xfrm>
              <a:off x="6348413" y="5373688"/>
              <a:ext cx="479425" cy="41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dirty="0">
                  <a:latin typeface="Arial" charset="0"/>
                  <a:ea typeface="隶书" pitchFamily="49" charset="-122"/>
                </a:rPr>
                <a:t>G</a:t>
              </a:r>
            </a:p>
          </p:txBody>
        </p:sp>
        <p:grpSp>
          <p:nvGrpSpPr>
            <p:cNvPr id="57" name="Group 4"/>
            <p:cNvGrpSpPr>
              <a:grpSpLocks/>
            </p:cNvGrpSpPr>
            <p:nvPr/>
          </p:nvGrpSpPr>
          <p:grpSpPr bwMode="auto">
            <a:xfrm>
              <a:off x="5181600" y="4881561"/>
              <a:ext cx="552450" cy="441434"/>
              <a:chOff x="2880" y="1104"/>
              <a:chExt cx="367" cy="336"/>
            </a:xfrm>
          </p:grpSpPr>
          <p:sp>
            <p:nvSpPr>
              <p:cNvPr id="70" name="Oval 5"/>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p:spPr>
            <p:txBody>
              <a:bodyPr wrap="none" anchor="ctr"/>
              <a:lstStyle/>
              <a:p>
                <a:pPr algn="l" eaLnBrk="0" hangingPunct="0">
                  <a:spcBef>
                    <a:spcPct val="0"/>
                  </a:spcBef>
                </a:pPr>
                <a:endParaRPr lang="zh-CN" altLang="zh-CN">
                  <a:latin typeface="Arial" charset="0"/>
                  <a:ea typeface="隶书" pitchFamily="49" charset="-122"/>
                </a:endParaRPr>
              </a:p>
            </p:txBody>
          </p:sp>
          <p:sp>
            <p:nvSpPr>
              <p:cNvPr id="71" name="Text Box 6"/>
              <p:cNvSpPr txBox="1">
                <a:spLocks noChangeArrowheads="1"/>
              </p:cNvSpPr>
              <p:nvPr/>
            </p:nvSpPr>
            <p:spPr bwMode="auto">
              <a:xfrm>
                <a:off x="2928" y="1104"/>
                <a:ext cx="31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latin typeface="Arial" charset="0"/>
                    <a:ea typeface="隶书" pitchFamily="49" charset="-122"/>
                  </a:rPr>
                  <a:t>F</a:t>
                </a:r>
              </a:p>
            </p:txBody>
          </p:sp>
        </p:grpSp>
        <p:grpSp>
          <p:nvGrpSpPr>
            <p:cNvPr id="58" name="Group 27"/>
            <p:cNvGrpSpPr>
              <a:grpSpLocks/>
            </p:cNvGrpSpPr>
            <p:nvPr/>
          </p:nvGrpSpPr>
          <p:grpSpPr bwMode="auto">
            <a:xfrm>
              <a:off x="4864395" y="4343398"/>
              <a:ext cx="552450" cy="441434"/>
              <a:chOff x="2973" y="1104"/>
              <a:chExt cx="367" cy="336"/>
            </a:xfrm>
          </p:grpSpPr>
          <p:sp>
            <p:nvSpPr>
              <p:cNvPr id="68" name="Oval 28"/>
              <p:cNvSpPr>
                <a:spLocks noChangeArrowheads="1"/>
              </p:cNvSpPr>
              <p:nvPr/>
            </p:nvSpPr>
            <p:spPr bwMode="auto">
              <a:xfrm>
                <a:off x="2973" y="1104"/>
                <a:ext cx="317" cy="336"/>
              </a:xfrm>
              <a:prstGeom prst="ellipse">
                <a:avLst/>
              </a:prstGeom>
              <a:solidFill>
                <a:srgbClr val="DBE0B4"/>
              </a:solidFill>
              <a:ln w="12700" cap="rnd">
                <a:solidFill>
                  <a:srgbClr val="000000"/>
                </a:solidFill>
                <a:round/>
                <a:headEnd/>
                <a:tailEnd/>
              </a:ln>
            </p:spPr>
            <p:txBody>
              <a:bodyPr wrap="none" anchor="ctr"/>
              <a:lstStyle/>
              <a:p>
                <a:pPr algn="l" eaLnBrk="0" hangingPunct="0">
                  <a:spcBef>
                    <a:spcPct val="0"/>
                  </a:spcBef>
                </a:pPr>
                <a:endParaRPr lang="zh-CN" altLang="zh-CN">
                  <a:latin typeface="Arial" charset="0"/>
                  <a:ea typeface="隶书" pitchFamily="49" charset="-122"/>
                </a:endParaRPr>
              </a:p>
            </p:txBody>
          </p:sp>
          <p:sp>
            <p:nvSpPr>
              <p:cNvPr id="69" name="Text Box 29"/>
              <p:cNvSpPr txBox="1">
                <a:spLocks noChangeArrowheads="1"/>
              </p:cNvSpPr>
              <p:nvPr/>
            </p:nvSpPr>
            <p:spPr bwMode="auto">
              <a:xfrm>
                <a:off x="3021" y="1104"/>
                <a:ext cx="31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latin typeface="Arial" charset="0"/>
                    <a:ea typeface="隶书" pitchFamily="49" charset="-122"/>
                  </a:rPr>
                  <a:t>E</a:t>
                </a:r>
              </a:p>
            </p:txBody>
          </p:sp>
        </p:grpSp>
        <p:grpSp>
          <p:nvGrpSpPr>
            <p:cNvPr id="59" name="Group 16"/>
            <p:cNvGrpSpPr>
              <a:grpSpLocks/>
            </p:cNvGrpSpPr>
            <p:nvPr/>
          </p:nvGrpSpPr>
          <p:grpSpPr bwMode="auto">
            <a:xfrm>
              <a:off x="6934200" y="4876798"/>
              <a:ext cx="552450" cy="441434"/>
              <a:chOff x="2880" y="1104"/>
              <a:chExt cx="367" cy="336"/>
            </a:xfrm>
          </p:grpSpPr>
          <p:sp>
            <p:nvSpPr>
              <p:cNvPr id="66" name="Oval 17"/>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p:spPr>
            <p:txBody>
              <a:bodyPr wrap="none" anchor="ctr"/>
              <a:lstStyle/>
              <a:p>
                <a:pPr algn="l" eaLnBrk="0" hangingPunct="0">
                  <a:spcBef>
                    <a:spcPct val="0"/>
                  </a:spcBef>
                </a:pPr>
                <a:endParaRPr lang="zh-CN" altLang="zh-CN">
                  <a:latin typeface="Arial" charset="0"/>
                  <a:ea typeface="隶书" pitchFamily="49" charset="-122"/>
                </a:endParaRPr>
              </a:p>
            </p:txBody>
          </p:sp>
          <p:sp>
            <p:nvSpPr>
              <p:cNvPr id="67" name="Text Box 18"/>
              <p:cNvSpPr txBox="1">
                <a:spLocks noChangeArrowheads="1"/>
              </p:cNvSpPr>
              <p:nvPr/>
            </p:nvSpPr>
            <p:spPr bwMode="auto">
              <a:xfrm>
                <a:off x="2928" y="1104"/>
                <a:ext cx="31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latin typeface="Arial" charset="0"/>
                    <a:ea typeface="隶书" pitchFamily="49" charset="-122"/>
                  </a:rPr>
                  <a:t>D</a:t>
                </a:r>
              </a:p>
            </p:txBody>
          </p:sp>
        </p:grpSp>
        <p:grpSp>
          <p:nvGrpSpPr>
            <p:cNvPr id="60" name="Group 24"/>
            <p:cNvGrpSpPr>
              <a:grpSpLocks/>
            </p:cNvGrpSpPr>
            <p:nvPr/>
          </p:nvGrpSpPr>
          <p:grpSpPr bwMode="auto">
            <a:xfrm>
              <a:off x="6261100" y="4343398"/>
              <a:ext cx="552450" cy="441434"/>
              <a:chOff x="2880" y="1104"/>
              <a:chExt cx="367" cy="336"/>
            </a:xfrm>
          </p:grpSpPr>
          <p:sp>
            <p:nvSpPr>
              <p:cNvPr id="64" name="Oval 25"/>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p:spPr>
            <p:txBody>
              <a:bodyPr wrap="none" anchor="ctr"/>
              <a:lstStyle/>
              <a:p>
                <a:pPr algn="l" eaLnBrk="0" hangingPunct="0">
                  <a:spcBef>
                    <a:spcPct val="0"/>
                  </a:spcBef>
                </a:pPr>
                <a:endParaRPr lang="zh-CN" altLang="zh-CN">
                  <a:latin typeface="Arial" charset="0"/>
                  <a:ea typeface="隶书" pitchFamily="49" charset="-122"/>
                </a:endParaRPr>
              </a:p>
            </p:txBody>
          </p:sp>
          <p:sp>
            <p:nvSpPr>
              <p:cNvPr id="65" name="Text Box 26"/>
              <p:cNvSpPr txBox="1">
                <a:spLocks noChangeArrowheads="1"/>
              </p:cNvSpPr>
              <p:nvPr/>
            </p:nvSpPr>
            <p:spPr bwMode="auto">
              <a:xfrm>
                <a:off x="2928" y="1104"/>
                <a:ext cx="31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dirty="0">
                    <a:latin typeface="Arial" charset="0"/>
                    <a:ea typeface="隶书" pitchFamily="49" charset="-122"/>
                  </a:rPr>
                  <a:t>C</a:t>
                </a:r>
              </a:p>
            </p:txBody>
          </p:sp>
        </p:grpSp>
        <p:grpSp>
          <p:nvGrpSpPr>
            <p:cNvPr id="61" name="Group 13"/>
            <p:cNvGrpSpPr>
              <a:grpSpLocks/>
            </p:cNvGrpSpPr>
            <p:nvPr/>
          </p:nvGrpSpPr>
          <p:grpSpPr bwMode="auto">
            <a:xfrm>
              <a:off x="5528995" y="3817061"/>
              <a:ext cx="564493" cy="441434"/>
              <a:chOff x="2864" y="1055"/>
              <a:chExt cx="375" cy="336"/>
            </a:xfrm>
          </p:grpSpPr>
          <p:sp>
            <p:nvSpPr>
              <p:cNvPr id="62" name="Oval 14"/>
              <p:cNvSpPr>
                <a:spLocks noChangeArrowheads="1"/>
              </p:cNvSpPr>
              <p:nvPr/>
            </p:nvSpPr>
            <p:spPr bwMode="auto">
              <a:xfrm>
                <a:off x="2864" y="1055"/>
                <a:ext cx="317" cy="336"/>
              </a:xfrm>
              <a:prstGeom prst="ellipse">
                <a:avLst/>
              </a:prstGeom>
              <a:solidFill>
                <a:srgbClr val="DBE0B4"/>
              </a:solidFill>
              <a:ln w="12700" cap="rnd">
                <a:solidFill>
                  <a:srgbClr val="000000"/>
                </a:solidFill>
                <a:round/>
                <a:headEnd/>
                <a:tailEnd/>
              </a:ln>
            </p:spPr>
            <p:txBody>
              <a:bodyPr wrap="none" anchor="ctr"/>
              <a:lstStyle/>
              <a:p>
                <a:pPr algn="l" eaLnBrk="0" hangingPunct="0">
                  <a:spcBef>
                    <a:spcPct val="0"/>
                  </a:spcBef>
                </a:pPr>
                <a:endParaRPr lang="zh-CN" altLang="zh-CN">
                  <a:latin typeface="Arial" charset="0"/>
                  <a:ea typeface="隶书" pitchFamily="49" charset="-122"/>
                </a:endParaRPr>
              </a:p>
            </p:txBody>
          </p:sp>
          <p:sp>
            <p:nvSpPr>
              <p:cNvPr id="63" name="Text Box 15"/>
              <p:cNvSpPr txBox="1">
                <a:spLocks noChangeArrowheads="1"/>
              </p:cNvSpPr>
              <p:nvPr/>
            </p:nvSpPr>
            <p:spPr bwMode="auto">
              <a:xfrm>
                <a:off x="2920" y="1057"/>
                <a:ext cx="31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dirty="0">
                    <a:latin typeface="Arial" charset="0"/>
                    <a:ea typeface="隶书" pitchFamily="49" charset="-122"/>
                  </a:rPr>
                  <a:t>B</a:t>
                </a:r>
              </a:p>
            </p:txBody>
          </p:sp>
        </p:grpSp>
      </p:grpSp>
      <p:sp>
        <p:nvSpPr>
          <p:cNvPr id="80" name="Rectangle 58"/>
          <p:cNvSpPr txBox="1">
            <a:spLocks noChangeArrowheads="1"/>
          </p:cNvSpPr>
          <p:nvPr/>
        </p:nvSpPr>
        <p:spPr>
          <a:xfrm>
            <a:off x="294486" y="4570839"/>
            <a:ext cx="4876800" cy="2170364"/>
          </a:xfrm>
          <a:prstGeom prst="rect">
            <a:avLst/>
          </a:prstGeom>
        </p:spPr>
        <p:txBody>
          <a:bodyPr/>
          <a:lstStyle>
            <a:lvl1pPr marL="342900" indent="-342900" algn="l" rtl="0" eaLnBrk="0" fontAlgn="base" hangingPunct="0">
              <a:spcBef>
                <a:spcPct val="20000"/>
              </a:spcBef>
              <a:spcAft>
                <a:spcPct val="0"/>
              </a:spcAft>
              <a:buClr>
                <a:schemeClr val="tx2"/>
              </a:buClr>
              <a:buSzPct val="110000"/>
              <a:buFont typeface="Symbol" pitchFamily="18" charset="2"/>
              <a:buChar char="¨"/>
              <a:defRPr kumimoji="1" sz="2800" b="1">
                <a:solidFill>
                  <a:srgbClr val="000000"/>
                </a:solidFill>
                <a:latin typeface="+mn-lt"/>
                <a:ea typeface="+mn-ea"/>
                <a:cs typeface="+mn-cs"/>
              </a:defRPr>
            </a:lvl1pPr>
            <a:lvl2pPr marL="742950" indent="-285750" algn="l" rtl="0" eaLnBrk="0" fontAlgn="base" hangingPunct="0">
              <a:spcBef>
                <a:spcPct val="20000"/>
              </a:spcBef>
              <a:spcAft>
                <a:spcPct val="0"/>
              </a:spcAft>
              <a:buClr>
                <a:srgbClr val="FF9900"/>
              </a:buClr>
              <a:buChar char="¶"/>
              <a:defRPr kumimoji="1" sz="2800" b="1">
                <a:solidFill>
                  <a:srgbClr val="400080"/>
                </a:solidFill>
                <a:latin typeface="+mn-lt"/>
                <a:ea typeface="+mn-ea"/>
              </a:defRPr>
            </a:lvl2pPr>
            <a:lvl3pPr marL="1143000" indent="-228600" algn="l" rtl="0" eaLnBrk="0" fontAlgn="base" hangingPunct="0">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0" fontAlgn="base" hangingPunct="0">
              <a:spcBef>
                <a:spcPct val="20000"/>
              </a:spcBef>
              <a:spcAft>
                <a:spcPct val="0"/>
              </a:spcAft>
              <a:buChar char="–"/>
              <a:defRPr kumimoji="1" sz="2000" b="1">
                <a:solidFill>
                  <a:srgbClr val="000000"/>
                </a:solidFill>
                <a:latin typeface="+mn-lt"/>
                <a:ea typeface="+mn-ea"/>
              </a:defRPr>
            </a:lvl4pPr>
            <a:lvl5pPr marL="2057400" indent="-228600" algn="l" rtl="0" eaLnBrk="0" fontAlgn="base" hangingPunct="0">
              <a:spcBef>
                <a:spcPct val="20000"/>
              </a:spcBef>
              <a:spcAft>
                <a:spcPct val="0"/>
              </a:spcAft>
              <a:buChar char="•"/>
              <a:defRPr kumimoji="1" sz="2000" b="1">
                <a:solidFill>
                  <a:srgbClr val="000000"/>
                </a:solidFill>
                <a:latin typeface="+mn-lt"/>
                <a:ea typeface="+mn-ea"/>
              </a:defRPr>
            </a:lvl5pPr>
            <a:lvl6pPr marL="2514600" indent="-228600" algn="l" rtl="0" fontAlgn="base">
              <a:spcBef>
                <a:spcPct val="20000"/>
              </a:spcBef>
              <a:spcAft>
                <a:spcPct val="0"/>
              </a:spcAft>
              <a:buChar char="•"/>
              <a:defRPr kumimoji="1" sz="2000" b="1">
                <a:solidFill>
                  <a:srgbClr val="000000"/>
                </a:solidFill>
                <a:latin typeface="+mn-lt"/>
                <a:ea typeface="+mn-ea"/>
              </a:defRPr>
            </a:lvl6pPr>
            <a:lvl7pPr marL="2971800" indent="-228600" algn="l" rtl="0" fontAlgn="base">
              <a:spcBef>
                <a:spcPct val="20000"/>
              </a:spcBef>
              <a:spcAft>
                <a:spcPct val="0"/>
              </a:spcAft>
              <a:buChar char="•"/>
              <a:defRPr kumimoji="1" sz="2000" b="1">
                <a:solidFill>
                  <a:srgbClr val="000000"/>
                </a:solidFill>
                <a:latin typeface="+mn-lt"/>
                <a:ea typeface="+mn-ea"/>
              </a:defRPr>
            </a:lvl7pPr>
            <a:lvl8pPr marL="3429000" indent="-228600" algn="l" rtl="0" fontAlgn="base">
              <a:spcBef>
                <a:spcPct val="20000"/>
              </a:spcBef>
              <a:spcAft>
                <a:spcPct val="0"/>
              </a:spcAft>
              <a:buChar char="•"/>
              <a:defRPr kumimoji="1" sz="2000" b="1">
                <a:solidFill>
                  <a:srgbClr val="000000"/>
                </a:solidFill>
                <a:latin typeface="+mn-lt"/>
                <a:ea typeface="+mn-ea"/>
              </a:defRPr>
            </a:lvl8pPr>
            <a:lvl9pPr marL="3886200" indent="-228600" algn="l" rtl="0" fontAlgn="base">
              <a:spcBef>
                <a:spcPct val="20000"/>
              </a:spcBef>
              <a:spcAft>
                <a:spcPct val="0"/>
              </a:spcAft>
              <a:buChar char="•"/>
              <a:defRPr kumimoji="1" sz="2000" b="1">
                <a:solidFill>
                  <a:srgbClr val="000000"/>
                </a:solidFill>
                <a:latin typeface="+mn-lt"/>
                <a:ea typeface="+mn-ea"/>
              </a:defRPr>
            </a:lvl9pPr>
          </a:lstStyle>
          <a:p>
            <a:pPr marL="342900" lvl="1" indent="-342900" eaLnBrk="1" hangingPunct="1">
              <a:buClr>
                <a:schemeClr val="tx2"/>
              </a:buClr>
              <a:buSzPct val="110000"/>
              <a:buFont typeface="Symbol" pitchFamily="18" charset="2"/>
              <a:buChar char="¨"/>
            </a:pPr>
            <a:r>
              <a:rPr lang="zh-CN" altLang="en-US" dirty="0" smtClean="0">
                <a:solidFill>
                  <a:schemeClr val="tx2">
                    <a:lumMod val="50000"/>
                  </a:schemeClr>
                </a:solidFill>
              </a:rPr>
              <a:t>树</a:t>
            </a:r>
            <a:endParaRPr lang="en-US" altLang="zh-CN" dirty="0" smtClean="0">
              <a:solidFill>
                <a:schemeClr val="tx2">
                  <a:lumMod val="50000"/>
                </a:schemeClr>
              </a:solidFill>
            </a:endParaRPr>
          </a:p>
          <a:p>
            <a:pPr marL="342900" lvl="1" indent="-342900" eaLnBrk="1" hangingPunct="1">
              <a:buClr>
                <a:schemeClr val="tx2"/>
              </a:buClr>
              <a:buSzPct val="110000"/>
              <a:buFont typeface="Symbol" pitchFamily="18" charset="2"/>
              <a:buChar char="¨"/>
            </a:pPr>
            <a:r>
              <a:rPr lang="zh-CN" altLang="en-US" dirty="0" smtClean="0">
                <a:solidFill>
                  <a:schemeClr val="tx2">
                    <a:lumMod val="50000"/>
                  </a:schemeClr>
                </a:solidFill>
              </a:rPr>
              <a:t>先序</a:t>
            </a:r>
            <a:r>
              <a:rPr lang="en-US" altLang="zh-CN" dirty="0" smtClean="0">
                <a:solidFill>
                  <a:schemeClr val="tx2">
                    <a:lumMod val="50000"/>
                  </a:schemeClr>
                </a:solidFill>
              </a:rPr>
              <a:t>:</a:t>
            </a:r>
            <a:r>
              <a:rPr lang="en-US" altLang="zh-CN" dirty="0">
                <a:solidFill>
                  <a:schemeClr val="tx2">
                    <a:lumMod val="50000"/>
                  </a:schemeClr>
                </a:solidFill>
                <a:ea typeface="楷体_GB2312" pitchFamily="49" charset="-122"/>
              </a:rPr>
              <a:t>ABEFCDGHI</a:t>
            </a:r>
          </a:p>
          <a:p>
            <a:pPr eaLnBrk="1" hangingPunct="1"/>
            <a:r>
              <a:rPr lang="zh-CN" altLang="en-US" dirty="0" smtClean="0">
                <a:solidFill>
                  <a:schemeClr val="tx2">
                    <a:lumMod val="50000"/>
                  </a:schemeClr>
                </a:solidFill>
              </a:rPr>
              <a:t>后序</a:t>
            </a:r>
            <a:r>
              <a:rPr lang="en-US" altLang="zh-CN" dirty="0">
                <a:solidFill>
                  <a:schemeClr val="tx2">
                    <a:lumMod val="50000"/>
                  </a:schemeClr>
                </a:solidFill>
              </a:rPr>
              <a:t>:</a:t>
            </a:r>
            <a:r>
              <a:rPr lang="en-US" altLang="zh-CN" dirty="0" smtClean="0">
                <a:solidFill>
                  <a:schemeClr val="tx2">
                    <a:lumMod val="50000"/>
                  </a:schemeClr>
                </a:solidFill>
              </a:rPr>
              <a:t>EFBCGIHDA</a:t>
            </a:r>
            <a:endParaRPr lang="en-US" altLang="zh-CN" dirty="0">
              <a:solidFill>
                <a:schemeClr val="tx2">
                  <a:lumMod val="50000"/>
                </a:schemeClr>
              </a:solidFill>
            </a:endParaRPr>
          </a:p>
        </p:txBody>
      </p:sp>
      <p:sp>
        <p:nvSpPr>
          <p:cNvPr id="86" name="Rectangle 58"/>
          <p:cNvSpPr txBox="1">
            <a:spLocks noChangeArrowheads="1"/>
          </p:cNvSpPr>
          <p:nvPr/>
        </p:nvSpPr>
        <p:spPr>
          <a:xfrm>
            <a:off x="4235993" y="4570839"/>
            <a:ext cx="4876800" cy="2170364"/>
          </a:xfrm>
          <a:prstGeom prst="rect">
            <a:avLst/>
          </a:prstGeom>
        </p:spPr>
        <p:txBody>
          <a:bodyPr/>
          <a:lstStyle>
            <a:lvl1pPr marL="342900" indent="-342900" algn="l" rtl="0" eaLnBrk="0" fontAlgn="base" hangingPunct="0">
              <a:spcBef>
                <a:spcPct val="20000"/>
              </a:spcBef>
              <a:spcAft>
                <a:spcPct val="0"/>
              </a:spcAft>
              <a:buClr>
                <a:schemeClr val="tx2"/>
              </a:buClr>
              <a:buSzPct val="110000"/>
              <a:buFont typeface="Symbol" pitchFamily="18" charset="2"/>
              <a:buChar char="¨"/>
              <a:defRPr kumimoji="1" sz="2800" b="1">
                <a:solidFill>
                  <a:srgbClr val="000000"/>
                </a:solidFill>
                <a:latin typeface="+mn-lt"/>
                <a:ea typeface="+mn-ea"/>
                <a:cs typeface="+mn-cs"/>
              </a:defRPr>
            </a:lvl1pPr>
            <a:lvl2pPr marL="742950" indent="-285750" algn="l" rtl="0" eaLnBrk="0" fontAlgn="base" hangingPunct="0">
              <a:spcBef>
                <a:spcPct val="20000"/>
              </a:spcBef>
              <a:spcAft>
                <a:spcPct val="0"/>
              </a:spcAft>
              <a:buClr>
                <a:srgbClr val="FF9900"/>
              </a:buClr>
              <a:buChar char="¶"/>
              <a:defRPr kumimoji="1" sz="2800" b="1">
                <a:solidFill>
                  <a:srgbClr val="400080"/>
                </a:solidFill>
                <a:latin typeface="+mn-lt"/>
                <a:ea typeface="+mn-ea"/>
              </a:defRPr>
            </a:lvl2pPr>
            <a:lvl3pPr marL="1143000" indent="-228600" algn="l" rtl="0" eaLnBrk="0" fontAlgn="base" hangingPunct="0">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0" fontAlgn="base" hangingPunct="0">
              <a:spcBef>
                <a:spcPct val="20000"/>
              </a:spcBef>
              <a:spcAft>
                <a:spcPct val="0"/>
              </a:spcAft>
              <a:buChar char="–"/>
              <a:defRPr kumimoji="1" sz="2000" b="1">
                <a:solidFill>
                  <a:srgbClr val="000000"/>
                </a:solidFill>
                <a:latin typeface="+mn-lt"/>
                <a:ea typeface="+mn-ea"/>
              </a:defRPr>
            </a:lvl4pPr>
            <a:lvl5pPr marL="2057400" indent="-228600" algn="l" rtl="0" eaLnBrk="0" fontAlgn="base" hangingPunct="0">
              <a:spcBef>
                <a:spcPct val="20000"/>
              </a:spcBef>
              <a:spcAft>
                <a:spcPct val="0"/>
              </a:spcAft>
              <a:buChar char="•"/>
              <a:defRPr kumimoji="1" sz="2000" b="1">
                <a:solidFill>
                  <a:srgbClr val="000000"/>
                </a:solidFill>
                <a:latin typeface="+mn-lt"/>
                <a:ea typeface="+mn-ea"/>
              </a:defRPr>
            </a:lvl5pPr>
            <a:lvl6pPr marL="2514600" indent="-228600" algn="l" rtl="0" fontAlgn="base">
              <a:spcBef>
                <a:spcPct val="20000"/>
              </a:spcBef>
              <a:spcAft>
                <a:spcPct val="0"/>
              </a:spcAft>
              <a:buChar char="•"/>
              <a:defRPr kumimoji="1" sz="2000" b="1">
                <a:solidFill>
                  <a:srgbClr val="000000"/>
                </a:solidFill>
                <a:latin typeface="+mn-lt"/>
                <a:ea typeface="+mn-ea"/>
              </a:defRPr>
            </a:lvl6pPr>
            <a:lvl7pPr marL="2971800" indent="-228600" algn="l" rtl="0" fontAlgn="base">
              <a:spcBef>
                <a:spcPct val="20000"/>
              </a:spcBef>
              <a:spcAft>
                <a:spcPct val="0"/>
              </a:spcAft>
              <a:buChar char="•"/>
              <a:defRPr kumimoji="1" sz="2000" b="1">
                <a:solidFill>
                  <a:srgbClr val="000000"/>
                </a:solidFill>
                <a:latin typeface="+mn-lt"/>
                <a:ea typeface="+mn-ea"/>
              </a:defRPr>
            </a:lvl7pPr>
            <a:lvl8pPr marL="3429000" indent="-228600" algn="l" rtl="0" fontAlgn="base">
              <a:spcBef>
                <a:spcPct val="20000"/>
              </a:spcBef>
              <a:spcAft>
                <a:spcPct val="0"/>
              </a:spcAft>
              <a:buChar char="•"/>
              <a:defRPr kumimoji="1" sz="2000" b="1">
                <a:solidFill>
                  <a:srgbClr val="000000"/>
                </a:solidFill>
                <a:latin typeface="+mn-lt"/>
                <a:ea typeface="+mn-ea"/>
              </a:defRPr>
            </a:lvl8pPr>
            <a:lvl9pPr marL="3886200" indent="-228600" algn="l" rtl="0" fontAlgn="base">
              <a:spcBef>
                <a:spcPct val="20000"/>
              </a:spcBef>
              <a:spcAft>
                <a:spcPct val="0"/>
              </a:spcAft>
              <a:buChar char="•"/>
              <a:defRPr kumimoji="1" sz="2000" b="1">
                <a:solidFill>
                  <a:srgbClr val="000000"/>
                </a:solidFill>
                <a:latin typeface="+mn-lt"/>
                <a:ea typeface="+mn-ea"/>
              </a:defRPr>
            </a:lvl9pPr>
          </a:lstStyle>
          <a:p>
            <a:pPr marL="342900" lvl="1" indent="-342900" eaLnBrk="1" hangingPunct="1">
              <a:buClr>
                <a:schemeClr val="tx2"/>
              </a:buClr>
              <a:buSzPct val="110000"/>
              <a:buFont typeface="Symbol" pitchFamily="18" charset="2"/>
              <a:buChar char="¨"/>
            </a:pPr>
            <a:r>
              <a:rPr lang="zh-CN" altLang="en-US" dirty="0" smtClean="0">
                <a:solidFill>
                  <a:srgbClr val="FF0000"/>
                </a:solidFill>
              </a:rPr>
              <a:t>对应二叉树</a:t>
            </a:r>
            <a:endParaRPr lang="en-US" altLang="zh-CN" dirty="0" smtClean="0">
              <a:solidFill>
                <a:srgbClr val="FF0000"/>
              </a:solidFill>
            </a:endParaRPr>
          </a:p>
          <a:p>
            <a:pPr marL="342900" lvl="1" indent="-342900" eaLnBrk="1" hangingPunct="1">
              <a:buClr>
                <a:schemeClr val="tx2"/>
              </a:buClr>
              <a:buSzPct val="110000"/>
              <a:buFont typeface="Symbol" pitchFamily="18" charset="2"/>
              <a:buChar char="¨"/>
            </a:pPr>
            <a:r>
              <a:rPr lang="zh-CN" altLang="en-US" dirty="0" smtClean="0">
                <a:solidFill>
                  <a:srgbClr val="FF0000"/>
                </a:solidFill>
              </a:rPr>
              <a:t>先序</a:t>
            </a:r>
            <a:r>
              <a:rPr lang="en-US" altLang="zh-CN" dirty="0" smtClean="0">
                <a:solidFill>
                  <a:srgbClr val="FF0000"/>
                </a:solidFill>
              </a:rPr>
              <a:t>:</a:t>
            </a:r>
            <a:endParaRPr lang="en-US" altLang="zh-CN" dirty="0" smtClean="0">
              <a:solidFill>
                <a:srgbClr val="FF0000"/>
              </a:solidFill>
              <a:ea typeface="楷体_GB2312" pitchFamily="49" charset="-122"/>
            </a:endParaRPr>
          </a:p>
          <a:p>
            <a:pPr eaLnBrk="1" hangingPunct="1"/>
            <a:r>
              <a:rPr lang="zh-CN" altLang="en-US" dirty="0" smtClean="0">
                <a:solidFill>
                  <a:srgbClr val="FF0000"/>
                </a:solidFill>
              </a:rPr>
              <a:t>中序</a:t>
            </a:r>
            <a:r>
              <a:rPr lang="en-US" altLang="zh-CN" dirty="0" smtClean="0">
                <a:solidFill>
                  <a:srgbClr val="FF0000"/>
                </a:solidFill>
              </a:rPr>
              <a:t>:</a:t>
            </a:r>
            <a:endParaRPr lang="en-US" altLang="zh-CN" dirty="0">
              <a:solidFill>
                <a:srgbClr val="FF0000"/>
              </a:solidFill>
            </a:endParaRPr>
          </a:p>
        </p:txBody>
      </p:sp>
      <p:sp>
        <p:nvSpPr>
          <p:cNvPr id="87" name="TextBox 86"/>
          <p:cNvSpPr txBox="1"/>
          <p:nvPr/>
        </p:nvSpPr>
        <p:spPr>
          <a:xfrm>
            <a:off x="611560" y="441725"/>
            <a:ext cx="770373" cy="523220"/>
          </a:xfrm>
          <a:prstGeom prst="rect">
            <a:avLst/>
          </a:prstGeom>
          <a:noFill/>
        </p:spPr>
        <p:txBody>
          <a:bodyPr wrap="square" rtlCol="0">
            <a:spAutoFit/>
          </a:bodyPr>
          <a:lstStyle/>
          <a:p>
            <a:r>
              <a:rPr lang="zh-CN" altLang="en-US" dirty="0" smtClean="0"/>
              <a:t>树</a:t>
            </a:r>
            <a:endParaRPr lang="zh-CN" altLang="en-US" dirty="0"/>
          </a:p>
        </p:txBody>
      </p:sp>
      <p:sp>
        <p:nvSpPr>
          <p:cNvPr id="88" name="TextBox 87"/>
          <p:cNvSpPr txBox="1"/>
          <p:nvPr/>
        </p:nvSpPr>
        <p:spPr>
          <a:xfrm>
            <a:off x="3995936" y="332656"/>
            <a:ext cx="2404699" cy="523220"/>
          </a:xfrm>
          <a:prstGeom prst="rect">
            <a:avLst/>
          </a:prstGeom>
          <a:noFill/>
        </p:spPr>
        <p:txBody>
          <a:bodyPr wrap="square" rtlCol="0">
            <a:spAutoFit/>
          </a:bodyPr>
          <a:lstStyle/>
          <a:p>
            <a:r>
              <a:rPr lang="zh-CN" altLang="en-US" dirty="0"/>
              <a:t>对应二叉树</a:t>
            </a:r>
          </a:p>
        </p:txBody>
      </p:sp>
      <p:grpSp>
        <p:nvGrpSpPr>
          <p:cNvPr id="78" name="组合 77"/>
          <p:cNvGrpSpPr/>
          <p:nvPr/>
        </p:nvGrpSpPr>
        <p:grpSpPr>
          <a:xfrm>
            <a:off x="2514794" y="2462064"/>
            <a:ext cx="4002087" cy="1595437"/>
            <a:chOff x="642938" y="4643438"/>
            <a:chExt cx="4002087" cy="1595437"/>
          </a:xfrm>
          <a:solidFill>
            <a:schemeClr val="bg1">
              <a:lumMod val="95000"/>
            </a:schemeClr>
          </a:solidFill>
        </p:grpSpPr>
        <p:sp>
          <p:nvSpPr>
            <p:cNvPr id="79" name="Text Box 4"/>
            <p:cNvSpPr txBox="1">
              <a:spLocks noChangeArrowheads="1"/>
            </p:cNvSpPr>
            <p:nvPr/>
          </p:nvSpPr>
          <p:spPr bwMode="auto">
            <a:xfrm>
              <a:off x="642938" y="5180013"/>
              <a:ext cx="2001837" cy="522287"/>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ea typeface="楷体_GB2312" pitchFamily="49" charset="-122"/>
                </a:rPr>
                <a:t>先序遍历</a:t>
              </a:r>
            </a:p>
          </p:txBody>
        </p:sp>
        <p:sp>
          <p:nvSpPr>
            <p:cNvPr id="81" name="Text Box 5"/>
            <p:cNvSpPr txBox="1">
              <a:spLocks noChangeArrowheads="1"/>
            </p:cNvSpPr>
            <p:nvPr/>
          </p:nvSpPr>
          <p:spPr bwMode="auto">
            <a:xfrm>
              <a:off x="642938" y="5715000"/>
              <a:ext cx="2001837" cy="523875"/>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ea typeface="楷体_GB2312" pitchFamily="49" charset="-122"/>
                </a:rPr>
                <a:t>后序遍历</a:t>
              </a:r>
            </a:p>
          </p:txBody>
        </p:sp>
        <p:sp>
          <p:nvSpPr>
            <p:cNvPr id="82" name="Rectangle 6"/>
            <p:cNvSpPr>
              <a:spLocks noChangeArrowheads="1"/>
            </p:cNvSpPr>
            <p:nvPr/>
          </p:nvSpPr>
          <p:spPr bwMode="auto">
            <a:xfrm>
              <a:off x="642938" y="4643438"/>
              <a:ext cx="2001837" cy="523875"/>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ea typeface="楷体_GB2312" pitchFamily="49" charset="-122"/>
                </a:rPr>
                <a:t>树</a:t>
              </a:r>
            </a:p>
          </p:txBody>
        </p:sp>
        <p:sp>
          <p:nvSpPr>
            <p:cNvPr id="83" name="Rectangle 7"/>
            <p:cNvSpPr>
              <a:spLocks noChangeArrowheads="1"/>
            </p:cNvSpPr>
            <p:nvPr/>
          </p:nvSpPr>
          <p:spPr bwMode="auto">
            <a:xfrm>
              <a:off x="2643188" y="4643438"/>
              <a:ext cx="2001837" cy="523875"/>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solidFill>
                    <a:srgbClr val="FF3300"/>
                  </a:solidFill>
                  <a:ea typeface="楷体_GB2312" pitchFamily="49" charset="-122"/>
                </a:rPr>
                <a:t>对应二叉树</a:t>
              </a:r>
            </a:p>
          </p:txBody>
        </p:sp>
        <p:sp>
          <p:nvSpPr>
            <p:cNvPr id="84" name="Text Box 10"/>
            <p:cNvSpPr txBox="1">
              <a:spLocks noChangeArrowheads="1"/>
            </p:cNvSpPr>
            <p:nvPr/>
          </p:nvSpPr>
          <p:spPr bwMode="auto">
            <a:xfrm>
              <a:off x="2643188" y="5180013"/>
              <a:ext cx="2001837" cy="522287"/>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solidFill>
                    <a:srgbClr val="FF3300"/>
                  </a:solidFill>
                  <a:ea typeface="楷体_GB2312" pitchFamily="49" charset="-122"/>
                </a:rPr>
                <a:t>先序遍历</a:t>
              </a:r>
            </a:p>
          </p:txBody>
        </p:sp>
        <p:sp>
          <p:nvSpPr>
            <p:cNvPr id="85" name="Text Box 12"/>
            <p:cNvSpPr txBox="1">
              <a:spLocks noChangeArrowheads="1"/>
            </p:cNvSpPr>
            <p:nvPr/>
          </p:nvSpPr>
          <p:spPr bwMode="auto">
            <a:xfrm>
              <a:off x="2643188" y="5715000"/>
              <a:ext cx="2001837" cy="523875"/>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solidFill>
                    <a:srgbClr val="FF3300"/>
                  </a:solidFill>
                  <a:ea typeface="楷体_GB2312" pitchFamily="49" charset="-122"/>
                </a:rPr>
                <a:t>中序遍历</a:t>
              </a:r>
            </a:p>
          </p:txBody>
        </p:sp>
      </p:grpSp>
      <p:sp>
        <p:nvSpPr>
          <p:cNvPr id="2" name="矩形 1"/>
          <p:cNvSpPr/>
          <p:nvPr/>
        </p:nvSpPr>
        <p:spPr>
          <a:xfrm>
            <a:off x="5507316" y="5079481"/>
            <a:ext cx="2358338" cy="523220"/>
          </a:xfrm>
          <a:prstGeom prst="rect">
            <a:avLst/>
          </a:prstGeom>
        </p:spPr>
        <p:txBody>
          <a:bodyPr wrap="none">
            <a:spAutoFit/>
          </a:bodyPr>
          <a:lstStyle/>
          <a:p>
            <a:r>
              <a:rPr lang="en-US" altLang="zh-CN" dirty="0">
                <a:solidFill>
                  <a:srgbClr val="FF0000"/>
                </a:solidFill>
                <a:ea typeface="楷体_GB2312" pitchFamily="49" charset="-122"/>
              </a:rPr>
              <a:t>ABEFCDGHI</a:t>
            </a:r>
            <a:endParaRPr lang="zh-CN" altLang="en-US" dirty="0"/>
          </a:p>
        </p:txBody>
      </p:sp>
      <p:sp>
        <p:nvSpPr>
          <p:cNvPr id="3" name="矩形 2"/>
          <p:cNvSpPr/>
          <p:nvPr/>
        </p:nvSpPr>
        <p:spPr>
          <a:xfrm>
            <a:off x="5515962" y="5626178"/>
            <a:ext cx="2358338" cy="523220"/>
          </a:xfrm>
          <a:prstGeom prst="rect">
            <a:avLst/>
          </a:prstGeom>
        </p:spPr>
        <p:txBody>
          <a:bodyPr wrap="none">
            <a:spAutoFit/>
          </a:bodyPr>
          <a:lstStyle/>
          <a:p>
            <a:r>
              <a:rPr lang="en-US" altLang="zh-CN" dirty="0">
                <a:solidFill>
                  <a:srgbClr val="FF0000"/>
                </a:solidFill>
              </a:rPr>
              <a:t>EFBCGIHDA</a:t>
            </a:r>
            <a:endParaRPr lang="zh-CN" altLang="en-US" dirty="0"/>
          </a:p>
        </p:txBody>
      </p:sp>
    </p:spTree>
    <p:extLst>
      <p:ext uri="{BB962C8B-B14F-4D97-AF65-F5344CB8AC3E}">
        <p14:creationId xmlns:p14="http://schemas.microsoft.com/office/powerpoint/2010/main" val="379766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86"/>
                                        </p:tgtEl>
                                        <p:attrNameLst>
                                          <p:attrName>style.visibility</p:attrName>
                                        </p:attrNameLst>
                                      </p:cBhvr>
                                      <p:to>
                                        <p:strVal val="visible"/>
                                      </p:to>
                                    </p:set>
                                    <p:animEffect transition="in" filter="wipe(left)">
                                      <p:cBhvr>
                                        <p:cTn id="14" dur="500"/>
                                        <p:tgtEl>
                                          <p:spTgt spid="8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fade">
                                      <p:cBhvr>
                                        <p:cTn id="29" dur="1000"/>
                                        <p:tgtEl>
                                          <p:spTgt spid="78"/>
                                        </p:tgtEl>
                                      </p:cBhvr>
                                    </p:animEffect>
                                    <p:anim calcmode="lin" valueType="num">
                                      <p:cBhvr>
                                        <p:cTn id="30" dur="1000" fill="hold"/>
                                        <p:tgtEl>
                                          <p:spTgt spid="78"/>
                                        </p:tgtEl>
                                        <p:attrNameLst>
                                          <p:attrName>ppt_x</p:attrName>
                                        </p:attrNameLst>
                                      </p:cBhvr>
                                      <p:tavLst>
                                        <p:tav tm="0">
                                          <p:val>
                                            <p:strVal val="#ppt_x"/>
                                          </p:val>
                                        </p:tav>
                                        <p:tav tm="100000">
                                          <p:val>
                                            <p:strVal val="#ppt_x"/>
                                          </p:val>
                                        </p:tav>
                                      </p:tavLst>
                                    </p:anim>
                                    <p:anim calcmode="lin" valueType="num">
                                      <p:cBhvr>
                                        <p:cTn id="31"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2" grpId="0"/>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8507BD88-A2BA-4491-BC2E-C2CD97547760}" type="slidenum">
              <a:rPr kumimoji="0" lang="en-US" altLang="zh-CN" sz="1400" b="0" smtClean="0">
                <a:solidFill>
                  <a:schemeClr val="tx1"/>
                </a:solidFill>
              </a:rPr>
              <a:pPr eaLnBrk="1" hangingPunct="1"/>
              <a:t>104</a:t>
            </a:fld>
            <a:endParaRPr kumimoji="0" lang="en-US" altLang="zh-CN" sz="1400" b="0" smtClean="0">
              <a:solidFill>
                <a:schemeClr val="tx1"/>
              </a:solidFill>
            </a:endParaRPr>
          </a:p>
        </p:txBody>
      </p:sp>
      <p:sp>
        <p:nvSpPr>
          <p:cNvPr id="99331" name="Rectangle 19"/>
          <p:cNvSpPr>
            <a:spLocks noGrp="1" noChangeArrowheads="1"/>
          </p:cNvSpPr>
          <p:nvPr>
            <p:ph type="title"/>
          </p:nvPr>
        </p:nvSpPr>
        <p:spPr/>
        <p:txBody>
          <a:bodyPr/>
          <a:lstStyle/>
          <a:p>
            <a:pPr eaLnBrk="1" hangingPunct="1"/>
            <a:r>
              <a:rPr lang="en-US" altLang="zh-CN" smtClean="0"/>
              <a:t>6.7.2 </a:t>
            </a:r>
            <a:r>
              <a:rPr lang="zh-CN" altLang="en-US" smtClean="0"/>
              <a:t>森林的遍历</a:t>
            </a:r>
          </a:p>
        </p:txBody>
      </p:sp>
      <p:sp>
        <p:nvSpPr>
          <p:cNvPr id="99332" name="Rectangle 20"/>
          <p:cNvSpPr>
            <a:spLocks noGrp="1" noChangeArrowheads="1"/>
          </p:cNvSpPr>
          <p:nvPr>
            <p:ph type="body" idx="1"/>
          </p:nvPr>
        </p:nvSpPr>
        <p:spPr>
          <a:xfrm>
            <a:off x="457200" y="1371600"/>
            <a:ext cx="4495800" cy="4953000"/>
          </a:xfrm>
        </p:spPr>
        <p:txBody>
          <a:bodyPr/>
          <a:lstStyle/>
          <a:p>
            <a:pPr marL="533400" indent="-533400" eaLnBrk="1" hangingPunct="1"/>
            <a:r>
              <a:rPr lang="zh-CN" altLang="en-US" smtClean="0"/>
              <a:t>森林由三部分构成：</a:t>
            </a:r>
          </a:p>
          <a:p>
            <a:pPr marL="990600" lvl="1" indent="-533400" eaLnBrk="1" hangingPunct="1">
              <a:buFont typeface="Symbol" pitchFamily="18" charset="2"/>
              <a:buAutoNum type="arabicPeriod"/>
            </a:pPr>
            <a:r>
              <a:rPr lang="zh-CN" altLang="en-US" smtClean="0"/>
              <a:t>第一棵树的根结点；</a:t>
            </a:r>
          </a:p>
          <a:p>
            <a:pPr marL="990600" lvl="1" indent="-533400" eaLnBrk="1" hangingPunct="1">
              <a:buFont typeface="Symbol" pitchFamily="18" charset="2"/>
              <a:buAutoNum type="arabicPeriod"/>
            </a:pPr>
            <a:r>
              <a:rPr lang="zh-CN" altLang="en-US" smtClean="0"/>
              <a:t>第一棵树的子树森林；</a:t>
            </a:r>
          </a:p>
          <a:p>
            <a:pPr marL="990600" lvl="1" indent="-533400" eaLnBrk="1" hangingPunct="1">
              <a:buFont typeface="Symbol" pitchFamily="18" charset="2"/>
              <a:buAutoNum type="arabicPeriod"/>
            </a:pPr>
            <a:r>
              <a:rPr lang="zh-CN" altLang="en-US" smtClean="0"/>
              <a:t>其它</a:t>
            </a:r>
            <a:r>
              <a:rPr lang="en-US" altLang="zh-CN" smtClean="0"/>
              <a:t>(</a:t>
            </a:r>
            <a:r>
              <a:rPr lang="zh-CN" altLang="en-US" smtClean="0"/>
              <a:t>除第一棵树外的</a:t>
            </a:r>
            <a:r>
              <a:rPr lang="en-US" altLang="zh-CN" smtClean="0"/>
              <a:t>)</a:t>
            </a:r>
            <a:r>
              <a:rPr lang="zh-CN" altLang="en-US" smtClean="0"/>
              <a:t>树构成的森林。</a:t>
            </a:r>
          </a:p>
        </p:txBody>
      </p:sp>
      <p:grpSp>
        <p:nvGrpSpPr>
          <p:cNvPr id="99333" name="Group 24"/>
          <p:cNvGrpSpPr>
            <a:grpSpLocks/>
          </p:cNvGrpSpPr>
          <p:nvPr/>
        </p:nvGrpSpPr>
        <p:grpSpPr bwMode="auto">
          <a:xfrm>
            <a:off x="4800600" y="2667000"/>
            <a:ext cx="4114800" cy="2971800"/>
            <a:chOff x="3024" y="1680"/>
            <a:chExt cx="2592" cy="1872"/>
          </a:xfrm>
        </p:grpSpPr>
        <p:sp>
          <p:nvSpPr>
            <p:cNvPr id="99334" name="Oval 4"/>
            <p:cNvSpPr>
              <a:spLocks noChangeArrowheads="1"/>
            </p:cNvSpPr>
            <p:nvPr/>
          </p:nvSpPr>
          <p:spPr bwMode="auto">
            <a:xfrm>
              <a:off x="3936" y="1680"/>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grpSp>
          <p:nvGrpSpPr>
            <p:cNvPr id="99335" name="Group 5"/>
            <p:cNvGrpSpPr>
              <a:grpSpLocks/>
            </p:cNvGrpSpPr>
            <p:nvPr/>
          </p:nvGrpSpPr>
          <p:grpSpPr bwMode="auto">
            <a:xfrm>
              <a:off x="4656" y="1680"/>
              <a:ext cx="960" cy="1872"/>
              <a:chOff x="4368" y="1680"/>
              <a:chExt cx="960" cy="1872"/>
            </a:xfrm>
          </p:grpSpPr>
          <p:sp>
            <p:nvSpPr>
              <p:cNvPr id="99342" name="Line 6"/>
              <p:cNvSpPr>
                <a:spLocks noChangeShapeType="1"/>
              </p:cNvSpPr>
              <p:nvPr/>
            </p:nvSpPr>
            <p:spPr bwMode="auto">
              <a:xfrm flipH="1">
                <a:off x="4608" y="2064"/>
                <a:ext cx="192"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3" name="Line 7"/>
              <p:cNvSpPr>
                <a:spLocks noChangeShapeType="1"/>
              </p:cNvSpPr>
              <p:nvPr/>
            </p:nvSpPr>
            <p:spPr bwMode="auto">
              <a:xfrm>
                <a:off x="4896" y="2064"/>
                <a:ext cx="240" cy="5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4" name="Line 8"/>
              <p:cNvSpPr>
                <a:spLocks noChangeShapeType="1"/>
              </p:cNvSpPr>
              <p:nvPr/>
            </p:nvSpPr>
            <p:spPr bwMode="auto">
              <a:xfrm>
                <a:off x="5088" y="283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5" name="Oval 9"/>
              <p:cNvSpPr>
                <a:spLocks noChangeArrowheads="1"/>
              </p:cNvSpPr>
              <p:nvPr/>
            </p:nvSpPr>
            <p:spPr bwMode="auto">
              <a:xfrm>
                <a:off x="4656" y="1680"/>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99346" name="Oval 10"/>
              <p:cNvSpPr>
                <a:spLocks noChangeArrowheads="1"/>
              </p:cNvSpPr>
              <p:nvPr/>
            </p:nvSpPr>
            <p:spPr bwMode="auto">
              <a:xfrm>
                <a:off x="4368"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sp>
            <p:nvSpPr>
              <p:cNvPr id="99347" name="Oval 11"/>
              <p:cNvSpPr>
                <a:spLocks noChangeArrowheads="1"/>
              </p:cNvSpPr>
              <p:nvPr/>
            </p:nvSpPr>
            <p:spPr bwMode="auto">
              <a:xfrm>
                <a:off x="4944"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H</a:t>
                </a:r>
              </a:p>
            </p:txBody>
          </p:sp>
          <p:sp>
            <p:nvSpPr>
              <p:cNvPr id="99348" name="Oval 12"/>
              <p:cNvSpPr>
                <a:spLocks noChangeArrowheads="1"/>
              </p:cNvSpPr>
              <p:nvPr/>
            </p:nvSpPr>
            <p:spPr bwMode="auto">
              <a:xfrm>
                <a:off x="4896" y="3168"/>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I</a:t>
                </a:r>
              </a:p>
            </p:txBody>
          </p:sp>
        </p:grpSp>
        <p:sp>
          <p:nvSpPr>
            <p:cNvPr id="99336" name="Line 14"/>
            <p:cNvSpPr>
              <a:spLocks noChangeShapeType="1"/>
            </p:cNvSpPr>
            <p:nvPr/>
          </p:nvSpPr>
          <p:spPr bwMode="auto">
            <a:xfrm>
              <a:off x="3696" y="1968"/>
              <a:ext cx="192" cy="5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37" name="Line 15"/>
            <p:cNvSpPr>
              <a:spLocks noChangeShapeType="1"/>
            </p:cNvSpPr>
            <p:nvPr/>
          </p:nvSpPr>
          <p:spPr bwMode="auto">
            <a:xfrm flipH="1">
              <a:off x="3264" y="1968"/>
              <a:ext cx="288" cy="5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38" name="Oval 16"/>
            <p:cNvSpPr>
              <a:spLocks noChangeArrowheads="1"/>
            </p:cNvSpPr>
            <p:nvPr/>
          </p:nvSpPr>
          <p:spPr bwMode="auto">
            <a:xfrm>
              <a:off x="3408" y="1680"/>
              <a:ext cx="384" cy="384"/>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99339" name="Oval 17"/>
            <p:cNvSpPr>
              <a:spLocks noChangeArrowheads="1"/>
            </p:cNvSpPr>
            <p:nvPr/>
          </p:nvSpPr>
          <p:spPr bwMode="auto">
            <a:xfrm>
              <a:off x="3024" y="2448"/>
              <a:ext cx="384" cy="38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99340" name="Oval 18"/>
            <p:cNvSpPr>
              <a:spLocks noChangeArrowheads="1"/>
            </p:cNvSpPr>
            <p:nvPr/>
          </p:nvSpPr>
          <p:spPr bwMode="auto">
            <a:xfrm>
              <a:off x="3648" y="2448"/>
              <a:ext cx="384" cy="38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99341" name="Oval 22"/>
            <p:cNvSpPr>
              <a:spLocks noChangeArrowheads="1"/>
            </p:cNvSpPr>
            <p:nvPr/>
          </p:nvSpPr>
          <p:spPr bwMode="auto">
            <a:xfrm>
              <a:off x="4464" y="1680"/>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K</a:t>
              </a:r>
            </a:p>
          </p:txBody>
        </p:sp>
      </p:grpSp>
      <p:sp>
        <p:nvSpPr>
          <p:cNvPr id="21" name="任意多边形 20"/>
          <p:cNvSpPr/>
          <p:nvPr/>
        </p:nvSpPr>
        <p:spPr bwMode="auto">
          <a:xfrm>
            <a:off x="4929190" y="2358789"/>
            <a:ext cx="1205552" cy="1178256"/>
          </a:xfrm>
          <a:custGeom>
            <a:avLst/>
            <a:gdLst>
              <a:gd name="connsiteX0" fmla="*/ 166047 w 1205552"/>
              <a:gd name="connsiteY0" fmla="*/ 125104 h 1178256"/>
              <a:gd name="connsiteX1" fmla="*/ 971265 w 1205552"/>
              <a:gd name="connsiteY1" fmla="*/ 125104 h 1178256"/>
              <a:gd name="connsiteX2" fmla="*/ 1135038 w 1205552"/>
              <a:gd name="connsiteY2" fmla="*/ 875730 h 1178256"/>
              <a:gd name="connsiteX3" fmla="*/ 548184 w 1205552"/>
              <a:gd name="connsiteY3" fmla="*/ 1135038 h 1178256"/>
              <a:gd name="connsiteX4" fmla="*/ 70513 w 1205552"/>
              <a:gd name="connsiteY4" fmla="*/ 616423 h 1178256"/>
              <a:gd name="connsiteX5" fmla="*/ 166047 w 1205552"/>
              <a:gd name="connsiteY5" fmla="*/ 125104 h 117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5552" h="1178256">
                <a:moveTo>
                  <a:pt x="166047" y="125104"/>
                </a:moveTo>
                <a:cubicBezTo>
                  <a:pt x="316172" y="43218"/>
                  <a:pt x="809767" y="0"/>
                  <a:pt x="971265" y="125104"/>
                </a:cubicBezTo>
                <a:cubicBezTo>
                  <a:pt x="1132764" y="250208"/>
                  <a:pt x="1205552" y="707408"/>
                  <a:pt x="1135038" y="875730"/>
                </a:cubicBezTo>
                <a:cubicBezTo>
                  <a:pt x="1064524" y="1044052"/>
                  <a:pt x="725605" y="1178256"/>
                  <a:pt x="548184" y="1135038"/>
                </a:cubicBezTo>
                <a:cubicBezTo>
                  <a:pt x="370763" y="1091820"/>
                  <a:pt x="141026" y="787020"/>
                  <a:pt x="70513" y="616423"/>
                </a:cubicBezTo>
                <a:cubicBezTo>
                  <a:pt x="0" y="445826"/>
                  <a:pt x="15922" y="206991"/>
                  <a:pt x="166047" y="125104"/>
                </a:cubicBezTo>
                <a:close/>
              </a:path>
            </a:pathLst>
          </a:custGeom>
          <a:no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2"/>
              </a:solidFill>
              <a:effectLst/>
              <a:latin typeface="Times New Roman" pitchFamily="18" charset="0"/>
              <a:ea typeface="宋体" pitchFamily="2" charset="-122"/>
            </a:endParaRPr>
          </a:p>
        </p:txBody>
      </p:sp>
      <p:sp>
        <p:nvSpPr>
          <p:cNvPr id="22" name="任意多边形 21"/>
          <p:cNvSpPr/>
          <p:nvPr/>
        </p:nvSpPr>
        <p:spPr bwMode="auto">
          <a:xfrm>
            <a:off x="4537525" y="3702329"/>
            <a:ext cx="2125331" cy="1249406"/>
          </a:xfrm>
          <a:custGeom>
            <a:avLst/>
            <a:gdLst>
              <a:gd name="connsiteX0" fmla="*/ 409432 w 2547582"/>
              <a:gd name="connsiteY0" fmla="*/ 129654 h 1878843"/>
              <a:gd name="connsiteX1" fmla="*/ 1310184 w 2547582"/>
              <a:gd name="connsiteY1" fmla="*/ 211541 h 1878843"/>
              <a:gd name="connsiteX2" fmla="*/ 2333766 w 2547582"/>
              <a:gd name="connsiteY2" fmla="*/ 457201 h 1878843"/>
              <a:gd name="connsiteX3" fmla="*/ 2374710 w 2547582"/>
              <a:gd name="connsiteY3" fmla="*/ 1330657 h 1878843"/>
              <a:gd name="connsiteX4" fmla="*/ 1296537 w 2547582"/>
              <a:gd name="connsiteY4" fmla="*/ 1821977 h 1878843"/>
              <a:gd name="connsiteX5" fmla="*/ 150125 w 2547582"/>
              <a:gd name="connsiteY5" fmla="*/ 989463 h 1878843"/>
              <a:gd name="connsiteX6" fmla="*/ 409432 w 2547582"/>
              <a:gd name="connsiteY6" fmla="*/ 129654 h 1878843"/>
              <a:gd name="connsiteX0" fmla="*/ 307592 w 2386342"/>
              <a:gd name="connsiteY0" fmla="*/ 50040 h 1376737"/>
              <a:gd name="connsiteX1" fmla="*/ 1208344 w 2386342"/>
              <a:gd name="connsiteY1" fmla="*/ 131927 h 1376737"/>
              <a:gd name="connsiteX2" fmla="*/ 2231926 w 2386342"/>
              <a:gd name="connsiteY2" fmla="*/ 377587 h 1376737"/>
              <a:gd name="connsiteX3" fmla="*/ 2272870 w 2386342"/>
              <a:gd name="connsiteY3" fmla="*/ 1251043 h 1376737"/>
              <a:gd name="connsiteX4" fmla="*/ 1180182 w 2386342"/>
              <a:gd name="connsiteY4" fmla="*/ 1335963 h 1376737"/>
              <a:gd name="connsiteX5" fmla="*/ 48285 w 2386342"/>
              <a:gd name="connsiteY5" fmla="*/ 909849 h 1376737"/>
              <a:gd name="connsiteX6" fmla="*/ 307592 w 2386342"/>
              <a:gd name="connsiteY6" fmla="*/ 50040 h 1376737"/>
              <a:gd name="connsiteX0" fmla="*/ 307592 w 2289266"/>
              <a:gd name="connsiteY0" fmla="*/ 50040 h 1357823"/>
              <a:gd name="connsiteX1" fmla="*/ 1208344 w 2289266"/>
              <a:gd name="connsiteY1" fmla="*/ 131927 h 1357823"/>
              <a:gd name="connsiteX2" fmla="*/ 2231926 w 2289266"/>
              <a:gd name="connsiteY2" fmla="*/ 377587 h 1357823"/>
              <a:gd name="connsiteX3" fmla="*/ 2055156 w 2289266"/>
              <a:gd name="connsiteY3" fmla="*/ 1178472 h 1357823"/>
              <a:gd name="connsiteX4" fmla="*/ 1180182 w 2289266"/>
              <a:gd name="connsiteY4" fmla="*/ 1335963 h 1357823"/>
              <a:gd name="connsiteX5" fmla="*/ 48285 w 2289266"/>
              <a:gd name="connsiteY5" fmla="*/ 909849 h 1357823"/>
              <a:gd name="connsiteX6" fmla="*/ 307592 w 2289266"/>
              <a:gd name="connsiteY6" fmla="*/ 50040 h 1357823"/>
              <a:gd name="connsiteX0" fmla="*/ 155217 w 2136891"/>
              <a:gd name="connsiteY0" fmla="*/ 52145 h 1359928"/>
              <a:gd name="connsiteX1" fmla="*/ 1055969 w 2136891"/>
              <a:gd name="connsiteY1" fmla="*/ 134032 h 1359928"/>
              <a:gd name="connsiteX2" fmla="*/ 2079551 w 2136891"/>
              <a:gd name="connsiteY2" fmla="*/ 379692 h 1359928"/>
              <a:gd name="connsiteX3" fmla="*/ 1902781 w 2136891"/>
              <a:gd name="connsiteY3" fmla="*/ 1180577 h 1359928"/>
              <a:gd name="connsiteX4" fmla="*/ 1027807 w 2136891"/>
              <a:gd name="connsiteY4" fmla="*/ 1338068 h 1359928"/>
              <a:gd name="connsiteX5" fmla="*/ 84596 w 2136891"/>
              <a:gd name="connsiteY5" fmla="*/ 940983 h 1359928"/>
              <a:gd name="connsiteX6" fmla="*/ 155217 w 2136891"/>
              <a:gd name="connsiteY6" fmla="*/ 52145 h 1359928"/>
              <a:gd name="connsiteX0" fmla="*/ 172685 w 2125331"/>
              <a:gd name="connsiteY0" fmla="*/ 101280 h 1249406"/>
              <a:gd name="connsiteX1" fmla="*/ 1044409 w 2125331"/>
              <a:gd name="connsiteY1" fmla="*/ 23510 h 1249406"/>
              <a:gd name="connsiteX2" fmla="*/ 2067991 w 2125331"/>
              <a:gd name="connsiteY2" fmla="*/ 269170 h 1249406"/>
              <a:gd name="connsiteX3" fmla="*/ 1891221 w 2125331"/>
              <a:gd name="connsiteY3" fmla="*/ 1070055 h 1249406"/>
              <a:gd name="connsiteX4" fmla="*/ 1016247 w 2125331"/>
              <a:gd name="connsiteY4" fmla="*/ 1227546 h 1249406"/>
              <a:gd name="connsiteX5" fmla="*/ 73036 w 2125331"/>
              <a:gd name="connsiteY5" fmla="*/ 830461 h 1249406"/>
              <a:gd name="connsiteX6" fmla="*/ 172685 w 2125331"/>
              <a:gd name="connsiteY6" fmla="*/ 101280 h 1249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331" h="1249406">
                <a:moveTo>
                  <a:pt x="172685" y="101280"/>
                </a:moveTo>
                <a:cubicBezTo>
                  <a:pt x="334581" y="-33212"/>
                  <a:pt x="728525" y="-4472"/>
                  <a:pt x="1044409" y="23510"/>
                </a:cubicBezTo>
                <a:cubicBezTo>
                  <a:pt x="1360293" y="51492"/>
                  <a:pt x="1926856" y="94746"/>
                  <a:pt x="2067991" y="269170"/>
                </a:cubicBezTo>
                <a:cubicBezTo>
                  <a:pt x="2209126" y="443594"/>
                  <a:pt x="2066512" y="910326"/>
                  <a:pt x="1891221" y="1070055"/>
                </a:cubicBezTo>
                <a:cubicBezTo>
                  <a:pt x="1715930" y="1229784"/>
                  <a:pt x="1387011" y="1284412"/>
                  <a:pt x="1016247" y="1227546"/>
                </a:cubicBezTo>
                <a:cubicBezTo>
                  <a:pt x="645483" y="1170680"/>
                  <a:pt x="213630" y="1018172"/>
                  <a:pt x="73036" y="830461"/>
                </a:cubicBezTo>
                <a:cubicBezTo>
                  <a:pt x="-67558" y="642750"/>
                  <a:pt x="10789" y="235772"/>
                  <a:pt x="172685" y="101280"/>
                </a:cubicBezTo>
                <a:close/>
              </a:path>
            </a:pathLst>
          </a:custGeom>
          <a:no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2"/>
              </a:solidFill>
              <a:effectLst/>
              <a:latin typeface="Times New Roman" pitchFamily="18" charset="0"/>
              <a:ea typeface="宋体" pitchFamily="2" charset="-122"/>
            </a:endParaRPr>
          </a:p>
        </p:txBody>
      </p:sp>
      <p:sp>
        <p:nvSpPr>
          <p:cNvPr id="23" name="任意多边形 22"/>
          <p:cNvSpPr/>
          <p:nvPr/>
        </p:nvSpPr>
        <p:spPr bwMode="auto">
          <a:xfrm>
            <a:off x="6142099" y="2166420"/>
            <a:ext cx="2937392" cy="3709102"/>
          </a:xfrm>
          <a:custGeom>
            <a:avLst/>
            <a:gdLst>
              <a:gd name="connsiteX0" fmla="*/ 225188 w 3182203"/>
              <a:gd name="connsiteY0" fmla="*/ 429904 h 3894161"/>
              <a:gd name="connsiteX1" fmla="*/ 293427 w 3182203"/>
              <a:gd name="connsiteY1" fmla="*/ 1317009 h 3894161"/>
              <a:gd name="connsiteX2" fmla="*/ 1112292 w 3182203"/>
              <a:gd name="connsiteY2" fmla="*/ 1985749 h 3894161"/>
              <a:gd name="connsiteX3" fmla="*/ 1180531 w 3182203"/>
              <a:gd name="connsiteY3" fmla="*/ 2599898 h 3894161"/>
              <a:gd name="connsiteX4" fmla="*/ 1740089 w 3182203"/>
              <a:gd name="connsiteY4" fmla="*/ 3405116 h 3894161"/>
              <a:gd name="connsiteX5" fmla="*/ 2954740 w 3182203"/>
              <a:gd name="connsiteY5" fmla="*/ 3623480 h 3894161"/>
              <a:gd name="connsiteX6" fmla="*/ 3104865 w 3182203"/>
              <a:gd name="connsiteY6" fmla="*/ 1781032 h 3894161"/>
              <a:gd name="connsiteX7" fmla="*/ 2900149 w 3182203"/>
              <a:gd name="connsiteY7" fmla="*/ 634621 h 3894161"/>
              <a:gd name="connsiteX8" fmla="*/ 1644555 w 3182203"/>
              <a:gd name="connsiteY8" fmla="*/ 34119 h 3894161"/>
              <a:gd name="connsiteX9" fmla="*/ 225188 w 3182203"/>
              <a:gd name="connsiteY9" fmla="*/ 429904 h 3894161"/>
              <a:gd name="connsiteX0" fmla="*/ 116357 w 3001586"/>
              <a:gd name="connsiteY0" fmla="*/ 399359 h 3710151"/>
              <a:gd name="connsiteX1" fmla="*/ 184596 w 3001586"/>
              <a:gd name="connsiteY1" fmla="*/ 1286464 h 3710151"/>
              <a:gd name="connsiteX2" fmla="*/ 1003461 w 3001586"/>
              <a:gd name="connsiteY2" fmla="*/ 1955204 h 3710151"/>
              <a:gd name="connsiteX3" fmla="*/ 1071700 w 3001586"/>
              <a:gd name="connsiteY3" fmla="*/ 2569353 h 3710151"/>
              <a:gd name="connsiteX4" fmla="*/ 1631258 w 3001586"/>
              <a:gd name="connsiteY4" fmla="*/ 3374571 h 3710151"/>
              <a:gd name="connsiteX5" fmla="*/ 2744309 w 3001586"/>
              <a:gd name="connsiteY5" fmla="*/ 3607450 h 3710151"/>
              <a:gd name="connsiteX6" fmla="*/ 2996034 w 3001586"/>
              <a:gd name="connsiteY6" fmla="*/ 1750487 h 3710151"/>
              <a:gd name="connsiteX7" fmla="*/ 2791318 w 3001586"/>
              <a:gd name="connsiteY7" fmla="*/ 604076 h 3710151"/>
              <a:gd name="connsiteX8" fmla="*/ 1535724 w 3001586"/>
              <a:gd name="connsiteY8" fmla="*/ 3574 h 3710151"/>
              <a:gd name="connsiteX9" fmla="*/ 116357 w 3001586"/>
              <a:gd name="connsiteY9" fmla="*/ 399359 h 3710151"/>
              <a:gd name="connsiteX0" fmla="*/ 116357 w 3001586"/>
              <a:gd name="connsiteY0" fmla="*/ 399359 h 3710151"/>
              <a:gd name="connsiteX1" fmla="*/ 184596 w 3001586"/>
              <a:gd name="connsiteY1" fmla="*/ 1286464 h 3710151"/>
              <a:gd name="connsiteX2" fmla="*/ 1003461 w 3001586"/>
              <a:gd name="connsiteY2" fmla="*/ 1955204 h 3710151"/>
              <a:gd name="connsiteX3" fmla="*/ 1071700 w 3001586"/>
              <a:gd name="connsiteY3" fmla="*/ 2569353 h 3710151"/>
              <a:gd name="connsiteX4" fmla="*/ 1486115 w 3001586"/>
              <a:gd name="connsiteY4" fmla="*/ 3374571 h 3710151"/>
              <a:gd name="connsiteX5" fmla="*/ 2744309 w 3001586"/>
              <a:gd name="connsiteY5" fmla="*/ 3607450 h 3710151"/>
              <a:gd name="connsiteX6" fmla="*/ 2996034 w 3001586"/>
              <a:gd name="connsiteY6" fmla="*/ 1750487 h 3710151"/>
              <a:gd name="connsiteX7" fmla="*/ 2791318 w 3001586"/>
              <a:gd name="connsiteY7" fmla="*/ 604076 h 3710151"/>
              <a:gd name="connsiteX8" fmla="*/ 1535724 w 3001586"/>
              <a:gd name="connsiteY8" fmla="*/ 3574 h 3710151"/>
              <a:gd name="connsiteX9" fmla="*/ 116357 w 3001586"/>
              <a:gd name="connsiteY9" fmla="*/ 399359 h 3710151"/>
              <a:gd name="connsiteX0" fmla="*/ 116357 w 3001586"/>
              <a:gd name="connsiteY0" fmla="*/ 399359 h 3705996"/>
              <a:gd name="connsiteX1" fmla="*/ 184596 w 3001586"/>
              <a:gd name="connsiteY1" fmla="*/ 1286464 h 3705996"/>
              <a:gd name="connsiteX2" fmla="*/ 1003461 w 3001586"/>
              <a:gd name="connsiteY2" fmla="*/ 1955204 h 3705996"/>
              <a:gd name="connsiteX3" fmla="*/ 1013643 w 3001586"/>
              <a:gd name="connsiteY3" fmla="*/ 2729010 h 3705996"/>
              <a:gd name="connsiteX4" fmla="*/ 1486115 w 3001586"/>
              <a:gd name="connsiteY4" fmla="*/ 3374571 h 3705996"/>
              <a:gd name="connsiteX5" fmla="*/ 2744309 w 3001586"/>
              <a:gd name="connsiteY5" fmla="*/ 3607450 h 3705996"/>
              <a:gd name="connsiteX6" fmla="*/ 2996034 w 3001586"/>
              <a:gd name="connsiteY6" fmla="*/ 1750487 h 3705996"/>
              <a:gd name="connsiteX7" fmla="*/ 2791318 w 3001586"/>
              <a:gd name="connsiteY7" fmla="*/ 604076 h 3705996"/>
              <a:gd name="connsiteX8" fmla="*/ 1535724 w 3001586"/>
              <a:gd name="connsiteY8" fmla="*/ 3574 h 3705996"/>
              <a:gd name="connsiteX9" fmla="*/ 116357 w 3001586"/>
              <a:gd name="connsiteY9" fmla="*/ 399359 h 3705996"/>
              <a:gd name="connsiteX0" fmla="*/ 116357 w 3001586"/>
              <a:gd name="connsiteY0" fmla="*/ 399359 h 3705996"/>
              <a:gd name="connsiteX1" fmla="*/ 184596 w 3001586"/>
              <a:gd name="connsiteY1" fmla="*/ 1286464 h 3705996"/>
              <a:gd name="connsiteX2" fmla="*/ 1003461 w 3001586"/>
              <a:gd name="connsiteY2" fmla="*/ 1955204 h 3705996"/>
              <a:gd name="connsiteX3" fmla="*/ 1013643 w 3001586"/>
              <a:gd name="connsiteY3" fmla="*/ 2729010 h 3705996"/>
              <a:gd name="connsiteX4" fmla="*/ 1486115 w 3001586"/>
              <a:gd name="connsiteY4" fmla="*/ 3374571 h 3705996"/>
              <a:gd name="connsiteX5" fmla="*/ 2744309 w 3001586"/>
              <a:gd name="connsiteY5" fmla="*/ 3607450 h 3705996"/>
              <a:gd name="connsiteX6" fmla="*/ 2996034 w 3001586"/>
              <a:gd name="connsiteY6" fmla="*/ 1750487 h 3705996"/>
              <a:gd name="connsiteX7" fmla="*/ 2791318 w 3001586"/>
              <a:gd name="connsiteY7" fmla="*/ 604076 h 3705996"/>
              <a:gd name="connsiteX8" fmla="*/ 1535724 w 3001586"/>
              <a:gd name="connsiteY8" fmla="*/ 3574 h 3705996"/>
              <a:gd name="connsiteX9" fmla="*/ 116357 w 3001586"/>
              <a:gd name="connsiteY9" fmla="*/ 399359 h 3705996"/>
              <a:gd name="connsiteX0" fmla="*/ 116357 w 2937392"/>
              <a:gd name="connsiteY0" fmla="*/ 399359 h 3709102"/>
              <a:gd name="connsiteX1" fmla="*/ 184596 w 2937392"/>
              <a:gd name="connsiteY1" fmla="*/ 1286464 h 3709102"/>
              <a:gd name="connsiteX2" fmla="*/ 1003461 w 2937392"/>
              <a:gd name="connsiteY2" fmla="*/ 1955204 h 3709102"/>
              <a:gd name="connsiteX3" fmla="*/ 1013643 w 2937392"/>
              <a:gd name="connsiteY3" fmla="*/ 2729010 h 3709102"/>
              <a:gd name="connsiteX4" fmla="*/ 1486115 w 2937392"/>
              <a:gd name="connsiteY4" fmla="*/ 3374571 h 3709102"/>
              <a:gd name="connsiteX5" fmla="*/ 2744309 w 2937392"/>
              <a:gd name="connsiteY5" fmla="*/ 3607450 h 3709102"/>
              <a:gd name="connsiteX6" fmla="*/ 2894434 w 2937392"/>
              <a:gd name="connsiteY6" fmla="*/ 1706944 h 3709102"/>
              <a:gd name="connsiteX7" fmla="*/ 2791318 w 2937392"/>
              <a:gd name="connsiteY7" fmla="*/ 604076 h 3709102"/>
              <a:gd name="connsiteX8" fmla="*/ 1535724 w 2937392"/>
              <a:gd name="connsiteY8" fmla="*/ 3574 h 3709102"/>
              <a:gd name="connsiteX9" fmla="*/ 116357 w 2937392"/>
              <a:gd name="connsiteY9" fmla="*/ 399359 h 370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37392" h="3709102">
                <a:moveTo>
                  <a:pt x="116357" y="399359"/>
                </a:moveTo>
                <a:cubicBezTo>
                  <a:pt x="-108831" y="613174"/>
                  <a:pt x="36745" y="1027157"/>
                  <a:pt x="184596" y="1286464"/>
                </a:cubicBezTo>
                <a:cubicBezTo>
                  <a:pt x="332447" y="1545771"/>
                  <a:pt x="865287" y="1714780"/>
                  <a:pt x="1003461" y="1955204"/>
                </a:cubicBezTo>
                <a:cubicBezTo>
                  <a:pt x="1141635" y="2195628"/>
                  <a:pt x="1034801" y="2492449"/>
                  <a:pt x="1013643" y="2729010"/>
                </a:cubicBezTo>
                <a:cubicBezTo>
                  <a:pt x="992485" y="2965571"/>
                  <a:pt x="1197671" y="3228164"/>
                  <a:pt x="1486115" y="3374571"/>
                </a:cubicBezTo>
                <a:cubicBezTo>
                  <a:pt x="1774559" y="3520978"/>
                  <a:pt x="2509589" y="3885388"/>
                  <a:pt x="2744309" y="3607450"/>
                </a:cubicBezTo>
                <a:cubicBezTo>
                  <a:pt x="2979029" y="3329512"/>
                  <a:pt x="2886599" y="2207506"/>
                  <a:pt x="2894434" y="1706944"/>
                </a:cubicBezTo>
                <a:cubicBezTo>
                  <a:pt x="2902269" y="1206382"/>
                  <a:pt x="3034703" y="895228"/>
                  <a:pt x="2791318" y="604076"/>
                </a:cubicBezTo>
                <a:cubicBezTo>
                  <a:pt x="2547933" y="312924"/>
                  <a:pt x="1981551" y="37693"/>
                  <a:pt x="1535724" y="3574"/>
                </a:cubicBezTo>
                <a:cubicBezTo>
                  <a:pt x="1089897" y="-30545"/>
                  <a:pt x="341545" y="185544"/>
                  <a:pt x="116357" y="399359"/>
                </a:cubicBezTo>
                <a:close/>
              </a:path>
            </a:pathLst>
          </a:custGeom>
          <a:no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2"/>
              </a:solidFill>
              <a:effectLst/>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F234CA73-90F8-4A25-9C36-82AFE965F23D}" type="slidenum">
              <a:rPr kumimoji="0" lang="en-US" altLang="zh-CN" sz="1400" b="0" smtClean="0">
                <a:solidFill>
                  <a:schemeClr val="tx1"/>
                </a:solidFill>
              </a:rPr>
              <a:pPr eaLnBrk="1" hangingPunct="1"/>
              <a:t>105</a:t>
            </a:fld>
            <a:endParaRPr kumimoji="0" lang="en-US" altLang="zh-CN" sz="1400" b="0" smtClean="0">
              <a:solidFill>
                <a:schemeClr val="tx1"/>
              </a:solidFill>
            </a:endParaRPr>
          </a:p>
        </p:txBody>
      </p:sp>
      <p:sp>
        <p:nvSpPr>
          <p:cNvPr id="100355" name="Rectangle 4"/>
          <p:cNvSpPr>
            <a:spLocks noGrp="1" noChangeArrowheads="1"/>
          </p:cNvSpPr>
          <p:nvPr>
            <p:ph type="title"/>
          </p:nvPr>
        </p:nvSpPr>
        <p:spPr/>
        <p:txBody>
          <a:bodyPr/>
          <a:lstStyle/>
          <a:p>
            <a:pPr eaLnBrk="1" hangingPunct="1"/>
            <a:r>
              <a:rPr lang="en-US" altLang="zh-CN" smtClean="0"/>
              <a:t>6.7.2 </a:t>
            </a:r>
            <a:r>
              <a:rPr lang="zh-CN" altLang="en-US" smtClean="0"/>
              <a:t>森林的遍历</a:t>
            </a:r>
          </a:p>
        </p:txBody>
      </p:sp>
      <p:sp>
        <p:nvSpPr>
          <p:cNvPr id="100356" name="Rectangle 5"/>
          <p:cNvSpPr>
            <a:spLocks noGrp="1" noChangeArrowheads="1"/>
          </p:cNvSpPr>
          <p:nvPr>
            <p:ph type="body" idx="1"/>
          </p:nvPr>
        </p:nvSpPr>
        <p:spPr/>
        <p:txBody>
          <a:bodyPr/>
          <a:lstStyle/>
          <a:p>
            <a:pPr eaLnBrk="1" hangingPunct="1"/>
            <a:r>
              <a:rPr lang="en-US" altLang="zh-CN" dirty="0" smtClean="0"/>
              <a:t>1.  </a:t>
            </a:r>
            <a:r>
              <a:rPr lang="zh-CN" altLang="en-US" dirty="0" smtClean="0">
                <a:solidFill>
                  <a:srgbClr val="FF3300"/>
                </a:solidFill>
              </a:rPr>
              <a:t>先序遍历</a:t>
            </a:r>
            <a:r>
              <a:rPr lang="zh-CN" altLang="en-US" dirty="0" smtClean="0"/>
              <a:t>：若森林不空，则</a:t>
            </a:r>
          </a:p>
          <a:p>
            <a:pPr lvl="1" eaLnBrk="1" hangingPunct="1"/>
            <a:r>
              <a:rPr lang="zh-CN" altLang="en-US" dirty="0" smtClean="0"/>
              <a:t>访问森林中</a:t>
            </a:r>
            <a:r>
              <a:rPr lang="zh-CN" altLang="en-US" dirty="0" smtClean="0">
                <a:solidFill>
                  <a:srgbClr val="FF3300"/>
                </a:solidFill>
              </a:rPr>
              <a:t>第一棵树的根结点</a:t>
            </a:r>
            <a:r>
              <a:rPr lang="zh-CN" altLang="en-US" dirty="0" smtClean="0"/>
              <a:t>；</a:t>
            </a:r>
          </a:p>
          <a:p>
            <a:pPr lvl="1" eaLnBrk="1" hangingPunct="1"/>
            <a:r>
              <a:rPr lang="zh-CN" altLang="en-US" dirty="0" smtClean="0"/>
              <a:t>先序遍历森林中</a:t>
            </a:r>
            <a:r>
              <a:rPr lang="zh-CN" altLang="en-US" dirty="0" smtClean="0">
                <a:solidFill>
                  <a:srgbClr val="FF3300"/>
                </a:solidFill>
              </a:rPr>
              <a:t>第一棵树的子树森林</a:t>
            </a:r>
            <a:r>
              <a:rPr lang="zh-CN" altLang="en-US" dirty="0" smtClean="0"/>
              <a:t>；</a:t>
            </a:r>
          </a:p>
          <a:p>
            <a:pPr lvl="1" eaLnBrk="1" hangingPunct="1"/>
            <a:r>
              <a:rPr lang="zh-CN" altLang="en-US" dirty="0" smtClean="0"/>
              <a:t>先序遍历森林中</a:t>
            </a:r>
            <a:r>
              <a:rPr lang="zh-CN" altLang="en-US" dirty="0" smtClean="0">
                <a:solidFill>
                  <a:srgbClr val="FF3300"/>
                </a:solidFill>
              </a:rPr>
              <a:t>其余树</a:t>
            </a:r>
            <a:r>
              <a:rPr lang="zh-CN" altLang="en-US" dirty="0" smtClean="0"/>
              <a:t>构成的森林</a:t>
            </a:r>
          </a:p>
          <a:p>
            <a:pPr eaLnBrk="1" hangingPunct="1"/>
            <a:r>
              <a:rPr lang="zh-CN" altLang="en-US" dirty="0" smtClean="0">
                <a:solidFill>
                  <a:srgbClr val="FF3300"/>
                </a:solidFill>
              </a:rPr>
              <a:t>即：依次对森林中的每一棵树进行先序遍历。</a:t>
            </a:r>
          </a:p>
        </p:txBody>
      </p:sp>
      <p:sp>
        <p:nvSpPr>
          <p:cNvPr id="424981" name="Rectangle 21"/>
          <p:cNvSpPr>
            <a:spLocks noChangeArrowheads="1"/>
          </p:cNvSpPr>
          <p:nvPr/>
        </p:nvSpPr>
        <p:spPr bwMode="auto">
          <a:xfrm>
            <a:off x="5321052" y="4495800"/>
            <a:ext cx="3427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dirty="0">
                <a:solidFill>
                  <a:srgbClr val="400080"/>
                </a:solidFill>
                <a:ea typeface="楷体_GB2312" pitchFamily="49" charset="-122"/>
              </a:rPr>
              <a:t>BEF</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C</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K</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DGHI</a:t>
            </a:r>
          </a:p>
        </p:txBody>
      </p:sp>
      <p:grpSp>
        <p:nvGrpSpPr>
          <p:cNvPr id="100358" name="Group 38"/>
          <p:cNvGrpSpPr>
            <a:grpSpLocks/>
          </p:cNvGrpSpPr>
          <p:nvPr/>
        </p:nvGrpSpPr>
        <p:grpSpPr bwMode="auto">
          <a:xfrm>
            <a:off x="990600" y="4038600"/>
            <a:ext cx="4038600" cy="2590800"/>
            <a:chOff x="624" y="2544"/>
            <a:chExt cx="2544" cy="1632"/>
          </a:xfrm>
        </p:grpSpPr>
        <p:sp>
          <p:nvSpPr>
            <p:cNvPr id="100359" name="Oval 23"/>
            <p:cNvSpPr>
              <a:spLocks noChangeArrowheads="1"/>
            </p:cNvSpPr>
            <p:nvPr/>
          </p:nvSpPr>
          <p:spPr bwMode="auto">
            <a:xfrm>
              <a:off x="1536" y="2544"/>
              <a:ext cx="327" cy="335"/>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grpSp>
          <p:nvGrpSpPr>
            <p:cNvPr id="100360" name="Group 24"/>
            <p:cNvGrpSpPr>
              <a:grpSpLocks/>
            </p:cNvGrpSpPr>
            <p:nvPr/>
          </p:nvGrpSpPr>
          <p:grpSpPr bwMode="auto">
            <a:xfrm>
              <a:off x="2350" y="2544"/>
              <a:ext cx="818" cy="1632"/>
              <a:chOff x="4368" y="1680"/>
              <a:chExt cx="960" cy="1872"/>
            </a:xfrm>
          </p:grpSpPr>
          <p:sp>
            <p:nvSpPr>
              <p:cNvPr id="100367" name="Line 25"/>
              <p:cNvSpPr>
                <a:spLocks noChangeShapeType="1"/>
              </p:cNvSpPr>
              <p:nvPr/>
            </p:nvSpPr>
            <p:spPr bwMode="auto">
              <a:xfrm flipH="1">
                <a:off x="4608" y="2064"/>
                <a:ext cx="192"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8" name="Line 26"/>
              <p:cNvSpPr>
                <a:spLocks noChangeShapeType="1"/>
              </p:cNvSpPr>
              <p:nvPr/>
            </p:nvSpPr>
            <p:spPr bwMode="auto">
              <a:xfrm>
                <a:off x="4896" y="2064"/>
                <a:ext cx="240" cy="5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9" name="Line 27"/>
              <p:cNvSpPr>
                <a:spLocks noChangeShapeType="1"/>
              </p:cNvSpPr>
              <p:nvPr/>
            </p:nvSpPr>
            <p:spPr bwMode="auto">
              <a:xfrm>
                <a:off x="5088" y="283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0" name="Oval 28"/>
              <p:cNvSpPr>
                <a:spLocks noChangeArrowheads="1"/>
              </p:cNvSpPr>
              <p:nvPr/>
            </p:nvSpPr>
            <p:spPr bwMode="auto">
              <a:xfrm>
                <a:off x="4656" y="1680"/>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100371" name="Oval 29"/>
              <p:cNvSpPr>
                <a:spLocks noChangeArrowheads="1"/>
              </p:cNvSpPr>
              <p:nvPr/>
            </p:nvSpPr>
            <p:spPr bwMode="auto">
              <a:xfrm>
                <a:off x="4368"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sp>
            <p:nvSpPr>
              <p:cNvPr id="100372" name="Oval 30"/>
              <p:cNvSpPr>
                <a:spLocks noChangeArrowheads="1"/>
              </p:cNvSpPr>
              <p:nvPr/>
            </p:nvSpPr>
            <p:spPr bwMode="auto">
              <a:xfrm>
                <a:off x="4944"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H</a:t>
                </a:r>
              </a:p>
            </p:txBody>
          </p:sp>
          <p:sp>
            <p:nvSpPr>
              <p:cNvPr id="100373" name="Oval 31"/>
              <p:cNvSpPr>
                <a:spLocks noChangeArrowheads="1"/>
              </p:cNvSpPr>
              <p:nvPr/>
            </p:nvSpPr>
            <p:spPr bwMode="auto">
              <a:xfrm>
                <a:off x="4896" y="3168"/>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I</a:t>
                </a:r>
              </a:p>
            </p:txBody>
          </p:sp>
        </p:grpSp>
        <p:sp>
          <p:nvSpPr>
            <p:cNvPr id="100361" name="Line 32"/>
            <p:cNvSpPr>
              <a:spLocks noChangeShapeType="1"/>
            </p:cNvSpPr>
            <p:nvPr/>
          </p:nvSpPr>
          <p:spPr bwMode="auto">
            <a:xfrm>
              <a:off x="1196" y="2795"/>
              <a:ext cx="164" cy="50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0362" name="Line 33"/>
            <p:cNvSpPr>
              <a:spLocks noChangeShapeType="1"/>
            </p:cNvSpPr>
            <p:nvPr/>
          </p:nvSpPr>
          <p:spPr bwMode="auto">
            <a:xfrm flipH="1">
              <a:off x="828" y="2795"/>
              <a:ext cx="246" cy="50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0363" name="Oval 34"/>
            <p:cNvSpPr>
              <a:spLocks noChangeArrowheads="1"/>
            </p:cNvSpPr>
            <p:nvPr/>
          </p:nvSpPr>
          <p:spPr bwMode="auto">
            <a:xfrm>
              <a:off x="951" y="2544"/>
              <a:ext cx="327" cy="335"/>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100364" name="Oval 35"/>
            <p:cNvSpPr>
              <a:spLocks noChangeArrowheads="1"/>
            </p:cNvSpPr>
            <p:nvPr/>
          </p:nvSpPr>
          <p:spPr bwMode="auto">
            <a:xfrm>
              <a:off x="624" y="3214"/>
              <a:ext cx="327" cy="33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100365" name="Oval 36"/>
            <p:cNvSpPr>
              <a:spLocks noChangeArrowheads="1"/>
            </p:cNvSpPr>
            <p:nvPr/>
          </p:nvSpPr>
          <p:spPr bwMode="auto">
            <a:xfrm>
              <a:off x="1156" y="3214"/>
              <a:ext cx="327" cy="33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100366" name="Oval 37"/>
            <p:cNvSpPr>
              <a:spLocks noChangeArrowheads="1"/>
            </p:cNvSpPr>
            <p:nvPr/>
          </p:nvSpPr>
          <p:spPr bwMode="auto">
            <a:xfrm>
              <a:off x="2064" y="2544"/>
              <a:ext cx="327" cy="335"/>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K</a:t>
              </a:r>
            </a:p>
          </p:txBody>
        </p:sp>
      </p:grpSp>
      <p:sp>
        <p:nvSpPr>
          <p:cNvPr id="22" name="任意多边形 21"/>
          <p:cNvSpPr/>
          <p:nvPr/>
        </p:nvSpPr>
        <p:spPr bwMode="auto">
          <a:xfrm>
            <a:off x="1000100" y="3714752"/>
            <a:ext cx="1205552" cy="1178256"/>
          </a:xfrm>
          <a:custGeom>
            <a:avLst/>
            <a:gdLst>
              <a:gd name="connsiteX0" fmla="*/ 166047 w 1205552"/>
              <a:gd name="connsiteY0" fmla="*/ 125104 h 1178256"/>
              <a:gd name="connsiteX1" fmla="*/ 971265 w 1205552"/>
              <a:gd name="connsiteY1" fmla="*/ 125104 h 1178256"/>
              <a:gd name="connsiteX2" fmla="*/ 1135038 w 1205552"/>
              <a:gd name="connsiteY2" fmla="*/ 875730 h 1178256"/>
              <a:gd name="connsiteX3" fmla="*/ 548184 w 1205552"/>
              <a:gd name="connsiteY3" fmla="*/ 1135038 h 1178256"/>
              <a:gd name="connsiteX4" fmla="*/ 70513 w 1205552"/>
              <a:gd name="connsiteY4" fmla="*/ 616423 h 1178256"/>
              <a:gd name="connsiteX5" fmla="*/ 166047 w 1205552"/>
              <a:gd name="connsiteY5" fmla="*/ 125104 h 117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5552" h="1178256">
                <a:moveTo>
                  <a:pt x="166047" y="125104"/>
                </a:moveTo>
                <a:cubicBezTo>
                  <a:pt x="316172" y="43218"/>
                  <a:pt x="809767" y="0"/>
                  <a:pt x="971265" y="125104"/>
                </a:cubicBezTo>
                <a:cubicBezTo>
                  <a:pt x="1132764" y="250208"/>
                  <a:pt x="1205552" y="707408"/>
                  <a:pt x="1135038" y="875730"/>
                </a:cubicBezTo>
                <a:cubicBezTo>
                  <a:pt x="1064524" y="1044052"/>
                  <a:pt x="725605" y="1178256"/>
                  <a:pt x="548184" y="1135038"/>
                </a:cubicBezTo>
                <a:cubicBezTo>
                  <a:pt x="370763" y="1091820"/>
                  <a:pt x="141026" y="787020"/>
                  <a:pt x="70513" y="616423"/>
                </a:cubicBezTo>
                <a:cubicBezTo>
                  <a:pt x="0" y="445826"/>
                  <a:pt x="15922" y="206991"/>
                  <a:pt x="166047" y="125104"/>
                </a:cubicBezTo>
                <a:close/>
              </a:path>
            </a:pathLst>
          </a:custGeom>
          <a:no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2"/>
              </a:solidFill>
              <a:effectLst/>
              <a:latin typeface="Times New Roman" pitchFamily="18" charset="0"/>
              <a:ea typeface="宋体" pitchFamily="2" charset="-122"/>
            </a:endParaRPr>
          </a:p>
        </p:txBody>
      </p:sp>
      <p:sp>
        <p:nvSpPr>
          <p:cNvPr id="23" name="任意多边形 22"/>
          <p:cNvSpPr/>
          <p:nvPr/>
        </p:nvSpPr>
        <p:spPr bwMode="auto">
          <a:xfrm>
            <a:off x="344933" y="4714884"/>
            <a:ext cx="2545307" cy="1664505"/>
          </a:xfrm>
          <a:custGeom>
            <a:avLst/>
            <a:gdLst>
              <a:gd name="connsiteX0" fmla="*/ 409432 w 2547582"/>
              <a:gd name="connsiteY0" fmla="*/ 129654 h 1878843"/>
              <a:gd name="connsiteX1" fmla="*/ 1310184 w 2547582"/>
              <a:gd name="connsiteY1" fmla="*/ 211541 h 1878843"/>
              <a:gd name="connsiteX2" fmla="*/ 2333766 w 2547582"/>
              <a:gd name="connsiteY2" fmla="*/ 457201 h 1878843"/>
              <a:gd name="connsiteX3" fmla="*/ 2374710 w 2547582"/>
              <a:gd name="connsiteY3" fmla="*/ 1330657 h 1878843"/>
              <a:gd name="connsiteX4" fmla="*/ 1296537 w 2547582"/>
              <a:gd name="connsiteY4" fmla="*/ 1821977 h 1878843"/>
              <a:gd name="connsiteX5" fmla="*/ 150125 w 2547582"/>
              <a:gd name="connsiteY5" fmla="*/ 989463 h 1878843"/>
              <a:gd name="connsiteX6" fmla="*/ 409432 w 2547582"/>
              <a:gd name="connsiteY6" fmla="*/ 129654 h 1878843"/>
              <a:gd name="connsiteX0" fmla="*/ 407158 w 2545307"/>
              <a:gd name="connsiteY0" fmla="*/ 129654 h 1664505"/>
              <a:gd name="connsiteX1" fmla="*/ 1307910 w 2545307"/>
              <a:gd name="connsiteY1" fmla="*/ 211541 h 1664505"/>
              <a:gd name="connsiteX2" fmla="*/ 2331492 w 2545307"/>
              <a:gd name="connsiteY2" fmla="*/ 457201 h 1664505"/>
              <a:gd name="connsiteX3" fmla="*/ 2372436 w 2545307"/>
              <a:gd name="connsiteY3" fmla="*/ 1330657 h 1664505"/>
              <a:gd name="connsiteX4" fmla="*/ 1294263 w 2545307"/>
              <a:gd name="connsiteY4" fmla="*/ 1607639 h 1664505"/>
              <a:gd name="connsiteX5" fmla="*/ 147851 w 2545307"/>
              <a:gd name="connsiteY5" fmla="*/ 989463 h 1664505"/>
              <a:gd name="connsiteX6" fmla="*/ 407158 w 2545307"/>
              <a:gd name="connsiteY6" fmla="*/ 129654 h 1664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5307" h="1664505">
                <a:moveTo>
                  <a:pt x="407158" y="129654"/>
                </a:moveTo>
                <a:cubicBezTo>
                  <a:pt x="600501" y="0"/>
                  <a:pt x="987188" y="156950"/>
                  <a:pt x="1307910" y="211541"/>
                </a:cubicBezTo>
                <a:cubicBezTo>
                  <a:pt x="1628632" y="266132"/>
                  <a:pt x="2154071" y="270682"/>
                  <a:pt x="2331492" y="457201"/>
                </a:cubicBezTo>
                <a:cubicBezTo>
                  <a:pt x="2508913" y="643720"/>
                  <a:pt x="2545307" y="1138917"/>
                  <a:pt x="2372436" y="1330657"/>
                </a:cubicBezTo>
                <a:cubicBezTo>
                  <a:pt x="2199565" y="1522397"/>
                  <a:pt x="1665027" y="1664505"/>
                  <a:pt x="1294263" y="1607639"/>
                </a:cubicBezTo>
                <a:cubicBezTo>
                  <a:pt x="923499" y="1550773"/>
                  <a:pt x="295702" y="1235794"/>
                  <a:pt x="147851" y="989463"/>
                </a:cubicBezTo>
                <a:cubicBezTo>
                  <a:pt x="0" y="743132"/>
                  <a:pt x="213815" y="259308"/>
                  <a:pt x="407158" y="129654"/>
                </a:cubicBezTo>
                <a:close/>
              </a:path>
            </a:pathLst>
          </a:custGeom>
          <a:no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2"/>
              </a:solidFill>
              <a:effectLst/>
              <a:latin typeface="Times New Roman" pitchFamily="18" charset="0"/>
              <a:ea typeface="宋体" pitchFamily="2" charset="-122"/>
            </a:endParaRPr>
          </a:p>
        </p:txBody>
      </p:sp>
      <p:sp>
        <p:nvSpPr>
          <p:cNvPr id="24" name="任意多边形 23"/>
          <p:cNvSpPr/>
          <p:nvPr/>
        </p:nvSpPr>
        <p:spPr bwMode="auto">
          <a:xfrm>
            <a:off x="2104177" y="3429000"/>
            <a:ext cx="3182203" cy="3489317"/>
          </a:xfrm>
          <a:custGeom>
            <a:avLst/>
            <a:gdLst>
              <a:gd name="connsiteX0" fmla="*/ 225188 w 3182203"/>
              <a:gd name="connsiteY0" fmla="*/ 429904 h 3894161"/>
              <a:gd name="connsiteX1" fmla="*/ 293427 w 3182203"/>
              <a:gd name="connsiteY1" fmla="*/ 1317009 h 3894161"/>
              <a:gd name="connsiteX2" fmla="*/ 1112292 w 3182203"/>
              <a:gd name="connsiteY2" fmla="*/ 1985749 h 3894161"/>
              <a:gd name="connsiteX3" fmla="*/ 1180531 w 3182203"/>
              <a:gd name="connsiteY3" fmla="*/ 2599898 h 3894161"/>
              <a:gd name="connsiteX4" fmla="*/ 1740089 w 3182203"/>
              <a:gd name="connsiteY4" fmla="*/ 3405116 h 3894161"/>
              <a:gd name="connsiteX5" fmla="*/ 2954740 w 3182203"/>
              <a:gd name="connsiteY5" fmla="*/ 3623480 h 3894161"/>
              <a:gd name="connsiteX6" fmla="*/ 3104865 w 3182203"/>
              <a:gd name="connsiteY6" fmla="*/ 1781032 h 3894161"/>
              <a:gd name="connsiteX7" fmla="*/ 2900149 w 3182203"/>
              <a:gd name="connsiteY7" fmla="*/ 634621 h 3894161"/>
              <a:gd name="connsiteX8" fmla="*/ 1644555 w 3182203"/>
              <a:gd name="connsiteY8" fmla="*/ 34119 h 3894161"/>
              <a:gd name="connsiteX9" fmla="*/ 225188 w 3182203"/>
              <a:gd name="connsiteY9" fmla="*/ 429904 h 3894161"/>
              <a:gd name="connsiteX0" fmla="*/ 225188 w 3182203"/>
              <a:gd name="connsiteY0" fmla="*/ 429904 h 3536947"/>
              <a:gd name="connsiteX1" fmla="*/ 293427 w 3182203"/>
              <a:gd name="connsiteY1" fmla="*/ 1317009 h 3536947"/>
              <a:gd name="connsiteX2" fmla="*/ 1112292 w 3182203"/>
              <a:gd name="connsiteY2" fmla="*/ 1985749 h 3536947"/>
              <a:gd name="connsiteX3" fmla="*/ 1180531 w 3182203"/>
              <a:gd name="connsiteY3" fmla="*/ 2599898 h 3536947"/>
              <a:gd name="connsiteX4" fmla="*/ 1740089 w 3182203"/>
              <a:gd name="connsiteY4" fmla="*/ 3405116 h 3536947"/>
              <a:gd name="connsiteX5" fmla="*/ 2954740 w 3182203"/>
              <a:gd name="connsiteY5" fmla="*/ 3266266 h 3536947"/>
              <a:gd name="connsiteX6" fmla="*/ 3104865 w 3182203"/>
              <a:gd name="connsiteY6" fmla="*/ 1781032 h 3536947"/>
              <a:gd name="connsiteX7" fmla="*/ 2900149 w 3182203"/>
              <a:gd name="connsiteY7" fmla="*/ 634621 h 3536947"/>
              <a:gd name="connsiteX8" fmla="*/ 1644555 w 3182203"/>
              <a:gd name="connsiteY8" fmla="*/ 34119 h 3536947"/>
              <a:gd name="connsiteX9" fmla="*/ 225188 w 3182203"/>
              <a:gd name="connsiteY9" fmla="*/ 429904 h 3536947"/>
              <a:gd name="connsiteX0" fmla="*/ 225188 w 3182203"/>
              <a:gd name="connsiteY0" fmla="*/ 429904 h 3489317"/>
              <a:gd name="connsiteX1" fmla="*/ 293427 w 3182203"/>
              <a:gd name="connsiteY1" fmla="*/ 1317009 h 3489317"/>
              <a:gd name="connsiteX2" fmla="*/ 1112292 w 3182203"/>
              <a:gd name="connsiteY2" fmla="*/ 1985749 h 3489317"/>
              <a:gd name="connsiteX3" fmla="*/ 1180531 w 3182203"/>
              <a:gd name="connsiteY3" fmla="*/ 2599898 h 3489317"/>
              <a:gd name="connsiteX4" fmla="*/ 1740089 w 3182203"/>
              <a:gd name="connsiteY4" fmla="*/ 3119340 h 3489317"/>
              <a:gd name="connsiteX5" fmla="*/ 2954740 w 3182203"/>
              <a:gd name="connsiteY5" fmla="*/ 3266266 h 3489317"/>
              <a:gd name="connsiteX6" fmla="*/ 3104865 w 3182203"/>
              <a:gd name="connsiteY6" fmla="*/ 1781032 h 3489317"/>
              <a:gd name="connsiteX7" fmla="*/ 2900149 w 3182203"/>
              <a:gd name="connsiteY7" fmla="*/ 634621 h 3489317"/>
              <a:gd name="connsiteX8" fmla="*/ 1644555 w 3182203"/>
              <a:gd name="connsiteY8" fmla="*/ 34119 h 3489317"/>
              <a:gd name="connsiteX9" fmla="*/ 225188 w 3182203"/>
              <a:gd name="connsiteY9" fmla="*/ 429904 h 3489317"/>
              <a:gd name="connsiteX0" fmla="*/ 225188 w 3182203"/>
              <a:gd name="connsiteY0" fmla="*/ 429904 h 3489317"/>
              <a:gd name="connsiteX1" fmla="*/ 293427 w 3182203"/>
              <a:gd name="connsiteY1" fmla="*/ 1317009 h 3489317"/>
              <a:gd name="connsiteX2" fmla="*/ 1255136 w 3182203"/>
              <a:gd name="connsiteY2" fmla="*/ 1985749 h 3489317"/>
              <a:gd name="connsiteX3" fmla="*/ 1180531 w 3182203"/>
              <a:gd name="connsiteY3" fmla="*/ 2599898 h 3489317"/>
              <a:gd name="connsiteX4" fmla="*/ 1740089 w 3182203"/>
              <a:gd name="connsiteY4" fmla="*/ 3119340 h 3489317"/>
              <a:gd name="connsiteX5" fmla="*/ 2954740 w 3182203"/>
              <a:gd name="connsiteY5" fmla="*/ 3266266 h 3489317"/>
              <a:gd name="connsiteX6" fmla="*/ 3104865 w 3182203"/>
              <a:gd name="connsiteY6" fmla="*/ 1781032 h 3489317"/>
              <a:gd name="connsiteX7" fmla="*/ 2900149 w 3182203"/>
              <a:gd name="connsiteY7" fmla="*/ 634621 h 3489317"/>
              <a:gd name="connsiteX8" fmla="*/ 1644555 w 3182203"/>
              <a:gd name="connsiteY8" fmla="*/ 34119 h 3489317"/>
              <a:gd name="connsiteX9" fmla="*/ 225188 w 3182203"/>
              <a:gd name="connsiteY9" fmla="*/ 429904 h 348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2203" h="3489317">
                <a:moveTo>
                  <a:pt x="225188" y="429904"/>
                </a:moveTo>
                <a:cubicBezTo>
                  <a:pt x="0" y="643719"/>
                  <a:pt x="121769" y="1057702"/>
                  <a:pt x="293427" y="1317009"/>
                </a:cubicBezTo>
                <a:cubicBezTo>
                  <a:pt x="465085" y="1576316"/>
                  <a:pt x="1107285" y="1771934"/>
                  <a:pt x="1255136" y="1985749"/>
                </a:cubicBezTo>
                <a:cubicBezTo>
                  <a:pt x="1402987" y="2199564"/>
                  <a:pt x="1099706" y="2410966"/>
                  <a:pt x="1180531" y="2599898"/>
                </a:cubicBezTo>
                <a:cubicBezTo>
                  <a:pt x="1261356" y="2788830"/>
                  <a:pt x="1444388" y="3008279"/>
                  <a:pt x="1740089" y="3119340"/>
                </a:cubicBezTo>
                <a:cubicBezTo>
                  <a:pt x="2035790" y="3230401"/>
                  <a:pt x="2727277" y="3489317"/>
                  <a:pt x="2954740" y="3266266"/>
                </a:cubicBezTo>
                <a:cubicBezTo>
                  <a:pt x="3182203" y="3043215"/>
                  <a:pt x="3113963" y="2219639"/>
                  <a:pt x="3104865" y="1781032"/>
                </a:cubicBezTo>
                <a:cubicBezTo>
                  <a:pt x="3095767" y="1342425"/>
                  <a:pt x="3143534" y="925773"/>
                  <a:pt x="2900149" y="634621"/>
                </a:cubicBezTo>
                <a:cubicBezTo>
                  <a:pt x="2656764" y="343469"/>
                  <a:pt x="2090382" y="68238"/>
                  <a:pt x="1644555" y="34119"/>
                </a:cubicBezTo>
                <a:cubicBezTo>
                  <a:pt x="1198728" y="0"/>
                  <a:pt x="450376" y="216089"/>
                  <a:pt x="225188" y="429904"/>
                </a:cubicBezTo>
                <a:close/>
              </a:path>
            </a:pathLst>
          </a:custGeom>
          <a:no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2"/>
              </a:solidFill>
              <a:effectLst/>
              <a:latin typeface="Times New Roman" pitchFamily="18" charset="0"/>
              <a:ea typeface="宋体" pitchFamily="2" charset="-122"/>
            </a:endParaRPr>
          </a:p>
        </p:txBody>
      </p:sp>
      <p:sp>
        <p:nvSpPr>
          <p:cNvPr id="2" name="文本框 1"/>
          <p:cNvSpPr txBox="1"/>
          <p:nvPr/>
        </p:nvSpPr>
        <p:spPr>
          <a:xfrm>
            <a:off x="980034" y="3903162"/>
            <a:ext cx="432048" cy="461665"/>
          </a:xfrm>
          <a:prstGeom prst="rect">
            <a:avLst/>
          </a:prstGeom>
          <a:noFill/>
        </p:spPr>
        <p:txBody>
          <a:bodyPr wrap="square" rtlCol="0">
            <a:spAutoFit/>
          </a:bodyPr>
          <a:lstStyle/>
          <a:p>
            <a:r>
              <a:rPr lang="en-US" altLang="zh-CN" sz="2400" dirty="0" smtClean="0"/>
              <a:t>1</a:t>
            </a:r>
            <a:endParaRPr lang="zh-CN" altLang="en-US" sz="2400" dirty="0"/>
          </a:p>
        </p:txBody>
      </p:sp>
      <p:sp>
        <p:nvSpPr>
          <p:cNvPr id="26" name="文本框 25"/>
          <p:cNvSpPr txBox="1"/>
          <p:nvPr/>
        </p:nvSpPr>
        <p:spPr>
          <a:xfrm>
            <a:off x="467544" y="5087881"/>
            <a:ext cx="432048" cy="461665"/>
          </a:xfrm>
          <a:prstGeom prst="rect">
            <a:avLst/>
          </a:prstGeom>
          <a:noFill/>
        </p:spPr>
        <p:txBody>
          <a:bodyPr wrap="square" rtlCol="0">
            <a:spAutoFit/>
          </a:bodyPr>
          <a:lstStyle/>
          <a:p>
            <a:r>
              <a:rPr lang="en-US" altLang="zh-CN" sz="2400" dirty="0" smtClean="0"/>
              <a:t>2</a:t>
            </a:r>
            <a:endParaRPr lang="zh-CN" altLang="en-US" sz="2400" dirty="0"/>
          </a:p>
        </p:txBody>
      </p:sp>
      <p:sp>
        <p:nvSpPr>
          <p:cNvPr id="27" name="文本框 26"/>
          <p:cNvSpPr txBox="1"/>
          <p:nvPr/>
        </p:nvSpPr>
        <p:spPr>
          <a:xfrm>
            <a:off x="3313968" y="4714884"/>
            <a:ext cx="432048" cy="461665"/>
          </a:xfrm>
          <a:prstGeom prst="rect">
            <a:avLst/>
          </a:prstGeom>
          <a:noFill/>
        </p:spPr>
        <p:txBody>
          <a:bodyPr wrap="square" rtlCol="0">
            <a:spAutoFit/>
          </a:bodyPr>
          <a:lstStyle/>
          <a:p>
            <a:r>
              <a:rPr lang="en-US" altLang="zh-CN" sz="2400" dirty="0" smtClean="0"/>
              <a:t>3</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24981"/>
                                        </p:tgtEl>
                                        <p:attrNameLst>
                                          <p:attrName>style.visibility</p:attrName>
                                        </p:attrNameLst>
                                      </p:cBhvr>
                                      <p:to>
                                        <p:strVal val="visible"/>
                                      </p:to>
                                    </p:set>
                                    <p:anim calcmode="lin" valueType="num">
                                      <p:cBhvr additive="base">
                                        <p:cTn id="7" dur="500" fill="hold"/>
                                        <p:tgtEl>
                                          <p:spTgt spid="424981"/>
                                        </p:tgtEl>
                                        <p:attrNameLst>
                                          <p:attrName>ppt_x</p:attrName>
                                        </p:attrNameLst>
                                      </p:cBhvr>
                                      <p:tavLst>
                                        <p:tav tm="0">
                                          <p:val>
                                            <p:strVal val="1+#ppt_w/2"/>
                                          </p:val>
                                        </p:tav>
                                        <p:tav tm="100000">
                                          <p:val>
                                            <p:strVal val="#ppt_x"/>
                                          </p:val>
                                        </p:tav>
                                      </p:tavLst>
                                    </p:anim>
                                    <p:anim calcmode="lin" valueType="num">
                                      <p:cBhvr additive="base">
                                        <p:cTn id="8" dur="500" fill="hold"/>
                                        <p:tgtEl>
                                          <p:spTgt spid="4249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81"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CF143A3B-B538-49A9-862F-14252D177839}" type="slidenum">
              <a:rPr kumimoji="0" lang="en-US" altLang="zh-CN" sz="1400" b="0" smtClean="0">
                <a:solidFill>
                  <a:schemeClr val="tx1"/>
                </a:solidFill>
              </a:rPr>
              <a:pPr eaLnBrk="1" hangingPunct="1"/>
              <a:t>106</a:t>
            </a:fld>
            <a:endParaRPr kumimoji="0" lang="en-US" altLang="zh-CN" sz="1400" b="0" smtClean="0">
              <a:solidFill>
                <a:schemeClr val="tx1"/>
              </a:solidFill>
            </a:endParaRPr>
          </a:p>
        </p:txBody>
      </p:sp>
      <p:sp>
        <p:nvSpPr>
          <p:cNvPr id="101379" name="Rectangle 2"/>
          <p:cNvSpPr>
            <a:spLocks noGrp="1" noChangeArrowheads="1"/>
          </p:cNvSpPr>
          <p:nvPr>
            <p:ph type="title"/>
          </p:nvPr>
        </p:nvSpPr>
        <p:spPr/>
        <p:txBody>
          <a:bodyPr/>
          <a:lstStyle/>
          <a:p>
            <a:pPr eaLnBrk="1" hangingPunct="1"/>
            <a:r>
              <a:rPr lang="en-US" altLang="zh-CN" smtClean="0"/>
              <a:t>6.7.2 </a:t>
            </a:r>
            <a:r>
              <a:rPr lang="zh-CN" altLang="en-US" smtClean="0"/>
              <a:t>森林的遍历</a:t>
            </a:r>
          </a:p>
        </p:txBody>
      </p:sp>
      <p:sp>
        <p:nvSpPr>
          <p:cNvPr id="101380" name="Rectangle 3"/>
          <p:cNvSpPr>
            <a:spLocks noGrp="1" noChangeArrowheads="1"/>
          </p:cNvSpPr>
          <p:nvPr>
            <p:ph type="body" idx="1"/>
          </p:nvPr>
        </p:nvSpPr>
        <p:spPr/>
        <p:txBody>
          <a:bodyPr/>
          <a:lstStyle/>
          <a:p>
            <a:pPr eaLnBrk="1" hangingPunct="1"/>
            <a:r>
              <a:rPr lang="en-US" altLang="zh-CN" dirty="0" smtClean="0"/>
              <a:t>2.  </a:t>
            </a:r>
            <a:r>
              <a:rPr lang="zh-CN" altLang="en-US" dirty="0" smtClean="0">
                <a:solidFill>
                  <a:srgbClr val="FF3300"/>
                </a:solidFill>
              </a:rPr>
              <a:t>中序遍历</a:t>
            </a:r>
            <a:r>
              <a:rPr lang="zh-CN" altLang="en-US" dirty="0" smtClean="0"/>
              <a:t>：若森林不空，则</a:t>
            </a:r>
          </a:p>
          <a:p>
            <a:pPr lvl="1" eaLnBrk="1" hangingPunct="1"/>
            <a:r>
              <a:rPr lang="zh-CN" altLang="en-US" dirty="0" smtClean="0"/>
              <a:t>中序遍历森林中</a:t>
            </a:r>
            <a:r>
              <a:rPr lang="zh-CN" altLang="en-US" dirty="0" smtClean="0">
                <a:solidFill>
                  <a:srgbClr val="FF3300"/>
                </a:solidFill>
              </a:rPr>
              <a:t>第一棵树的子树森林</a:t>
            </a:r>
            <a:r>
              <a:rPr lang="zh-CN" altLang="en-US" dirty="0" smtClean="0"/>
              <a:t>；</a:t>
            </a:r>
          </a:p>
          <a:p>
            <a:pPr lvl="1" eaLnBrk="1" hangingPunct="1"/>
            <a:r>
              <a:rPr lang="zh-CN" altLang="en-US" dirty="0" smtClean="0"/>
              <a:t>访问森林中</a:t>
            </a:r>
            <a:r>
              <a:rPr lang="zh-CN" altLang="en-US" dirty="0" smtClean="0">
                <a:solidFill>
                  <a:srgbClr val="FF3300"/>
                </a:solidFill>
              </a:rPr>
              <a:t>第一棵树的根结点</a:t>
            </a:r>
            <a:r>
              <a:rPr lang="zh-CN" altLang="en-US" dirty="0" smtClean="0"/>
              <a:t>；</a:t>
            </a:r>
          </a:p>
          <a:p>
            <a:pPr lvl="1" eaLnBrk="1" hangingPunct="1"/>
            <a:r>
              <a:rPr lang="zh-CN" altLang="en-US" dirty="0" smtClean="0"/>
              <a:t>中序遍历森林中</a:t>
            </a:r>
            <a:r>
              <a:rPr lang="zh-CN" altLang="en-US" dirty="0" smtClean="0">
                <a:solidFill>
                  <a:srgbClr val="FF3300"/>
                </a:solidFill>
              </a:rPr>
              <a:t>其余树</a:t>
            </a:r>
            <a:r>
              <a:rPr lang="zh-CN" altLang="en-US" dirty="0" smtClean="0"/>
              <a:t>构成的森林</a:t>
            </a:r>
          </a:p>
          <a:p>
            <a:pPr eaLnBrk="1" hangingPunct="1"/>
            <a:r>
              <a:rPr lang="zh-CN" altLang="en-US" dirty="0" smtClean="0">
                <a:solidFill>
                  <a:srgbClr val="FF3300"/>
                </a:solidFill>
              </a:rPr>
              <a:t>即：依次对森林中的每一棵树进行后序遍历。</a:t>
            </a:r>
          </a:p>
          <a:p>
            <a:pPr eaLnBrk="1" hangingPunct="1"/>
            <a:endParaRPr lang="en-US" altLang="zh-CN" dirty="0" smtClean="0"/>
          </a:p>
        </p:txBody>
      </p:sp>
      <p:sp>
        <p:nvSpPr>
          <p:cNvPr id="101381" name="Rectangle 19"/>
          <p:cNvSpPr>
            <a:spLocks noChangeArrowheads="1"/>
          </p:cNvSpPr>
          <p:nvPr/>
        </p:nvSpPr>
        <p:spPr bwMode="auto">
          <a:xfrm>
            <a:off x="5321051" y="4495800"/>
            <a:ext cx="3427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dirty="0">
                <a:solidFill>
                  <a:srgbClr val="400080"/>
                </a:solidFill>
                <a:ea typeface="楷体_GB2312" pitchFamily="49" charset="-122"/>
              </a:rPr>
              <a:t>EFB</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C</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K</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GIHD</a:t>
            </a:r>
          </a:p>
        </p:txBody>
      </p:sp>
      <p:grpSp>
        <p:nvGrpSpPr>
          <p:cNvPr id="101382" name="Group 23"/>
          <p:cNvGrpSpPr>
            <a:grpSpLocks/>
          </p:cNvGrpSpPr>
          <p:nvPr/>
        </p:nvGrpSpPr>
        <p:grpSpPr bwMode="auto">
          <a:xfrm>
            <a:off x="990600" y="4038600"/>
            <a:ext cx="4038600" cy="2590800"/>
            <a:chOff x="624" y="2544"/>
            <a:chExt cx="2544" cy="1632"/>
          </a:xfrm>
        </p:grpSpPr>
        <p:sp>
          <p:nvSpPr>
            <p:cNvPr id="101383" name="Oval 24"/>
            <p:cNvSpPr>
              <a:spLocks noChangeArrowheads="1"/>
            </p:cNvSpPr>
            <p:nvPr/>
          </p:nvSpPr>
          <p:spPr bwMode="auto">
            <a:xfrm>
              <a:off x="1536" y="2544"/>
              <a:ext cx="327" cy="335"/>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grpSp>
          <p:nvGrpSpPr>
            <p:cNvPr id="101384" name="Group 25"/>
            <p:cNvGrpSpPr>
              <a:grpSpLocks/>
            </p:cNvGrpSpPr>
            <p:nvPr/>
          </p:nvGrpSpPr>
          <p:grpSpPr bwMode="auto">
            <a:xfrm>
              <a:off x="2350" y="2544"/>
              <a:ext cx="818" cy="1632"/>
              <a:chOff x="4368" y="1680"/>
              <a:chExt cx="960" cy="1872"/>
            </a:xfrm>
          </p:grpSpPr>
          <p:sp>
            <p:nvSpPr>
              <p:cNvPr id="101391" name="Line 26"/>
              <p:cNvSpPr>
                <a:spLocks noChangeShapeType="1"/>
              </p:cNvSpPr>
              <p:nvPr/>
            </p:nvSpPr>
            <p:spPr bwMode="auto">
              <a:xfrm flipH="1">
                <a:off x="4608" y="2064"/>
                <a:ext cx="192"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2" name="Line 27"/>
              <p:cNvSpPr>
                <a:spLocks noChangeShapeType="1"/>
              </p:cNvSpPr>
              <p:nvPr/>
            </p:nvSpPr>
            <p:spPr bwMode="auto">
              <a:xfrm>
                <a:off x="4896" y="2064"/>
                <a:ext cx="240" cy="5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3" name="Line 28"/>
              <p:cNvSpPr>
                <a:spLocks noChangeShapeType="1"/>
              </p:cNvSpPr>
              <p:nvPr/>
            </p:nvSpPr>
            <p:spPr bwMode="auto">
              <a:xfrm>
                <a:off x="5088" y="283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4" name="Oval 29"/>
              <p:cNvSpPr>
                <a:spLocks noChangeArrowheads="1"/>
              </p:cNvSpPr>
              <p:nvPr/>
            </p:nvSpPr>
            <p:spPr bwMode="auto">
              <a:xfrm>
                <a:off x="4656" y="1680"/>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101395" name="Oval 30"/>
              <p:cNvSpPr>
                <a:spLocks noChangeArrowheads="1"/>
              </p:cNvSpPr>
              <p:nvPr/>
            </p:nvSpPr>
            <p:spPr bwMode="auto">
              <a:xfrm>
                <a:off x="4368"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sp>
            <p:nvSpPr>
              <p:cNvPr id="101396" name="Oval 31"/>
              <p:cNvSpPr>
                <a:spLocks noChangeArrowheads="1"/>
              </p:cNvSpPr>
              <p:nvPr/>
            </p:nvSpPr>
            <p:spPr bwMode="auto">
              <a:xfrm>
                <a:off x="4944"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H</a:t>
                </a:r>
              </a:p>
            </p:txBody>
          </p:sp>
          <p:sp>
            <p:nvSpPr>
              <p:cNvPr id="101397" name="Oval 32"/>
              <p:cNvSpPr>
                <a:spLocks noChangeArrowheads="1"/>
              </p:cNvSpPr>
              <p:nvPr/>
            </p:nvSpPr>
            <p:spPr bwMode="auto">
              <a:xfrm>
                <a:off x="4896" y="3168"/>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I</a:t>
                </a:r>
              </a:p>
            </p:txBody>
          </p:sp>
        </p:grpSp>
        <p:sp>
          <p:nvSpPr>
            <p:cNvPr id="101385" name="Line 33"/>
            <p:cNvSpPr>
              <a:spLocks noChangeShapeType="1"/>
            </p:cNvSpPr>
            <p:nvPr/>
          </p:nvSpPr>
          <p:spPr bwMode="auto">
            <a:xfrm>
              <a:off x="1196" y="2795"/>
              <a:ext cx="164" cy="50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1386" name="Line 34"/>
            <p:cNvSpPr>
              <a:spLocks noChangeShapeType="1"/>
            </p:cNvSpPr>
            <p:nvPr/>
          </p:nvSpPr>
          <p:spPr bwMode="auto">
            <a:xfrm flipH="1">
              <a:off x="828" y="2795"/>
              <a:ext cx="246" cy="50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1387" name="Oval 35"/>
            <p:cNvSpPr>
              <a:spLocks noChangeArrowheads="1"/>
            </p:cNvSpPr>
            <p:nvPr/>
          </p:nvSpPr>
          <p:spPr bwMode="auto">
            <a:xfrm>
              <a:off x="951" y="2544"/>
              <a:ext cx="327" cy="335"/>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101388" name="Oval 36"/>
            <p:cNvSpPr>
              <a:spLocks noChangeArrowheads="1"/>
            </p:cNvSpPr>
            <p:nvPr/>
          </p:nvSpPr>
          <p:spPr bwMode="auto">
            <a:xfrm>
              <a:off x="624" y="3214"/>
              <a:ext cx="327" cy="33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101389" name="Oval 37"/>
            <p:cNvSpPr>
              <a:spLocks noChangeArrowheads="1"/>
            </p:cNvSpPr>
            <p:nvPr/>
          </p:nvSpPr>
          <p:spPr bwMode="auto">
            <a:xfrm>
              <a:off x="1156" y="3214"/>
              <a:ext cx="327" cy="33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101390" name="Oval 38"/>
            <p:cNvSpPr>
              <a:spLocks noChangeArrowheads="1"/>
            </p:cNvSpPr>
            <p:nvPr/>
          </p:nvSpPr>
          <p:spPr bwMode="auto">
            <a:xfrm>
              <a:off x="2064" y="2544"/>
              <a:ext cx="327" cy="335"/>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K</a:t>
              </a:r>
            </a:p>
          </p:txBody>
        </p:sp>
      </p:grpSp>
      <p:sp>
        <p:nvSpPr>
          <p:cNvPr id="22" name="任意多边形 21"/>
          <p:cNvSpPr/>
          <p:nvPr/>
        </p:nvSpPr>
        <p:spPr bwMode="auto">
          <a:xfrm>
            <a:off x="1000100" y="3714752"/>
            <a:ext cx="1205552" cy="1178256"/>
          </a:xfrm>
          <a:custGeom>
            <a:avLst/>
            <a:gdLst>
              <a:gd name="connsiteX0" fmla="*/ 166047 w 1205552"/>
              <a:gd name="connsiteY0" fmla="*/ 125104 h 1178256"/>
              <a:gd name="connsiteX1" fmla="*/ 971265 w 1205552"/>
              <a:gd name="connsiteY1" fmla="*/ 125104 h 1178256"/>
              <a:gd name="connsiteX2" fmla="*/ 1135038 w 1205552"/>
              <a:gd name="connsiteY2" fmla="*/ 875730 h 1178256"/>
              <a:gd name="connsiteX3" fmla="*/ 548184 w 1205552"/>
              <a:gd name="connsiteY3" fmla="*/ 1135038 h 1178256"/>
              <a:gd name="connsiteX4" fmla="*/ 70513 w 1205552"/>
              <a:gd name="connsiteY4" fmla="*/ 616423 h 1178256"/>
              <a:gd name="connsiteX5" fmla="*/ 166047 w 1205552"/>
              <a:gd name="connsiteY5" fmla="*/ 125104 h 117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5552" h="1178256">
                <a:moveTo>
                  <a:pt x="166047" y="125104"/>
                </a:moveTo>
                <a:cubicBezTo>
                  <a:pt x="316172" y="43218"/>
                  <a:pt x="809767" y="0"/>
                  <a:pt x="971265" y="125104"/>
                </a:cubicBezTo>
                <a:cubicBezTo>
                  <a:pt x="1132764" y="250208"/>
                  <a:pt x="1205552" y="707408"/>
                  <a:pt x="1135038" y="875730"/>
                </a:cubicBezTo>
                <a:cubicBezTo>
                  <a:pt x="1064524" y="1044052"/>
                  <a:pt x="725605" y="1178256"/>
                  <a:pt x="548184" y="1135038"/>
                </a:cubicBezTo>
                <a:cubicBezTo>
                  <a:pt x="370763" y="1091820"/>
                  <a:pt x="141026" y="787020"/>
                  <a:pt x="70513" y="616423"/>
                </a:cubicBezTo>
                <a:cubicBezTo>
                  <a:pt x="0" y="445826"/>
                  <a:pt x="15922" y="206991"/>
                  <a:pt x="166047" y="125104"/>
                </a:cubicBezTo>
                <a:close/>
              </a:path>
            </a:pathLst>
          </a:custGeom>
          <a:no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2"/>
              </a:solidFill>
              <a:effectLst/>
              <a:latin typeface="Times New Roman" pitchFamily="18" charset="0"/>
              <a:ea typeface="宋体" pitchFamily="2" charset="-122"/>
            </a:endParaRPr>
          </a:p>
        </p:txBody>
      </p:sp>
      <p:sp>
        <p:nvSpPr>
          <p:cNvPr id="23" name="任意多边形 22"/>
          <p:cNvSpPr/>
          <p:nvPr/>
        </p:nvSpPr>
        <p:spPr bwMode="auto">
          <a:xfrm>
            <a:off x="344933" y="4714884"/>
            <a:ext cx="2545307" cy="1664505"/>
          </a:xfrm>
          <a:custGeom>
            <a:avLst/>
            <a:gdLst>
              <a:gd name="connsiteX0" fmla="*/ 409432 w 2547582"/>
              <a:gd name="connsiteY0" fmla="*/ 129654 h 1878843"/>
              <a:gd name="connsiteX1" fmla="*/ 1310184 w 2547582"/>
              <a:gd name="connsiteY1" fmla="*/ 211541 h 1878843"/>
              <a:gd name="connsiteX2" fmla="*/ 2333766 w 2547582"/>
              <a:gd name="connsiteY2" fmla="*/ 457201 h 1878843"/>
              <a:gd name="connsiteX3" fmla="*/ 2374710 w 2547582"/>
              <a:gd name="connsiteY3" fmla="*/ 1330657 h 1878843"/>
              <a:gd name="connsiteX4" fmla="*/ 1296537 w 2547582"/>
              <a:gd name="connsiteY4" fmla="*/ 1821977 h 1878843"/>
              <a:gd name="connsiteX5" fmla="*/ 150125 w 2547582"/>
              <a:gd name="connsiteY5" fmla="*/ 989463 h 1878843"/>
              <a:gd name="connsiteX6" fmla="*/ 409432 w 2547582"/>
              <a:gd name="connsiteY6" fmla="*/ 129654 h 1878843"/>
              <a:gd name="connsiteX0" fmla="*/ 407158 w 2545307"/>
              <a:gd name="connsiteY0" fmla="*/ 129654 h 1664505"/>
              <a:gd name="connsiteX1" fmla="*/ 1307910 w 2545307"/>
              <a:gd name="connsiteY1" fmla="*/ 211541 h 1664505"/>
              <a:gd name="connsiteX2" fmla="*/ 2331492 w 2545307"/>
              <a:gd name="connsiteY2" fmla="*/ 457201 h 1664505"/>
              <a:gd name="connsiteX3" fmla="*/ 2372436 w 2545307"/>
              <a:gd name="connsiteY3" fmla="*/ 1330657 h 1664505"/>
              <a:gd name="connsiteX4" fmla="*/ 1294263 w 2545307"/>
              <a:gd name="connsiteY4" fmla="*/ 1607639 h 1664505"/>
              <a:gd name="connsiteX5" fmla="*/ 147851 w 2545307"/>
              <a:gd name="connsiteY5" fmla="*/ 989463 h 1664505"/>
              <a:gd name="connsiteX6" fmla="*/ 407158 w 2545307"/>
              <a:gd name="connsiteY6" fmla="*/ 129654 h 1664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5307" h="1664505">
                <a:moveTo>
                  <a:pt x="407158" y="129654"/>
                </a:moveTo>
                <a:cubicBezTo>
                  <a:pt x="600501" y="0"/>
                  <a:pt x="987188" y="156950"/>
                  <a:pt x="1307910" y="211541"/>
                </a:cubicBezTo>
                <a:cubicBezTo>
                  <a:pt x="1628632" y="266132"/>
                  <a:pt x="2154071" y="270682"/>
                  <a:pt x="2331492" y="457201"/>
                </a:cubicBezTo>
                <a:cubicBezTo>
                  <a:pt x="2508913" y="643720"/>
                  <a:pt x="2545307" y="1138917"/>
                  <a:pt x="2372436" y="1330657"/>
                </a:cubicBezTo>
                <a:cubicBezTo>
                  <a:pt x="2199565" y="1522397"/>
                  <a:pt x="1665027" y="1664505"/>
                  <a:pt x="1294263" y="1607639"/>
                </a:cubicBezTo>
                <a:cubicBezTo>
                  <a:pt x="923499" y="1550773"/>
                  <a:pt x="295702" y="1235794"/>
                  <a:pt x="147851" y="989463"/>
                </a:cubicBezTo>
                <a:cubicBezTo>
                  <a:pt x="0" y="743132"/>
                  <a:pt x="213815" y="259308"/>
                  <a:pt x="407158" y="129654"/>
                </a:cubicBezTo>
                <a:close/>
              </a:path>
            </a:pathLst>
          </a:custGeom>
          <a:no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2"/>
              </a:solidFill>
              <a:effectLst/>
              <a:latin typeface="Times New Roman" pitchFamily="18" charset="0"/>
              <a:ea typeface="宋体" pitchFamily="2" charset="-122"/>
            </a:endParaRPr>
          </a:p>
        </p:txBody>
      </p:sp>
      <p:sp>
        <p:nvSpPr>
          <p:cNvPr id="24" name="任意多边形 23"/>
          <p:cNvSpPr/>
          <p:nvPr/>
        </p:nvSpPr>
        <p:spPr bwMode="auto">
          <a:xfrm>
            <a:off x="2104177" y="3429000"/>
            <a:ext cx="3182203" cy="3489317"/>
          </a:xfrm>
          <a:custGeom>
            <a:avLst/>
            <a:gdLst>
              <a:gd name="connsiteX0" fmla="*/ 225188 w 3182203"/>
              <a:gd name="connsiteY0" fmla="*/ 429904 h 3894161"/>
              <a:gd name="connsiteX1" fmla="*/ 293427 w 3182203"/>
              <a:gd name="connsiteY1" fmla="*/ 1317009 h 3894161"/>
              <a:gd name="connsiteX2" fmla="*/ 1112292 w 3182203"/>
              <a:gd name="connsiteY2" fmla="*/ 1985749 h 3894161"/>
              <a:gd name="connsiteX3" fmla="*/ 1180531 w 3182203"/>
              <a:gd name="connsiteY3" fmla="*/ 2599898 h 3894161"/>
              <a:gd name="connsiteX4" fmla="*/ 1740089 w 3182203"/>
              <a:gd name="connsiteY4" fmla="*/ 3405116 h 3894161"/>
              <a:gd name="connsiteX5" fmla="*/ 2954740 w 3182203"/>
              <a:gd name="connsiteY5" fmla="*/ 3623480 h 3894161"/>
              <a:gd name="connsiteX6" fmla="*/ 3104865 w 3182203"/>
              <a:gd name="connsiteY6" fmla="*/ 1781032 h 3894161"/>
              <a:gd name="connsiteX7" fmla="*/ 2900149 w 3182203"/>
              <a:gd name="connsiteY7" fmla="*/ 634621 h 3894161"/>
              <a:gd name="connsiteX8" fmla="*/ 1644555 w 3182203"/>
              <a:gd name="connsiteY8" fmla="*/ 34119 h 3894161"/>
              <a:gd name="connsiteX9" fmla="*/ 225188 w 3182203"/>
              <a:gd name="connsiteY9" fmla="*/ 429904 h 3894161"/>
              <a:gd name="connsiteX0" fmla="*/ 225188 w 3182203"/>
              <a:gd name="connsiteY0" fmla="*/ 429904 h 3536947"/>
              <a:gd name="connsiteX1" fmla="*/ 293427 w 3182203"/>
              <a:gd name="connsiteY1" fmla="*/ 1317009 h 3536947"/>
              <a:gd name="connsiteX2" fmla="*/ 1112292 w 3182203"/>
              <a:gd name="connsiteY2" fmla="*/ 1985749 h 3536947"/>
              <a:gd name="connsiteX3" fmla="*/ 1180531 w 3182203"/>
              <a:gd name="connsiteY3" fmla="*/ 2599898 h 3536947"/>
              <a:gd name="connsiteX4" fmla="*/ 1740089 w 3182203"/>
              <a:gd name="connsiteY4" fmla="*/ 3405116 h 3536947"/>
              <a:gd name="connsiteX5" fmla="*/ 2954740 w 3182203"/>
              <a:gd name="connsiteY5" fmla="*/ 3266266 h 3536947"/>
              <a:gd name="connsiteX6" fmla="*/ 3104865 w 3182203"/>
              <a:gd name="connsiteY6" fmla="*/ 1781032 h 3536947"/>
              <a:gd name="connsiteX7" fmla="*/ 2900149 w 3182203"/>
              <a:gd name="connsiteY7" fmla="*/ 634621 h 3536947"/>
              <a:gd name="connsiteX8" fmla="*/ 1644555 w 3182203"/>
              <a:gd name="connsiteY8" fmla="*/ 34119 h 3536947"/>
              <a:gd name="connsiteX9" fmla="*/ 225188 w 3182203"/>
              <a:gd name="connsiteY9" fmla="*/ 429904 h 3536947"/>
              <a:gd name="connsiteX0" fmla="*/ 225188 w 3182203"/>
              <a:gd name="connsiteY0" fmla="*/ 429904 h 3489317"/>
              <a:gd name="connsiteX1" fmla="*/ 293427 w 3182203"/>
              <a:gd name="connsiteY1" fmla="*/ 1317009 h 3489317"/>
              <a:gd name="connsiteX2" fmla="*/ 1112292 w 3182203"/>
              <a:gd name="connsiteY2" fmla="*/ 1985749 h 3489317"/>
              <a:gd name="connsiteX3" fmla="*/ 1180531 w 3182203"/>
              <a:gd name="connsiteY3" fmla="*/ 2599898 h 3489317"/>
              <a:gd name="connsiteX4" fmla="*/ 1740089 w 3182203"/>
              <a:gd name="connsiteY4" fmla="*/ 3119340 h 3489317"/>
              <a:gd name="connsiteX5" fmla="*/ 2954740 w 3182203"/>
              <a:gd name="connsiteY5" fmla="*/ 3266266 h 3489317"/>
              <a:gd name="connsiteX6" fmla="*/ 3104865 w 3182203"/>
              <a:gd name="connsiteY6" fmla="*/ 1781032 h 3489317"/>
              <a:gd name="connsiteX7" fmla="*/ 2900149 w 3182203"/>
              <a:gd name="connsiteY7" fmla="*/ 634621 h 3489317"/>
              <a:gd name="connsiteX8" fmla="*/ 1644555 w 3182203"/>
              <a:gd name="connsiteY8" fmla="*/ 34119 h 3489317"/>
              <a:gd name="connsiteX9" fmla="*/ 225188 w 3182203"/>
              <a:gd name="connsiteY9" fmla="*/ 429904 h 3489317"/>
              <a:gd name="connsiteX0" fmla="*/ 225188 w 3182203"/>
              <a:gd name="connsiteY0" fmla="*/ 429904 h 3489317"/>
              <a:gd name="connsiteX1" fmla="*/ 293427 w 3182203"/>
              <a:gd name="connsiteY1" fmla="*/ 1317009 h 3489317"/>
              <a:gd name="connsiteX2" fmla="*/ 1255136 w 3182203"/>
              <a:gd name="connsiteY2" fmla="*/ 1985749 h 3489317"/>
              <a:gd name="connsiteX3" fmla="*/ 1180531 w 3182203"/>
              <a:gd name="connsiteY3" fmla="*/ 2599898 h 3489317"/>
              <a:gd name="connsiteX4" fmla="*/ 1740089 w 3182203"/>
              <a:gd name="connsiteY4" fmla="*/ 3119340 h 3489317"/>
              <a:gd name="connsiteX5" fmla="*/ 2954740 w 3182203"/>
              <a:gd name="connsiteY5" fmla="*/ 3266266 h 3489317"/>
              <a:gd name="connsiteX6" fmla="*/ 3104865 w 3182203"/>
              <a:gd name="connsiteY6" fmla="*/ 1781032 h 3489317"/>
              <a:gd name="connsiteX7" fmla="*/ 2900149 w 3182203"/>
              <a:gd name="connsiteY7" fmla="*/ 634621 h 3489317"/>
              <a:gd name="connsiteX8" fmla="*/ 1644555 w 3182203"/>
              <a:gd name="connsiteY8" fmla="*/ 34119 h 3489317"/>
              <a:gd name="connsiteX9" fmla="*/ 225188 w 3182203"/>
              <a:gd name="connsiteY9" fmla="*/ 429904 h 348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2203" h="3489317">
                <a:moveTo>
                  <a:pt x="225188" y="429904"/>
                </a:moveTo>
                <a:cubicBezTo>
                  <a:pt x="0" y="643719"/>
                  <a:pt x="121769" y="1057702"/>
                  <a:pt x="293427" y="1317009"/>
                </a:cubicBezTo>
                <a:cubicBezTo>
                  <a:pt x="465085" y="1576316"/>
                  <a:pt x="1107285" y="1771934"/>
                  <a:pt x="1255136" y="1985749"/>
                </a:cubicBezTo>
                <a:cubicBezTo>
                  <a:pt x="1402987" y="2199564"/>
                  <a:pt x="1099706" y="2410966"/>
                  <a:pt x="1180531" y="2599898"/>
                </a:cubicBezTo>
                <a:cubicBezTo>
                  <a:pt x="1261356" y="2788830"/>
                  <a:pt x="1444388" y="3008279"/>
                  <a:pt x="1740089" y="3119340"/>
                </a:cubicBezTo>
                <a:cubicBezTo>
                  <a:pt x="2035790" y="3230401"/>
                  <a:pt x="2727277" y="3489317"/>
                  <a:pt x="2954740" y="3266266"/>
                </a:cubicBezTo>
                <a:cubicBezTo>
                  <a:pt x="3182203" y="3043215"/>
                  <a:pt x="3113963" y="2219639"/>
                  <a:pt x="3104865" y="1781032"/>
                </a:cubicBezTo>
                <a:cubicBezTo>
                  <a:pt x="3095767" y="1342425"/>
                  <a:pt x="3143534" y="925773"/>
                  <a:pt x="2900149" y="634621"/>
                </a:cubicBezTo>
                <a:cubicBezTo>
                  <a:pt x="2656764" y="343469"/>
                  <a:pt x="2090382" y="68238"/>
                  <a:pt x="1644555" y="34119"/>
                </a:cubicBezTo>
                <a:cubicBezTo>
                  <a:pt x="1198728" y="0"/>
                  <a:pt x="450376" y="216089"/>
                  <a:pt x="225188" y="429904"/>
                </a:cubicBezTo>
                <a:close/>
              </a:path>
            </a:pathLst>
          </a:custGeom>
          <a:no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2"/>
              </a:solidFill>
              <a:effectLst/>
              <a:latin typeface="Times New Roman" pitchFamily="18" charset="0"/>
              <a:ea typeface="宋体" pitchFamily="2" charset="-122"/>
            </a:endParaRPr>
          </a:p>
        </p:txBody>
      </p:sp>
      <p:sp>
        <p:nvSpPr>
          <p:cNvPr id="25" name="文本框 24"/>
          <p:cNvSpPr txBox="1"/>
          <p:nvPr/>
        </p:nvSpPr>
        <p:spPr>
          <a:xfrm>
            <a:off x="980034" y="3903162"/>
            <a:ext cx="432048" cy="461665"/>
          </a:xfrm>
          <a:prstGeom prst="rect">
            <a:avLst/>
          </a:prstGeom>
          <a:noFill/>
        </p:spPr>
        <p:txBody>
          <a:bodyPr wrap="square" rtlCol="0">
            <a:spAutoFit/>
          </a:bodyPr>
          <a:lstStyle/>
          <a:p>
            <a:r>
              <a:rPr lang="en-US" altLang="zh-CN" sz="2400" dirty="0" smtClean="0"/>
              <a:t>2</a:t>
            </a:r>
            <a:endParaRPr lang="zh-CN" altLang="en-US" sz="2400" dirty="0"/>
          </a:p>
        </p:txBody>
      </p:sp>
      <p:sp>
        <p:nvSpPr>
          <p:cNvPr id="26" name="文本框 25"/>
          <p:cNvSpPr txBox="1"/>
          <p:nvPr/>
        </p:nvSpPr>
        <p:spPr>
          <a:xfrm>
            <a:off x="467544" y="5087881"/>
            <a:ext cx="432048" cy="461665"/>
          </a:xfrm>
          <a:prstGeom prst="rect">
            <a:avLst/>
          </a:prstGeom>
          <a:noFill/>
        </p:spPr>
        <p:txBody>
          <a:bodyPr wrap="square" rtlCol="0">
            <a:spAutoFit/>
          </a:bodyPr>
          <a:lstStyle/>
          <a:p>
            <a:r>
              <a:rPr lang="en-US" altLang="zh-CN" sz="2400" dirty="0" smtClean="0"/>
              <a:t>1</a:t>
            </a:r>
            <a:endParaRPr lang="zh-CN" altLang="en-US" sz="2400" dirty="0"/>
          </a:p>
        </p:txBody>
      </p:sp>
      <p:sp>
        <p:nvSpPr>
          <p:cNvPr id="27" name="文本框 26"/>
          <p:cNvSpPr txBox="1"/>
          <p:nvPr/>
        </p:nvSpPr>
        <p:spPr>
          <a:xfrm>
            <a:off x="3313968" y="4714884"/>
            <a:ext cx="432048" cy="461665"/>
          </a:xfrm>
          <a:prstGeom prst="rect">
            <a:avLst/>
          </a:prstGeom>
          <a:noFill/>
        </p:spPr>
        <p:txBody>
          <a:bodyPr wrap="square" rtlCol="0">
            <a:spAutoFit/>
          </a:bodyPr>
          <a:lstStyle/>
          <a:p>
            <a:r>
              <a:rPr lang="en-US" altLang="zh-CN" sz="2400" dirty="0" smtClean="0"/>
              <a:t>3</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01381"/>
                                        </p:tgtEl>
                                        <p:attrNameLst>
                                          <p:attrName>style.visibility</p:attrName>
                                        </p:attrNameLst>
                                      </p:cBhvr>
                                      <p:to>
                                        <p:strVal val="visible"/>
                                      </p:to>
                                    </p:set>
                                    <p:anim calcmode="lin" valueType="num">
                                      <p:cBhvr additive="base">
                                        <p:cTn id="7" dur="500" fill="hold"/>
                                        <p:tgtEl>
                                          <p:spTgt spid="101381"/>
                                        </p:tgtEl>
                                        <p:attrNameLst>
                                          <p:attrName>ppt_x</p:attrName>
                                        </p:attrNameLst>
                                      </p:cBhvr>
                                      <p:tavLst>
                                        <p:tav tm="0">
                                          <p:val>
                                            <p:strVal val="1+#ppt_w/2"/>
                                          </p:val>
                                        </p:tav>
                                        <p:tav tm="100000">
                                          <p:val>
                                            <p:strVal val="#ppt_x"/>
                                          </p:val>
                                        </p:tav>
                                      </p:tavLst>
                                    </p:anim>
                                    <p:anim calcmode="lin" valueType="num">
                                      <p:cBhvr additive="base">
                                        <p:cTn id="8" dur="500" fill="hold"/>
                                        <p:tgtEl>
                                          <p:spTgt spid="101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E4FDE78-BF40-4F0E-A1BC-BC7A5638AE81}" type="slidenum">
              <a:rPr lang="en-US" altLang="zh-CN" smtClean="0"/>
              <a:pPr>
                <a:defRPr/>
              </a:pPr>
              <a:t>107</a:t>
            </a:fld>
            <a:endParaRPr lang="en-US" altLang="zh-CN"/>
          </a:p>
        </p:txBody>
      </p:sp>
      <p:grpSp>
        <p:nvGrpSpPr>
          <p:cNvPr id="5" name="Group 23"/>
          <p:cNvGrpSpPr>
            <a:grpSpLocks/>
          </p:cNvGrpSpPr>
          <p:nvPr/>
        </p:nvGrpSpPr>
        <p:grpSpPr bwMode="auto">
          <a:xfrm>
            <a:off x="347354" y="332904"/>
            <a:ext cx="4038600" cy="2590800"/>
            <a:chOff x="624" y="2544"/>
            <a:chExt cx="2544" cy="1632"/>
          </a:xfrm>
        </p:grpSpPr>
        <p:sp>
          <p:nvSpPr>
            <p:cNvPr id="6" name="Oval 24"/>
            <p:cNvSpPr>
              <a:spLocks noChangeArrowheads="1"/>
            </p:cNvSpPr>
            <p:nvPr/>
          </p:nvSpPr>
          <p:spPr bwMode="auto">
            <a:xfrm>
              <a:off x="1536" y="2544"/>
              <a:ext cx="327" cy="335"/>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grpSp>
          <p:nvGrpSpPr>
            <p:cNvPr id="7" name="Group 25"/>
            <p:cNvGrpSpPr>
              <a:grpSpLocks/>
            </p:cNvGrpSpPr>
            <p:nvPr/>
          </p:nvGrpSpPr>
          <p:grpSpPr bwMode="auto">
            <a:xfrm>
              <a:off x="2350" y="2544"/>
              <a:ext cx="818" cy="1632"/>
              <a:chOff x="4368" y="1680"/>
              <a:chExt cx="960" cy="1872"/>
            </a:xfrm>
          </p:grpSpPr>
          <p:sp>
            <p:nvSpPr>
              <p:cNvPr id="14" name="Line 26"/>
              <p:cNvSpPr>
                <a:spLocks noChangeShapeType="1"/>
              </p:cNvSpPr>
              <p:nvPr/>
            </p:nvSpPr>
            <p:spPr bwMode="auto">
              <a:xfrm flipH="1">
                <a:off x="4608" y="2064"/>
                <a:ext cx="192"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27"/>
              <p:cNvSpPr>
                <a:spLocks noChangeShapeType="1"/>
              </p:cNvSpPr>
              <p:nvPr/>
            </p:nvSpPr>
            <p:spPr bwMode="auto">
              <a:xfrm>
                <a:off x="4896" y="2064"/>
                <a:ext cx="240" cy="5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8"/>
              <p:cNvSpPr>
                <a:spLocks noChangeShapeType="1"/>
              </p:cNvSpPr>
              <p:nvPr/>
            </p:nvSpPr>
            <p:spPr bwMode="auto">
              <a:xfrm>
                <a:off x="5088" y="283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29"/>
              <p:cNvSpPr>
                <a:spLocks noChangeArrowheads="1"/>
              </p:cNvSpPr>
              <p:nvPr/>
            </p:nvSpPr>
            <p:spPr bwMode="auto">
              <a:xfrm>
                <a:off x="4656" y="1680"/>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18" name="Oval 30"/>
              <p:cNvSpPr>
                <a:spLocks noChangeArrowheads="1"/>
              </p:cNvSpPr>
              <p:nvPr/>
            </p:nvSpPr>
            <p:spPr bwMode="auto">
              <a:xfrm>
                <a:off x="4368"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sp>
            <p:nvSpPr>
              <p:cNvPr id="19" name="Oval 31"/>
              <p:cNvSpPr>
                <a:spLocks noChangeArrowheads="1"/>
              </p:cNvSpPr>
              <p:nvPr/>
            </p:nvSpPr>
            <p:spPr bwMode="auto">
              <a:xfrm>
                <a:off x="4944"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H</a:t>
                </a:r>
              </a:p>
            </p:txBody>
          </p:sp>
          <p:sp>
            <p:nvSpPr>
              <p:cNvPr id="20" name="Oval 32"/>
              <p:cNvSpPr>
                <a:spLocks noChangeArrowheads="1"/>
              </p:cNvSpPr>
              <p:nvPr/>
            </p:nvSpPr>
            <p:spPr bwMode="auto">
              <a:xfrm>
                <a:off x="4896" y="3168"/>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I</a:t>
                </a:r>
              </a:p>
            </p:txBody>
          </p:sp>
        </p:grpSp>
        <p:sp>
          <p:nvSpPr>
            <p:cNvPr id="8" name="Line 33"/>
            <p:cNvSpPr>
              <a:spLocks noChangeShapeType="1"/>
            </p:cNvSpPr>
            <p:nvPr/>
          </p:nvSpPr>
          <p:spPr bwMode="auto">
            <a:xfrm>
              <a:off x="1196" y="2795"/>
              <a:ext cx="164" cy="50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 name="Line 34"/>
            <p:cNvSpPr>
              <a:spLocks noChangeShapeType="1"/>
            </p:cNvSpPr>
            <p:nvPr/>
          </p:nvSpPr>
          <p:spPr bwMode="auto">
            <a:xfrm flipH="1">
              <a:off x="828" y="2795"/>
              <a:ext cx="246" cy="50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 name="Oval 35"/>
            <p:cNvSpPr>
              <a:spLocks noChangeArrowheads="1"/>
            </p:cNvSpPr>
            <p:nvPr/>
          </p:nvSpPr>
          <p:spPr bwMode="auto">
            <a:xfrm>
              <a:off x="951" y="2544"/>
              <a:ext cx="327" cy="335"/>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11" name="Oval 36"/>
            <p:cNvSpPr>
              <a:spLocks noChangeArrowheads="1"/>
            </p:cNvSpPr>
            <p:nvPr/>
          </p:nvSpPr>
          <p:spPr bwMode="auto">
            <a:xfrm>
              <a:off x="624" y="3214"/>
              <a:ext cx="327" cy="33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12" name="Oval 37"/>
            <p:cNvSpPr>
              <a:spLocks noChangeArrowheads="1"/>
            </p:cNvSpPr>
            <p:nvPr/>
          </p:nvSpPr>
          <p:spPr bwMode="auto">
            <a:xfrm>
              <a:off x="1156" y="3214"/>
              <a:ext cx="327" cy="33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13" name="Oval 38"/>
            <p:cNvSpPr>
              <a:spLocks noChangeArrowheads="1"/>
            </p:cNvSpPr>
            <p:nvPr/>
          </p:nvSpPr>
          <p:spPr bwMode="auto">
            <a:xfrm>
              <a:off x="2064" y="2544"/>
              <a:ext cx="327" cy="335"/>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K</a:t>
              </a:r>
            </a:p>
          </p:txBody>
        </p:sp>
      </p:grpSp>
      <p:grpSp>
        <p:nvGrpSpPr>
          <p:cNvPr id="40" name="组合 39"/>
          <p:cNvGrpSpPr/>
          <p:nvPr/>
        </p:nvGrpSpPr>
        <p:grpSpPr>
          <a:xfrm>
            <a:off x="609895" y="2223496"/>
            <a:ext cx="2954803" cy="4229840"/>
            <a:chOff x="1213779" y="2631330"/>
            <a:chExt cx="2954803" cy="4229840"/>
          </a:xfrm>
        </p:grpSpPr>
        <p:sp>
          <p:nvSpPr>
            <p:cNvPr id="37" name="Line 33"/>
            <p:cNvSpPr>
              <a:spLocks noChangeShapeType="1"/>
            </p:cNvSpPr>
            <p:nvPr/>
          </p:nvSpPr>
          <p:spPr bwMode="auto">
            <a:xfrm>
              <a:off x="2214857" y="3029794"/>
              <a:ext cx="1719263" cy="18332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22" name="Oval 24"/>
            <p:cNvSpPr>
              <a:spLocks noChangeArrowheads="1"/>
            </p:cNvSpPr>
            <p:nvPr/>
          </p:nvSpPr>
          <p:spPr bwMode="auto">
            <a:xfrm>
              <a:off x="2452696" y="3341557"/>
              <a:ext cx="519113" cy="531813"/>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dirty="0">
                  <a:solidFill>
                    <a:schemeClr val="tx1"/>
                  </a:solidFill>
                  <a:ea typeface="楷体_GB2312" pitchFamily="49" charset="-122"/>
                </a:rPr>
                <a:t>C</a:t>
              </a:r>
            </a:p>
          </p:txBody>
        </p:sp>
        <p:sp>
          <p:nvSpPr>
            <p:cNvPr id="30" name="Line 26"/>
            <p:cNvSpPr>
              <a:spLocks noChangeShapeType="1"/>
            </p:cNvSpPr>
            <p:nvPr/>
          </p:nvSpPr>
          <p:spPr bwMode="auto">
            <a:xfrm flipH="1">
              <a:off x="3303851" y="4829870"/>
              <a:ext cx="597804" cy="39135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7"/>
            <p:cNvSpPr>
              <a:spLocks noChangeShapeType="1"/>
            </p:cNvSpPr>
            <p:nvPr/>
          </p:nvSpPr>
          <p:spPr bwMode="auto">
            <a:xfrm>
              <a:off x="3303851" y="5371274"/>
              <a:ext cx="435482" cy="471701"/>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8"/>
            <p:cNvSpPr>
              <a:spLocks noChangeShapeType="1"/>
            </p:cNvSpPr>
            <p:nvPr/>
          </p:nvSpPr>
          <p:spPr bwMode="auto">
            <a:xfrm flipH="1">
              <a:off x="3349760" y="5975838"/>
              <a:ext cx="454499" cy="47749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Oval 29"/>
            <p:cNvSpPr>
              <a:spLocks noChangeArrowheads="1"/>
            </p:cNvSpPr>
            <p:nvPr/>
          </p:nvSpPr>
          <p:spPr bwMode="auto">
            <a:xfrm>
              <a:off x="3635675" y="4597363"/>
              <a:ext cx="519430" cy="531446"/>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dirty="0">
                  <a:solidFill>
                    <a:schemeClr val="tx1"/>
                  </a:solidFill>
                  <a:ea typeface="楷体_GB2312" pitchFamily="49" charset="-122"/>
                </a:rPr>
                <a:t>D</a:t>
              </a:r>
            </a:p>
          </p:txBody>
        </p:sp>
        <p:sp>
          <p:nvSpPr>
            <p:cNvPr id="34" name="Oval 30"/>
            <p:cNvSpPr>
              <a:spLocks noChangeArrowheads="1"/>
            </p:cNvSpPr>
            <p:nvPr/>
          </p:nvSpPr>
          <p:spPr bwMode="auto">
            <a:xfrm>
              <a:off x="2937451" y="5105552"/>
              <a:ext cx="519430" cy="531446"/>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sp>
          <p:nvSpPr>
            <p:cNvPr id="35" name="Oval 31"/>
            <p:cNvSpPr>
              <a:spLocks noChangeArrowheads="1"/>
            </p:cNvSpPr>
            <p:nvPr/>
          </p:nvSpPr>
          <p:spPr bwMode="auto">
            <a:xfrm>
              <a:off x="3649152" y="5710115"/>
              <a:ext cx="519430" cy="531446"/>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dirty="0">
                  <a:solidFill>
                    <a:schemeClr val="tx1"/>
                  </a:solidFill>
                  <a:ea typeface="楷体_GB2312" pitchFamily="49" charset="-122"/>
                </a:rPr>
                <a:t>H</a:t>
              </a:r>
            </a:p>
          </p:txBody>
        </p:sp>
        <p:sp>
          <p:nvSpPr>
            <p:cNvPr id="36" name="Oval 32"/>
            <p:cNvSpPr>
              <a:spLocks noChangeArrowheads="1"/>
            </p:cNvSpPr>
            <p:nvPr/>
          </p:nvSpPr>
          <p:spPr bwMode="auto">
            <a:xfrm>
              <a:off x="3024800" y="6329724"/>
              <a:ext cx="519430" cy="531446"/>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I</a:t>
              </a:r>
            </a:p>
          </p:txBody>
        </p:sp>
        <p:sp>
          <p:nvSpPr>
            <p:cNvPr id="24" name="Line 33"/>
            <p:cNvSpPr>
              <a:spLocks noChangeShapeType="1"/>
            </p:cNvSpPr>
            <p:nvPr/>
          </p:nvSpPr>
          <p:spPr bwMode="auto">
            <a:xfrm>
              <a:off x="1392474" y="3511708"/>
              <a:ext cx="599727" cy="7535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25" name="Line 34"/>
            <p:cNvSpPr>
              <a:spLocks noChangeShapeType="1"/>
            </p:cNvSpPr>
            <p:nvPr/>
          </p:nvSpPr>
          <p:spPr bwMode="auto">
            <a:xfrm flipH="1">
              <a:off x="1323316" y="3029793"/>
              <a:ext cx="719485" cy="7397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26" name="Oval 35"/>
            <p:cNvSpPr>
              <a:spLocks noChangeArrowheads="1"/>
            </p:cNvSpPr>
            <p:nvPr/>
          </p:nvSpPr>
          <p:spPr bwMode="auto">
            <a:xfrm>
              <a:off x="1847541" y="2631330"/>
              <a:ext cx="519113" cy="531813"/>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27" name="Oval 36"/>
            <p:cNvSpPr>
              <a:spLocks noChangeArrowheads="1"/>
            </p:cNvSpPr>
            <p:nvPr/>
          </p:nvSpPr>
          <p:spPr bwMode="auto">
            <a:xfrm>
              <a:off x="1213779" y="3379911"/>
              <a:ext cx="519113" cy="530225"/>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28" name="Oval 37"/>
            <p:cNvSpPr>
              <a:spLocks noChangeArrowheads="1"/>
            </p:cNvSpPr>
            <p:nvPr/>
          </p:nvSpPr>
          <p:spPr bwMode="auto">
            <a:xfrm>
              <a:off x="1732768" y="4000096"/>
              <a:ext cx="519113" cy="530225"/>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29" name="Oval 38"/>
            <p:cNvSpPr>
              <a:spLocks noChangeArrowheads="1"/>
            </p:cNvSpPr>
            <p:nvPr/>
          </p:nvSpPr>
          <p:spPr bwMode="auto">
            <a:xfrm>
              <a:off x="3025117" y="4000096"/>
              <a:ext cx="519113" cy="531813"/>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dirty="0">
                  <a:solidFill>
                    <a:schemeClr val="tx1"/>
                  </a:solidFill>
                  <a:ea typeface="楷体_GB2312" pitchFamily="49" charset="-122"/>
                </a:rPr>
                <a:t>K</a:t>
              </a:r>
            </a:p>
          </p:txBody>
        </p:sp>
      </p:grpSp>
      <p:sp>
        <p:nvSpPr>
          <p:cNvPr id="41" name="Rectangle 21"/>
          <p:cNvSpPr>
            <a:spLocks noChangeArrowheads="1"/>
          </p:cNvSpPr>
          <p:nvPr/>
        </p:nvSpPr>
        <p:spPr bwMode="auto">
          <a:xfrm>
            <a:off x="5000295" y="211224"/>
            <a:ext cx="3459601"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zh-CN" altLang="en-US" kern="0" dirty="0" smtClean="0">
                <a:solidFill>
                  <a:srgbClr val="FF3300"/>
                </a:solidFill>
                <a:latin typeface="Times New Roman"/>
                <a:ea typeface="楷体_GB2312"/>
              </a:rPr>
              <a:t>森林：先</a:t>
            </a:r>
            <a:r>
              <a:rPr lang="zh-CN" altLang="en-US" kern="0" dirty="0">
                <a:solidFill>
                  <a:srgbClr val="FF3300"/>
                </a:solidFill>
                <a:latin typeface="Times New Roman"/>
                <a:ea typeface="楷体_GB2312"/>
              </a:rPr>
              <a:t>序</a:t>
            </a:r>
            <a:r>
              <a:rPr lang="zh-CN" altLang="en-US" kern="0" dirty="0" smtClean="0">
                <a:solidFill>
                  <a:srgbClr val="FF3300"/>
                </a:solidFill>
                <a:latin typeface="Times New Roman"/>
                <a:ea typeface="楷体_GB2312"/>
              </a:rPr>
              <a:t>遍历</a:t>
            </a:r>
            <a:endParaRPr lang="en-US" altLang="zh-CN" kern="0" dirty="0" smtClean="0">
              <a:solidFill>
                <a:srgbClr val="FF3300"/>
              </a:solidFill>
              <a:latin typeface="Times New Roman"/>
              <a:ea typeface="楷体_GB2312"/>
            </a:endParaRPr>
          </a:p>
          <a:p>
            <a:r>
              <a:rPr lang="en-US" altLang="zh-CN" dirty="0" smtClean="0">
                <a:solidFill>
                  <a:srgbClr val="400080"/>
                </a:solidFill>
                <a:ea typeface="楷体_GB2312" pitchFamily="49" charset="-122"/>
              </a:rPr>
              <a:t>BEF</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C</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K</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DGHI</a:t>
            </a:r>
          </a:p>
        </p:txBody>
      </p:sp>
      <p:sp>
        <p:nvSpPr>
          <p:cNvPr id="42" name="Rectangle 19"/>
          <p:cNvSpPr>
            <a:spLocks noChangeArrowheads="1"/>
          </p:cNvSpPr>
          <p:nvPr/>
        </p:nvSpPr>
        <p:spPr bwMode="auto">
          <a:xfrm>
            <a:off x="5000294" y="1570334"/>
            <a:ext cx="3459601"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zh-CN" altLang="en-US" kern="0" dirty="0" smtClean="0">
                <a:solidFill>
                  <a:srgbClr val="FF3300"/>
                </a:solidFill>
                <a:latin typeface="Times New Roman"/>
                <a:ea typeface="楷体_GB2312"/>
              </a:rPr>
              <a:t>森林：中</a:t>
            </a:r>
            <a:r>
              <a:rPr lang="zh-CN" altLang="en-US" kern="0" dirty="0">
                <a:solidFill>
                  <a:srgbClr val="FF3300"/>
                </a:solidFill>
                <a:latin typeface="Times New Roman"/>
                <a:ea typeface="楷体_GB2312"/>
              </a:rPr>
              <a:t>序</a:t>
            </a:r>
            <a:r>
              <a:rPr lang="zh-CN" altLang="en-US" kern="0" dirty="0" smtClean="0">
                <a:solidFill>
                  <a:srgbClr val="FF3300"/>
                </a:solidFill>
                <a:latin typeface="Times New Roman"/>
                <a:ea typeface="楷体_GB2312"/>
              </a:rPr>
              <a:t>遍历</a:t>
            </a:r>
            <a:endParaRPr lang="en-US" altLang="zh-CN" kern="0" dirty="0" smtClean="0">
              <a:solidFill>
                <a:srgbClr val="FF3300"/>
              </a:solidFill>
              <a:latin typeface="Times New Roman"/>
              <a:ea typeface="楷体_GB2312"/>
            </a:endParaRPr>
          </a:p>
          <a:p>
            <a:r>
              <a:rPr lang="en-US" altLang="zh-CN" dirty="0" smtClean="0">
                <a:solidFill>
                  <a:srgbClr val="400080"/>
                </a:solidFill>
                <a:ea typeface="楷体_GB2312" pitchFamily="49" charset="-122"/>
              </a:rPr>
              <a:t>EFB</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C</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K</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GIHD</a:t>
            </a:r>
          </a:p>
        </p:txBody>
      </p:sp>
      <p:sp>
        <p:nvSpPr>
          <p:cNvPr id="44" name="Rectangle 21"/>
          <p:cNvSpPr>
            <a:spLocks noChangeArrowheads="1"/>
          </p:cNvSpPr>
          <p:nvPr/>
        </p:nvSpPr>
        <p:spPr bwMode="auto">
          <a:xfrm>
            <a:off x="4805391" y="3496018"/>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zh-CN" altLang="en-US" kern="0" dirty="0" smtClean="0">
                <a:solidFill>
                  <a:srgbClr val="FF3300"/>
                </a:solidFill>
                <a:latin typeface="Times New Roman"/>
                <a:ea typeface="楷体_GB2312"/>
              </a:rPr>
              <a:t>对应二叉树：先</a:t>
            </a:r>
            <a:r>
              <a:rPr lang="zh-CN" altLang="en-US" kern="0" dirty="0">
                <a:solidFill>
                  <a:srgbClr val="FF3300"/>
                </a:solidFill>
                <a:latin typeface="Times New Roman"/>
                <a:ea typeface="楷体_GB2312"/>
              </a:rPr>
              <a:t>序</a:t>
            </a:r>
            <a:r>
              <a:rPr lang="zh-CN" altLang="en-US" kern="0" dirty="0" smtClean="0">
                <a:solidFill>
                  <a:srgbClr val="FF3300"/>
                </a:solidFill>
                <a:latin typeface="Times New Roman"/>
                <a:ea typeface="楷体_GB2312"/>
              </a:rPr>
              <a:t>遍历</a:t>
            </a:r>
            <a:endParaRPr lang="en-US" altLang="zh-CN" kern="0" dirty="0" smtClean="0">
              <a:solidFill>
                <a:srgbClr val="FF3300"/>
              </a:solidFill>
              <a:latin typeface="Times New Roman"/>
              <a:ea typeface="楷体_GB2312"/>
            </a:endParaRPr>
          </a:p>
        </p:txBody>
      </p:sp>
      <p:sp>
        <p:nvSpPr>
          <p:cNvPr id="45" name="Rectangle 19"/>
          <p:cNvSpPr>
            <a:spLocks noChangeArrowheads="1"/>
          </p:cNvSpPr>
          <p:nvPr/>
        </p:nvSpPr>
        <p:spPr bwMode="auto">
          <a:xfrm>
            <a:off x="4815663" y="4617712"/>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zh-CN" altLang="en-US" kern="0" dirty="0">
                <a:solidFill>
                  <a:srgbClr val="FF3300"/>
                </a:solidFill>
                <a:latin typeface="Times New Roman"/>
                <a:ea typeface="楷体_GB2312"/>
              </a:rPr>
              <a:t>对应二叉树：</a:t>
            </a:r>
            <a:r>
              <a:rPr lang="zh-CN" altLang="en-US" kern="0" dirty="0" smtClean="0">
                <a:solidFill>
                  <a:srgbClr val="FF3300"/>
                </a:solidFill>
                <a:latin typeface="Times New Roman"/>
                <a:ea typeface="楷体_GB2312"/>
              </a:rPr>
              <a:t>中</a:t>
            </a:r>
            <a:r>
              <a:rPr lang="zh-CN" altLang="en-US" kern="0" dirty="0">
                <a:solidFill>
                  <a:srgbClr val="FF3300"/>
                </a:solidFill>
                <a:latin typeface="Times New Roman"/>
                <a:ea typeface="楷体_GB2312"/>
              </a:rPr>
              <a:t>序</a:t>
            </a:r>
            <a:r>
              <a:rPr lang="zh-CN" altLang="en-US" kern="0" dirty="0" smtClean="0">
                <a:solidFill>
                  <a:srgbClr val="FF3300"/>
                </a:solidFill>
                <a:latin typeface="Times New Roman"/>
                <a:ea typeface="楷体_GB2312"/>
              </a:rPr>
              <a:t>遍历</a:t>
            </a:r>
            <a:endParaRPr lang="en-US" altLang="zh-CN" kern="0" dirty="0" smtClean="0">
              <a:solidFill>
                <a:srgbClr val="FF3300"/>
              </a:solidFill>
              <a:latin typeface="Times New Roman"/>
              <a:ea typeface="楷体_GB2312"/>
            </a:endParaRPr>
          </a:p>
        </p:txBody>
      </p:sp>
      <p:sp>
        <p:nvSpPr>
          <p:cNvPr id="2" name="矩形 1"/>
          <p:cNvSpPr/>
          <p:nvPr/>
        </p:nvSpPr>
        <p:spPr>
          <a:xfrm>
            <a:off x="4956784" y="4026008"/>
            <a:ext cx="3459601" cy="523220"/>
          </a:xfrm>
          <a:prstGeom prst="rect">
            <a:avLst/>
          </a:prstGeom>
        </p:spPr>
        <p:txBody>
          <a:bodyPr wrap="none">
            <a:spAutoFit/>
          </a:bodyPr>
          <a:lstStyle/>
          <a:p>
            <a:r>
              <a:rPr lang="en-US" altLang="zh-CN" dirty="0">
                <a:solidFill>
                  <a:srgbClr val="400080"/>
                </a:solidFill>
                <a:ea typeface="楷体_GB2312" pitchFamily="49" charset="-122"/>
              </a:rPr>
              <a:t>BEF</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C</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K</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DGHI</a:t>
            </a:r>
          </a:p>
        </p:txBody>
      </p:sp>
      <p:sp>
        <p:nvSpPr>
          <p:cNvPr id="3" name="矩形 2"/>
          <p:cNvSpPr/>
          <p:nvPr/>
        </p:nvSpPr>
        <p:spPr>
          <a:xfrm>
            <a:off x="5004048" y="5173531"/>
            <a:ext cx="3459601" cy="523220"/>
          </a:xfrm>
          <a:prstGeom prst="rect">
            <a:avLst/>
          </a:prstGeom>
        </p:spPr>
        <p:txBody>
          <a:bodyPr wrap="none">
            <a:spAutoFit/>
          </a:bodyPr>
          <a:lstStyle/>
          <a:p>
            <a:r>
              <a:rPr lang="en-US" altLang="zh-CN" dirty="0">
                <a:solidFill>
                  <a:srgbClr val="400080"/>
                </a:solidFill>
                <a:ea typeface="楷体_GB2312" pitchFamily="49" charset="-122"/>
              </a:rPr>
              <a:t>EFB</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C</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K</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GIHD</a:t>
            </a:r>
          </a:p>
        </p:txBody>
      </p:sp>
      <p:sp>
        <p:nvSpPr>
          <p:cNvPr id="21" name="矩形 20"/>
          <p:cNvSpPr/>
          <p:nvPr/>
        </p:nvSpPr>
        <p:spPr>
          <a:xfrm>
            <a:off x="379881" y="5471630"/>
            <a:ext cx="1988044" cy="523220"/>
          </a:xfrm>
          <a:prstGeom prst="rect">
            <a:avLst/>
          </a:prstGeom>
        </p:spPr>
        <p:txBody>
          <a:bodyPr wrap="none">
            <a:spAutoFit/>
          </a:bodyPr>
          <a:lstStyle/>
          <a:p>
            <a:r>
              <a:rPr lang="zh-CN" altLang="en-US" kern="0" dirty="0">
                <a:solidFill>
                  <a:srgbClr val="FF3300"/>
                </a:solidFill>
                <a:latin typeface="Times New Roman"/>
                <a:ea typeface="楷体_GB2312"/>
              </a:rPr>
              <a:t>对应二叉树</a:t>
            </a:r>
            <a:endParaRPr lang="zh-CN" altLang="en-US" dirty="0"/>
          </a:p>
        </p:txBody>
      </p:sp>
      <p:grpSp>
        <p:nvGrpSpPr>
          <p:cNvPr id="43" name="组合 42"/>
          <p:cNvGrpSpPr/>
          <p:nvPr/>
        </p:nvGrpSpPr>
        <p:grpSpPr>
          <a:xfrm>
            <a:off x="2586980" y="2530094"/>
            <a:ext cx="4002087" cy="1595437"/>
            <a:chOff x="642938" y="4643438"/>
            <a:chExt cx="4002087" cy="1595437"/>
          </a:xfrm>
          <a:solidFill>
            <a:schemeClr val="accent5"/>
          </a:solidFill>
        </p:grpSpPr>
        <p:sp>
          <p:nvSpPr>
            <p:cNvPr id="46" name="Text Box 4"/>
            <p:cNvSpPr txBox="1">
              <a:spLocks noChangeArrowheads="1"/>
            </p:cNvSpPr>
            <p:nvPr/>
          </p:nvSpPr>
          <p:spPr bwMode="auto">
            <a:xfrm>
              <a:off x="642938" y="5180013"/>
              <a:ext cx="2001837" cy="522287"/>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ea typeface="楷体_GB2312" pitchFamily="49" charset="-122"/>
                </a:rPr>
                <a:t>先序遍历</a:t>
              </a:r>
            </a:p>
          </p:txBody>
        </p:sp>
        <p:sp>
          <p:nvSpPr>
            <p:cNvPr id="47" name="Text Box 5"/>
            <p:cNvSpPr txBox="1">
              <a:spLocks noChangeArrowheads="1"/>
            </p:cNvSpPr>
            <p:nvPr/>
          </p:nvSpPr>
          <p:spPr bwMode="auto">
            <a:xfrm>
              <a:off x="642938" y="5715000"/>
              <a:ext cx="2001837" cy="523220"/>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ea typeface="楷体_GB2312" pitchFamily="49" charset="-122"/>
                </a:rPr>
                <a:t>中</a:t>
              </a:r>
              <a:r>
                <a:rPr lang="zh-CN" altLang="en-US" dirty="0" smtClean="0">
                  <a:ea typeface="楷体_GB2312" pitchFamily="49" charset="-122"/>
                </a:rPr>
                <a:t>序</a:t>
              </a:r>
              <a:r>
                <a:rPr lang="zh-CN" altLang="en-US" dirty="0">
                  <a:ea typeface="楷体_GB2312" pitchFamily="49" charset="-122"/>
                </a:rPr>
                <a:t>遍历</a:t>
              </a:r>
            </a:p>
          </p:txBody>
        </p:sp>
        <p:sp>
          <p:nvSpPr>
            <p:cNvPr id="48" name="Rectangle 6"/>
            <p:cNvSpPr>
              <a:spLocks noChangeArrowheads="1"/>
            </p:cNvSpPr>
            <p:nvPr/>
          </p:nvSpPr>
          <p:spPr bwMode="auto">
            <a:xfrm>
              <a:off x="642938" y="4643438"/>
              <a:ext cx="2001837" cy="523875"/>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smtClean="0">
                  <a:ea typeface="楷体_GB2312" pitchFamily="49" charset="-122"/>
                </a:rPr>
                <a:t>森林</a:t>
              </a:r>
              <a:endParaRPr lang="zh-CN" altLang="en-US" dirty="0">
                <a:ea typeface="楷体_GB2312" pitchFamily="49" charset="-122"/>
              </a:endParaRPr>
            </a:p>
          </p:txBody>
        </p:sp>
        <p:sp>
          <p:nvSpPr>
            <p:cNvPr id="49" name="Rectangle 7"/>
            <p:cNvSpPr>
              <a:spLocks noChangeArrowheads="1"/>
            </p:cNvSpPr>
            <p:nvPr/>
          </p:nvSpPr>
          <p:spPr bwMode="auto">
            <a:xfrm>
              <a:off x="2643188" y="4643438"/>
              <a:ext cx="2001837" cy="523875"/>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solidFill>
                    <a:srgbClr val="FF3300"/>
                  </a:solidFill>
                  <a:ea typeface="楷体_GB2312" pitchFamily="49" charset="-122"/>
                </a:rPr>
                <a:t>对应二叉树</a:t>
              </a:r>
            </a:p>
          </p:txBody>
        </p:sp>
        <p:sp>
          <p:nvSpPr>
            <p:cNvPr id="50" name="Text Box 10"/>
            <p:cNvSpPr txBox="1">
              <a:spLocks noChangeArrowheads="1"/>
            </p:cNvSpPr>
            <p:nvPr/>
          </p:nvSpPr>
          <p:spPr bwMode="auto">
            <a:xfrm>
              <a:off x="2643188" y="5180013"/>
              <a:ext cx="2001837" cy="522287"/>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solidFill>
                    <a:srgbClr val="FF3300"/>
                  </a:solidFill>
                  <a:ea typeface="楷体_GB2312" pitchFamily="49" charset="-122"/>
                </a:rPr>
                <a:t>先序遍历</a:t>
              </a:r>
            </a:p>
          </p:txBody>
        </p:sp>
        <p:sp>
          <p:nvSpPr>
            <p:cNvPr id="51" name="Text Box 12"/>
            <p:cNvSpPr txBox="1">
              <a:spLocks noChangeArrowheads="1"/>
            </p:cNvSpPr>
            <p:nvPr/>
          </p:nvSpPr>
          <p:spPr bwMode="auto">
            <a:xfrm>
              <a:off x="2643188" y="5715000"/>
              <a:ext cx="2001837" cy="523875"/>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solidFill>
                    <a:srgbClr val="FF3300"/>
                  </a:solidFill>
                  <a:ea typeface="楷体_GB2312" pitchFamily="49" charset="-122"/>
                </a:rPr>
                <a:t>中序遍历</a:t>
              </a:r>
            </a:p>
          </p:txBody>
        </p:sp>
      </p:grpSp>
    </p:spTree>
    <p:extLst>
      <p:ext uri="{BB962C8B-B14F-4D97-AF65-F5344CB8AC3E}">
        <p14:creationId xmlns:p14="http://schemas.microsoft.com/office/powerpoint/2010/main" val="203926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1+#ppt_w/2"/>
                                          </p:val>
                                        </p:tav>
                                        <p:tav tm="100000">
                                          <p:val>
                                            <p:strVal val="#ppt_x"/>
                                          </p:val>
                                        </p:tav>
                                      </p:tavLst>
                                    </p:anim>
                                    <p:anim calcmode="lin" valueType="num">
                                      <p:cBhvr additive="base">
                                        <p:cTn id="13"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fill="hold"/>
                                        <p:tgtEl>
                                          <p:spTgt spid="45"/>
                                        </p:tgtEl>
                                        <p:attrNameLst>
                                          <p:attrName>ppt_x</p:attrName>
                                        </p:attrNameLst>
                                      </p:cBhvr>
                                      <p:tavLst>
                                        <p:tav tm="0">
                                          <p:val>
                                            <p:strVal val="#ppt_x"/>
                                          </p:val>
                                        </p:tav>
                                        <p:tav tm="100000">
                                          <p:val>
                                            <p:strVal val="#ppt_x"/>
                                          </p:val>
                                        </p:tav>
                                      </p:tavLst>
                                    </p:anim>
                                    <p:anim calcmode="lin" valueType="num">
                                      <p:cBhvr additive="base">
                                        <p:cTn id="2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1000"/>
                                        <p:tgtEl>
                                          <p:spTgt spid="43"/>
                                        </p:tgtEl>
                                      </p:cBhvr>
                                    </p:animEffect>
                                    <p:anim calcmode="lin" valueType="num">
                                      <p:cBhvr>
                                        <p:cTn id="35" dur="1000" fill="hold"/>
                                        <p:tgtEl>
                                          <p:spTgt spid="43"/>
                                        </p:tgtEl>
                                        <p:attrNameLst>
                                          <p:attrName>ppt_x</p:attrName>
                                        </p:attrNameLst>
                                      </p:cBhvr>
                                      <p:tavLst>
                                        <p:tav tm="0">
                                          <p:val>
                                            <p:strVal val="#ppt_x"/>
                                          </p:val>
                                        </p:tav>
                                        <p:tav tm="100000">
                                          <p:val>
                                            <p:strVal val="#ppt_x"/>
                                          </p:val>
                                        </p:tav>
                                      </p:tavLst>
                                    </p:anim>
                                    <p:anim calcmode="lin" valueType="num">
                                      <p:cBhvr>
                                        <p:cTn id="3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utoUpdateAnimBg="0"/>
      <p:bldP spid="45" grpId="0"/>
      <p:bldP spid="2" grpId="0"/>
      <p:bldP spid="3" grpId="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1C922DA3-DBC2-4858-9138-EFBF08DCA75C}" type="slidenum">
              <a:rPr kumimoji="0" lang="en-US" altLang="zh-CN" sz="1400" b="0" smtClean="0">
                <a:solidFill>
                  <a:schemeClr val="tx1"/>
                </a:solidFill>
              </a:rPr>
              <a:pPr eaLnBrk="1" hangingPunct="1"/>
              <a:t>108</a:t>
            </a:fld>
            <a:endParaRPr kumimoji="0" lang="en-US" altLang="zh-CN" sz="1400" b="0" smtClean="0">
              <a:solidFill>
                <a:schemeClr val="tx1"/>
              </a:solidFill>
            </a:endParaRPr>
          </a:p>
        </p:txBody>
      </p:sp>
      <p:sp>
        <p:nvSpPr>
          <p:cNvPr id="102403" name="Rectangle 3"/>
          <p:cNvSpPr>
            <a:spLocks noGrp="1" noChangeArrowheads="1"/>
          </p:cNvSpPr>
          <p:nvPr>
            <p:ph type="body" idx="1"/>
          </p:nvPr>
        </p:nvSpPr>
        <p:spPr>
          <a:xfrm>
            <a:off x="228600" y="1447800"/>
            <a:ext cx="8731250" cy="720725"/>
          </a:xfrm>
        </p:spPr>
        <p:txBody>
          <a:bodyPr/>
          <a:lstStyle/>
          <a:p>
            <a:pPr eaLnBrk="1" hangingPunct="1"/>
            <a:r>
              <a:rPr lang="zh-CN" altLang="en-US" smtClean="0"/>
              <a:t>树、森林与二叉树遍历的关系</a:t>
            </a:r>
          </a:p>
        </p:txBody>
      </p:sp>
      <p:sp>
        <p:nvSpPr>
          <p:cNvPr id="102404" name="Text Box 4"/>
          <p:cNvSpPr txBox="1">
            <a:spLocks noChangeArrowheads="1"/>
          </p:cNvSpPr>
          <p:nvPr/>
        </p:nvSpPr>
        <p:spPr bwMode="auto">
          <a:xfrm>
            <a:off x="454025" y="3446463"/>
            <a:ext cx="2532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zh-CN" altLang="en-US" sz="4000">
                <a:ea typeface="楷体_GB2312" pitchFamily="49" charset="-122"/>
              </a:rPr>
              <a:t>先序遍历</a:t>
            </a:r>
            <a:endParaRPr lang="zh-CN" altLang="en-US" sz="2400">
              <a:ea typeface="楷体_GB2312" pitchFamily="49" charset="-122"/>
            </a:endParaRPr>
          </a:p>
        </p:txBody>
      </p:sp>
      <p:sp>
        <p:nvSpPr>
          <p:cNvPr id="102405" name="Text Box 5"/>
          <p:cNvSpPr txBox="1">
            <a:spLocks noChangeArrowheads="1"/>
          </p:cNvSpPr>
          <p:nvPr/>
        </p:nvSpPr>
        <p:spPr bwMode="auto">
          <a:xfrm>
            <a:off x="454025" y="4605338"/>
            <a:ext cx="2532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zh-CN" altLang="en-US" sz="4000">
                <a:ea typeface="楷体_GB2312" pitchFamily="49" charset="-122"/>
              </a:rPr>
              <a:t>后序遍历</a:t>
            </a:r>
          </a:p>
        </p:txBody>
      </p:sp>
      <p:sp>
        <p:nvSpPr>
          <p:cNvPr id="102406" name="Rectangle 6"/>
          <p:cNvSpPr>
            <a:spLocks noChangeArrowheads="1"/>
          </p:cNvSpPr>
          <p:nvPr/>
        </p:nvSpPr>
        <p:spPr bwMode="auto">
          <a:xfrm>
            <a:off x="1219200" y="2286000"/>
            <a:ext cx="790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lang="zh-CN" altLang="en-US" sz="4000" dirty="0">
                <a:ea typeface="楷体_GB2312" pitchFamily="49" charset="-122"/>
              </a:rPr>
              <a:t>树</a:t>
            </a:r>
          </a:p>
        </p:txBody>
      </p:sp>
      <p:sp>
        <p:nvSpPr>
          <p:cNvPr id="102407" name="Rectangle 7"/>
          <p:cNvSpPr>
            <a:spLocks noChangeArrowheads="1"/>
          </p:cNvSpPr>
          <p:nvPr/>
        </p:nvSpPr>
        <p:spPr bwMode="auto">
          <a:xfrm>
            <a:off x="2928938" y="2286000"/>
            <a:ext cx="2857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lang="zh-CN" altLang="en-US" sz="4000">
                <a:solidFill>
                  <a:srgbClr val="FF3300"/>
                </a:solidFill>
                <a:ea typeface="楷体_GB2312" pitchFamily="49" charset="-122"/>
              </a:rPr>
              <a:t>对应二叉树</a:t>
            </a:r>
          </a:p>
        </p:txBody>
      </p:sp>
      <p:sp>
        <p:nvSpPr>
          <p:cNvPr id="102408" name="Text Box 10"/>
          <p:cNvSpPr txBox="1">
            <a:spLocks noChangeArrowheads="1"/>
          </p:cNvSpPr>
          <p:nvPr/>
        </p:nvSpPr>
        <p:spPr bwMode="auto">
          <a:xfrm>
            <a:off x="3127375" y="3429000"/>
            <a:ext cx="2532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zh-CN" altLang="en-US" sz="4000">
                <a:solidFill>
                  <a:srgbClr val="FF3300"/>
                </a:solidFill>
                <a:ea typeface="楷体_GB2312" pitchFamily="49" charset="-122"/>
              </a:rPr>
              <a:t>先序遍历</a:t>
            </a:r>
            <a:endParaRPr lang="zh-CN" altLang="en-US" sz="2400">
              <a:solidFill>
                <a:srgbClr val="FF3300"/>
              </a:solidFill>
              <a:ea typeface="楷体_GB2312" pitchFamily="49" charset="-122"/>
            </a:endParaRPr>
          </a:p>
        </p:txBody>
      </p:sp>
      <p:sp>
        <p:nvSpPr>
          <p:cNvPr id="102409" name="Text Box 12"/>
          <p:cNvSpPr txBox="1">
            <a:spLocks noChangeArrowheads="1"/>
          </p:cNvSpPr>
          <p:nvPr/>
        </p:nvSpPr>
        <p:spPr bwMode="auto">
          <a:xfrm>
            <a:off x="3101975" y="4572000"/>
            <a:ext cx="2532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zh-CN" altLang="en-US" sz="4000">
                <a:solidFill>
                  <a:srgbClr val="FF3300"/>
                </a:solidFill>
                <a:ea typeface="楷体_GB2312" pitchFamily="49" charset="-122"/>
              </a:rPr>
              <a:t>中序遍历</a:t>
            </a:r>
            <a:endParaRPr lang="zh-CN" altLang="en-US" sz="2400">
              <a:solidFill>
                <a:srgbClr val="FF3300"/>
              </a:solidFill>
              <a:ea typeface="楷体_GB2312" pitchFamily="49" charset="-122"/>
            </a:endParaRPr>
          </a:p>
        </p:txBody>
      </p:sp>
      <p:sp>
        <p:nvSpPr>
          <p:cNvPr id="102410" name="Rectangle 13"/>
          <p:cNvSpPr>
            <a:spLocks noGrp="1" noChangeArrowheads="1"/>
          </p:cNvSpPr>
          <p:nvPr>
            <p:ph type="title"/>
          </p:nvPr>
        </p:nvSpPr>
        <p:spPr/>
        <p:txBody>
          <a:bodyPr/>
          <a:lstStyle/>
          <a:p>
            <a:pPr eaLnBrk="1" hangingPunct="1"/>
            <a:endParaRPr lang="zh-CN" altLang="zh-CN" smtClean="0"/>
          </a:p>
        </p:txBody>
      </p:sp>
      <p:sp>
        <p:nvSpPr>
          <p:cNvPr id="102411" name="Rectangle 8"/>
          <p:cNvSpPr>
            <a:spLocks noChangeArrowheads="1"/>
          </p:cNvSpPr>
          <p:nvPr/>
        </p:nvSpPr>
        <p:spPr bwMode="auto">
          <a:xfrm>
            <a:off x="6400800" y="228600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lang="zh-CN" altLang="en-US" sz="4000">
                <a:solidFill>
                  <a:schemeClr val="tx1"/>
                </a:solidFill>
                <a:ea typeface="楷体_GB2312" pitchFamily="49" charset="-122"/>
              </a:rPr>
              <a:t>森林</a:t>
            </a:r>
          </a:p>
        </p:txBody>
      </p:sp>
      <p:sp>
        <p:nvSpPr>
          <p:cNvPr id="15" name="Text Box 9"/>
          <p:cNvSpPr txBox="1">
            <a:spLocks noChangeArrowheads="1"/>
          </p:cNvSpPr>
          <p:nvPr/>
        </p:nvSpPr>
        <p:spPr bwMode="auto">
          <a:xfrm>
            <a:off x="5857875" y="3429000"/>
            <a:ext cx="2532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zh-CN" altLang="en-US" sz="4000">
                <a:solidFill>
                  <a:schemeClr val="tx1"/>
                </a:solidFill>
                <a:ea typeface="楷体_GB2312" pitchFamily="49" charset="-122"/>
              </a:rPr>
              <a:t>先序遍历</a:t>
            </a:r>
            <a:endParaRPr lang="zh-CN" altLang="en-US" sz="2400">
              <a:solidFill>
                <a:schemeClr val="tx1"/>
              </a:solidFill>
              <a:ea typeface="楷体_GB2312" pitchFamily="49" charset="-122"/>
            </a:endParaRPr>
          </a:p>
        </p:txBody>
      </p:sp>
      <p:sp>
        <p:nvSpPr>
          <p:cNvPr id="16" name="Text Box 11"/>
          <p:cNvSpPr txBox="1">
            <a:spLocks noChangeArrowheads="1"/>
          </p:cNvSpPr>
          <p:nvPr/>
        </p:nvSpPr>
        <p:spPr bwMode="auto">
          <a:xfrm>
            <a:off x="5857875" y="4572000"/>
            <a:ext cx="2532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zh-CN" altLang="en-US" sz="4000">
                <a:solidFill>
                  <a:schemeClr val="tx1"/>
                </a:solidFill>
                <a:ea typeface="楷体_GB2312" pitchFamily="49" charset="-122"/>
              </a:rPr>
              <a:t>中序遍历</a:t>
            </a:r>
            <a:endParaRPr lang="zh-CN" altLang="en-US" sz="2400">
              <a:solidFill>
                <a:schemeClr val="tx1"/>
              </a:solidFill>
              <a:ea typeface="楷体_GB2312" pitchFamily="49" charset="-122"/>
            </a:endParaRPr>
          </a:p>
        </p:txBody>
      </p:sp>
      <p:cxnSp>
        <p:nvCxnSpPr>
          <p:cNvPr id="3" name="直接连接符 2"/>
          <p:cNvCxnSpPr/>
          <p:nvPr/>
        </p:nvCxnSpPr>
        <p:spPr bwMode="auto">
          <a:xfrm>
            <a:off x="323528" y="3140968"/>
            <a:ext cx="8280920" cy="0"/>
          </a:xfrm>
          <a:prstGeom prst="line">
            <a:avLst/>
          </a:prstGeom>
          <a:solidFill>
            <a:schemeClr val="accent1"/>
          </a:solidFill>
          <a:ln w="28575" cap="sq" cmpd="sng" algn="ctr">
            <a:solidFill>
              <a:schemeClr val="tx2">
                <a:lumMod val="60000"/>
                <a:lumOff val="40000"/>
              </a:schemeClr>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F0A59963-3D62-43A6-8F55-FC880323D70C}" type="slidenum">
              <a:rPr kumimoji="0" lang="en-US" altLang="zh-CN" sz="1400" b="0" smtClean="0">
                <a:solidFill>
                  <a:schemeClr val="tx1"/>
                </a:solidFill>
              </a:rPr>
              <a:pPr eaLnBrk="1" hangingPunct="1"/>
              <a:t>109</a:t>
            </a:fld>
            <a:endParaRPr kumimoji="0" lang="en-US" altLang="zh-CN" sz="1400" b="0" smtClean="0">
              <a:solidFill>
                <a:schemeClr val="tx1"/>
              </a:solidFill>
            </a:endParaRPr>
          </a:p>
        </p:txBody>
      </p:sp>
      <p:grpSp>
        <p:nvGrpSpPr>
          <p:cNvPr id="2" name="Group 10"/>
          <p:cNvGrpSpPr>
            <a:grpSpLocks/>
          </p:cNvGrpSpPr>
          <p:nvPr/>
        </p:nvGrpSpPr>
        <p:grpSpPr bwMode="auto">
          <a:xfrm>
            <a:off x="2133600" y="1447800"/>
            <a:ext cx="4565650" cy="3044825"/>
            <a:chOff x="2109" y="1026"/>
            <a:chExt cx="2876" cy="1918"/>
          </a:xfrm>
        </p:grpSpPr>
        <p:sp>
          <p:nvSpPr>
            <p:cNvPr id="10258" name="Line 11"/>
            <p:cNvSpPr>
              <a:spLocks noChangeShapeType="1"/>
            </p:cNvSpPr>
            <p:nvPr/>
          </p:nvSpPr>
          <p:spPr bwMode="auto">
            <a:xfrm>
              <a:off x="4785" y="2341"/>
              <a:ext cx="0" cy="45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9" name="Line 12"/>
            <p:cNvSpPr>
              <a:spLocks noChangeShapeType="1"/>
            </p:cNvSpPr>
            <p:nvPr/>
          </p:nvSpPr>
          <p:spPr bwMode="auto">
            <a:xfrm>
              <a:off x="4468" y="1797"/>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0" name="Line 13"/>
            <p:cNvSpPr>
              <a:spLocks noChangeShapeType="1"/>
            </p:cNvSpPr>
            <p:nvPr/>
          </p:nvSpPr>
          <p:spPr bwMode="auto">
            <a:xfrm flipH="1">
              <a:off x="4377" y="1842"/>
              <a:ext cx="0" cy="331"/>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1" name="Line 14"/>
            <p:cNvSpPr>
              <a:spLocks noChangeShapeType="1"/>
            </p:cNvSpPr>
            <p:nvPr/>
          </p:nvSpPr>
          <p:spPr bwMode="auto">
            <a:xfrm flipH="1">
              <a:off x="3969" y="1797"/>
              <a:ext cx="288" cy="38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2" name="Line 15"/>
            <p:cNvSpPr>
              <a:spLocks noChangeShapeType="1"/>
            </p:cNvSpPr>
            <p:nvPr/>
          </p:nvSpPr>
          <p:spPr bwMode="auto">
            <a:xfrm>
              <a:off x="3506" y="1888"/>
              <a:ext cx="1"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3" name="Line 16"/>
            <p:cNvSpPr>
              <a:spLocks noChangeShapeType="1"/>
            </p:cNvSpPr>
            <p:nvPr/>
          </p:nvSpPr>
          <p:spPr bwMode="auto">
            <a:xfrm>
              <a:off x="2699" y="1842"/>
              <a:ext cx="28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4" name="Line 17"/>
            <p:cNvSpPr>
              <a:spLocks noChangeShapeType="1"/>
            </p:cNvSpPr>
            <p:nvPr/>
          </p:nvSpPr>
          <p:spPr bwMode="auto">
            <a:xfrm flipH="1">
              <a:off x="2336" y="1842"/>
              <a:ext cx="317"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5" name="Line 18"/>
            <p:cNvSpPr>
              <a:spLocks noChangeShapeType="1"/>
            </p:cNvSpPr>
            <p:nvPr/>
          </p:nvSpPr>
          <p:spPr bwMode="auto">
            <a:xfrm>
              <a:off x="3061" y="2309"/>
              <a:ext cx="187" cy="42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6" name="Line 19"/>
            <p:cNvSpPr>
              <a:spLocks noChangeShapeType="1"/>
            </p:cNvSpPr>
            <p:nvPr/>
          </p:nvSpPr>
          <p:spPr bwMode="auto">
            <a:xfrm flipH="1">
              <a:off x="2744" y="2309"/>
              <a:ext cx="272" cy="40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7" name="Line 20"/>
            <p:cNvSpPr>
              <a:spLocks noChangeShapeType="1"/>
            </p:cNvSpPr>
            <p:nvPr/>
          </p:nvSpPr>
          <p:spPr bwMode="auto">
            <a:xfrm flipH="1">
              <a:off x="2699" y="1243"/>
              <a:ext cx="635" cy="41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8" name="Oval 21"/>
            <p:cNvSpPr>
              <a:spLocks noChangeArrowheads="1"/>
            </p:cNvSpPr>
            <p:nvPr/>
          </p:nvSpPr>
          <p:spPr bwMode="auto">
            <a:xfrm>
              <a:off x="3334" y="1026"/>
              <a:ext cx="336" cy="313"/>
            </a:xfrm>
            <a:prstGeom prst="ellipse">
              <a:avLst/>
            </a:prstGeom>
            <a:solidFill>
              <a:srgbClr val="FBE2DF"/>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FF0000"/>
                  </a:solidFill>
                </a:rPr>
                <a:t>A</a:t>
              </a:r>
              <a:endParaRPr lang="en-US" altLang="zh-CN" sz="2400" b="0">
                <a:solidFill>
                  <a:schemeClr val="tx1"/>
                </a:solidFill>
              </a:endParaRPr>
            </a:p>
          </p:txBody>
        </p:sp>
        <p:sp>
          <p:nvSpPr>
            <p:cNvPr id="10269" name="Oval 22"/>
            <p:cNvSpPr>
              <a:spLocks noChangeArrowheads="1"/>
            </p:cNvSpPr>
            <p:nvPr/>
          </p:nvSpPr>
          <p:spPr bwMode="auto">
            <a:xfrm>
              <a:off x="2517" y="1579"/>
              <a:ext cx="337"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B</a:t>
              </a:r>
              <a:endParaRPr lang="en-US" altLang="zh-CN" sz="2400" b="0">
                <a:solidFill>
                  <a:schemeClr val="tx1"/>
                </a:solidFill>
              </a:endParaRPr>
            </a:p>
          </p:txBody>
        </p:sp>
        <p:sp>
          <p:nvSpPr>
            <p:cNvPr id="10270" name="Oval 23"/>
            <p:cNvSpPr>
              <a:spLocks noChangeArrowheads="1"/>
            </p:cNvSpPr>
            <p:nvPr/>
          </p:nvSpPr>
          <p:spPr bwMode="auto">
            <a:xfrm>
              <a:off x="3334" y="157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C</a:t>
              </a:r>
              <a:endParaRPr lang="en-US" altLang="zh-CN" sz="2400" b="0">
                <a:solidFill>
                  <a:schemeClr val="tx1"/>
                </a:solidFill>
              </a:endParaRPr>
            </a:p>
          </p:txBody>
        </p:sp>
        <p:sp>
          <p:nvSpPr>
            <p:cNvPr id="10271" name="Oval 24"/>
            <p:cNvSpPr>
              <a:spLocks noChangeArrowheads="1"/>
            </p:cNvSpPr>
            <p:nvPr/>
          </p:nvSpPr>
          <p:spPr bwMode="auto">
            <a:xfrm>
              <a:off x="4198" y="157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D</a:t>
              </a:r>
              <a:endParaRPr lang="en-US" altLang="zh-CN" sz="2400" b="0"/>
            </a:p>
          </p:txBody>
        </p:sp>
        <p:sp>
          <p:nvSpPr>
            <p:cNvPr id="10272" name="Oval 25"/>
            <p:cNvSpPr>
              <a:spLocks noChangeArrowheads="1"/>
            </p:cNvSpPr>
            <p:nvPr/>
          </p:nvSpPr>
          <p:spPr bwMode="auto">
            <a:xfrm>
              <a:off x="2109" y="2069"/>
              <a:ext cx="361"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E</a:t>
              </a:r>
              <a:endParaRPr lang="en-US" altLang="zh-CN" sz="2400" b="0">
                <a:solidFill>
                  <a:schemeClr val="tx1"/>
                </a:solidFill>
              </a:endParaRPr>
            </a:p>
          </p:txBody>
        </p:sp>
        <p:sp>
          <p:nvSpPr>
            <p:cNvPr id="10273" name="Oval 26"/>
            <p:cNvSpPr>
              <a:spLocks noChangeArrowheads="1"/>
            </p:cNvSpPr>
            <p:nvPr/>
          </p:nvSpPr>
          <p:spPr bwMode="auto">
            <a:xfrm>
              <a:off x="2854" y="2069"/>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F</a:t>
              </a:r>
              <a:endParaRPr lang="en-US" altLang="zh-CN" sz="2400" b="0">
                <a:solidFill>
                  <a:schemeClr val="tx1"/>
                </a:solidFill>
              </a:endParaRPr>
            </a:p>
          </p:txBody>
        </p:sp>
        <p:sp>
          <p:nvSpPr>
            <p:cNvPr id="10274" name="Oval 27"/>
            <p:cNvSpPr>
              <a:spLocks noChangeArrowheads="1"/>
            </p:cNvSpPr>
            <p:nvPr/>
          </p:nvSpPr>
          <p:spPr bwMode="auto">
            <a:xfrm>
              <a:off x="3334" y="206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G</a:t>
              </a:r>
              <a:endParaRPr lang="en-US" altLang="zh-CN" sz="2400" b="0">
                <a:solidFill>
                  <a:schemeClr val="tx1"/>
                </a:solidFill>
              </a:endParaRPr>
            </a:p>
          </p:txBody>
        </p:sp>
        <p:sp>
          <p:nvSpPr>
            <p:cNvPr id="10275" name="Oval 28"/>
            <p:cNvSpPr>
              <a:spLocks noChangeArrowheads="1"/>
            </p:cNvSpPr>
            <p:nvPr/>
          </p:nvSpPr>
          <p:spPr bwMode="auto">
            <a:xfrm>
              <a:off x="3766"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H</a:t>
              </a:r>
              <a:endParaRPr lang="en-US" altLang="zh-CN" sz="2400" b="0"/>
            </a:p>
          </p:txBody>
        </p:sp>
        <p:sp>
          <p:nvSpPr>
            <p:cNvPr id="10276" name="Oval 29"/>
            <p:cNvSpPr>
              <a:spLocks noChangeArrowheads="1"/>
            </p:cNvSpPr>
            <p:nvPr/>
          </p:nvSpPr>
          <p:spPr bwMode="auto">
            <a:xfrm>
              <a:off x="4198"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I</a:t>
              </a:r>
              <a:endParaRPr lang="en-US" altLang="zh-CN" sz="2400" b="0"/>
            </a:p>
          </p:txBody>
        </p:sp>
        <p:sp>
          <p:nvSpPr>
            <p:cNvPr id="10277" name="Oval 30"/>
            <p:cNvSpPr>
              <a:spLocks noChangeArrowheads="1"/>
            </p:cNvSpPr>
            <p:nvPr/>
          </p:nvSpPr>
          <p:spPr bwMode="auto">
            <a:xfrm>
              <a:off x="4630" y="2069"/>
              <a:ext cx="337"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J</a:t>
              </a:r>
              <a:endParaRPr lang="en-US" altLang="zh-CN" sz="2400" b="0"/>
            </a:p>
          </p:txBody>
        </p:sp>
        <p:sp>
          <p:nvSpPr>
            <p:cNvPr id="10278" name="Oval 31"/>
            <p:cNvSpPr>
              <a:spLocks noChangeArrowheads="1"/>
            </p:cNvSpPr>
            <p:nvPr/>
          </p:nvSpPr>
          <p:spPr bwMode="auto">
            <a:xfrm>
              <a:off x="4649" y="2614"/>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M</a:t>
              </a:r>
              <a:endParaRPr lang="en-US" altLang="zh-CN" sz="2400" b="0"/>
            </a:p>
          </p:txBody>
        </p:sp>
        <p:sp>
          <p:nvSpPr>
            <p:cNvPr id="10279" name="Oval 32"/>
            <p:cNvSpPr>
              <a:spLocks noChangeArrowheads="1"/>
            </p:cNvSpPr>
            <p:nvPr/>
          </p:nvSpPr>
          <p:spPr bwMode="auto">
            <a:xfrm>
              <a:off x="256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K</a:t>
              </a:r>
              <a:endParaRPr lang="en-US" altLang="zh-CN" sz="2400" b="0">
                <a:solidFill>
                  <a:schemeClr val="tx1"/>
                </a:solidFill>
              </a:endParaRPr>
            </a:p>
          </p:txBody>
        </p:sp>
        <p:sp>
          <p:nvSpPr>
            <p:cNvPr id="10280" name="Oval 33"/>
            <p:cNvSpPr>
              <a:spLocks noChangeArrowheads="1"/>
            </p:cNvSpPr>
            <p:nvPr/>
          </p:nvSpPr>
          <p:spPr bwMode="auto">
            <a:xfrm>
              <a:off x="315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L</a:t>
              </a:r>
              <a:endParaRPr lang="en-US" altLang="zh-CN" sz="2400" b="0">
                <a:solidFill>
                  <a:schemeClr val="tx1"/>
                </a:solidFill>
              </a:endParaRPr>
            </a:p>
          </p:txBody>
        </p:sp>
        <p:sp>
          <p:nvSpPr>
            <p:cNvPr id="10281" name="Line 34"/>
            <p:cNvSpPr>
              <a:spLocks noChangeShapeType="1"/>
            </p:cNvSpPr>
            <p:nvPr/>
          </p:nvSpPr>
          <p:spPr bwMode="auto">
            <a:xfrm>
              <a:off x="3506" y="1339"/>
              <a:ext cx="1"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2" name="Line 35"/>
            <p:cNvSpPr>
              <a:spLocks noChangeShapeType="1"/>
            </p:cNvSpPr>
            <p:nvPr/>
          </p:nvSpPr>
          <p:spPr bwMode="auto">
            <a:xfrm>
              <a:off x="3670" y="1243"/>
              <a:ext cx="672"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708" name="Text Box 36"/>
          <p:cNvSpPr txBox="1">
            <a:spLocks noChangeArrowheads="1"/>
          </p:cNvSpPr>
          <p:nvPr/>
        </p:nvSpPr>
        <p:spPr bwMode="auto">
          <a:xfrm>
            <a:off x="449263" y="4800600"/>
            <a:ext cx="85423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a:solidFill>
                  <a:srgbClr val="FF0000"/>
                </a:solidFill>
              </a:rPr>
              <a:t>A( </a:t>
            </a:r>
            <a:r>
              <a:rPr lang="en-US" altLang="zh-CN" sz="4000" dirty="0">
                <a:solidFill>
                  <a:srgbClr val="9C4E00"/>
                </a:solidFill>
              </a:rPr>
              <a:t>B(E, F(K, L)),</a:t>
            </a:r>
            <a:r>
              <a:rPr lang="en-US" altLang="zh-CN" sz="4000" dirty="0">
                <a:solidFill>
                  <a:schemeClr val="tx1"/>
                </a:solidFill>
              </a:rPr>
              <a:t> C(G), </a:t>
            </a:r>
            <a:r>
              <a:rPr lang="en-US" altLang="zh-CN" sz="4000" dirty="0"/>
              <a:t>D(H, I, J(M))</a:t>
            </a:r>
            <a:r>
              <a:rPr lang="en-US" altLang="zh-CN" sz="4000" dirty="0">
                <a:solidFill>
                  <a:schemeClr val="tx1"/>
                </a:solidFill>
              </a:rPr>
              <a:t> </a:t>
            </a:r>
            <a:r>
              <a:rPr lang="en-US" altLang="zh-CN" sz="4000" dirty="0">
                <a:solidFill>
                  <a:srgbClr val="FF0000"/>
                </a:solidFill>
              </a:rPr>
              <a:t>)</a:t>
            </a:r>
            <a:endParaRPr lang="en-US" altLang="zh-CN" sz="2400" b="0" dirty="0">
              <a:solidFill>
                <a:schemeClr val="tx1"/>
              </a:solidFill>
            </a:endParaRPr>
          </a:p>
        </p:txBody>
      </p:sp>
      <p:grpSp>
        <p:nvGrpSpPr>
          <p:cNvPr id="3" name="Group 47"/>
          <p:cNvGrpSpPr>
            <a:grpSpLocks/>
          </p:cNvGrpSpPr>
          <p:nvPr/>
        </p:nvGrpSpPr>
        <p:grpSpPr bwMode="auto">
          <a:xfrm>
            <a:off x="1211263" y="5349875"/>
            <a:ext cx="2820987" cy="1082675"/>
            <a:chOff x="763" y="3370"/>
            <a:chExt cx="1777" cy="682"/>
          </a:xfrm>
        </p:grpSpPr>
        <p:sp>
          <p:nvSpPr>
            <p:cNvPr id="10256" name="AutoShape 37"/>
            <p:cNvSpPr>
              <a:spLocks/>
            </p:cNvSpPr>
            <p:nvPr/>
          </p:nvSpPr>
          <p:spPr bwMode="auto">
            <a:xfrm rot="-5446501">
              <a:off x="1504" y="2629"/>
              <a:ext cx="296" cy="1777"/>
            </a:xfrm>
            <a:prstGeom prst="leftBrace">
              <a:avLst>
                <a:gd name="adj1" fmla="val 50028"/>
                <a:gd name="adj2" fmla="val 50000"/>
              </a:avLst>
            </a:prstGeom>
            <a:noFill/>
            <a:ln w="38100" cap="sq">
              <a:solidFill>
                <a:srgbClr val="804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7" name="Text Box 40"/>
            <p:cNvSpPr txBox="1">
              <a:spLocks noChangeArrowheads="1"/>
            </p:cNvSpPr>
            <p:nvPr/>
          </p:nvSpPr>
          <p:spPr bwMode="auto">
            <a:xfrm>
              <a:off x="1497" y="3610"/>
              <a:ext cx="5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4000">
                  <a:solidFill>
                    <a:srgbClr val="9C4E00"/>
                  </a:solidFill>
                </a:rPr>
                <a:t>T</a:t>
              </a:r>
              <a:r>
                <a:rPr lang="en-US" altLang="zh-CN" sz="4000" baseline="-25000">
                  <a:solidFill>
                    <a:srgbClr val="9C4E00"/>
                  </a:solidFill>
                </a:rPr>
                <a:t>1</a:t>
              </a:r>
              <a:endParaRPr lang="en-US" altLang="zh-CN" sz="2400" b="0">
                <a:solidFill>
                  <a:schemeClr val="tx1"/>
                </a:solidFill>
              </a:endParaRPr>
            </a:p>
          </p:txBody>
        </p:sp>
      </p:grpSp>
      <p:grpSp>
        <p:nvGrpSpPr>
          <p:cNvPr id="4" name="Group 49"/>
          <p:cNvGrpSpPr>
            <a:grpSpLocks/>
          </p:cNvGrpSpPr>
          <p:nvPr/>
        </p:nvGrpSpPr>
        <p:grpSpPr bwMode="auto">
          <a:xfrm>
            <a:off x="5707063" y="5349875"/>
            <a:ext cx="2820987" cy="1082675"/>
            <a:chOff x="3595" y="3370"/>
            <a:chExt cx="1777" cy="682"/>
          </a:xfrm>
        </p:grpSpPr>
        <p:sp>
          <p:nvSpPr>
            <p:cNvPr id="10254" name="AutoShape 38"/>
            <p:cNvSpPr>
              <a:spLocks/>
            </p:cNvSpPr>
            <p:nvPr/>
          </p:nvSpPr>
          <p:spPr bwMode="auto">
            <a:xfrm rot="-5446501">
              <a:off x="4336" y="2629"/>
              <a:ext cx="296" cy="1777"/>
            </a:xfrm>
            <a:prstGeom prst="leftBrace">
              <a:avLst>
                <a:gd name="adj1" fmla="val 50028"/>
                <a:gd name="adj2" fmla="val 50000"/>
              </a:avLst>
            </a:prstGeom>
            <a:noFill/>
            <a:ln w="38100" cap="sq">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5" name="Text Box 41"/>
            <p:cNvSpPr txBox="1">
              <a:spLocks noChangeArrowheads="1"/>
            </p:cNvSpPr>
            <p:nvPr/>
          </p:nvSpPr>
          <p:spPr bwMode="auto">
            <a:xfrm>
              <a:off x="4363" y="3610"/>
              <a:ext cx="5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4000"/>
                <a:t>T</a:t>
              </a:r>
              <a:r>
                <a:rPr lang="en-US" altLang="zh-CN" sz="4000" baseline="-25000"/>
                <a:t>3</a:t>
              </a:r>
              <a:endParaRPr lang="en-US" altLang="zh-CN" sz="2400" b="0"/>
            </a:p>
          </p:txBody>
        </p:sp>
      </p:grpSp>
      <p:grpSp>
        <p:nvGrpSpPr>
          <p:cNvPr id="5" name="Group 48"/>
          <p:cNvGrpSpPr>
            <a:grpSpLocks/>
          </p:cNvGrpSpPr>
          <p:nvPr/>
        </p:nvGrpSpPr>
        <p:grpSpPr bwMode="auto">
          <a:xfrm>
            <a:off x="4410075" y="5349875"/>
            <a:ext cx="1198563" cy="1082675"/>
            <a:chOff x="2778" y="3370"/>
            <a:chExt cx="755" cy="682"/>
          </a:xfrm>
        </p:grpSpPr>
        <p:sp>
          <p:nvSpPr>
            <p:cNvPr id="10252" name="AutoShape 39"/>
            <p:cNvSpPr>
              <a:spLocks/>
            </p:cNvSpPr>
            <p:nvPr/>
          </p:nvSpPr>
          <p:spPr bwMode="auto">
            <a:xfrm rot="-5446501">
              <a:off x="2991" y="3157"/>
              <a:ext cx="296" cy="721"/>
            </a:xfrm>
            <a:prstGeom prst="leftBrace">
              <a:avLst>
                <a:gd name="adj1" fmla="val 20298"/>
                <a:gd name="adj2" fmla="val 50000"/>
              </a:avLst>
            </a:prstGeom>
            <a:noFill/>
            <a:ln w="38100" cap="sq">
              <a:solidFill>
                <a:srgbClr val="0B411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3" name="Text Box 42"/>
            <p:cNvSpPr txBox="1">
              <a:spLocks noChangeArrowheads="1"/>
            </p:cNvSpPr>
            <p:nvPr/>
          </p:nvSpPr>
          <p:spPr bwMode="auto">
            <a:xfrm>
              <a:off x="3019" y="3610"/>
              <a:ext cx="5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4000">
                  <a:solidFill>
                    <a:schemeClr val="tx1"/>
                  </a:solidFill>
                </a:rPr>
                <a:t>T</a:t>
              </a:r>
              <a:r>
                <a:rPr lang="en-US" altLang="zh-CN" sz="4000" baseline="-25000">
                  <a:solidFill>
                    <a:schemeClr val="tx1"/>
                  </a:solidFill>
                </a:rPr>
                <a:t>2</a:t>
              </a:r>
              <a:endParaRPr lang="en-US" altLang="zh-CN" sz="2400" b="0">
                <a:solidFill>
                  <a:schemeClr val="tx1"/>
                </a:solidFill>
              </a:endParaRPr>
            </a:p>
          </p:txBody>
        </p:sp>
      </p:grpSp>
      <p:grpSp>
        <p:nvGrpSpPr>
          <p:cNvPr id="6" name="Group 50"/>
          <p:cNvGrpSpPr>
            <a:grpSpLocks/>
          </p:cNvGrpSpPr>
          <p:nvPr/>
        </p:nvGrpSpPr>
        <p:grpSpPr bwMode="auto">
          <a:xfrm>
            <a:off x="144463" y="5349875"/>
            <a:ext cx="1200150" cy="1006475"/>
            <a:chOff x="91" y="3370"/>
            <a:chExt cx="756" cy="634"/>
          </a:xfrm>
        </p:grpSpPr>
        <p:sp>
          <p:nvSpPr>
            <p:cNvPr id="10250" name="Line 43"/>
            <p:cNvSpPr>
              <a:spLocks noChangeShapeType="1"/>
            </p:cNvSpPr>
            <p:nvPr/>
          </p:nvSpPr>
          <p:spPr bwMode="auto">
            <a:xfrm>
              <a:off x="475" y="3370"/>
              <a:ext cx="0" cy="336"/>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1" name="Text Box 44"/>
            <p:cNvSpPr txBox="1">
              <a:spLocks noChangeArrowheads="1"/>
            </p:cNvSpPr>
            <p:nvPr/>
          </p:nvSpPr>
          <p:spPr bwMode="auto">
            <a:xfrm>
              <a:off x="91" y="3562"/>
              <a:ext cx="7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zh-CN" altLang="en-US" sz="4000" b="0">
                  <a:solidFill>
                    <a:srgbClr val="FF0000"/>
                  </a:solidFill>
                  <a:ea typeface="隶书" pitchFamily="49" charset="-122"/>
                </a:rPr>
                <a:t>树根</a:t>
              </a:r>
              <a:endParaRPr lang="zh-CN" altLang="en-US" sz="2400" b="0">
                <a:solidFill>
                  <a:schemeClr val="tx1"/>
                </a:solidFill>
              </a:endParaRPr>
            </a:p>
          </p:txBody>
        </p:sp>
      </p:grpSp>
      <p:sp>
        <p:nvSpPr>
          <p:cNvPr id="10249" name="Rectangle 45"/>
          <p:cNvSpPr>
            <a:spLocks noGrp="1" noChangeArrowheads="1"/>
          </p:cNvSpPr>
          <p:nvPr>
            <p:ph type="title"/>
          </p:nvPr>
        </p:nvSpPr>
        <p:spPr/>
        <p:txBody>
          <a:bodyPr/>
          <a:lstStyle/>
          <a:p>
            <a:pPr eaLnBrk="1" hangingPunct="1"/>
            <a:r>
              <a:rPr lang="en-US" altLang="zh-CN" smtClean="0"/>
              <a:t>6.1 </a:t>
            </a:r>
            <a:r>
              <a:rPr lang="zh-CN" altLang="en-US" smtClean="0"/>
              <a:t>树的类型定义</a:t>
            </a:r>
          </a:p>
        </p:txBody>
      </p:sp>
    </p:spTree>
    <p:extLst>
      <p:ext uri="{BB962C8B-B14F-4D97-AF65-F5344CB8AC3E}">
        <p14:creationId xmlns:p14="http://schemas.microsoft.com/office/powerpoint/2010/main" val="26922824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708"/>
                                        </p:tgtEl>
                                        <p:attrNameLst>
                                          <p:attrName>style.visibility</p:attrName>
                                        </p:attrNameLst>
                                      </p:cBhvr>
                                      <p:to>
                                        <p:strVal val="visible"/>
                                      </p:to>
                                    </p:set>
                                    <p:anim calcmode="lin" valueType="num">
                                      <p:cBhvr additive="base">
                                        <p:cTn id="13" dur="500" fill="hold"/>
                                        <p:tgtEl>
                                          <p:spTgt spid="28708"/>
                                        </p:tgtEl>
                                        <p:attrNameLst>
                                          <p:attrName>ppt_x</p:attrName>
                                        </p:attrNameLst>
                                      </p:cBhvr>
                                      <p:tavLst>
                                        <p:tav tm="0">
                                          <p:val>
                                            <p:strVal val="0-#ppt_w/2"/>
                                          </p:val>
                                        </p:tav>
                                        <p:tav tm="100000">
                                          <p:val>
                                            <p:strVal val="#ppt_x"/>
                                          </p:val>
                                        </p:tav>
                                      </p:tavLst>
                                    </p:anim>
                                    <p:anim calcmode="lin" valueType="num">
                                      <p:cBhvr additive="base">
                                        <p:cTn id="14" dur="500" fill="hold"/>
                                        <p:tgtEl>
                                          <p:spTgt spid="287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1298749C-5102-4F80-A472-27015DF49383}" type="slidenum">
              <a:rPr kumimoji="0" lang="en-US" altLang="zh-CN" sz="1400" b="0" smtClean="0">
                <a:solidFill>
                  <a:schemeClr val="tx1"/>
                </a:solidFill>
              </a:rPr>
              <a:pPr eaLnBrk="1" hangingPunct="1"/>
              <a:t>11</a:t>
            </a:fld>
            <a:endParaRPr kumimoji="0" lang="en-US" altLang="zh-CN" sz="1400" b="0" smtClean="0">
              <a:solidFill>
                <a:schemeClr val="tx1"/>
              </a:solidFill>
            </a:endParaRPr>
          </a:p>
        </p:txBody>
      </p:sp>
      <p:sp>
        <p:nvSpPr>
          <p:cNvPr id="14339" name="Rectangle 10"/>
          <p:cNvSpPr>
            <a:spLocks noGrp="1" noChangeArrowheads="1"/>
          </p:cNvSpPr>
          <p:nvPr>
            <p:ph type="title"/>
          </p:nvPr>
        </p:nvSpPr>
        <p:spPr/>
        <p:txBody>
          <a:bodyPr/>
          <a:lstStyle/>
          <a:p>
            <a:pPr eaLnBrk="1" hangingPunct="1"/>
            <a:r>
              <a:rPr lang="en-US" altLang="zh-CN" smtClean="0"/>
              <a:t>6.1 </a:t>
            </a:r>
            <a:r>
              <a:rPr lang="zh-CN" altLang="en-US" smtClean="0"/>
              <a:t>树的类型定义</a:t>
            </a:r>
          </a:p>
        </p:txBody>
      </p:sp>
      <p:sp>
        <p:nvSpPr>
          <p:cNvPr id="14340" name="Rectangle 11"/>
          <p:cNvSpPr>
            <a:spLocks noGrp="1" noChangeArrowheads="1"/>
          </p:cNvSpPr>
          <p:nvPr>
            <p:ph type="body" idx="1"/>
          </p:nvPr>
        </p:nvSpPr>
        <p:spPr/>
        <p:txBody>
          <a:bodyPr/>
          <a:lstStyle/>
          <a:p>
            <a:pPr eaLnBrk="1" hangingPunct="1"/>
            <a:r>
              <a:rPr lang="zh-CN" altLang="en-US" smtClean="0"/>
              <a:t>有序树：</a:t>
            </a:r>
          </a:p>
          <a:p>
            <a:pPr lvl="1" eaLnBrk="1" hangingPunct="1"/>
            <a:r>
              <a:rPr lang="zh-CN" altLang="en-US" smtClean="0"/>
              <a:t>子树之间存在确定的次序关系。</a:t>
            </a:r>
          </a:p>
          <a:p>
            <a:pPr eaLnBrk="1" hangingPunct="1"/>
            <a:r>
              <a:rPr lang="zh-CN" altLang="en-US" smtClean="0"/>
              <a:t>无序树：</a:t>
            </a:r>
          </a:p>
          <a:p>
            <a:pPr lvl="1" eaLnBrk="1" hangingPunct="1"/>
            <a:r>
              <a:rPr lang="zh-CN" altLang="en-US" smtClean="0"/>
              <a:t>子树之间不存在确定的次序关系。</a:t>
            </a:r>
          </a:p>
          <a:p>
            <a:pPr eaLnBrk="1" hangingPunct="1"/>
            <a:endParaRPr lang="en-US" altLang="zh-CN" smtClean="0"/>
          </a:p>
        </p:txBody>
      </p:sp>
      <p:grpSp>
        <p:nvGrpSpPr>
          <p:cNvPr id="14341" name="Group 39"/>
          <p:cNvGrpSpPr>
            <a:grpSpLocks/>
          </p:cNvGrpSpPr>
          <p:nvPr/>
        </p:nvGrpSpPr>
        <p:grpSpPr bwMode="auto">
          <a:xfrm>
            <a:off x="1981200" y="3429000"/>
            <a:ext cx="4565650" cy="3044825"/>
            <a:chOff x="1248" y="2160"/>
            <a:chExt cx="2876" cy="1918"/>
          </a:xfrm>
        </p:grpSpPr>
        <p:sp>
          <p:nvSpPr>
            <p:cNvPr id="14342" name="Line 13"/>
            <p:cNvSpPr>
              <a:spLocks noChangeShapeType="1"/>
            </p:cNvSpPr>
            <p:nvPr/>
          </p:nvSpPr>
          <p:spPr bwMode="auto">
            <a:xfrm>
              <a:off x="3924" y="3475"/>
              <a:ext cx="0" cy="454"/>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3" name="Line 14"/>
            <p:cNvSpPr>
              <a:spLocks noChangeShapeType="1"/>
            </p:cNvSpPr>
            <p:nvPr/>
          </p:nvSpPr>
          <p:spPr bwMode="auto">
            <a:xfrm>
              <a:off x="3607" y="2931"/>
              <a:ext cx="240" cy="336"/>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Line 16"/>
            <p:cNvSpPr>
              <a:spLocks noChangeShapeType="1"/>
            </p:cNvSpPr>
            <p:nvPr/>
          </p:nvSpPr>
          <p:spPr bwMode="auto">
            <a:xfrm flipH="1">
              <a:off x="3108" y="2931"/>
              <a:ext cx="288" cy="384"/>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5" name="Line 18"/>
            <p:cNvSpPr>
              <a:spLocks noChangeShapeType="1"/>
            </p:cNvSpPr>
            <p:nvPr/>
          </p:nvSpPr>
          <p:spPr bwMode="auto">
            <a:xfrm>
              <a:off x="1838" y="2976"/>
              <a:ext cx="280" cy="336"/>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6" name="Line 19"/>
            <p:cNvSpPr>
              <a:spLocks noChangeShapeType="1"/>
            </p:cNvSpPr>
            <p:nvPr/>
          </p:nvSpPr>
          <p:spPr bwMode="auto">
            <a:xfrm flipH="1">
              <a:off x="1475" y="2976"/>
              <a:ext cx="317" cy="336"/>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Line 20"/>
            <p:cNvSpPr>
              <a:spLocks noChangeShapeType="1"/>
            </p:cNvSpPr>
            <p:nvPr/>
          </p:nvSpPr>
          <p:spPr bwMode="auto">
            <a:xfrm>
              <a:off x="2200" y="3443"/>
              <a:ext cx="187" cy="426"/>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Line 21"/>
            <p:cNvSpPr>
              <a:spLocks noChangeShapeType="1"/>
            </p:cNvSpPr>
            <p:nvPr/>
          </p:nvSpPr>
          <p:spPr bwMode="auto">
            <a:xfrm flipH="1">
              <a:off x="1883" y="3443"/>
              <a:ext cx="272" cy="408"/>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9" name="Line 22"/>
            <p:cNvSpPr>
              <a:spLocks noChangeShapeType="1"/>
            </p:cNvSpPr>
            <p:nvPr/>
          </p:nvSpPr>
          <p:spPr bwMode="auto">
            <a:xfrm flipH="1">
              <a:off x="1838" y="2377"/>
              <a:ext cx="635" cy="418"/>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Oval 23"/>
            <p:cNvSpPr>
              <a:spLocks noChangeArrowheads="1"/>
            </p:cNvSpPr>
            <p:nvPr/>
          </p:nvSpPr>
          <p:spPr bwMode="auto">
            <a:xfrm>
              <a:off x="2473" y="2160"/>
              <a:ext cx="336" cy="313"/>
            </a:xfrm>
            <a:prstGeom prst="ellipse">
              <a:avLst/>
            </a:prstGeom>
            <a:solidFill>
              <a:srgbClr val="FBE2DF"/>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FF0000"/>
                  </a:solidFill>
                </a:rPr>
                <a:t>10</a:t>
              </a:r>
              <a:endParaRPr lang="en-US" altLang="zh-CN" sz="2400" b="0">
                <a:solidFill>
                  <a:schemeClr val="tx1"/>
                </a:solidFill>
              </a:endParaRPr>
            </a:p>
          </p:txBody>
        </p:sp>
        <p:sp>
          <p:nvSpPr>
            <p:cNvPr id="14351" name="Oval 24"/>
            <p:cNvSpPr>
              <a:spLocks noChangeArrowheads="1"/>
            </p:cNvSpPr>
            <p:nvPr/>
          </p:nvSpPr>
          <p:spPr bwMode="auto">
            <a:xfrm>
              <a:off x="1656" y="2713"/>
              <a:ext cx="337"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4</a:t>
              </a:r>
              <a:endParaRPr lang="en-US" altLang="zh-CN" sz="2400" b="0">
                <a:solidFill>
                  <a:schemeClr val="tx1"/>
                </a:solidFill>
              </a:endParaRPr>
            </a:p>
          </p:txBody>
        </p:sp>
        <p:sp>
          <p:nvSpPr>
            <p:cNvPr id="14352" name="Oval 26"/>
            <p:cNvSpPr>
              <a:spLocks noChangeArrowheads="1"/>
            </p:cNvSpPr>
            <p:nvPr/>
          </p:nvSpPr>
          <p:spPr bwMode="auto">
            <a:xfrm>
              <a:off x="3337" y="2713"/>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15</a:t>
              </a:r>
              <a:endParaRPr lang="en-US" altLang="zh-CN" sz="2400" b="0"/>
            </a:p>
          </p:txBody>
        </p:sp>
        <p:sp>
          <p:nvSpPr>
            <p:cNvPr id="14353" name="Oval 27"/>
            <p:cNvSpPr>
              <a:spLocks noChangeArrowheads="1"/>
            </p:cNvSpPr>
            <p:nvPr/>
          </p:nvSpPr>
          <p:spPr bwMode="auto">
            <a:xfrm>
              <a:off x="1248" y="3203"/>
              <a:ext cx="361"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3</a:t>
              </a:r>
              <a:endParaRPr lang="en-US" altLang="zh-CN" sz="2400" b="0">
                <a:solidFill>
                  <a:schemeClr val="tx1"/>
                </a:solidFill>
              </a:endParaRPr>
            </a:p>
          </p:txBody>
        </p:sp>
        <p:sp>
          <p:nvSpPr>
            <p:cNvPr id="14354" name="Oval 28"/>
            <p:cNvSpPr>
              <a:spLocks noChangeArrowheads="1"/>
            </p:cNvSpPr>
            <p:nvPr/>
          </p:nvSpPr>
          <p:spPr bwMode="auto">
            <a:xfrm>
              <a:off x="1993" y="3203"/>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6</a:t>
              </a:r>
              <a:endParaRPr lang="en-US" altLang="zh-CN" sz="2400" b="0">
                <a:solidFill>
                  <a:schemeClr val="tx1"/>
                </a:solidFill>
              </a:endParaRPr>
            </a:p>
          </p:txBody>
        </p:sp>
        <p:sp>
          <p:nvSpPr>
            <p:cNvPr id="14355" name="Oval 30"/>
            <p:cNvSpPr>
              <a:spLocks noChangeArrowheads="1"/>
            </p:cNvSpPr>
            <p:nvPr/>
          </p:nvSpPr>
          <p:spPr bwMode="auto">
            <a:xfrm>
              <a:off x="2905" y="3203"/>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12</a:t>
              </a:r>
              <a:endParaRPr lang="en-US" altLang="zh-CN" sz="2400" b="0"/>
            </a:p>
          </p:txBody>
        </p:sp>
        <p:sp>
          <p:nvSpPr>
            <p:cNvPr id="14356" name="Oval 32"/>
            <p:cNvSpPr>
              <a:spLocks noChangeArrowheads="1"/>
            </p:cNvSpPr>
            <p:nvPr/>
          </p:nvSpPr>
          <p:spPr bwMode="auto">
            <a:xfrm>
              <a:off x="3769" y="3203"/>
              <a:ext cx="337"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17</a:t>
              </a:r>
              <a:endParaRPr lang="en-US" altLang="zh-CN" sz="2400" b="0"/>
            </a:p>
          </p:txBody>
        </p:sp>
        <p:sp>
          <p:nvSpPr>
            <p:cNvPr id="14357" name="Oval 33"/>
            <p:cNvSpPr>
              <a:spLocks noChangeArrowheads="1"/>
            </p:cNvSpPr>
            <p:nvPr/>
          </p:nvSpPr>
          <p:spPr bwMode="auto">
            <a:xfrm>
              <a:off x="3788" y="3748"/>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20</a:t>
              </a:r>
              <a:endParaRPr lang="en-US" altLang="zh-CN" sz="2400" b="0"/>
            </a:p>
          </p:txBody>
        </p:sp>
        <p:sp>
          <p:nvSpPr>
            <p:cNvPr id="14358" name="Oval 34"/>
            <p:cNvSpPr>
              <a:spLocks noChangeArrowheads="1"/>
            </p:cNvSpPr>
            <p:nvPr/>
          </p:nvSpPr>
          <p:spPr bwMode="auto">
            <a:xfrm>
              <a:off x="1701" y="3748"/>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5</a:t>
              </a:r>
              <a:endParaRPr lang="en-US" altLang="zh-CN" sz="2400" b="0">
                <a:solidFill>
                  <a:schemeClr val="tx1"/>
                </a:solidFill>
              </a:endParaRPr>
            </a:p>
          </p:txBody>
        </p:sp>
        <p:sp>
          <p:nvSpPr>
            <p:cNvPr id="14359" name="Oval 35"/>
            <p:cNvSpPr>
              <a:spLocks noChangeArrowheads="1"/>
            </p:cNvSpPr>
            <p:nvPr/>
          </p:nvSpPr>
          <p:spPr bwMode="auto">
            <a:xfrm>
              <a:off x="2291" y="3748"/>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7</a:t>
              </a:r>
              <a:endParaRPr lang="en-US" altLang="zh-CN" sz="2400" b="0">
                <a:solidFill>
                  <a:schemeClr val="tx1"/>
                </a:solidFill>
              </a:endParaRPr>
            </a:p>
          </p:txBody>
        </p:sp>
        <p:sp>
          <p:nvSpPr>
            <p:cNvPr id="14360" name="Line 37"/>
            <p:cNvSpPr>
              <a:spLocks noChangeShapeType="1"/>
            </p:cNvSpPr>
            <p:nvPr/>
          </p:nvSpPr>
          <p:spPr bwMode="auto">
            <a:xfrm>
              <a:off x="2809" y="2377"/>
              <a:ext cx="672" cy="336"/>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8174E158-A493-475E-A123-7438B85B25C0}" type="slidenum">
              <a:rPr kumimoji="0" lang="en-US" altLang="zh-CN" sz="1400" b="0" smtClean="0">
                <a:solidFill>
                  <a:schemeClr val="tx1"/>
                </a:solidFill>
              </a:rPr>
              <a:pPr eaLnBrk="1" hangingPunct="1"/>
              <a:t>110</a:t>
            </a:fld>
            <a:endParaRPr kumimoji="0" lang="en-US" altLang="zh-CN" sz="1400" b="0" smtClean="0">
              <a:solidFill>
                <a:schemeClr val="tx1"/>
              </a:solidFill>
            </a:endParaRPr>
          </a:p>
        </p:txBody>
      </p:sp>
      <p:sp>
        <p:nvSpPr>
          <p:cNvPr id="103427" name="Rectangle 2"/>
          <p:cNvSpPr>
            <a:spLocks noGrp="1" noChangeArrowheads="1"/>
          </p:cNvSpPr>
          <p:nvPr>
            <p:ph type="title"/>
          </p:nvPr>
        </p:nvSpPr>
        <p:spPr/>
        <p:txBody>
          <a:bodyPr/>
          <a:lstStyle/>
          <a:p>
            <a:pPr eaLnBrk="1" hangingPunct="1"/>
            <a:r>
              <a:rPr lang="zh-CN" altLang="en-US" smtClean="0"/>
              <a:t>例：由广义表建树</a:t>
            </a:r>
          </a:p>
        </p:txBody>
      </p:sp>
      <p:grpSp>
        <p:nvGrpSpPr>
          <p:cNvPr id="103428" name="Group 59"/>
          <p:cNvGrpSpPr>
            <a:grpSpLocks/>
          </p:cNvGrpSpPr>
          <p:nvPr/>
        </p:nvGrpSpPr>
        <p:grpSpPr bwMode="auto">
          <a:xfrm>
            <a:off x="381000" y="1371600"/>
            <a:ext cx="4140200" cy="3059113"/>
            <a:chOff x="336" y="864"/>
            <a:chExt cx="2608" cy="1927"/>
          </a:xfrm>
        </p:grpSpPr>
        <p:sp>
          <p:nvSpPr>
            <p:cNvPr id="103456" name="Oval 5"/>
            <p:cNvSpPr>
              <a:spLocks noChangeArrowheads="1"/>
            </p:cNvSpPr>
            <p:nvPr/>
          </p:nvSpPr>
          <p:spPr bwMode="auto">
            <a:xfrm>
              <a:off x="1491" y="864"/>
              <a:ext cx="292" cy="29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a:solidFill>
                    <a:schemeClr val="tx1"/>
                  </a:solidFill>
                </a:rPr>
                <a:t>A</a:t>
              </a:r>
            </a:p>
          </p:txBody>
        </p:sp>
        <p:sp>
          <p:nvSpPr>
            <p:cNvPr id="103457" name="Oval 6"/>
            <p:cNvSpPr>
              <a:spLocks noChangeArrowheads="1"/>
            </p:cNvSpPr>
            <p:nvPr/>
          </p:nvSpPr>
          <p:spPr bwMode="auto">
            <a:xfrm>
              <a:off x="1494" y="1382"/>
              <a:ext cx="292" cy="298"/>
            </a:xfrm>
            <a:prstGeom prst="ellipse">
              <a:avLst/>
            </a:prstGeom>
            <a:solidFill>
              <a:srgbClr val="FBE2DF"/>
            </a:solidFill>
            <a:ln w="25400">
              <a:solidFill>
                <a:schemeClr val="tx1"/>
              </a:solidFill>
              <a:round/>
              <a:headEnd/>
              <a:tailEnd/>
            </a:ln>
          </p:spPr>
          <p:txBody>
            <a:bodyPr wrap="none" anchor="ctr"/>
            <a:lstStyle/>
            <a:p>
              <a:pPr>
                <a:spcBef>
                  <a:spcPct val="0"/>
                </a:spcBef>
              </a:pPr>
              <a:r>
                <a:rPr lang="en-US" altLang="zh-CN">
                  <a:solidFill>
                    <a:srgbClr val="CC6600"/>
                  </a:solidFill>
                </a:rPr>
                <a:t>C</a:t>
              </a:r>
            </a:p>
          </p:txBody>
        </p:sp>
        <p:sp>
          <p:nvSpPr>
            <p:cNvPr id="103458" name="Oval 7"/>
            <p:cNvSpPr>
              <a:spLocks noChangeArrowheads="1"/>
            </p:cNvSpPr>
            <p:nvPr/>
          </p:nvSpPr>
          <p:spPr bwMode="auto">
            <a:xfrm>
              <a:off x="915" y="1382"/>
              <a:ext cx="291" cy="298"/>
            </a:xfrm>
            <a:prstGeom prst="ellipse">
              <a:avLst/>
            </a:prstGeom>
            <a:solidFill>
              <a:srgbClr val="CCECFF"/>
            </a:solidFill>
            <a:ln w="25400">
              <a:solidFill>
                <a:schemeClr val="tx1"/>
              </a:solidFill>
              <a:round/>
              <a:headEnd/>
              <a:tailEnd/>
            </a:ln>
          </p:spPr>
          <p:txBody>
            <a:bodyPr wrap="none" anchor="ctr"/>
            <a:lstStyle/>
            <a:p>
              <a:pPr>
                <a:spcBef>
                  <a:spcPct val="0"/>
                </a:spcBef>
              </a:pPr>
              <a:r>
                <a:rPr lang="en-US" altLang="zh-CN">
                  <a:solidFill>
                    <a:srgbClr val="FF3300"/>
                  </a:solidFill>
                </a:rPr>
                <a:t>B</a:t>
              </a:r>
            </a:p>
          </p:txBody>
        </p:sp>
        <p:sp>
          <p:nvSpPr>
            <p:cNvPr id="103459" name="Oval 8"/>
            <p:cNvSpPr>
              <a:spLocks noChangeArrowheads="1"/>
            </p:cNvSpPr>
            <p:nvPr/>
          </p:nvSpPr>
          <p:spPr bwMode="auto">
            <a:xfrm>
              <a:off x="2146" y="1382"/>
              <a:ext cx="291" cy="298"/>
            </a:xfrm>
            <a:prstGeom prst="ellipse">
              <a:avLst/>
            </a:prstGeom>
            <a:solidFill>
              <a:srgbClr val="FFFF99"/>
            </a:solidFill>
            <a:ln w="25400">
              <a:solidFill>
                <a:schemeClr val="tx1"/>
              </a:solidFill>
              <a:round/>
              <a:headEnd/>
              <a:tailEnd/>
            </a:ln>
          </p:spPr>
          <p:txBody>
            <a:bodyPr wrap="none" anchor="ctr"/>
            <a:lstStyle/>
            <a:p>
              <a:pPr>
                <a:spcBef>
                  <a:spcPct val="0"/>
                </a:spcBef>
              </a:pPr>
              <a:r>
                <a:rPr lang="en-US" altLang="zh-CN">
                  <a:solidFill>
                    <a:srgbClr val="006600"/>
                  </a:solidFill>
                </a:rPr>
                <a:t>D</a:t>
              </a:r>
            </a:p>
          </p:txBody>
        </p:sp>
        <p:sp>
          <p:nvSpPr>
            <p:cNvPr id="103460" name="Oval 9"/>
            <p:cNvSpPr>
              <a:spLocks noChangeArrowheads="1"/>
            </p:cNvSpPr>
            <p:nvPr/>
          </p:nvSpPr>
          <p:spPr bwMode="auto">
            <a:xfrm>
              <a:off x="1494" y="1901"/>
              <a:ext cx="292" cy="298"/>
            </a:xfrm>
            <a:prstGeom prst="ellipse">
              <a:avLst/>
            </a:prstGeom>
            <a:solidFill>
              <a:srgbClr val="FBE2DF"/>
            </a:solidFill>
            <a:ln w="25400">
              <a:solidFill>
                <a:schemeClr val="tx1"/>
              </a:solidFill>
              <a:round/>
              <a:headEnd/>
              <a:tailEnd/>
            </a:ln>
          </p:spPr>
          <p:txBody>
            <a:bodyPr wrap="none" anchor="ctr"/>
            <a:lstStyle/>
            <a:p>
              <a:pPr>
                <a:spcBef>
                  <a:spcPct val="0"/>
                </a:spcBef>
              </a:pPr>
              <a:r>
                <a:rPr lang="en-US" altLang="zh-CN">
                  <a:solidFill>
                    <a:schemeClr val="tx1"/>
                  </a:solidFill>
                </a:rPr>
                <a:t>G</a:t>
              </a:r>
            </a:p>
          </p:txBody>
        </p:sp>
        <p:sp>
          <p:nvSpPr>
            <p:cNvPr id="103461" name="Oval 10"/>
            <p:cNvSpPr>
              <a:spLocks noChangeArrowheads="1"/>
            </p:cNvSpPr>
            <p:nvPr/>
          </p:nvSpPr>
          <p:spPr bwMode="auto">
            <a:xfrm>
              <a:off x="1060" y="1901"/>
              <a:ext cx="291" cy="298"/>
            </a:xfrm>
            <a:prstGeom prst="ellipse">
              <a:avLst/>
            </a:prstGeom>
            <a:solidFill>
              <a:srgbClr val="CCECFF"/>
            </a:solidFill>
            <a:ln w="25400">
              <a:solidFill>
                <a:schemeClr val="tx1"/>
              </a:solidFill>
              <a:round/>
              <a:headEnd/>
              <a:tailEnd/>
            </a:ln>
          </p:spPr>
          <p:txBody>
            <a:bodyPr wrap="none" anchor="ctr"/>
            <a:lstStyle/>
            <a:p>
              <a:pPr>
                <a:spcBef>
                  <a:spcPct val="0"/>
                </a:spcBef>
              </a:pPr>
              <a:r>
                <a:rPr lang="en-US" altLang="zh-CN">
                  <a:solidFill>
                    <a:schemeClr val="tx1"/>
                  </a:solidFill>
                </a:rPr>
                <a:t>F</a:t>
              </a:r>
            </a:p>
          </p:txBody>
        </p:sp>
        <p:sp>
          <p:nvSpPr>
            <p:cNvPr id="103462" name="Oval 11"/>
            <p:cNvSpPr>
              <a:spLocks noChangeArrowheads="1"/>
            </p:cNvSpPr>
            <p:nvPr/>
          </p:nvSpPr>
          <p:spPr bwMode="auto">
            <a:xfrm>
              <a:off x="626" y="1901"/>
              <a:ext cx="291" cy="298"/>
            </a:xfrm>
            <a:prstGeom prst="ellipse">
              <a:avLst/>
            </a:prstGeom>
            <a:solidFill>
              <a:srgbClr val="CCECFF"/>
            </a:solidFill>
            <a:ln w="25400">
              <a:solidFill>
                <a:schemeClr val="tx1"/>
              </a:solidFill>
              <a:round/>
              <a:headEnd/>
              <a:tailEnd/>
            </a:ln>
          </p:spPr>
          <p:txBody>
            <a:bodyPr wrap="none" anchor="ctr"/>
            <a:lstStyle/>
            <a:p>
              <a:pPr>
                <a:spcBef>
                  <a:spcPct val="0"/>
                </a:spcBef>
              </a:pPr>
              <a:r>
                <a:rPr lang="en-US" altLang="zh-CN">
                  <a:solidFill>
                    <a:schemeClr val="tx1"/>
                  </a:solidFill>
                </a:rPr>
                <a:t>E</a:t>
              </a:r>
            </a:p>
          </p:txBody>
        </p:sp>
        <p:sp>
          <p:nvSpPr>
            <p:cNvPr id="103463" name="Oval 12"/>
            <p:cNvSpPr>
              <a:spLocks noChangeArrowheads="1"/>
            </p:cNvSpPr>
            <p:nvPr/>
          </p:nvSpPr>
          <p:spPr bwMode="auto">
            <a:xfrm>
              <a:off x="1929" y="1901"/>
              <a:ext cx="291" cy="298"/>
            </a:xfrm>
            <a:prstGeom prst="ellipse">
              <a:avLst/>
            </a:prstGeom>
            <a:solidFill>
              <a:srgbClr val="FFFF99"/>
            </a:solidFill>
            <a:ln w="25400">
              <a:solidFill>
                <a:schemeClr val="tx1"/>
              </a:solidFill>
              <a:round/>
              <a:headEnd/>
              <a:tailEnd/>
            </a:ln>
          </p:spPr>
          <p:txBody>
            <a:bodyPr wrap="none" anchor="ctr"/>
            <a:lstStyle/>
            <a:p>
              <a:pPr>
                <a:spcBef>
                  <a:spcPct val="0"/>
                </a:spcBef>
              </a:pPr>
              <a:r>
                <a:rPr lang="en-US" altLang="zh-CN">
                  <a:solidFill>
                    <a:schemeClr val="tx1"/>
                  </a:solidFill>
                </a:rPr>
                <a:t>H</a:t>
              </a:r>
            </a:p>
          </p:txBody>
        </p:sp>
        <p:sp>
          <p:nvSpPr>
            <p:cNvPr id="103464" name="Oval 13"/>
            <p:cNvSpPr>
              <a:spLocks noChangeArrowheads="1"/>
            </p:cNvSpPr>
            <p:nvPr/>
          </p:nvSpPr>
          <p:spPr bwMode="auto">
            <a:xfrm>
              <a:off x="2291" y="1901"/>
              <a:ext cx="291" cy="298"/>
            </a:xfrm>
            <a:prstGeom prst="ellipse">
              <a:avLst/>
            </a:prstGeom>
            <a:solidFill>
              <a:srgbClr val="FFFF99"/>
            </a:solidFill>
            <a:ln w="25400">
              <a:solidFill>
                <a:schemeClr val="tx1"/>
              </a:solidFill>
              <a:round/>
              <a:headEnd/>
              <a:tailEnd/>
            </a:ln>
          </p:spPr>
          <p:txBody>
            <a:bodyPr wrap="none" anchor="ctr"/>
            <a:lstStyle/>
            <a:p>
              <a:pPr>
                <a:spcBef>
                  <a:spcPct val="0"/>
                </a:spcBef>
              </a:pPr>
              <a:r>
                <a:rPr lang="en-US" altLang="zh-CN">
                  <a:solidFill>
                    <a:schemeClr val="tx1"/>
                  </a:solidFill>
                </a:rPr>
                <a:t>I</a:t>
              </a:r>
            </a:p>
          </p:txBody>
        </p:sp>
        <p:sp>
          <p:nvSpPr>
            <p:cNvPr id="103465" name="Oval 14"/>
            <p:cNvSpPr>
              <a:spLocks noChangeArrowheads="1"/>
            </p:cNvSpPr>
            <p:nvPr/>
          </p:nvSpPr>
          <p:spPr bwMode="auto">
            <a:xfrm>
              <a:off x="2653" y="1901"/>
              <a:ext cx="291" cy="298"/>
            </a:xfrm>
            <a:prstGeom prst="ellipse">
              <a:avLst/>
            </a:prstGeom>
            <a:solidFill>
              <a:srgbClr val="FFFF99"/>
            </a:solidFill>
            <a:ln w="25400">
              <a:solidFill>
                <a:schemeClr val="tx1"/>
              </a:solidFill>
              <a:round/>
              <a:headEnd/>
              <a:tailEnd/>
            </a:ln>
          </p:spPr>
          <p:txBody>
            <a:bodyPr wrap="none" anchor="ctr"/>
            <a:lstStyle/>
            <a:p>
              <a:pPr>
                <a:spcBef>
                  <a:spcPct val="0"/>
                </a:spcBef>
              </a:pPr>
              <a:r>
                <a:rPr lang="en-US" altLang="zh-CN">
                  <a:solidFill>
                    <a:schemeClr val="tx1"/>
                  </a:solidFill>
                </a:rPr>
                <a:t>J</a:t>
              </a:r>
            </a:p>
          </p:txBody>
        </p:sp>
        <p:sp>
          <p:nvSpPr>
            <p:cNvPr id="103466" name="Oval 15"/>
            <p:cNvSpPr>
              <a:spLocks noChangeArrowheads="1"/>
            </p:cNvSpPr>
            <p:nvPr/>
          </p:nvSpPr>
          <p:spPr bwMode="auto">
            <a:xfrm>
              <a:off x="1929" y="2493"/>
              <a:ext cx="291" cy="298"/>
            </a:xfrm>
            <a:prstGeom prst="ellipse">
              <a:avLst/>
            </a:prstGeom>
            <a:solidFill>
              <a:srgbClr val="FFFF99"/>
            </a:solidFill>
            <a:ln w="25400">
              <a:solidFill>
                <a:schemeClr val="tx1"/>
              </a:solidFill>
              <a:round/>
              <a:headEnd/>
              <a:tailEnd/>
            </a:ln>
          </p:spPr>
          <p:txBody>
            <a:bodyPr wrap="none" anchor="ctr"/>
            <a:lstStyle/>
            <a:p>
              <a:pPr>
                <a:spcBef>
                  <a:spcPct val="0"/>
                </a:spcBef>
              </a:pPr>
              <a:r>
                <a:rPr lang="en-US" altLang="zh-CN">
                  <a:solidFill>
                    <a:schemeClr val="tx1"/>
                  </a:solidFill>
                </a:rPr>
                <a:t>M</a:t>
              </a:r>
            </a:p>
          </p:txBody>
        </p:sp>
        <p:sp>
          <p:nvSpPr>
            <p:cNvPr id="103467" name="Oval 16"/>
            <p:cNvSpPr>
              <a:spLocks noChangeArrowheads="1"/>
            </p:cNvSpPr>
            <p:nvPr/>
          </p:nvSpPr>
          <p:spPr bwMode="auto">
            <a:xfrm>
              <a:off x="770" y="2493"/>
              <a:ext cx="292" cy="298"/>
            </a:xfrm>
            <a:prstGeom prst="ellipse">
              <a:avLst/>
            </a:prstGeom>
            <a:solidFill>
              <a:srgbClr val="CCECFF"/>
            </a:solidFill>
            <a:ln w="25400">
              <a:solidFill>
                <a:schemeClr val="tx1"/>
              </a:solidFill>
              <a:round/>
              <a:headEnd/>
              <a:tailEnd/>
            </a:ln>
          </p:spPr>
          <p:txBody>
            <a:bodyPr wrap="none" anchor="ctr"/>
            <a:lstStyle/>
            <a:p>
              <a:pPr>
                <a:spcBef>
                  <a:spcPct val="0"/>
                </a:spcBef>
              </a:pPr>
              <a:r>
                <a:rPr lang="en-US" altLang="zh-CN">
                  <a:solidFill>
                    <a:srgbClr val="CC6600"/>
                  </a:solidFill>
                </a:rPr>
                <a:t>L</a:t>
              </a:r>
            </a:p>
          </p:txBody>
        </p:sp>
        <p:sp>
          <p:nvSpPr>
            <p:cNvPr id="103468" name="Oval 17"/>
            <p:cNvSpPr>
              <a:spLocks noChangeArrowheads="1"/>
            </p:cNvSpPr>
            <p:nvPr/>
          </p:nvSpPr>
          <p:spPr bwMode="auto">
            <a:xfrm>
              <a:off x="336" y="2493"/>
              <a:ext cx="291" cy="298"/>
            </a:xfrm>
            <a:prstGeom prst="ellipse">
              <a:avLst/>
            </a:prstGeom>
            <a:solidFill>
              <a:srgbClr val="CCECFF"/>
            </a:solidFill>
            <a:ln w="25400">
              <a:solidFill>
                <a:schemeClr val="tx1"/>
              </a:solidFill>
              <a:round/>
              <a:headEnd/>
              <a:tailEnd/>
            </a:ln>
          </p:spPr>
          <p:txBody>
            <a:bodyPr wrap="none" anchor="ctr"/>
            <a:lstStyle/>
            <a:p>
              <a:pPr>
                <a:spcBef>
                  <a:spcPct val="0"/>
                </a:spcBef>
              </a:pPr>
              <a:r>
                <a:rPr lang="en-US" altLang="zh-CN">
                  <a:solidFill>
                    <a:srgbClr val="CC6600"/>
                  </a:solidFill>
                </a:rPr>
                <a:t>K</a:t>
              </a:r>
            </a:p>
          </p:txBody>
        </p:sp>
        <p:sp>
          <p:nvSpPr>
            <p:cNvPr id="103469" name="Line 18"/>
            <p:cNvSpPr>
              <a:spLocks noChangeShapeType="1"/>
            </p:cNvSpPr>
            <p:nvPr/>
          </p:nvSpPr>
          <p:spPr bwMode="auto">
            <a:xfrm>
              <a:off x="1639" y="1160"/>
              <a:ext cx="0"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70" name="Line 19"/>
            <p:cNvSpPr>
              <a:spLocks noChangeShapeType="1"/>
            </p:cNvSpPr>
            <p:nvPr/>
          </p:nvSpPr>
          <p:spPr bwMode="auto">
            <a:xfrm>
              <a:off x="1639" y="1679"/>
              <a:ext cx="0"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71" name="Line 20"/>
            <p:cNvSpPr>
              <a:spLocks noChangeShapeType="1"/>
            </p:cNvSpPr>
            <p:nvPr/>
          </p:nvSpPr>
          <p:spPr bwMode="auto">
            <a:xfrm>
              <a:off x="2074" y="2197"/>
              <a:ext cx="0" cy="2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72" name="Line 21"/>
            <p:cNvSpPr>
              <a:spLocks noChangeShapeType="1"/>
            </p:cNvSpPr>
            <p:nvPr/>
          </p:nvSpPr>
          <p:spPr bwMode="auto">
            <a:xfrm flipH="1">
              <a:off x="1132" y="1137"/>
              <a:ext cx="435" cy="25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73" name="Line 22"/>
            <p:cNvSpPr>
              <a:spLocks noChangeShapeType="1"/>
            </p:cNvSpPr>
            <p:nvPr/>
          </p:nvSpPr>
          <p:spPr bwMode="auto">
            <a:xfrm>
              <a:off x="1712" y="1137"/>
              <a:ext cx="469" cy="2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74" name="Line 23"/>
            <p:cNvSpPr>
              <a:spLocks noChangeShapeType="1"/>
            </p:cNvSpPr>
            <p:nvPr/>
          </p:nvSpPr>
          <p:spPr bwMode="auto">
            <a:xfrm flipH="1">
              <a:off x="843" y="1637"/>
              <a:ext cx="145" cy="296"/>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75" name="Line 24"/>
            <p:cNvSpPr>
              <a:spLocks noChangeShapeType="1"/>
            </p:cNvSpPr>
            <p:nvPr/>
          </p:nvSpPr>
          <p:spPr bwMode="auto">
            <a:xfrm>
              <a:off x="1132" y="1662"/>
              <a:ext cx="73" cy="240"/>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76" name="Line 25"/>
            <p:cNvSpPr>
              <a:spLocks noChangeShapeType="1"/>
            </p:cNvSpPr>
            <p:nvPr/>
          </p:nvSpPr>
          <p:spPr bwMode="auto">
            <a:xfrm flipH="1">
              <a:off x="553" y="2186"/>
              <a:ext cx="145" cy="3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77" name="Line 26"/>
            <p:cNvSpPr>
              <a:spLocks noChangeShapeType="1"/>
            </p:cNvSpPr>
            <p:nvPr/>
          </p:nvSpPr>
          <p:spPr bwMode="auto">
            <a:xfrm>
              <a:off x="843" y="2186"/>
              <a:ext cx="72" cy="3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78" name="Line 27"/>
            <p:cNvSpPr>
              <a:spLocks noChangeShapeType="1"/>
            </p:cNvSpPr>
            <p:nvPr/>
          </p:nvSpPr>
          <p:spPr bwMode="auto">
            <a:xfrm flipH="1">
              <a:off x="2074" y="1679"/>
              <a:ext cx="144"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79" name="Line 28"/>
            <p:cNvSpPr>
              <a:spLocks noChangeShapeType="1"/>
            </p:cNvSpPr>
            <p:nvPr/>
          </p:nvSpPr>
          <p:spPr bwMode="auto">
            <a:xfrm>
              <a:off x="2323" y="1679"/>
              <a:ext cx="37"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80" name="Line 29"/>
            <p:cNvSpPr>
              <a:spLocks noChangeShapeType="1"/>
            </p:cNvSpPr>
            <p:nvPr/>
          </p:nvSpPr>
          <p:spPr bwMode="auto">
            <a:xfrm>
              <a:off x="2392" y="1605"/>
              <a:ext cx="342" cy="2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6190" name="Text Box 30"/>
          <p:cNvSpPr txBox="1">
            <a:spLocks noChangeArrowheads="1"/>
          </p:cNvSpPr>
          <p:nvPr/>
        </p:nvSpPr>
        <p:spPr bwMode="auto">
          <a:xfrm>
            <a:off x="115888" y="4689475"/>
            <a:ext cx="893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Ins="0">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dirty="0">
                <a:solidFill>
                  <a:schemeClr val="tx1"/>
                </a:solidFill>
              </a:rPr>
              <a:t>( </a:t>
            </a:r>
            <a:r>
              <a:rPr lang="en-US" altLang="zh-CN" dirty="0" smtClean="0">
                <a:solidFill>
                  <a:schemeClr val="tx1"/>
                </a:solidFill>
              </a:rPr>
              <a:t>A, </a:t>
            </a:r>
            <a:r>
              <a:rPr lang="en-US" altLang="zh-CN" dirty="0" smtClean="0">
                <a:solidFill>
                  <a:srgbClr val="FF3300"/>
                </a:solidFill>
              </a:rPr>
              <a:t>( B</a:t>
            </a:r>
            <a:r>
              <a:rPr lang="en-US" altLang="zh-CN" dirty="0" smtClean="0">
                <a:solidFill>
                  <a:schemeClr val="tx1"/>
                </a:solidFill>
              </a:rPr>
              <a:t>, </a:t>
            </a:r>
            <a:r>
              <a:rPr lang="en-US" altLang="zh-CN" dirty="0">
                <a:solidFill>
                  <a:srgbClr val="CC6600"/>
                </a:solidFill>
              </a:rPr>
              <a:t>(</a:t>
            </a:r>
            <a:r>
              <a:rPr lang="en-US" altLang="zh-CN" dirty="0" smtClean="0">
                <a:solidFill>
                  <a:schemeClr val="tx1"/>
                </a:solidFill>
              </a:rPr>
              <a:t>E,</a:t>
            </a:r>
            <a:r>
              <a:rPr lang="en-US" altLang="zh-CN" dirty="0" smtClean="0">
                <a:solidFill>
                  <a:srgbClr val="00FFFF"/>
                </a:solidFill>
              </a:rPr>
              <a:t> </a:t>
            </a:r>
            <a:r>
              <a:rPr lang="en-US" altLang="zh-CN" dirty="0">
                <a:solidFill>
                  <a:srgbClr val="CC6600"/>
                </a:solidFill>
              </a:rPr>
              <a:t>(K), (L))</a:t>
            </a:r>
            <a:r>
              <a:rPr lang="en-US" altLang="zh-CN" dirty="0">
                <a:solidFill>
                  <a:schemeClr val="tx1"/>
                </a:solidFill>
              </a:rPr>
              <a:t>, (F) </a:t>
            </a:r>
            <a:r>
              <a:rPr lang="en-US" altLang="zh-CN" dirty="0">
                <a:solidFill>
                  <a:srgbClr val="FF3300"/>
                </a:solidFill>
              </a:rPr>
              <a:t>)</a:t>
            </a:r>
            <a:r>
              <a:rPr lang="en-US" altLang="zh-CN" dirty="0">
                <a:solidFill>
                  <a:schemeClr val="tx1"/>
                </a:solidFill>
              </a:rPr>
              <a:t>, </a:t>
            </a:r>
            <a:r>
              <a:rPr lang="en-US" altLang="zh-CN" dirty="0">
                <a:solidFill>
                  <a:srgbClr val="FF3300"/>
                </a:solidFill>
              </a:rPr>
              <a:t>(</a:t>
            </a:r>
            <a:r>
              <a:rPr lang="en-US" altLang="zh-CN" dirty="0">
                <a:solidFill>
                  <a:srgbClr val="00FFFF"/>
                </a:solidFill>
              </a:rPr>
              <a:t> </a:t>
            </a:r>
            <a:r>
              <a:rPr lang="en-US" altLang="zh-CN" dirty="0">
                <a:solidFill>
                  <a:srgbClr val="CC6600"/>
                </a:solidFill>
              </a:rPr>
              <a:t>C</a:t>
            </a:r>
            <a:r>
              <a:rPr lang="en-US" altLang="zh-CN" dirty="0">
                <a:solidFill>
                  <a:schemeClr val="tx1"/>
                </a:solidFill>
              </a:rPr>
              <a:t>, (G) </a:t>
            </a:r>
            <a:r>
              <a:rPr lang="en-US" altLang="zh-CN" dirty="0">
                <a:solidFill>
                  <a:srgbClr val="FF3300"/>
                </a:solidFill>
              </a:rPr>
              <a:t>)</a:t>
            </a:r>
            <a:r>
              <a:rPr lang="en-US" altLang="zh-CN" dirty="0">
                <a:solidFill>
                  <a:schemeClr val="tx1"/>
                </a:solidFill>
              </a:rPr>
              <a:t>, </a:t>
            </a:r>
            <a:r>
              <a:rPr lang="en-US" altLang="zh-CN" dirty="0">
                <a:solidFill>
                  <a:srgbClr val="FF3300"/>
                </a:solidFill>
              </a:rPr>
              <a:t>(</a:t>
            </a:r>
            <a:r>
              <a:rPr lang="en-US" altLang="zh-CN" dirty="0">
                <a:solidFill>
                  <a:srgbClr val="006600"/>
                </a:solidFill>
              </a:rPr>
              <a:t>D</a:t>
            </a:r>
            <a:r>
              <a:rPr lang="en-US" altLang="zh-CN" dirty="0">
                <a:solidFill>
                  <a:schemeClr val="tx1"/>
                </a:solidFill>
              </a:rPr>
              <a:t>, (H,(M)),(I),(J)</a:t>
            </a:r>
            <a:r>
              <a:rPr lang="en-US" altLang="zh-CN" dirty="0">
                <a:solidFill>
                  <a:srgbClr val="FF3300"/>
                </a:solidFill>
              </a:rPr>
              <a:t>)</a:t>
            </a:r>
            <a:r>
              <a:rPr lang="en-US" altLang="zh-CN" dirty="0">
                <a:solidFill>
                  <a:schemeClr val="tx1"/>
                </a:solidFill>
              </a:rPr>
              <a:t> )</a:t>
            </a:r>
          </a:p>
        </p:txBody>
      </p:sp>
      <p:sp>
        <p:nvSpPr>
          <p:cNvPr id="476191" name="AutoShape 31"/>
          <p:cNvSpPr>
            <a:spLocks/>
          </p:cNvSpPr>
          <p:nvPr/>
        </p:nvSpPr>
        <p:spPr bwMode="auto">
          <a:xfrm rot="-5400000">
            <a:off x="2165350" y="5027613"/>
            <a:ext cx="223838" cy="449262"/>
          </a:xfrm>
          <a:prstGeom prst="leftBrace">
            <a:avLst>
              <a:gd name="adj1" fmla="val 16726"/>
              <a:gd name="adj2" fmla="val 50000"/>
            </a:avLst>
          </a:prstGeom>
          <a:noFill/>
          <a:ln w="28575">
            <a:solidFill>
              <a:srgbClr val="CC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6192" name="AutoShape 32"/>
          <p:cNvSpPr>
            <a:spLocks/>
          </p:cNvSpPr>
          <p:nvPr/>
        </p:nvSpPr>
        <p:spPr bwMode="auto">
          <a:xfrm rot="-5400000">
            <a:off x="2255044" y="4666457"/>
            <a:ext cx="314325" cy="1620837"/>
          </a:xfrm>
          <a:prstGeom prst="leftBrace">
            <a:avLst>
              <a:gd name="adj1" fmla="val 4297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6193" name="AutoShape 33"/>
          <p:cNvSpPr>
            <a:spLocks/>
          </p:cNvSpPr>
          <p:nvPr/>
        </p:nvSpPr>
        <p:spPr bwMode="auto">
          <a:xfrm rot="-5400000">
            <a:off x="2142332" y="4058444"/>
            <a:ext cx="630237" cy="3241675"/>
          </a:xfrm>
          <a:prstGeom prst="leftBrace">
            <a:avLst>
              <a:gd name="adj1" fmla="val 42863"/>
              <a:gd name="adj2" fmla="val 50000"/>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6194" name="AutoShape 34"/>
          <p:cNvSpPr>
            <a:spLocks/>
          </p:cNvSpPr>
          <p:nvPr/>
        </p:nvSpPr>
        <p:spPr bwMode="auto">
          <a:xfrm rot="-5400000">
            <a:off x="2795588" y="5026025"/>
            <a:ext cx="223837" cy="449263"/>
          </a:xfrm>
          <a:prstGeom prst="leftBrace">
            <a:avLst>
              <a:gd name="adj1" fmla="val 16726"/>
              <a:gd name="adj2" fmla="val 50000"/>
            </a:avLst>
          </a:prstGeom>
          <a:noFill/>
          <a:ln w="28575">
            <a:solidFill>
              <a:srgbClr val="CC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6195" name="AutoShape 35"/>
          <p:cNvSpPr>
            <a:spLocks/>
          </p:cNvSpPr>
          <p:nvPr/>
        </p:nvSpPr>
        <p:spPr bwMode="auto">
          <a:xfrm rot="-5400000">
            <a:off x="3490912" y="5184776"/>
            <a:ext cx="360363" cy="449262"/>
          </a:xfrm>
          <a:prstGeom prst="leftBrace">
            <a:avLst>
              <a:gd name="adj1" fmla="val 1038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6196" name="AutoShape 36"/>
          <p:cNvSpPr>
            <a:spLocks/>
          </p:cNvSpPr>
          <p:nvPr/>
        </p:nvSpPr>
        <p:spPr bwMode="auto">
          <a:xfrm rot="-5400000">
            <a:off x="4683919" y="5026819"/>
            <a:ext cx="630237" cy="1304925"/>
          </a:xfrm>
          <a:prstGeom prst="leftBrace">
            <a:avLst>
              <a:gd name="adj1" fmla="val 17254"/>
              <a:gd name="adj2" fmla="val 50000"/>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6197" name="AutoShape 37"/>
          <p:cNvSpPr>
            <a:spLocks/>
          </p:cNvSpPr>
          <p:nvPr/>
        </p:nvSpPr>
        <p:spPr bwMode="auto">
          <a:xfrm rot="-5400000">
            <a:off x="6912769" y="4328319"/>
            <a:ext cx="630237" cy="2701925"/>
          </a:xfrm>
          <a:prstGeom prst="leftBrace">
            <a:avLst>
              <a:gd name="adj1" fmla="val 35726"/>
              <a:gd name="adj2" fmla="val 50000"/>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6198" name="AutoShape 38"/>
          <p:cNvSpPr>
            <a:spLocks noChangeArrowheads="1"/>
          </p:cNvSpPr>
          <p:nvPr/>
        </p:nvSpPr>
        <p:spPr bwMode="auto">
          <a:xfrm>
            <a:off x="240802" y="5451475"/>
            <a:ext cx="595811" cy="495300"/>
          </a:xfrm>
          <a:prstGeom prst="wedgeRoundRectCallout">
            <a:avLst>
              <a:gd name="adj1" fmla="val -2917"/>
              <a:gd name="adj2" fmla="val -11721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1"/>
          <a:lstStyle/>
          <a:p>
            <a:pPr eaLnBrk="0" hangingPunct="0">
              <a:buClr>
                <a:srgbClr val="CC99FF"/>
              </a:buClr>
              <a:buFont typeface="Monotype Sorts" pitchFamily="2" charset="2"/>
              <a:buNone/>
            </a:pPr>
            <a:r>
              <a:rPr lang="zh-CN" altLang="en-US" dirty="0" smtClean="0">
                <a:solidFill>
                  <a:schemeClr val="tx1"/>
                </a:solidFill>
              </a:rPr>
              <a:t>根</a:t>
            </a:r>
            <a:endParaRPr lang="zh-CN" altLang="en-US" dirty="0">
              <a:solidFill>
                <a:schemeClr val="tx1"/>
              </a:solidFill>
            </a:endParaRPr>
          </a:p>
        </p:txBody>
      </p:sp>
      <p:sp>
        <p:nvSpPr>
          <p:cNvPr id="476199" name="AutoShape 39"/>
          <p:cNvSpPr>
            <a:spLocks noChangeArrowheads="1"/>
          </p:cNvSpPr>
          <p:nvPr/>
        </p:nvSpPr>
        <p:spPr bwMode="auto">
          <a:xfrm>
            <a:off x="2951163" y="6038850"/>
            <a:ext cx="1081087" cy="495300"/>
          </a:xfrm>
          <a:prstGeom prst="wedgeRoundRectCallout">
            <a:avLst>
              <a:gd name="adj1" fmla="val -91852"/>
              <a:gd name="adj2" fmla="val -7884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1"/>
          <a:lstStyle/>
          <a:p>
            <a:pPr eaLnBrk="0" hangingPunct="0">
              <a:buClr>
                <a:srgbClr val="CC99FF"/>
              </a:buClr>
              <a:buFont typeface="Monotype Sorts" pitchFamily="2" charset="2"/>
              <a:buNone/>
            </a:pPr>
            <a:r>
              <a:rPr lang="zh-CN" altLang="en-US">
                <a:solidFill>
                  <a:srgbClr val="FF3300"/>
                </a:solidFill>
              </a:rPr>
              <a:t>子树</a:t>
            </a:r>
            <a:r>
              <a:rPr lang="en-US" altLang="zh-CN">
                <a:solidFill>
                  <a:srgbClr val="FF3300"/>
                </a:solidFill>
              </a:rPr>
              <a:t>1</a:t>
            </a:r>
          </a:p>
        </p:txBody>
      </p:sp>
      <p:sp>
        <p:nvSpPr>
          <p:cNvPr id="476200" name="AutoShape 40"/>
          <p:cNvSpPr>
            <a:spLocks noChangeArrowheads="1"/>
          </p:cNvSpPr>
          <p:nvPr/>
        </p:nvSpPr>
        <p:spPr bwMode="auto">
          <a:xfrm>
            <a:off x="5427663" y="6038850"/>
            <a:ext cx="1123950" cy="495300"/>
          </a:xfrm>
          <a:prstGeom prst="wedgeRoundRectCallout">
            <a:avLst>
              <a:gd name="adj1" fmla="val -82343"/>
              <a:gd name="adj2" fmla="val -76282"/>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1"/>
          <a:lstStyle/>
          <a:p>
            <a:pPr eaLnBrk="0" hangingPunct="0">
              <a:buClr>
                <a:srgbClr val="CC99FF"/>
              </a:buClr>
              <a:buFont typeface="Monotype Sorts" pitchFamily="2" charset="2"/>
              <a:buNone/>
            </a:pPr>
            <a:r>
              <a:rPr lang="zh-CN" altLang="en-US">
                <a:solidFill>
                  <a:srgbClr val="CC6600"/>
                </a:solidFill>
              </a:rPr>
              <a:t>子树</a:t>
            </a:r>
            <a:r>
              <a:rPr lang="en-US" altLang="zh-CN">
                <a:solidFill>
                  <a:srgbClr val="CC6600"/>
                </a:solidFill>
              </a:rPr>
              <a:t>2</a:t>
            </a:r>
          </a:p>
        </p:txBody>
      </p:sp>
      <p:sp>
        <p:nvSpPr>
          <p:cNvPr id="476201" name="AutoShape 41"/>
          <p:cNvSpPr>
            <a:spLocks noChangeArrowheads="1"/>
          </p:cNvSpPr>
          <p:nvPr/>
        </p:nvSpPr>
        <p:spPr bwMode="auto">
          <a:xfrm>
            <a:off x="7632700" y="6038850"/>
            <a:ext cx="1123950" cy="495300"/>
          </a:xfrm>
          <a:prstGeom prst="wedgeRoundRectCallout">
            <a:avLst>
              <a:gd name="adj1" fmla="val -82343"/>
              <a:gd name="adj2" fmla="val -76282"/>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1"/>
          <a:lstStyle/>
          <a:p>
            <a:pPr eaLnBrk="0" hangingPunct="0">
              <a:buClr>
                <a:srgbClr val="CC99FF"/>
              </a:buClr>
              <a:buFont typeface="Monotype Sorts" pitchFamily="2" charset="2"/>
              <a:buNone/>
            </a:pPr>
            <a:r>
              <a:rPr lang="zh-CN" altLang="en-US">
                <a:solidFill>
                  <a:srgbClr val="006600"/>
                </a:solidFill>
              </a:rPr>
              <a:t>子树</a:t>
            </a:r>
            <a:r>
              <a:rPr lang="en-US" altLang="zh-CN">
                <a:solidFill>
                  <a:srgbClr val="006600"/>
                </a:solidFill>
              </a:rPr>
              <a:t>3</a:t>
            </a:r>
          </a:p>
        </p:txBody>
      </p:sp>
      <p:sp>
        <p:nvSpPr>
          <p:cNvPr id="476202" name="Oval 42"/>
          <p:cNvSpPr>
            <a:spLocks noChangeArrowheads="1"/>
          </p:cNvSpPr>
          <p:nvPr/>
        </p:nvSpPr>
        <p:spPr bwMode="auto">
          <a:xfrm>
            <a:off x="6956425" y="1698625"/>
            <a:ext cx="488950" cy="457200"/>
          </a:xfrm>
          <a:prstGeom prst="ellipse">
            <a:avLst/>
          </a:prstGeom>
          <a:noFill/>
          <a:ln w="28575"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buClr>
                <a:srgbClr val="CC99FF"/>
              </a:buClr>
              <a:buFont typeface="Monotype Sorts" pitchFamily="2" charset="2"/>
              <a:buNone/>
            </a:pPr>
            <a:r>
              <a:rPr lang="en-US" altLang="zh-CN">
                <a:solidFill>
                  <a:schemeClr val="tx1"/>
                </a:solidFill>
              </a:rPr>
              <a:t>A</a:t>
            </a:r>
          </a:p>
        </p:txBody>
      </p:sp>
      <p:sp>
        <p:nvSpPr>
          <p:cNvPr id="476203" name="Oval 43"/>
          <p:cNvSpPr>
            <a:spLocks noChangeArrowheads="1"/>
          </p:cNvSpPr>
          <p:nvPr/>
        </p:nvSpPr>
        <p:spPr bwMode="auto">
          <a:xfrm>
            <a:off x="7546975" y="3559175"/>
            <a:ext cx="490538" cy="455613"/>
          </a:xfrm>
          <a:prstGeom prst="ellipse">
            <a:avLst/>
          </a:prstGeom>
          <a:noFill/>
          <a:ln w="28575"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buClr>
                <a:srgbClr val="CC99FF"/>
              </a:buClr>
              <a:buFont typeface="Monotype Sorts" pitchFamily="2" charset="2"/>
              <a:buNone/>
            </a:pPr>
            <a:r>
              <a:rPr lang="en-US" altLang="zh-CN">
                <a:solidFill>
                  <a:srgbClr val="006600"/>
                </a:solidFill>
              </a:rPr>
              <a:t>D</a:t>
            </a:r>
          </a:p>
        </p:txBody>
      </p:sp>
      <p:sp>
        <p:nvSpPr>
          <p:cNvPr id="476204" name="Oval 44"/>
          <p:cNvSpPr>
            <a:spLocks noChangeArrowheads="1"/>
          </p:cNvSpPr>
          <p:nvPr/>
        </p:nvSpPr>
        <p:spPr bwMode="auto">
          <a:xfrm>
            <a:off x="6996113" y="2914650"/>
            <a:ext cx="488950" cy="455613"/>
          </a:xfrm>
          <a:prstGeom prst="ellipse">
            <a:avLst/>
          </a:prstGeom>
          <a:noFill/>
          <a:ln w="28575"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buClr>
                <a:srgbClr val="CC99FF"/>
              </a:buClr>
              <a:buFont typeface="Monotype Sorts" pitchFamily="2" charset="2"/>
              <a:buNone/>
            </a:pPr>
            <a:r>
              <a:rPr lang="en-US" altLang="zh-CN">
                <a:solidFill>
                  <a:srgbClr val="CC6600"/>
                </a:solidFill>
              </a:rPr>
              <a:t>C</a:t>
            </a:r>
          </a:p>
        </p:txBody>
      </p:sp>
      <p:sp>
        <p:nvSpPr>
          <p:cNvPr id="476205" name="Oval 45"/>
          <p:cNvSpPr>
            <a:spLocks noChangeArrowheads="1"/>
          </p:cNvSpPr>
          <p:nvPr/>
        </p:nvSpPr>
        <p:spPr bwMode="auto">
          <a:xfrm>
            <a:off x="6321425" y="2343150"/>
            <a:ext cx="488950" cy="455613"/>
          </a:xfrm>
          <a:prstGeom prst="ellipse">
            <a:avLst/>
          </a:prstGeom>
          <a:noFill/>
          <a:ln w="28575"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buClr>
                <a:srgbClr val="CC99FF"/>
              </a:buClr>
              <a:buFont typeface="Monotype Sorts" pitchFamily="2" charset="2"/>
              <a:buNone/>
            </a:pPr>
            <a:r>
              <a:rPr lang="en-US" altLang="zh-CN">
                <a:solidFill>
                  <a:srgbClr val="FF3300"/>
                </a:solidFill>
              </a:rPr>
              <a:t>B</a:t>
            </a:r>
          </a:p>
        </p:txBody>
      </p:sp>
      <p:sp>
        <p:nvSpPr>
          <p:cNvPr id="476206" name="Line 46"/>
          <p:cNvSpPr>
            <a:spLocks noChangeShapeType="1"/>
          </p:cNvSpPr>
          <p:nvPr/>
        </p:nvSpPr>
        <p:spPr bwMode="auto">
          <a:xfrm flipH="1">
            <a:off x="6745288" y="2101850"/>
            <a:ext cx="288925" cy="268288"/>
          </a:xfrm>
          <a:prstGeom prst="line">
            <a:avLst/>
          </a:prstGeom>
          <a:noFill/>
          <a:ln w="28575" cap="rnd">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6207" name="Line 47"/>
          <p:cNvSpPr>
            <a:spLocks noChangeShapeType="1"/>
          </p:cNvSpPr>
          <p:nvPr/>
        </p:nvSpPr>
        <p:spPr bwMode="auto">
          <a:xfrm>
            <a:off x="7407275" y="3338513"/>
            <a:ext cx="261938" cy="244475"/>
          </a:xfrm>
          <a:prstGeom prst="line">
            <a:avLst/>
          </a:prstGeom>
          <a:noFill/>
          <a:ln w="28575" cap="rnd">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6208" name="Line 48"/>
          <p:cNvSpPr>
            <a:spLocks noChangeShapeType="1"/>
          </p:cNvSpPr>
          <p:nvPr/>
        </p:nvSpPr>
        <p:spPr bwMode="auto">
          <a:xfrm>
            <a:off x="6757988" y="2708275"/>
            <a:ext cx="288925" cy="268288"/>
          </a:xfrm>
          <a:prstGeom prst="line">
            <a:avLst/>
          </a:prstGeom>
          <a:noFill/>
          <a:ln w="28575" cap="rnd">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6209" name="Line 49"/>
          <p:cNvSpPr>
            <a:spLocks noChangeShapeType="1"/>
          </p:cNvSpPr>
          <p:nvPr/>
        </p:nvSpPr>
        <p:spPr bwMode="auto">
          <a:xfrm flipH="1">
            <a:off x="6821488" y="3294063"/>
            <a:ext cx="230187" cy="214312"/>
          </a:xfrm>
          <a:prstGeom prst="line">
            <a:avLst/>
          </a:prstGeom>
          <a:noFill/>
          <a:ln w="28575" cap="rnd">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6210" name="Line 50"/>
          <p:cNvSpPr>
            <a:spLocks noChangeShapeType="1"/>
          </p:cNvSpPr>
          <p:nvPr/>
        </p:nvSpPr>
        <p:spPr bwMode="auto">
          <a:xfrm flipH="1">
            <a:off x="6169025" y="2746375"/>
            <a:ext cx="230188" cy="214313"/>
          </a:xfrm>
          <a:prstGeom prst="line">
            <a:avLst/>
          </a:prstGeom>
          <a:noFill/>
          <a:ln w="28575" cap="rnd">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6211" name="Line 51"/>
          <p:cNvSpPr>
            <a:spLocks noChangeShapeType="1"/>
          </p:cNvSpPr>
          <p:nvPr/>
        </p:nvSpPr>
        <p:spPr bwMode="auto">
          <a:xfrm flipH="1">
            <a:off x="7362825" y="3935413"/>
            <a:ext cx="230188" cy="214312"/>
          </a:xfrm>
          <a:prstGeom prst="line">
            <a:avLst/>
          </a:prstGeom>
          <a:noFill/>
          <a:ln w="28575" cap="rnd">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6212" name="AutoShape 52"/>
          <p:cNvSpPr>
            <a:spLocks noChangeArrowheads="1"/>
          </p:cNvSpPr>
          <p:nvPr/>
        </p:nvSpPr>
        <p:spPr bwMode="auto">
          <a:xfrm>
            <a:off x="7947025" y="1042988"/>
            <a:ext cx="719138" cy="495300"/>
          </a:xfrm>
          <a:prstGeom prst="wedgeRoundRectCallout">
            <a:avLst>
              <a:gd name="adj1" fmla="val -114681"/>
              <a:gd name="adj2" fmla="val 91986"/>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1"/>
          <a:lstStyle/>
          <a:p>
            <a:pPr eaLnBrk="0" hangingPunct="0">
              <a:buClr>
                <a:srgbClr val="CC99FF"/>
              </a:buClr>
              <a:buFont typeface="Monotype Sorts" pitchFamily="2" charset="2"/>
              <a:buNone/>
            </a:pPr>
            <a:r>
              <a:rPr lang="zh-CN" altLang="en-US">
                <a:solidFill>
                  <a:schemeClr val="tx1"/>
                </a:solidFill>
              </a:rPr>
              <a:t>根</a:t>
            </a:r>
          </a:p>
        </p:txBody>
      </p:sp>
      <p:sp>
        <p:nvSpPr>
          <p:cNvPr id="476213" name="Oval 53"/>
          <p:cNvSpPr>
            <a:spLocks noChangeArrowheads="1"/>
          </p:cNvSpPr>
          <p:nvPr/>
        </p:nvSpPr>
        <p:spPr bwMode="auto">
          <a:xfrm>
            <a:off x="5832475" y="2928938"/>
            <a:ext cx="488950" cy="455612"/>
          </a:xfrm>
          <a:prstGeom prst="ellipse">
            <a:avLst/>
          </a:prstGeom>
          <a:noFill/>
          <a:ln w="28575"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buClr>
                <a:srgbClr val="CC99FF"/>
              </a:buClr>
              <a:buFont typeface="Monotype Sorts" pitchFamily="2" charset="2"/>
              <a:buNone/>
            </a:pPr>
            <a:r>
              <a:rPr lang="en-US" altLang="zh-CN">
                <a:solidFill>
                  <a:srgbClr val="CC6600"/>
                </a:solidFill>
              </a:rPr>
              <a:t>E</a:t>
            </a:r>
          </a:p>
        </p:txBody>
      </p:sp>
      <p:sp>
        <p:nvSpPr>
          <p:cNvPr id="476214" name="AutoShape 54"/>
          <p:cNvSpPr>
            <a:spLocks noChangeArrowheads="1"/>
          </p:cNvSpPr>
          <p:nvPr/>
        </p:nvSpPr>
        <p:spPr bwMode="auto">
          <a:xfrm>
            <a:off x="4876800" y="685800"/>
            <a:ext cx="1619250" cy="800100"/>
          </a:xfrm>
          <a:prstGeom prst="wedgeRoundRectCallout">
            <a:avLst>
              <a:gd name="adj1" fmla="val 66963"/>
              <a:gd name="adj2" fmla="val 130356"/>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1"/>
          <a:lstStyle/>
          <a:p>
            <a:pPr eaLnBrk="0" hangingPunct="0">
              <a:buClr>
                <a:srgbClr val="CC99FF"/>
              </a:buClr>
              <a:buFont typeface="Monotype Sorts" pitchFamily="2" charset="2"/>
              <a:buNone/>
            </a:pPr>
            <a:r>
              <a:rPr lang="en-US" altLang="zh-CN" sz="2400">
                <a:solidFill>
                  <a:schemeClr val="tx1"/>
                </a:solidFill>
              </a:rPr>
              <a:t>Firstchild of A</a:t>
            </a:r>
          </a:p>
        </p:txBody>
      </p:sp>
      <p:sp>
        <p:nvSpPr>
          <p:cNvPr id="476215" name="AutoShape 55"/>
          <p:cNvSpPr>
            <a:spLocks noChangeArrowheads="1"/>
          </p:cNvSpPr>
          <p:nvPr/>
        </p:nvSpPr>
        <p:spPr bwMode="auto">
          <a:xfrm>
            <a:off x="7316788" y="2133600"/>
            <a:ext cx="1665287" cy="762000"/>
          </a:xfrm>
          <a:prstGeom prst="wedgeRoundRectCallout">
            <a:avLst>
              <a:gd name="adj1" fmla="val -71736"/>
              <a:gd name="adj2" fmla="val 3541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1"/>
          <a:lstStyle/>
          <a:p>
            <a:pPr eaLnBrk="0" hangingPunct="0">
              <a:buClr>
                <a:srgbClr val="CC99FF"/>
              </a:buClr>
              <a:buFont typeface="Monotype Sorts" pitchFamily="2" charset="2"/>
              <a:buNone/>
            </a:pPr>
            <a:r>
              <a:rPr lang="en-US" altLang="zh-CN" sz="2400" dirty="0" err="1">
                <a:solidFill>
                  <a:schemeClr val="tx1"/>
                </a:solidFill>
              </a:rPr>
              <a:t>Nextsibling</a:t>
            </a:r>
            <a:r>
              <a:rPr lang="en-US" altLang="zh-CN" sz="2400" dirty="0">
                <a:solidFill>
                  <a:schemeClr val="tx1"/>
                </a:solidFill>
              </a:rPr>
              <a:t> of B</a:t>
            </a:r>
          </a:p>
        </p:txBody>
      </p:sp>
      <p:sp>
        <p:nvSpPr>
          <p:cNvPr id="476218" name="AutoShape 58"/>
          <p:cNvSpPr>
            <a:spLocks noChangeArrowheads="1"/>
          </p:cNvSpPr>
          <p:nvPr/>
        </p:nvSpPr>
        <p:spPr bwMode="auto">
          <a:xfrm>
            <a:off x="4267200" y="1600200"/>
            <a:ext cx="1619250" cy="762000"/>
          </a:xfrm>
          <a:prstGeom prst="wedgeRoundRectCallout">
            <a:avLst>
              <a:gd name="adj1" fmla="val 66963"/>
              <a:gd name="adj2" fmla="val 9937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1"/>
          <a:lstStyle/>
          <a:p>
            <a:pPr eaLnBrk="0" hangingPunct="0">
              <a:buClr>
                <a:srgbClr val="CC99FF"/>
              </a:buClr>
              <a:buFont typeface="Monotype Sorts" pitchFamily="2" charset="2"/>
              <a:buNone/>
            </a:pPr>
            <a:r>
              <a:rPr lang="en-US" altLang="zh-CN" sz="2400">
                <a:solidFill>
                  <a:schemeClr val="tx1"/>
                </a:solidFill>
              </a:rPr>
              <a:t>Firstchild of B</a:t>
            </a:r>
          </a:p>
        </p:txBody>
      </p:sp>
      <p:sp>
        <p:nvSpPr>
          <p:cNvPr id="2" name="矩形 1"/>
          <p:cNvSpPr/>
          <p:nvPr/>
        </p:nvSpPr>
        <p:spPr>
          <a:xfrm>
            <a:off x="119949" y="5984130"/>
            <a:ext cx="2246128" cy="461665"/>
          </a:xfrm>
          <a:prstGeom prst="rect">
            <a:avLst/>
          </a:prstGeom>
          <a:ln>
            <a:solidFill>
              <a:schemeClr val="bg2">
                <a:lumMod val="50000"/>
              </a:schemeClr>
            </a:solidFill>
          </a:ln>
        </p:spPr>
        <p:txBody>
          <a:bodyPr wrap="none">
            <a:spAutoFit/>
          </a:bodyPr>
          <a:lstStyle/>
          <a:p>
            <a:r>
              <a:rPr lang="en-US" altLang="zh-CN" sz="2400" u="sng" dirty="0">
                <a:solidFill>
                  <a:schemeClr val="tx1"/>
                </a:solidFill>
              </a:rPr>
              <a:t>(</a:t>
            </a:r>
            <a:r>
              <a:rPr lang="zh-CN" altLang="en-US" sz="2400" u="sng" dirty="0">
                <a:solidFill>
                  <a:schemeClr val="tx1"/>
                </a:solidFill>
              </a:rPr>
              <a:t>与子节点并列</a:t>
            </a:r>
            <a:r>
              <a:rPr lang="en-US" altLang="zh-CN" sz="2400" u="sng" dirty="0">
                <a:solidFill>
                  <a:schemeClr val="tx1"/>
                </a:solidFill>
              </a:rPr>
              <a:t>)</a:t>
            </a:r>
            <a:endParaRPr lang="zh-CN" altLang="en-US" sz="2400" u="sng"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6190"/>
                                        </p:tgtEl>
                                        <p:attrNameLst>
                                          <p:attrName>style.visibility</p:attrName>
                                        </p:attrNameLst>
                                      </p:cBhvr>
                                      <p:to>
                                        <p:strVal val="visible"/>
                                      </p:to>
                                    </p:set>
                                    <p:animEffect transition="in" filter="wipe(left)">
                                      <p:cBhvr>
                                        <p:cTn id="7" dur="500"/>
                                        <p:tgtEl>
                                          <p:spTgt spid="476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6191"/>
                                        </p:tgtEl>
                                        <p:attrNameLst>
                                          <p:attrName>style.visibility</p:attrName>
                                        </p:attrNameLst>
                                      </p:cBhvr>
                                      <p:to>
                                        <p:strVal val="visible"/>
                                      </p:to>
                                    </p:set>
                                    <p:animEffect transition="in" filter="wipe(down)">
                                      <p:cBhvr>
                                        <p:cTn id="12" dur="500"/>
                                        <p:tgtEl>
                                          <p:spTgt spid="4761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6194"/>
                                        </p:tgtEl>
                                        <p:attrNameLst>
                                          <p:attrName>style.visibility</p:attrName>
                                        </p:attrNameLst>
                                      </p:cBhvr>
                                      <p:to>
                                        <p:strVal val="visible"/>
                                      </p:to>
                                    </p:set>
                                    <p:animEffect transition="in" filter="wipe(down)">
                                      <p:cBhvr>
                                        <p:cTn id="17" dur="500"/>
                                        <p:tgtEl>
                                          <p:spTgt spid="4761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7619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76195"/>
                                        </p:tgtEl>
                                        <p:attrNameLst>
                                          <p:attrName>style.visibility</p:attrName>
                                        </p:attrNameLst>
                                      </p:cBhvr>
                                      <p:to>
                                        <p:strVal val="visible"/>
                                      </p:to>
                                    </p:set>
                                    <p:animEffect transition="in" filter="wipe(down)">
                                      <p:cBhvr>
                                        <p:cTn id="26" dur="500"/>
                                        <p:tgtEl>
                                          <p:spTgt spid="4761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76193"/>
                                        </p:tgtEl>
                                        <p:attrNameLst>
                                          <p:attrName>style.visibility</p:attrName>
                                        </p:attrNameLst>
                                      </p:cBhvr>
                                      <p:to>
                                        <p:strVal val="visible"/>
                                      </p:to>
                                    </p:set>
                                    <p:animEffect transition="in" filter="wipe(down)">
                                      <p:cBhvr>
                                        <p:cTn id="31" dur="500"/>
                                        <p:tgtEl>
                                          <p:spTgt spid="47619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76196"/>
                                        </p:tgtEl>
                                        <p:attrNameLst>
                                          <p:attrName>style.visibility</p:attrName>
                                        </p:attrNameLst>
                                      </p:cBhvr>
                                      <p:to>
                                        <p:strVal val="visible"/>
                                      </p:to>
                                    </p:set>
                                    <p:animEffect transition="in" filter="wipe(down)">
                                      <p:cBhvr>
                                        <p:cTn id="36" dur="500"/>
                                        <p:tgtEl>
                                          <p:spTgt spid="47619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76197"/>
                                        </p:tgtEl>
                                        <p:attrNameLst>
                                          <p:attrName>style.visibility</p:attrName>
                                        </p:attrNameLst>
                                      </p:cBhvr>
                                      <p:to>
                                        <p:strVal val="visible"/>
                                      </p:to>
                                    </p:set>
                                    <p:animEffect transition="in" filter="wipe(down)">
                                      <p:cBhvr>
                                        <p:cTn id="41" dur="500"/>
                                        <p:tgtEl>
                                          <p:spTgt spid="47619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76198"/>
                                        </p:tgtEl>
                                        <p:attrNameLst>
                                          <p:attrName>style.visibility</p:attrName>
                                        </p:attrNameLst>
                                      </p:cBhvr>
                                      <p:to>
                                        <p:strVal val="visible"/>
                                      </p:to>
                                    </p:set>
                                    <p:animEffect transition="in" filter="wipe(down)">
                                      <p:cBhvr>
                                        <p:cTn id="46" dur="500"/>
                                        <p:tgtEl>
                                          <p:spTgt spid="47619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down)">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76199"/>
                                        </p:tgtEl>
                                        <p:attrNameLst>
                                          <p:attrName>style.visibility</p:attrName>
                                        </p:attrNameLst>
                                      </p:cBhvr>
                                      <p:to>
                                        <p:strVal val="visible"/>
                                      </p:to>
                                    </p:set>
                                    <p:animEffect transition="in" filter="wipe(down)">
                                      <p:cBhvr>
                                        <p:cTn id="56" dur="500"/>
                                        <p:tgtEl>
                                          <p:spTgt spid="47619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76200"/>
                                        </p:tgtEl>
                                        <p:attrNameLst>
                                          <p:attrName>style.visibility</p:attrName>
                                        </p:attrNameLst>
                                      </p:cBhvr>
                                      <p:to>
                                        <p:strVal val="visible"/>
                                      </p:to>
                                    </p:set>
                                    <p:animEffect transition="in" filter="wipe(down)">
                                      <p:cBhvr>
                                        <p:cTn id="61" dur="500"/>
                                        <p:tgtEl>
                                          <p:spTgt spid="47620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476201"/>
                                        </p:tgtEl>
                                        <p:attrNameLst>
                                          <p:attrName>style.visibility</p:attrName>
                                        </p:attrNameLst>
                                      </p:cBhvr>
                                      <p:to>
                                        <p:strVal val="visible"/>
                                      </p:to>
                                    </p:set>
                                    <p:animEffect transition="in" filter="wipe(down)">
                                      <p:cBhvr>
                                        <p:cTn id="66" dur="500"/>
                                        <p:tgtEl>
                                          <p:spTgt spid="476201"/>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47620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476212"/>
                                        </p:tgtEl>
                                        <p:attrNameLst>
                                          <p:attrName>style.visibility</p:attrName>
                                        </p:attrNameLst>
                                      </p:cBhvr>
                                      <p:to>
                                        <p:strVal val="visible"/>
                                      </p:to>
                                    </p:set>
                                    <p:animEffect transition="in" filter="wipe(down)">
                                      <p:cBhvr>
                                        <p:cTn id="75" dur="500"/>
                                        <p:tgtEl>
                                          <p:spTgt spid="47621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476206"/>
                                        </p:tgtEl>
                                        <p:attrNameLst>
                                          <p:attrName>style.visibility</p:attrName>
                                        </p:attrNameLst>
                                      </p:cBhvr>
                                      <p:to>
                                        <p:strVal val="visible"/>
                                      </p:to>
                                    </p:set>
                                    <p:animEffect transition="in" filter="wipe(up)">
                                      <p:cBhvr>
                                        <p:cTn id="80" dur="500"/>
                                        <p:tgtEl>
                                          <p:spTgt spid="47620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76214"/>
                                        </p:tgtEl>
                                        <p:attrNameLst>
                                          <p:attrName>style.visibility</p:attrName>
                                        </p:attrNameLst>
                                      </p:cBhvr>
                                      <p:to>
                                        <p:strVal val="visible"/>
                                      </p:to>
                                    </p:set>
                                    <p:animEffect transition="in" filter="wipe(down)">
                                      <p:cBhvr>
                                        <p:cTn id="85" dur="500"/>
                                        <p:tgtEl>
                                          <p:spTgt spid="476214"/>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47620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476210"/>
                                        </p:tgtEl>
                                        <p:attrNameLst>
                                          <p:attrName>style.visibility</p:attrName>
                                        </p:attrNameLst>
                                      </p:cBhvr>
                                      <p:to>
                                        <p:strVal val="visible"/>
                                      </p:to>
                                    </p:set>
                                    <p:animEffect transition="in" filter="wipe(up)">
                                      <p:cBhvr>
                                        <p:cTn id="94" dur="500"/>
                                        <p:tgtEl>
                                          <p:spTgt spid="47621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476218"/>
                                        </p:tgtEl>
                                        <p:attrNameLst>
                                          <p:attrName>style.visibility</p:attrName>
                                        </p:attrNameLst>
                                      </p:cBhvr>
                                      <p:to>
                                        <p:strVal val="visible"/>
                                      </p:to>
                                    </p:set>
                                    <p:animEffect transition="in" filter="wipe(down)">
                                      <p:cBhvr>
                                        <p:cTn id="99" dur="500"/>
                                        <p:tgtEl>
                                          <p:spTgt spid="476218"/>
                                        </p:tgtEl>
                                      </p:cBhvr>
                                    </p:animEffect>
                                  </p:childTnLst>
                                </p:cTn>
                              </p:par>
                            </p:childTnLst>
                          </p:cTn>
                        </p:par>
                        <p:par>
                          <p:cTn id="100" fill="hold">
                            <p:stCondLst>
                              <p:cond delay="500"/>
                            </p:stCondLst>
                            <p:childTnLst>
                              <p:par>
                                <p:cTn id="101" presetID="1" presetClass="entr" presetSubtype="0" fill="hold" grpId="0" nodeType="afterEffect">
                                  <p:stCondLst>
                                    <p:cond delay="0"/>
                                  </p:stCondLst>
                                  <p:childTnLst>
                                    <p:set>
                                      <p:cBhvr>
                                        <p:cTn id="102" dur="1" fill="hold">
                                          <p:stCondLst>
                                            <p:cond delay="499"/>
                                          </p:stCondLst>
                                        </p:cTn>
                                        <p:tgtEl>
                                          <p:spTgt spid="47621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476208"/>
                                        </p:tgtEl>
                                        <p:attrNameLst>
                                          <p:attrName>style.visibility</p:attrName>
                                        </p:attrNameLst>
                                      </p:cBhvr>
                                      <p:to>
                                        <p:strVal val="visible"/>
                                      </p:to>
                                    </p:set>
                                    <p:animEffect transition="in" filter="wipe(up)">
                                      <p:cBhvr>
                                        <p:cTn id="107" dur="500"/>
                                        <p:tgtEl>
                                          <p:spTgt spid="47620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476215"/>
                                        </p:tgtEl>
                                        <p:attrNameLst>
                                          <p:attrName>style.visibility</p:attrName>
                                        </p:attrNameLst>
                                      </p:cBhvr>
                                      <p:to>
                                        <p:strVal val="visible"/>
                                      </p:to>
                                    </p:set>
                                    <p:animEffect transition="in" filter="wipe(down)">
                                      <p:cBhvr>
                                        <p:cTn id="112" dur="500"/>
                                        <p:tgtEl>
                                          <p:spTgt spid="476215"/>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476204"/>
                                        </p:tgtEl>
                                        <p:attrNameLst>
                                          <p:attrName>style.visibility</p:attrName>
                                        </p:attrNameLst>
                                      </p:cBhvr>
                                      <p:to>
                                        <p:strVal val="visible"/>
                                      </p:to>
                                    </p:set>
                                  </p:childTnLst>
                                </p:cTn>
                              </p:par>
                            </p:childTnLst>
                          </p:cTn>
                        </p:par>
                        <p:par>
                          <p:cTn id="117" fill="hold">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476209"/>
                                        </p:tgtEl>
                                        <p:attrNameLst>
                                          <p:attrName>style.visibility</p:attrName>
                                        </p:attrNameLst>
                                      </p:cBhvr>
                                      <p:to>
                                        <p:strVal val="visible"/>
                                      </p:to>
                                    </p:set>
                                    <p:animEffect transition="in" filter="wipe(up)">
                                      <p:cBhvr>
                                        <p:cTn id="120" dur="500"/>
                                        <p:tgtEl>
                                          <p:spTgt spid="47620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476207"/>
                                        </p:tgtEl>
                                        <p:attrNameLst>
                                          <p:attrName>style.visibility</p:attrName>
                                        </p:attrNameLst>
                                      </p:cBhvr>
                                      <p:to>
                                        <p:strVal val="visible"/>
                                      </p:to>
                                    </p:set>
                                    <p:animEffect transition="in" filter="wipe(up)">
                                      <p:cBhvr>
                                        <p:cTn id="125" dur="500"/>
                                        <p:tgtEl>
                                          <p:spTgt spid="476207"/>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476203"/>
                                        </p:tgtEl>
                                        <p:attrNameLst>
                                          <p:attrName>style.visibility</p:attrName>
                                        </p:attrNameLst>
                                      </p:cBhvr>
                                      <p:to>
                                        <p:strVal val="visible"/>
                                      </p:to>
                                    </p:set>
                                  </p:childTnLst>
                                </p:cTn>
                              </p:par>
                            </p:childTnLst>
                          </p:cTn>
                        </p:par>
                        <p:par>
                          <p:cTn id="130" fill="hold">
                            <p:stCondLst>
                              <p:cond delay="500"/>
                            </p:stCondLst>
                            <p:childTnLst>
                              <p:par>
                                <p:cTn id="131" presetID="22" presetClass="entr" presetSubtype="1" fill="hold" grpId="0" nodeType="afterEffect">
                                  <p:stCondLst>
                                    <p:cond delay="0"/>
                                  </p:stCondLst>
                                  <p:childTnLst>
                                    <p:set>
                                      <p:cBhvr>
                                        <p:cTn id="132" dur="1" fill="hold">
                                          <p:stCondLst>
                                            <p:cond delay="0"/>
                                          </p:stCondLst>
                                        </p:cTn>
                                        <p:tgtEl>
                                          <p:spTgt spid="476211"/>
                                        </p:tgtEl>
                                        <p:attrNameLst>
                                          <p:attrName>style.visibility</p:attrName>
                                        </p:attrNameLst>
                                      </p:cBhvr>
                                      <p:to>
                                        <p:strVal val="visible"/>
                                      </p:to>
                                    </p:set>
                                    <p:animEffect transition="in" filter="wipe(up)">
                                      <p:cBhvr>
                                        <p:cTn id="133" dur="500"/>
                                        <p:tgtEl>
                                          <p:spTgt spid="476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90" grpId="0" autoUpdateAnimBg="0"/>
      <p:bldP spid="476191" grpId="0" animBg="1"/>
      <p:bldP spid="476192" grpId="0" animBg="1"/>
      <p:bldP spid="476193" grpId="0" animBg="1"/>
      <p:bldP spid="476194" grpId="0" animBg="1"/>
      <p:bldP spid="476195" grpId="0" animBg="1"/>
      <p:bldP spid="476196" grpId="0" animBg="1"/>
      <p:bldP spid="476197" grpId="0" animBg="1"/>
      <p:bldP spid="476198" grpId="0" animBg="1" autoUpdateAnimBg="0"/>
      <p:bldP spid="476199" grpId="0" animBg="1" autoUpdateAnimBg="0"/>
      <p:bldP spid="476200" grpId="0" animBg="1" autoUpdateAnimBg="0"/>
      <p:bldP spid="476201" grpId="0" animBg="1" autoUpdateAnimBg="0"/>
      <p:bldP spid="476202" grpId="0" animBg="1" autoUpdateAnimBg="0"/>
      <p:bldP spid="476203" grpId="0" animBg="1" autoUpdateAnimBg="0"/>
      <p:bldP spid="476204" grpId="0" animBg="1" autoUpdateAnimBg="0"/>
      <p:bldP spid="476205" grpId="0" animBg="1" autoUpdateAnimBg="0"/>
      <p:bldP spid="476206" grpId="0" animBg="1"/>
      <p:bldP spid="476207" grpId="0" animBg="1"/>
      <p:bldP spid="476208" grpId="0" animBg="1"/>
      <p:bldP spid="476209" grpId="0" animBg="1"/>
      <p:bldP spid="476210" grpId="0" animBg="1"/>
      <p:bldP spid="476211" grpId="0" animBg="1"/>
      <p:bldP spid="476212" grpId="0" animBg="1" autoUpdateAnimBg="0"/>
      <p:bldP spid="476213" grpId="0" animBg="1" autoUpdateAnimBg="0"/>
      <p:bldP spid="476214" grpId="0" animBg="1" autoUpdateAnimBg="0"/>
      <p:bldP spid="476215" grpId="0" animBg="1" autoUpdateAnimBg="0"/>
      <p:bldP spid="476218" grpId="0" animBg="1" autoUpdateAnimBg="0"/>
      <p:bldP spid="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955CCA74-87D4-4B5A-A840-EE5BC2245319}" type="slidenum">
              <a:rPr kumimoji="0" lang="en-US" altLang="zh-CN" sz="1400" b="0" smtClean="0">
                <a:solidFill>
                  <a:schemeClr val="tx1"/>
                </a:solidFill>
              </a:rPr>
              <a:pPr eaLnBrk="1" hangingPunct="1"/>
              <a:t>111</a:t>
            </a:fld>
            <a:endParaRPr kumimoji="0" lang="en-US" altLang="zh-CN" sz="1400" b="0" smtClean="0">
              <a:solidFill>
                <a:schemeClr val="tx1"/>
              </a:solidFill>
            </a:endParaRPr>
          </a:p>
        </p:txBody>
      </p:sp>
      <p:sp>
        <p:nvSpPr>
          <p:cNvPr id="104451" name="Rectangle 2"/>
          <p:cNvSpPr>
            <a:spLocks noGrp="1" noChangeArrowheads="1"/>
          </p:cNvSpPr>
          <p:nvPr>
            <p:ph type="title"/>
          </p:nvPr>
        </p:nvSpPr>
        <p:spPr/>
        <p:txBody>
          <a:bodyPr/>
          <a:lstStyle/>
          <a:p>
            <a:pPr eaLnBrk="1" hangingPunct="1"/>
            <a:r>
              <a:rPr lang="zh-CN" altLang="en-US" smtClean="0"/>
              <a:t>例：由广义表</a:t>
            </a:r>
            <a:r>
              <a:rPr lang="en-US" altLang="zh-CN" sz="3200" smtClean="0">
                <a:solidFill>
                  <a:srgbClr val="FF3300"/>
                </a:solidFill>
                <a:ea typeface="宋体" charset="-122"/>
              </a:rPr>
              <a:t>L</a:t>
            </a:r>
            <a:r>
              <a:rPr lang="zh-CN" altLang="en-US" smtClean="0"/>
              <a:t>建树</a:t>
            </a:r>
          </a:p>
        </p:txBody>
      </p:sp>
      <p:sp>
        <p:nvSpPr>
          <p:cNvPr id="104452" name="Text Box 30"/>
          <p:cNvSpPr txBox="1">
            <a:spLocks noChangeArrowheads="1"/>
          </p:cNvSpPr>
          <p:nvPr/>
        </p:nvSpPr>
        <p:spPr bwMode="auto">
          <a:xfrm>
            <a:off x="115888" y="4689475"/>
            <a:ext cx="893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Ins="0">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a:solidFill>
                  <a:schemeClr val="tx1"/>
                </a:solidFill>
              </a:rPr>
              <a:t>( A, </a:t>
            </a:r>
            <a:r>
              <a:rPr lang="en-US" altLang="zh-CN">
                <a:solidFill>
                  <a:srgbClr val="FF3300"/>
                </a:solidFill>
              </a:rPr>
              <a:t>( B</a:t>
            </a:r>
            <a:r>
              <a:rPr lang="en-US" altLang="zh-CN">
                <a:solidFill>
                  <a:schemeClr val="tx1"/>
                </a:solidFill>
              </a:rPr>
              <a:t>, </a:t>
            </a:r>
            <a:r>
              <a:rPr lang="en-US" altLang="zh-CN">
                <a:solidFill>
                  <a:srgbClr val="CC6600"/>
                </a:solidFill>
              </a:rPr>
              <a:t>(</a:t>
            </a:r>
            <a:r>
              <a:rPr lang="en-US" altLang="zh-CN">
                <a:solidFill>
                  <a:schemeClr val="tx1"/>
                </a:solidFill>
              </a:rPr>
              <a:t>E,</a:t>
            </a:r>
            <a:r>
              <a:rPr lang="en-US" altLang="zh-CN">
                <a:solidFill>
                  <a:srgbClr val="00FFFF"/>
                </a:solidFill>
              </a:rPr>
              <a:t> </a:t>
            </a:r>
            <a:r>
              <a:rPr lang="en-US" altLang="zh-CN">
                <a:solidFill>
                  <a:srgbClr val="CC6600"/>
                </a:solidFill>
              </a:rPr>
              <a:t>(K), (L))</a:t>
            </a:r>
            <a:r>
              <a:rPr lang="en-US" altLang="zh-CN">
                <a:solidFill>
                  <a:schemeClr val="tx1"/>
                </a:solidFill>
              </a:rPr>
              <a:t>, (F) </a:t>
            </a:r>
            <a:r>
              <a:rPr lang="en-US" altLang="zh-CN">
                <a:solidFill>
                  <a:srgbClr val="FF3300"/>
                </a:solidFill>
              </a:rPr>
              <a:t>)</a:t>
            </a:r>
            <a:r>
              <a:rPr lang="en-US" altLang="zh-CN">
                <a:solidFill>
                  <a:schemeClr val="tx1"/>
                </a:solidFill>
              </a:rPr>
              <a:t>, </a:t>
            </a:r>
            <a:r>
              <a:rPr lang="en-US" altLang="zh-CN">
                <a:solidFill>
                  <a:srgbClr val="FF3300"/>
                </a:solidFill>
              </a:rPr>
              <a:t>(</a:t>
            </a:r>
            <a:r>
              <a:rPr lang="en-US" altLang="zh-CN">
                <a:solidFill>
                  <a:srgbClr val="00FFFF"/>
                </a:solidFill>
              </a:rPr>
              <a:t> </a:t>
            </a:r>
            <a:r>
              <a:rPr lang="en-US" altLang="zh-CN">
                <a:solidFill>
                  <a:srgbClr val="CC6600"/>
                </a:solidFill>
              </a:rPr>
              <a:t>C</a:t>
            </a:r>
            <a:r>
              <a:rPr lang="en-US" altLang="zh-CN">
                <a:solidFill>
                  <a:schemeClr val="tx1"/>
                </a:solidFill>
              </a:rPr>
              <a:t>, (G) </a:t>
            </a:r>
            <a:r>
              <a:rPr lang="en-US" altLang="zh-CN">
                <a:solidFill>
                  <a:srgbClr val="FF3300"/>
                </a:solidFill>
              </a:rPr>
              <a:t>)</a:t>
            </a:r>
            <a:r>
              <a:rPr lang="en-US" altLang="zh-CN">
                <a:solidFill>
                  <a:schemeClr val="tx1"/>
                </a:solidFill>
              </a:rPr>
              <a:t>, </a:t>
            </a:r>
            <a:r>
              <a:rPr lang="en-US" altLang="zh-CN">
                <a:solidFill>
                  <a:srgbClr val="FF3300"/>
                </a:solidFill>
              </a:rPr>
              <a:t>(</a:t>
            </a:r>
            <a:r>
              <a:rPr lang="en-US" altLang="zh-CN">
                <a:solidFill>
                  <a:srgbClr val="006600"/>
                </a:solidFill>
              </a:rPr>
              <a:t>D</a:t>
            </a:r>
            <a:r>
              <a:rPr lang="en-US" altLang="zh-CN">
                <a:solidFill>
                  <a:schemeClr val="tx1"/>
                </a:solidFill>
              </a:rPr>
              <a:t>, (H,(M)),(I),(J)</a:t>
            </a:r>
            <a:r>
              <a:rPr lang="en-US" altLang="zh-CN">
                <a:solidFill>
                  <a:srgbClr val="FF3300"/>
                </a:solidFill>
              </a:rPr>
              <a:t>)</a:t>
            </a:r>
            <a:r>
              <a:rPr lang="en-US" altLang="zh-CN">
                <a:solidFill>
                  <a:schemeClr val="tx1"/>
                </a:solidFill>
              </a:rPr>
              <a:t> )</a:t>
            </a:r>
          </a:p>
        </p:txBody>
      </p:sp>
      <p:sp>
        <p:nvSpPr>
          <p:cNvPr id="494623" name="AutoShape 31"/>
          <p:cNvSpPr>
            <a:spLocks/>
          </p:cNvSpPr>
          <p:nvPr/>
        </p:nvSpPr>
        <p:spPr bwMode="auto">
          <a:xfrm rot="-5400000">
            <a:off x="2298700" y="3767138"/>
            <a:ext cx="404813" cy="3240087"/>
          </a:xfrm>
          <a:prstGeom prst="leftBrace">
            <a:avLst>
              <a:gd name="adj1" fmla="val 66699"/>
              <a:gd name="adj2" fmla="val 50000"/>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4624" name="Text Box 32"/>
          <p:cNvSpPr txBox="1">
            <a:spLocks noChangeArrowheads="1"/>
          </p:cNvSpPr>
          <p:nvPr/>
        </p:nvSpPr>
        <p:spPr bwMode="auto">
          <a:xfrm>
            <a:off x="5131122" y="1358900"/>
            <a:ext cx="24690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buClr>
                <a:srgbClr val="CC99FF"/>
              </a:buClr>
              <a:buFont typeface="Monotype Sorts" pitchFamily="2" charset="2"/>
              <a:buNone/>
            </a:pPr>
            <a:r>
              <a:rPr lang="en-US" altLang="zh-CN" dirty="0" smtClean="0">
                <a:solidFill>
                  <a:schemeClr val="tx1"/>
                </a:solidFill>
              </a:rPr>
              <a:t>1</a:t>
            </a:r>
            <a:r>
              <a:rPr lang="zh-CN" altLang="en-US" dirty="0" smtClean="0">
                <a:solidFill>
                  <a:schemeClr val="tx1"/>
                </a:solidFill>
              </a:rPr>
              <a:t>）建立树根</a:t>
            </a:r>
            <a:endParaRPr lang="zh-CN" altLang="en-US" dirty="0">
              <a:solidFill>
                <a:schemeClr val="tx1"/>
              </a:solidFill>
            </a:endParaRPr>
          </a:p>
        </p:txBody>
      </p:sp>
      <p:sp>
        <p:nvSpPr>
          <p:cNvPr id="494625" name="Text Box 33"/>
          <p:cNvSpPr txBox="1">
            <a:spLocks noChangeArrowheads="1"/>
          </p:cNvSpPr>
          <p:nvPr/>
        </p:nvSpPr>
        <p:spPr bwMode="auto">
          <a:xfrm>
            <a:off x="7169150" y="1371601"/>
            <a:ext cx="182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buClr>
                <a:srgbClr val="CC99FF"/>
              </a:buClr>
              <a:buFont typeface="Monotype Sorts" pitchFamily="2" charset="2"/>
              <a:buNone/>
            </a:pPr>
            <a:r>
              <a:rPr lang="en-US" altLang="zh-CN" dirty="0">
                <a:solidFill>
                  <a:schemeClr val="tx1"/>
                </a:solidFill>
              </a:rPr>
              <a:t>Head(L)</a:t>
            </a:r>
          </a:p>
        </p:txBody>
      </p:sp>
      <p:sp>
        <p:nvSpPr>
          <p:cNvPr id="494626" name="Text Box 34"/>
          <p:cNvSpPr txBox="1">
            <a:spLocks noChangeArrowheads="1"/>
          </p:cNvSpPr>
          <p:nvPr/>
        </p:nvSpPr>
        <p:spPr bwMode="auto">
          <a:xfrm>
            <a:off x="5131122" y="1989138"/>
            <a:ext cx="36893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buClr>
                <a:srgbClr val="CC99FF"/>
              </a:buClr>
              <a:buFont typeface="Monotype Sorts" pitchFamily="2" charset="2"/>
              <a:buNone/>
            </a:pPr>
            <a:r>
              <a:rPr lang="en-US" altLang="zh-CN" dirty="0" smtClean="0">
                <a:solidFill>
                  <a:schemeClr val="tx1"/>
                </a:solidFill>
              </a:rPr>
              <a:t>2</a:t>
            </a:r>
            <a:r>
              <a:rPr lang="zh-CN" altLang="en-US" dirty="0" smtClean="0">
                <a:solidFill>
                  <a:schemeClr val="tx1"/>
                </a:solidFill>
              </a:rPr>
              <a:t>）建根</a:t>
            </a:r>
            <a:r>
              <a:rPr lang="zh-CN" altLang="en-US" dirty="0">
                <a:solidFill>
                  <a:schemeClr val="tx1"/>
                </a:solidFill>
              </a:rPr>
              <a:t>的第一个</a:t>
            </a:r>
            <a:r>
              <a:rPr lang="zh-CN" altLang="en-US" dirty="0" smtClean="0">
                <a:solidFill>
                  <a:schemeClr val="tx1"/>
                </a:solidFill>
              </a:rPr>
              <a:t>孩子</a:t>
            </a:r>
            <a:endParaRPr lang="zh-CN" altLang="en-US" dirty="0">
              <a:solidFill>
                <a:schemeClr val="tx1"/>
              </a:solidFill>
            </a:endParaRPr>
          </a:p>
        </p:txBody>
      </p:sp>
      <p:sp>
        <p:nvSpPr>
          <p:cNvPr id="494627" name="Text Box 35"/>
          <p:cNvSpPr txBox="1">
            <a:spLocks noChangeArrowheads="1"/>
          </p:cNvSpPr>
          <p:nvPr/>
        </p:nvSpPr>
        <p:spPr bwMode="auto">
          <a:xfrm>
            <a:off x="5546725" y="2500314"/>
            <a:ext cx="2700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buClr>
                <a:srgbClr val="CC99FF"/>
              </a:buClr>
              <a:buFont typeface="Monotype Sorts" pitchFamily="2" charset="2"/>
              <a:buNone/>
            </a:pPr>
            <a:r>
              <a:rPr lang="en-US" altLang="zh-CN" dirty="0">
                <a:solidFill>
                  <a:schemeClr val="tx1"/>
                </a:solidFill>
              </a:rPr>
              <a:t>Head( </a:t>
            </a:r>
            <a:r>
              <a:rPr lang="en-US" altLang="zh-CN" dirty="0">
                <a:solidFill>
                  <a:srgbClr val="FF3300"/>
                </a:solidFill>
              </a:rPr>
              <a:t>tail(L)</a:t>
            </a:r>
            <a:r>
              <a:rPr lang="en-US" altLang="zh-CN" dirty="0">
                <a:solidFill>
                  <a:schemeClr val="tx1"/>
                </a:solidFill>
              </a:rPr>
              <a:t> )</a:t>
            </a:r>
          </a:p>
        </p:txBody>
      </p:sp>
      <p:sp>
        <p:nvSpPr>
          <p:cNvPr id="494628" name="Text Box 36"/>
          <p:cNvSpPr txBox="1">
            <a:spLocks noChangeArrowheads="1"/>
          </p:cNvSpPr>
          <p:nvPr/>
        </p:nvSpPr>
        <p:spPr bwMode="auto">
          <a:xfrm>
            <a:off x="5337175" y="5768975"/>
            <a:ext cx="2517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buClr>
                <a:srgbClr val="CC99FF"/>
              </a:buClr>
              <a:buFont typeface="Monotype Sorts" pitchFamily="2" charset="2"/>
              <a:buNone/>
            </a:pPr>
            <a:r>
              <a:rPr lang="en-US" altLang="zh-CN" sz="3200">
                <a:solidFill>
                  <a:srgbClr val="FF3300"/>
                </a:solidFill>
              </a:rPr>
              <a:t>tail( tail(L) )</a:t>
            </a:r>
          </a:p>
        </p:txBody>
      </p:sp>
      <p:sp>
        <p:nvSpPr>
          <p:cNvPr id="104459" name="AutoShape 37"/>
          <p:cNvSpPr>
            <a:spLocks noChangeArrowheads="1"/>
          </p:cNvSpPr>
          <p:nvPr/>
        </p:nvSpPr>
        <p:spPr bwMode="auto">
          <a:xfrm>
            <a:off x="387350" y="5948363"/>
            <a:ext cx="719138" cy="495300"/>
          </a:xfrm>
          <a:prstGeom prst="wedgeRoundRectCallout">
            <a:avLst>
              <a:gd name="adj1" fmla="val -33000"/>
              <a:gd name="adj2" fmla="val -20513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1"/>
          <a:lstStyle/>
          <a:p>
            <a:pPr eaLnBrk="0" hangingPunct="0">
              <a:buClr>
                <a:srgbClr val="CC99FF"/>
              </a:buClr>
              <a:buFont typeface="Monotype Sorts" pitchFamily="2" charset="2"/>
              <a:buNone/>
            </a:pPr>
            <a:r>
              <a:rPr lang="zh-CN" altLang="en-US">
                <a:solidFill>
                  <a:schemeClr val="tx1"/>
                </a:solidFill>
              </a:rPr>
              <a:t>根</a:t>
            </a:r>
          </a:p>
        </p:txBody>
      </p:sp>
      <p:sp>
        <p:nvSpPr>
          <p:cNvPr id="494630" name="AutoShape 38"/>
          <p:cNvSpPr>
            <a:spLocks noChangeArrowheads="1"/>
          </p:cNvSpPr>
          <p:nvPr/>
        </p:nvSpPr>
        <p:spPr bwMode="auto">
          <a:xfrm>
            <a:off x="1243013" y="5949950"/>
            <a:ext cx="2789237" cy="495300"/>
          </a:xfrm>
          <a:prstGeom prst="wedgeRoundRectCallout">
            <a:avLst>
              <a:gd name="adj1" fmla="val -11241"/>
              <a:gd name="adj2" fmla="val -11987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1"/>
          <a:lstStyle/>
          <a:p>
            <a:pPr eaLnBrk="0" hangingPunct="0">
              <a:buClr>
                <a:srgbClr val="CC99FF"/>
              </a:buClr>
              <a:buFont typeface="Monotype Sorts" pitchFamily="2" charset="2"/>
              <a:buNone/>
            </a:pPr>
            <a:r>
              <a:rPr lang="zh-CN" altLang="en-US">
                <a:solidFill>
                  <a:srgbClr val="FF3300"/>
                </a:solidFill>
              </a:rPr>
              <a:t>根的第一个孩子</a:t>
            </a:r>
          </a:p>
        </p:txBody>
      </p:sp>
      <p:sp>
        <p:nvSpPr>
          <p:cNvPr id="494631" name="AutoShape 39"/>
          <p:cNvSpPr>
            <a:spLocks/>
          </p:cNvSpPr>
          <p:nvPr/>
        </p:nvSpPr>
        <p:spPr bwMode="auto">
          <a:xfrm rot="-5400000">
            <a:off x="6282532" y="3339306"/>
            <a:ext cx="404812" cy="4454525"/>
          </a:xfrm>
          <a:prstGeom prst="leftBrace">
            <a:avLst>
              <a:gd name="adj1" fmla="val 9169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0" hangingPunct="0">
              <a:buClr>
                <a:srgbClr val="CC99FF"/>
              </a:buClr>
              <a:buFont typeface="Monotype Sorts" pitchFamily="2" charset="2"/>
              <a:buNone/>
            </a:pPr>
            <a:endParaRPr lang="zh-CN" altLang="zh-CN" sz="2400">
              <a:solidFill>
                <a:schemeClr val="tx1"/>
              </a:solidFill>
            </a:endParaRPr>
          </a:p>
        </p:txBody>
      </p:sp>
      <p:sp>
        <p:nvSpPr>
          <p:cNvPr id="494632" name="Text Box 40"/>
          <p:cNvSpPr txBox="1">
            <a:spLocks noChangeArrowheads="1"/>
          </p:cNvSpPr>
          <p:nvPr/>
        </p:nvSpPr>
        <p:spPr bwMode="auto">
          <a:xfrm>
            <a:off x="5131122" y="3024188"/>
            <a:ext cx="314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buClr>
                <a:srgbClr val="CC99FF"/>
              </a:buClr>
              <a:buFont typeface="Monotype Sorts" pitchFamily="2" charset="2"/>
              <a:buNone/>
            </a:pPr>
            <a:r>
              <a:rPr lang="en-US" altLang="zh-CN" dirty="0" smtClean="0">
                <a:solidFill>
                  <a:schemeClr val="tx1"/>
                </a:solidFill>
              </a:rPr>
              <a:t>3</a:t>
            </a:r>
            <a:r>
              <a:rPr lang="zh-CN" altLang="en-US" dirty="0" smtClean="0">
                <a:solidFill>
                  <a:schemeClr val="tx1"/>
                </a:solidFill>
              </a:rPr>
              <a:t>）建第一</a:t>
            </a:r>
            <a:r>
              <a:rPr lang="zh-CN" altLang="en-US" dirty="0">
                <a:solidFill>
                  <a:schemeClr val="tx1"/>
                </a:solidFill>
              </a:rPr>
              <a:t>个孩子的下一个兄弟：</a:t>
            </a:r>
          </a:p>
        </p:txBody>
      </p:sp>
      <p:sp>
        <p:nvSpPr>
          <p:cNvPr id="494633" name="Text Box 41"/>
          <p:cNvSpPr txBox="1">
            <a:spLocks noChangeArrowheads="1"/>
          </p:cNvSpPr>
          <p:nvPr/>
        </p:nvSpPr>
        <p:spPr bwMode="auto">
          <a:xfrm>
            <a:off x="5553397" y="3975100"/>
            <a:ext cx="3267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buClr>
                <a:srgbClr val="CC99FF"/>
              </a:buClr>
              <a:buFont typeface="Monotype Sorts" pitchFamily="2" charset="2"/>
              <a:buNone/>
            </a:pPr>
            <a:r>
              <a:rPr lang="en-US" altLang="zh-CN" dirty="0">
                <a:solidFill>
                  <a:schemeClr val="tx1"/>
                </a:solidFill>
              </a:rPr>
              <a:t>Head( </a:t>
            </a:r>
            <a:r>
              <a:rPr lang="en-US" altLang="zh-CN" dirty="0">
                <a:solidFill>
                  <a:srgbClr val="FF3300"/>
                </a:solidFill>
              </a:rPr>
              <a:t>tail(tail(L))</a:t>
            </a:r>
            <a:r>
              <a:rPr lang="en-US" altLang="zh-CN" dirty="0">
                <a:solidFill>
                  <a:schemeClr val="tx1"/>
                </a:solidFill>
              </a:rPr>
              <a:t> )</a:t>
            </a:r>
          </a:p>
        </p:txBody>
      </p:sp>
      <p:sp>
        <p:nvSpPr>
          <p:cNvPr id="494634" name="AutoShape 42"/>
          <p:cNvSpPr>
            <a:spLocks/>
          </p:cNvSpPr>
          <p:nvPr/>
        </p:nvSpPr>
        <p:spPr bwMode="auto">
          <a:xfrm rot="-5400000">
            <a:off x="4886325" y="4643438"/>
            <a:ext cx="180975" cy="1349375"/>
          </a:xfrm>
          <a:prstGeom prst="leftBrace">
            <a:avLst>
              <a:gd name="adj1" fmla="val 62135"/>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4635" name="AutoShape 43"/>
          <p:cNvSpPr>
            <a:spLocks/>
          </p:cNvSpPr>
          <p:nvPr/>
        </p:nvSpPr>
        <p:spPr bwMode="auto">
          <a:xfrm rot="-5400000">
            <a:off x="7113588" y="3946525"/>
            <a:ext cx="227012" cy="2789238"/>
          </a:xfrm>
          <a:prstGeom prst="leftBrace">
            <a:avLst>
              <a:gd name="adj1" fmla="val 102390"/>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04466" name="Group 45"/>
          <p:cNvGrpSpPr>
            <a:grpSpLocks/>
          </p:cNvGrpSpPr>
          <p:nvPr/>
        </p:nvGrpSpPr>
        <p:grpSpPr bwMode="auto">
          <a:xfrm>
            <a:off x="457200" y="1447800"/>
            <a:ext cx="4310063" cy="3059113"/>
            <a:chOff x="357" y="913"/>
            <a:chExt cx="2715" cy="1927"/>
          </a:xfrm>
        </p:grpSpPr>
        <p:sp>
          <p:nvSpPr>
            <p:cNvPr id="104467" name="Line 44"/>
            <p:cNvSpPr>
              <a:spLocks noChangeShapeType="1"/>
            </p:cNvSpPr>
            <p:nvPr/>
          </p:nvSpPr>
          <p:spPr bwMode="auto">
            <a:xfrm flipV="1">
              <a:off x="2640" y="2112"/>
              <a:ext cx="1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68" name="Oval 5"/>
            <p:cNvSpPr>
              <a:spLocks noChangeArrowheads="1"/>
            </p:cNvSpPr>
            <p:nvPr/>
          </p:nvSpPr>
          <p:spPr bwMode="auto">
            <a:xfrm>
              <a:off x="1512" y="913"/>
              <a:ext cx="292" cy="29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a:solidFill>
                    <a:schemeClr val="tx1"/>
                  </a:solidFill>
                </a:rPr>
                <a:t>A</a:t>
              </a:r>
            </a:p>
          </p:txBody>
        </p:sp>
        <p:sp>
          <p:nvSpPr>
            <p:cNvPr id="104469" name="Oval 6"/>
            <p:cNvSpPr>
              <a:spLocks noChangeArrowheads="1"/>
            </p:cNvSpPr>
            <p:nvPr/>
          </p:nvSpPr>
          <p:spPr bwMode="auto">
            <a:xfrm>
              <a:off x="1515" y="1431"/>
              <a:ext cx="292" cy="298"/>
            </a:xfrm>
            <a:prstGeom prst="ellipse">
              <a:avLst/>
            </a:prstGeom>
            <a:solidFill>
              <a:srgbClr val="FBE2DF"/>
            </a:solidFill>
            <a:ln w="25400">
              <a:solidFill>
                <a:schemeClr val="tx1"/>
              </a:solidFill>
              <a:round/>
              <a:headEnd/>
              <a:tailEnd/>
            </a:ln>
          </p:spPr>
          <p:txBody>
            <a:bodyPr wrap="none" anchor="ctr"/>
            <a:lstStyle/>
            <a:p>
              <a:pPr>
                <a:spcBef>
                  <a:spcPct val="0"/>
                </a:spcBef>
              </a:pPr>
              <a:r>
                <a:rPr lang="en-US" altLang="zh-CN">
                  <a:solidFill>
                    <a:srgbClr val="CC6600"/>
                  </a:solidFill>
                </a:rPr>
                <a:t>C</a:t>
              </a:r>
            </a:p>
          </p:txBody>
        </p:sp>
        <p:sp>
          <p:nvSpPr>
            <p:cNvPr id="104470" name="Oval 7"/>
            <p:cNvSpPr>
              <a:spLocks noChangeArrowheads="1"/>
            </p:cNvSpPr>
            <p:nvPr/>
          </p:nvSpPr>
          <p:spPr bwMode="auto">
            <a:xfrm>
              <a:off x="936" y="1431"/>
              <a:ext cx="291" cy="298"/>
            </a:xfrm>
            <a:prstGeom prst="ellipse">
              <a:avLst/>
            </a:prstGeom>
            <a:solidFill>
              <a:schemeClr val="bg2"/>
            </a:solidFill>
            <a:ln w="25400">
              <a:solidFill>
                <a:schemeClr val="tx1"/>
              </a:solidFill>
              <a:round/>
              <a:headEnd/>
              <a:tailEnd/>
            </a:ln>
          </p:spPr>
          <p:txBody>
            <a:bodyPr wrap="none" anchor="ctr"/>
            <a:lstStyle/>
            <a:p>
              <a:pPr>
                <a:spcBef>
                  <a:spcPct val="0"/>
                </a:spcBef>
              </a:pPr>
              <a:r>
                <a:rPr lang="en-US" altLang="zh-CN">
                  <a:solidFill>
                    <a:srgbClr val="990000"/>
                  </a:solidFill>
                </a:rPr>
                <a:t>B</a:t>
              </a:r>
            </a:p>
          </p:txBody>
        </p:sp>
        <p:sp>
          <p:nvSpPr>
            <p:cNvPr id="104471" name="Oval 9"/>
            <p:cNvSpPr>
              <a:spLocks noChangeArrowheads="1"/>
            </p:cNvSpPr>
            <p:nvPr/>
          </p:nvSpPr>
          <p:spPr bwMode="auto">
            <a:xfrm>
              <a:off x="1515" y="1950"/>
              <a:ext cx="292" cy="298"/>
            </a:xfrm>
            <a:prstGeom prst="ellipse">
              <a:avLst/>
            </a:prstGeom>
            <a:solidFill>
              <a:srgbClr val="FBE2DF"/>
            </a:solidFill>
            <a:ln w="25400">
              <a:solidFill>
                <a:schemeClr val="tx1"/>
              </a:solidFill>
              <a:round/>
              <a:headEnd/>
              <a:tailEnd/>
            </a:ln>
          </p:spPr>
          <p:txBody>
            <a:bodyPr wrap="none" anchor="ctr"/>
            <a:lstStyle/>
            <a:p>
              <a:pPr>
                <a:spcBef>
                  <a:spcPct val="0"/>
                </a:spcBef>
              </a:pPr>
              <a:r>
                <a:rPr lang="en-US" altLang="zh-CN">
                  <a:solidFill>
                    <a:schemeClr val="tx1"/>
                  </a:solidFill>
                </a:rPr>
                <a:t>G</a:t>
              </a:r>
            </a:p>
          </p:txBody>
        </p:sp>
        <p:sp>
          <p:nvSpPr>
            <p:cNvPr id="104472" name="Oval 10"/>
            <p:cNvSpPr>
              <a:spLocks noChangeArrowheads="1"/>
            </p:cNvSpPr>
            <p:nvPr/>
          </p:nvSpPr>
          <p:spPr bwMode="auto">
            <a:xfrm>
              <a:off x="1101" y="1950"/>
              <a:ext cx="291" cy="298"/>
            </a:xfrm>
            <a:prstGeom prst="ellipse">
              <a:avLst/>
            </a:prstGeom>
            <a:solidFill>
              <a:schemeClr val="bg2"/>
            </a:solidFill>
            <a:ln w="25400">
              <a:solidFill>
                <a:schemeClr val="tx1"/>
              </a:solidFill>
              <a:round/>
              <a:headEnd/>
              <a:tailEnd/>
            </a:ln>
          </p:spPr>
          <p:txBody>
            <a:bodyPr wrap="none" anchor="ctr"/>
            <a:lstStyle/>
            <a:p>
              <a:pPr>
                <a:spcBef>
                  <a:spcPct val="0"/>
                </a:spcBef>
              </a:pPr>
              <a:r>
                <a:rPr lang="en-US" altLang="zh-CN">
                  <a:solidFill>
                    <a:schemeClr val="tx1"/>
                  </a:solidFill>
                </a:rPr>
                <a:t>F</a:t>
              </a:r>
            </a:p>
          </p:txBody>
        </p:sp>
        <p:sp>
          <p:nvSpPr>
            <p:cNvPr id="104473" name="Oval 11"/>
            <p:cNvSpPr>
              <a:spLocks noChangeArrowheads="1"/>
            </p:cNvSpPr>
            <p:nvPr/>
          </p:nvSpPr>
          <p:spPr bwMode="auto">
            <a:xfrm>
              <a:off x="647" y="1950"/>
              <a:ext cx="291" cy="298"/>
            </a:xfrm>
            <a:prstGeom prst="ellipse">
              <a:avLst/>
            </a:prstGeom>
            <a:solidFill>
              <a:schemeClr val="bg2"/>
            </a:solidFill>
            <a:ln w="25400">
              <a:solidFill>
                <a:schemeClr val="tx1"/>
              </a:solidFill>
              <a:round/>
              <a:headEnd/>
              <a:tailEnd/>
            </a:ln>
          </p:spPr>
          <p:txBody>
            <a:bodyPr wrap="none" anchor="ctr"/>
            <a:lstStyle/>
            <a:p>
              <a:pPr>
                <a:spcBef>
                  <a:spcPct val="0"/>
                </a:spcBef>
              </a:pPr>
              <a:r>
                <a:rPr lang="en-US" altLang="zh-CN">
                  <a:solidFill>
                    <a:schemeClr val="tx1"/>
                  </a:solidFill>
                </a:rPr>
                <a:t>E</a:t>
              </a:r>
            </a:p>
          </p:txBody>
        </p:sp>
        <p:sp>
          <p:nvSpPr>
            <p:cNvPr id="104474" name="Oval 16"/>
            <p:cNvSpPr>
              <a:spLocks noChangeArrowheads="1"/>
            </p:cNvSpPr>
            <p:nvPr/>
          </p:nvSpPr>
          <p:spPr bwMode="auto">
            <a:xfrm>
              <a:off x="860" y="2542"/>
              <a:ext cx="292" cy="298"/>
            </a:xfrm>
            <a:prstGeom prst="ellipse">
              <a:avLst/>
            </a:prstGeom>
            <a:solidFill>
              <a:schemeClr val="bg2"/>
            </a:solidFill>
            <a:ln w="25400">
              <a:solidFill>
                <a:schemeClr val="tx1"/>
              </a:solidFill>
              <a:round/>
              <a:headEnd/>
              <a:tailEnd/>
            </a:ln>
          </p:spPr>
          <p:txBody>
            <a:bodyPr wrap="none" anchor="ctr"/>
            <a:lstStyle/>
            <a:p>
              <a:pPr>
                <a:spcBef>
                  <a:spcPct val="0"/>
                </a:spcBef>
              </a:pPr>
              <a:r>
                <a:rPr lang="en-US" altLang="zh-CN">
                  <a:solidFill>
                    <a:schemeClr val="tx1"/>
                  </a:solidFill>
                </a:rPr>
                <a:t>L</a:t>
              </a:r>
            </a:p>
          </p:txBody>
        </p:sp>
        <p:sp>
          <p:nvSpPr>
            <p:cNvPr id="104475" name="Oval 17"/>
            <p:cNvSpPr>
              <a:spLocks noChangeArrowheads="1"/>
            </p:cNvSpPr>
            <p:nvPr/>
          </p:nvSpPr>
          <p:spPr bwMode="auto">
            <a:xfrm>
              <a:off x="357" y="2542"/>
              <a:ext cx="291" cy="298"/>
            </a:xfrm>
            <a:prstGeom prst="ellipse">
              <a:avLst/>
            </a:prstGeom>
            <a:solidFill>
              <a:schemeClr val="bg2"/>
            </a:solidFill>
            <a:ln w="25400">
              <a:solidFill>
                <a:schemeClr val="tx1"/>
              </a:solidFill>
              <a:round/>
              <a:headEnd/>
              <a:tailEnd/>
            </a:ln>
          </p:spPr>
          <p:txBody>
            <a:bodyPr wrap="none" anchor="ctr"/>
            <a:lstStyle/>
            <a:p>
              <a:pPr>
                <a:spcBef>
                  <a:spcPct val="0"/>
                </a:spcBef>
              </a:pPr>
              <a:r>
                <a:rPr lang="en-US" altLang="zh-CN">
                  <a:solidFill>
                    <a:schemeClr val="tx1"/>
                  </a:solidFill>
                </a:rPr>
                <a:t>K</a:t>
              </a:r>
            </a:p>
          </p:txBody>
        </p:sp>
        <p:sp>
          <p:nvSpPr>
            <p:cNvPr id="104476" name="Line 18"/>
            <p:cNvSpPr>
              <a:spLocks noChangeShapeType="1"/>
            </p:cNvSpPr>
            <p:nvPr/>
          </p:nvSpPr>
          <p:spPr bwMode="auto">
            <a:xfrm flipV="1">
              <a:off x="1200" y="1584"/>
              <a:ext cx="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77" name="Line 19"/>
            <p:cNvSpPr>
              <a:spLocks noChangeShapeType="1"/>
            </p:cNvSpPr>
            <p:nvPr/>
          </p:nvSpPr>
          <p:spPr bwMode="auto">
            <a:xfrm>
              <a:off x="1660" y="1728"/>
              <a:ext cx="0" cy="22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78" name="Line 20"/>
            <p:cNvSpPr>
              <a:spLocks noChangeShapeType="1"/>
            </p:cNvSpPr>
            <p:nvPr/>
          </p:nvSpPr>
          <p:spPr bwMode="auto">
            <a:xfrm>
              <a:off x="2095" y="2246"/>
              <a:ext cx="0" cy="29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79" name="Line 21"/>
            <p:cNvSpPr>
              <a:spLocks noChangeShapeType="1"/>
            </p:cNvSpPr>
            <p:nvPr/>
          </p:nvSpPr>
          <p:spPr bwMode="auto">
            <a:xfrm flipH="1">
              <a:off x="1153" y="1186"/>
              <a:ext cx="435" cy="2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0" name="Line 22"/>
            <p:cNvSpPr>
              <a:spLocks noChangeShapeType="1"/>
            </p:cNvSpPr>
            <p:nvPr/>
          </p:nvSpPr>
          <p:spPr bwMode="auto">
            <a:xfrm flipV="1">
              <a:off x="1776" y="1584"/>
              <a:ext cx="38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1" name="Line 23"/>
            <p:cNvSpPr>
              <a:spLocks noChangeShapeType="1"/>
            </p:cNvSpPr>
            <p:nvPr/>
          </p:nvSpPr>
          <p:spPr bwMode="auto">
            <a:xfrm flipH="1">
              <a:off x="864" y="1686"/>
              <a:ext cx="145" cy="296"/>
            </a:xfrm>
            <a:prstGeom prst="line">
              <a:avLst/>
            </a:prstGeom>
            <a:noFill/>
            <a:ln w="25400">
              <a:solidFill>
                <a:srgbClr val="CC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2" name="Line 24"/>
            <p:cNvSpPr>
              <a:spLocks noChangeShapeType="1"/>
            </p:cNvSpPr>
            <p:nvPr/>
          </p:nvSpPr>
          <p:spPr bwMode="auto">
            <a:xfrm flipV="1">
              <a:off x="912" y="2064"/>
              <a:ext cx="192" cy="0"/>
            </a:xfrm>
            <a:prstGeom prst="line">
              <a:avLst/>
            </a:prstGeom>
            <a:noFill/>
            <a:ln w="25400">
              <a:solidFill>
                <a:srgbClr val="CC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3" name="Line 25"/>
            <p:cNvSpPr>
              <a:spLocks noChangeShapeType="1"/>
            </p:cNvSpPr>
            <p:nvPr/>
          </p:nvSpPr>
          <p:spPr bwMode="auto">
            <a:xfrm flipH="1">
              <a:off x="574" y="2235"/>
              <a:ext cx="145" cy="3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4" name="Line 26"/>
            <p:cNvSpPr>
              <a:spLocks noChangeShapeType="1"/>
            </p:cNvSpPr>
            <p:nvPr/>
          </p:nvSpPr>
          <p:spPr bwMode="auto">
            <a:xfrm flipV="1">
              <a:off x="672" y="2688"/>
              <a:ext cx="1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5" name="Line 27"/>
            <p:cNvSpPr>
              <a:spLocks noChangeShapeType="1"/>
            </p:cNvSpPr>
            <p:nvPr/>
          </p:nvSpPr>
          <p:spPr bwMode="auto">
            <a:xfrm flipH="1">
              <a:off x="2095" y="1728"/>
              <a:ext cx="144" cy="22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6" name="Line 28"/>
            <p:cNvSpPr>
              <a:spLocks noChangeShapeType="1"/>
            </p:cNvSpPr>
            <p:nvPr/>
          </p:nvSpPr>
          <p:spPr bwMode="auto">
            <a:xfrm flipV="1">
              <a:off x="2208" y="2112"/>
              <a:ext cx="1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7" name="Oval 8"/>
            <p:cNvSpPr>
              <a:spLocks noChangeArrowheads="1"/>
            </p:cNvSpPr>
            <p:nvPr/>
          </p:nvSpPr>
          <p:spPr bwMode="auto">
            <a:xfrm>
              <a:off x="2167" y="1431"/>
              <a:ext cx="291" cy="298"/>
            </a:xfrm>
            <a:prstGeom prst="ellipse">
              <a:avLst/>
            </a:prstGeom>
            <a:solidFill>
              <a:srgbClr val="FFFFCC"/>
            </a:solidFill>
            <a:ln w="25400">
              <a:solidFill>
                <a:schemeClr val="tx1"/>
              </a:solidFill>
              <a:round/>
              <a:headEnd/>
              <a:tailEnd/>
            </a:ln>
          </p:spPr>
          <p:txBody>
            <a:bodyPr wrap="none" anchor="ctr"/>
            <a:lstStyle/>
            <a:p>
              <a:pPr>
                <a:spcBef>
                  <a:spcPct val="0"/>
                </a:spcBef>
              </a:pPr>
              <a:r>
                <a:rPr lang="en-US" altLang="zh-CN">
                  <a:solidFill>
                    <a:srgbClr val="006600"/>
                  </a:solidFill>
                </a:rPr>
                <a:t>D</a:t>
              </a:r>
            </a:p>
          </p:txBody>
        </p:sp>
        <p:sp>
          <p:nvSpPr>
            <p:cNvPr id="104488" name="Oval 12"/>
            <p:cNvSpPr>
              <a:spLocks noChangeArrowheads="1"/>
            </p:cNvSpPr>
            <p:nvPr/>
          </p:nvSpPr>
          <p:spPr bwMode="auto">
            <a:xfrm>
              <a:off x="1950" y="1950"/>
              <a:ext cx="291" cy="298"/>
            </a:xfrm>
            <a:prstGeom prst="ellipse">
              <a:avLst/>
            </a:prstGeom>
            <a:solidFill>
              <a:srgbClr val="FFFFCC"/>
            </a:solidFill>
            <a:ln w="25400">
              <a:solidFill>
                <a:schemeClr val="tx1"/>
              </a:solidFill>
              <a:round/>
              <a:headEnd/>
              <a:tailEnd/>
            </a:ln>
          </p:spPr>
          <p:txBody>
            <a:bodyPr wrap="none" anchor="ctr"/>
            <a:lstStyle/>
            <a:p>
              <a:pPr>
                <a:spcBef>
                  <a:spcPct val="0"/>
                </a:spcBef>
              </a:pPr>
              <a:r>
                <a:rPr lang="en-US" altLang="zh-CN">
                  <a:solidFill>
                    <a:schemeClr val="tx1"/>
                  </a:solidFill>
                </a:rPr>
                <a:t>H</a:t>
              </a:r>
            </a:p>
          </p:txBody>
        </p:sp>
        <p:sp>
          <p:nvSpPr>
            <p:cNvPr id="104489" name="Oval 13"/>
            <p:cNvSpPr>
              <a:spLocks noChangeArrowheads="1"/>
            </p:cNvSpPr>
            <p:nvPr/>
          </p:nvSpPr>
          <p:spPr bwMode="auto">
            <a:xfrm>
              <a:off x="2371" y="1950"/>
              <a:ext cx="291" cy="298"/>
            </a:xfrm>
            <a:prstGeom prst="ellipse">
              <a:avLst/>
            </a:prstGeom>
            <a:solidFill>
              <a:srgbClr val="FFFFCC"/>
            </a:solidFill>
            <a:ln w="25400">
              <a:solidFill>
                <a:schemeClr val="tx1"/>
              </a:solidFill>
              <a:round/>
              <a:headEnd/>
              <a:tailEnd/>
            </a:ln>
          </p:spPr>
          <p:txBody>
            <a:bodyPr wrap="none" anchor="ctr"/>
            <a:lstStyle/>
            <a:p>
              <a:pPr>
                <a:spcBef>
                  <a:spcPct val="0"/>
                </a:spcBef>
              </a:pPr>
              <a:r>
                <a:rPr lang="en-US" altLang="zh-CN">
                  <a:solidFill>
                    <a:schemeClr val="tx1"/>
                  </a:solidFill>
                </a:rPr>
                <a:t>I</a:t>
              </a:r>
            </a:p>
          </p:txBody>
        </p:sp>
        <p:sp>
          <p:nvSpPr>
            <p:cNvPr id="104490" name="Oval 14"/>
            <p:cNvSpPr>
              <a:spLocks noChangeArrowheads="1"/>
            </p:cNvSpPr>
            <p:nvPr/>
          </p:nvSpPr>
          <p:spPr bwMode="auto">
            <a:xfrm>
              <a:off x="2781" y="1950"/>
              <a:ext cx="291" cy="298"/>
            </a:xfrm>
            <a:prstGeom prst="ellipse">
              <a:avLst/>
            </a:prstGeom>
            <a:solidFill>
              <a:srgbClr val="FFFFCC"/>
            </a:solidFill>
            <a:ln w="25400">
              <a:solidFill>
                <a:schemeClr val="tx1"/>
              </a:solidFill>
              <a:round/>
              <a:headEnd/>
              <a:tailEnd/>
            </a:ln>
          </p:spPr>
          <p:txBody>
            <a:bodyPr wrap="none" anchor="ctr"/>
            <a:lstStyle/>
            <a:p>
              <a:pPr>
                <a:spcBef>
                  <a:spcPct val="0"/>
                </a:spcBef>
              </a:pPr>
              <a:r>
                <a:rPr lang="en-US" altLang="zh-CN">
                  <a:solidFill>
                    <a:schemeClr val="tx1"/>
                  </a:solidFill>
                </a:rPr>
                <a:t>J</a:t>
              </a:r>
            </a:p>
          </p:txBody>
        </p:sp>
        <p:sp>
          <p:nvSpPr>
            <p:cNvPr id="104491" name="Oval 15"/>
            <p:cNvSpPr>
              <a:spLocks noChangeArrowheads="1"/>
            </p:cNvSpPr>
            <p:nvPr/>
          </p:nvSpPr>
          <p:spPr bwMode="auto">
            <a:xfrm>
              <a:off x="1950" y="2542"/>
              <a:ext cx="291" cy="298"/>
            </a:xfrm>
            <a:prstGeom prst="ellipse">
              <a:avLst/>
            </a:prstGeom>
            <a:solidFill>
              <a:srgbClr val="FFFFCC"/>
            </a:solidFill>
            <a:ln w="25400">
              <a:solidFill>
                <a:schemeClr val="tx1"/>
              </a:solidFill>
              <a:round/>
              <a:headEnd/>
              <a:tailEnd/>
            </a:ln>
          </p:spPr>
          <p:txBody>
            <a:bodyPr wrap="none" anchor="ctr"/>
            <a:lstStyle/>
            <a:p>
              <a:pPr>
                <a:spcBef>
                  <a:spcPct val="0"/>
                </a:spcBef>
              </a:pPr>
              <a:r>
                <a:rPr lang="en-US" altLang="zh-CN">
                  <a:solidFill>
                    <a:schemeClr val="tx1"/>
                  </a:solidFill>
                </a:rPr>
                <a:t>M</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46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46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46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94623"/>
                                        </p:tgtEl>
                                        <p:attrNameLst>
                                          <p:attrName>style.visibility</p:attrName>
                                        </p:attrNameLst>
                                      </p:cBhvr>
                                      <p:to>
                                        <p:strVal val="visible"/>
                                      </p:to>
                                    </p:set>
                                    <p:animEffect transition="in" filter="wipe(down)">
                                      <p:cBhvr>
                                        <p:cTn id="19" dur="500"/>
                                        <p:tgtEl>
                                          <p:spTgt spid="494623"/>
                                        </p:tgtEl>
                                      </p:cBhvr>
                                    </p:animEffect>
                                  </p:childTnLst>
                                </p:cTn>
                              </p:par>
                            </p:childTnLst>
                          </p:cTn>
                        </p:par>
                        <p:par>
                          <p:cTn id="20" fill="hold" nodeType="afterGroup">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494630"/>
                                        </p:tgtEl>
                                        <p:attrNameLst>
                                          <p:attrName>style.visibility</p:attrName>
                                        </p:attrNameLst>
                                      </p:cBhvr>
                                      <p:to>
                                        <p:strVal val="visible"/>
                                      </p:to>
                                    </p:set>
                                    <p:animEffect transition="in" filter="wipe(down)">
                                      <p:cBhvr>
                                        <p:cTn id="23" dur="500"/>
                                        <p:tgtEl>
                                          <p:spTgt spid="4946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49462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9463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94634"/>
                                        </p:tgtEl>
                                        <p:attrNameLst>
                                          <p:attrName>style.visibility</p:attrName>
                                        </p:attrNameLst>
                                      </p:cBhvr>
                                      <p:to>
                                        <p:strVal val="visible"/>
                                      </p:to>
                                    </p:set>
                                    <p:animEffect transition="in" filter="wipe(down)">
                                      <p:cBhvr>
                                        <p:cTn id="36" dur="500"/>
                                        <p:tgtEl>
                                          <p:spTgt spid="494634"/>
                                        </p:tgtEl>
                                      </p:cBhvr>
                                    </p:animEffect>
                                  </p:childTnLst>
                                </p:cTn>
                              </p:par>
                            </p:childTnLst>
                          </p:cTn>
                        </p:par>
                        <p:par>
                          <p:cTn id="37" fill="hold" nodeType="afterGroup">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494635"/>
                                        </p:tgtEl>
                                        <p:attrNameLst>
                                          <p:attrName>style.visibility</p:attrName>
                                        </p:attrNameLst>
                                      </p:cBhvr>
                                      <p:to>
                                        <p:strVal val="visible"/>
                                      </p:to>
                                    </p:set>
                                    <p:animEffect transition="in" filter="wipe(down)">
                                      <p:cBhvr>
                                        <p:cTn id="40" dur="500"/>
                                        <p:tgtEl>
                                          <p:spTgt spid="4946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94631"/>
                                        </p:tgtEl>
                                        <p:attrNameLst>
                                          <p:attrName>style.visibility</p:attrName>
                                        </p:attrNameLst>
                                      </p:cBhvr>
                                      <p:to>
                                        <p:strVal val="visible"/>
                                      </p:to>
                                    </p:set>
                                    <p:animEffect transition="in" filter="wipe(down)">
                                      <p:cBhvr>
                                        <p:cTn id="45" dur="500"/>
                                        <p:tgtEl>
                                          <p:spTgt spid="49463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494628"/>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494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23" grpId="0" animBg="1"/>
      <p:bldP spid="494624" grpId="0" autoUpdateAnimBg="0"/>
      <p:bldP spid="494625" grpId="0" autoUpdateAnimBg="0"/>
      <p:bldP spid="494626" grpId="0" autoUpdateAnimBg="0"/>
      <p:bldP spid="494627" grpId="0" autoUpdateAnimBg="0"/>
      <p:bldP spid="494628" grpId="0" autoUpdateAnimBg="0"/>
      <p:bldP spid="494630" grpId="0" animBg="1" autoUpdateAnimBg="0"/>
      <p:bldP spid="494631" grpId="0" animBg="1" autoUpdateAnimBg="0"/>
      <p:bldP spid="494632" grpId="0" autoUpdateAnimBg="0"/>
      <p:bldP spid="494633" grpId="0" autoUpdateAnimBg="0"/>
      <p:bldP spid="494634" grpId="0" animBg="1"/>
      <p:bldP spid="494635" grpId="0" animBg="1"/>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CCE7B28F-02DF-40C4-882F-E13CFBE1FC26}" type="slidenum">
              <a:rPr kumimoji="0" lang="en-US" altLang="zh-CN" sz="1400" b="0" smtClean="0">
                <a:solidFill>
                  <a:schemeClr val="tx1"/>
                </a:solidFill>
              </a:rPr>
              <a:pPr eaLnBrk="1" hangingPunct="1"/>
              <a:t>112</a:t>
            </a:fld>
            <a:endParaRPr kumimoji="0" lang="en-US" altLang="zh-CN" sz="1400" b="0" smtClean="0">
              <a:solidFill>
                <a:schemeClr val="tx1"/>
              </a:solidFill>
            </a:endParaRPr>
          </a:p>
        </p:txBody>
      </p:sp>
      <p:sp>
        <p:nvSpPr>
          <p:cNvPr id="480259" name="Rectangle 3"/>
          <p:cNvSpPr>
            <a:spLocks noGrp="1" noChangeArrowheads="1"/>
          </p:cNvSpPr>
          <p:nvPr>
            <p:ph type="body" idx="1"/>
          </p:nvPr>
        </p:nvSpPr>
        <p:spPr>
          <a:xfrm>
            <a:off x="304800" y="160338"/>
            <a:ext cx="6629400" cy="6292998"/>
          </a:xfrm>
          <a:solidFill>
            <a:schemeClr val="bg1"/>
          </a:solidFill>
          <a:ln w="12700">
            <a:solidFill>
              <a:srgbClr val="CC6600"/>
            </a:solidFill>
            <a:miter lim="800000"/>
            <a:headEnd/>
            <a:tailEnd/>
          </a:ln>
        </p:spPr>
        <p:txBody>
          <a:bodyPr/>
          <a:lstStyle/>
          <a:p>
            <a:pPr eaLnBrk="1" hangingPunct="1">
              <a:lnSpc>
                <a:spcPct val="90000"/>
              </a:lnSpc>
              <a:spcBef>
                <a:spcPct val="0"/>
              </a:spcBef>
              <a:buFont typeface="Symbol" pitchFamily="18" charset="2"/>
              <a:buNone/>
            </a:pPr>
            <a:r>
              <a:rPr lang="en-US" altLang="zh-CN" sz="2400" dirty="0" smtClean="0">
                <a:solidFill>
                  <a:schemeClr val="tx1"/>
                </a:solidFill>
              </a:rPr>
              <a:t>void </a:t>
            </a:r>
            <a:r>
              <a:rPr lang="en-US" altLang="zh-CN" sz="2400" dirty="0" err="1" smtClean="0">
                <a:solidFill>
                  <a:srgbClr val="FF3300"/>
                </a:solidFill>
              </a:rPr>
              <a:t>CreateTree</a:t>
            </a:r>
            <a:r>
              <a:rPr lang="en-US" altLang="zh-CN" sz="2400" dirty="0" smtClean="0">
                <a:solidFill>
                  <a:srgbClr val="FF3300"/>
                </a:solidFill>
              </a:rPr>
              <a:t> </a:t>
            </a:r>
            <a:r>
              <a:rPr lang="en-US" altLang="zh-CN" sz="2400" dirty="0" smtClean="0">
                <a:solidFill>
                  <a:schemeClr val="tx1"/>
                </a:solidFill>
              </a:rPr>
              <a:t>( Tree </a:t>
            </a:r>
            <a:r>
              <a:rPr lang="en-US" altLang="zh-CN" sz="2400" dirty="0" smtClean="0">
                <a:solidFill>
                  <a:srgbClr val="FF0000"/>
                </a:solidFill>
              </a:rPr>
              <a:t>&amp;t</a:t>
            </a:r>
            <a:r>
              <a:rPr lang="en-US" altLang="zh-CN" sz="2400" dirty="0" smtClean="0">
                <a:solidFill>
                  <a:schemeClr val="tx1"/>
                </a:solidFill>
              </a:rPr>
              <a:t>, </a:t>
            </a:r>
            <a:r>
              <a:rPr lang="en-US" altLang="zh-CN" sz="2400" dirty="0" err="1" smtClean="0">
                <a:solidFill>
                  <a:schemeClr val="tx1"/>
                </a:solidFill>
              </a:rPr>
              <a:t>GList</a:t>
            </a:r>
            <a:r>
              <a:rPr lang="en-US" altLang="zh-CN" sz="2400" dirty="0" smtClean="0">
                <a:solidFill>
                  <a:schemeClr val="tx1"/>
                </a:solidFill>
              </a:rPr>
              <a:t> L )</a:t>
            </a:r>
          </a:p>
          <a:p>
            <a:pPr eaLnBrk="1" hangingPunct="1">
              <a:lnSpc>
                <a:spcPct val="90000"/>
              </a:lnSpc>
              <a:spcBef>
                <a:spcPct val="0"/>
              </a:spcBef>
              <a:buFont typeface="Symbol" pitchFamily="18" charset="2"/>
              <a:buNone/>
            </a:pPr>
            <a:r>
              <a:rPr lang="en-US" altLang="zh-CN" sz="2400" dirty="0" smtClean="0">
                <a:solidFill>
                  <a:schemeClr val="tx1"/>
                </a:solidFill>
              </a:rPr>
              <a:t>{</a:t>
            </a:r>
          </a:p>
          <a:p>
            <a:pPr eaLnBrk="1" hangingPunct="1">
              <a:lnSpc>
                <a:spcPct val="90000"/>
              </a:lnSpc>
              <a:spcBef>
                <a:spcPct val="0"/>
              </a:spcBef>
              <a:buFont typeface="Symbol" pitchFamily="18" charset="2"/>
              <a:buNone/>
            </a:pPr>
            <a:endParaRPr lang="en-US" altLang="zh-CN" sz="2400" dirty="0">
              <a:solidFill>
                <a:schemeClr val="tx1"/>
              </a:solidFill>
            </a:endParaRPr>
          </a:p>
          <a:p>
            <a:pPr eaLnBrk="1" hangingPunct="1">
              <a:lnSpc>
                <a:spcPct val="90000"/>
              </a:lnSpc>
              <a:spcBef>
                <a:spcPct val="0"/>
              </a:spcBef>
              <a:buFont typeface="Symbol" pitchFamily="18" charset="2"/>
              <a:buNone/>
            </a:pPr>
            <a:endParaRPr lang="en-US" altLang="zh-CN" sz="2400" dirty="0" smtClean="0">
              <a:solidFill>
                <a:schemeClr val="tx1"/>
              </a:solidFill>
            </a:endParaRPr>
          </a:p>
          <a:p>
            <a:pPr eaLnBrk="1" hangingPunct="1">
              <a:lnSpc>
                <a:spcPct val="90000"/>
              </a:lnSpc>
              <a:spcBef>
                <a:spcPct val="0"/>
              </a:spcBef>
              <a:buFont typeface="Symbol" pitchFamily="18" charset="2"/>
              <a:buNone/>
            </a:pPr>
            <a:endParaRPr lang="en-US" altLang="zh-CN" sz="2400" dirty="0">
              <a:solidFill>
                <a:schemeClr val="tx1"/>
              </a:solidFill>
            </a:endParaRPr>
          </a:p>
          <a:p>
            <a:pPr eaLnBrk="1" hangingPunct="1">
              <a:lnSpc>
                <a:spcPct val="90000"/>
              </a:lnSpc>
              <a:spcBef>
                <a:spcPct val="0"/>
              </a:spcBef>
              <a:buFont typeface="Symbol" pitchFamily="18" charset="2"/>
              <a:buNone/>
            </a:pPr>
            <a:endParaRPr lang="en-US" altLang="zh-CN" sz="2400" dirty="0" smtClean="0">
              <a:solidFill>
                <a:schemeClr val="tx1"/>
              </a:solidFill>
            </a:endParaRPr>
          </a:p>
          <a:p>
            <a:pPr eaLnBrk="1" hangingPunct="1">
              <a:lnSpc>
                <a:spcPct val="90000"/>
              </a:lnSpc>
              <a:spcBef>
                <a:spcPct val="0"/>
              </a:spcBef>
              <a:buFont typeface="Symbol" pitchFamily="18" charset="2"/>
              <a:buNone/>
            </a:pPr>
            <a:endParaRPr lang="en-US" altLang="zh-CN" sz="2400" dirty="0">
              <a:solidFill>
                <a:schemeClr val="tx1"/>
              </a:solidFill>
            </a:endParaRPr>
          </a:p>
          <a:p>
            <a:pPr eaLnBrk="1" hangingPunct="1">
              <a:lnSpc>
                <a:spcPct val="90000"/>
              </a:lnSpc>
              <a:spcBef>
                <a:spcPct val="0"/>
              </a:spcBef>
              <a:buFont typeface="Symbol" pitchFamily="18" charset="2"/>
              <a:buNone/>
            </a:pPr>
            <a:endParaRPr lang="en-US" altLang="zh-CN" sz="2400" dirty="0" smtClean="0">
              <a:solidFill>
                <a:schemeClr val="tx1"/>
              </a:solidFill>
            </a:endParaRPr>
          </a:p>
          <a:p>
            <a:pPr eaLnBrk="1" hangingPunct="1">
              <a:lnSpc>
                <a:spcPct val="90000"/>
              </a:lnSpc>
              <a:spcBef>
                <a:spcPct val="0"/>
              </a:spcBef>
              <a:buFont typeface="Symbol" pitchFamily="18" charset="2"/>
              <a:buNone/>
            </a:pPr>
            <a:endParaRPr lang="en-US" altLang="zh-CN" sz="2400" dirty="0">
              <a:solidFill>
                <a:schemeClr val="tx1"/>
              </a:solidFill>
            </a:endParaRPr>
          </a:p>
          <a:p>
            <a:pPr eaLnBrk="1" hangingPunct="1">
              <a:lnSpc>
                <a:spcPct val="90000"/>
              </a:lnSpc>
              <a:spcBef>
                <a:spcPct val="0"/>
              </a:spcBef>
              <a:buFont typeface="Symbol" pitchFamily="18" charset="2"/>
              <a:buNone/>
            </a:pPr>
            <a:endParaRPr lang="en-US" altLang="zh-CN" sz="2400" dirty="0" smtClean="0">
              <a:solidFill>
                <a:schemeClr val="tx1"/>
              </a:solidFill>
            </a:endParaRPr>
          </a:p>
          <a:p>
            <a:pPr eaLnBrk="1" hangingPunct="1">
              <a:lnSpc>
                <a:spcPct val="90000"/>
              </a:lnSpc>
              <a:spcBef>
                <a:spcPct val="0"/>
              </a:spcBef>
              <a:buFont typeface="Symbol" pitchFamily="18" charset="2"/>
              <a:buNone/>
            </a:pPr>
            <a:endParaRPr lang="en-US" altLang="zh-CN" sz="2400" dirty="0">
              <a:solidFill>
                <a:schemeClr val="tx1"/>
              </a:solidFill>
            </a:endParaRPr>
          </a:p>
          <a:p>
            <a:pPr eaLnBrk="1" hangingPunct="1">
              <a:lnSpc>
                <a:spcPct val="90000"/>
              </a:lnSpc>
              <a:spcBef>
                <a:spcPct val="0"/>
              </a:spcBef>
              <a:buFont typeface="Symbol" pitchFamily="18" charset="2"/>
              <a:buNone/>
            </a:pPr>
            <a:endParaRPr lang="en-US" altLang="zh-CN" sz="2400" dirty="0" smtClean="0">
              <a:solidFill>
                <a:schemeClr val="tx1"/>
              </a:solidFill>
            </a:endParaRPr>
          </a:p>
          <a:p>
            <a:pPr eaLnBrk="1" hangingPunct="1">
              <a:lnSpc>
                <a:spcPct val="90000"/>
              </a:lnSpc>
              <a:spcBef>
                <a:spcPct val="0"/>
              </a:spcBef>
              <a:buFont typeface="Symbol" pitchFamily="18" charset="2"/>
              <a:buNone/>
            </a:pPr>
            <a:endParaRPr lang="en-US" altLang="zh-CN" sz="2400" dirty="0">
              <a:solidFill>
                <a:schemeClr val="tx1"/>
              </a:solidFill>
            </a:endParaRPr>
          </a:p>
          <a:p>
            <a:pPr eaLnBrk="1" hangingPunct="1">
              <a:lnSpc>
                <a:spcPct val="90000"/>
              </a:lnSpc>
              <a:spcBef>
                <a:spcPct val="0"/>
              </a:spcBef>
              <a:buFont typeface="Symbol" pitchFamily="18" charset="2"/>
              <a:buNone/>
            </a:pPr>
            <a:endParaRPr lang="en-US" altLang="zh-CN" sz="2400" dirty="0" smtClean="0">
              <a:solidFill>
                <a:schemeClr val="tx1"/>
              </a:solidFill>
            </a:endParaRPr>
          </a:p>
          <a:p>
            <a:pPr eaLnBrk="1" hangingPunct="1">
              <a:lnSpc>
                <a:spcPct val="90000"/>
              </a:lnSpc>
              <a:spcBef>
                <a:spcPct val="0"/>
              </a:spcBef>
              <a:buFont typeface="Symbol" pitchFamily="18" charset="2"/>
              <a:buNone/>
            </a:pPr>
            <a:endParaRPr lang="en-US" altLang="zh-CN" sz="2400" dirty="0">
              <a:solidFill>
                <a:schemeClr val="tx1"/>
              </a:solidFill>
            </a:endParaRPr>
          </a:p>
          <a:p>
            <a:pPr eaLnBrk="1" hangingPunct="1">
              <a:lnSpc>
                <a:spcPct val="90000"/>
              </a:lnSpc>
              <a:spcBef>
                <a:spcPct val="0"/>
              </a:spcBef>
              <a:buFont typeface="Symbol" pitchFamily="18" charset="2"/>
              <a:buNone/>
            </a:pPr>
            <a:endParaRPr lang="en-US" altLang="zh-CN" sz="2400" dirty="0" smtClean="0">
              <a:solidFill>
                <a:schemeClr val="tx1"/>
              </a:solidFill>
            </a:endParaRPr>
          </a:p>
          <a:p>
            <a:pPr eaLnBrk="1" hangingPunct="1">
              <a:lnSpc>
                <a:spcPct val="90000"/>
              </a:lnSpc>
              <a:spcBef>
                <a:spcPct val="0"/>
              </a:spcBef>
              <a:buFont typeface="Symbol" pitchFamily="18" charset="2"/>
              <a:buNone/>
            </a:pPr>
            <a:endParaRPr lang="en-US" altLang="zh-CN" sz="2400" dirty="0">
              <a:solidFill>
                <a:schemeClr val="tx1"/>
              </a:solidFill>
            </a:endParaRPr>
          </a:p>
          <a:p>
            <a:pPr eaLnBrk="1" hangingPunct="1">
              <a:lnSpc>
                <a:spcPct val="90000"/>
              </a:lnSpc>
              <a:spcBef>
                <a:spcPct val="0"/>
              </a:spcBef>
              <a:buFont typeface="Symbol" pitchFamily="18" charset="2"/>
              <a:buNone/>
            </a:pPr>
            <a:endParaRPr lang="en-US" altLang="zh-CN" sz="2400" dirty="0" smtClean="0">
              <a:solidFill>
                <a:schemeClr val="tx1"/>
              </a:solidFill>
            </a:endParaRPr>
          </a:p>
          <a:p>
            <a:pPr eaLnBrk="1" hangingPunct="1">
              <a:lnSpc>
                <a:spcPct val="90000"/>
              </a:lnSpc>
              <a:spcBef>
                <a:spcPct val="0"/>
              </a:spcBef>
              <a:buNone/>
            </a:pPr>
            <a:r>
              <a:rPr lang="en-US" altLang="zh-CN" sz="2400" dirty="0" smtClean="0">
                <a:solidFill>
                  <a:schemeClr val="tx1"/>
                </a:solidFill>
              </a:rPr>
              <a:t>}//</a:t>
            </a:r>
            <a:r>
              <a:rPr lang="en-US" altLang="zh-CN" sz="2400" dirty="0">
                <a:solidFill>
                  <a:srgbClr val="FF3300"/>
                </a:solidFill>
              </a:rPr>
              <a:t> </a:t>
            </a:r>
            <a:r>
              <a:rPr lang="en-US" altLang="zh-CN" sz="2400" dirty="0" err="1" smtClean="0">
                <a:solidFill>
                  <a:srgbClr val="FF3300"/>
                </a:solidFill>
              </a:rPr>
              <a:t>CreateTree</a:t>
            </a:r>
            <a:r>
              <a:rPr lang="en-US" altLang="zh-CN" sz="2400" dirty="0">
                <a:solidFill>
                  <a:schemeClr val="tx1"/>
                </a:solidFill>
              </a:rPr>
              <a:t>( Tree &amp;t, </a:t>
            </a:r>
            <a:r>
              <a:rPr lang="en-US" altLang="zh-CN" sz="2400" dirty="0" err="1">
                <a:solidFill>
                  <a:schemeClr val="tx1"/>
                </a:solidFill>
              </a:rPr>
              <a:t>GList</a:t>
            </a:r>
            <a:r>
              <a:rPr lang="en-US" altLang="zh-CN" sz="2400" dirty="0">
                <a:solidFill>
                  <a:schemeClr val="tx1"/>
                </a:solidFill>
              </a:rPr>
              <a:t> L </a:t>
            </a:r>
            <a:r>
              <a:rPr lang="en-US" altLang="zh-CN" sz="2400" dirty="0" smtClean="0">
                <a:solidFill>
                  <a:schemeClr val="tx1"/>
                </a:solidFill>
              </a:rPr>
              <a:t>)</a:t>
            </a:r>
            <a:endParaRPr lang="en-US" altLang="zh-CN" sz="2400" dirty="0">
              <a:solidFill>
                <a:schemeClr val="tx1"/>
              </a:solidFill>
            </a:endParaRPr>
          </a:p>
        </p:txBody>
      </p:sp>
      <p:grpSp>
        <p:nvGrpSpPr>
          <p:cNvPr id="105477" name="Group 29"/>
          <p:cNvGrpSpPr>
            <a:grpSpLocks/>
          </p:cNvGrpSpPr>
          <p:nvPr/>
        </p:nvGrpSpPr>
        <p:grpSpPr bwMode="auto">
          <a:xfrm>
            <a:off x="7086602" y="1219200"/>
            <a:ext cx="1890713" cy="3181351"/>
            <a:chOff x="4464" y="768"/>
            <a:chExt cx="1191" cy="2004"/>
          </a:xfrm>
        </p:grpSpPr>
        <p:sp>
          <p:nvSpPr>
            <p:cNvPr id="105480" name="Oval 5"/>
            <p:cNvSpPr>
              <a:spLocks noChangeArrowheads="1"/>
            </p:cNvSpPr>
            <p:nvPr/>
          </p:nvSpPr>
          <p:spPr bwMode="auto">
            <a:xfrm>
              <a:off x="5294" y="1068"/>
              <a:ext cx="308" cy="288"/>
            </a:xfrm>
            <a:prstGeom prst="ellipse">
              <a:avLst/>
            </a:prstGeom>
            <a:solidFill>
              <a:schemeClr val="accent2"/>
            </a:solidFill>
            <a:ln w="28575" cap="rnd">
              <a:solidFill>
                <a:schemeClr val="tx2"/>
              </a:solidFill>
              <a:round/>
              <a:headEnd/>
              <a:tailEnd/>
            </a:ln>
          </p:spPr>
          <p:txBody>
            <a:bodyPr wrap="none" anchor="ctr"/>
            <a:lstStyle/>
            <a:p>
              <a:pPr eaLnBrk="0" hangingPunct="0">
                <a:buClr>
                  <a:srgbClr val="CC99FF"/>
                </a:buClr>
                <a:buFont typeface="Monotype Sorts" pitchFamily="2" charset="2"/>
                <a:buNone/>
              </a:pPr>
              <a:r>
                <a:rPr lang="en-US" altLang="zh-CN">
                  <a:solidFill>
                    <a:schemeClr val="tx1"/>
                  </a:solidFill>
                </a:rPr>
                <a:t>A</a:t>
              </a:r>
            </a:p>
          </p:txBody>
        </p:sp>
        <p:sp>
          <p:nvSpPr>
            <p:cNvPr id="105481" name="Oval 6"/>
            <p:cNvSpPr>
              <a:spLocks noChangeArrowheads="1"/>
            </p:cNvSpPr>
            <p:nvPr/>
          </p:nvSpPr>
          <p:spPr bwMode="auto">
            <a:xfrm>
              <a:off x="5319" y="1834"/>
              <a:ext cx="308" cy="287"/>
            </a:xfrm>
            <a:prstGeom prst="ellipse">
              <a:avLst/>
            </a:prstGeom>
            <a:noFill/>
            <a:ln w="28575"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buClr>
                  <a:srgbClr val="CC99FF"/>
                </a:buClr>
                <a:buFont typeface="Monotype Sorts" pitchFamily="2" charset="2"/>
                <a:buNone/>
              </a:pPr>
              <a:r>
                <a:rPr lang="en-US" altLang="zh-CN">
                  <a:solidFill>
                    <a:srgbClr val="FF3300"/>
                  </a:solidFill>
                </a:rPr>
                <a:t>C</a:t>
              </a:r>
            </a:p>
          </p:txBody>
        </p:sp>
        <p:sp>
          <p:nvSpPr>
            <p:cNvPr id="105482" name="Line 7"/>
            <p:cNvSpPr>
              <a:spLocks noChangeShapeType="1"/>
            </p:cNvSpPr>
            <p:nvPr/>
          </p:nvSpPr>
          <p:spPr bwMode="auto">
            <a:xfrm flipH="1">
              <a:off x="5161" y="1322"/>
              <a:ext cx="182" cy="169"/>
            </a:xfrm>
            <a:prstGeom prst="line">
              <a:avLst/>
            </a:prstGeom>
            <a:noFill/>
            <a:ln w="28575" cap="rnd">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3" name="Line 8"/>
            <p:cNvSpPr>
              <a:spLocks noChangeShapeType="1"/>
            </p:cNvSpPr>
            <p:nvPr/>
          </p:nvSpPr>
          <p:spPr bwMode="auto">
            <a:xfrm>
              <a:off x="5169" y="1704"/>
              <a:ext cx="182" cy="169"/>
            </a:xfrm>
            <a:prstGeom prst="line">
              <a:avLst/>
            </a:prstGeom>
            <a:noFill/>
            <a:ln w="28575" cap="rnd">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5484" name="Group 9"/>
            <p:cNvGrpSpPr>
              <a:grpSpLocks/>
            </p:cNvGrpSpPr>
            <p:nvPr/>
          </p:nvGrpSpPr>
          <p:grpSpPr bwMode="auto">
            <a:xfrm>
              <a:off x="4521" y="1336"/>
              <a:ext cx="681" cy="1162"/>
              <a:chOff x="4411" y="1338"/>
              <a:chExt cx="681" cy="1162"/>
            </a:xfrm>
          </p:grpSpPr>
          <p:sp>
            <p:nvSpPr>
              <p:cNvPr id="105489" name="Oval 10"/>
              <p:cNvSpPr>
                <a:spLocks noChangeArrowheads="1"/>
              </p:cNvSpPr>
              <p:nvPr/>
            </p:nvSpPr>
            <p:spPr bwMode="auto">
              <a:xfrm>
                <a:off x="4784" y="1476"/>
                <a:ext cx="308" cy="287"/>
              </a:xfrm>
              <a:prstGeom prst="ellipse">
                <a:avLst/>
              </a:prstGeom>
              <a:noFill/>
              <a:ln w="28575"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buClr>
                    <a:srgbClr val="CC99FF"/>
                  </a:buClr>
                  <a:buFont typeface="Monotype Sorts" pitchFamily="2" charset="2"/>
                  <a:buNone/>
                </a:pPr>
                <a:r>
                  <a:rPr lang="en-US" altLang="zh-CN">
                    <a:solidFill>
                      <a:srgbClr val="FF3300"/>
                    </a:solidFill>
                  </a:rPr>
                  <a:t>B</a:t>
                </a:r>
              </a:p>
            </p:txBody>
          </p:sp>
          <p:sp>
            <p:nvSpPr>
              <p:cNvPr id="105490" name="Line 11"/>
              <p:cNvSpPr>
                <a:spLocks noChangeShapeType="1"/>
              </p:cNvSpPr>
              <p:nvPr/>
            </p:nvSpPr>
            <p:spPr bwMode="auto">
              <a:xfrm flipH="1">
                <a:off x="4688" y="1730"/>
                <a:ext cx="145" cy="135"/>
              </a:xfrm>
              <a:prstGeom prst="line">
                <a:avLst/>
              </a:prstGeom>
              <a:noFill/>
              <a:ln w="28575" cap="rnd">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1" name="Oval 12"/>
              <p:cNvSpPr>
                <a:spLocks noChangeArrowheads="1"/>
              </p:cNvSpPr>
              <p:nvPr/>
            </p:nvSpPr>
            <p:spPr bwMode="auto">
              <a:xfrm>
                <a:off x="4476" y="1845"/>
                <a:ext cx="308" cy="287"/>
              </a:xfrm>
              <a:prstGeom prst="ellipse">
                <a:avLst/>
              </a:prstGeom>
              <a:noFill/>
              <a:ln w="28575"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buClr>
                    <a:srgbClr val="CC99FF"/>
                  </a:buClr>
                  <a:buFont typeface="Monotype Sorts" pitchFamily="2" charset="2"/>
                  <a:buNone/>
                </a:pPr>
                <a:r>
                  <a:rPr lang="en-US" altLang="zh-CN">
                    <a:solidFill>
                      <a:srgbClr val="FF3300"/>
                    </a:solidFill>
                  </a:rPr>
                  <a:t>E</a:t>
                </a:r>
              </a:p>
            </p:txBody>
          </p:sp>
          <p:sp>
            <p:nvSpPr>
              <p:cNvPr id="105492" name="Oval 13"/>
              <p:cNvSpPr>
                <a:spLocks noChangeArrowheads="1"/>
              </p:cNvSpPr>
              <p:nvPr/>
            </p:nvSpPr>
            <p:spPr bwMode="auto">
              <a:xfrm rot="2221658">
                <a:off x="4411" y="1338"/>
                <a:ext cx="624" cy="1162"/>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05485" name="Line 15"/>
            <p:cNvSpPr>
              <a:spLocks noChangeShapeType="1"/>
            </p:cNvSpPr>
            <p:nvPr/>
          </p:nvSpPr>
          <p:spPr bwMode="auto">
            <a:xfrm>
              <a:off x="4719" y="1222"/>
              <a:ext cx="222" cy="268"/>
            </a:xfrm>
            <a:prstGeom prst="line">
              <a:avLst/>
            </a:prstGeom>
            <a:noFill/>
            <a:ln w="38100" cap="rnd">
              <a:solidFill>
                <a:srgbClr val="FF33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5486" name="Text Box 16"/>
            <p:cNvSpPr txBox="1">
              <a:spLocks noChangeArrowheads="1"/>
            </p:cNvSpPr>
            <p:nvPr/>
          </p:nvSpPr>
          <p:spPr bwMode="auto">
            <a:xfrm>
              <a:off x="4464" y="952"/>
              <a:ext cx="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buClr>
                  <a:srgbClr val="CC99FF"/>
                </a:buClr>
                <a:buFont typeface="Monotype Sorts" pitchFamily="2" charset="2"/>
                <a:buNone/>
              </a:pPr>
              <a:r>
                <a:rPr lang="en-US" altLang="zh-CN">
                  <a:solidFill>
                    <a:schemeClr val="tx1"/>
                  </a:solidFill>
                </a:rPr>
                <a:t>p</a:t>
              </a:r>
            </a:p>
          </p:txBody>
        </p:sp>
        <p:sp>
          <p:nvSpPr>
            <p:cNvPr id="105487" name="Oval 17"/>
            <p:cNvSpPr>
              <a:spLocks noChangeArrowheads="1"/>
            </p:cNvSpPr>
            <p:nvPr/>
          </p:nvSpPr>
          <p:spPr bwMode="auto">
            <a:xfrm rot="1518515">
              <a:off x="5075" y="1754"/>
              <a:ext cx="580" cy="101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5488" name="AutoShape 19"/>
            <p:cNvSpPr>
              <a:spLocks noChangeArrowheads="1"/>
            </p:cNvSpPr>
            <p:nvPr/>
          </p:nvSpPr>
          <p:spPr bwMode="auto">
            <a:xfrm>
              <a:off x="4748" y="768"/>
              <a:ext cx="510" cy="284"/>
            </a:xfrm>
            <a:prstGeom prst="wedgeRoundRectCallout">
              <a:avLst>
                <a:gd name="adj1" fmla="val 42940"/>
                <a:gd name="adj2" fmla="val 26056"/>
                <a:gd name="adj3" fmla="val 16667"/>
              </a:avLst>
            </a:prstGeom>
            <a:solidFill>
              <a:schemeClr val="accent1"/>
            </a:solidFill>
            <a:ln w="9525">
              <a:solidFill>
                <a:schemeClr val="tx1"/>
              </a:solidFill>
              <a:miter lim="800000"/>
              <a:headEnd/>
              <a:tailEnd/>
            </a:ln>
          </p:spPr>
          <p:txBody>
            <a:bodyPr lIns="0" tIns="0" rIns="0" bIns="0" anchorCtr="1"/>
            <a:lstStyle/>
            <a:p>
              <a:pPr eaLnBrk="0" hangingPunct="0">
                <a:buClr>
                  <a:srgbClr val="CC99FF"/>
                </a:buClr>
                <a:buFont typeface="Monotype Sorts" pitchFamily="2" charset="2"/>
                <a:buNone/>
              </a:pPr>
              <a:r>
                <a:rPr lang="en-US" altLang="zh-CN" sz="2400">
                  <a:solidFill>
                    <a:schemeClr val="tx1"/>
                  </a:solidFill>
                </a:rPr>
                <a:t>head</a:t>
              </a:r>
            </a:p>
          </p:txBody>
        </p:sp>
      </p:grpSp>
      <p:sp>
        <p:nvSpPr>
          <p:cNvPr id="3" name="矩形 2"/>
          <p:cNvSpPr/>
          <p:nvPr/>
        </p:nvSpPr>
        <p:spPr>
          <a:xfrm>
            <a:off x="338919" y="566209"/>
            <a:ext cx="6553200" cy="5743111"/>
          </a:xfrm>
          <a:prstGeom prst="rect">
            <a:avLst/>
          </a:prstGeom>
        </p:spPr>
        <p:txBody>
          <a:bodyPr wrap="square">
            <a:spAutoFit/>
          </a:bodyPr>
          <a:lstStyle/>
          <a:p>
            <a:pPr marL="342900" lvl="0" indent="-342900" algn="l">
              <a:lnSpc>
                <a:spcPct val="90000"/>
              </a:lnSpc>
              <a:spcBef>
                <a:spcPct val="0"/>
              </a:spcBef>
              <a:buClr>
                <a:srgbClr val="6600CC"/>
              </a:buClr>
              <a:buSzPct val="110000"/>
            </a:pPr>
            <a:r>
              <a:rPr lang="en-US" altLang="zh-CN" sz="2400" kern="0" dirty="0" smtClean="0">
                <a:solidFill>
                  <a:srgbClr val="000000"/>
                </a:solidFill>
                <a:latin typeface="Times New Roman"/>
                <a:ea typeface="楷体_GB2312"/>
              </a:rPr>
              <a:t>   </a:t>
            </a:r>
            <a:r>
              <a:rPr lang="en-US" altLang="zh-CN" sz="2400" kern="0" dirty="0" err="1" smtClean="0">
                <a:solidFill>
                  <a:srgbClr val="FF0000"/>
                </a:solidFill>
                <a:latin typeface="Times New Roman"/>
                <a:ea typeface="楷体_GB2312"/>
              </a:rPr>
              <a:t>CreateRoot</a:t>
            </a:r>
            <a:r>
              <a:rPr lang="en-US" altLang="zh-CN" sz="2400" kern="0" dirty="0">
                <a:solidFill>
                  <a:srgbClr val="FF0000"/>
                </a:solidFill>
                <a:latin typeface="Times New Roman"/>
                <a:ea typeface="楷体_GB2312"/>
              </a:rPr>
              <a:t>( t, head( L ));//</a:t>
            </a:r>
            <a:r>
              <a:rPr lang="zh-CN" altLang="en-US" sz="2400" kern="0" dirty="0">
                <a:solidFill>
                  <a:srgbClr val="FF3300"/>
                </a:solidFill>
                <a:latin typeface="Times New Roman"/>
                <a:ea typeface="楷体_GB2312"/>
              </a:rPr>
              <a:t>创建树根结点</a:t>
            </a:r>
          </a:p>
          <a:p>
            <a:pPr marL="342900" lvl="0" indent="-342900" algn="l">
              <a:lnSpc>
                <a:spcPct val="90000"/>
              </a:lnSpc>
              <a:spcBef>
                <a:spcPct val="0"/>
              </a:spcBef>
              <a:buClr>
                <a:srgbClr val="6600CC"/>
              </a:buClr>
              <a:buSzPct val="110000"/>
            </a:pPr>
            <a:r>
              <a:rPr lang="zh-CN" altLang="en-US" sz="2400" kern="0" dirty="0">
                <a:solidFill>
                  <a:srgbClr val="393939"/>
                </a:solidFill>
                <a:latin typeface="Times New Roman"/>
                <a:ea typeface="楷体_GB2312"/>
              </a:rPr>
              <a:t>   </a:t>
            </a:r>
            <a:r>
              <a:rPr lang="en-US" altLang="zh-CN" sz="2400" kern="0" dirty="0">
                <a:solidFill>
                  <a:srgbClr val="393939"/>
                </a:solidFill>
                <a:latin typeface="Times New Roman"/>
                <a:ea typeface="楷体_GB2312"/>
              </a:rPr>
              <a:t>if ( tail(L) is not empty ) </a:t>
            </a:r>
          </a:p>
          <a:p>
            <a:pPr marL="342900" lvl="0" indent="-342900" algn="l">
              <a:lnSpc>
                <a:spcPct val="90000"/>
              </a:lnSpc>
              <a:spcBef>
                <a:spcPct val="0"/>
              </a:spcBef>
              <a:buClr>
                <a:srgbClr val="6600CC"/>
              </a:buClr>
              <a:buSzPct val="110000"/>
            </a:pPr>
            <a:r>
              <a:rPr lang="en-US" altLang="zh-CN" sz="2400" kern="0" dirty="0">
                <a:solidFill>
                  <a:srgbClr val="393939"/>
                </a:solidFill>
                <a:latin typeface="Times New Roman"/>
                <a:ea typeface="楷体_GB2312"/>
              </a:rPr>
              <a:t>   {  </a:t>
            </a:r>
          </a:p>
          <a:p>
            <a:pPr marL="342900" lvl="0" indent="-342900" algn="l">
              <a:lnSpc>
                <a:spcPct val="90000"/>
              </a:lnSpc>
              <a:spcBef>
                <a:spcPct val="0"/>
              </a:spcBef>
              <a:buClr>
                <a:srgbClr val="6600CC"/>
              </a:buClr>
              <a:buSzPct val="110000"/>
            </a:pPr>
            <a:endParaRPr lang="en-US" altLang="zh-CN" sz="2400" kern="0" dirty="0">
              <a:solidFill>
                <a:srgbClr val="393939"/>
              </a:solidFill>
              <a:latin typeface="Times New Roman"/>
              <a:ea typeface="楷体_GB2312"/>
            </a:endParaRPr>
          </a:p>
          <a:p>
            <a:pPr marL="342900" lvl="0" indent="-342900" algn="l">
              <a:lnSpc>
                <a:spcPct val="90000"/>
              </a:lnSpc>
              <a:spcBef>
                <a:spcPct val="0"/>
              </a:spcBef>
              <a:buClr>
                <a:srgbClr val="6600CC"/>
              </a:buClr>
              <a:buSzPct val="110000"/>
            </a:pPr>
            <a:endParaRPr lang="en-US" altLang="zh-CN" sz="2400" kern="0" dirty="0">
              <a:solidFill>
                <a:srgbClr val="393939"/>
              </a:solidFill>
              <a:latin typeface="Times New Roman"/>
              <a:ea typeface="楷体_GB2312"/>
            </a:endParaRPr>
          </a:p>
          <a:p>
            <a:pPr marL="342900" lvl="0" indent="-342900" algn="l">
              <a:lnSpc>
                <a:spcPct val="90000"/>
              </a:lnSpc>
              <a:spcBef>
                <a:spcPct val="0"/>
              </a:spcBef>
              <a:buClr>
                <a:srgbClr val="6600CC"/>
              </a:buClr>
              <a:buSzPct val="110000"/>
            </a:pPr>
            <a:endParaRPr lang="en-US" altLang="zh-CN" sz="2400" kern="0" dirty="0">
              <a:solidFill>
                <a:srgbClr val="393939"/>
              </a:solidFill>
              <a:latin typeface="Times New Roman"/>
              <a:ea typeface="楷体_GB2312"/>
            </a:endParaRPr>
          </a:p>
          <a:p>
            <a:pPr marL="342900" lvl="0" indent="-342900" algn="l">
              <a:lnSpc>
                <a:spcPct val="90000"/>
              </a:lnSpc>
              <a:spcBef>
                <a:spcPct val="0"/>
              </a:spcBef>
              <a:buClr>
                <a:srgbClr val="6600CC"/>
              </a:buClr>
              <a:buSzPct val="110000"/>
            </a:pPr>
            <a:endParaRPr lang="en-US" altLang="zh-CN" sz="2400" kern="0" dirty="0">
              <a:solidFill>
                <a:srgbClr val="393939"/>
              </a:solidFill>
              <a:latin typeface="Times New Roman"/>
              <a:ea typeface="楷体_GB2312"/>
            </a:endParaRPr>
          </a:p>
          <a:p>
            <a:pPr marL="342900" lvl="0" indent="-342900" algn="l">
              <a:lnSpc>
                <a:spcPct val="90000"/>
              </a:lnSpc>
              <a:spcBef>
                <a:spcPct val="0"/>
              </a:spcBef>
              <a:buClr>
                <a:srgbClr val="6600CC"/>
              </a:buClr>
              <a:buSzPct val="110000"/>
            </a:pPr>
            <a:endParaRPr lang="en-US" altLang="zh-CN" sz="2400" kern="0" dirty="0">
              <a:solidFill>
                <a:srgbClr val="393939"/>
              </a:solidFill>
              <a:latin typeface="Times New Roman"/>
              <a:ea typeface="楷体_GB2312"/>
            </a:endParaRPr>
          </a:p>
          <a:p>
            <a:pPr marL="342900" lvl="0" indent="-342900" algn="l">
              <a:lnSpc>
                <a:spcPct val="90000"/>
              </a:lnSpc>
              <a:spcBef>
                <a:spcPct val="0"/>
              </a:spcBef>
              <a:buClr>
                <a:srgbClr val="6600CC"/>
              </a:buClr>
              <a:buSzPct val="110000"/>
            </a:pPr>
            <a:endParaRPr lang="en-US" altLang="zh-CN" sz="2400" kern="0" dirty="0">
              <a:solidFill>
                <a:srgbClr val="393939"/>
              </a:solidFill>
              <a:latin typeface="Times New Roman"/>
              <a:ea typeface="楷体_GB2312"/>
            </a:endParaRPr>
          </a:p>
          <a:p>
            <a:pPr marL="342900" lvl="0" indent="-342900" algn="l">
              <a:lnSpc>
                <a:spcPct val="90000"/>
              </a:lnSpc>
              <a:spcBef>
                <a:spcPct val="0"/>
              </a:spcBef>
              <a:buClr>
                <a:srgbClr val="6600CC"/>
              </a:buClr>
              <a:buSzPct val="110000"/>
            </a:pPr>
            <a:endParaRPr lang="en-US" altLang="zh-CN" sz="2400" kern="0" dirty="0">
              <a:solidFill>
                <a:srgbClr val="393939"/>
              </a:solidFill>
              <a:latin typeface="Times New Roman"/>
              <a:ea typeface="楷体_GB2312"/>
            </a:endParaRPr>
          </a:p>
          <a:p>
            <a:pPr marL="342900" lvl="0" indent="-342900" algn="l">
              <a:lnSpc>
                <a:spcPct val="90000"/>
              </a:lnSpc>
              <a:spcBef>
                <a:spcPct val="0"/>
              </a:spcBef>
              <a:buClr>
                <a:srgbClr val="6600CC"/>
              </a:buClr>
              <a:buSzPct val="110000"/>
            </a:pPr>
            <a:endParaRPr lang="en-US" altLang="zh-CN" sz="2400" kern="0" dirty="0">
              <a:solidFill>
                <a:srgbClr val="393939"/>
              </a:solidFill>
              <a:latin typeface="Times New Roman"/>
              <a:ea typeface="楷体_GB2312"/>
            </a:endParaRPr>
          </a:p>
          <a:p>
            <a:pPr marL="342900" lvl="0" indent="-342900" algn="l">
              <a:lnSpc>
                <a:spcPct val="90000"/>
              </a:lnSpc>
              <a:spcBef>
                <a:spcPct val="0"/>
              </a:spcBef>
              <a:buClr>
                <a:srgbClr val="6600CC"/>
              </a:buClr>
              <a:buSzPct val="110000"/>
            </a:pPr>
            <a:endParaRPr lang="en-US" altLang="zh-CN" sz="2400" kern="0" dirty="0">
              <a:solidFill>
                <a:srgbClr val="393939"/>
              </a:solidFill>
              <a:latin typeface="Times New Roman"/>
              <a:ea typeface="楷体_GB2312"/>
            </a:endParaRPr>
          </a:p>
          <a:p>
            <a:pPr marL="342900" lvl="0" indent="-342900" algn="l">
              <a:lnSpc>
                <a:spcPct val="90000"/>
              </a:lnSpc>
              <a:spcBef>
                <a:spcPct val="0"/>
              </a:spcBef>
              <a:buClr>
                <a:srgbClr val="6600CC"/>
              </a:buClr>
              <a:buSzPct val="110000"/>
            </a:pPr>
            <a:endParaRPr lang="en-US" altLang="zh-CN" sz="2400" kern="0" dirty="0">
              <a:solidFill>
                <a:srgbClr val="393939"/>
              </a:solidFill>
              <a:latin typeface="Times New Roman"/>
              <a:ea typeface="楷体_GB2312"/>
            </a:endParaRPr>
          </a:p>
          <a:p>
            <a:pPr marL="342900" lvl="0" indent="-342900" algn="l">
              <a:lnSpc>
                <a:spcPct val="90000"/>
              </a:lnSpc>
              <a:spcBef>
                <a:spcPct val="0"/>
              </a:spcBef>
              <a:buClr>
                <a:srgbClr val="6600CC"/>
              </a:buClr>
              <a:buSzPct val="110000"/>
            </a:pPr>
            <a:endParaRPr lang="en-US" altLang="zh-CN" sz="2400" kern="0" dirty="0">
              <a:solidFill>
                <a:srgbClr val="393939"/>
              </a:solidFill>
              <a:latin typeface="Times New Roman"/>
              <a:ea typeface="楷体_GB2312"/>
            </a:endParaRPr>
          </a:p>
          <a:p>
            <a:pPr marL="342900" lvl="0" indent="-342900" algn="l">
              <a:lnSpc>
                <a:spcPct val="90000"/>
              </a:lnSpc>
              <a:spcBef>
                <a:spcPct val="0"/>
              </a:spcBef>
              <a:buClr>
                <a:srgbClr val="6600CC"/>
              </a:buClr>
              <a:buSzPct val="110000"/>
            </a:pPr>
            <a:endParaRPr lang="en-US" altLang="zh-CN" sz="2400" kern="0" dirty="0">
              <a:solidFill>
                <a:srgbClr val="393939"/>
              </a:solidFill>
              <a:latin typeface="Times New Roman"/>
              <a:ea typeface="楷体_GB2312"/>
            </a:endParaRPr>
          </a:p>
          <a:p>
            <a:pPr marL="342900" lvl="0" indent="-342900" algn="l">
              <a:lnSpc>
                <a:spcPct val="90000"/>
              </a:lnSpc>
              <a:spcBef>
                <a:spcPct val="0"/>
              </a:spcBef>
              <a:buClr>
                <a:srgbClr val="6600CC"/>
              </a:buClr>
              <a:buSzPct val="110000"/>
            </a:pPr>
            <a:r>
              <a:rPr lang="en-US" altLang="zh-CN" sz="2400" kern="0" dirty="0">
                <a:solidFill>
                  <a:srgbClr val="393939"/>
                </a:solidFill>
                <a:latin typeface="Times New Roman"/>
                <a:ea typeface="楷体_GB2312"/>
              </a:rPr>
              <a:t>   }// if</a:t>
            </a:r>
          </a:p>
          <a:p>
            <a:pPr marL="342900" lvl="0" indent="-342900" algn="l">
              <a:lnSpc>
                <a:spcPct val="90000"/>
              </a:lnSpc>
              <a:spcBef>
                <a:spcPct val="0"/>
              </a:spcBef>
              <a:buClr>
                <a:srgbClr val="6600CC"/>
              </a:buClr>
              <a:buSzPct val="110000"/>
            </a:pPr>
            <a:r>
              <a:rPr lang="en-US" altLang="zh-CN" sz="2400" kern="0" dirty="0">
                <a:solidFill>
                  <a:srgbClr val="393939"/>
                </a:solidFill>
                <a:latin typeface="Times New Roman"/>
                <a:ea typeface="楷体_GB2312"/>
              </a:rPr>
              <a:t>   return;</a:t>
            </a:r>
          </a:p>
        </p:txBody>
      </p:sp>
      <p:sp>
        <p:nvSpPr>
          <p:cNvPr id="480284" name="Rectangle 28"/>
          <p:cNvSpPr>
            <a:spLocks noChangeArrowheads="1"/>
          </p:cNvSpPr>
          <p:nvPr/>
        </p:nvSpPr>
        <p:spPr bwMode="auto">
          <a:xfrm>
            <a:off x="838200" y="1371600"/>
            <a:ext cx="6096000" cy="794064"/>
          </a:xfrm>
          <a:prstGeom prst="rect">
            <a:avLst/>
          </a:prstGeom>
          <a:solidFill>
            <a:schemeClr val="accent1">
              <a:lumMod val="20000"/>
              <a:lumOff val="80000"/>
            </a:schemeClr>
          </a:solidFill>
          <a:ln w="19050">
            <a:solidFill>
              <a:schemeClr val="tx2"/>
            </a:solidFill>
            <a:prstDash val="dash"/>
            <a:miter lim="800000"/>
            <a:headEnd/>
            <a:tailEnd/>
          </a:ln>
          <a:extLst/>
        </p:spPr>
        <p:txBody>
          <a:bodyPr>
            <a:spAutoFit/>
          </a:bodyPr>
          <a:lstStyle/>
          <a:p>
            <a:pPr algn="l">
              <a:lnSpc>
                <a:spcPct val="90000"/>
              </a:lnSpc>
              <a:spcBef>
                <a:spcPct val="10000"/>
              </a:spcBef>
              <a:buClr>
                <a:schemeClr val="tx2"/>
              </a:buClr>
              <a:buSzPct val="110000"/>
              <a:buFont typeface="Symbol" pitchFamily="18" charset="2"/>
              <a:buNone/>
            </a:pPr>
            <a:r>
              <a:rPr lang="en-US" altLang="zh-CN" sz="2400" dirty="0" err="1">
                <a:solidFill>
                  <a:schemeClr val="tx1"/>
                </a:solidFill>
                <a:ea typeface="楷体_GB2312" pitchFamily="49" charset="-122"/>
              </a:rPr>
              <a:t>curhead</a:t>
            </a:r>
            <a:r>
              <a:rPr lang="en-US" altLang="zh-CN" sz="2400" dirty="0">
                <a:solidFill>
                  <a:schemeClr val="tx1"/>
                </a:solidFill>
                <a:ea typeface="楷体_GB2312" pitchFamily="49" charset="-122"/>
              </a:rPr>
              <a:t> = head( tail(L) );  </a:t>
            </a:r>
            <a:r>
              <a:rPr lang="en-US" altLang="zh-CN" sz="2400" dirty="0">
                <a:solidFill>
                  <a:srgbClr val="000000"/>
                </a:solidFill>
                <a:ea typeface="楷体_GB2312" pitchFamily="49" charset="-122"/>
              </a:rPr>
              <a:t>//</a:t>
            </a:r>
            <a:r>
              <a:rPr lang="zh-CN" altLang="en-US" sz="2400" dirty="0">
                <a:solidFill>
                  <a:srgbClr val="000000"/>
                </a:solidFill>
                <a:ea typeface="楷体_GB2312" pitchFamily="49" charset="-122"/>
              </a:rPr>
              <a:t>表尾的</a:t>
            </a:r>
            <a:r>
              <a:rPr lang="zh-CN" altLang="en-US" sz="2400" dirty="0">
                <a:solidFill>
                  <a:schemeClr val="tx1"/>
                </a:solidFill>
                <a:ea typeface="楷体_GB2312" pitchFamily="49" charset="-122"/>
              </a:rPr>
              <a:t>头</a:t>
            </a:r>
          </a:p>
          <a:p>
            <a:pPr algn="l">
              <a:lnSpc>
                <a:spcPct val="90000"/>
              </a:lnSpc>
              <a:spcBef>
                <a:spcPct val="10000"/>
              </a:spcBef>
              <a:buClr>
                <a:schemeClr val="tx2"/>
              </a:buClr>
              <a:buSzPct val="110000"/>
              <a:buFont typeface="Symbol" pitchFamily="18" charset="2"/>
              <a:buNone/>
            </a:pPr>
            <a:r>
              <a:rPr lang="en-US" altLang="zh-CN" sz="2400" dirty="0" err="1">
                <a:solidFill>
                  <a:srgbClr val="FF0000"/>
                </a:solidFill>
                <a:ea typeface="楷体_GB2312" pitchFamily="49" charset="-122"/>
              </a:rPr>
              <a:t>CreateTree</a:t>
            </a:r>
            <a:r>
              <a:rPr lang="en-US" altLang="zh-CN" sz="2400" dirty="0">
                <a:solidFill>
                  <a:srgbClr val="FF0000"/>
                </a:solidFill>
                <a:ea typeface="楷体_GB2312" pitchFamily="49" charset="-122"/>
              </a:rPr>
              <a:t>( t-&gt;</a:t>
            </a:r>
            <a:r>
              <a:rPr lang="en-US" altLang="zh-CN" sz="2400" dirty="0" err="1">
                <a:solidFill>
                  <a:srgbClr val="FF0000"/>
                </a:solidFill>
                <a:ea typeface="楷体_GB2312" pitchFamily="49" charset="-122"/>
              </a:rPr>
              <a:t>firstchild</a:t>
            </a:r>
            <a:r>
              <a:rPr lang="en-US" altLang="zh-CN" sz="2400" dirty="0">
                <a:solidFill>
                  <a:srgbClr val="FF0000"/>
                </a:solidFill>
                <a:ea typeface="楷体_GB2312" pitchFamily="49" charset="-122"/>
              </a:rPr>
              <a:t>, </a:t>
            </a:r>
            <a:r>
              <a:rPr lang="en-US" altLang="zh-CN" sz="2400" dirty="0" err="1">
                <a:solidFill>
                  <a:srgbClr val="FF0000"/>
                </a:solidFill>
                <a:ea typeface="楷体_GB2312" pitchFamily="49" charset="-122"/>
              </a:rPr>
              <a:t>curhead</a:t>
            </a:r>
            <a:r>
              <a:rPr lang="en-US" altLang="zh-CN" sz="2400" dirty="0">
                <a:solidFill>
                  <a:srgbClr val="FF0000"/>
                </a:solidFill>
                <a:ea typeface="楷体_GB2312" pitchFamily="49" charset="-122"/>
              </a:rPr>
              <a:t> );//</a:t>
            </a:r>
            <a:r>
              <a:rPr lang="zh-CN" altLang="en-US" sz="2400" dirty="0">
                <a:solidFill>
                  <a:srgbClr val="FF0000"/>
                </a:solidFill>
                <a:ea typeface="楷体_GB2312" pitchFamily="49" charset="-122"/>
              </a:rPr>
              <a:t>第一</a:t>
            </a:r>
            <a:r>
              <a:rPr lang="zh-CN" altLang="en-US" sz="2400" dirty="0" smtClean="0">
                <a:solidFill>
                  <a:srgbClr val="FF0000"/>
                </a:solidFill>
                <a:ea typeface="楷体_GB2312" pitchFamily="49" charset="-122"/>
              </a:rPr>
              <a:t>子</a:t>
            </a:r>
            <a:endParaRPr lang="zh-CN" altLang="en-US" sz="2400" dirty="0">
              <a:solidFill>
                <a:srgbClr val="FF0000"/>
              </a:solidFill>
              <a:ea typeface="楷体_GB2312" pitchFamily="49" charset="-122"/>
            </a:endParaRPr>
          </a:p>
        </p:txBody>
      </p:sp>
      <p:sp>
        <p:nvSpPr>
          <p:cNvPr id="22" name="矩形 21"/>
          <p:cNvSpPr/>
          <p:nvPr/>
        </p:nvSpPr>
        <p:spPr>
          <a:xfrm>
            <a:off x="829928" y="2214554"/>
            <a:ext cx="6104272" cy="3379387"/>
          </a:xfrm>
          <a:prstGeom prst="rect">
            <a:avLst/>
          </a:prstGeom>
          <a:solidFill>
            <a:schemeClr val="accent1">
              <a:lumMod val="20000"/>
              <a:lumOff val="80000"/>
            </a:schemeClr>
          </a:solidFill>
          <a:ln w="19050">
            <a:solidFill>
              <a:schemeClr val="bg2">
                <a:lumMod val="25000"/>
              </a:schemeClr>
            </a:solidFill>
            <a:prstDash val="lgDash"/>
          </a:ln>
        </p:spPr>
        <p:txBody>
          <a:bodyPr wrap="square">
            <a:spAutoFit/>
          </a:bodyPr>
          <a:lstStyle/>
          <a:p>
            <a:pPr lvl="0" algn="l">
              <a:lnSpc>
                <a:spcPct val="90000"/>
              </a:lnSpc>
              <a:spcBef>
                <a:spcPct val="10000"/>
              </a:spcBef>
              <a:buClr>
                <a:srgbClr val="6600CC"/>
              </a:buClr>
              <a:buSzPct val="110000"/>
            </a:pPr>
            <a:r>
              <a:rPr lang="en-US" altLang="zh-CN" sz="2400" dirty="0" smtClean="0">
                <a:solidFill>
                  <a:schemeClr val="accent4"/>
                </a:solidFill>
                <a:ea typeface="楷体_GB2312" pitchFamily="49" charset="-122"/>
              </a:rPr>
              <a:t>curtail = tail( tail(L) );         //</a:t>
            </a:r>
            <a:r>
              <a:rPr lang="zh-CN" altLang="en-US" sz="2400" dirty="0" smtClean="0">
                <a:solidFill>
                  <a:schemeClr val="accent4"/>
                </a:solidFill>
                <a:ea typeface="楷体_GB2312" pitchFamily="49" charset="-122"/>
              </a:rPr>
              <a:t>表尾的表尾</a:t>
            </a:r>
          </a:p>
          <a:p>
            <a:pPr lvl="0" algn="l">
              <a:lnSpc>
                <a:spcPct val="90000"/>
              </a:lnSpc>
              <a:spcBef>
                <a:spcPct val="10000"/>
              </a:spcBef>
              <a:buClr>
                <a:srgbClr val="6600CC"/>
              </a:buClr>
              <a:buSzPct val="110000"/>
            </a:pPr>
            <a:r>
              <a:rPr lang="en-US" altLang="zh-CN" sz="2400" dirty="0" smtClean="0">
                <a:solidFill>
                  <a:schemeClr val="accent4"/>
                </a:solidFill>
                <a:ea typeface="楷体_GB2312" pitchFamily="49" charset="-122"/>
              </a:rPr>
              <a:t>p = t-&gt;</a:t>
            </a:r>
            <a:r>
              <a:rPr lang="en-US" altLang="zh-CN" sz="2400" dirty="0" err="1" smtClean="0">
                <a:solidFill>
                  <a:schemeClr val="accent4"/>
                </a:solidFill>
                <a:ea typeface="楷体_GB2312" pitchFamily="49" charset="-122"/>
              </a:rPr>
              <a:t>firstchild</a:t>
            </a:r>
            <a:r>
              <a:rPr lang="en-US" altLang="zh-CN" sz="2400" dirty="0" smtClean="0">
                <a:solidFill>
                  <a:schemeClr val="accent4"/>
                </a:solidFill>
                <a:ea typeface="楷体_GB2312" pitchFamily="49" charset="-122"/>
              </a:rPr>
              <a:t>;</a:t>
            </a:r>
          </a:p>
          <a:p>
            <a:pPr lvl="0" algn="l">
              <a:lnSpc>
                <a:spcPct val="90000"/>
              </a:lnSpc>
              <a:spcBef>
                <a:spcPct val="10000"/>
              </a:spcBef>
              <a:buClr>
                <a:srgbClr val="6600CC"/>
              </a:buClr>
              <a:buSzPct val="110000"/>
            </a:pPr>
            <a:r>
              <a:rPr lang="en-US" altLang="zh-CN" sz="2400" dirty="0" smtClean="0">
                <a:solidFill>
                  <a:schemeClr val="accent4"/>
                </a:solidFill>
                <a:ea typeface="楷体_GB2312" pitchFamily="49" charset="-122"/>
              </a:rPr>
              <a:t>while ( curtail ) // </a:t>
            </a:r>
            <a:r>
              <a:rPr lang="zh-CN" altLang="en-US" sz="2400" dirty="0" smtClean="0">
                <a:solidFill>
                  <a:schemeClr val="accent4"/>
                </a:solidFill>
                <a:ea typeface="楷体_GB2312" pitchFamily="49" charset="-122"/>
              </a:rPr>
              <a:t>若还有子树</a:t>
            </a:r>
            <a:r>
              <a:rPr lang="en-US" altLang="zh-CN" sz="2400" dirty="0" smtClean="0">
                <a:solidFill>
                  <a:schemeClr val="accent4"/>
                </a:solidFill>
                <a:ea typeface="楷体_GB2312" pitchFamily="49" charset="-122"/>
              </a:rPr>
              <a:t>(</a:t>
            </a:r>
            <a:r>
              <a:rPr lang="zh-CN" altLang="en-US" sz="2400" dirty="0" smtClean="0">
                <a:solidFill>
                  <a:schemeClr val="accent4"/>
                </a:solidFill>
                <a:ea typeface="楷体_GB2312" pitchFamily="49" charset="-122"/>
              </a:rPr>
              <a:t>表尾非空</a:t>
            </a:r>
            <a:r>
              <a:rPr lang="en-US" altLang="zh-CN" sz="2400" dirty="0" smtClean="0">
                <a:solidFill>
                  <a:schemeClr val="accent4"/>
                </a:solidFill>
                <a:ea typeface="楷体_GB2312" pitchFamily="49" charset="-122"/>
              </a:rPr>
              <a:t>)</a:t>
            </a:r>
          </a:p>
          <a:p>
            <a:pPr lvl="0" algn="l">
              <a:lnSpc>
                <a:spcPct val="90000"/>
              </a:lnSpc>
              <a:spcBef>
                <a:spcPct val="10000"/>
              </a:spcBef>
              <a:buClr>
                <a:srgbClr val="6600CC"/>
              </a:buClr>
              <a:buSzPct val="110000"/>
            </a:pPr>
            <a:r>
              <a:rPr lang="en-US" altLang="zh-CN" sz="2400" dirty="0" smtClean="0">
                <a:solidFill>
                  <a:schemeClr val="accent4"/>
                </a:solidFill>
                <a:ea typeface="楷体_GB2312" pitchFamily="49" charset="-122"/>
              </a:rPr>
              <a:t>{      </a:t>
            </a:r>
            <a:r>
              <a:rPr lang="en-US" altLang="zh-CN" sz="2400" dirty="0" err="1" smtClean="0">
                <a:solidFill>
                  <a:schemeClr val="accent4"/>
                </a:solidFill>
                <a:ea typeface="楷体_GB2312" pitchFamily="49" charset="-122"/>
              </a:rPr>
              <a:t>curhead</a:t>
            </a:r>
            <a:r>
              <a:rPr lang="en-US" altLang="zh-CN" sz="2400" dirty="0" smtClean="0">
                <a:solidFill>
                  <a:schemeClr val="accent4"/>
                </a:solidFill>
                <a:ea typeface="楷体_GB2312" pitchFamily="49" charset="-122"/>
              </a:rPr>
              <a:t> = head( curtail ); // </a:t>
            </a:r>
            <a:r>
              <a:rPr lang="zh-CN" altLang="en-US" sz="2400" dirty="0" smtClean="0">
                <a:solidFill>
                  <a:schemeClr val="accent4"/>
                </a:solidFill>
                <a:ea typeface="楷体_GB2312" pitchFamily="49" charset="-122"/>
              </a:rPr>
              <a:t>下一个兄弟</a:t>
            </a:r>
          </a:p>
          <a:p>
            <a:pPr lvl="0" algn="l">
              <a:lnSpc>
                <a:spcPct val="90000"/>
              </a:lnSpc>
              <a:spcBef>
                <a:spcPct val="10000"/>
              </a:spcBef>
              <a:buClr>
                <a:srgbClr val="6600CC"/>
              </a:buClr>
              <a:buSzPct val="110000"/>
            </a:pPr>
            <a:r>
              <a:rPr lang="en-US" altLang="zh-CN" sz="2400" dirty="0" smtClean="0">
                <a:solidFill>
                  <a:schemeClr val="accent4"/>
                </a:solidFill>
                <a:ea typeface="楷体_GB2312" pitchFamily="49" charset="-122"/>
              </a:rPr>
              <a:t>       </a:t>
            </a:r>
            <a:r>
              <a:rPr lang="en-US" altLang="zh-CN" sz="2400" dirty="0" err="1" smtClean="0">
                <a:solidFill>
                  <a:srgbClr val="FF0000"/>
                </a:solidFill>
                <a:ea typeface="楷体_GB2312" pitchFamily="49" charset="-122"/>
              </a:rPr>
              <a:t>CreateTree</a:t>
            </a:r>
            <a:r>
              <a:rPr lang="en-US" altLang="zh-CN" sz="2400" dirty="0" smtClean="0">
                <a:solidFill>
                  <a:srgbClr val="FF0000"/>
                </a:solidFill>
                <a:ea typeface="楷体_GB2312" pitchFamily="49" charset="-122"/>
              </a:rPr>
              <a:t>( p-&gt;</a:t>
            </a:r>
            <a:r>
              <a:rPr lang="en-US" altLang="zh-CN" sz="2400" dirty="0" err="1" smtClean="0">
                <a:solidFill>
                  <a:srgbClr val="FF0000"/>
                </a:solidFill>
                <a:ea typeface="楷体_GB2312" pitchFamily="49" charset="-122"/>
              </a:rPr>
              <a:t>nextsibling</a:t>
            </a:r>
            <a:r>
              <a:rPr lang="en-US" altLang="zh-CN" sz="2400" dirty="0" smtClean="0">
                <a:solidFill>
                  <a:srgbClr val="FF0000"/>
                </a:solidFill>
                <a:ea typeface="楷体_GB2312" pitchFamily="49" charset="-122"/>
              </a:rPr>
              <a:t>, </a:t>
            </a:r>
            <a:r>
              <a:rPr lang="en-US" altLang="zh-CN" sz="2400" dirty="0" err="1" smtClean="0">
                <a:solidFill>
                  <a:srgbClr val="FF0000"/>
                </a:solidFill>
                <a:ea typeface="楷体_GB2312" pitchFamily="49" charset="-122"/>
              </a:rPr>
              <a:t>curhead</a:t>
            </a:r>
            <a:r>
              <a:rPr lang="en-US" altLang="zh-CN" sz="2400" dirty="0" smtClean="0">
                <a:solidFill>
                  <a:srgbClr val="FF0000"/>
                </a:solidFill>
                <a:ea typeface="楷体_GB2312" pitchFamily="49" charset="-122"/>
              </a:rPr>
              <a:t> );</a:t>
            </a:r>
          </a:p>
          <a:p>
            <a:pPr lvl="0" algn="l">
              <a:lnSpc>
                <a:spcPct val="90000"/>
              </a:lnSpc>
              <a:spcBef>
                <a:spcPct val="10000"/>
              </a:spcBef>
              <a:buClr>
                <a:srgbClr val="6600CC"/>
              </a:buClr>
              <a:buSzPct val="110000"/>
            </a:pPr>
            <a:r>
              <a:rPr lang="en-US" altLang="zh-CN" sz="2400" dirty="0">
                <a:solidFill>
                  <a:schemeClr val="accent4"/>
                </a:solidFill>
                <a:ea typeface="楷体_GB2312" pitchFamily="49" charset="-122"/>
              </a:rPr>
              <a:t> </a:t>
            </a:r>
            <a:r>
              <a:rPr lang="en-US" altLang="zh-CN" sz="2400" dirty="0" smtClean="0">
                <a:solidFill>
                  <a:schemeClr val="accent4"/>
                </a:solidFill>
                <a:ea typeface="楷体_GB2312" pitchFamily="49" charset="-122"/>
              </a:rPr>
              <a:t>       curtail </a:t>
            </a:r>
            <a:r>
              <a:rPr lang="en-US" altLang="zh-CN" sz="2400" dirty="0">
                <a:solidFill>
                  <a:schemeClr val="accent4"/>
                </a:solidFill>
                <a:ea typeface="楷体_GB2312" pitchFamily="49" charset="-122"/>
              </a:rPr>
              <a:t>= tail( curtail );</a:t>
            </a:r>
            <a:endParaRPr lang="en-US" altLang="zh-CN" sz="2400" dirty="0" smtClean="0">
              <a:solidFill>
                <a:schemeClr val="accent4"/>
              </a:solidFill>
              <a:ea typeface="楷体_GB2312" pitchFamily="49" charset="-122"/>
            </a:endParaRPr>
          </a:p>
          <a:p>
            <a:pPr lvl="0" algn="l">
              <a:lnSpc>
                <a:spcPct val="90000"/>
              </a:lnSpc>
              <a:spcBef>
                <a:spcPct val="10000"/>
              </a:spcBef>
              <a:buClr>
                <a:srgbClr val="6600CC"/>
              </a:buClr>
              <a:buSzPct val="110000"/>
            </a:pPr>
            <a:r>
              <a:rPr lang="en-US" altLang="zh-CN" sz="2400" dirty="0" smtClean="0">
                <a:solidFill>
                  <a:schemeClr val="accent4"/>
                </a:solidFill>
                <a:ea typeface="楷体_GB2312" pitchFamily="49" charset="-122"/>
              </a:rPr>
              <a:t>        p = p-&gt;</a:t>
            </a:r>
            <a:r>
              <a:rPr lang="en-US" altLang="zh-CN" sz="2400" dirty="0" err="1" smtClean="0">
                <a:solidFill>
                  <a:schemeClr val="accent4"/>
                </a:solidFill>
                <a:ea typeface="楷体_GB2312" pitchFamily="49" charset="-122"/>
              </a:rPr>
              <a:t>nextsibling</a:t>
            </a:r>
            <a:r>
              <a:rPr lang="en-US" altLang="zh-CN" sz="2400" dirty="0" smtClean="0">
                <a:solidFill>
                  <a:schemeClr val="accent4"/>
                </a:solidFill>
                <a:ea typeface="楷体_GB2312" pitchFamily="49" charset="-122"/>
              </a:rPr>
              <a:t>;</a:t>
            </a:r>
          </a:p>
          <a:p>
            <a:pPr lvl="0" algn="l">
              <a:lnSpc>
                <a:spcPct val="90000"/>
              </a:lnSpc>
              <a:spcBef>
                <a:spcPct val="10000"/>
              </a:spcBef>
              <a:buClr>
                <a:srgbClr val="6600CC"/>
              </a:buClr>
              <a:buSzPct val="110000"/>
            </a:pPr>
            <a:r>
              <a:rPr lang="en-US" altLang="zh-CN" sz="2400" dirty="0" smtClean="0">
                <a:solidFill>
                  <a:schemeClr val="accent4"/>
                </a:solidFill>
                <a:ea typeface="楷体_GB2312" pitchFamily="49" charset="-122"/>
              </a:rPr>
              <a:t>}// while ( curtail ) </a:t>
            </a:r>
          </a:p>
          <a:p>
            <a:pPr lvl="0" algn="l">
              <a:lnSpc>
                <a:spcPct val="90000"/>
              </a:lnSpc>
              <a:spcBef>
                <a:spcPct val="10000"/>
              </a:spcBef>
              <a:buClr>
                <a:srgbClr val="6600CC"/>
              </a:buClr>
              <a:buSzPct val="110000"/>
            </a:pPr>
            <a:r>
              <a:rPr lang="en-US" altLang="zh-CN" sz="2400" dirty="0" smtClean="0">
                <a:solidFill>
                  <a:schemeClr val="accent4"/>
                </a:solidFill>
                <a:ea typeface="楷体_GB2312" pitchFamily="49" charset="-122"/>
              </a:rPr>
              <a:t>p-&gt;</a:t>
            </a:r>
            <a:r>
              <a:rPr lang="en-US" altLang="zh-CN" sz="2400" dirty="0" err="1" smtClean="0">
                <a:solidFill>
                  <a:schemeClr val="accent4"/>
                </a:solidFill>
                <a:ea typeface="楷体_GB2312" pitchFamily="49" charset="-122"/>
              </a:rPr>
              <a:t>nextsibling</a:t>
            </a:r>
            <a:r>
              <a:rPr lang="en-US" altLang="zh-CN" sz="2400" dirty="0" smtClean="0">
                <a:solidFill>
                  <a:schemeClr val="accent4"/>
                </a:solidFill>
                <a:ea typeface="楷体_GB2312" pitchFamily="49" charset="-122"/>
              </a:rPr>
              <a:t> = NULL;</a:t>
            </a:r>
            <a:endParaRPr lang="en-US" altLang="zh-CN" sz="2400" dirty="0">
              <a:solidFill>
                <a:schemeClr val="accent4"/>
              </a:solidFill>
              <a:ea typeface="楷体_GB2312" pitchFamily="49" charset="-122"/>
            </a:endParaRPr>
          </a:p>
        </p:txBody>
      </p:sp>
      <p:sp>
        <p:nvSpPr>
          <p:cNvPr id="105478" name="Text Box 21"/>
          <p:cNvSpPr txBox="1">
            <a:spLocks noChangeArrowheads="1"/>
          </p:cNvSpPr>
          <p:nvPr/>
        </p:nvSpPr>
        <p:spPr bwMode="auto">
          <a:xfrm>
            <a:off x="206375" y="6294263"/>
            <a:ext cx="8937625" cy="519113"/>
          </a:xfrm>
          <a:prstGeom prst="rect">
            <a:avLst/>
          </a:prstGeom>
          <a:solidFill>
            <a:schemeClr val="bg1"/>
          </a:solidFill>
          <a:ln w="25400">
            <a:solidFill>
              <a:schemeClr val="bg2">
                <a:lumMod val="75000"/>
              </a:schemeClr>
            </a:solidFill>
            <a:miter lim="800000"/>
            <a:headEnd/>
            <a:tailEnd/>
          </a:ln>
          <a:extLst/>
        </p:spPr>
        <p:txBody>
          <a:bodyPr rIns="0">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dirty="0">
                <a:solidFill>
                  <a:schemeClr val="tx1"/>
                </a:solidFill>
              </a:rPr>
              <a:t>( A, </a:t>
            </a:r>
            <a:r>
              <a:rPr lang="en-US" altLang="zh-CN" dirty="0">
                <a:solidFill>
                  <a:srgbClr val="FF3300"/>
                </a:solidFill>
              </a:rPr>
              <a:t>( B</a:t>
            </a:r>
            <a:r>
              <a:rPr lang="en-US" altLang="zh-CN" dirty="0">
                <a:solidFill>
                  <a:schemeClr val="tx1"/>
                </a:solidFill>
              </a:rPr>
              <a:t>, </a:t>
            </a:r>
            <a:r>
              <a:rPr lang="en-US" altLang="zh-CN" dirty="0">
                <a:solidFill>
                  <a:srgbClr val="CC6600"/>
                </a:solidFill>
              </a:rPr>
              <a:t>(</a:t>
            </a:r>
            <a:r>
              <a:rPr lang="en-US" altLang="zh-CN" dirty="0">
                <a:solidFill>
                  <a:schemeClr val="tx1"/>
                </a:solidFill>
              </a:rPr>
              <a:t>E,</a:t>
            </a:r>
            <a:r>
              <a:rPr lang="en-US" altLang="zh-CN" dirty="0">
                <a:solidFill>
                  <a:srgbClr val="00FFFF"/>
                </a:solidFill>
              </a:rPr>
              <a:t> </a:t>
            </a:r>
            <a:r>
              <a:rPr lang="en-US" altLang="zh-CN" dirty="0">
                <a:solidFill>
                  <a:srgbClr val="CC6600"/>
                </a:solidFill>
              </a:rPr>
              <a:t>(K), (L))</a:t>
            </a:r>
            <a:r>
              <a:rPr lang="en-US" altLang="zh-CN" dirty="0">
                <a:solidFill>
                  <a:schemeClr val="tx1"/>
                </a:solidFill>
              </a:rPr>
              <a:t>, (F) </a:t>
            </a:r>
            <a:r>
              <a:rPr lang="en-US" altLang="zh-CN" dirty="0">
                <a:solidFill>
                  <a:srgbClr val="FF3300"/>
                </a:solidFill>
              </a:rPr>
              <a:t>)</a:t>
            </a:r>
            <a:r>
              <a:rPr lang="en-US" altLang="zh-CN" dirty="0">
                <a:solidFill>
                  <a:schemeClr val="tx1"/>
                </a:solidFill>
              </a:rPr>
              <a:t>, </a:t>
            </a:r>
            <a:r>
              <a:rPr lang="en-US" altLang="zh-CN" dirty="0">
                <a:solidFill>
                  <a:srgbClr val="FF3300"/>
                </a:solidFill>
              </a:rPr>
              <a:t>(</a:t>
            </a:r>
            <a:r>
              <a:rPr lang="en-US" altLang="zh-CN" dirty="0">
                <a:solidFill>
                  <a:srgbClr val="00FFFF"/>
                </a:solidFill>
              </a:rPr>
              <a:t> </a:t>
            </a:r>
            <a:r>
              <a:rPr lang="en-US" altLang="zh-CN" dirty="0">
                <a:solidFill>
                  <a:srgbClr val="CC6600"/>
                </a:solidFill>
              </a:rPr>
              <a:t>C</a:t>
            </a:r>
            <a:r>
              <a:rPr lang="en-US" altLang="zh-CN" dirty="0">
                <a:solidFill>
                  <a:schemeClr val="tx1"/>
                </a:solidFill>
              </a:rPr>
              <a:t>, (G) </a:t>
            </a:r>
            <a:r>
              <a:rPr lang="en-US" altLang="zh-CN" dirty="0">
                <a:solidFill>
                  <a:srgbClr val="FF3300"/>
                </a:solidFill>
              </a:rPr>
              <a:t>)</a:t>
            </a:r>
            <a:r>
              <a:rPr lang="en-US" altLang="zh-CN" dirty="0">
                <a:solidFill>
                  <a:schemeClr val="tx1"/>
                </a:solidFill>
              </a:rPr>
              <a:t>, </a:t>
            </a:r>
            <a:r>
              <a:rPr lang="en-US" altLang="zh-CN" dirty="0">
                <a:solidFill>
                  <a:srgbClr val="FF3300"/>
                </a:solidFill>
              </a:rPr>
              <a:t>(</a:t>
            </a:r>
            <a:r>
              <a:rPr lang="en-US" altLang="zh-CN" dirty="0">
                <a:solidFill>
                  <a:srgbClr val="006600"/>
                </a:solidFill>
              </a:rPr>
              <a:t>D</a:t>
            </a:r>
            <a:r>
              <a:rPr lang="en-US" altLang="zh-CN" dirty="0">
                <a:solidFill>
                  <a:schemeClr val="tx1"/>
                </a:solidFill>
              </a:rPr>
              <a:t>, (H,(M)),(I),(J)</a:t>
            </a:r>
            <a:r>
              <a:rPr lang="en-US" altLang="zh-CN" dirty="0">
                <a:solidFill>
                  <a:srgbClr val="FF3300"/>
                </a:solidFill>
              </a:rPr>
              <a:t>)</a:t>
            </a:r>
            <a:r>
              <a:rPr lang="en-US" altLang="zh-CN" dirty="0">
                <a:solidFill>
                  <a:schemeClr val="tx1"/>
                </a:solidFill>
              </a:rPr>
              <a:t> )</a:t>
            </a:r>
          </a:p>
        </p:txBody>
      </p:sp>
      <p:sp>
        <p:nvSpPr>
          <p:cNvPr id="23" name="Oval 9"/>
          <p:cNvSpPr>
            <a:spLocks noChangeArrowheads="1"/>
          </p:cNvSpPr>
          <p:nvPr/>
        </p:nvSpPr>
        <p:spPr bwMode="auto">
          <a:xfrm>
            <a:off x="8049632" y="3609301"/>
            <a:ext cx="463550" cy="473075"/>
          </a:xfrm>
          <a:prstGeom prst="ellipse">
            <a:avLst/>
          </a:prstGeom>
          <a:solidFill>
            <a:srgbClr val="FBE2DF"/>
          </a:solidFill>
          <a:ln w="25400">
            <a:solidFill>
              <a:schemeClr val="tx1"/>
            </a:solidFill>
            <a:round/>
            <a:headEnd/>
            <a:tailEnd/>
          </a:ln>
        </p:spPr>
        <p:txBody>
          <a:bodyPr wrap="none" anchor="ctr"/>
          <a:lstStyle/>
          <a:p>
            <a:pPr>
              <a:spcBef>
                <a:spcPct val="0"/>
              </a:spcBef>
            </a:pPr>
            <a:r>
              <a:rPr lang="en-US" altLang="zh-CN">
                <a:solidFill>
                  <a:schemeClr val="tx1"/>
                </a:solidFill>
              </a:rPr>
              <a:t>G</a:t>
            </a:r>
          </a:p>
        </p:txBody>
      </p:sp>
      <p:sp>
        <p:nvSpPr>
          <p:cNvPr id="24" name="Line 19"/>
          <p:cNvSpPr>
            <a:spLocks noChangeShapeType="1"/>
          </p:cNvSpPr>
          <p:nvPr/>
        </p:nvSpPr>
        <p:spPr bwMode="auto">
          <a:xfrm flipH="1">
            <a:off x="8279820" y="3286562"/>
            <a:ext cx="233362" cy="32273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0259"/>
                                        </p:tgtEl>
                                        <p:attrNameLst>
                                          <p:attrName>style.visibility</p:attrName>
                                        </p:attrNameLst>
                                      </p:cBhvr>
                                      <p:to>
                                        <p:strVal val="visible"/>
                                      </p:to>
                                    </p:set>
                                    <p:anim calcmode="lin" valueType="num">
                                      <p:cBhvr additive="base">
                                        <p:cTn id="7" dur="500" fill="hold"/>
                                        <p:tgtEl>
                                          <p:spTgt spid="480259"/>
                                        </p:tgtEl>
                                        <p:attrNameLst>
                                          <p:attrName>ppt_x</p:attrName>
                                        </p:attrNameLst>
                                      </p:cBhvr>
                                      <p:tavLst>
                                        <p:tav tm="0">
                                          <p:val>
                                            <p:strVal val="0-#ppt_w/2"/>
                                          </p:val>
                                        </p:tav>
                                        <p:tav tm="100000">
                                          <p:val>
                                            <p:strVal val="#ppt_x"/>
                                          </p:val>
                                        </p:tav>
                                      </p:tavLst>
                                    </p:anim>
                                    <p:anim calcmode="lin" valueType="num">
                                      <p:cBhvr additive="base">
                                        <p:cTn id="8" dur="500" fill="hold"/>
                                        <p:tgtEl>
                                          <p:spTgt spid="4802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80284">
                                            <p:bg/>
                                          </p:spTgt>
                                        </p:tgtEl>
                                        <p:attrNameLst>
                                          <p:attrName>style.visibility</p:attrName>
                                        </p:attrNameLst>
                                      </p:cBhvr>
                                      <p:to>
                                        <p:strVal val="visible"/>
                                      </p:to>
                                    </p:set>
                                    <p:animEffect transition="in" filter="wipe(left)">
                                      <p:cBhvr>
                                        <p:cTn id="19" dur="500"/>
                                        <p:tgtEl>
                                          <p:spTgt spid="480284">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80284">
                                            <p:txEl>
                                              <p:pRg st="0" end="0"/>
                                            </p:txEl>
                                          </p:spTgt>
                                        </p:tgtEl>
                                        <p:attrNameLst>
                                          <p:attrName>style.visibility</p:attrName>
                                        </p:attrNameLst>
                                      </p:cBhvr>
                                      <p:to>
                                        <p:strVal val="visible"/>
                                      </p:to>
                                    </p:set>
                                    <p:animEffect transition="in" filter="wipe(left)">
                                      <p:cBhvr>
                                        <p:cTn id="24" dur="500"/>
                                        <p:tgtEl>
                                          <p:spTgt spid="480284">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80284">
                                            <p:txEl>
                                              <p:pRg st="1" end="1"/>
                                            </p:txEl>
                                          </p:spTgt>
                                        </p:tgtEl>
                                        <p:attrNameLst>
                                          <p:attrName>style.visibility</p:attrName>
                                        </p:attrNameLst>
                                      </p:cBhvr>
                                      <p:to>
                                        <p:strVal val="visible"/>
                                      </p:to>
                                    </p:set>
                                    <p:animEffect transition="in" filter="wipe(left)">
                                      <p:cBhvr>
                                        <p:cTn id="29" dur="500"/>
                                        <p:tgtEl>
                                          <p:spTgt spid="48028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
                                            <p:bg/>
                                          </p:spTgt>
                                        </p:tgtEl>
                                        <p:attrNameLst>
                                          <p:attrName>style.visibility</p:attrName>
                                        </p:attrNameLst>
                                      </p:cBhvr>
                                      <p:to>
                                        <p:strVal val="visible"/>
                                      </p:to>
                                    </p:set>
                                    <p:animEffect transition="in" filter="wipe(left)">
                                      <p:cBhvr>
                                        <p:cTn id="34" dur="500"/>
                                        <p:tgtEl>
                                          <p:spTgt spid="22">
                                            <p:bg/>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animEffect transition="in" filter="wipe(left)">
                                      <p:cBhvr>
                                        <p:cTn id="39" dur="500"/>
                                        <p:tgtEl>
                                          <p:spTgt spid="2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2">
                                            <p:txEl>
                                              <p:pRg st="1" end="1"/>
                                            </p:txEl>
                                          </p:spTgt>
                                        </p:tgtEl>
                                        <p:attrNameLst>
                                          <p:attrName>style.visibility</p:attrName>
                                        </p:attrNameLst>
                                      </p:cBhvr>
                                      <p:to>
                                        <p:strVal val="visible"/>
                                      </p:to>
                                    </p:set>
                                    <p:animEffect transition="in" filter="wipe(left)">
                                      <p:cBhvr>
                                        <p:cTn id="44" dur="500"/>
                                        <p:tgtEl>
                                          <p:spTgt spid="2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2">
                                            <p:txEl>
                                              <p:pRg st="2" end="2"/>
                                            </p:txEl>
                                          </p:spTgt>
                                        </p:tgtEl>
                                        <p:attrNameLst>
                                          <p:attrName>style.visibility</p:attrName>
                                        </p:attrNameLst>
                                      </p:cBhvr>
                                      <p:to>
                                        <p:strVal val="visible"/>
                                      </p:to>
                                    </p:set>
                                    <p:animEffect transition="in" filter="wipe(left)">
                                      <p:cBhvr>
                                        <p:cTn id="49" dur="500"/>
                                        <p:tgtEl>
                                          <p:spTgt spid="22">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2">
                                            <p:txEl>
                                              <p:pRg st="3" end="3"/>
                                            </p:txEl>
                                          </p:spTgt>
                                        </p:tgtEl>
                                        <p:attrNameLst>
                                          <p:attrName>style.visibility</p:attrName>
                                        </p:attrNameLst>
                                      </p:cBhvr>
                                      <p:to>
                                        <p:strVal val="visible"/>
                                      </p:to>
                                    </p:set>
                                    <p:animEffect transition="in" filter="wipe(left)">
                                      <p:cBhvr>
                                        <p:cTn id="54" dur="500"/>
                                        <p:tgtEl>
                                          <p:spTgt spid="22">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2">
                                            <p:txEl>
                                              <p:pRg st="4" end="4"/>
                                            </p:txEl>
                                          </p:spTgt>
                                        </p:tgtEl>
                                        <p:attrNameLst>
                                          <p:attrName>style.visibility</p:attrName>
                                        </p:attrNameLst>
                                      </p:cBhvr>
                                      <p:to>
                                        <p:strVal val="visible"/>
                                      </p:to>
                                    </p:set>
                                    <p:animEffect transition="in" filter="wipe(left)">
                                      <p:cBhvr>
                                        <p:cTn id="59" dur="500"/>
                                        <p:tgtEl>
                                          <p:spTgt spid="22">
                                            <p:txEl>
                                              <p:pRg st="4" end="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2">
                                            <p:txEl>
                                              <p:pRg st="5" end="5"/>
                                            </p:txEl>
                                          </p:spTgt>
                                        </p:tgtEl>
                                        <p:attrNameLst>
                                          <p:attrName>style.visibility</p:attrName>
                                        </p:attrNameLst>
                                      </p:cBhvr>
                                      <p:to>
                                        <p:strVal val="visible"/>
                                      </p:to>
                                    </p:set>
                                    <p:animEffect transition="in" filter="wipe(left)">
                                      <p:cBhvr>
                                        <p:cTn id="64" dur="500"/>
                                        <p:tgtEl>
                                          <p:spTgt spid="22">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2">
                                            <p:txEl>
                                              <p:pRg st="6" end="6"/>
                                            </p:txEl>
                                          </p:spTgt>
                                        </p:tgtEl>
                                        <p:attrNameLst>
                                          <p:attrName>style.visibility</p:attrName>
                                        </p:attrNameLst>
                                      </p:cBhvr>
                                      <p:to>
                                        <p:strVal val="visible"/>
                                      </p:to>
                                    </p:set>
                                    <p:animEffect transition="in" filter="wipe(left)">
                                      <p:cBhvr>
                                        <p:cTn id="69" dur="500"/>
                                        <p:tgtEl>
                                          <p:spTgt spid="22">
                                            <p:txEl>
                                              <p:pRg st="6" end="6"/>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2">
                                            <p:txEl>
                                              <p:pRg st="7" end="7"/>
                                            </p:txEl>
                                          </p:spTgt>
                                        </p:tgtEl>
                                        <p:attrNameLst>
                                          <p:attrName>style.visibility</p:attrName>
                                        </p:attrNameLst>
                                      </p:cBhvr>
                                      <p:to>
                                        <p:strVal val="visible"/>
                                      </p:to>
                                    </p:set>
                                    <p:animEffect transition="in" filter="wipe(left)">
                                      <p:cBhvr>
                                        <p:cTn id="74" dur="500"/>
                                        <p:tgtEl>
                                          <p:spTgt spid="22">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2">
                                            <p:txEl>
                                              <p:pRg st="8" end="8"/>
                                            </p:txEl>
                                          </p:spTgt>
                                        </p:tgtEl>
                                        <p:attrNameLst>
                                          <p:attrName>style.visibility</p:attrName>
                                        </p:attrNameLst>
                                      </p:cBhvr>
                                      <p:to>
                                        <p:strVal val="visible"/>
                                      </p:to>
                                    </p:set>
                                    <p:animEffect transition="in" filter="wipe(left)">
                                      <p:cBhvr>
                                        <p:cTn id="79" dur="500"/>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9" grpId="0" animBg="1" autoUpdateAnimBg="0"/>
      <p:bldP spid="3" grpId="0" uiExpand="1"/>
      <p:bldP spid="480284" grpId="0" build="p" animBg="1" autoUpdateAnimBg="0"/>
      <p:bldP spid="22" grpId="0" build="p"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01875DE6-52E0-4EDD-97FE-8E5D4052EB90}" type="slidenum">
              <a:rPr kumimoji="0" lang="en-US" altLang="zh-CN" sz="1400" b="0" smtClean="0">
                <a:solidFill>
                  <a:schemeClr val="tx1"/>
                </a:solidFill>
              </a:rPr>
              <a:pPr eaLnBrk="1" hangingPunct="1"/>
              <a:t>113</a:t>
            </a:fld>
            <a:endParaRPr kumimoji="0" lang="en-US" altLang="zh-CN" sz="1400" b="0" smtClean="0">
              <a:solidFill>
                <a:schemeClr val="tx1"/>
              </a:solidFill>
            </a:endParaRPr>
          </a:p>
        </p:txBody>
      </p:sp>
      <p:sp>
        <p:nvSpPr>
          <p:cNvPr id="106499" name="Rectangle 2"/>
          <p:cNvSpPr>
            <a:spLocks noGrp="1" noChangeArrowheads="1"/>
          </p:cNvSpPr>
          <p:nvPr>
            <p:ph type="title"/>
          </p:nvPr>
        </p:nvSpPr>
        <p:spPr/>
        <p:txBody>
          <a:bodyPr/>
          <a:lstStyle/>
          <a:p>
            <a:pPr eaLnBrk="1" hangingPunct="1"/>
            <a:r>
              <a:rPr lang="en-US" altLang="zh-CN" smtClean="0"/>
              <a:t>6.8  </a:t>
            </a:r>
            <a:r>
              <a:rPr lang="zh-CN" altLang="en-US" smtClean="0"/>
              <a:t>哈夫曼树与哈夫曼编码</a:t>
            </a:r>
          </a:p>
        </p:txBody>
      </p:sp>
      <p:sp>
        <p:nvSpPr>
          <p:cNvPr id="106500" name="Rectangle 3"/>
          <p:cNvSpPr>
            <a:spLocks noGrp="1" noChangeArrowheads="1"/>
          </p:cNvSpPr>
          <p:nvPr>
            <p:ph type="body" idx="1"/>
          </p:nvPr>
        </p:nvSpPr>
        <p:spPr/>
        <p:txBody>
          <a:bodyPr/>
          <a:lstStyle/>
          <a:p>
            <a:pPr eaLnBrk="1" hangingPunct="1"/>
            <a:r>
              <a:rPr lang="en-US" altLang="zh-CN" smtClean="0"/>
              <a:t> 6.8.1 </a:t>
            </a:r>
            <a:r>
              <a:rPr lang="zh-CN" altLang="en-US" smtClean="0"/>
              <a:t>最优树的定义</a:t>
            </a:r>
          </a:p>
          <a:p>
            <a:pPr eaLnBrk="1" hangingPunct="1"/>
            <a:r>
              <a:rPr lang="zh-CN" altLang="en-US" smtClean="0"/>
              <a:t> </a:t>
            </a:r>
            <a:r>
              <a:rPr lang="en-US" altLang="zh-CN" smtClean="0"/>
              <a:t>6.8.2 </a:t>
            </a:r>
            <a:r>
              <a:rPr lang="zh-CN" altLang="en-US" smtClean="0"/>
              <a:t>如何构造哈夫曼树</a:t>
            </a:r>
          </a:p>
          <a:p>
            <a:pPr eaLnBrk="1" hangingPunct="1"/>
            <a:r>
              <a:rPr lang="zh-CN" altLang="en-US" smtClean="0"/>
              <a:t> </a:t>
            </a:r>
            <a:r>
              <a:rPr lang="en-US" altLang="zh-CN" smtClean="0"/>
              <a:t>6.8.3</a:t>
            </a:r>
            <a:r>
              <a:rPr lang="zh-CN" altLang="en-US" smtClean="0"/>
              <a:t>前缀编码</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D54987F8-650F-48DD-BD27-5A5F88756C6A}" type="slidenum">
              <a:rPr kumimoji="0" lang="en-US" altLang="zh-CN" sz="1400" b="0" smtClean="0">
                <a:solidFill>
                  <a:schemeClr val="tx1"/>
                </a:solidFill>
              </a:rPr>
              <a:pPr eaLnBrk="1" hangingPunct="1"/>
              <a:t>114</a:t>
            </a:fld>
            <a:endParaRPr kumimoji="0" lang="en-US" altLang="zh-CN" sz="1400" b="0" smtClean="0">
              <a:solidFill>
                <a:schemeClr val="tx1"/>
              </a:solidFill>
            </a:endParaRPr>
          </a:p>
        </p:txBody>
      </p:sp>
      <p:sp>
        <p:nvSpPr>
          <p:cNvPr id="107523" name="Rectangle 4"/>
          <p:cNvSpPr>
            <a:spLocks noGrp="1" noChangeArrowheads="1"/>
          </p:cNvSpPr>
          <p:nvPr>
            <p:ph type="title"/>
          </p:nvPr>
        </p:nvSpPr>
        <p:spPr/>
        <p:txBody>
          <a:bodyPr/>
          <a:lstStyle/>
          <a:p>
            <a:pPr eaLnBrk="1" hangingPunct="1"/>
            <a:r>
              <a:rPr lang="en-US" altLang="zh-CN" smtClean="0"/>
              <a:t>6.8.1 </a:t>
            </a:r>
            <a:r>
              <a:rPr lang="zh-CN" altLang="en-US" smtClean="0"/>
              <a:t>最优树的定义</a:t>
            </a:r>
          </a:p>
        </p:txBody>
      </p:sp>
      <p:sp>
        <p:nvSpPr>
          <p:cNvPr id="107524" name="Rectangle 5"/>
          <p:cNvSpPr>
            <a:spLocks noGrp="1" noChangeArrowheads="1"/>
          </p:cNvSpPr>
          <p:nvPr>
            <p:ph type="body" idx="1"/>
          </p:nvPr>
        </p:nvSpPr>
        <p:spPr/>
        <p:txBody>
          <a:bodyPr/>
          <a:lstStyle/>
          <a:p>
            <a:pPr eaLnBrk="1" hangingPunct="1"/>
            <a:r>
              <a:rPr lang="en-US" altLang="zh-CN" smtClean="0"/>
              <a:t> </a:t>
            </a:r>
            <a:r>
              <a:rPr lang="zh-CN" altLang="en-US" smtClean="0">
                <a:solidFill>
                  <a:srgbClr val="FF3300"/>
                </a:solidFill>
              </a:rPr>
              <a:t>结点的路径长度</a:t>
            </a:r>
            <a:r>
              <a:rPr lang="zh-CN" altLang="en-US" smtClean="0"/>
              <a:t>定义为：</a:t>
            </a:r>
          </a:p>
          <a:p>
            <a:pPr lvl="1" eaLnBrk="1" hangingPunct="1"/>
            <a:r>
              <a:rPr lang="zh-CN" altLang="en-US" smtClean="0"/>
              <a:t>从根结点到该结点的路径上分支的数目。</a:t>
            </a:r>
            <a:r>
              <a:rPr lang="zh-CN" altLang="en-US" smtClean="0">
                <a:solidFill>
                  <a:srgbClr val="FF3300"/>
                </a:solidFill>
              </a:rPr>
              <a:t> </a:t>
            </a:r>
            <a:endParaRPr lang="zh-CN" altLang="en-US" smtClean="0"/>
          </a:p>
        </p:txBody>
      </p:sp>
      <p:grpSp>
        <p:nvGrpSpPr>
          <p:cNvPr id="2" name="Group 39"/>
          <p:cNvGrpSpPr>
            <a:grpSpLocks/>
          </p:cNvGrpSpPr>
          <p:nvPr/>
        </p:nvGrpSpPr>
        <p:grpSpPr bwMode="auto">
          <a:xfrm>
            <a:off x="457200" y="3505200"/>
            <a:ext cx="3505200" cy="2743200"/>
            <a:chOff x="480" y="2160"/>
            <a:chExt cx="2208" cy="1728"/>
          </a:xfrm>
        </p:grpSpPr>
        <p:sp>
          <p:nvSpPr>
            <p:cNvPr id="107557" name="Oval 8"/>
            <p:cNvSpPr>
              <a:spLocks noChangeArrowheads="1"/>
            </p:cNvSpPr>
            <p:nvPr/>
          </p:nvSpPr>
          <p:spPr bwMode="auto">
            <a:xfrm>
              <a:off x="1296" y="360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t>C</a:t>
              </a:r>
            </a:p>
          </p:txBody>
        </p:sp>
        <p:sp>
          <p:nvSpPr>
            <p:cNvPr id="107558" name="Oval 13"/>
            <p:cNvSpPr>
              <a:spLocks noChangeArrowheads="1"/>
            </p:cNvSpPr>
            <p:nvPr/>
          </p:nvSpPr>
          <p:spPr bwMode="auto">
            <a:xfrm>
              <a:off x="240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E</a:t>
              </a:r>
            </a:p>
          </p:txBody>
        </p:sp>
        <p:sp>
          <p:nvSpPr>
            <p:cNvPr id="107559" name="Oval 14"/>
            <p:cNvSpPr>
              <a:spLocks noChangeArrowheads="1"/>
            </p:cNvSpPr>
            <p:nvPr/>
          </p:nvSpPr>
          <p:spPr bwMode="auto">
            <a:xfrm>
              <a:off x="1968" y="360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D</a:t>
              </a:r>
            </a:p>
          </p:txBody>
        </p:sp>
        <p:sp>
          <p:nvSpPr>
            <p:cNvPr id="107560" name="Oval 15"/>
            <p:cNvSpPr>
              <a:spLocks noChangeArrowheads="1"/>
            </p:cNvSpPr>
            <p:nvPr/>
          </p:nvSpPr>
          <p:spPr bwMode="auto">
            <a:xfrm>
              <a:off x="48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A</a:t>
              </a:r>
            </a:p>
          </p:txBody>
        </p:sp>
        <p:sp>
          <p:nvSpPr>
            <p:cNvPr id="107561" name="Oval 16"/>
            <p:cNvSpPr>
              <a:spLocks noChangeArrowheads="1"/>
            </p:cNvSpPr>
            <p:nvPr/>
          </p:nvSpPr>
          <p:spPr bwMode="auto">
            <a:xfrm>
              <a:off x="120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B</a:t>
              </a:r>
            </a:p>
          </p:txBody>
        </p:sp>
        <p:sp>
          <p:nvSpPr>
            <p:cNvPr id="107562" name="Line 17"/>
            <p:cNvSpPr>
              <a:spLocks noChangeShapeType="1"/>
            </p:cNvSpPr>
            <p:nvPr/>
          </p:nvSpPr>
          <p:spPr bwMode="auto">
            <a:xfrm flipH="1">
              <a:off x="1056" y="2352"/>
              <a:ext cx="48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3" name="Line 18"/>
            <p:cNvSpPr>
              <a:spLocks noChangeShapeType="1"/>
            </p:cNvSpPr>
            <p:nvPr/>
          </p:nvSpPr>
          <p:spPr bwMode="auto">
            <a:xfrm>
              <a:off x="1632" y="2352"/>
              <a:ext cx="48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4" name="Line 19"/>
            <p:cNvSpPr>
              <a:spLocks noChangeShapeType="1"/>
            </p:cNvSpPr>
            <p:nvPr/>
          </p:nvSpPr>
          <p:spPr bwMode="auto">
            <a:xfrm flipH="1">
              <a:off x="1824"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5" name="Line 20"/>
            <p:cNvSpPr>
              <a:spLocks noChangeShapeType="1"/>
            </p:cNvSpPr>
            <p:nvPr/>
          </p:nvSpPr>
          <p:spPr bwMode="auto">
            <a:xfrm>
              <a:off x="2256"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6" name="Line 21"/>
            <p:cNvSpPr>
              <a:spLocks noChangeShapeType="1"/>
            </p:cNvSpPr>
            <p:nvPr/>
          </p:nvSpPr>
          <p:spPr bwMode="auto">
            <a:xfrm flipH="1">
              <a:off x="1440" y="3264"/>
              <a:ext cx="336"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7" name="Line 22"/>
            <p:cNvSpPr>
              <a:spLocks noChangeShapeType="1"/>
            </p:cNvSpPr>
            <p:nvPr/>
          </p:nvSpPr>
          <p:spPr bwMode="auto">
            <a:xfrm>
              <a:off x="1872" y="3312"/>
              <a:ext cx="24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8" name="Line 23"/>
            <p:cNvSpPr>
              <a:spLocks noChangeShapeType="1"/>
            </p:cNvSpPr>
            <p:nvPr/>
          </p:nvSpPr>
          <p:spPr bwMode="auto">
            <a:xfrm flipH="1">
              <a:off x="624" y="2784"/>
              <a:ext cx="336"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9" name="Line 24"/>
            <p:cNvSpPr>
              <a:spLocks noChangeShapeType="1"/>
            </p:cNvSpPr>
            <p:nvPr/>
          </p:nvSpPr>
          <p:spPr bwMode="auto">
            <a:xfrm>
              <a:off x="1056" y="2784"/>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70" name="Oval 9"/>
            <p:cNvSpPr>
              <a:spLocks noChangeArrowheads="1"/>
            </p:cNvSpPr>
            <p:nvPr/>
          </p:nvSpPr>
          <p:spPr bwMode="auto">
            <a:xfrm>
              <a:off x="864" y="259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7571" name="Oval 10"/>
            <p:cNvSpPr>
              <a:spLocks noChangeArrowheads="1"/>
            </p:cNvSpPr>
            <p:nvPr/>
          </p:nvSpPr>
          <p:spPr bwMode="auto">
            <a:xfrm>
              <a:off x="2016" y="259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7572" name="Oval 12"/>
            <p:cNvSpPr>
              <a:spLocks noChangeArrowheads="1"/>
            </p:cNvSpPr>
            <p:nvPr/>
          </p:nvSpPr>
          <p:spPr bwMode="auto">
            <a:xfrm>
              <a:off x="168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7573" name="Oval 11"/>
            <p:cNvSpPr>
              <a:spLocks noChangeArrowheads="1"/>
            </p:cNvSpPr>
            <p:nvPr/>
          </p:nvSpPr>
          <p:spPr bwMode="auto">
            <a:xfrm>
              <a:off x="1440" y="216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grpSp>
      <p:grpSp>
        <p:nvGrpSpPr>
          <p:cNvPr id="3" name="Group 38"/>
          <p:cNvGrpSpPr>
            <a:grpSpLocks/>
          </p:cNvGrpSpPr>
          <p:nvPr/>
        </p:nvGrpSpPr>
        <p:grpSpPr bwMode="auto">
          <a:xfrm>
            <a:off x="457200" y="5334000"/>
            <a:ext cx="3810000" cy="1143000"/>
            <a:chOff x="480" y="3312"/>
            <a:chExt cx="2400" cy="720"/>
          </a:xfrm>
        </p:grpSpPr>
        <p:sp>
          <p:nvSpPr>
            <p:cNvPr id="107552" name="Oval 32"/>
            <p:cNvSpPr>
              <a:spLocks noChangeArrowheads="1"/>
            </p:cNvSpPr>
            <p:nvPr/>
          </p:nvSpPr>
          <p:spPr bwMode="auto">
            <a:xfrm>
              <a:off x="480" y="336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7</a:t>
              </a:r>
            </a:p>
          </p:txBody>
        </p:sp>
        <p:sp>
          <p:nvSpPr>
            <p:cNvPr id="107553" name="Oval 33"/>
            <p:cNvSpPr>
              <a:spLocks noChangeArrowheads="1"/>
            </p:cNvSpPr>
            <p:nvPr/>
          </p:nvSpPr>
          <p:spPr bwMode="auto">
            <a:xfrm>
              <a:off x="1056"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5</a:t>
              </a:r>
            </a:p>
          </p:txBody>
        </p:sp>
        <p:sp>
          <p:nvSpPr>
            <p:cNvPr id="107554" name="Oval 35"/>
            <p:cNvSpPr>
              <a:spLocks noChangeArrowheads="1"/>
            </p:cNvSpPr>
            <p:nvPr/>
          </p:nvSpPr>
          <p:spPr bwMode="auto">
            <a:xfrm>
              <a:off x="1536" y="3744"/>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pPr>
                <a:spcBef>
                  <a:spcPct val="0"/>
                </a:spcBef>
              </a:pPr>
              <a:r>
                <a:rPr lang="en-US" altLang="zh-CN"/>
                <a:t>2</a:t>
              </a:r>
            </a:p>
          </p:txBody>
        </p:sp>
        <p:sp>
          <p:nvSpPr>
            <p:cNvPr id="107555" name="Oval 36"/>
            <p:cNvSpPr>
              <a:spLocks noChangeArrowheads="1"/>
            </p:cNvSpPr>
            <p:nvPr/>
          </p:nvSpPr>
          <p:spPr bwMode="auto">
            <a:xfrm>
              <a:off x="2256" y="3648"/>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4</a:t>
              </a:r>
            </a:p>
          </p:txBody>
        </p:sp>
        <p:sp>
          <p:nvSpPr>
            <p:cNvPr id="107556" name="Oval 37"/>
            <p:cNvSpPr>
              <a:spLocks noChangeArrowheads="1"/>
            </p:cNvSpPr>
            <p:nvPr/>
          </p:nvSpPr>
          <p:spPr bwMode="auto">
            <a:xfrm>
              <a:off x="2592"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9</a:t>
              </a:r>
            </a:p>
          </p:txBody>
        </p:sp>
      </p:grpSp>
      <p:sp>
        <p:nvSpPr>
          <p:cNvPr id="428072" name="Rectangle 40"/>
          <p:cNvSpPr>
            <a:spLocks noChangeArrowheads="1"/>
          </p:cNvSpPr>
          <p:nvPr/>
        </p:nvSpPr>
        <p:spPr bwMode="auto">
          <a:xfrm>
            <a:off x="457200" y="2438400"/>
            <a:ext cx="81534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algn="l">
              <a:spcBef>
                <a:spcPct val="30000"/>
              </a:spcBef>
              <a:buClr>
                <a:schemeClr val="tx2"/>
              </a:buClr>
              <a:buSzPct val="110000"/>
              <a:buFont typeface="Symbol" pitchFamily="18" charset="2"/>
              <a:buChar char="¨"/>
            </a:pPr>
            <a:r>
              <a:rPr lang="zh-CN" altLang="en-US">
                <a:solidFill>
                  <a:srgbClr val="FF3300"/>
                </a:solidFill>
                <a:ea typeface="楷体_GB2312" pitchFamily="49" charset="-122"/>
              </a:rPr>
              <a:t>结点的</a:t>
            </a:r>
            <a:r>
              <a:rPr lang="zh-CN" altLang="en-US" u="sng">
                <a:solidFill>
                  <a:srgbClr val="FF3300"/>
                </a:solidFill>
                <a:ea typeface="楷体_GB2312" pitchFamily="49" charset="-122"/>
              </a:rPr>
              <a:t>带权</a:t>
            </a:r>
            <a:r>
              <a:rPr lang="zh-CN" altLang="en-US">
                <a:solidFill>
                  <a:srgbClr val="FF3300"/>
                </a:solidFill>
                <a:ea typeface="楷体_GB2312" pitchFamily="49" charset="-122"/>
              </a:rPr>
              <a:t>路径长度</a:t>
            </a:r>
            <a:r>
              <a:rPr lang="zh-CN" altLang="en-US">
                <a:solidFill>
                  <a:srgbClr val="000000"/>
                </a:solidFill>
                <a:ea typeface="楷体_GB2312" pitchFamily="49" charset="-122"/>
              </a:rPr>
              <a:t>定义为：</a:t>
            </a:r>
          </a:p>
          <a:p>
            <a:pPr lvl="1" algn="l">
              <a:spcBef>
                <a:spcPct val="30000"/>
              </a:spcBef>
              <a:buClr>
                <a:srgbClr val="FF9900"/>
              </a:buClr>
              <a:buFontTx/>
              <a:buChar char="¶"/>
            </a:pPr>
            <a:r>
              <a:rPr lang="zh-CN" altLang="en-US">
                <a:solidFill>
                  <a:srgbClr val="400080"/>
                </a:solidFill>
                <a:ea typeface="楷体_GB2312" pitchFamily="49" charset="-122"/>
              </a:rPr>
              <a:t>结点的路径长度乘以该结点的权值。</a:t>
            </a:r>
          </a:p>
        </p:txBody>
      </p:sp>
      <p:grpSp>
        <p:nvGrpSpPr>
          <p:cNvPr id="4" name="Group 67"/>
          <p:cNvGrpSpPr>
            <a:grpSpLocks/>
          </p:cNvGrpSpPr>
          <p:nvPr/>
        </p:nvGrpSpPr>
        <p:grpSpPr bwMode="auto">
          <a:xfrm>
            <a:off x="4786313" y="4114801"/>
            <a:ext cx="4262438" cy="2271713"/>
            <a:chOff x="3015" y="2592"/>
            <a:chExt cx="2685" cy="1431"/>
          </a:xfrm>
        </p:grpSpPr>
        <p:sp>
          <p:nvSpPr>
            <p:cNvPr id="107547" name="Oval 62"/>
            <p:cNvSpPr>
              <a:spLocks noChangeArrowheads="1"/>
            </p:cNvSpPr>
            <p:nvPr/>
          </p:nvSpPr>
          <p:spPr bwMode="auto">
            <a:xfrm>
              <a:off x="3015" y="369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pPr>
                <a:spcBef>
                  <a:spcPct val="0"/>
                </a:spcBef>
              </a:pPr>
              <a:r>
                <a:rPr lang="en-US" altLang="zh-CN" dirty="0">
                  <a:solidFill>
                    <a:schemeClr val="tx1"/>
                  </a:solidFill>
                </a:rPr>
                <a:t>7</a:t>
              </a:r>
            </a:p>
          </p:txBody>
        </p:sp>
        <p:sp>
          <p:nvSpPr>
            <p:cNvPr id="107548" name="Oval 63"/>
            <p:cNvSpPr>
              <a:spLocks noChangeArrowheads="1"/>
            </p:cNvSpPr>
            <p:nvPr/>
          </p:nvSpPr>
          <p:spPr bwMode="auto">
            <a:xfrm>
              <a:off x="3735" y="3735"/>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pPr>
                <a:spcBef>
                  <a:spcPct val="0"/>
                </a:spcBef>
              </a:pPr>
              <a:r>
                <a:rPr lang="en-US" altLang="zh-CN" dirty="0" smtClean="0">
                  <a:solidFill>
                    <a:schemeClr val="tx1"/>
                  </a:solidFill>
                </a:rPr>
                <a:t>5</a:t>
              </a:r>
              <a:endParaRPr lang="en-US" altLang="zh-CN" dirty="0">
                <a:solidFill>
                  <a:schemeClr val="tx1"/>
                </a:solidFill>
              </a:endParaRPr>
            </a:p>
          </p:txBody>
        </p:sp>
        <p:sp>
          <p:nvSpPr>
            <p:cNvPr id="107549" name="Text Box 64"/>
            <p:cNvSpPr txBox="1">
              <a:spLocks noChangeArrowheads="1"/>
            </p:cNvSpPr>
            <p:nvPr/>
          </p:nvSpPr>
          <p:spPr bwMode="auto">
            <a:xfrm>
              <a:off x="4320" y="3240"/>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dirty="0" smtClean="0">
                  <a:solidFill>
                    <a:schemeClr val="tx1"/>
                  </a:solidFill>
                </a:rPr>
                <a:t>2</a:t>
              </a:r>
              <a:endParaRPr lang="en-US" altLang="zh-CN" dirty="0">
                <a:solidFill>
                  <a:schemeClr val="tx1"/>
                </a:solidFill>
              </a:endParaRPr>
            </a:p>
          </p:txBody>
        </p:sp>
        <p:sp>
          <p:nvSpPr>
            <p:cNvPr id="107550" name="Text Box 65"/>
            <p:cNvSpPr txBox="1">
              <a:spLocks noChangeArrowheads="1"/>
            </p:cNvSpPr>
            <p:nvPr/>
          </p:nvSpPr>
          <p:spPr bwMode="auto">
            <a:xfrm>
              <a:off x="4950" y="270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dirty="0">
                  <a:solidFill>
                    <a:schemeClr val="tx1"/>
                  </a:solidFill>
                </a:rPr>
                <a:t>4</a:t>
              </a:r>
            </a:p>
          </p:txBody>
        </p:sp>
        <p:sp>
          <p:nvSpPr>
            <p:cNvPr id="107551" name="Text Box 66"/>
            <p:cNvSpPr txBox="1">
              <a:spLocks noChangeArrowheads="1"/>
            </p:cNvSpPr>
            <p:nvPr/>
          </p:nvSpPr>
          <p:spPr bwMode="auto">
            <a:xfrm>
              <a:off x="5471" y="2592"/>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dirty="0" smtClean="0">
                  <a:solidFill>
                    <a:schemeClr val="tx1"/>
                  </a:solidFill>
                </a:rPr>
                <a:t>9</a:t>
              </a:r>
              <a:endParaRPr lang="en-US" altLang="zh-CN" dirty="0">
                <a:solidFill>
                  <a:schemeClr val="tx1"/>
                </a:solidFill>
              </a:endParaRPr>
            </a:p>
          </p:txBody>
        </p:sp>
      </p:grpSp>
      <p:grpSp>
        <p:nvGrpSpPr>
          <p:cNvPr id="5" name="Group 68"/>
          <p:cNvGrpSpPr>
            <a:grpSpLocks/>
          </p:cNvGrpSpPr>
          <p:nvPr/>
        </p:nvGrpSpPr>
        <p:grpSpPr bwMode="auto">
          <a:xfrm>
            <a:off x="4343400" y="3124200"/>
            <a:ext cx="4572000" cy="3124200"/>
            <a:chOff x="2736" y="1968"/>
            <a:chExt cx="2880" cy="1968"/>
          </a:xfrm>
        </p:grpSpPr>
        <p:sp>
          <p:nvSpPr>
            <p:cNvPr id="107530" name="Oval 42"/>
            <p:cNvSpPr>
              <a:spLocks noChangeArrowheads="1"/>
            </p:cNvSpPr>
            <p:nvPr/>
          </p:nvSpPr>
          <p:spPr bwMode="auto">
            <a:xfrm>
              <a:off x="4656" y="19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7531" name="Oval 43"/>
            <p:cNvSpPr>
              <a:spLocks noChangeArrowheads="1"/>
            </p:cNvSpPr>
            <p:nvPr/>
          </p:nvSpPr>
          <p:spPr bwMode="auto">
            <a:xfrm>
              <a:off x="4080" y="235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7532" name="Oval 44"/>
            <p:cNvSpPr>
              <a:spLocks noChangeArrowheads="1"/>
            </p:cNvSpPr>
            <p:nvPr/>
          </p:nvSpPr>
          <p:spPr bwMode="auto">
            <a:xfrm>
              <a:off x="5328" y="235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E</a:t>
              </a:r>
            </a:p>
          </p:txBody>
        </p:sp>
        <p:sp>
          <p:nvSpPr>
            <p:cNvPr id="107533" name="Oval 45"/>
            <p:cNvSpPr>
              <a:spLocks noChangeArrowheads="1"/>
            </p:cNvSpPr>
            <p:nvPr/>
          </p:nvSpPr>
          <p:spPr bwMode="auto">
            <a:xfrm>
              <a:off x="3552" y="2736"/>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7534" name="Oval 46"/>
            <p:cNvSpPr>
              <a:spLocks noChangeArrowheads="1"/>
            </p:cNvSpPr>
            <p:nvPr/>
          </p:nvSpPr>
          <p:spPr bwMode="auto">
            <a:xfrm>
              <a:off x="4656" y="2736"/>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D</a:t>
              </a:r>
            </a:p>
          </p:txBody>
        </p:sp>
        <p:sp>
          <p:nvSpPr>
            <p:cNvPr id="107535" name="Oval 49"/>
            <p:cNvSpPr>
              <a:spLocks noChangeArrowheads="1"/>
            </p:cNvSpPr>
            <p:nvPr/>
          </p:nvSpPr>
          <p:spPr bwMode="auto">
            <a:xfrm>
              <a:off x="2736" y="364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A</a:t>
              </a:r>
            </a:p>
          </p:txBody>
        </p:sp>
        <p:sp>
          <p:nvSpPr>
            <p:cNvPr id="107536" name="Line 53"/>
            <p:cNvSpPr>
              <a:spLocks noChangeShapeType="1"/>
            </p:cNvSpPr>
            <p:nvPr/>
          </p:nvSpPr>
          <p:spPr bwMode="auto">
            <a:xfrm>
              <a:off x="4944" y="2160"/>
              <a:ext cx="432"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7" name="Line 54"/>
            <p:cNvSpPr>
              <a:spLocks noChangeShapeType="1"/>
            </p:cNvSpPr>
            <p:nvPr/>
          </p:nvSpPr>
          <p:spPr bwMode="auto">
            <a:xfrm flipH="1">
              <a:off x="4320" y="2160"/>
              <a:ext cx="336"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8" name="Line 55"/>
            <p:cNvSpPr>
              <a:spLocks noChangeShapeType="1"/>
            </p:cNvSpPr>
            <p:nvPr/>
          </p:nvSpPr>
          <p:spPr bwMode="auto">
            <a:xfrm>
              <a:off x="4368" y="2544"/>
              <a:ext cx="336"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9" name="Line 56"/>
            <p:cNvSpPr>
              <a:spLocks noChangeShapeType="1"/>
            </p:cNvSpPr>
            <p:nvPr/>
          </p:nvSpPr>
          <p:spPr bwMode="auto">
            <a:xfrm flipH="1">
              <a:off x="3792" y="2544"/>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0" name="Line 57"/>
            <p:cNvSpPr>
              <a:spLocks noChangeShapeType="1"/>
            </p:cNvSpPr>
            <p:nvPr/>
          </p:nvSpPr>
          <p:spPr bwMode="auto">
            <a:xfrm flipH="1">
              <a:off x="2880" y="3360"/>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1" name="Line 58"/>
            <p:cNvSpPr>
              <a:spLocks noChangeShapeType="1"/>
            </p:cNvSpPr>
            <p:nvPr/>
          </p:nvSpPr>
          <p:spPr bwMode="auto">
            <a:xfrm>
              <a:off x="3360" y="3408"/>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2" name="Line 59"/>
            <p:cNvSpPr>
              <a:spLocks noChangeShapeType="1"/>
            </p:cNvSpPr>
            <p:nvPr/>
          </p:nvSpPr>
          <p:spPr bwMode="auto">
            <a:xfrm>
              <a:off x="3840" y="2976"/>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3" name="Line 60"/>
            <p:cNvSpPr>
              <a:spLocks noChangeShapeType="1"/>
            </p:cNvSpPr>
            <p:nvPr/>
          </p:nvSpPr>
          <p:spPr bwMode="auto">
            <a:xfrm flipH="1">
              <a:off x="3360" y="2976"/>
              <a:ext cx="24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4" name="Oval 61"/>
            <p:cNvSpPr>
              <a:spLocks noChangeArrowheads="1"/>
            </p:cNvSpPr>
            <p:nvPr/>
          </p:nvSpPr>
          <p:spPr bwMode="auto">
            <a:xfrm>
              <a:off x="3504" y="364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B</a:t>
              </a:r>
            </a:p>
          </p:txBody>
        </p:sp>
        <p:sp>
          <p:nvSpPr>
            <p:cNvPr id="107545" name="Oval 48"/>
            <p:cNvSpPr>
              <a:spLocks noChangeArrowheads="1"/>
            </p:cNvSpPr>
            <p:nvPr/>
          </p:nvSpPr>
          <p:spPr bwMode="auto">
            <a:xfrm>
              <a:off x="4032" y="31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C</a:t>
              </a:r>
            </a:p>
          </p:txBody>
        </p:sp>
        <p:sp>
          <p:nvSpPr>
            <p:cNvPr id="107546" name="Oval 47"/>
            <p:cNvSpPr>
              <a:spLocks noChangeArrowheads="1"/>
            </p:cNvSpPr>
            <p:nvPr/>
          </p:nvSpPr>
          <p:spPr bwMode="auto">
            <a:xfrm>
              <a:off x="3120" y="31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lnSpc>
                  <a:spcPct val="110000"/>
                </a:lnSpc>
                <a:spcBef>
                  <a:spcPct val="0"/>
                </a:spcBef>
              </a:pPr>
              <a:endParaRPr lang="zh-CN" altLang="zh-CN">
                <a:solidFill>
                  <a:schemeClr val="tx1"/>
                </a:solidFill>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8072">
                                            <p:txEl>
                                              <p:pRg st="0" end="0"/>
                                            </p:txEl>
                                          </p:spTgt>
                                        </p:tgtEl>
                                        <p:attrNameLst>
                                          <p:attrName>style.visibility</p:attrName>
                                        </p:attrNameLst>
                                      </p:cBhvr>
                                      <p:to>
                                        <p:strVal val="visible"/>
                                      </p:to>
                                    </p:set>
                                    <p:anim calcmode="lin" valueType="num">
                                      <p:cBhvr additive="base">
                                        <p:cTn id="19" dur="500" fill="hold"/>
                                        <p:tgtEl>
                                          <p:spTgt spid="42807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280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8072">
                                            <p:txEl>
                                              <p:pRg st="1" end="1"/>
                                            </p:txEl>
                                          </p:spTgt>
                                        </p:tgtEl>
                                        <p:attrNameLst>
                                          <p:attrName>style.visibility</p:attrName>
                                        </p:attrNameLst>
                                      </p:cBhvr>
                                      <p:to>
                                        <p:strVal val="visible"/>
                                      </p:to>
                                    </p:set>
                                    <p:anim calcmode="lin" valueType="num">
                                      <p:cBhvr additive="base">
                                        <p:cTn id="25" dur="500" fill="hold"/>
                                        <p:tgtEl>
                                          <p:spTgt spid="42807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280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72" grpId="0" build="p" bldLvl="2"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9E2512D0-3C97-406F-AF11-95DE90288667}" type="slidenum">
              <a:rPr kumimoji="0" lang="en-US" altLang="zh-CN" sz="1400" b="0" smtClean="0">
                <a:solidFill>
                  <a:schemeClr val="tx1"/>
                </a:solidFill>
              </a:rPr>
              <a:pPr eaLnBrk="1" hangingPunct="1"/>
              <a:t>115</a:t>
            </a:fld>
            <a:endParaRPr kumimoji="0" lang="en-US" altLang="zh-CN" sz="1400" b="0" smtClean="0">
              <a:solidFill>
                <a:schemeClr val="tx1"/>
              </a:solidFill>
            </a:endParaRPr>
          </a:p>
        </p:txBody>
      </p:sp>
      <p:sp>
        <p:nvSpPr>
          <p:cNvPr id="108547" name="Rectangle 2"/>
          <p:cNvSpPr>
            <a:spLocks noGrp="1" noChangeArrowheads="1"/>
          </p:cNvSpPr>
          <p:nvPr>
            <p:ph type="title"/>
          </p:nvPr>
        </p:nvSpPr>
        <p:spPr/>
        <p:txBody>
          <a:bodyPr/>
          <a:lstStyle/>
          <a:p>
            <a:pPr eaLnBrk="1" hangingPunct="1"/>
            <a:r>
              <a:rPr lang="en-US" altLang="zh-CN" smtClean="0"/>
              <a:t>6.8.1 </a:t>
            </a:r>
            <a:r>
              <a:rPr lang="zh-CN" altLang="en-US" smtClean="0"/>
              <a:t>最优树的定义</a:t>
            </a:r>
          </a:p>
        </p:txBody>
      </p:sp>
      <p:sp>
        <p:nvSpPr>
          <p:cNvPr id="108548" name="Rectangle 3"/>
          <p:cNvSpPr>
            <a:spLocks noGrp="1" noChangeArrowheads="1"/>
          </p:cNvSpPr>
          <p:nvPr>
            <p:ph type="body" idx="1"/>
          </p:nvPr>
        </p:nvSpPr>
        <p:spPr/>
        <p:txBody>
          <a:bodyPr/>
          <a:lstStyle/>
          <a:p>
            <a:pPr eaLnBrk="1" hangingPunct="1"/>
            <a:r>
              <a:rPr lang="zh-CN" altLang="en-US" u="sng" smtClean="0">
                <a:solidFill>
                  <a:srgbClr val="FF3300"/>
                </a:solidFill>
              </a:rPr>
              <a:t>树</a:t>
            </a:r>
            <a:r>
              <a:rPr lang="zh-CN" altLang="en-US" smtClean="0">
                <a:solidFill>
                  <a:srgbClr val="FF3300"/>
                </a:solidFill>
              </a:rPr>
              <a:t>的带权路径长度</a:t>
            </a:r>
            <a:r>
              <a:rPr lang="zh-CN" altLang="en-US" smtClean="0"/>
              <a:t>定义为：</a:t>
            </a:r>
          </a:p>
          <a:p>
            <a:pPr lvl="1" eaLnBrk="1" hangingPunct="1"/>
            <a:r>
              <a:rPr lang="zh-CN" altLang="en-US" smtClean="0"/>
              <a:t>树中所有</a:t>
            </a:r>
            <a:r>
              <a:rPr lang="zh-CN" altLang="en-US" smtClean="0">
                <a:solidFill>
                  <a:srgbClr val="FF3300"/>
                </a:solidFill>
              </a:rPr>
              <a:t>叶子结点</a:t>
            </a:r>
            <a:r>
              <a:rPr lang="zh-CN" altLang="en-US" smtClean="0"/>
              <a:t>的带权路径长度之和</a:t>
            </a:r>
          </a:p>
          <a:p>
            <a:pPr lvl="1" eaLnBrk="1" hangingPunct="1"/>
            <a:r>
              <a:rPr lang="en-US" altLang="zh-CN" smtClean="0"/>
              <a:t>WPL(T) = </a:t>
            </a:r>
            <a:r>
              <a:rPr lang="en-US" altLang="zh-CN" b="0" smtClean="0">
                <a:solidFill>
                  <a:schemeClr val="tx1"/>
                </a:solidFill>
                <a:sym typeface="Symbol" pitchFamily="18" charset="2"/>
              </a:rPr>
              <a:t></a:t>
            </a:r>
            <a:r>
              <a:rPr lang="en-US" altLang="zh-CN" smtClean="0">
                <a:solidFill>
                  <a:schemeClr val="tx1"/>
                </a:solidFill>
              </a:rPr>
              <a:t> </a:t>
            </a:r>
            <a:r>
              <a:rPr lang="en-US" altLang="zh-CN" i="1" smtClean="0"/>
              <a:t>w</a:t>
            </a:r>
            <a:r>
              <a:rPr lang="en-US" altLang="zh-CN" i="1" baseline="-25000" smtClean="0"/>
              <a:t>k</a:t>
            </a:r>
            <a:r>
              <a:rPr lang="en-US" altLang="zh-CN" i="1" smtClean="0"/>
              <a:t>l</a:t>
            </a:r>
            <a:r>
              <a:rPr lang="en-US" altLang="zh-CN" i="1" baseline="-25000" smtClean="0"/>
              <a:t>k</a:t>
            </a:r>
            <a:r>
              <a:rPr lang="en-US" altLang="zh-CN" i="1" smtClean="0"/>
              <a:t> </a:t>
            </a:r>
            <a:r>
              <a:rPr lang="en-US" altLang="zh-CN" smtClean="0"/>
              <a:t>(</a:t>
            </a:r>
            <a:r>
              <a:rPr lang="zh-CN" altLang="en-US" smtClean="0"/>
              <a:t>对所有叶子结点</a:t>
            </a:r>
            <a:r>
              <a:rPr lang="en-US" altLang="zh-CN" smtClean="0"/>
              <a:t>)</a:t>
            </a:r>
            <a:r>
              <a:rPr lang="zh-CN" altLang="en-US" smtClean="0"/>
              <a:t>。</a:t>
            </a:r>
          </a:p>
          <a:p>
            <a:pPr eaLnBrk="1" hangingPunct="1"/>
            <a:endParaRPr lang="en-US" altLang="zh-CN" smtClean="0"/>
          </a:p>
        </p:txBody>
      </p:sp>
      <p:grpSp>
        <p:nvGrpSpPr>
          <p:cNvPr id="2" name="Group 54"/>
          <p:cNvGrpSpPr>
            <a:grpSpLocks/>
          </p:cNvGrpSpPr>
          <p:nvPr/>
        </p:nvGrpSpPr>
        <p:grpSpPr bwMode="auto">
          <a:xfrm>
            <a:off x="457200" y="2895600"/>
            <a:ext cx="3810000" cy="2971800"/>
            <a:chOff x="288" y="1824"/>
            <a:chExt cx="2400" cy="1872"/>
          </a:xfrm>
        </p:grpSpPr>
        <p:grpSp>
          <p:nvGrpSpPr>
            <p:cNvPr id="108577" name="Group 4"/>
            <p:cNvGrpSpPr>
              <a:grpSpLocks/>
            </p:cNvGrpSpPr>
            <p:nvPr/>
          </p:nvGrpSpPr>
          <p:grpSpPr bwMode="auto">
            <a:xfrm>
              <a:off x="288" y="1824"/>
              <a:ext cx="2208" cy="1728"/>
              <a:chOff x="480" y="2160"/>
              <a:chExt cx="2208" cy="1728"/>
            </a:xfrm>
          </p:grpSpPr>
          <p:sp>
            <p:nvSpPr>
              <p:cNvPr id="108584" name="Oval 5"/>
              <p:cNvSpPr>
                <a:spLocks noChangeArrowheads="1"/>
              </p:cNvSpPr>
              <p:nvPr/>
            </p:nvSpPr>
            <p:spPr bwMode="auto">
              <a:xfrm>
                <a:off x="1296" y="360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t>C</a:t>
                </a:r>
              </a:p>
            </p:txBody>
          </p:sp>
          <p:sp>
            <p:nvSpPr>
              <p:cNvPr id="108585" name="Oval 6"/>
              <p:cNvSpPr>
                <a:spLocks noChangeArrowheads="1"/>
              </p:cNvSpPr>
              <p:nvPr/>
            </p:nvSpPr>
            <p:spPr bwMode="auto">
              <a:xfrm>
                <a:off x="240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E</a:t>
                </a:r>
              </a:p>
            </p:txBody>
          </p:sp>
          <p:sp>
            <p:nvSpPr>
              <p:cNvPr id="108586" name="Oval 7"/>
              <p:cNvSpPr>
                <a:spLocks noChangeArrowheads="1"/>
              </p:cNvSpPr>
              <p:nvPr/>
            </p:nvSpPr>
            <p:spPr bwMode="auto">
              <a:xfrm>
                <a:off x="1968" y="360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D</a:t>
                </a:r>
              </a:p>
            </p:txBody>
          </p:sp>
          <p:sp>
            <p:nvSpPr>
              <p:cNvPr id="108587" name="Oval 8"/>
              <p:cNvSpPr>
                <a:spLocks noChangeArrowheads="1"/>
              </p:cNvSpPr>
              <p:nvPr/>
            </p:nvSpPr>
            <p:spPr bwMode="auto">
              <a:xfrm>
                <a:off x="48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A</a:t>
                </a:r>
              </a:p>
            </p:txBody>
          </p:sp>
          <p:sp>
            <p:nvSpPr>
              <p:cNvPr id="108588" name="Oval 9"/>
              <p:cNvSpPr>
                <a:spLocks noChangeArrowheads="1"/>
              </p:cNvSpPr>
              <p:nvPr/>
            </p:nvSpPr>
            <p:spPr bwMode="auto">
              <a:xfrm>
                <a:off x="120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B</a:t>
                </a:r>
              </a:p>
            </p:txBody>
          </p:sp>
          <p:sp>
            <p:nvSpPr>
              <p:cNvPr id="108589" name="Line 10"/>
              <p:cNvSpPr>
                <a:spLocks noChangeShapeType="1"/>
              </p:cNvSpPr>
              <p:nvPr/>
            </p:nvSpPr>
            <p:spPr bwMode="auto">
              <a:xfrm flipH="1">
                <a:off x="1056" y="2352"/>
                <a:ext cx="48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0" name="Line 11"/>
              <p:cNvSpPr>
                <a:spLocks noChangeShapeType="1"/>
              </p:cNvSpPr>
              <p:nvPr/>
            </p:nvSpPr>
            <p:spPr bwMode="auto">
              <a:xfrm>
                <a:off x="1632" y="2352"/>
                <a:ext cx="48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1" name="Line 12"/>
              <p:cNvSpPr>
                <a:spLocks noChangeShapeType="1"/>
              </p:cNvSpPr>
              <p:nvPr/>
            </p:nvSpPr>
            <p:spPr bwMode="auto">
              <a:xfrm flipH="1">
                <a:off x="1824"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2" name="Line 13"/>
              <p:cNvSpPr>
                <a:spLocks noChangeShapeType="1"/>
              </p:cNvSpPr>
              <p:nvPr/>
            </p:nvSpPr>
            <p:spPr bwMode="auto">
              <a:xfrm>
                <a:off x="2256"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3" name="Line 14"/>
              <p:cNvSpPr>
                <a:spLocks noChangeShapeType="1"/>
              </p:cNvSpPr>
              <p:nvPr/>
            </p:nvSpPr>
            <p:spPr bwMode="auto">
              <a:xfrm flipH="1">
                <a:off x="1440" y="3264"/>
                <a:ext cx="336"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4" name="Line 15"/>
              <p:cNvSpPr>
                <a:spLocks noChangeShapeType="1"/>
              </p:cNvSpPr>
              <p:nvPr/>
            </p:nvSpPr>
            <p:spPr bwMode="auto">
              <a:xfrm>
                <a:off x="1872" y="3312"/>
                <a:ext cx="24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5" name="Line 16"/>
              <p:cNvSpPr>
                <a:spLocks noChangeShapeType="1"/>
              </p:cNvSpPr>
              <p:nvPr/>
            </p:nvSpPr>
            <p:spPr bwMode="auto">
              <a:xfrm flipH="1">
                <a:off x="624" y="2784"/>
                <a:ext cx="336"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6" name="Line 17"/>
              <p:cNvSpPr>
                <a:spLocks noChangeShapeType="1"/>
              </p:cNvSpPr>
              <p:nvPr/>
            </p:nvSpPr>
            <p:spPr bwMode="auto">
              <a:xfrm>
                <a:off x="1056" y="2784"/>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7" name="Oval 18"/>
              <p:cNvSpPr>
                <a:spLocks noChangeArrowheads="1"/>
              </p:cNvSpPr>
              <p:nvPr/>
            </p:nvSpPr>
            <p:spPr bwMode="auto">
              <a:xfrm>
                <a:off x="864" y="259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8598" name="Oval 19"/>
              <p:cNvSpPr>
                <a:spLocks noChangeArrowheads="1"/>
              </p:cNvSpPr>
              <p:nvPr/>
            </p:nvSpPr>
            <p:spPr bwMode="auto">
              <a:xfrm>
                <a:off x="2016" y="259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8599" name="Oval 20"/>
              <p:cNvSpPr>
                <a:spLocks noChangeArrowheads="1"/>
              </p:cNvSpPr>
              <p:nvPr/>
            </p:nvSpPr>
            <p:spPr bwMode="auto">
              <a:xfrm>
                <a:off x="168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8600" name="Oval 21"/>
              <p:cNvSpPr>
                <a:spLocks noChangeArrowheads="1"/>
              </p:cNvSpPr>
              <p:nvPr/>
            </p:nvSpPr>
            <p:spPr bwMode="auto">
              <a:xfrm>
                <a:off x="1440" y="216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grpSp>
        <p:grpSp>
          <p:nvGrpSpPr>
            <p:cNvPr id="108578" name="Group 22"/>
            <p:cNvGrpSpPr>
              <a:grpSpLocks/>
            </p:cNvGrpSpPr>
            <p:nvPr/>
          </p:nvGrpSpPr>
          <p:grpSpPr bwMode="auto">
            <a:xfrm>
              <a:off x="288" y="2976"/>
              <a:ext cx="2400" cy="720"/>
              <a:chOff x="480" y="3312"/>
              <a:chExt cx="2400" cy="720"/>
            </a:xfrm>
          </p:grpSpPr>
          <p:sp>
            <p:nvSpPr>
              <p:cNvPr id="108579" name="Oval 23"/>
              <p:cNvSpPr>
                <a:spLocks noChangeArrowheads="1"/>
              </p:cNvSpPr>
              <p:nvPr/>
            </p:nvSpPr>
            <p:spPr bwMode="auto">
              <a:xfrm>
                <a:off x="480" y="336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7</a:t>
                </a:r>
              </a:p>
            </p:txBody>
          </p:sp>
          <p:sp>
            <p:nvSpPr>
              <p:cNvPr id="108580" name="Oval 24"/>
              <p:cNvSpPr>
                <a:spLocks noChangeArrowheads="1"/>
              </p:cNvSpPr>
              <p:nvPr/>
            </p:nvSpPr>
            <p:spPr bwMode="auto">
              <a:xfrm>
                <a:off x="1056"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5</a:t>
                </a:r>
              </a:p>
            </p:txBody>
          </p:sp>
          <p:sp>
            <p:nvSpPr>
              <p:cNvPr id="108581" name="Oval 25"/>
              <p:cNvSpPr>
                <a:spLocks noChangeArrowheads="1"/>
              </p:cNvSpPr>
              <p:nvPr/>
            </p:nvSpPr>
            <p:spPr bwMode="auto">
              <a:xfrm>
                <a:off x="1536" y="3744"/>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pPr>
                  <a:spcBef>
                    <a:spcPct val="0"/>
                  </a:spcBef>
                </a:pPr>
                <a:r>
                  <a:rPr lang="en-US" altLang="zh-CN"/>
                  <a:t>2</a:t>
                </a:r>
              </a:p>
            </p:txBody>
          </p:sp>
          <p:sp>
            <p:nvSpPr>
              <p:cNvPr id="108582" name="Oval 26"/>
              <p:cNvSpPr>
                <a:spLocks noChangeArrowheads="1"/>
              </p:cNvSpPr>
              <p:nvPr/>
            </p:nvSpPr>
            <p:spPr bwMode="auto">
              <a:xfrm>
                <a:off x="2256" y="3648"/>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4</a:t>
                </a:r>
              </a:p>
            </p:txBody>
          </p:sp>
          <p:sp>
            <p:nvSpPr>
              <p:cNvPr id="108583" name="Oval 27"/>
              <p:cNvSpPr>
                <a:spLocks noChangeArrowheads="1"/>
              </p:cNvSpPr>
              <p:nvPr/>
            </p:nvSpPr>
            <p:spPr bwMode="auto">
              <a:xfrm>
                <a:off x="2592"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9</a:t>
                </a:r>
              </a:p>
            </p:txBody>
          </p:sp>
        </p:grpSp>
      </p:grpSp>
      <p:grpSp>
        <p:nvGrpSpPr>
          <p:cNvPr id="5" name="Group 55"/>
          <p:cNvGrpSpPr>
            <a:grpSpLocks/>
          </p:cNvGrpSpPr>
          <p:nvPr/>
        </p:nvGrpSpPr>
        <p:grpSpPr bwMode="auto">
          <a:xfrm>
            <a:off x="4343400" y="2438400"/>
            <a:ext cx="4705350" cy="3429000"/>
            <a:chOff x="2736" y="1584"/>
            <a:chExt cx="2964" cy="2160"/>
          </a:xfrm>
        </p:grpSpPr>
        <p:grpSp>
          <p:nvGrpSpPr>
            <p:cNvPr id="108553" name="Group 28"/>
            <p:cNvGrpSpPr>
              <a:grpSpLocks/>
            </p:cNvGrpSpPr>
            <p:nvPr/>
          </p:nvGrpSpPr>
          <p:grpSpPr bwMode="auto">
            <a:xfrm>
              <a:off x="2976" y="2208"/>
              <a:ext cx="2724" cy="1536"/>
              <a:chOff x="2976" y="2592"/>
              <a:chExt cx="2724" cy="1536"/>
            </a:xfrm>
          </p:grpSpPr>
          <p:sp>
            <p:nvSpPr>
              <p:cNvPr id="108572" name="Oval 29"/>
              <p:cNvSpPr>
                <a:spLocks noChangeArrowheads="1"/>
              </p:cNvSpPr>
              <p:nvPr/>
            </p:nvSpPr>
            <p:spPr bwMode="auto">
              <a:xfrm>
                <a:off x="2976" y="384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pPr>
                  <a:spcBef>
                    <a:spcPct val="0"/>
                  </a:spcBef>
                </a:pPr>
                <a:r>
                  <a:rPr lang="en-US" altLang="zh-CN">
                    <a:solidFill>
                      <a:schemeClr val="tx1"/>
                    </a:solidFill>
                  </a:rPr>
                  <a:t>7</a:t>
                </a:r>
              </a:p>
            </p:txBody>
          </p:sp>
          <p:sp>
            <p:nvSpPr>
              <p:cNvPr id="108573" name="Oval 30"/>
              <p:cNvSpPr>
                <a:spLocks noChangeArrowheads="1"/>
              </p:cNvSpPr>
              <p:nvPr/>
            </p:nvSpPr>
            <p:spPr bwMode="auto">
              <a:xfrm>
                <a:off x="3744" y="3744"/>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pPr>
                  <a:spcBef>
                    <a:spcPct val="0"/>
                  </a:spcBef>
                </a:pPr>
                <a:r>
                  <a:rPr lang="en-US" altLang="zh-CN" dirty="0" smtClean="0">
                    <a:solidFill>
                      <a:schemeClr val="tx1"/>
                    </a:solidFill>
                  </a:rPr>
                  <a:t>5</a:t>
                </a:r>
                <a:endParaRPr lang="en-US" altLang="zh-CN" dirty="0">
                  <a:solidFill>
                    <a:schemeClr val="tx1"/>
                  </a:solidFill>
                </a:endParaRPr>
              </a:p>
            </p:txBody>
          </p:sp>
          <p:sp>
            <p:nvSpPr>
              <p:cNvPr id="108574" name="Text Box 31"/>
              <p:cNvSpPr txBox="1">
                <a:spLocks noChangeArrowheads="1"/>
              </p:cNvSpPr>
              <p:nvPr/>
            </p:nvSpPr>
            <p:spPr bwMode="auto">
              <a:xfrm>
                <a:off x="4369" y="3326"/>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dirty="0">
                    <a:solidFill>
                      <a:schemeClr val="tx1"/>
                    </a:solidFill>
                  </a:rPr>
                  <a:t>2</a:t>
                </a:r>
              </a:p>
            </p:txBody>
          </p:sp>
          <p:sp>
            <p:nvSpPr>
              <p:cNvPr id="108575" name="Text Box 32"/>
              <p:cNvSpPr txBox="1">
                <a:spLocks noChangeArrowheads="1"/>
              </p:cNvSpPr>
              <p:nvPr/>
            </p:nvSpPr>
            <p:spPr bwMode="auto">
              <a:xfrm>
                <a:off x="4944" y="294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a:solidFill>
                      <a:schemeClr val="tx1"/>
                    </a:solidFill>
                  </a:rPr>
                  <a:t>4</a:t>
                </a:r>
              </a:p>
            </p:txBody>
          </p:sp>
          <p:sp>
            <p:nvSpPr>
              <p:cNvPr id="108576" name="Text Box 33"/>
              <p:cNvSpPr txBox="1">
                <a:spLocks noChangeArrowheads="1"/>
              </p:cNvSpPr>
              <p:nvPr/>
            </p:nvSpPr>
            <p:spPr bwMode="auto">
              <a:xfrm>
                <a:off x="5471" y="2592"/>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dirty="0" smtClean="0">
                    <a:solidFill>
                      <a:schemeClr val="tx1"/>
                    </a:solidFill>
                  </a:rPr>
                  <a:t>9</a:t>
                </a:r>
                <a:endParaRPr lang="en-US" altLang="zh-CN" dirty="0">
                  <a:solidFill>
                    <a:schemeClr val="tx1"/>
                  </a:solidFill>
                </a:endParaRPr>
              </a:p>
            </p:txBody>
          </p:sp>
        </p:grpSp>
        <p:grpSp>
          <p:nvGrpSpPr>
            <p:cNvPr id="108554" name="Group 34"/>
            <p:cNvGrpSpPr>
              <a:grpSpLocks/>
            </p:cNvGrpSpPr>
            <p:nvPr/>
          </p:nvGrpSpPr>
          <p:grpSpPr bwMode="auto">
            <a:xfrm>
              <a:off x="2736" y="1584"/>
              <a:ext cx="2880" cy="1968"/>
              <a:chOff x="2736" y="1968"/>
              <a:chExt cx="2880" cy="1968"/>
            </a:xfrm>
          </p:grpSpPr>
          <p:sp>
            <p:nvSpPr>
              <p:cNvPr id="108555" name="Oval 35"/>
              <p:cNvSpPr>
                <a:spLocks noChangeArrowheads="1"/>
              </p:cNvSpPr>
              <p:nvPr/>
            </p:nvSpPr>
            <p:spPr bwMode="auto">
              <a:xfrm>
                <a:off x="4656" y="19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8556" name="Oval 36"/>
              <p:cNvSpPr>
                <a:spLocks noChangeArrowheads="1"/>
              </p:cNvSpPr>
              <p:nvPr/>
            </p:nvSpPr>
            <p:spPr bwMode="auto">
              <a:xfrm>
                <a:off x="4080" y="235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8557" name="Oval 37"/>
              <p:cNvSpPr>
                <a:spLocks noChangeArrowheads="1"/>
              </p:cNvSpPr>
              <p:nvPr/>
            </p:nvSpPr>
            <p:spPr bwMode="auto">
              <a:xfrm>
                <a:off x="5328" y="235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E</a:t>
                </a:r>
              </a:p>
            </p:txBody>
          </p:sp>
          <p:sp>
            <p:nvSpPr>
              <p:cNvPr id="108558" name="Oval 38"/>
              <p:cNvSpPr>
                <a:spLocks noChangeArrowheads="1"/>
              </p:cNvSpPr>
              <p:nvPr/>
            </p:nvSpPr>
            <p:spPr bwMode="auto">
              <a:xfrm>
                <a:off x="3552" y="2736"/>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8559" name="Oval 39"/>
              <p:cNvSpPr>
                <a:spLocks noChangeArrowheads="1"/>
              </p:cNvSpPr>
              <p:nvPr/>
            </p:nvSpPr>
            <p:spPr bwMode="auto">
              <a:xfrm>
                <a:off x="4656" y="2736"/>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D</a:t>
                </a:r>
              </a:p>
            </p:txBody>
          </p:sp>
          <p:sp>
            <p:nvSpPr>
              <p:cNvPr id="108560" name="Oval 40"/>
              <p:cNvSpPr>
                <a:spLocks noChangeArrowheads="1"/>
              </p:cNvSpPr>
              <p:nvPr/>
            </p:nvSpPr>
            <p:spPr bwMode="auto">
              <a:xfrm>
                <a:off x="2736" y="364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A</a:t>
                </a:r>
              </a:p>
            </p:txBody>
          </p:sp>
          <p:sp>
            <p:nvSpPr>
              <p:cNvPr id="108561" name="Line 41"/>
              <p:cNvSpPr>
                <a:spLocks noChangeShapeType="1"/>
              </p:cNvSpPr>
              <p:nvPr/>
            </p:nvSpPr>
            <p:spPr bwMode="auto">
              <a:xfrm>
                <a:off x="4944" y="2160"/>
                <a:ext cx="432"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2" name="Line 42"/>
              <p:cNvSpPr>
                <a:spLocks noChangeShapeType="1"/>
              </p:cNvSpPr>
              <p:nvPr/>
            </p:nvSpPr>
            <p:spPr bwMode="auto">
              <a:xfrm flipH="1">
                <a:off x="4320" y="2160"/>
                <a:ext cx="336"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3" name="Line 43"/>
              <p:cNvSpPr>
                <a:spLocks noChangeShapeType="1"/>
              </p:cNvSpPr>
              <p:nvPr/>
            </p:nvSpPr>
            <p:spPr bwMode="auto">
              <a:xfrm>
                <a:off x="4368" y="2544"/>
                <a:ext cx="336"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4" name="Line 44"/>
              <p:cNvSpPr>
                <a:spLocks noChangeShapeType="1"/>
              </p:cNvSpPr>
              <p:nvPr/>
            </p:nvSpPr>
            <p:spPr bwMode="auto">
              <a:xfrm flipH="1">
                <a:off x="3792" y="2544"/>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5" name="Line 45"/>
              <p:cNvSpPr>
                <a:spLocks noChangeShapeType="1"/>
              </p:cNvSpPr>
              <p:nvPr/>
            </p:nvSpPr>
            <p:spPr bwMode="auto">
              <a:xfrm flipH="1">
                <a:off x="2880" y="3360"/>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6" name="Line 46"/>
              <p:cNvSpPr>
                <a:spLocks noChangeShapeType="1"/>
              </p:cNvSpPr>
              <p:nvPr/>
            </p:nvSpPr>
            <p:spPr bwMode="auto">
              <a:xfrm>
                <a:off x="3360" y="3408"/>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7" name="Line 47"/>
              <p:cNvSpPr>
                <a:spLocks noChangeShapeType="1"/>
              </p:cNvSpPr>
              <p:nvPr/>
            </p:nvSpPr>
            <p:spPr bwMode="auto">
              <a:xfrm>
                <a:off x="3840" y="2976"/>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8" name="Line 48"/>
              <p:cNvSpPr>
                <a:spLocks noChangeShapeType="1"/>
              </p:cNvSpPr>
              <p:nvPr/>
            </p:nvSpPr>
            <p:spPr bwMode="auto">
              <a:xfrm flipH="1">
                <a:off x="3360" y="2976"/>
                <a:ext cx="24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9" name="Oval 49"/>
              <p:cNvSpPr>
                <a:spLocks noChangeArrowheads="1"/>
              </p:cNvSpPr>
              <p:nvPr/>
            </p:nvSpPr>
            <p:spPr bwMode="auto">
              <a:xfrm>
                <a:off x="3504" y="364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B</a:t>
                </a:r>
              </a:p>
            </p:txBody>
          </p:sp>
          <p:sp>
            <p:nvSpPr>
              <p:cNvPr id="108570" name="Oval 50"/>
              <p:cNvSpPr>
                <a:spLocks noChangeArrowheads="1"/>
              </p:cNvSpPr>
              <p:nvPr/>
            </p:nvSpPr>
            <p:spPr bwMode="auto">
              <a:xfrm>
                <a:off x="4032" y="31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C</a:t>
                </a:r>
              </a:p>
            </p:txBody>
          </p:sp>
          <p:sp>
            <p:nvSpPr>
              <p:cNvPr id="108571" name="Oval 51"/>
              <p:cNvSpPr>
                <a:spLocks noChangeArrowheads="1"/>
              </p:cNvSpPr>
              <p:nvPr/>
            </p:nvSpPr>
            <p:spPr bwMode="auto">
              <a:xfrm>
                <a:off x="3120" y="31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lnSpc>
                    <a:spcPct val="110000"/>
                  </a:lnSpc>
                  <a:spcBef>
                    <a:spcPct val="0"/>
                  </a:spcBef>
                </a:pPr>
                <a:endParaRPr lang="zh-CN" altLang="zh-CN">
                  <a:solidFill>
                    <a:schemeClr val="tx1"/>
                  </a:solidFill>
                  <a:ea typeface="楷体_GB2312" pitchFamily="49" charset="-122"/>
                </a:endParaRPr>
              </a:p>
            </p:txBody>
          </p:sp>
        </p:grpSp>
      </p:grpSp>
      <p:sp>
        <p:nvSpPr>
          <p:cNvPr id="464948" name="Text Box 52"/>
          <p:cNvSpPr txBox="1">
            <a:spLocks noChangeArrowheads="1"/>
          </p:cNvSpPr>
          <p:nvPr/>
        </p:nvSpPr>
        <p:spPr bwMode="auto">
          <a:xfrm>
            <a:off x="228600" y="5826125"/>
            <a:ext cx="4267200" cy="1031875"/>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r>
              <a:rPr lang="en-US" altLang="zh-CN">
                <a:solidFill>
                  <a:schemeClr val="tx1"/>
                </a:solidFill>
              </a:rPr>
              <a:t>WPL(T)= 7</a:t>
            </a:r>
            <a:r>
              <a:rPr lang="en-US" altLang="zh-CN">
                <a:solidFill>
                  <a:schemeClr val="tx1"/>
                </a:solidFill>
                <a:sym typeface="Symbol" pitchFamily="18" charset="2"/>
              </a:rPr>
              <a:t>2+52+23+</a:t>
            </a:r>
          </a:p>
          <a:p>
            <a:pPr algn="l" eaLnBrk="1" hangingPunct="1"/>
            <a:r>
              <a:rPr lang="en-US" altLang="zh-CN">
                <a:solidFill>
                  <a:schemeClr val="tx1"/>
                </a:solidFill>
                <a:sym typeface="Symbol" pitchFamily="18" charset="2"/>
              </a:rPr>
              <a:t>+43+92  =  60</a:t>
            </a:r>
            <a:endParaRPr lang="en-US" altLang="zh-CN">
              <a:solidFill>
                <a:schemeClr val="tx1"/>
              </a:solidFill>
            </a:endParaRPr>
          </a:p>
        </p:txBody>
      </p:sp>
      <p:sp>
        <p:nvSpPr>
          <p:cNvPr id="464949" name="Text Box 53"/>
          <p:cNvSpPr txBox="1">
            <a:spLocks noChangeArrowheads="1"/>
          </p:cNvSpPr>
          <p:nvPr/>
        </p:nvSpPr>
        <p:spPr bwMode="auto">
          <a:xfrm>
            <a:off x="4495800" y="5791200"/>
            <a:ext cx="4648200" cy="1031875"/>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r>
              <a:rPr lang="en-US" altLang="zh-CN" dirty="0">
                <a:solidFill>
                  <a:srgbClr val="990033"/>
                </a:solidFill>
              </a:rPr>
              <a:t>WPL(T)=7</a:t>
            </a:r>
            <a:r>
              <a:rPr lang="en-US" altLang="zh-CN" dirty="0">
                <a:solidFill>
                  <a:srgbClr val="990033"/>
                </a:solidFill>
                <a:sym typeface="Symbol" pitchFamily="18" charset="2"/>
              </a:rPr>
              <a:t></a:t>
            </a:r>
            <a:r>
              <a:rPr lang="en-US" altLang="zh-CN" dirty="0" smtClean="0">
                <a:solidFill>
                  <a:srgbClr val="990033"/>
                </a:solidFill>
                <a:sym typeface="Symbol" pitchFamily="18" charset="2"/>
              </a:rPr>
              <a:t>4+54+2</a:t>
            </a:r>
            <a:r>
              <a:rPr lang="en-US" altLang="zh-CN" dirty="0">
                <a:solidFill>
                  <a:srgbClr val="990033"/>
                </a:solidFill>
                <a:sym typeface="Symbol" pitchFamily="18" charset="2"/>
              </a:rPr>
              <a:t>3+</a:t>
            </a:r>
          </a:p>
          <a:p>
            <a:pPr algn="l" eaLnBrk="1" hangingPunct="1"/>
            <a:r>
              <a:rPr lang="en-US" altLang="zh-CN" dirty="0">
                <a:solidFill>
                  <a:srgbClr val="990033"/>
                </a:solidFill>
                <a:sym typeface="Symbol" pitchFamily="18" charset="2"/>
              </a:rPr>
              <a:t>+4</a:t>
            </a:r>
            <a:r>
              <a:rPr lang="en-US" altLang="zh-CN" dirty="0" smtClean="0">
                <a:solidFill>
                  <a:srgbClr val="990033"/>
                </a:solidFill>
                <a:sym typeface="Symbol" pitchFamily="18" charset="2"/>
              </a:rPr>
              <a:t>2+9</a:t>
            </a:r>
            <a:r>
              <a:rPr lang="en-US" altLang="zh-CN" dirty="0">
                <a:solidFill>
                  <a:srgbClr val="990033"/>
                </a:solidFill>
                <a:sym typeface="Symbol" pitchFamily="18" charset="2"/>
              </a:rPr>
              <a:t>1  = </a:t>
            </a:r>
            <a:r>
              <a:rPr lang="en-US" altLang="zh-CN" dirty="0" smtClean="0">
                <a:solidFill>
                  <a:srgbClr val="990033"/>
                </a:solidFill>
                <a:sym typeface="Symbol" pitchFamily="18" charset="2"/>
              </a:rPr>
              <a:t>69 </a:t>
            </a:r>
            <a:endParaRPr lang="en-US" altLang="zh-CN" dirty="0">
              <a:solidFill>
                <a:srgbClr val="990033"/>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464948"/>
                                        </p:tgtEl>
                                        <p:attrNameLst>
                                          <p:attrName>style.visibility</p:attrName>
                                        </p:attrNameLst>
                                      </p:cBhvr>
                                      <p:to>
                                        <p:strVal val="visible"/>
                                      </p:to>
                                    </p:set>
                                    <p:anim calcmode="lin" valueType="num">
                                      <p:cBhvr>
                                        <p:cTn id="7" dur="500" fill="hold"/>
                                        <p:tgtEl>
                                          <p:spTgt spid="464948"/>
                                        </p:tgtEl>
                                        <p:attrNameLst>
                                          <p:attrName>ppt_x</p:attrName>
                                        </p:attrNameLst>
                                      </p:cBhvr>
                                      <p:tavLst>
                                        <p:tav tm="0">
                                          <p:val>
                                            <p:strVal val="#ppt_x"/>
                                          </p:val>
                                        </p:tav>
                                        <p:tav tm="100000">
                                          <p:val>
                                            <p:strVal val="#ppt_x"/>
                                          </p:val>
                                        </p:tav>
                                      </p:tavLst>
                                    </p:anim>
                                    <p:anim calcmode="lin" valueType="num">
                                      <p:cBhvr>
                                        <p:cTn id="8" dur="500" fill="hold"/>
                                        <p:tgtEl>
                                          <p:spTgt spid="464948"/>
                                        </p:tgtEl>
                                        <p:attrNameLst>
                                          <p:attrName>ppt_y</p:attrName>
                                        </p:attrNameLst>
                                      </p:cBhvr>
                                      <p:tavLst>
                                        <p:tav tm="0">
                                          <p:val>
                                            <p:strVal val="#ppt_y-#ppt_h/2"/>
                                          </p:val>
                                        </p:tav>
                                        <p:tav tm="100000">
                                          <p:val>
                                            <p:strVal val="#ppt_y"/>
                                          </p:val>
                                        </p:tav>
                                      </p:tavLst>
                                    </p:anim>
                                    <p:anim calcmode="lin" valueType="num">
                                      <p:cBhvr>
                                        <p:cTn id="9" dur="500" fill="hold"/>
                                        <p:tgtEl>
                                          <p:spTgt spid="464948"/>
                                        </p:tgtEl>
                                        <p:attrNameLst>
                                          <p:attrName>ppt_w</p:attrName>
                                        </p:attrNameLst>
                                      </p:cBhvr>
                                      <p:tavLst>
                                        <p:tav tm="0">
                                          <p:val>
                                            <p:strVal val="#ppt_w"/>
                                          </p:val>
                                        </p:tav>
                                        <p:tav tm="100000">
                                          <p:val>
                                            <p:strVal val="#ppt_w"/>
                                          </p:val>
                                        </p:tav>
                                      </p:tavLst>
                                    </p:anim>
                                    <p:anim calcmode="lin" valueType="num">
                                      <p:cBhvr>
                                        <p:cTn id="10" dur="500" fill="hold"/>
                                        <p:tgtEl>
                                          <p:spTgt spid="464948"/>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464949"/>
                                        </p:tgtEl>
                                        <p:attrNameLst>
                                          <p:attrName>style.visibility</p:attrName>
                                        </p:attrNameLst>
                                      </p:cBhvr>
                                      <p:to>
                                        <p:strVal val="visible"/>
                                      </p:to>
                                    </p:set>
                                    <p:anim calcmode="lin" valueType="num">
                                      <p:cBhvr>
                                        <p:cTn id="15" dur="500" fill="hold"/>
                                        <p:tgtEl>
                                          <p:spTgt spid="464949"/>
                                        </p:tgtEl>
                                        <p:attrNameLst>
                                          <p:attrName>ppt_x</p:attrName>
                                        </p:attrNameLst>
                                      </p:cBhvr>
                                      <p:tavLst>
                                        <p:tav tm="0">
                                          <p:val>
                                            <p:strVal val="#ppt_x"/>
                                          </p:val>
                                        </p:tav>
                                        <p:tav tm="100000">
                                          <p:val>
                                            <p:strVal val="#ppt_x"/>
                                          </p:val>
                                        </p:tav>
                                      </p:tavLst>
                                    </p:anim>
                                    <p:anim calcmode="lin" valueType="num">
                                      <p:cBhvr>
                                        <p:cTn id="16" dur="500" fill="hold"/>
                                        <p:tgtEl>
                                          <p:spTgt spid="464949"/>
                                        </p:tgtEl>
                                        <p:attrNameLst>
                                          <p:attrName>ppt_y</p:attrName>
                                        </p:attrNameLst>
                                      </p:cBhvr>
                                      <p:tavLst>
                                        <p:tav tm="0">
                                          <p:val>
                                            <p:strVal val="#ppt_y-#ppt_h/2"/>
                                          </p:val>
                                        </p:tav>
                                        <p:tav tm="100000">
                                          <p:val>
                                            <p:strVal val="#ppt_y"/>
                                          </p:val>
                                        </p:tav>
                                      </p:tavLst>
                                    </p:anim>
                                    <p:anim calcmode="lin" valueType="num">
                                      <p:cBhvr>
                                        <p:cTn id="17" dur="500" fill="hold"/>
                                        <p:tgtEl>
                                          <p:spTgt spid="464949"/>
                                        </p:tgtEl>
                                        <p:attrNameLst>
                                          <p:attrName>ppt_w</p:attrName>
                                        </p:attrNameLst>
                                      </p:cBhvr>
                                      <p:tavLst>
                                        <p:tav tm="0">
                                          <p:val>
                                            <p:strVal val="#ppt_w"/>
                                          </p:val>
                                        </p:tav>
                                        <p:tav tm="100000">
                                          <p:val>
                                            <p:strVal val="#ppt_w"/>
                                          </p:val>
                                        </p:tav>
                                      </p:tavLst>
                                    </p:anim>
                                    <p:anim calcmode="lin" valueType="num">
                                      <p:cBhvr>
                                        <p:cTn id="18" dur="500" fill="hold"/>
                                        <p:tgtEl>
                                          <p:spTgt spid="4649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48" grpId="0" animBg="1" autoUpdateAnimBg="0"/>
      <p:bldP spid="464949" grpId="0" animBg="1"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5466EA3A-0774-4410-B936-D8A58B8863D7}" type="slidenum">
              <a:rPr kumimoji="0" lang="en-US" altLang="zh-CN" sz="1400" b="0" smtClean="0">
                <a:solidFill>
                  <a:schemeClr val="tx1"/>
                </a:solidFill>
              </a:rPr>
              <a:pPr eaLnBrk="1" hangingPunct="1"/>
              <a:t>116</a:t>
            </a:fld>
            <a:endParaRPr kumimoji="0" lang="en-US" altLang="zh-CN" sz="1400" b="0" smtClean="0">
              <a:solidFill>
                <a:schemeClr val="tx1"/>
              </a:solidFill>
            </a:endParaRPr>
          </a:p>
        </p:txBody>
      </p:sp>
      <p:sp>
        <p:nvSpPr>
          <p:cNvPr id="109571" name="Rectangle 2"/>
          <p:cNvSpPr>
            <a:spLocks noGrp="1" noChangeArrowheads="1"/>
          </p:cNvSpPr>
          <p:nvPr>
            <p:ph type="title"/>
          </p:nvPr>
        </p:nvSpPr>
        <p:spPr/>
        <p:txBody>
          <a:bodyPr/>
          <a:lstStyle/>
          <a:p>
            <a:pPr eaLnBrk="1" hangingPunct="1"/>
            <a:r>
              <a:rPr lang="en-US" altLang="zh-CN" smtClean="0"/>
              <a:t>6.8.1 </a:t>
            </a:r>
            <a:r>
              <a:rPr lang="zh-CN" altLang="en-US" smtClean="0"/>
              <a:t>最优树的定义</a:t>
            </a:r>
          </a:p>
        </p:txBody>
      </p:sp>
      <p:grpSp>
        <p:nvGrpSpPr>
          <p:cNvPr id="109572" name="Group 4"/>
          <p:cNvGrpSpPr>
            <a:grpSpLocks/>
          </p:cNvGrpSpPr>
          <p:nvPr/>
        </p:nvGrpSpPr>
        <p:grpSpPr bwMode="auto">
          <a:xfrm>
            <a:off x="381000" y="3138488"/>
            <a:ext cx="2819400" cy="2362200"/>
            <a:chOff x="288" y="1824"/>
            <a:chExt cx="2400" cy="1872"/>
          </a:xfrm>
        </p:grpSpPr>
        <p:grpSp>
          <p:nvGrpSpPr>
            <p:cNvPr id="109627" name="Group 5"/>
            <p:cNvGrpSpPr>
              <a:grpSpLocks/>
            </p:cNvGrpSpPr>
            <p:nvPr/>
          </p:nvGrpSpPr>
          <p:grpSpPr bwMode="auto">
            <a:xfrm>
              <a:off x="288" y="1824"/>
              <a:ext cx="2208" cy="1728"/>
              <a:chOff x="480" y="2160"/>
              <a:chExt cx="2208" cy="1728"/>
            </a:xfrm>
          </p:grpSpPr>
          <p:sp>
            <p:nvSpPr>
              <p:cNvPr id="109634" name="Oval 6"/>
              <p:cNvSpPr>
                <a:spLocks noChangeArrowheads="1"/>
              </p:cNvSpPr>
              <p:nvPr/>
            </p:nvSpPr>
            <p:spPr bwMode="auto">
              <a:xfrm>
                <a:off x="1296" y="360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t>C</a:t>
                </a:r>
              </a:p>
            </p:txBody>
          </p:sp>
          <p:sp>
            <p:nvSpPr>
              <p:cNvPr id="109635" name="Oval 7"/>
              <p:cNvSpPr>
                <a:spLocks noChangeArrowheads="1"/>
              </p:cNvSpPr>
              <p:nvPr/>
            </p:nvSpPr>
            <p:spPr bwMode="auto">
              <a:xfrm>
                <a:off x="240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E</a:t>
                </a:r>
              </a:p>
            </p:txBody>
          </p:sp>
          <p:sp>
            <p:nvSpPr>
              <p:cNvPr id="109636" name="Oval 8"/>
              <p:cNvSpPr>
                <a:spLocks noChangeArrowheads="1"/>
              </p:cNvSpPr>
              <p:nvPr/>
            </p:nvSpPr>
            <p:spPr bwMode="auto">
              <a:xfrm>
                <a:off x="1968" y="360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D</a:t>
                </a:r>
              </a:p>
            </p:txBody>
          </p:sp>
          <p:sp>
            <p:nvSpPr>
              <p:cNvPr id="109637" name="Oval 9"/>
              <p:cNvSpPr>
                <a:spLocks noChangeArrowheads="1"/>
              </p:cNvSpPr>
              <p:nvPr/>
            </p:nvSpPr>
            <p:spPr bwMode="auto">
              <a:xfrm>
                <a:off x="48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A</a:t>
                </a:r>
              </a:p>
            </p:txBody>
          </p:sp>
          <p:sp>
            <p:nvSpPr>
              <p:cNvPr id="109638" name="Oval 10"/>
              <p:cNvSpPr>
                <a:spLocks noChangeArrowheads="1"/>
              </p:cNvSpPr>
              <p:nvPr/>
            </p:nvSpPr>
            <p:spPr bwMode="auto">
              <a:xfrm>
                <a:off x="120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B</a:t>
                </a:r>
              </a:p>
            </p:txBody>
          </p:sp>
          <p:sp>
            <p:nvSpPr>
              <p:cNvPr id="109639" name="Line 11"/>
              <p:cNvSpPr>
                <a:spLocks noChangeShapeType="1"/>
              </p:cNvSpPr>
              <p:nvPr/>
            </p:nvSpPr>
            <p:spPr bwMode="auto">
              <a:xfrm flipH="1">
                <a:off x="1056" y="2352"/>
                <a:ext cx="48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0" name="Line 12"/>
              <p:cNvSpPr>
                <a:spLocks noChangeShapeType="1"/>
              </p:cNvSpPr>
              <p:nvPr/>
            </p:nvSpPr>
            <p:spPr bwMode="auto">
              <a:xfrm>
                <a:off x="1632" y="2352"/>
                <a:ext cx="48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1" name="Line 13"/>
              <p:cNvSpPr>
                <a:spLocks noChangeShapeType="1"/>
              </p:cNvSpPr>
              <p:nvPr/>
            </p:nvSpPr>
            <p:spPr bwMode="auto">
              <a:xfrm flipH="1">
                <a:off x="1824"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2" name="Line 14"/>
              <p:cNvSpPr>
                <a:spLocks noChangeShapeType="1"/>
              </p:cNvSpPr>
              <p:nvPr/>
            </p:nvSpPr>
            <p:spPr bwMode="auto">
              <a:xfrm>
                <a:off x="2256"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3" name="Line 15"/>
              <p:cNvSpPr>
                <a:spLocks noChangeShapeType="1"/>
              </p:cNvSpPr>
              <p:nvPr/>
            </p:nvSpPr>
            <p:spPr bwMode="auto">
              <a:xfrm flipH="1">
                <a:off x="1440" y="3264"/>
                <a:ext cx="336"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4" name="Line 16"/>
              <p:cNvSpPr>
                <a:spLocks noChangeShapeType="1"/>
              </p:cNvSpPr>
              <p:nvPr/>
            </p:nvSpPr>
            <p:spPr bwMode="auto">
              <a:xfrm>
                <a:off x="1872" y="3312"/>
                <a:ext cx="24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5" name="Line 17"/>
              <p:cNvSpPr>
                <a:spLocks noChangeShapeType="1"/>
              </p:cNvSpPr>
              <p:nvPr/>
            </p:nvSpPr>
            <p:spPr bwMode="auto">
              <a:xfrm flipH="1">
                <a:off x="624" y="2784"/>
                <a:ext cx="336"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6" name="Line 18"/>
              <p:cNvSpPr>
                <a:spLocks noChangeShapeType="1"/>
              </p:cNvSpPr>
              <p:nvPr/>
            </p:nvSpPr>
            <p:spPr bwMode="auto">
              <a:xfrm>
                <a:off x="1056" y="2784"/>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7" name="Oval 19"/>
              <p:cNvSpPr>
                <a:spLocks noChangeArrowheads="1"/>
              </p:cNvSpPr>
              <p:nvPr/>
            </p:nvSpPr>
            <p:spPr bwMode="auto">
              <a:xfrm>
                <a:off x="864" y="259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9648" name="Oval 20"/>
              <p:cNvSpPr>
                <a:spLocks noChangeArrowheads="1"/>
              </p:cNvSpPr>
              <p:nvPr/>
            </p:nvSpPr>
            <p:spPr bwMode="auto">
              <a:xfrm>
                <a:off x="2016" y="259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9649" name="Oval 21"/>
              <p:cNvSpPr>
                <a:spLocks noChangeArrowheads="1"/>
              </p:cNvSpPr>
              <p:nvPr/>
            </p:nvSpPr>
            <p:spPr bwMode="auto">
              <a:xfrm>
                <a:off x="168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9650" name="Oval 22"/>
              <p:cNvSpPr>
                <a:spLocks noChangeArrowheads="1"/>
              </p:cNvSpPr>
              <p:nvPr/>
            </p:nvSpPr>
            <p:spPr bwMode="auto">
              <a:xfrm>
                <a:off x="1440" y="216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grpSp>
        <p:grpSp>
          <p:nvGrpSpPr>
            <p:cNvPr id="109628" name="Group 23"/>
            <p:cNvGrpSpPr>
              <a:grpSpLocks/>
            </p:cNvGrpSpPr>
            <p:nvPr/>
          </p:nvGrpSpPr>
          <p:grpSpPr bwMode="auto">
            <a:xfrm>
              <a:off x="288" y="2976"/>
              <a:ext cx="2400" cy="720"/>
              <a:chOff x="480" y="3312"/>
              <a:chExt cx="2400" cy="720"/>
            </a:xfrm>
          </p:grpSpPr>
          <p:sp>
            <p:nvSpPr>
              <p:cNvPr id="109629" name="Oval 24"/>
              <p:cNvSpPr>
                <a:spLocks noChangeArrowheads="1"/>
              </p:cNvSpPr>
              <p:nvPr/>
            </p:nvSpPr>
            <p:spPr bwMode="auto">
              <a:xfrm>
                <a:off x="480" y="336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7</a:t>
                </a:r>
              </a:p>
            </p:txBody>
          </p:sp>
          <p:sp>
            <p:nvSpPr>
              <p:cNvPr id="109630" name="Oval 25"/>
              <p:cNvSpPr>
                <a:spLocks noChangeArrowheads="1"/>
              </p:cNvSpPr>
              <p:nvPr/>
            </p:nvSpPr>
            <p:spPr bwMode="auto">
              <a:xfrm>
                <a:off x="1056"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5</a:t>
                </a:r>
              </a:p>
            </p:txBody>
          </p:sp>
          <p:sp>
            <p:nvSpPr>
              <p:cNvPr id="109631" name="Oval 26"/>
              <p:cNvSpPr>
                <a:spLocks noChangeArrowheads="1"/>
              </p:cNvSpPr>
              <p:nvPr/>
            </p:nvSpPr>
            <p:spPr bwMode="auto">
              <a:xfrm>
                <a:off x="1536" y="3744"/>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pPr>
                  <a:spcBef>
                    <a:spcPct val="0"/>
                  </a:spcBef>
                </a:pPr>
                <a:r>
                  <a:rPr lang="en-US" altLang="zh-CN"/>
                  <a:t>2</a:t>
                </a:r>
              </a:p>
            </p:txBody>
          </p:sp>
          <p:sp>
            <p:nvSpPr>
              <p:cNvPr id="109632" name="Oval 27"/>
              <p:cNvSpPr>
                <a:spLocks noChangeArrowheads="1"/>
              </p:cNvSpPr>
              <p:nvPr/>
            </p:nvSpPr>
            <p:spPr bwMode="auto">
              <a:xfrm>
                <a:off x="2256" y="3648"/>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4</a:t>
                </a:r>
              </a:p>
            </p:txBody>
          </p:sp>
          <p:sp>
            <p:nvSpPr>
              <p:cNvPr id="109633" name="Oval 28"/>
              <p:cNvSpPr>
                <a:spLocks noChangeArrowheads="1"/>
              </p:cNvSpPr>
              <p:nvPr/>
            </p:nvSpPr>
            <p:spPr bwMode="auto">
              <a:xfrm>
                <a:off x="2592"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9</a:t>
                </a:r>
              </a:p>
            </p:txBody>
          </p:sp>
        </p:grpSp>
      </p:grpSp>
      <p:sp>
        <p:nvSpPr>
          <p:cNvPr id="109573" name="Rectangle 29"/>
          <p:cNvSpPr>
            <a:spLocks noChangeArrowheads="1"/>
          </p:cNvSpPr>
          <p:nvPr/>
        </p:nvSpPr>
        <p:spPr bwMode="auto">
          <a:xfrm>
            <a:off x="1676400" y="59578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a:solidFill>
                  <a:schemeClr val="tx1"/>
                </a:solidFill>
                <a:sym typeface="Symbol" pitchFamily="18" charset="2"/>
              </a:rPr>
              <a:t>60</a:t>
            </a:r>
          </a:p>
        </p:txBody>
      </p:sp>
      <p:grpSp>
        <p:nvGrpSpPr>
          <p:cNvPr id="109574" name="Group 30"/>
          <p:cNvGrpSpPr>
            <a:grpSpLocks/>
          </p:cNvGrpSpPr>
          <p:nvPr/>
        </p:nvGrpSpPr>
        <p:grpSpPr bwMode="auto">
          <a:xfrm>
            <a:off x="2895600" y="3138488"/>
            <a:ext cx="3429000" cy="2743200"/>
            <a:chOff x="2736" y="1584"/>
            <a:chExt cx="3010" cy="2160"/>
          </a:xfrm>
        </p:grpSpPr>
        <p:grpSp>
          <p:nvGrpSpPr>
            <p:cNvPr id="109603" name="Group 31"/>
            <p:cNvGrpSpPr>
              <a:grpSpLocks/>
            </p:cNvGrpSpPr>
            <p:nvPr/>
          </p:nvGrpSpPr>
          <p:grpSpPr bwMode="auto">
            <a:xfrm>
              <a:off x="2976" y="2208"/>
              <a:ext cx="2770" cy="1536"/>
              <a:chOff x="2976" y="2592"/>
              <a:chExt cx="2770" cy="1536"/>
            </a:xfrm>
          </p:grpSpPr>
          <p:sp>
            <p:nvSpPr>
              <p:cNvPr id="109622" name="Oval 32"/>
              <p:cNvSpPr>
                <a:spLocks noChangeArrowheads="1"/>
              </p:cNvSpPr>
              <p:nvPr/>
            </p:nvSpPr>
            <p:spPr bwMode="auto">
              <a:xfrm>
                <a:off x="2976" y="384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pPr>
                  <a:spcBef>
                    <a:spcPct val="0"/>
                  </a:spcBef>
                </a:pPr>
                <a:r>
                  <a:rPr lang="en-US" altLang="zh-CN">
                    <a:solidFill>
                      <a:schemeClr val="tx1"/>
                    </a:solidFill>
                  </a:rPr>
                  <a:t>7</a:t>
                </a:r>
              </a:p>
            </p:txBody>
          </p:sp>
          <p:sp>
            <p:nvSpPr>
              <p:cNvPr id="109623" name="Oval 33"/>
              <p:cNvSpPr>
                <a:spLocks noChangeArrowheads="1"/>
              </p:cNvSpPr>
              <p:nvPr/>
            </p:nvSpPr>
            <p:spPr bwMode="auto">
              <a:xfrm>
                <a:off x="3840" y="379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pPr>
                  <a:spcBef>
                    <a:spcPct val="0"/>
                  </a:spcBef>
                </a:pPr>
                <a:r>
                  <a:rPr lang="en-US" altLang="zh-CN" dirty="0" smtClean="0">
                    <a:solidFill>
                      <a:schemeClr val="tx1"/>
                    </a:solidFill>
                  </a:rPr>
                  <a:t>5</a:t>
                </a:r>
                <a:endParaRPr lang="en-US" altLang="zh-CN" dirty="0">
                  <a:solidFill>
                    <a:schemeClr val="tx1"/>
                  </a:solidFill>
                </a:endParaRPr>
              </a:p>
            </p:txBody>
          </p:sp>
          <p:sp>
            <p:nvSpPr>
              <p:cNvPr id="109624" name="Text Box 34"/>
              <p:cNvSpPr txBox="1">
                <a:spLocks noChangeArrowheads="1"/>
              </p:cNvSpPr>
              <p:nvPr/>
            </p:nvSpPr>
            <p:spPr bwMode="auto">
              <a:xfrm>
                <a:off x="4322" y="3326"/>
                <a:ext cx="32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dirty="0" smtClean="0">
                    <a:solidFill>
                      <a:schemeClr val="tx1"/>
                    </a:solidFill>
                  </a:rPr>
                  <a:t>2</a:t>
                </a:r>
                <a:endParaRPr lang="en-US" altLang="zh-CN" dirty="0">
                  <a:solidFill>
                    <a:schemeClr val="tx1"/>
                  </a:solidFill>
                </a:endParaRPr>
              </a:p>
            </p:txBody>
          </p:sp>
          <p:sp>
            <p:nvSpPr>
              <p:cNvPr id="109625" name="Text Box 35"/>
              <p:cNvSpPr txBox="1">
                <a:spLocks noChangeArrowheads="1"/>
              </p:cNvSpPr>
              <p:nvPr/>
            </p:nvSpPr>
            <p:spPr bwMode="auto">
              <a:xfrm>
                <a:off x="4898" y="2942"/>
                <a:ext cx="320"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dirty="0">
                    <a:solidFill>
                      <a:schemeClr val="tx1"/>
                    </a:solidFill>
                  </a:rPr>
                  <a:t>4</a:t>
                </a:r>
              </a:p>
            </p:txBody>
          </p:sp>
          <p:sp>
            <p:nvSpPr>
              <p:cNvPr id="109626" name="Text Box 36"/>
              <p:cNvSpPr txBox="1">
                <a:spLocks noChangeArrowheads="1"/>
              </p:cNvSpPr>
              <p:nvPr/>
            </p:nvSpPr>
            <p:spPr bwMode="auto">
              <a:xfrm>
                <a:off x="5426" y="2592"/>
                <a:ext cx="320"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dirty="0" smtClean="0">
                    <a:solidFill>
                      <a:schemeClr val="tx1"/>
                    </a:solidFill>
                  </a:rPr>
                  <a:t>9</a:t>
                </a:r>
                <a:endParaRPr lang="en-US" altLang="zh-CN" dirty="0">
                  <a:solidFill>
                    <a:schemeClr val="tx1"/>
                  </a:solidFill>
                </a:endParaRPr>
              </a:p>
            </p:txBody>
          </p:sp>
        </p:grpSp>
        <p:grpSp>
          <p:nvGrpSpPr>
            <p:cNvPr id="109604" name="Group 37"/>
            <p:cNvGrpSpPr>
              <a:grpSpLocks/>
            </p:cNvGrpSpPr>
            <p:nvPr/>
          </p:nvGrpSpPr>
          <p:grpSpPr bwMode="auto">
            <a:xfrm>
              <a:off x="2736" y="1584"/>
              <a:ext cx="2880" cy="1968"/>
              <a:chOff x="2736" y="1968"/>
              <a:chExt cx="2880" cy="1968"/>
            </a:xfrm>
          </p:grpSpPr>
          <p:sp>
            <p:nvSpPr>
              <p:cNvPr id="109605" name="Oval 38"/>
              <p:cNvSpPr>
                <a:spLocks noChangeArrowheads="1"/>
              </p:cNvSpPr>
              <p:nvPr/>
            </p:nvSpPr>
            <p:spPr bwMode="auto">
              <a:xfrm>
                <a:off x="4656" y="19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9606" name="Oval 39"/>
              <p:cNvSpPr>
                <a:spLocks noChangeArrowheads="1"/>
              </p:cNvSpPr>
              <p:nvPr/>
            </p:nvSpPr>
            <p:spPr bwMode="auto">
              <a:xfrm>
                <a:off x="4080" y="235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9607" name="Oval 40"/>
              <p:cNvSpPr>
                <a:spLocks noChangeArrowheads="1"/>
              </p:cNvSpPr>
              <p:nvPr/>
            </p:nvSpPr>
            <p:spPr bwMode="auto">
              <a:xfrm>
                <a:off x="5328" y="235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E</a:t>
                </a:r>
              </a:p>
            </p:txBody>
          </p:sp>
          <p:sp>
            <p:nvSpPr>
              <p:cNvPr id="109608" name="Oval 41"/>
              <p:cNvSpPr>
                <a:spLocks noChangeArrowheads="1"/>
              </p:cNvSpPr>
              <p:nvPr/>
            </p:nvSpPr>
            <p:spPr bwMode="auto">
              <a:xfrm>
                <a:off x="3552" y="2736"/>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9609" name="Oval 42"/>
              <p:cNvSpPr>
                <a:spLocks noChangeArrowheads="1"/>
              </p:cNvSpPr>
              <p:nvPr/>
            </p:nvSpPr>
            <p:spPr bwMode="auto">
              <a:xfrm>
                <a:off x="4656" y="2736"/>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D</a:t>
                </a:r>
              </a:p>
            </p:txBody>
          </p:sp>
          <p:sp>
            <p:nvSpPr>
              <p:cNvPr id="109610" name="Oval 43"/>
              <p:cNvSpPr>
                <a:spLocks noChangeArrowheads="1"/>
              </p:cNvSpPr>
              <p:nvPr/>
            </p:nvSpPr>
            <p:spPr bwMode="auto">
              <a:xfrm>
                <a:off x="2736" y="364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A</a:t>
                </a:r>
              </a:p>
            </p:txBody>
          </p:sp>
          <p:sp>
            <p:nvSpPr>
              <p:cNvPr id="109611" name="Line 44"/>
              <p:cNvSpPr>
                <a:spLocks noChangeShapeType="1"/>
              </p:cNvSpPr>
              <p:nvPr/>
            </p:nvSpPr>
            <p:spPr bwMode="auto">
              <a:xfrm>
                <a:off x="4944" y="2160"/>
                <a:ext cx="432"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2" name="Line 45"/>
              <p:cNvSpPr>
                <a:spLocks noChangeShapeType="1"/>
              </p:cNvSpPr>
              <p:nvPr/>
            </p:nvSpPr>
            <p:spPr bwMode="auto">
              <a:xfrm flipH="1">
                <a:off x="4320" y="2160"/>
                <a:ext cx="336"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3" name="Line 46"/>
              <p:cNvSpPr>
                <a:spLocks noChangeShapeType="1"/>
              </p:cNvSpPr>
              <p:nvPr/>
            </p:nvSpPr>
            <p:spPr bwMode="auto">
              <a:xfrm>
                <a:off x="4368" y="2544"/>
                <a:ext cx="336"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4" name="Line 47"/>
              <p:cNvSpPr>
                <a:spLocks noChangeShapeType="1"/>
              </p:cNvSpPr>
              <p:nvPr/>
            </p:nvSpPr>
            <p:spPr bwMode="auto">
              <a:xfrm flipH="1">
                <a:off x="3792" y="2544"/>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5" name="Line 48"/>
              <p:cNvSpPr>
                <a:spLocks noChangeShapeType="1"/>
              </p:cNvSpPr>
              <p:nvPr/>
            </p:nvSpPr>
            <p:spPr bwMode="auto">
              <a:xfrm flipH="1">
                <a:off x="2880" y="3360"/>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6" name="Line 49"/>
              <p:cNvSpPr>
                <a:spLocks noChangeShapeType="1"/>
              </p:cNvSpPr>
              <p:nvPr/>
            </p:nvSpPr>
            <p:spPr bwMode="auto">
              <a:xfrm>
                <a:off x="3360" y="3408"/>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7" name="Line 50"/>
              <p:cNvSpPr>
                <a:spLocks noChangeShapeType="1"/>
              </p:cNvSpPr>
              <p:nvPr/>
            </p:nvSpPr>
            <p:spPr bwMode="auto">
              <a:xfrm>
                <a:off x="3840" y="2976"/>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8" name="Line 51"/>
              <p:cNvSpPr>
                <a:spLocks noChangeShapeType="1"/>
              </p:cNvSpPr>
              <p:nvPr/>
            </p:nvSpPr>
            <p:spPr bwMode="auto">
              <a:xfrm flipH="1">
                <a:off x="3360" y="2976"/>
                <a:ext cx="24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9" name="Oval 52"/>
              <p:cNvSpPr>
                <a:spLocks noChangeArrowheads="1"/>
              </p:cNvSpPr>
              <p:nvPr/>
            </p:nvSpPr>
            <p:spPr bwMode="auto">
              <a:xfrm>
                <a:off x="3504" y="364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B</a:t>
                </a:r>
              </a:p>
            </p:txBody>
          </p:sp>
          <p:sp>
            <p:nvSpPr>
              <p:cNvPr id="109620" name="Oval 53"/>
              <p:cNvSpPr>
                <a:spLocks noChangeArrowheads="1"/>
              </p:cNvSpPr>
              <p:nvPr/>
            </p:nvSpPr>
            <p:spPr bwMode="auto">
              <a:xfrm>
                <a:off x="4032" y="31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C</a:t>
                </a:r>
              </a:p>
            </p:txBody>
          </p:sp>
          <p:sp>
            <p:nvSpPr>
              <p:cNvPr id="109621" name="Oval 54"/>
              <p:cNvSpPr>
                <a:spLocks noChangeArrowheads="1"/>
              </p:cNvSpPr>
              <p:nvPr/>
            </p:nvSpPr>
            <p:spPr bwMode="auto">
              <a:xfrm>
                <a:off x="3120" y="31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lnSpc>
                    <a:spcPct val="110000"/>
                  </a:lnSpc>
                  <a:spcBef>
                    <a:spcPct val="0"/>
                  </a:spcBef>
                </a:pPr>
                <a:endParaRPr lang="zh-CN" altLang="zh-CN">
                  <a:solidFill>
                    <a:schemeClr val="tx1"/>
                  </a:solidFill>
                  <a:ea typeface="楷体_GB2312" pitchFamily="49" charset="-122"/>
                </a:endParaRPr>
              </a:p>
            </p:txBody>
          </p:sp>
        </p:grpSp>
      </p:grpSp>
      <p:sp>
        <p:nvSpPr>
          <p:cNvPr id="109575" name="Rectangle 55"/>
          <p:cNvSpPr>
            <a:spLocks noChangeArrowheads="1"/>
          </p:cNvSpPr>
          <p:nvPr/>
        </p:nvSpPr>
        <p:spPr bwMode="auto">
          <a:xfrm>
            <a:off x="4265205" y="5957888"/>
            <a:ext cx="5437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dirty="0" smtClean="0">
                <a:solidFill>
                  <a:schemeClr val="tx1"/>
                </a:solidFill>
                <a:sym typeface="Symbol" pitchFamily="18" charset="2"/>
              </a:rPr>
              <a:t>69</a:t>
            </a:r>
            <a:endParaRPr lang="en-US" altLang="zh-CN" dirty="0">
              <a:solidFill>
                <a:schemeClr val="tx1"/>
              </a:solidFill>
              <a:sym typeface="Symbol" pitchFamily="18" charset="2"/>
            </a:endParaRPr>
          </a:p>
        </p:txBody>
      </p:sp>
      <p:sp>
        <p:nvSpPr>
          <p:cNvPr id="467028" name="Rectangle 84"/>
          <p:cNvSpPr>
            <a:spLocks noChangeArrowheads="1"/>
          </p:cNvSpPr>
          <p:nvPr/>
        </p:nvSpPr>
        <p:spPr bwMode="auto">
          <a:xfrm>
            <a:off x="7239000" y="59578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a:solidFill>
                  <a:schemeClr val="tx1"/>
                </a:solidFill>
                <a:sym typeface="Symbol" pitchFamily="18" charset="2"/>
              </a:rPr>
              <a:t>60</a:t>
            </a:r>
          </a:p>
        </p:txBody>
      </p:sp>
      <p:grpSp>
        <p:nvGrpSpPr>
          <p:cNvPr id="8" name="Group 111"/>
          <p:cNvGrpSpPr>
            <a:grpSpLocks/>
          </p:cNvGrpSpPr>
          <p:nvPr/>
        </p:nvGrpSpPr>
        <p:grpSpPr bwMode="auto">
          <a:xfrm>
            <a:off x="6248400" y="3290888"/>
            <a:ext cx="2819400" cy="2362200"/>
            <a:chOff x="3696" y="1920"/>
            <a:chExt cx="1776" cy="1488"/>
          </a:xfrm>
        </p:grpSpPr>
        <p:grpSp>
          <p:nvGrpSpPr>
            <p:cNvPr id="109579" name="Group 86"/>
            <p:cNvGrpSpPr>
              <a:grpSpLocks/>
            </p:cNvGrpSpPr>
            <p:nvPr/>
          </p:nvGrpSpPr>
          <p:grpSpPr bwMode="auto">
            <a:xfrm>
              <a:off x="3696" y="1920"/>
              <a:ext cx="1634" cy="1374"/>
              <a:chOff x="480" y="2160"/>
              <a:chExt cx="2208" cy="1728"/>
            </a:xfrm>
          </p:grpSpPr>
          <p:sp>
            <p:nvSpPr>
              <p:cNvPr id="109586" name="Oval 87"/>
              <p:cNvSpPr>
                <a:spLocks noChangeArrowheads="1"/>
              </p:cNvSpPr>
              <p:nvPr/>
            </p:nvSpPr>
            <p:spPr bwMode="auto">
              <a:xfrm>
                <a:off x="1296" y="3600"/>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t>C</a:t>
                </a:r>
              </a:p>
            </p:txBody>
          </p:sp>
          <p:sp>
            <p:nvSpPr>
              <p:cNvPr id="109587" name="Oval 88"/>
              <p:cNvSpPr>
                <a:spLocks noChangeArrowheads="1"/>
              </p:cNvSpPr>
              <p:nvPr/>
            </p:nvSpPr>
            <p:spPr bwMode="auto">
              <a:xfrm>
                <a:off x="240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B</a:t>
                </a:r>
              </a:p>
            </p:txBody>
          </p:sp>
          <p:sp>
            <p:nvSpPr>
              <p:cNvPr id="109588" name="Oval 89"/>
              <p:cNvSpPr>
                <a:spLocks noChangeArrowheads="1"/>
              </p:cNvSpPr>
              <p:nvPr/>
            </p:nvSpPr>
            <p:spPr bwMode="auto">
              <a:xfrm>
                <a:off x="1968" y="3600"/>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D</a:t>
                </a:r>
              </a:p>
            </p:txBody>
          </p:sp>
          <p:sp>
            <p:nvSpPr>
              <p:cNvPr id="109589" name="Oval 90"/>
              <p:cNvSpPr>
                <a:spLocks noChangeArrowheads="1"/>
              </p:cNvSpPr>
              <p:nvPr/>
            </p:nvSpPr>
            <p:spPr bwMode="auto">
              <a:xfrm>
                <a:off x="48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A</a:t>
                </a:r>
              </a:p>
            </p:txBody>
          </p:sp>
          <p:sp>
            <p:nvSpPr>
              <p:cNvPr id="109590" name="Oval 91"/>
              <p:cNvSpPr>
                <a:spLocks noChangeArrowheads="1"/>
              </p:cNvSpPr>
              <p:nvPr/>
            </p:nvSpPr>
            <p:spPr bwMode="auto">
              <a:xfrm>
                <a:off x="120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E</a:t>
                </a:r>
              </a:p>
            </p:txBody>
          </p:sp>
          <p:sp>
            <p:nvSpPr>
              <p:cNvPr id="109591" name="Line 92"/>
              <p:cNvSpPr>
                <a:spLocks noChangeShapeType="1"/>
              </p:cNvSpPr>
              <p:nvPr/>
            </p:nvSpPr>
            <p:spPr bwMode="auto">
              <a:xfrm flipH="1">
                <a:off x="1056" y="2352"/>
                <a:ext cx="48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2" name="Line 93"/>
              <p:cNvSpPr>
                <a:spLocks noChangeShapeType="1"/>
              </p:cNvSpPr>
              <p:nvPr/>
            </p:nvSpPr>
            <p:spPr bwMode="auto">
              <a:xfrm>
                <a:off x="1632" y="2352"/>
                <a:ext cx="48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3" name="Line 94"/>
              <p:cNvSpPr>
                <a:spLocks noChangeShapeType="1"/>
              </p:cNvSpPr>
              <p:nvPr/>
            </p:nvSpPr>
            <p:spPr bwMode="auto">
              <a:xfrm flipH="1">
                <a:off x="1824"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4" name="Line 95"/>
              <p:cNvSpPr>
                <a:spLocks noChangeShapeType="1"/>
              </p:cNvSpPr>
              <p:nvPr/>
            </p:nvSpPr>
            <p:spPr bwMode="auto">
              <a:xfrm>
                <a:off x="2256"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5" name="Line 96"/>
              <p:cNvSpPr>
                <a:spLocks noChangeShapeType="1"/>
              </p:cNvSpPr>
              <p:nvPr/>
            </p:nvSpPr>
            <p:spPr bwMode="auto">
              <a:xfrm flipH="1">
                <a:off x="1440" y="3264"/>
                <a:ext cx="336"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6" name="Line 97"/>
              <p:cNvSpPr>
                <a:spLocks noChangeShapeType="1"/>
              </p:cNvSpPr>
              <p:nvPr/>
            </p:nvSpPr>
            <p:spPr bwMode="auto">
              <a:xfrm>
                <a:off x="1872" y="3312"/>
                <a:ext cx="24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7" name="Line 98"/>
              <p:cNvSpPr>
                <a:spLocks noChangeShapeType="1"/>
              </p:cNvSpPr>
              <p:nvPr/>
            </p:nvSpPr>
            <p:spPr bwMode="auto">
              <a:xfrm flipH="1">
                <a:off x="624" y="2784"/>
                <a:ext cx="336"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8" name="Line 99"/>
              <p:cNvSpPr>
                <a:spLocks noChangeShapeType="1"/>
              </p:cNvSpPr>
              <p:nvPr/>
            </p:nvSpPr>
            <p:spPr bwMode="auto">
              <a:xfrm>
                <a:off x="1056" y="2784"/>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9" name="Oval 100"/>
              <p:cNvSpPr>
                <a:spLocks noChangeArrowheads="1"/>
              </p:cNvSpPr>
              <p:nvPr/>
            </p:nvSpPr>
            <p:spPr bwMode="auto">
              <a:xfrm>
                <a:off x="864" y="259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109600" name="Oval 101"/>
              <p:cNvSpPr>
                <a:spLocks noChangeArrowheads="1"/>
              </p:cNvSpPr>
              <p:nvPr/>
            </p:nvSpPr>
            <p:spPr bwMode="auto">
              <a:xfrm>
                <a:off x="2016" y="259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109601" name="Oval 102"/>
              <p:cNvSpPr>
                <a:spLocks noChangeArrowheads="1"/>
              </p:cNvSpPr>
              <p:nvPr/>
            </p:nvSpPr>
            <p:spPr bwMode="auto">
              <a:xfrm>
                <a:off x="168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109602" name="Oval 103"/>
              <p:cNvSpPr>
                <a:spLocks noChangeArrowheads="1"/>
              </p:cNvSpPr>
              <p:nvPr/>
            </p:nvSpPr>
            <p:spPr bwMode="auto">
              <a:xfrm>
                <a:off x="1440" y="2160"/>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grpSp>
        <p:grpSp>
          <p:nvGrpSpPr>
            <p:cNvPr id="109580" name="Group 104"/>
            <p:cNvGrpSpPr>
              <a:grpSpLocks/>
            </p:cNvGrpSpPr>
            <p:nvPr/>
          </p:nvGrpSpPr>
          <p:grpSpPr bwMode="auto">
            <a:xfrm>
              <a:off x="3696" y="2836"/>
              <a:ext cx="1776" cy="572"/>
              <a:chOff x="480" y="3312"/>
              <a:chExt cx="2400" cy="720"/>
            </a:xfrm>
          </p:grpSpPr>
          <p:sp>
            <p:nvSpPr>
              <p:cNvPr id="109581" name="Oval 105"/>
              <p:cNvSpPr>
                <a:spLocks noChangeArrowheads="1"/>
              </p:cNvSpPr>
              <p:nvPr/>
            </p:nvSpPr>
            <p:spPr bwMode="auto">
              <a:xfrm>
                <a:off x="480" y="336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7</a:t>
                </a:r>
              </a:p>
            </p:txBody>
          </p:sp>
          <p:sp>
            <p:nvSpPr>
              <p:cNvPr id="109582" name="Oval 106"/>
              <p:cNvSpPr>
                <a:spLocks noChangeArrowheads="1"/>
              </p:cNvSpPr>
              <p:nvPr/>
            </p:nvSpPr>
            <p:spPr bwMode="auto">
              <a:xfrm>
                <a:off x="1056"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9</a:t>
                </a:r>
              </a:p>
            </p:txBody>
          </p:sp>
          <p:sp>
            <p:nvSpPr>
              <p:cNvPr id="109583" name="Oval 107"/>
              <p:cNvSpPr>
                <a:spLocks noChangeArrowheads="1"/>
              </p:cNvSpPr>
              <p:nvPr/>
            </p:nvSpPr>
            <p:spPr bwMode="auto">
              <a:xfrm>
                <a:off x="1536" y="3744"/>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pPr>
                  <a:spcBef>
                    <a:spcPct val="0"/>
                  </a:spcBef>
                </a:pPr>
                <a:r>
                  <a:rPr lang="en-US" altLang="zh-CN"/>
                  <a:t>2</a:t>
                </a:r>
              </a:p>
            </p:txBody>
          </p:sp>
          <p:sp>
            <p:nvSpPr>
              <p:cNvPr id="109584" name="Oval 108"/>
              <p:cNvSpPr>
                <a:spLocks noChangeArrowheads="1"/>
              </p:cNvSpPr>
              <p:nvPr/>
            </p:nvSpPr>
            <p:spPr bwMode="auto">
              <a:xfrm>
                <a:off x="2256" y="3648"/>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4</a:t>
                </a:r>
              </a:p>
            </p:txBody>
          </p:sp>
          <p:sp>
            <p:nvSpPr>
              <p:cNvPr id="109585" name="Oval 109"/>
              <p:cNvSpPr>
                <a:spLocks noChangeArrowheads="1"/>
              </p:cNvSpPr>
              <p:nvPr/>
            </p:nvSpPr>
            <p:spPr bwMode="auto">
              <a:xfrm>
                <a:off x="2592"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5</a:t>
                </a:r>
              </a:p>
            </p:txBody>
          </p:sp>
        </p:grpSp>
      </p:grpSp>
      <p:sp>
        <p:nvSpPr>
          <p:cNvPr id="109578" name="Rectangle 112"/>
          <p:cNvSpPr>
            <a:spLocks noChangeArrowheads="1"/>
          </p:cNvSpPr>
          <p:nvPr/>
        </p:nvSpPr>
        <p:spPr bwMode="auto">
          <a:xfrm>
            <a:off x="457200" y="1371600"/>
            <a:ext cx="86868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algn="l">
              <a:spcBef>
                <a:spcPct val="30000"/>
              </a:spcBef>
              <a:buClr>
                <a:schemeClr val="tx2"/>
              </a:buClr>
              <a:buSzPct val="110000"/>
              <a:buFont typeface="Symbol" pitchFamily="18" charset="2"/>
              <a:buChar char="¨"/>
            </a:pPr>
            <a:r>
              <a:rPr lang="zh-CN" altLang="en-US" u="sng" dirty="0">
                <a:solidFill>
                  <a:srgbClr val="FF3300"/>
                </a:solidFill>
                <a:ea typeface="楷体_GB2312" pitchFamily="49" charset="-122"/>
              </a:rPr>
              <a:t>树</a:t>
            </a:r>
            <a:r>
              <a:rPr lang="zh-CN" altLang="en-US" dirty="0">
                <a:solidFill>
                  <a:srgbClr val="FF3300"/>
                </a:solidFill>
                <a:ea typeface="楷体_GB2312" pitchFamily="49" charset="-122"/>
              </a:rPr>
              <a:t>的带权路径长度</a:t>
            </a:r>
          </a:p>
          <a:p>
            <a:pPr lvl="1" algn="l">
              <a:spcBef>
                <a:spcPct val="30000"/>
              </a:spcBef>
              <a:buClr>
                <a:srgbClr val="FF9900"/>
              </a:buClr>
              <a:buFontTx/>
              <a:buChar char="¶"/>
            </a:pPr>
            <a:r>
              <a:rPr lang="zh-CN" altLang="en-US" dirty="0">
                <a:solidFill>
                  <a:srgbClr val="400080"/>
                </a:solidFill>
                <a:ea typeface="楷体_GB2312" pitchFamily="49" charset="-122"/>
              </a:rPr>
              <a:t>树中所有</a:t>
            </a:r>
            <a:r>
              <a:rPr lang="zh-CN" altLang="en-US" dirty="0">
                <a:solidFill>
                  <a:srgbClr val="FF3300"/>
                </a:solidFill>
                <a:ea typeface="楷体_GB2312" pitchFamily="49" charset="-122"/>
              </a:rPr>
              <a:t>叶子结点</a:t>
            </a:r>
            <a:r>
              <a:rPr lang="zh-CN" altLang="en-US" dirty="0">
                <a:solidFill>
                  <a:srgbClr val="400080"/>
                </a:solidFill>
                <a:ea typeface="楷体_GB2312" pitchFamily="49" charset="-122"/>
              </a:rPr>
              <a:t>的带权路径长度之和</a:t>
            </a:r>
          </a:p>
          <a:p>
            <a:pPr lvl="1" algn="l">
              <a:spcBef>
                <a:spcPct val="30000"/>
              </a:spcBef>
              <a:buClr>
                <a:srgbClr val="FF9900"/>
              </a:buClr>
              <a:buFontTx/>
              <a:buChar char="¶"/>
            </a:pPr>
            <a:r>
              <a:rPr lang="en-US" altLang="zh-CN" dirty="0">
                <a:solidFill>
                  <a:srgbClr val="400080"/>
                </a:solidFill>
                <a:ea typeface="楷体_GB2312" pitchFamily="49" charset="-122"/>
              </a:rPr>
              <a:t>WPL(T) = </a:t>
            </a:r>
            <a:r>
              <a:rPr lang="en-US" altLang="zh-CN" b="0" dirty="0">
                <a:solidFill>
                  <a:schemeClr val="tx1"/>
                </a:solidFill>
                <a:ea typeface="楷体_GB2312" pitchFamily="49" charset="-122"/>
                <a:sym typeface="Symbol" pitchFamily="18" charset="2"/>
              </a:rPr>
              <a:t></a:t>
            </a:r>
            <a:r>
              <a:rPr lang="en-US" altLang="zh-CN" dirty="0">
                <a:solidFill>
                  <a:schemeClr val="tx1"/>
                </a:solidFill>
                <a:ea typeface="楷体_GB2312" pitchFamily="49" charset="-122"/>
              </a:rPr>
              <a:t> </a:t>
            </a:r>
            <a:r>
              <a:rPr lang="en-US" altLang="zh-CN" i="1" dirty="0" err="1">
                <a:solidFill>
                  <a:srgbClr val="400080"/>
                </a:solidFill>
                <a:ea typeface="楷体_GB2312" pitchFamily="49" charset="-122"/>
              </a:rPr>
              <a:t>w</a:t>
            </a:r>
            <a:r>
              <a:rPr lang="en-US" altLang="zh-CN" i="1" baseline="-25000" dirty="0" err="1">
                <a:solidFill>
                  <a:srgbClr val="400080"/>
                </a:solidFill>
                <a:ea typeface="楷体_GB2312" pitchFamily="49" charset="-122"/>
              </a:rPr>
              <a:t>k</a:t>
            </a:r>
            <a:r>
              <a:rPr lang="en-US" altLang="zh-CN" i="1" dirty="0" err="1">
                <a:solidFill>
                  <a:srgbClr val="400080"/>
                </a:solidFill>
                <a:ea typeface="楷体_GB2312" pitchFamily="49" charset="-122"/>
              </a:rPr>
              <a:t>l</a:t>
            </a:r>
            <a:r>
              <a:rPr lang="en-US" altLang="zh-CN" i="1" baseline="-25000" dirty="0" err="1">
                <a:solidFill>
                  <a:srgbClr val="400080"/>
                </a:solidFill>
                <a:ea typeface="楷体_GB2312" pitchFamily="49" charset="-122"/>
              </a:rPr>
              <a:t>k</a:t>
            </a:r>
            <a:r>
              <a:rPr lang="en-US" altLang="zh-CN" i="1" dirty="0">
                <a:solidFill>
                  <a:srgbClr val="400080"/>
                </a:solidFill>
                <a:ea typeface="楷体_GB2312" pitchFamily="49" charset="-122"/>
              </a:rPr>
              <a:t> </a:t>
            </a:r>
            <a:r>
              <a:rPr lang="en-US" altLang="zh-CN" dirty="0">
                <a:solidFill>
                  <a:srgbClr val="400080"/>
                </a:solidFill>
                <a:ea typeface="楷体_GB2312" pitchFamily="49" charset="-122"/>
              </a:rPr>
              <a:t>(</a:t>
            </a:r>
            <a:r>
              <a:rPr lang="zh-CN" altLang="en-US" dirty="0">
                <a:solidFill>
                  <a:srgbClr val="400080"/>
                </a:solidFill>
                <a:ea typeface="楷体_GB2312" pitchFamily="49" charset="-122"/>
              </a:rPr>
              <a:t>对所有叶子结点</a:t>
            </a:r>
            <a:r>
              <a:rPr lang="en-US" altLang="zh-CN" dirty="0">
                <a:solidFill>
                  <a:srgbClr val="400080"/>
                </a:solidFill>
                <a:ea typeface="楷体_GB2312" pitchFamily="49" charset="-122"/>
              </a:rPr>
              <a:t>)</a:t>
            </a:r>
            <a:r>
              <a:rPr lang="zh-CN" altLang="en-US" dirty="0">
                <a:solidFill>
                  <a:srgbClr val="400080"/>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7028"/>
                                        </p:tgtEl>
                                        <p:attrNameLst>
                                          <p:attrName>style.visibility</p:attrName>
                                        </p:attrNameLst>
                                      </p:cBhvr>
                                      <p:to>
                                        <p:strVal val="visible"/>
                                      </p:to>
                                    </p:set>
                                    <p:anim calcmode="lin" valueType="num">
                                      <p:cBhvr additive="base">
                                        <p:cTn id="13" dur="500" fill="hold"/>
                                        <p:tgtEl>
                                          <p:spTgt spid="467028"/>
                                        </p:tgtEl>
                                        <p:attrNameLst>
                                          <p:attrName>ppt_x</p:attrName>
                                        </p:attrNameLst>
                                      </p:cBhvr>
                                      <p:tavLst>
                                        <p:tav tm="0">
                                          <p:val>
                                            <p:strVal val="#ppt_x"/>
                                          </p:val>
                                        </p:tav>
                                        <p:tav tm="100000">
                                          <p:val>
                                            <p:strVal val="#ppt_x"/>
                                          </p:val>
                                        </p:tav>
                                      </p:tavLst>
                                    </p:anim>
                                    <p:anim calcmode="lin" valueType="num">
                                      <p:cBhvr additive="base">
                                        <p:cTn id="14" dur="500" fill="hold"/>
                                        <p:tgtEl>
                                          <p:spTgt spid="467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028"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1C76BB0D-F10F-48CB-989B-22F9814E5584}" type="slidenum">
              <a:rPr kumimoji="0" lang="en-US" altLang="zh-CN" sz="1400" b="0" smtClean="0">
                <a:solidFill>
                  <a:schemeClr val="tx1"/>
                </a:solidFill>
              </a:rPr>
              <a:pPr eaLnBrk="1" hangingPunct="1"/>
              <a:t>117</a:t>
            </a:fld>
            <a:endParaRPr kumimoji="0" lang="en-US" altLang="zh-CN" sz="1400" b="0" smtClean="0">
              <a:solidFill>
                <a:schemeClr val="tx1"/>
              </a:solidFill>
            </a:endParaRPr>
          </a:p>
        </p:txBody>
      </p:sp>
      <p:sp>
        <p:nvSpPr>
          <p:cNvPr id="110595" name="Rectangle 2"/>
          <p:cNvSpPr>
            <a:spLocks noGrp="1" noChangeArrowheads="1"/>
          </p:cNvSpPr>
          <p:nvPr>
            <p:ph type="title"/>
          </p:nvPr>
        </p:nvSpPr>
        <p:spPr/>
        <p:txBody>
          <a:bodyPr/>
          <a:lstStyle/>
          <a:p>
            <a:pPr eaLnBrk="1" hangingPunct="1"/>
            <a:r>
              <a:rPr lang="en-US" altLang="zh-CN" dirty="0" smtClean="0"/>
              <a:t>6.8.1 </a:t>
            </a:r>
            <a:r>
              <a:rPr lang="zh-CN" altLang="en-US" dirty="0" smtClean="0"/>
              <a:t>最优树的定义</a:t>
            </a:r>
          </a:p>
        </p:txBody>
      </p:sp>
      <p:sp>
        <p:nvSpPr>
          <p:cNvPr id="110596" name="Rectangle 3"/>
          <p:cNvSpPr>
            <a:spLocks noGrp="1" noChangeArrowheads="1"/>
          </p:cNvSpPr>
          <p:nvPr>
            <p:ph type="body" idx="1"/>
          </p:nvPr>
        </p:nvSpPr>
        <p:spPr/>
        <p:txBody>
          <a:bodyPr/>
          <a:lstStyle/>
          <a:p>
            <a:pPr eaLnBrk="1" hangingPunct="1"/>
            <a:r>
              <a:rPr lang="zh-CN" altLang="en-US" dirty="0" smtClean="0">
                <a:solidFill>
                  <a:srgbClr val="FF3300"/>
                </a:solidFill>
              </a:rPr>
              <a:t>最优树</a:t>
            </a:r>
            <a:r>
              <a:rPr lang="zh-CN" altLang="en-US" dirty="0" smtClean="0"/>
              <a:t>：</a:t>
            </a:r>
          </a:p>
          <a:p>
            <a:pPr lvl="1" eaLnBrk="1" hangingPunct="1"/>
            <a:r>
              <a:rPr lang="zh-CN" altLang="en-US" dirty="0" smtClean="0"/>
              <a:t>在所有含 </a:t>
            </a:r>
            <a:r>
              <a:rPr lang="en-US" altLang="zh-CN" dirty="0" smtClean="0"/>
              <a:t>n </a:t>
            </a:r>
            <a:r>
              <a:rPr lang="zh-CN" altLang="en-US" dirty="0" smtClean="0"/>
              <a:t>个叶子结点、并带相同权值的 </a:t>
            </a:r>
            <a:r>
              <a:rPr lang="en-US" altLang="zh-CN" dirty="0" smtClean="0">
                <a:solidFill>
                  <a:srgbClr val="FF3300"/>
                </a:solidFill>
              </a:rPr>
              <a:t>m</a:t>
            </a:r>
            <a:r>
              <a:rPr lang="zh-CN" altLang="en-US" dirty="0" smtClean="0">
                <a:solidFill>
                  <a:srgbClr val="FF3300"/>
                </a:solidFill>
              </a:rPr>
              <a:t>叉树</a:t>
            </a:r>
            <a:r>
              <a:rPr lang="zh-CN" altLang="en-US" dirty="0" smtClean="0"/>
              <a:t>中，必存在</a:t>
            </a:r>
            <a:r>
              <a:rPr lang="zh-CN" altLang="en-US" dirty="0" smtClean="0">
                <a:solidFill>
                  <a:srgbClr val="FF3300"/>
                </a:solidFill>
              </a:rPr>
              <a:t>带权路径长度取最小值</a:t>
            </a:r>
            <a:r>
              <a:rPr lang="zh-CN" altLang="en-US" dirty="0" smtClean="0"/>
              <a:t>的树。</a:t>
            </a:r>
          </a:p>
          <a:p>
            <a:pPr eaLnBrk="1" hangingPunct="1"/>
            <a:r>
              <a:rPr lang="zh-CN" altLang="en-US" dirty="0" smtClean="0">
                <a:solidFill>
                  <a:srgbClr val="FF3300"/>
                </a:solidFill>
              </a:rPr>
              <a:t>哈夫曼树</a:t>
            </a:r>
            <a:r>
              <a:rPr lang="en-US" altLang="zh-CN" dirty="0" smtClean="0"/>
              <a:t>:</a:t>
            </a:r>
          </a:p>
          <a:p>
            <a:pPr lvl="1" eaLnBrk="1" hangingPunct="1"/>
            <a:r>
              <a:rPr lang="zh-CN" altLang="en-US" dirty="0" smtClean="0"/>
              <a:t>假设有</a:t>
            </a:r>
            <a:r>
              <a:rPr lang="en-US" altLang="zh-CN" dirty="0" smtClean="0"/>
              <a:t>n</a:t>
            </a:r>
            <a:r>
              <a:rPr lang="zh-CN" altLang="en-US" dirty="0" smtClean="0"/>
              <a:t>个权值</a:t>
            </a:r>
            <a:r>
              <a:rPr lang="en-US" altLang="zh-CN" dirty="0" smtClean="0">
                <a:solidFill>
                  <a:schemeClr val="tx2"/>
                </a:solidFill>
              </a:rPr>
              <a:t>{</a:t>
            </a:r>
            <a:r>
              <a:rPr lang="en-US" altLang="zh-CN" i="1" dirty="0" smtClean="0">
                <a:solidFill>
                  <a:schemeClr val="tx2"/>
                </a:solidFill>
              </a:rPr>
              <a:t>w</a:t>
            </a:r>
            <a:r>
              <a:rPr lang="en-US" altLang="zh-CN" i="1" baseline="-25000" dirty="0" smtClean="0">
                <a:solidFill>
                  <a:schemeClr val="tx2"/>
                </a:solidFill>
              </a:rPr>
              <a:t>1</a:t>
            </a:r>
            <a:r>
              <a:rPr lang="en-US" altLang="zh-CN" i="1" dirty="0" smtClean="0">
                <a:solidFill>
                  <a:schemeClr val="tx2"/>
                </a:solidFill>
              </a:rPr>
              <a:t>, w</a:t>
            </a:r>
            <a:r>
              <a:rPr lang="en-US" altLang="zh-CN" i="1" baseline="-25000" dirty="0" smtClean="0">
                <a:solidFill>
                  <a:schemeClr val="tx2"/>
                </a:solidFill>
              </a:rPr>
              <a:t>2</a:t>
            </a:r>
            <a:r>
              <a:rPr lang="en-US" altLang="zh-CN" i="1" dirty="0" smtClean="0">
                <a:solidFill>
                  <a:schemeClr val="tx2"/>
                </a:solidFill>
              </a:rPr>
              <a:t>, …, </a:t>
            </a:r>
            <a:r>
              <a:rPr lang="en-US" altLang="zh-CN" i="1" dirty="0" err="1" smtClean="0">
                <a:solidFill>
                  <a:schemeClr val="tx2"/>
                </a:solidFill>
              </a:rPr>
              <a:t>w</a:t>
            </a:r>
            <a:r>
              <a:rPr lang="en-US" altLang="zh-CN" i="1" baseline="-25000" dirty="0" err="1" smtClean="0">
                <a:solidFill>
                  <a:schemeClr val="tx2"/>
                </a:solidFill>
              </a:rPr>
              <a:t>n</a:t>
            </a:r>
            <a:r>
              <a:rPr lang="en-US" altLang="zh-CN" dirty="0" smtClean="0">
                <a:solidFill>
                  <a:schemeClr val="tx2"/>
                </a:solidFill>
              </a:rPr>
              <a:t>}</a:t>
            </a:r>
            <a:r>
              <a:rPr lang="en-US" altLang="zh-CN" dirty="0" smtClean="0"/>
              <a:t> </a:t>
            </a:r>
            <a:r>
              <a:rPr lang="zh-CN" altLang="en-US" dirty="0" smtClean="0"/>
              <a:t>，构造有</a:t>
            </a:r>
            <a:r>
              <a:rPr lang="en-US" altLang="zh-CN" dirty="0" smtClean="0"/>
              <a:t>n</a:t>
            </a:r>
            <a:r>
              <a:rPr lang="zh-CN" altLang="en-US" dirty="0" smtClean="0"/>
              <a:t>个叶子结点的</a:t>
            </a:r>
            <a:r>
              <a:rPr lang="zh-CN" altLang="en-US" dirty="0" smtClean="0">
                <a:solidFill>
                  <a:srgbClr val="FF3300"/>
                </a:solidFill>
              </a:rPr>
              <a:t>二叉树</a:t>
            </a:r>
            <a:r>
              <a:rPr lang="zh-CN" altLang="en-US" dirty="0" smtClean="0"/>
              <a:t>，每个叶子结点有一个 </a:t>
            </a:r>
            <a:r>
              <a:rPr lang="en-US" altLang="zh-CN" i="1" dirty="0" err="1" smtClean="0"/>
              <a:t>w</a:t>
            </a:r>
            <a:r>
              <a:rPr lang="en-US" altLang="zh-CN" i="1" baseline="-25000" dirty="0" err="1" smtClean="0"/>
              <a:t>i</a:t>
            </a:r>
            <a:r>
              <a:rPr lang="en-US" altLang="zh-CN" dirty="0" smtClean="0"/>
              <a:t> </a:t>
            </a:r>
            <a:r>
              <a:rPr lang="zh-CN" altLang="en-US" dirty="0" smtClean="0"/>
              <a:t>作为它的权值。则</a:t>
            </a:r>
            <a:r>
              <a:rPr lang="zh-CN" altLang="en-US" dirty="0" smtClean="0">
                <a:solidFill>
                  <a:srgbClr val="FF3300"/>
                </a:solidFill>
              </a:rPr>
              <a:t>带权路径长度最小</a:t>
            </a:r>
            <a:r>
              <a:rPr lang="zh-CN" altLang="en-US" dirty="0" smtClean="0"/>
              <a:t>的</a:t>
            </a:r>
            <a:r>
              <a:rPr lang="zh-CN" altLang="en-US" dirty="0" smtClean="0">
                <a:solidFill>
                  <a:srgbClr val="FF3300"/>
                </a:solidFill>
              </a:rPr>
              <a:t>二叉树</a:t>
            </a:r>
            <a:r>
              <a:rPr lang="zh-CN" altLang="en-US" dirty="0" smtClean="0"/>
              <a:t>称为哈夫曼树。</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哈夫曼树</a:t>
            </a:r>
          </a:p>
        </p:txBody>
      </p:sp>
      <p:sp>
        <p:nvSpPr>
          <p:cNvPr id="3" name="内容占位符 2"/>
          <p:cNvSpPr>
            <a:spLocks noGrp="1"/>
          </p:cNvSpPr>
          <p:nvPr>
            <p:ph idx="1"/>
          </p:nvPr>
        </p:nvSpPr>
        <p:spPr/>
        <p:txBody>
          <a:bodyPr/>
          <a:lstStyle/>
          <a:p>
            <a:r>
              <a:rPr lang="zh-CN" altLang="en-US" dirty="0" smtClean="0"/>
              <a:t>哈夫曼</a:t>
            </a:r>
            <a:r>
              <a:rPr lang="zh-CN" altLang="en-US" dirty="0"/>
              <a:t>树一定是正则的二叉树</a:t>
            </a:r>
          </a:p>
        </p:txBody>
      </p:sp>
      <p:sp>
        <p:nvSpPr>
          <p:cNvPr id="4" name="灯片编号占位符 3"/>
          <p:cNvSpPr>
            <a:spLocks noGrp="1"/>
          </p:cNvSpPr>
          <p:nvPr>
            <p:ph type="sldNum" sz="quarter" idx="12"/>
          </p:nvPr>
        </p:nvSpPr>
        <p:spPr/>
        <p:txBody>
          <a:bodyPr/>
          <a:lstStyle/>
          <a:p>
            <a:pPr>
              <a:defRPr/>
            </a:pPr>
            <a:fld id="{9E4FDE78-BF40-4F0E-A1BC-BC7A5638AE81}" type="slidenum">
              <a:rPr lang="en-US" altLang="zh-CN" smtClean="0"/>
              <a:pPr>
                <a:defRPr/>
              </a:pPr>
              <a:t>118</a:t>
            </a:fld>
            <a:endParaRPr lang="en-US" altLang="zh-CN"/>
          </a:p>
        </p:txBody>
      </p:sp>
      <p:grpSp>
        <p:nvGrpSpPr>
          <p:cNvPr id="19" name="组合 18"/>
          <p:cNvGrpSpPr/>
          <p:nvPr/>
        </p:nvGrpSpPr>
        <p:grpSpPr>
          <a:xfrm>
            <a:off x="5292080" y="2420888"/>
            <a:ext cx="2713342" cy="2373325"/>
            <a:chOff x="5167448" y="3284028"/>
            <a:chExt cx="2713342" cy="2373325"/>
          </a:xfrm>
        </p:grpSpPr>
        <p:sp>
          <p:nvSpPr>
            <p:cNvPr id="20" name="Line 11"/>
            <p:cNvSpPr>
              <a:spLocks noChangeShapeType="1"/>
            </p:cNvSpPr>
            <p:nvPr/>
          </p:nvSpPr>
          <p:spPr bwMode="auto">
            <a:xfrm flipH="1">
              <a:off x="5496523" y="3581112"/>
              <a:ext cx="731277" cy="44562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Oval 6"/>
            <p:cNvSpPr>
              <a:spLocks noChangeArrowheads="1"/>
            </p:cNvSpPr>
            <p:nvPr/>
          </p:nvSpPr>
          <p:spPr bwMode="auto">
            <a:xfrm>
              <a:off x="6382007" y="4755356"/>
              <a:ext cx="438766" cy="445627"/>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t>C</a:t>
              </a:r>
            </a:p>
          </p:txBody>
        </p:sp>
        <p:sp>
          <p:nvSpPr>
            <p:cNvPr id="22" name="Oval 8"/>
            <p:cNvSpPr>
              <a:spLocks noChangeArrowheads="1"/>
            </p:cNvSpPr>
            <p:nvPr/>
          </p:nvSpPr>
          <p:spPr bwMode="auto">
            <a:xfrm>
              <a:off x="7405795" y="4755356"/>
              <a:ext cx="438766" cy="445627"/>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D</a:t>
              </a:r>
            </a:p>
          </p:txBody>
        </p:sp>
        <p:sp>
          <p:nvSpPr>
            <p:cNvPr id="23" name="Oval 9"/>
            <p:cNvSpPr>
              <a:spLocks noChangeArrowheads="1"/>
            </p:cNvSpPr>
            <p:nvPr/>
          </p:nvSpPr>
          <p:spPr bwMode="auto">
            <a:xfrm>
              <a:off x="5167448" y="3881292"/>
              <a:ext cx="438766" cy="445627"/>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A</a:t>
              </a:r>
            </a:p>
          </p:txBody>
        </p:sp>
        <p:sp>
          <p:nvSpPr>
            <p:cNvPr id="24" name="Line 12"/>
            <p:cNvSpPr>
              <a:spLocks noChangeShapeType="1"/>
            </p:cNvSpPr>
            <p:nvPr/>
          </p:nvSpPr>
          <p:spPr bwMode="auto">
            <a:xfrm>
              <a:off x="6374055" y="3581112"/>
              <a:ext cx="731277" cy="51989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5"/>
            <p:cNvSpPr>
              <a:spLocks noChangeShapeType="1"/>
            </p:cNvSpPr>
            <p:nvPr/>
          </p:nvSpPr>
          <p:spPr bwMode="auto">
            <a:xfrm flipH="1">
              <a:off x="6601390" y="4235459"/>
              <a:ext cx="511894" cy="51989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6"/>
            <p:cNvSpPr>
              <a:spLocks noChangeShapeType="1"/>
            </p:cNvSpPr>
            <p:nvPr/>
          </p:nvSpPr>
          <p:spPr bwMode="auto">
            <a:xfrm>
              <a:off x="7259540" y="4309730"/>
              <a:ext cx="365639" cy="44562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Oval 20"/>
            <p:cNvSpPr>
              <a:spLocks noChangeArrowheads="1"/>
            </p:cNvSpPr>
            <p:nvPr/>
          </p:nvSpPr>
          <p:spPr bwMode="auto">
            <a:xfrm>
              <a:off x="6959077" y="3952468"/>
              <a:ext cx="438766" cy="445627"/>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28" name="Oval 22"/>
            <p:cNvSpPr>
              <a:spLocks noChangeArrowheads="1"/>
            </p:cNvSpPr>
            <p:nvPr/>
          </p:nvSpPr>
          <p:spPr bwMode="auto">
            <a:xfrm>
              <a:off x="6081544" y="3284028"/>
              <a:ext cx="438766" cy="445627"/>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grpSp>
          <p:nvGrpSpPr>
            <p:cNvPr id="29" name="Group 23"/>
            <p:cNvGrpSpPr>
              <a:grpSpLocks/>
            </p:cNvGrpSpPr>
            <p:nvPr/>
          </p:nvGrpSpPr>
          <p:grpSpPr bwMode="auto">
            <a:xfrm>
              <a:off x="5169507" y="4329014"/>
              <a:ext cx="2711283" cy="1328339"/>
              <a:chOff x="840" y="2834"/>
              <a:chExt cx="1779" cy="859"/>
            </a:xfrm>
          </p:grpSpPr>
          <p:sp>
            <p:nvSpPr>
              <p:cNvPr id="30" name="Oval 24"/>
              <p:cNvSpPr>
                <a:spLocks noChangeArrowheads="1"/>
              </p:cNvSpPr>
              <p:nvPr/>
            </p:nvSpPr>
            <p:spPr bwMode="auto">
              <a:xfrm>
                <a:off x="840" y="2834"/>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7</a:t>
                </a:r>
              </a:p>
            </p:txBody>
          </p:sp>
          <p:sp>
            <p:nvSpPr>
              <p:cNvPr id="31" name="Oval 26"/>
              <p:cNvSpPr>
                <a:spLocks noChangeArrowheads="1"/>
              </p:cNvSpPr>
              <p:nvPr/>
            </p:nvSpPr>
            <p:spPr bwMode="auto">
              <a:xfrm>
                <a:off x="1632" y="3405"/>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pPr>
                  <a:spcBef>
                    <a:spcPct val="0"/>
                  </a:spcBef>
                </a:pPr>
                <a:r>
                  <a:rPr lang="en-US" altLang="zh-CN" dirty="0"/>
                  <a:t>2</a:t>
                </a:r>
              </a:p>
            </p:txBody>
          </p:sp>
          <p:sp>
            <p:nvSpPr>
              <p:cNvPr id="32" name="Oval 27"/>
              <p:cNvSpPr>
                <a:spLocks noChangeArrowheads="1"/>
              </p:cNvSpPr>
              <p:nvPr/>
            </p:nvSpPr>
            <p:spPr bwMode="auto">
              <a:xfrm>
                <a:off x="2331" y="3405"/>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dirty="0"/>
                  <a:t>4</a:t>
                </a:r>
              </a:p>
            </p:txBody>
          </p:sp>
        </p:grpSp>
      </p:grpSp>
      <p:grpSp>
        <p:nvGrpSpPr>
          <p:cNvPr id="33" name="组合 32"/>
          <p:cNvGrpSpPr/>
          <p:nvPr/>
        </p:nvGrpSpPr>
        <p:grpSpPr>
          <a:xfrm>
            <a:off x="978734" y="2420888"/>
            <a:ext cx="3655593" cy="2724356"/>
            <a:chOff x="778545" y="3127079"/>
            <a:chExt cx="3655593" cy="2724356"/>
          </a:xfrm>
        </p:grpSpPr>
        <p:grpSp>
          <p:nvGrpSpPr>
            <p:cNvPr id="34" name="组合 33"/>
            <p:cNvGrpSpPr/>
            <p:nvPr/>
          </p:nvGrpSpPr>
          <p:grpSpPr>
            <a:xfrm>
              <a:off x="778545" y="3127079"/>
              <a:ext cx="3655593" cy="2693223"/>
              <a:chOff x="778545" y="3127079"/>
              <a:chExt cx="3655593" cy="2693223"/>
            </a:xfrm>
          </p:grpSpPr>
          <p:sp>
            <p:nvSpPr>
              <p:cNvPr id="39" name="Oval 6"/>
              <p:cNvSpPr>
                <a:spLocks noChangeArrowheads="1"/>
              </p:cNvSpPr>
              <p:nvPr/>
            </p:nvSpPr>
            <p:spPr bwMode="auto">
              <a:xfrm>
                <a:off x="2970837" y="5374675"/>
                <a:ext cx="438990" cy="445627"/>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dirty="0"/>
                  <a:t>B</a:t>
                </a:r>
              </a:p>
            </p:txBody>
          </p:sp>
          <p:sp>
            <p:nvSpPr>
              <p:cNvPr id="40" name="Oval 8"/>
              <p:cNvSpPr>
                <a:spLocks noChangeArrowheads="1"/>
              </p:cNvSpPr>
              <p:nvPr/>
            </p:nvSpPr>
            <p:spPr bwMode="auto">
              <a:xfrm>
                <a:off x="3995148" y="5374675"/>
                <a:ext cx="438990" cy="445627"/>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dirty="0"/>
                  <a:t>C</a:t>
                </a:r>
              </a:p>
            </p:txBody>
          </p:sp>
          <p:sp>
            <p:nvSpPr>
              <p:cNvPr id="41" name="Oval 9"/>
              <p:cNvSpPr>
                <a:spLocks noChangeArrowheads="1"/>
              </p:cNvSpPr>
              <p:nvPr/>
            </p:nvSpPr>
            <p:spPr bwMode="auto">
              <a:xfrm>
                <a:off x="778545" y="4538230"/>
                <a:ext cx="438990" cy="445627"/>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A</a:t>
                </a:r>
              </a:p>
            </p:txBody>
          </p:sp>
          <p:sp>
            <p:nvSpPr>
              <p:cNvPr id="42" name="Line 11"/>
              <p:cNvSpPr>
                <a:spLocks noChangeShapeType="1"/>
              </p:cNvSpPr>
              <p:nvPr/>
            </p:nvSpPr>
            <p:spPr bwMode="auto">
              <a:xfrm flipH="1">
                <a:off x="1656525" y="3424163"/>
                <a:ext cx="731650" cy="44562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12"/>
              <p:cNvSpPr>
                <a:spLocks noChangeShapeType="1"/>
              </p:cNvSpPr>
              <p:nvPr/>
            </p:nvSpPr>
            <p:spPr bwMode="auto">
              <a:xfrm>
                <a:off x="2534506" y="3424163"/>
                <a:ext cx="731650" cy="51989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13"/>
              <p:cNvSpPr>
                <a:spLocks noChangeShapeType="1"/>
              </p:cNvSpPr>
              <p:nvPr/>
            </p:nvSpPr>
            <p:spPr bwMode="auto">
              <a:xfrm>
                <a:off x="3328822" y="4092603"/>
                <a:ext cx="446831" cy="465091"/>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15"/>
              <p:cNvSpPr>
                <a:spLocks noChangeShapeType="1"/>
              </p:cNvSpPr>
              <p:nvPr/>
            </p:nvSpPr>
            <p:spPr bwMode="auto">
              <a:xfrm flipH="1">
                <a:off x="3190333" y="4854778"/>
                <a:ext cx="512155" cy="51989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16"/>
              <p:cNvSpPr>
                <a:spLocks noChangeShapeType="1"/>
              </p:cNvSpPr>
              <p:nvPr/>
            </p:nvSpPr>
            <p:spPr bwMode="auto">
              <a:xfrm>
                <a:off x="3846378" y="4854779"/>
                <a:ext cx="368266" cy="51989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17"/>
              <p:cNvSpPr>
                <a:spLocks noChangeShapeType="1"/>
              </p:cNvSpPr>
              <p:nvPr/>
            </p:nvSpPr>
            <p:spPr bwMode="auto">
              <a:xfrm flipH="1">
                <a:off x="998040" y="4092603"/>
                <a:ext cx="512155" cy="44562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Oval 19"/>
              <p:cNvSpPr>
                <a:spLocks noChangeArrowheads="1"/>
              </p:cNvSpPr>
              <p:nvPr/>
            </p:nvSpPr>
            <p:spPr bwMode="auto">
              <a:xfrm>
                <a:off x="1363865" y="3795519"/>
                <a:ext cx="438990" cy="445627"/>
              </a:xfrm>
              <a:prstGeom prst="ellipse">
                <a:avLst/>
              </a:prstGeom>
              <a:solidFill>
                <a:schemeClr val="accent1">
                  <a:lumMod val="75000"/>
                </a:schemeClr>
              </a:solidFill>
              <a:ln w="28575" cap="sq">
                <a:solidFill>
                  <a:schemeClr val="tx1"/>
                </a:solidFill>
                <a:round/>
                <a:headEnd type="none" w="sm" len="sm"/>
                <a:tailEnd type="none" w="sm" len="sm"/>
              </a:ln>
            </p:spPr>
            <p:txBody>
              <a:bodyPr wrap="none" anchor="ctr"/>
              <a:lstStyle/>
              <a:p>
                <a:endParaRPr lang="zh-CN" altLang="en-US"/>
              </a:p>
            </p:txBody>
          </p:sp>
          <p:sp>
            <p:nvSpPr>
              <p:cNvPr id="49" name="Oval 20"/>
              <p:cNvSpPr>
                <a:spLocks noChangeArrowheads="1"/>
              </p:cNvSpPr>
              <p:nvPr/>
            </p:nvSpPr>
            <p:spPr bwMode="auto">
              <a:xfrm>
                <a:off x="3540481" y="4445322"/>
                <a:ext cx="438990" cy="445627"/>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50" name="Oval 21"/>
              <p:cNvSpPr>
                <a:spLocks noChangeArrowheads="1"/>
              </p:cNvSpPr>
              <p:nvPr/>
            </p:nvSpPr>
            <p:spPr bwMode="auto">
              <a:xfrm>
                <a:off x="3033391" y="3759348"/>
                <a:ext cx="438990" cy="445627"/>
              </a:xfrm>
              <a:prstGeom prst="ellipse">
                <a:avLst/>
              </a:prstGeom>
              <a:solidFill>
                <a:schemeClr val="accent1">
                  <a:lumMod val="75000"/>
                </a:schemeClr>
              </a:solidFill>
              <a:ln w="28575" cap="sq">
                <a:solidFill>
                  <a:schemeClr val="tx1"/>
                </a:solidFill>
                <a:round/>
                <a:headEnd type="none" w="sm" len="sm"/>
                <a:tailEnd type="none" w="sm" len="sm"/>
              </a:ln>
            </p:spPr>
            <p:txBody>
              <a:bodyPr wrap="none" anchor="ctr"/>
              <a:lstStyle/>
              <a:p>
                <a:endParaRPr lang="zh-CN" altLang="en-US"/>
              </a:p>
            </p:txBody>
          </p:sp>
          <p:sp>
            <p:nvSpPr>
              <p:cNvPr id="51" name="Oval 22"/>
              <p:cNvSpPr>
                <a:spLocks noChangeArrowheads="1"/>
              </p:cNvSpPr>
              <p:nvPr/>
            </p:nvSpPr>
            <p:spPr bwMode="auto">
              <a:xfrm>
                <a:off x="2241846" y="3127079"/>
                <a:ext cx="438990" cy="445627"/>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grpSp>
        <p:grpSp>
          <p:nvGrpSpPr>
            <p:cNvPr id="35" name="Group 23"/>
            <p:cNvGrpSpPr>
              <a:grpSpLocks/>
            </p:cNvGrpSpPr>
            <p:nvPr/>
          </p:nvGrpSpPr>
          <p:grpSpPr bwMode="auto">
            <a:xfrm>
              <a:off x="778545" y="4985479"/>
              <a:ext cx="3298178" cy="865956"/>
              <a:chOff x="480" y="3360"/>
              <a:chExt cx="2165" cy="560"/>
            </a:xfrm>
          </p:grpSpPr>
          <p:sp>
            <p:nvSpPr>
              <p:cNvPr id="36" name="Oval 24"/>
              <p:cNvSpPr>
                <a:spLocks noChangeArrowheads="1"/>
              </p:cNvSpPr>
              <p:nvPr/>
            </p:nvSpPr>
            <p:spPr bwMode="auto">
              <a:xfrm>
                <a:off x="480" y="336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7</a:t>
                </a:r>
              </a:p>
            </p:txBody>
          </p:sp>
          <p:sp>
            <p:nvSpPr>
              <p:cNvPr id="37" name="Oval 26"/>
              <p:cNvSpPr>
                <a:spLocks noChangeArrowheads="1"/>
              </p:cNvSpPr>
              <p:nvPr/>
            </p:nvSpPr>
            <p:spPr bwMode="auto">
              <a:xfrm>
                <a:off x="1690" y="3613"/>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pPr>
                  <a:spcBef>
                    <a:spcPct val="0"/>
                  </a:spcBef>
                </a:pPr>
                <a:r>
                  <a:rPr lang="en-US" altLang="zh-CN" dirty="0"/>
                  <a:t>2</a:t>
                </a:r>
              </a:p>
            </p:txBody>
          </p:sp>
          <p:sp>
            <p:nvSpPr>
              <p:cNvPr id="38" name="Oval 27"/>
              <p:cNvSpPr>
                <a:spLocks noChangeArrowheads="1"/>
              </p:cNvSpPr>
              <p:nvPr/>
            </p:nvSpPr>
            <p:spPr bwMode="auto">
              <a:xfrm>
                <a:off x="2357" y="363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dirty="0"/>
                  <a:t>4</a:t>
                </a:r>
              </a:p>
            </p:txBody>
          </p:sp>
        </p:grpSp>
      </p:grpSp>
    </p:spTree>
    <p:extLst>
      <p:ext uri="{BB962C8B-B14F-4D97-AF65-F5344CB8AC3E}">
        <p14:creationId xmlns:p14="http://schemas.microsoft.com/office/powerpoint/2010/main" val="84778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7B11FC4E-1D3A-4B4B-9E7B-3CD6C70144C4}" type="slidenum">
              <a:rPr kumimoji="0" lang="en-US" altLang="zh-CN" sz="1400" b="0" smtClean="0">
                <a:solidFill>
                  <a:schemeClr val="tx1"/>
                </a:solidFill>
              </a:rPr>
              <a:pPr eaLnBrk="1" hangingPunct="1"/>
              <a:t>119</a:t>
            </a:fld>
            <a:endParaRPr kumimoji="0" lang="en-US" altLang="zh-CN" sz="1400" b="0" smtClean="0">
              <a:solidFill>
                <a:schemeClr val="tx1"/>
              </a:solidFill>
            </a:endParaRPr>
          </a:p>
        </p:txBody>
      </p:sp>
      <p:sp>
        <p:nvSpPr>
          <p:cNvPr id="111619" name="Rectangle 2"/>
          <p:cNvSpPr>
            <a:spLocks noGrp="1" noChangeArrowheads="1"/>
          </p:cNvSpPr>
          <p:nvPr>
            <p:ph type="title"/>
          </p:nvPr>
        </p:nvSpPr>
        <p:spPr/>
        <p:txBody>
          <a:bodyPr/>
          <a:lstStyle/>
          <a:p>
            <a:pPr eaLnBrk="1" hangingPunct="1"/>
            <a:r>
              <a:rPr lang="en-US" altLang="zh-CN" smtClean="0"/>
              <a:t>6.8.2 </a:t>
            </a:r>
            <a:r>
              <a:rPr lang="zh-CN" altLang="en-US" smtClean="0"/>
              <a:t>如何构造哈夫曼树</a:t>
            </a:r>
          </a:p>
        </p:txBody>
      </p:sp>
      <p:sp>
        <p:nvSpPr>
          <p:cNvPr id="111620" name="Rectangle 3"/>
          <p:cNvSpPr>
            <a:spLocks noGrp="1" noChangeArrowheads="1"/>
          </p:cNvSpPr>
          <p:nvPr>
            <p:ph type="body" idx="1"/>
          </p:nvPr>
        </p:nvSpPr>
        <p:spPr/>
        <p:txBody>
          <a:bodyPr/>
          <a:lstStyle/>
          <a:p>
            <a:pPr marL="533400" indent="-533400" eaLnBrk="1" hangingPunct="1"/>
            <a:r>
              <a:rPr lang="zh-CN" altLang="en-US" sz="3600" dirty="0" smtClean="0">
                <a:solidFill>
                  <a:srgbClr val="990000"/>
                </a:solidFill>
              </a:rPr>
              <a:t>哈夫曼算法</a:t>
            </a:r>
            <a:r>
              <a:rPr lang="en-US" altLang="zh-CN" sz="3600" dirty="0" smtClean="0">
                <a:solidFill>
                  <a:srgbClr val="990000"/>
                </a:solidFill>
              </a:rPr>
              <a:t>——</a:t>
            </a:r>
            <a:r>
              <a:rPr lang="zh-CN" altLang="en-US" sz="3600" dirty="0" smtClean="0">
                <a:solidFill>
                  <a:srgbClr val="990000"/>
                </a:solidFill>
              </a:rPr>
              <a:t>贪心算法</a:t>
            </a:r>
          </a:p>
          <a:p>
            <a:pPr marL="533400" indent="-533400" eaLnBrk="1" hangingPunct="1">
              <a:buFont typeface="Symbol" pitchFamily="18" charset="2"/>
              <a:buAutoNum type="arabicPeriod"/>
            </a:pPr>
            <a:r>
              <a:rPr lang="zh-CN" altLang="en-US" dirty="0" smtClean="0">
                <a:solidFill>
                  <a:schemeClr val="tx1"/>
                </a:solidFill>
              </a:rPr>
              <a:t>根据给定的 </a:t>
            </a:r>
            <a:r>
              <a:rPr lang="en-US" altLang="zh-CN" i="1" dirty="0" smtClean="0">
                <a:solidFill>
                  <a:schemeClr val="tx1"/>
                </a:solidFill>
              </a:rPr>
              <a:t>n </a:t>
            </a:r>
            <a:r>
              <a:rPr lang="zh-CN" altLang="en-US" dirty="0" smtClean="0">
                <a:solidFill>
                  <a:schemeClr val="tx1"/>
                </a:solidFill>
              </a:rPr>
              <a:t>个权值 </a:t>
            </a:r>
            <a:r>
              <a:rPr lang="en-US" altLang="zh-CN" dirty="0" smtClean="0">
                <a:solidFill>
                  <a:schemeClr val="tx1"/>
                </a:solidFill>
              </a:rPr>
              <a:t>{</a:t>
            </a:r>
            <a:r>
              <a:rPr lang="en-US" altLang="zh-CN" i="1" dirty="0" smtClean="0">
                <a:solidFill>
                  <a:schemeClr val="tx1"/>
                </a:solidFill>
              </a:rPr>
              <a:t>w</a:t>
            </a:r>
            <a:r>
              <a:rPr lang="en-US" altLang="zh-CN" i="1" baseline="-25000" dirty="0" smtClean="0">
                <a:solidFill>
                  <a:schemeClr val="tx1"/>
                </a:solidFill>
              </a:rPr>
              <a:t>1</a:t>
            </a:r>
            <a:r>
              <a:rPr lang="en-US" altLang="zh-CN" i="1" dirty="0" smtClean="0">
                <a:solidFill>
                  <a:schemeClr val="tx1"/>
                </a:solidFill>
              </a:rPr>
              <a:t>, w</a:t>
            </a:r>
            <a:r>
              <a:rPr lang="en-US" altLang="zh-CN" i="1" baseline="-25000" dirty="0" smtClean="0">
                <a:solidFill>
                  <a:schemeClr val="tx1"/>
                </a:solidFill>
              </a:rPr>
              <a:t>2</a:t>
            </a:r>
            <a:r>
              <a:rPr lang="en-US" altLang="zh-CN" i="1" dirty="0" smtClean="0">
                <a:solidFill>
                  <a:schemeClr val="tx1"/>
                </a:solidFill>
              </a:rPr>
              <a:t>, …, </a:t>
            </a:r>
            <a:r>
              <a:rPr lang="en-US" altLang="zh-CN" i="1" dirty="0" err="1" smtClean="0">
                <a:solidFill>
                  <a:schemeClr val="tx1"/>
                </a:solidFill>
              </a:rPr>
              <a:t>w</a:t>
            </a:r>
            <a:r>
              <a:rPr lang="en-US" altLang="zh-CN" i="1" baseline="-25000" dirty="0" err="1" smtClean="0">
                <a:solidFill>
                  <a:schemeClr val="tx1"/>
                </a:solidFill>
              </a:rPr>
              <a:t>n</a:t>
            </a:r>
            <a:r>
              <a:rPr lang="en-US" altLang="zh-CN" dirty="0" smtClean="0">
                <a:solidFill>
                  <a:schemeClr val="tx1"/>
                </a:solidFill>
              </a:rPr>
              <a:t>}</a:t>
            </a:r>
            <a:r>
              <a:rPr lang="zh-CN" altLang="en-US" dirty="0" smtClean="0">
                <a:solidFill>
                  <a:schemeClr val="tx1"/>
                </a:solidFill>
              </a:rPr>
              <a:t>，构造 </a:t>
            </a:r>
            <a:r>
              <a:rPr lang="en-US" altLang="zh-CN" i="1" dirty="0" smtClean="0">
                <a:solidFill>
                  <a:schemeClr val="tx1"/>
                </a:solidFill>
              </a:rPr>
              <a:t>n </a:t>
            </a:r>
            <a:r>
              <a:rPr lang="zh-CN" altLang="en-US" dirty="0" smtClean="0">
                <a:solidFill>
                  <a:schemeClr val="tx1"/>
                </a:solidFill>
              </a:rPr>
              <a:t>棵二叉树的集合</a:t>
            </a:r>
            <a:r>
              <a:rPr lang="en-US" altLang="zh-CN" dirty="0" smtClean="0">
                <a:solidFill>
                  <a:schemeClr val="tx1"/>
                </a:solidFill>
              </a:rPr>
              <a:t>:</a:t>
            </a:r>
          </a:p>
          <a:p>
            <a:pPr marL="990600" lvl="1" indent="-533400" eaLnBrk="1" hangingPunct="1"/>
            <a:r>
              <a:rPr lang="en-US" altLang="zh-CN" i="1" dirty="0" smtClean="0">
                <a:solidFill>
                  <a:schemeClr val="tx2"/>
                </a:solidFill>
              </a:rPr>
              <a:t>F</a:t>
            </a:r>
            <a:r>
              <a:rPr lang="en-US" altLang="zh-CN" dirty="0" smtClean="0">
                <a:solidFill>
                  <a:schemeClr val="tx2"/>
                </a:solidFill>
              </a:rPr>
              <a:t> = {T</a:t>
            </a:r>
            <a:r>
              <a:rPr lang="en-US" altLang="zh-CN" baseline="-25000" dirty="0" smtClean="0">
                <a:solidFill>
                  <a:schemeClr val="tx2"/>
                </a:solidFill>
              </a:rPr>
              <a:t>1</a:t>
            </a:r>
            <a:r>
              <a:rPr lang="en-US" altLang="zh-CN" dirty="0" smtClean="0">
                <a:solidFill>
                  <a:schemeClr val="tx2"/>
                </a:solidFill>
              </a:rPr>
              <a:t>,   T</a:t>
            </a:r>
            <a:r>
              <a:rPr lang="en-US" altLang="zh-CN" baseline="-25000" dirty="0" smtClean="0">
                <a:solidFill>
                  <a:schemeClr val="tx2"/>
                </a:solidFill>
              </a:rPr>
              <a:t>2</a:t>
            </a:r>
            <a:r>
              <a:rPr lang="en-US" altLang="zh-CN" dirty="0" smtClean="0">
                <a:solidFill>
                  <a:schemeClr val="tx2"/>
                </a:solidFill>
              </a:rPr>
              <a:t>,  … , </a:t>
            </a:r>
            <a:r>
              <a:rPr lang="en-US" altLang="zh-CN" dirty="0" err="1" smtClean="0">
                <a:solidFill>
                  <a:schemeClr val="tx2"/>
                </a:solidFill>
              </a:rPr>
              <a:t>T</a:t>
            </a:r>
            <a:r>
              <a:rPr lang="en-US" altLang="zh-CN" baseline="-25000" dirty="0" err="1" smtClean="0">
                <a:solidFill>
                  <a:schemeClr val="tx2"/>
                </a:solidFill>
              </a:rPr>
              <a:t>n</a:t>
            </a:r>
            <a:r>
              <a:rPr lang="en-US" altLang="zh-CN" dirty="0" smtClean="0">
                <a:solidFill>
                  <a:schemeClr val="tx2"/>
                </a:solidFill>
              </a:rPr>
              <a:t>}</a:t>
            </a:r>
            <a:r>
              <a:rPr lang="zh-CN" altLang="en-US" dirty="0" smtClean="0">
                <a:solidFill>
                  <a:schemeClr val="tx2"/>
                </a:solidFill>
              </a:rPr>
              <a:t>，</a:t>
            </a:r>
          </a:p>
          <a:p>
            <a:pPr marL="990600" lvl="1" indent="-533400" eaLnBrk="1" hangingPunct="1"/>
            <a:r>
              <a:rPr lang="zh-CN" altLang="en-US" dirty="0" smtClean="0">
                <a:solidFill>
                  <a:schemeClr val="tx2"/>
                </a:solidFill>
              </a:rPr>
              <a:t>其中每棵二叉树中均只含一个带权值为 </a:t>
            </a:r>
            <a:r>
              <a:rPr lang="en-US" altLang="zh-CN" i="1" dirty="0" err="1" smtClean="0">
                <a:solidFill>
                  <a:schemeClr val="tx2"/>
                </a:solidFill>
              </a:rPr>
              <a:t>w</a:t>
            </a:r>
            <a:r>
              <a:rPr lang="en-US" altLang="zh-CN" i="1" baseline="-25000" dirty="0" err="1" smtClean="0">
                <a:solidFill>
                  <a:schemeClr val="tx2"/>
                </a:solidFill>
              </a:rPr>
              <a:t>i</a:t>
            </a:r>
            <a:r>
              <a:rPr lang="en-US" altLang="zh-CN" i="1" baseline="-25000" dirty="0" smtClean="0">
                <a:solidFill>
                  <a:schemeClr val="tx2"/>
                </a:solidFill>
              </a:rPr>
              <a:t> </a:t>
            </a:r>
            <a:r>
              <a:rPr lang="zh-CN" altLang="en-US" dirty="0" smtClean="0">
                <a:solidFill>
                  <a:schemeClr val="tx2"/>
                </a:solidFill>
              </a:rPr>
              <a:t>的根结点，其左、右子树为空树；</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F1952A48-21F6-4417-AF6F-F1B99EF1E035}" type="slidenum">
              <a:rPr kumimoji="0" lang="en-US" altLang="zh-CN" sz="1400" b="0" smtClean="0">
                <a:solidFill>
                  <a:schemeClr val="tx1"/>
                </a:solidFill>
              </a:rPr>
              <a:pPr eaLnBrk="1" hangingPunct="1"/>
              <a:t>12</a:t>
            </a:fld>
            <a:endParaRPr kumimoji="0" lang="en-US" altLang="zh-CN" sz="1400" b="0" smtClean="0">
              <a:solidFill>
                <a:schemeClr val="tx1"/>
              </a:solidFill>
            </a:endParaRPr>
          </a:p>
        </p:txBody>
      </p:sp>
      <p:sp>
        <p:nvSpPr>
          <p:cNvPr id="15363" name="Rectangle 6"/>
          <p:cNvSpPr>
            <a:spLocks noGrp="1" noChangeArrowheads="1"/>
          </p:cNvSpPr>
          <p:nvPr>
            <p:ph type="title"/>
          </p:nvPr>
        </p:nvSpPr>
        <p:spPr/>
        <p:txBody>
          <a:bodyPr/>
          <a:lstStyle/>
          <a:p>
            <a:pPr eaLnBrk="1" hangingPunct="1"/>
            <a:r>
              <a:rPr lang="zh-CN" altLang="en-US" smtClean="0">
                <a:solidFill>
                  <a:srgbClr val="9C4E00"/>
                </a:solidFill>
              </a:rPr>
              <a:t>对比</a:t>
            </a:r>
            <a:r>
              <a:rPr lang="zh-CN" altLang="en-US" smtClean="0">
                <a:solidFill>
                  <a:srgbClr val="FF0000"/>
                </a:solidFill>
              </a:rPr>
              <a:t>树型结构</a:t>
            </a:r>
            <a:r>
              <a:rPr lang="zh-CN" altLang="en-US" smtClean="0">
                <a:solidFill>
                  <a:srgbClr val="9C4E00"/>
                </a:solidFill>
              </a:rPr>
              <a:t>和</a:t>
            </a:r>
            <a:r>
              <a:rPr lang="zh-CN" altLang="en-US" smtClean="0">
                <a:solidFill>
                  <a:srgbClr val="FF0000"/>
                </a:solidFill>
              </a:rPr>
              <a:t>线性结构</a:t>
            </a:r>
            <a:r>
              <a:rPr lang="zh-CN" altLang="en-US" smtClean="0">
                <a:solidFill>
                  <a:srgbClr val="9C4E00"/>
                </a:solidFill>
              </a:rPr>
              <a:t>的结构特点</a:t>
            </a:r>
            <a:endParaRPr lang="zh-CN" altLang="en-US" b="0" smtClean="0">
              <a:solidFill>
                <a:srgbClr val="9C4E00"/>
              </a:solidFill>
            </a:endParaRPr>
          </a:p>
        </p:txBody>
      </p:sp>
      <p:graphicFrame>
        <p:nvGraphicFramePr>
          <p:cNvPr id="35928" name="Group 88"/>
          <p:cNvGraphicFramePr>
            <a:graphicFrameLocks noGrp="1"/>
          </p:cNvGraphicFramePr>
          <p:nvPr/>
        </p:nvGraphicFramePr>
        <p:xfrm>
          <a:off x="533400" y="2057400"/>
          <a:ext cx="8216900" cy="3509963"/>
        </p:xfrm>
        <a:graphic>
          <a:graphicData uri="http://schemas.openxmlformats.org/drawingml/2006/table">
            <a:tbl>
              <a:tblPr/>
              <a:tblGrid>
                <a:gridCol w="2743200"/>
                <a:gridCol w="2209800"/>
                <a:gridCol w="3263900"/>
              </a:tblGrid>
              <a:tr h="6032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dirty="0" smtClean="0">
                        <a:ln>
                          <a:noFill/>
                        </a:ln>
                        <a:solidFill>
                          <a:srgbClr val="000000"/>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smtClean="0">
                          <a:ln>
                            <a:noFill/>
                          </a:ln>
                          <a:solidFill>
                            <a:schemeClr val="tx2"/>
                          </a:solidFill>
                          <a:effectLst/>
                          <a:latin typeface="楷体_GB2312" pitchFamily="49" charset="-122"/>
                          <a:ea typeface="楷体_GB2312" pitchFamily="49" charset="-122"/>
                        </a:rPr>
                        <a:t>线性结构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smtClean="0">
                          <a:ln>
                            <a:noFill/>
                          </a:ln>
                          <a:solidFill>
                            <a:srgbClr val="990000"/>
                          </a:solidFill>
                          <a:effectLst/>
                          <a:latin typeface="楷体_GB2312" pitchFamily="49" charset="-122"/>
                          <a:ea typeface="楷体_GB2312" pitchFamily="49" charset="-122"/>
                        </a:rPr>
                        <a:t>树型结构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250">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第一个数据元素</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smtClean="0">
                          <a:ln>
                            <a:noFill/>
                          </a:ln>
                          <a:solidFill>
                            <a:schemeClr val="tx2"/>
                          </a:solidFill>
                          <a:effectLst/>
                          <a:latin typeface="楷体_GB2312" pitchFamily="49" charset="-122"/>
                          <a:ea typeface="楷体_GB2312" pitchFamily="49" charset="-122"/>
                        </a:rPr>
                        <a:t>无前驱</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smtClean="0">
                          <a:ln>
                            <a:noFill/>
                          </a:ln>
                          <a:solidFill>
                            <a:srgbClr val="990000"/>
                          </a:solidFill>
                          <a:effectLst/>
                          <a:latin typeface="楷体_GB2312" pitchFamily="49" charset="-122"/>
                          <a:ea typeface="楷体_GB2312" pitchFamily="49" charset="-122"/>
                        </a:rPr>
                        <a:t>无前驱</a:t>
                      </a:r>
                      <a:r>
                        <a:rPr kumimoji="1" lang="en-US" altLang="zh-CN" sz="2800" b="1" i="0" u="none" strike="noStrike" cap="none" normalizeH="0" baseline="0" smtClean="0">
                          <a:ln>
                            <a:noFill/>
                          </a:ln>
                          <a:solidFill>
                            <a:srgbClr val="990000"/>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rgbClr val="990000"/>
                          </a:solidFill>
                          <a:effectLst/>
                          <a:latin typeface="楷体_GB2312" pitchFamily="49" charset="-122"/>
                          <a:ea typeface="楷体_GB2312" pitchFamily="49" charset="-122"/>
                        </a:rPr>
                        <a:t>根结点 </a:t>
                      </a:r>
                      <a:r>
                        <a:rPr kumimoji="1" lang="en-US" altLang="zh-CN" sz="2800" b="1" i="0" u="none" strike="noStrike" cap="none" normalizeH="0" baseline="0" smtClean="0">
                          <a:ln>
                            <a:noFill/>
                          </a:ln>
                          <a:solidFill>
                            <a:srgbClr val="990000"/>
                          </a:solidFill>
                          <a:effectLst/>
                          <a:latin typeface="楷体_GB2312" pitchFamily="49" charset="-122"/>
                          <a:ea typeface="楷体_GB2312"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最后数据元素</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dirty="0" smtClean="0">
                          <a:ln>
                            <a:noFill/>
                          </a:ln>
                          <a:solidFill>
                            <a:schemeClr val="tx2"/>
                          </a:solidFill>
                          <a:effectLst/>
                          <a:latin typeface="楷体_GB2312" pitchFamily="49" charset="-122"/>
                          <a:ea typeface="楷体_GB2312" pitchFamily="49" charset="-122"/>
                        </a:rPr>
                        <a:t>唯一，</a:t>
                      </a:r>
                      <a:endParaRPr kumimoji="1" lang="en-US" altLang="zh-CN" sz="2800" b="1" i="0" u="none" strike="noStrike" cap="none" normalizeH="0" baseline="0" dirty="0" smtClean="0">
                        <a:ln>
                          <a:noFill/>
                        </a:ln>
                        <a:solidFill>
                          <a:schemeClr val="tx2"/>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dirty="0" smtClean="0">
                          <a:ln>
                            <a:noFill/>
                          </a:ln>
                          <a:solidFill>
                            <a:schemeClr val="tx2"/>
                          </a:solidFill>
                          <a:effectLst/>
                          <a:latin typeface="楷体_GB2312" pitchFamily="49" charset="-122"/>
                          <a:ea typeface="楷体_GB2312" pitchFamily="49" charset="-122"/>
                        </a:rPr>
                        <a:t>无后继</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dirty="0" smtClean="0">
                          <a:ln>
                            <a:noFill/>
                          </a:ln>
                          <a:solidFill>
                            <a:srgbClr val="990000"/>
                          </a:solidFill>
                          <a:effectLst/>
                          <a:latin typeface="楷体_GB2312" pitchFamily="49" charset="-122"/>
                          <a:ea typeface="楷体_GB2312" pitchFamily="49" charset="-122"/>
                        </a:rPr>
                        <a:t>多个叶子结点</a:t>
                      </a:r>
                      <a:endParaRPr kumimoji="1" lang="en-US" altLang="zh-CN" sz="2800" b="1" i="0" u="none" strike="noStrike" cap="none" normalizeH="0" baseline="0" dirty="0" smtClean="0">
                        <a:ln>
                          <a:noFill/>
                        </a:ln>
                        <a:solidFill>
                          <a:srgbClr val="990000"/>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dirty="0" smtClean="0">
                          <a:ln>
                            <a:noFill/>
                          </a:ln>
                          <a:solidFill>
                            <a:srgbClr val="990000"/>
                          </a:solidFill>
                          <a:effectLst/>
                          <a:latin typeface="楷体_GB2312" pitchFamily="49" charset="-122"/>
                          <a:ea typeface="楷体_GB2312" pitchFamily="49" charset="-122"/>
                        </a:rPr>
                        <a:t>无后继</a:t>
                      </a:r>
                      <a:endParaRPr kumimoji="1" lang="en-US" altLang="zh-CN" sz="2800" b="1" i="0" u="none" strike="noStrike" cap="none" normalizeH="0" baseline="0" dirty="0" smtClean="0">
                        <a:ln>
                          <a:noFill/>
                        </a:ln>
                        <a:solidFill>
                          <a:srgbClr val="990000"/>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01738">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其它数据元素</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smtClean="0">
                          <a:ln>
                            <a:noFill/>
                          </a:ln>
                          <a:solidFill>
                            <a:schemeClr val="tx2"/>
                          </a:solidFill>
                          <a:effectLst/>
                          <a:latin typeface="楷体_GB2312" pitchFamily="49" charset="-122"/>
                          <a:ea typeface="楷体_GB2312" pitchFamily="49" charset="-122"/>
                        </a:rPr>
                        <a:t>一个前驱</a:t>
                      </a:r>
                    </a:p>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smtClean="0">
                          <a:ln>
                            <a:noFill/>
                          </a:ln>
                          <a:solidFill>
                            <a:schemeClr val="tx2"/>
                          </a:solidFill>
                          <a:effectLst/>
                          <a:latin typeface="楷体_GB2312" pitchFamily="49" charset="-122"/>
                          <a:ea typeface="楷体_GB2312" pitchFamily="49" charset="-122"/>
                        </a:rPr>
                        <a:t>一个后继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dirty="0" smtClean="0">
                          <a:ln>
                            <a:noFill/>
                          </a:ln>
                          <a:solidFill>
                            <a:srgbClr val="990000"/>
                          </a:solidFill>
                          <a:effectLst/>
                          <a:latin typeface="楷体_GB2312" pitchFamily="49" charset="-122"/>
                          <a:ea typeface="楷体_GB2312" pitchFamily="49" charset="-122"/>
                        </a:rPr>
                        <a:t>一个前驱</a:t>
                      </a:r>
                    </a:p>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dirty="0" smtClean="0">
                          <a:ln>
                            <a:noFill/>
                          </a:ln>
                          <a:solidFill>
                            <a:srgbClr val="990000"/>
                          </a:solidFill>
                          <a:effectLst/>
                          <a:latin typeface="楷体_GB2312" pitchFamily="49" charset="-122"/>
                          <a:ea typeface="楷体_GB2312" pitchFamily="49" charset="-122"/>
                        </a:rPr>
                        <a:t>多个后继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928"/>
                                        </p:tgtEl>
                                        <p:attrNameLst>
                                          <p:attrName>style.visibility</p:attrName>
                                        </p:attrNameLst>
                                      </p:cBhvr>
                                      <p:to>
                                        <p:strVal val="visible"/>
                                      </p:to>
                                    </p:set>
                                    <p:animEffect transition="in" filter="wipe(left)">
                                      <p:cBhvr>
                                        <p:cTn id="7" dur="500"/>
                                        <p:tgtEl>
                                          <p:spTgt spid="35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8B58B9CD-B68E-46F8-83E0-D1C22D90AC68}" type="slidenum">
              <a:rPr kumimoji="0" lang="en-US" altLang="zh-CN" sz="1400" b="0" smtClean="0">
                <a:solidFill>
                  <a:schemeClr val="tx1"/>
                </a:solidFill>
              </a:rPr>
              <a:pPr eaLnBrk="1" hangingPunct="1"/>
              <a:t>120</a:t>
            </a:fld>
            <a:endParaRPr kumimoji="0" lang="en-US" altLang="zh-CN" sz="1400" b="0" smtClean="0">
              <a:solidFill>
                <a:schemeClr val="tx1"/>
              </a:solidFill>
            </a:endParaRPr>
          </a:p>
        </p:txBody>
      </p:sp>
      <p:sp>
        <p:nvSpPr>
          <p:cNvPr id="112643" name="Rectangle 2"/>
          <p:cNvSpPr>
            <a:spLocks noGrp="1" noChangeArrowheads="1"/>
          </p:cNvSpPr>
          <p:nvPr>
            <p:ph type="title"/>
          </p:nvPr>
        </p:nvSpPr>
        <p:spPr/>
        <p:txBody>
          <a:bodyPr/>
          <a:lstStyle/>
          <a:p>
            <a:pPr eaLnBrk="1" hangingPunct="1"/>
            <a:r>
              <a:rPr lang="en-US" altLang="zh-CN" smtClean="0"/>
              <a:t>6.8.2 </a:t>
            </a:r>
            <a:r>
              <a:rPr lang="zh-CN" altLang="en-US" smtClean="0"/>
              <a:t>如何构造哈夫曼树</a:t>
            </a:r>
          </a:p>
        </p:txBody>
      </p:sp>
      <p:sp>
        <p:nvSpPr>
          <p:cNvPr id="112644" name="Rectangle 3"/>
          <p:cNvSpPr>
            <a:spLocks noGrp="1" noChangeArrowheads="1"/>
          </p:cNvSpPr>
          <p:nvPr>
            <p:ph type="body" idx="1"/>
          </p:nvPr>
        </p:nvSpPr>
        <p:spPr/>
        <p:txBody>
          <a:bodyPr/>
          <a:lstStyle/>
          <a:p>
            <a:pPr marL="533400" indent="-533400" eaLnBrk="1" hangingPunct="1">
              <a:buFont typeface="Symbol" pitchFamily="18" charset="2"/>
              <a:buAutoNum type="arabicPeriod" startAt="2"/>
            </a:pPr>
            <a:r>
              <a:rPr lang="zh-CN" altLang="en-US" smtClean="0">
                <a:solidFill>
                  <a:schemeClr val="tx1"/>
                </a:solidFill>
              </a:rPr>
              <a:t>在 </a:t>
            </a:r>
            <a:r>
              <a:rPr lang="en-US" altLang="zh-CN" smtClean="0">
                <a:solidFill>
                  <a:schemeClr val="tx1"/>
                </a:solidFill>
              </a:rPr>
              <a:t>F </a:t>
            </a:r>
            <a:r>
              <a:rPr lang="zh-CN" altLang="en-US" smtClean="0">
                <a:solidFill>
                  <a:schemeClr val="tx1"/>
                </a:solidFill>
              </a:rPr>
              <a:t>中选取其</a:t>
            </a:r>
            <a:r>
              <a:rPr lang="zh-CN" altLang="en-US" smtClean="0">
                <a:solidFill>
                  <a:srgbClr val="990000"/>
                </a:solidFill>
              </a:rPr>
              <a:t>根结点</a:t>
            </a:r>
            <a:r>
              <a:rPr lang="zh-CN" altLang="en-US" smtClean="0">
                <a:solidFill>
                  <a:schemeClr val="tx1"/>
                </a:solidFill>
              </a:rPr>
              <a:t>的权值为</a:t>
            </a:r>
            <a:r>
              <a:rPr lang="zh-CN" altLang="en-US" smtClean="0">
                <a:solidFill>
                  <a:srgbClr val="990000"/>
                </a:solidFill>
              </a:rPr>
              <a:t>最小</a:t>
            </a:r>
            <a:r>
              <a:rPr lang="zh-CN" altLang="en-US" smtClean="0">
                <a:solidFill>
                  <a:schemeClr val="tx1"/>
                </a:solidFill>
              </a:rPr>
              <a:t>的两棵二叉树，</a:t>
            </a:r>
          </a:p>
          <a:p>
            <a:pPr marL="990600" lvl="1" indent="-533400" eaLnBrk="1" hangingPunct="1">
              <a:buFont typeface="Symbol" pitchFamily="18" charset="2"/>
              <a:buChar char="¨"/>
            </a:pPr>
            <a:r>
              <a:rPr lang="zh-CN" altLang="en-US" smtClean="0">
                <a:solidFill>
                  <a:schemeClr val="tx2"/>
                </a:solidFill>
              </a:rPr>
              <a:t>分别作为左、右子树构造一棵新的二叉树</a:t>
            </a:r>
          </a:p>
          <a:p>
            <a:pPr marL="990600" lvl="1" indent="-533400" eaLnBrk="1" hangingPunct="1">
              <a:buFont typeface="Symbol" pitchFamily="18" charset="2"/>
              <a:buChar char="¨"/>
            </a:pPr>
            <a:r>
              <a:rPr lang="zh-CN" altLang="en-US" smtClean="0">
                <a:solidFill>
                  <a:schemeClr val="tx2"/>
                </a:solidFill>
              </a:rPr>
              <a:t>并置这棵新的二叉树根结点的权值为其左、右子树根结点的权值之和；</a:t>
            </a:r>
          </a:p>
          <a:p>
            <a:pPr marL="533400" indent="-533400" eaLnBrk="1" hangingPunct="1">
              <a:buFont typeface="Symbol" pitchFamily="18" charset="2"/>
              <a:buAutoNum type="arabicPeriod" startAt="3"/>
            </a:pPr>
            <a:r>
              <a:rPr lang="zh-CN" altLang="en-US" smtClean="0">
                <a:solidFill>
                  <a:schemeClr val="tx1"/>
                </a:solidFill>
              </a:rPr>
              <a:t>从</a:t>
            </a:r>
            <a:r>
              <a:rPr lang="en-US" altLang="zh-CN" smtClean="0">
                <a:solidFill>
                  <a:schemeClr val="tx1"/>
                </a:solidFill>
              </a:rPr>
              <a:t>F</a:t>
            </a:r>
            <a:r>
              <a:rPr lang="zh-CN" altLang="en-US" smtClean="0">
                <a:solidFill>
                  <a:schemeClr val="tx1"/>
                </a:solidFill>
              </a:rPr>
              <a:t>中删去这两棵树，同时加入刚生成的新树；</a:t>
            </a:r>
          </a:p>
          <a:p>
            <a:pPr marL="533400" indent="-533400" eaLnBrk="1" hangingPunct="1">
              <a:buFont typeface="Symbol" pitchFamily="18" charset="2"/>
              <a:buAutoNum type="arabicPeriod" startAt="3"/>
            </a:pPr>
            <a:r>
              <a:rPr lang="zh-CN" altLang="en-US" smtClean="0">
                <a:solidFill>
                  <a:schemeClr val="tx1"/>
                </a:solidFill>
              </a:rPr>
              <a:t>重复 </a:t>
            </a:r>
            <a:r>
              <a:rPr lang="en-US" altLang="zh-CN" smtClean="0">
                <a:solidFill>
                  <a:schemeClr val="tx1"/>
                </a:solidFill>
              </a:rPr>
              <a:t>(2) </a:t>
            </a:r>
            <a:r>
              <a:rPr lang="zh-CN" altLang="en-US" smtClean="0">
                <a:solidFill>
                  <a:schemeClr val="tx1"/>
                </a:solidFill>
              </a:rPr>
              <a:t>和 </a:t>
            </a:r>
            <a:r>
              <a:rPr lang="en-US" altLang="zh-CN" smtClean="0">
                <a:solidFill>
                  <a:schemeClr val="tx1"/>
                </a:solidFill>
              </a:rPr>
              <a:t>(3) </a:t>
            </a:r>
            <a:r>
              <a:rPr lang="zh-CN" altLang="en-US" smtClean="0">
                <a:solidFill>
                  <a:schemeClr val="tx1"/>
                </a:solidFill>
              </a:rPr>
              <a:t>两步，直至 </a:t>
            </a:r>
            <a:r>
              <a:rPr lang="en-US" altLang="zh-CN" smtClean="0">
                <a:solidFill>
                  <a:schemeClr val="tx1"/>
                </a:solidFill>
              </a:rPr>
              <a:t>F </a:t>
            </a:r>
            <a:r>
              <a:rPr lang="zh-CN" altLang="en-US" smtClean="0">
                <a:solidFill>
                  <a:schemeClr val="tx1"/>
                </a:solidFill>
              </a:rPr>
              <a:t>中只含一棵树为止。</a:t>
            </a:r>
            <a:endParaRPr lang="zh-CN" altLang="en-US" smtClean="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387E8CA6-D014-45E5-914D-0E52B5C41E39}" type="slidenum">
              <a:rPr kumimoji="0" lang="en-US" altLang="zh-CN" sz="1400" b="0" smtClean="0">
                <a:solidFill>
                  <a:schemeClr val="tx1"/>
                </a:solidFill>
              </a:rPr>
              <a:pPr eaLnBrk="1" hangingPunct="1"/>
              <a:t>121</a:t>
            </a:fld>
            <a:endParaRPr kumimoji="0" lang="en-US" altLang="zh-CN" sz="1400" b="0" smtClean="0">
              <a:solidFill>
                <a:schemeClr val="tx1"/>
              </a:solidFill>
            </a:endParaRPr>
          </a:p>
        </p:txBody>
      </p:sp>
      <p:sp>
        <p:nvSpPr>
          <p:cNvPr id="113667" name="Rectangle 4"/>
          <p:cNvSpPr>
            <a:spLocks noChangeArrowheads="1"/>
          </p:cNvSpPr>
          <p:nvPr/>
        </p:nvSpPr>
        <p:spPr bwMode="auto">
          <a:xfrm>
            <a:off x="533400" y="457200"/>
            <a:ext cx="6989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a:spcBef>
                <a:spcPct val="0"/>
              </a:spcBef>
            </a:pPr>
            <a:r>
              <a:rPr lang="zh-CN" altLang="en-US" sz="3600">
                <a:solidFill>
                  <a:srgbClr val="990000"/>
                </a:solidFill>
                <a:latin typeface="楷体_GB2312" pitchFamily="49" charset="-122"/>
                <a:ea typeface="楷体_GB2312" pitchFamily="49" charset="-122"/>
              </a:rPr>
              <a:t>例如</a:t>
            </a:r>
            <a:r>
              <a:rPr lang="en-US" altLang="zh-CN" sz="3600">
                <a:solidFill>
                  <a:srgbClr val="990000"/>
                </a:solidFill>
                <a:latin typeface="楷体_GB2312" pitchFamily="49" charset="-122"/>
                <a:ea typeface="楷体_GB2312" pitchFamily="49" charset="-122"/>
              </a:rPr>
              <a:t>: </a:t>
            </a:r>
            <a:r>
              <a:rPr lang="zh-CN" altLang="en-US" sz="3600">
                <a:solidFill>
                  <a:srgbClr val="990000"/>
                </a:solidFill>
                <a:latin typeface="楷体_GB2312" pitchFamily="49" charset="-122"/>
                <a:ea typeface="楷体_GB2312" pitchFamily="49" charset="-122"/>
              </a:rPr>
              <a:t>已知权值 </a:t>
            </a:r>
            <a:r>
              <a:rPr lang="en-US" altLang="zh-CN" sz="3600">
                <a:solidFill>
                  <a:srgbClr val="990000"/>
                </a:solidFill>
                <a:ea typeface="楷体_GB2312" pitchFamily="49" charset="-122"/>
              </a:rPr>
              <a:t>W={ 5, 6, 2, 9, 7 }</a:t>
            </a:r>
          </a:p>
        </p:txBody>
      </p:sp>
      <p:grpSp>
        <p:nvGrpSpPr>
          <p:cNvPr id="2" name="Group 32"/>
          <p:cNvGrpSpPr>
            <a:grpSpLocks/>
          </p:cNvGrpSpPr>
          <p:nvPr/>
        </p:nvGrpSpPr>
        <p:grpSpPr bwMode="auto">
          <a:xfrm>
            <a:off x="1371600" y="1600200"/>
            <a:ext cx="4343400" cy="609600"/>
            <a:chOff x="864" y="1008"/>
            <a:chExt cx="2736" cy="384"/>
          </a:xfrm>
        </p:grpSpPr>
        <p:sp>
          <p:nvSpPr>
            <p:cNvPr id="113695" name="Oval 7"/>
            <p:cNvSpPr>
              <a:spLocks noChangeArrowheads="1"/>
            </p:cNvSpPr>
            <p:nvPr/>
          </p:nvSpPr>
          <p:spPr bwMode="auto">
            <a:xfrm>
              <a:off x="2640" y="1008"/>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9</a:t>
              </a:r>
              <a:endParaRPr lang="en-US" altLang="zh-CN" sz="2400" b="0">
                <a:solidFill>
                  <a:schemeClr val="tx1"/>
                </a:solidFill>
              </a:endParaRPr>
            </a:p>
          </p:txBody>
        </p:sp>
        <p:sp>
          <p:nvSpPr>
            <p:cNvPr id="113696" name="Oval 8"/>
            <p:cNvSpPr>
              <a:spLocks noChangeArrowheads="1"/>
            </p:cNvSpPr>
            <p:nvPr/>
          </p:nvSpPr>
          <p:spPr bwMode="auto">
            <a:xfrm>
              <a:off x="864" y="1008"/>
              <a:ext cx="384" cy="384"/>
            </a:xfrm>
            <a:prstGeom prst="ellipse">
              <a:avLst/>
            </a:prstGeom>
            <a:solidFill>
              <a:schemeClr val="accent2"/>
            </a:solidFill>
            <a:ln w="25400" cap="sq">
              <a:solidFill>
                <a:schemeClr val="tx1"/>
              </a:solidFill>
              <a:round/>
              <a:headEnd type="none" w="sm" len="sm"/>
              <a:tailEnd type="none" w="sm" len="sm"/>
            </a:ln>
          </p:spPr>
          <p:txBody>
            <a:bodyPr wrap="none" anchor="ctr"/>
            <a:lstStyle/>
            <a:p>
              <a:pPr>
                <a:spcBef>
                  <a:spcPct val="0"/>
                </a:spcBef>
              </a:pPr>
              <a:r>
                <a:rPr lang="en-US" altLang="zh-CN" sz="3600" dirty="0">
                  <a:solidFill>
                    <a:schemeClr val="tx1"/>
                  </a:solidFill>
                </a:rPr>
                <a:t>5</a:t>
              </a:r>
              <a:endParaRPr lang="en-US" altLang="zh-CN" sz="2400" b="0" dirty="0">
                <a:solidFill>
                  <a:schemeClr val="tx1"/>
                </a:solidFill>
              </a:endParaRPr>
            </a:p>
          </p:txBody>
        </p:sp>
        <p:sp>
          <p:nvSpPr>
            <p:cNvPr id="113697" name="Oval 9"/>
            <p:cNvSpPr>
              <a:spLocks noChangeArrowheads="1"/>
            </p:cNvSpPr>
            <p:nvPr/>
          </p:nvSpPr>
          <p:spPr bwMode="auto">
            <a:xfrm>
              <a:off x="1440" y="1008"/>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6</a:t>
              </a:r>
              <a:endParaRPr lang="en-US" altLang="zh-CN" sz="2400" b="0">
                <a:solidFill>
                  <a:schemeClr val="tx1"/>
                </a:solidFill>
              </a:endParaRPr>
            </a:p>
          </p:txBody>
        </p:sp>
        <p:sp>
          <p:nvSpPr>
            <p:cNvPr id="113698" name="Oval 10"/>
            <p:cNvSpPr>
              <a:spLocks noChangeArrowheads="1"/>
            </p:cNvSpPr>
            <p:nvPr/>
          </p:nvSpPr>
          <p:spPr bwMode="auto">
            <a:xfrm>
              <a:off x="2016" y="1008"/>
              <a:ext cx="384" cy="384"/>
            </a:xfrm>
            <a:prstGeom prst="ellipse">
              <a:avLst/>
            </a:prstGeom>
            <a:solidFill>
              <a:schemeClr val="accent2"/>
            </a:solidFill>
            <a:ln w="25400" cap="sq">
              <a:solidFill>
                <a:schemeClr val="tx1"/>
              </a:solidFill>
              <a:round/>
              <a:headEnd type="none" w="sm" len="sm"/>
              <a:tailEnd type="none" w="sm" len="sm"/>
            </a:ln>
          </p:spPr>
          <p:txBody>
            <a:bodyPr wrap="none" anchor="ctr"/>
            <a:lstStyle/>
            <a:p>
              <a:pPr>
                <a:spcBef>
                  <a:spcPct val="0"/>
                </a:spcBef>
              </a:pPr>
              <a:r>
                <a:rPr lang="en-US" altLang="zh-CN" sz="3600" dirty="0">
                  <a:solidFill>
                    <a:schemeClr val="tx1"/>
                  </a:solidFill>
                </a:rPr>
                <a:t>2</a:t>
              </a:r>
              <a:endParaRPr lang="en-US" altLang="zh-CN" sz="2400" b="0" dirty="0">
                <a:solidFill>
                  <a:schemeClr val="tx1"/>
                </a:solidFill>
              </a:endParaRPr>
            </a:p>
          </p:txBody>
        </p:sp>
        <p:sp>
          <p:nvSpPr>
            <p:cNvPr id="113699" name="Oval 11"/>
            <p:cNvSpPr>
              <a:spLocks noChangeArrowheads="1"/>
            </p:cNvSpPr>
            <p:nvPr/>
          </p:nvSpPr>
          <p:spPr bwMode="auto">
            <a:xfrm>
              <a:off x="3216" y="1008"/>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7</a:t>
              </a:r>
              <a:endParaRPr lang="en-US" altLang="zh-CN" sz="2400" b="0">
                <a:solidFill>
                  <a:schemeClr val="tx1"/>
                </a:solidFill>
              </a:endParaRPr>
            </a:p>
          </p:txBody>
        </p:sp>
      </p:grpSp>
      <p:grpSp>
        <p:nvGrpSpPr>
          <p:cNvPr id="3" name="Group 34"/>
          <p:cNvGrpSpPr>
            <a:grpSpLocks/>
          </p:cNvGrpSpPr>
          <p:nvPr/>
        </p:nvGrpSpPr>
        <p:grpSpPr bwMode="auto">
          <a:xfrm>
            <a:off x="4022725" y="2743200"/>
            <a:ext cx="1828800" cy="1447800"/>
            <a:chOff x="2534" y="1728"/>
            <a:chExt cx="1152" cy="912"/>
          </a:xfrm>
        </p:grpSpPr>
        <p:sp>
          <p:nvSpPr>
            <p:cNvPr id="113690" name="Line 5"/>
            <p:cNvSpPr>
              <a:spLocks noChangeShapeType="1"/>
            </p:cNvSpPr>
            <p:nvPr/>
          </p:nvSpPr>
          <p:spPr bwMode="auto">
            <a:xfrm flipH="1">
              <a:off x="2726" y="2160"/>
              <a:ext cx="24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1" name="Line 6"/>
            <p:cNvSpPr>
              <a:spLocks noChangeShapeType="1"/>
            </p:cNvSpPr>
            <p:nvPr/>
          </p:nvSpPr>
          <p:spPr bwMode="auto">
            <a:xfrm>
              <a:off x="3254" y="2160"/>
              <a:ext cx="24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2" name="Oval 12"/>
            <p:cNvSpPr>
              <a:spLocks noChangeArrowheads="1"/>
            </p:cNvSpPr>
            <p:nvPr/>
          </p:nvSpPr>
          <p:spPr bwMode="auto">
            <a:xfrm>
              <a:off x="2534" y="2256"/>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5</a:t>
              </a:r>
              <a:endParaRPr lang="en-US" altLang="zh-CN" sz="2400" b="0">
                <a:solidFill>
                  <a:schemeClr val="tx1"/>
                </a:solidFill>
              </a:endParaRPr>
            </a:p>
          </p:txBody>
        </p:sp>
        <p:sp>
          <p:nvSpPr>
            <p:cNvPr id="113693" name="Oval 13"/>
            <p:cNvSpPr>
              <a:spLocks noChangeArrowheads="1"/>
            </p:cNvSpPr>
            <p:nvPr/>
          </p:nvSpPr>
          <p:spPr bwMode="auto">
            <a:xfrm>
              <a:off x="3302" y="2256"/>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2</a:t>
              </a:r>
              <a:endParaRPr lang="en-US" altLang="zh-CN" sz="2400" b="0">
                <a:solidFill>
                  <a:schemeClr val="tx1"/>
                </a:solidFill>
              </a:endParaRPr>
            </a:p>
          </p:txBody>
        </p:sp>
        <p:sp>
          <p:nvSpPr>
            <p:cNvPr id="113694" name="Text Box 14"/>
            <p:cNvSpPr txBox="1">
              <a:spLocks noChangeArrowheads="1"/>
            </p:cNvSpPr>
            <p:nvPr/>
          </p:nvSpPr>
          <p:spPr bwMode="auto">
            <a:xfrm>
              <a:off x="2956" y="1728"/>
              <a:ext cx="346" cy="42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990000"/>
                  </a:solidFill>
                </a:rPr>
                <a:t>7</a:t>
              </a:r>
              <a:endParaRPr lang="en-US" altLang="zh-CN" sz="2400" b="0">
                <a:solidFill>
                  <a:srgbClr val="990000"/>
                </a:solidFill>
              </a:endParaRPr>
            </a:p>
          </p:txBody>
        </p:sp>
      </p:grpSp>
      <p:grpSp>
        <p:nvGrpSpPr>
          <p:cNvPr id="4" name="Group 33"/>
          <p:cNvGrpSpPr>
            <a:grpSpLocks/>
          </p:cNvGrpSpPr>
          <p:nvPr/>
        </p:nvGrpSpPr>
        <p:grpSpPr bwMode="auto">
          <a:xfrm>
            <a:off x="1355725" y="2667000"/>
            <a:ext cx="2438400" cy="609600"/>
            <a:chOff x="854" y="1680"/>
            <a:chExt cx="1536" cy="384"/>
          </a:xfrm>
        </p:grpSpPr>
        <p:sp>
          <p:nvSpPr>
            <p:cNvPr id="113687" name="Oval 15"/>
            <p:cNvSpPr>
              <a:spLocks noChangeArrowheads="1"/>
            </p:cNvSpPr>
            <p:nvPr/>
          </p:nvSpPr>
          <p:spPr bwMode="auto">
            <a:xfrm>
              <a:off x="854" y="1680"/>
              <a:ext cx="384" cy="384"/>
            </a:xfrm>
            <a:prstGeom prst="ellipse">
              <a:avLst/>
            </a:prstGeom>
            <a:solidFill>
              <a:schemeClr val="accent2"/>
            </a:solidFill>
            <a:ln w="25400" cap="sq">
              <a:solidFill>
                <a:schemeClr val="tx1"/>
              </a:solidFill>
              <a:round/>
              <a:headEnd type="none" w="sm" len="sm"/>
              <a:tailEnd type="none" w="sm" len="sm"/>
            </a:ln>
          </p:spPr>
          <p:txBody>
            <a:bodyPr wrap="none" anchor="ctr"/>
            <a:lstStyle/>
            <a:p>
              <a:pPr>
                <a:spcBef>
                  <a:spcPct val="0"/>
                </a:spcBef>
              </a:pPr>
              <a:r>
                <a:rPr lang="en-US" altLang="zh-CN" sz="3600" dirty="0">
                  <a:solidFill>
                    <a:schemeClr val="tx1"/>
                  </a:solidFill>
                </a:rPr>
                <a:t>6</a:t>
              </a:r>
              <a:endParaRPr lang="en-US" altLang="zh-CN" sz="2400" b="0" dirty="0">
                <a:solidFill>
                  <a:schemeClr val="tx1"/>
                </a:solidFill>
              </a:endParaRPr>
            </a:p>
          </p:txBody>
        </p:sp>
        <p:sp>
          <p:nvSpPr>
            <p:cNvPr id="113688" name="Oval 16"/>
            <p:cNvSpPr>
              <a:spLocks noChangeArrowheads="1"/>
            </p:cNvSpPr>
            <p:nvPr/>
          </p:nvSpPr>
          <p:spPr bwMode="auto">
            <a:xfrm>
              <a:off x="1430" y="1680"/>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9</a:t>
              </a:r>
              <a:endParaRPr lang="en-US" altLang="zh-CN" sz="2400" b="0">
                <a:solidFill>
                  <a:schemeClr val="tx1"/>
                </a:solidFill>
              </a:endParaRPr>
            </a:p>
          </p:txBody>
        </p:sp>
        <p:sp>
          <p:nvSpPr>
            <p:cNvPr id="113689" name="Oval 17"/>
            <p:cNvSpPr>
              <a:spLocks noChangeArrowheads="1"/>
            </p:cNvSpPr>
            <p:nvPr/>
          </p:nvSpPr>
          <p:spPr bwMode="auto">
            <a:xfrm>
              <a:off x="2006" y="1680"/>
              <a:ext cx="384" cy="384"/>
            </a:xfrm>
            <a:prstGeom prst="ellipse">
              <a:avLst/>
            </a:prstGeom>
            <a:solidFill>
              <a:schemeClr val="accent2"/>
            </a:solidFill>
            <a:ln w="25400" cap="sq">
              <a:solidFill>
                <a:schemeClr val="tx1"/>
              </a:solidFill>
              <a:round/>
              <a:headEnd type="none" w="sm" len="sm"/>
              <a:tailEnd type="none" w="sm" len="sm"/>
            </a:ln>
          </p:spPr>
          <p:txBody>
            <a:bodyPr wrap="none" anchor="ctr"/>
            <a:lstStyle/>
            <a:p>
              <a:pPr>
                <a:spcBef>
                  <a:spcPct val="0"/>
                </a:spcBef>
              </a:pPr>
              <a:r>
                <a:rPr lang="en-US" altLang="zh-CN" sz="3600" dirty="0">
                  <a:solidFill>
                    <a:schemeClr val="tx1"/>
                  </a:solidFill>
                </a:rPr>
                <a:t>7</a:t>
              </a:r>
              <a:endParaRPr lang="en-US" altLang="zh-CN" sz="2400" b="0" dirty="0">
                <a:solidFill>
                  <a:schemeClr val="tx1"/>
                </a:solidFill>
              </a:endParaRPr>
            </a:p>
          </p:txBody>
        </p:sp>
      </p:grpSp>
      <p:grpSp>
        <p:nvGrpSpPr>
          <p:cNvPr id="5" name="Group 36"/>
          <p:cNvGrpSpPr>
            <a:grpSpLocks/>
          </p:cNvGrpSpPr>
          <p:nvPr/>
        </p:nvGrpSpPr>
        <p:grpSpPr bwMode="auto">
          <a:xfrm>
            <a:off x="4556125" y="4724400"/>
            <a:ext cx="1676400" cy="1447800"/>
            <a:chOff x="2870" y="2976"/>
            <a:chExt cx="1056" cy="912"/>
          </a:xfrm>
        </p:grpSpPr>
        <p:sp>
          <p:nvSpPr>
            <p:cNvPr id="113682" name="Line 21"/>
            <p:cNvSpPr>
              <a:spLocks noChangeShapeType="1"/>
            </p:cNvSpPr>
            <p:nvPr/>
          </p:nvSpPr>
          <p:spPr bwMode="auto">
            <a:xfrm flipH="1">
              <a:off x="3062" y="3360"/>
              <a:ext cx="250"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3" name="Line 22"/>
            <p:cNvSpPr>
              <a:spLocks noChangeShapeType="1"/>
            </p:cNvSpPr>
            <p:nvPr/>
          </p:nvSpPr>
          <p:spPr bwMode="auto">
            <a:xfrm>
              <a:off x="3552" y="3408"/>
              <a:ext cx="182"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4" name="Oval 18"/>
            <p:cNvSpPr>
              <a:spLocks noChangeArrowheads="1"/>
            </p:cNvSpPr>
            <p:nvPr/>
          </p:nvSpPr>
          <p:spPr bwMode="auto">
            <a:xfrm>
              <a:off x="2870" y="3504"/>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6</a:t>
              </a:r>
              <a:endParaRPr lang="en-US" altLang="zh-CN" sz="2400" b="0">
                <a:solidFill>
                  <a:schemeClr val="tx1"/>
                </a:solidFill>
              </a:endParaRPr>
            </a:p>
          </p:txBody>
        </p:sp>
        <p:sp>
          <p:nvSpPr>
            <p:cNvPr id="113685" name="Oval 19"/>
            <p:cNvSpPr>
              <a:spLocks noChangeArrowheads="1"/>
            </p:cNvSpPr>
            <p:nvPr/>
          </p:nvSpPr>
          <p:spPr bwMode="auto">
            <a:xfrm>
              <a:off x="3542" y="3504"/>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7</a:t>
              </a:r>
              <a:endParaRPr lang="en-US" altLang="zh-CN" sz="2400" b="0">
                <a:solidFill>
                  <a:schemeClr val="tx1"/>
                </a:solidFill>
              </a:endParaRPr>
            </a:p>
          </p:txBody>
        </p:sp>
        <p:sp>
          <p:nvSpPr>
            <p:cNvPr id="113686" name="Text Box 20"/>
            <p:cNvSpPr txBox="1">
              <a:spLocks noChangeArrowheads="1"/>
            </p:cNvSpPr>
            <p:nvPr/>
          </p:nvSpPr>
          <p:spPr bwMode="auto">
            <a:xfrm>
              <a:off x="3206" y="2976"/>
              <a:ext cx="432" cy="42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990000"/>
                  </a:solidFill>
                </a:rPr>
                <a:t>13</a:t>
              </a:r>
              <a:endParaRPr lang="en-US" altLang="zh-CN" sz="2400" b="0">
                <a:solidFill>
                  <a:srgbClr val="990000"/>
                </a:solidFill>
              </a:endParaRPr>
            </a:p>
          </p:txBody>
        </p:sp>
      </p:grpSp>
      <p:grpSp>
        <p:nvGrpSpPr>
          <p:cNvPr id="6" name="Group 35"/>
          <p:cNvGrpSpPr>
            <a:grpSpLocks/>
          </p:cNvGrpSpPr>
          <p:nvPr/>
        </p:nvGrpSpPr>
        <p:grpSpPr bwMode="auto">
          <a:xfrm>
            <a:off x="1431925" y="4648200"/>
            <a:ext cx="2590800" cy="1524000"/>
            <a:chOff x="902" y="2928"/>
            <a:chExt cx="1632" cy="960"/>
          </a:xfrm>
        </p:grpSpPr>
        <p:sp>
          <p:nvSpPr>
            <p:cNvPr id="113676" name="Line 26"/>
            <p:cNvSpPr>
              <a:spLocks noChangeShapeType="1"/>
            </p:cNvSpPr>
            <p:nvPr/>
          </p:nvSpPr>
          <p:spPr bwMode="auto">
            <a:xfrm flipH="1">
              <a:off x="1574" y="3408"/>
              <a:ext cx="24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7" name="Line 27"/>
            <p:cNvSpPr>
              <a:spLocks noChangeShapeType="1"/>
            </p:cNvSpPr>
            <p:nvPr/>
          </p:nvSpPr>
          <p:spPr bwMode="auto">
            <a:xfrm>
              <a:off x="2102" y="3408"/>
              <a:ext cx="24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8" name="Oval 23"/>
            <p:cNvSpPr>
              <a:spLocks noChangeArrowheads="1"/>
            </p:cNvSpPr>
            <p:nvPr/>
          </p:nvSpPr>
          <p:spPr bwMode="auto">
            <a:xfrm>
              <a:off x="902" y="2928"/>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9</a:t>
              </a:r>
              <a:endParaRPr lang="en-US" altLang="zh-CN" sz="2400" b="0">
                <a:solidFill>
                  <a:schemeClr val="tx1"/>
                </a:solidFill>
              </a:endParaRPr>
            </a:p>
          </p:txBody>
        </p:sp>
        <p:sp>
          <p:nvSpPr>
            <p:cNvPr id="113679" name="Oval 24"/>
            <p:cNvSpPr>
              <a:spLocks noChangeArrowheads="1"/>
            </p:cNvSpPr>
            <p:nvPr/>
          </p:nvSpPr>
          <p:spPr bwMode="auto">
            <a:xfrm>
              <a:off x="1382" y="3504"/>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5</a:t>
              </a:r>
              <a:endParaRPr lang="en-US" altLang="zh-CN" sz="2400" b="0">
                <a:solidFill>
                  <a:schemeClr val="tx1"/>
                </a:solidFill>
              </a:endParaRPr>
            </a:p>
          </p:txBody>
        </p:sp>
        <p:sp>
          <p:nvSpPr>
            <p:cNvPr id="113680" name="Oval 25"/>
            <p:cNvSpPr>
              <a:spLocks noChangeArrowheads="1"/>
            </p:cNvSpPr>
            <p:nvPr/>
          </p:nvSpPr>
          <p:spPr bwMode="auto">
            <a:xfrm>
              <a:off x="2150" y="3504"/>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2</a:t>
              </a:r>
              <a:endParaRPr lang="en-US" altLang="zh-CN" sz="2400" b="0">
                <a:solidFill>
                  <a:schemeClr val="tx1"/>
                </a:solidFill>
              </a:endParaRPr>
            </a:p>
          </p:txBody>
        </p:sp>
        <p:sp>
          <p:nvSpPr>
            <p:cNvPr id="113681" name="Text Box 28"/>
            <p:cNvSpPr txBox="1">
              <a:spLocks noChangeArrowheads="1"/>
            </p:cNvSpPr>
            <p:nvPr/>
          </p:nvSpPr>
          <p:spPr bwMode="auto">
            <a:xfrm>
              <a:off x="1804" y="2976"/>
              <a:ext cx="346" cy="42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990000"/>
                  </a:solidFill>
                </a:rPr>
                <a:t>7</a:t>
              </a:r>
              <a:endParaRPr lang="en-US" altLang="zh-CN" sz="2400" b="0">
                <a:solidFill>
                  <a:srgbClr val="990000"/>
                </a:solidFill>
              </a:endParaRPr>
            </a:p>
          </p:txBody>
        </p:sp>
      </p:grpSp>
      <p:sp>
        <p:nvSpPr>
          <p:cNvPr id="113673" name="Text Box 29"/>
          <p:cNvSpPr txBox="1">
            <a:spLocks noChangeArrowheads="1"/>
          </p:cNvSpPr>
          <p:nvPr/>
        </p:nvSpPr>
        <p:spPr bwMode="auto">
          <a:xfrm>
            <a:off x="457200" y="1600200"/>
            <a:ext cx="60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1</a:t>
            </a:r>
            <a:r>
              <a:rPr lang="zh-CN" altLang="en-US">
                <a:ea typeface="楷体_GB2312" pitchFamily="49" charset="-122"/>
              </a:rPr>
              <a:t>）</a:t>
            </a:r>
          </a:p>
        </p:txBody>
      </p:sp>
      <p:sp>
        <p:nvSpPr>
          <p:cNvPr id="113674" name="Text Box 30"/>
          <p:cNvSpPr txBox="1">
            <a:spLocks noChangeArrowheads="1"/>
          </p:cNvSpPr>
          <p:nvPr/>
        </p:nvSpPr>
        <p:spPr bwMode="auto">
          <a:xfrm>
            <a:off x="457200" y="2667000"/>
            <a:ext cx="60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2</a:t>
            </a:r>
            <a:r>
              <a:rPr lang="zh-CN" altLang="en-US">
                <a:ea typeface="楷体_GB2312" pitchFamily="49" charset="-122"/>
              </a:rPr>
              <a:t>）</a:t>
            </a:r>
          </a:p>
        </p:txBody>
      </p:sp>
      <p:sp>
        <p:nvSpPr>
          <p:cNvPr id="113675" name="Text Box 31"/>
          <p:cNvSpPr txBox="1">
            <a:spLocks noChangeArrowheads="1"/>
          </p:cNvSpPr>
          <p:nvPr/>
        </p:nvSpPr>
        <p:spPr bwMode="auto">
          <a:xfrm>
            <a:off x="457200" y="4648200"/>
            <a:ext cx="60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3</a:t>
            </a:r>
            <a:r>
              <a:rPr lang="zh-CN" altLang="en-US">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0F3D7DCA-6760-467C-B2E9-61531CAAE3B3}" type="slidenum">
              <a:rPr kumimoji="0" lang="en-US" altLang="zh-CN" sz="1400" b="0" smtClean="0">
                <a:solidFill>
                  <a:schemeClr val="tx1"/>
                </a:solidFill>
              </a:rPr>
              <a:pPr eaLnBrk="1" hangingPunct="1"/>
              <a:t>122</a:t>
            </a:fld>
            <a:endParaRPr kumimoji="0" lang="en-US" altLang="zh-CN" sz="1400" b="0" smtClean="0">
              <a:solidFill>
                <a:schemeClr val="tx1"/>
              </a:solidFill>
            </a:endParaRPr>
          </a:p>
        </p:txBody>
      </p:sp>
      <p:grpSp>
        <p:nvGrpSpPr>
          <p:cNvPr id="2" name="Group 2"/>
          <p:cNvGrpSpPr>
            <a:grpSpLocks/>
          </p:cNvGrpSpPr>
          <p:nvPr/>
        </p:nvGrpSpPr>
        <p:grpSpPr bwMode="auto">
          <a:xfrm>
            <a:off x="1600200" y="457200"/>
            <a:ext cx="1676400" cy="1447800"/>
            <a:chOff x="2870" y="2976"/>
            <a:chExt cx="1056" cy="912"/>
          </a:xfrm>
        </p:grpSpPr>
        <p:sp>
          <p:nvSpPr>
            <p:cNvPr id="114736" name="Line 3"/>
            <p:cNvSpPr>
              <a:spLocks noChangeShapeType="1"/>
            </p:cNvSpPr>
            <p:nvPr/>
          </p:nvSpPr>
          <p:spPr bwMode="auto">
            <a:xfrm flipH="1">
              <a:off x="3062" y="3360"/>
              <a:ext cx="250"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37" name="Line 4"/>
            <p:cNvSpPr>
              <a:spLocks noChangeShapeType="1"/>
            </p:cNvSpPr>
            <p:nvPr/>
          </p:nvSpPr>
          <p:spPr bwMode="auto">
            <a:xfrm>
              <a:off x="3552" y="3408"/>
              <a:ext cx="182"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38" name="Oval 5"/>
            <p:cNvSpPr>
              <a:spLocks noChangeArrowheads="1"/>
            </p:cNvSpPr>
            <p:nvPr/>
          </p:nvSpPr>
          <p:spPr bwMode="auto">
            <a:xfrm>
              <a:off x="2870" y="3504"/>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6</a:t>
              </a:r>
              <a:endParaRPr lang="en-US" altLang="zh-CN" sz="2400" b="0">
                <a:solidFill>
                  <a:schemeClr val="tx1"/>
                </a:solidFill>
              </a:endParaRPr>
            </a:p>
          </p:txBody>
        </p:sp>
        <p:sp>
          <p:nvSpPr>
            <p:cNvPr id="114739" name="Oval 6"/>
            <p:cNvSpPr>
              <a:spLocks noChangeArrowheads="1"/>
            </p:cNvSpPr>
            <p:nvPr/>
          </p:nvSpPr>
          <p:spPr bwMode="auto">
            <a:xfrm>
              <a:off x="3542" y="3504"/>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7</a:t>
              </a:r>
              <a:endParaRPr lang="en-US" altLang="zh-CN" sz="2400" b="0">
                <a:solidFill>
                  <a:schemeClr val="tx1"/>
                </a:solidFill>
              </a:endParaRPr>
            </a:p>
          </p:txBody>
        </p:sp>
        <p:sp>
          <p:nvSpPr>
            <p:cNvPr id="114740" name="Text Box 7"/>
            <p:cNvSpPr txBox="1">
              <a:spLocks noChangeArrowheads="1"/>
            </p:cNvSpPr>
            <p:nvPr/>
          </p:nvSpPr>
          <p:spPr bwMode="auto">
            <a:xfrm>
              <a:off x="3206" y="2976"/>
              <a:ext cx="432" cy="42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990000"/>
                  </a:solidFill>
                </a:rPr>
                <a:t>13</a:t>
              </a:r>
              <a:endParaRPr lang="en-US" altLang="zh-CN" sz="2400" b="0">
                <a:solidFill>
                  <a:srgbClr val="990000"/>
                </a:solidFill>
              </a:endParaRPr>
            </a:p>
          </p:txBody>
        </p:sp>
      </p:grpSp>
      <p:sp>
        <p:nvSpPr>
          <p:cNvPr id="114692" name="Text Box 15"/>
          <p:cNvSpPr txBox="1">
            <a:spLocks noChangeArrowheads="1"/>
          </p:cNvSpPr>
          <p:nvPr/>
        </p:nvSpPr>
        <p:spPr bwMode="auto">
          <a:xfrm>
            <a:off x="685800" y="533400"/>
            <a:ext cx="60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3</a:t>
            </a:r>
            <a:r>
              <a:rPr lang="zh-CN" altLang="en-US">
                <a:ea typeface="楷体_GB2312" pitchFamily="49" charset="-122"/>
              </a:rPr>
              <a:t>）</a:t>
            </a:r>
          </a:p>
        </p:txBody>
      </p:sp>
      <p:sp>
        <p:nvSpPr>
          <p:cNvPr id="114693" name="Text Box 16"/>
          <p:cNvSpPr txBox="1">
            <a:spLocks noChangeArrowheads="1"/>
          </p:cNvSpPr>
          <p:nvPr/>
        </p:nvSpPr>
        <p:spPr bwMode="auto">
          <a:xfrm>
            <a:off x="685800" y="3657600"/>
            <a:ext cx="60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4</a:t>
            </a:r>
            <a:r>
              <a:rPr lang="zh-CN" altLang="en-US">
                <a:ea typeface="楷体_GB2312" pitchFamily="49" charset="-122"/>
              </a:rPr>
              <a:t>）</a:t>
            </a:r>
          </a:p>
        </p:txBody>
      </p:sp>
      <p:grpSp>
        <p:nvGrpSpPr>
          <p:cNvPr id="3" name="Group 50"/>
          <p:cNvGrpSpPr>
            <a:grpSpLocks/>
          </p:cNvGrpSpPr>
          <p:nvPr/>
        </p:nvGrpSpPr>
        <p:grpSpPr bwMode="auto">
          <a:xfrm>
            <a:off x="3657600" y="3492500"/>
            <a:ext cx="2743200" cy="2647950"/>
            <a:chOff x="2976" y="2124"/>
            <a:chExt cx="1728" cy="1668"/>
          </a:xfrm>
        </p:grpSpPr>
        <p:sp>
          <p:nvSpPr>
            <p:cNvPr id="114727" name="Oval 18"/>
            <p:cNvSpPr>
              <a:spLocks noChangeArrowheads="1"/>
            </p:cNvSpPr>
            <p:nvPr/>
          </p:nvSpPr>
          <p:spPr bwMode="auto">
            <a:xfrm>
              <a:off x="2976" y="2832"/>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9</a:t>
              </a:r>
              <a:endParaRPr lang="en-US" altLang="zh-CN" sz="2400" b="0">
                <a:solidFill>
                  <a:schemeClr val="tx1"/>
                </a:solidFill>
              </a:endParaRPr>
            </a:p>
          </p:txBody>
        </p:sp>
        <p:sp>
          <p:nvSpPr>
            <p:cNvPr id="114728" name="Oval 19"/>
            <p:cNvSpPr>
              <a:spLocks noChangeArrowheads="1"/>
            </p:cNvSpPr>
            <p:nvPr/>
          </p:nvSpPr>
          <p:spPr bwMode="auto">
            <a:xfrm>
              <a:off x="3552" y="3408"/>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5</a:t>
              </a:r>
              <a:endParaRPr lang="en-US" altLang="zh-CN" sz="2400" b="0">
                <a:solidFill>
                  <a:schemeClr val="tx1"/>
                </a:solidFill>
              </a:endParaRPr>
            </a:p>
          </p:txBody>
        </p:sp>
        <p:sp>
          <p:nvSpPr>
            <p:cNvPr id="114729" name="Oval 20"/>
            <p:cNvSpPr>
              <a:spLocks noChangeArrowheads="1"/>
            </p:cNvSpPr>
            <p:nvPr/>
          </p:nvSpPr>
          <p:spPr bwMode="auto">
            <a:xfrm>
              <a:off x="4320" y="3408"/>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2</a:t>
              </a:r>
              <a:endParaRPr lang="en-US" altLang="zh-CN" sz="2400" b="0">
                <a:solidFill>
                  <a:schemeClr val="tx1"/>
                </a:solidFill>
              </a:endParaRPr>
            </a:p>
          </p:txBody>
        </p:sp>
        <p:sp>
          <p:nvSpPr>
            <p:cNvPr id="114730" name="Line 21"/>
            <p:cNvSpPr>
              <a:spLocks noChangeShapeType="1"/>
            </p:cNvSpPr>
            <p:nvPr/>
          </p:nvSpPr>
          <p:spPr bwMode="auto">
            <a:xfrm flipH="1">
              <a:off x="3744" y="3264"/>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31" name="Line 22"/>
            <p:cNvSpPr>
              <a:spLocks noChangeShapeType="1"/>
            </p:cNvSpPr>
            <p:nvPr/>
          </p:nvSpPr>
          <p:spPr bwMode="auto">
            <a:xfrm>
              <a:off x="4272" y="3264"/>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32" name="Text Box 23"/>
            <p:cNvSpPr txBox="1">
              <a:spLocks noChangeArrowheads="1"/>
            </p:cNvSpPr>
            <p:nvPr/>
          </p:nvSpPr>
          <p:spPr bwMode="auto">
            <a:xfrm>
              <a:off x="3974" y="2832"/>
              <a:ext cx="346" cy="42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990000"/>
                  </a:solidFill>
                </a:rPr>
                <a:t>7</a:t>
              </a:r>
              <a:endParaRPr lang="en-US" altLang="zh-CN" sz="2400" b="0">
                <a:solidFill>
                  <a:srgbClr val="990000"/>
                </a:solidFill>
              </a:endParaRPr>
            </a:p>
          </p:txBody>
        </p:sp>
        <p:sp>
          <p:nvSpPr>
            <p:cNvPr id="114733" name="Text Box 24"/>
            <p:cNvSpPr txBox="1">
              <a:spLocks noChangeArrowheads="1"/>
            </p:cNvSpPr>
            <p:nvPr/>
          </p:nvSpPr>
          <p:spPr bwMode="auto">
            <a:xfrm>
              <a:off x="3468" y="2124"/>
              <a:ext cx="420" cy="420"/>
            </a:xfrm>
            <a:prstGeom prst="rect">
              <a:avLst/>
            </a:prstGeom>
            <a:solidFill>
              <a:schemeClr val="bg2"/>
            </a:solidFill>
            <a:ln w="25400" cap="sq">
              <a:solidFill>
                <a:srgbClr val="003300"/>
              </a:solidFill>
              <a:miter lim="800000"/>
              <a:headEnd type="none" w="sm" len="sm"/>
              <a:tailEnd type="none" w="sm" len="sm"/>
            </a:ln>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990000"/>
                  </a:solidFill>
                </a:rPr>
                <a:t>16</a:t>
              </a:r>
              <a:endParaRPr lang="en-US" altLang="zh-CN" sz="2400" b="0">
                <a:solidFill>
                  <a:srgbClr val="990000"/>
                </a:solidFill>
              </a:endParaRPr>
            </a:p>
          </p:txBody>
        </p:sp>
        <p:sp>
          <p:nvSpPr>
            <p:cNvPr id="114734" name="Line 25"/>
            <p:cNvSpPr>
              <a:spLocks noChangeShapeType="1"/>
            </p:cNvSpPr>
            <p:nvPr/>
          </p:nvSpPr>
          <p:spPr bwMode="auto">
            <a:xfrm flipH="1">
              <a:off x="3168" y="2544"/>
              <a:ext cx="288" cy="28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35" name="Line 26"/>
            <p:cNvSpPr>
              <a:spLocks noChangeShapeType="1"/>
            </p:cNvSpPr>
            <p:nvPr/>
          </p:nvSpPr>
          <p:spPr bwMode="auto">
            <a:xfrm>
              <a:off x="3888" y="2544"/>
              <a:ext cx="240" cy="28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62"/>
          <p:cNvGrpSpPr>
            <a:grpSpLocks/>
          </p:cNvGrpSpPr>
          <p:nvPr/>
        </p:nvGrpSpPr>
        <p:grpSpPr bwMode="auto">
          <a:xfrm>
            <a:off x="1524000" y="3473450"/>
            <a:ext cx="1676400" cy="1752600"/>
            <a:chOff x="1632" y="2112"/>
            <a:chExt cx="1056" cy="1104"/>
          </a:xfrm>
        </p:grpSpPr>
        <p:sp>
          <p:nvSpPr>
            <p:cNvPr id="114722" name="Text Box 29"/>
            <p:cNvSpPr txBox="1">
              <a:spLocks noChangeArrowheads="1"/>
            </p:cNvSpPr>
            <p:nvPr/>
          </p:nvSpPr>
          <p:spPr bwMode="auto">
            <a:xfrm>
              <a:off x="1968" y="2112"/>
              <a:ext cx="432" cy="42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990000"/>
                  </a:solidFill>
                </a:rPr>
                <a:t>13</a:t>
              </a:r>
              <a:endParaRPr lang="en-US" altLang="zh-CN" sz="2400" b="0">
                <a:solidFill>
                  <a:srgbClr val="990000"/>
                </a:solidFill>
              </a:endParaRPr>
            </a:p>
          </p:txBody>
        </p:sp>
        <p:sp>
          <p:nvSpPr>
            <p:cNvPr id="114723" name="Oval 27"/>
            <p:cNvSpPr>
              <a:spLocks noChangeArrowheads="1"/>
            </p:cNvSpPr>
            <p:nvPr/>
          </p:nvSpPr>
          <p:spPr bwMode="auto">
            <a:xfrm>
              <a:off x="1632" y="2832"/>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6</a:t>
              </a:r>
              <a:endParaRPr lang="en-US" altLang="zh-CN" sz="2400" b="0">
                <a:solidFill>
                  <a:schemeClr val="tx1"/>
                </a:solidFill>
              </a:endParaRPr>
            </a:p>
          </p:txBody>
        </p:sp>
        <p:sp>
          <p:nvSpPr>
            <p:cNvPr id="114724" name="Oval 28"/>
            <p:cNvSpPr>
              <a:spLocks noChangeArrowheads="1"/>
            </p:cNvSpPr>
            <p:nvPr/>
          </p:nvSpPr>
          <p:spPr bwMode="auto">
            <a:xfrm>
              <a:off x="2304" y="2832"/>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7</a:t>
              </a:r>
              <a:endParaRPr lang="en-US" altLang="zh-CN" sz="2400" b="0">
                <a:solidFill>
                  <a:schemeClr val="tx1"/>
                </a:solidFill>
              </a:endParaRPr>
            </a:p>
          </p:txBody>
        </p:sp>
        <p:sp>
          <p:nvSpPr>
            <p:cNvPr id="114725" name="Line 30"/>
            <p:cNvSpPr>
              <a:spLocks noChangeShapeType="1"/>
            </p:cNvSpPr>
            <p:nvPr/>
          </p:nvSpPr>
          <p:spPr bwMode="auto">
            <a:xfrm flipH="1">
              <a:off x="1824" y="2496"/>
              <a:ext cx="144" cy="336"/>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26" name="Line 31"/>
            <p:cNvSpPr>
              <a:spLocks noChangeShapeType="1"/>
            </p:cNvSpPr>
            <p:nvPr/>
          </p:nvSpPr>
          <p:spPr bwMode="auto">
            <a:xfrm>
              <a:off x="2400" y="2544"/>
              <a:ext cx="96" cy="28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39328" name="Text Box 32"/>
          <p:cNvSpPr txBox="1">
            <a:spLocks noChangeArrowheads="1"/>
          </p:cNvSpPr>
          <p:nvPr/>
        </p:nvSpPr>
        <p:spPr bwMode="auto">
          <a:xfrm>
            <a:off x="3200400" y="2330450"/>
            <a:ext cx="739775" cy="66675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3600">
                <a:solidFill>
                  <a:srgbClr val="990000"/>
                </a:solidFill>
              </a:rPr>
              <a:t>29</a:t>
            </a:r>
            <a:endParaRPr lang="en-US" altLang="zh-CN" sz="2400" b="0">
              <a:solidFill>
                <a:srgbClr val="990000"/>
              </a:solidFill>
            </a:endParaRPr>
          </a:p>
        </p:txBody>
      </p:sp>
      <p:sp>
        <p:nvSpPr>
          <p:cNvPr id="439329" name="Line 33"/>
          <p:cNvSpPr>
            <a:spLocks noChangeShapeType="1"/>
          </p:cNvSpPr>
          <p:nvPr/>
        </p:nvSpPr>
        <p:spPr bwMode="auto">
          <a:xfrm flipH="1">
            <a:off x="2362200" y="3016250"/>
            <a:ext cx="838200" cy="4572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30" name="Line 34"/>
          <p:cNvSpPr>
            <a:spLocks noChangeShapeType="1"/>
          </p:cNvSpPr>
          <p:nvPr/>
        </p:nvSpPr>
        <p:spPr bwMode="auto">
          <a:xfrm>
            <a:off x="3962400" y="3016250"/>
            <a:ext cx="838200" cy="4572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31" name="Text Box 35"/>
          <p:cNvSpPr txBox="1">
            <a:spLocks noChangeArrowheads="1"/>
          </p:cNvSpPr>
          <p:nvPr/>
        </p:nvSpPr>
        <p:spPr bwMode="auto">
          <a:xfrm>
            <a:off x="2559050" y="27114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006666"/>
                </a:solidFill>
              </a:rPr>
              <a:t>0</a:t>
            </a:r>
            <a:endParaRPr lang="en-US" altLang="zh-CN" sz="2400" b="0">
              <a:solidFill>
                <a:schemeClr val="tx1"/>
              </a:solidFill>
            </a:endParaRPr>
          </a:p>
        </p:txBody>
      </p:sp>
      <p:sp>
        <p:nvSpPr>
          <p:cNvPr id="439332" name="Text Box 36"/>
          <p:cNvSpPr txBox="1">
            <a:spLocks noChangeArrowheads="1"/>
          </p:cNvSpPr>
          <p:nvPr/>
        </p:nvSpPr>
        <p:spPr bwMode="auto">
          <a:xfrm>
            <a:off x="1600200" y="38989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006666"/>
                </a:solidFill>
              </a:rPr>
              <a:t>0</a:t>
            </a:r>
            <a:endParaRPr lang="en-US" altLang="zh-CN" sz="2400" b="0">
              <a:solidFill>
                <a:schemeClr val="tx1"/>
              </a:solidFill>
            </a:endParaRPr>
          </a:p>
        </p:txBody>
      </p:sp>
      <p:sp>
        <p:nvSpPr>
          <p:cNvPr id="439333" name="Text Box 37"/>
          <p:cNvSpPr txBox="1">
            <a:spLocks noChangeArrowheads="1"/>
          </p:cNvSpPr>
          <p:nvPr/>
        </p:nvSpPr>
        <p:spPr bwMode="auto">
          <a:xfrm>
            <a:off x="3930650" y="38989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006666"/>
                </a:solidFill>
              </a:rPr>
              <a:t>0</a:t>
            </a:r>
            <a:endParaRPr lang="en-US" altLang="zh-CN" sz="2400" b="0">
              <a:solidFill>
                <a:schemeClr val="tx1"/>
              </a:solidFill>
            </a:endParaRPr>
          </a:p>
        </p:txBody>
      </p:sp>
      <p:sp>
        <p:nvSpPr>
          <p:cNvPr id="439334" name="Text Box 38"/>
          <p:cNvSpPr txBox="1">
            <a:spLocks noChangeArrowheads="1"/>
          </p:cNvSpPr>
          <p:nvPr/>
        </p:nvSpPr>
        <p:spPr bwMode="auto">
          <a:xfrm>
            <a:off x="4768850" y="49212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006666"/>
                </a:solidFill>
              </a:rPr>
              <a:t>0</a:t>
            </a:r>
            <a:endParaRPr lang="en-US" altLang="zh-CN" sz="2400" b="0">
              <a:solidFill>
                <a:schemeClr val="tx1"/>
              </a:solidFill>
            </a:endParaRPr>
          </a:p>
        </p:txBody>
      </p:sp>
      <p:sp>
        <p:nvSpPr>
          <p:cNvPr id="439335" name="Text Box 39"/>
          <p:cNvSpPr txBox="1">
            <a:spLocks noChangeArrowheads="1"/>
          </p:cNvSpPr>
          <p:nvPr/>
        </p:nvSpPr>
        <p:spPr bwMode="auto">
          <a:xfrm>
            <a:off x="4235450" y="26797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006666"/>
                </a:solidFill>
              </a:rPr>
              <a:t>1</a:t>
            </a:r>
            <a:endParaRPr lang="en-US" altLang="zh-CN" sz="2400" b="0">
              <a:solidFill>
                <a:schemeClr val="tx1"/>
              </a:solidFill>
            </a:endParaRPr>
          </a:p>
        </p:txBody>
      </p:sp>
      <p:sp>
        <p:nvSpPr>
          <p:cNvPr id="439336" name="Text Box 40"/>
          <p:cNvSpPr txBox="1">
            <a:spLocks noChangeArrowheads="1"/>
          </p:cNvSpPr>
          <p:nvPr/>
        </p:nvSpPr>
        <p:spPr bwMode="auto">
          <a:xfrm>
            <a:off x="2819400" y="39306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006666"/>
                </a:solidFill>
              </a:rPr>
              <a:t>1</a:t>
            </a:r>
            <a:endParaRPr lang="en-US" altLang="zh-CN" sz="2400" b="0">
              <a:solidFill>
                <a:schemeClr val="tx1"/>
              </a:solidFill>
            </a:endParaRPr>
          </a:p>
        </p:txBody>
      </p:sp>
      <p:sp>
        <p:nvSpPr>
          <p:cNvPr id="439337" name="Text Box 41"/>
          <p:cNvSpPr txBox="1">
            <a:spLocks noChangeArrowheads="1"/>
          </p:cNvSpPr>
          <p:nvPr/>
        </p:nvSpPr>
        <p:spPr bwMode="auto">
          <a:xfrm>
            <a:off x="5226050" y="38544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006666"/>
                </a:solidFill>
              </a:rPr>
              <a:t>1</a:t>
            </a:r>
            <a:endParaRPr lang="en-US" altLang="zh-CN" sz="2400" b="0">
              <a:solidFill>
                <a:schemeClr val="tx1"/>
              </a:solidFill>
            </a:endParaRPr>
          </a:p>
        </p:txBody>
      </p:sp>
      <p:sp>
        <p:nvSpPr>
          <p:cNvPr id="439338" name="Text Box 42"/>
          <p:cNvSpPr txBox="1">
            <a:spLocks noChangeArrowheads="1"/>
          </p:cNvSpPr>
          <p:nvPr/>
        </p:nvSpPr>
        <p:spPr bwMode="auto">
          <a:xfrm>
            <a:off x="5835650" y="48895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006666"/>
                </a:solidFill>
              </a:rPr>
              <a:t>1</a:t>
            </a:r>
            <a:endParaRPr lang="en-US" altLang="zh-CN" sz="2400" b="0">
              <a:solidFill>
                <a:schemeClr val="tx1"/>
              </a:solidFill>
            </a:endParaRPr>
          </a:p>
        </p:txBody>
      </p:sp>
      <p:sp>
        <p:nvSpPr>
          <p:cNvPr id="439339" name="Text Box 43"/>
          <p:cNvSpPr txBox="1">
            <a:spLocks noChangeArrowheads="1"/>
          </p:cNvSpPr>
          <p:nvPr/>
        </p:nvSpPr>
        <p:spPr bwMode="auto">
          <a:xfrm>
            <a:off x="1524000" y="51181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800080"/>
                </a:solidFill>
              </a:rPr>
              <a:t>00</a:t>
            </a:r>
            <a:endParaRPr lang="en-US" altLang="zh-CN" sz="2400" b="0">
              <a:solidFill>
                <a:schemeClr val="tx1"/>
              </a:solidFill>
            </a:endParaRPr>
          </a:p>
        </p:txBody>
      </p:sp>
      <p:sp>
        <p:nvSpPr>
          <p:cNvPr id="439340" name="Text Box 44"/>
          <p:cNvSpPr txBox="1">
            <a:spLocks noChangeArrowheads="1"/>
          </p:cNvSpPr>
          <p:nvPr/>
        </p:nvSpPr>
        <p:spPr bwMode="auto">
          <a:xfrm>
            <a:off x="2590800" y="51181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800080"/>
                </a:solidFill>
              </a:rPr>
              <a:t>01</a:t>
            </a:r>
            <a:endParaRPr lang="en-US" altLang="zh-CN" sz="2400" b="0">
              <a:solidFill>
                <a:schemeClr val="tx1"/>
              </a:solidFill>
            </a:endParaRPr>
          </a:p>
        </p:txBody>
      </p:sp>
      <p:sp>
        <p:nvSpPr>
          <p:cNvPr id="439341" name="Text Box 45"/>
          <p:cNvSpPr txBox="1">
            <a:spLocks noChangeArrowheads="1"/>
          </p:cNvSpPr>
          <p:nvPr/>
        </p:nvSpPr>
        <p:spPr bwMode="auto">
          <a:xfrm>
            <a:off x="3625850" y="51181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800080"/>
                </a:solidFill>
              </a:rPr>
              <a:t>10</a:t>
            </a:r>
            <a:endParaRPr lang="en-US" altLang="zh-CN" sz="2400" b="0">
              <a:solidFill>
                <a:schemeClr val="tx1"/>
              </a:solidFill>
            </a:endParaRPr>
          </a:p>
        </p:txBody>
      </p:sp>
      <p:sp>
        <p:nvSpPr>
          <p:cNvPr id="439342" name="Text Box 46"/>
          <p:cNvSpPr txBox="1">
            <a:spLocks noChangeArrowheads="1"/>
          </p:cNvSpPr>
          <p:nvPr/>
        </p:nvSpPr>
        <p:spPr bwMode="auto">
          <a:xfrm>
            <a:off x="4419600" y="598805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800080"/>
                </a:solidFill>
              </a:rPr>
              <a:t>110</a:t>
            </a:r>
            <a:endParaRPr lang="en-US" altLang="zh-CN" sz="2400" b="0">
              <a:solidFill>
                <a:schemeClr val="tx1"/>
              </a:solidFill>
            </a:endParaRPr>
          </a:p>
        </p:txBody>
      </p:sp>
      <p:sp>
        <p:nvSpPr>
          <p:cNvPr id="439343" name="Text Box 47"/>
          <p:cNvSpPr txBox="1">
            <a:spLocks noChangeArrowheads="1"/>
          </p:cNvSpPr>
          <p:nvPr/>
        </p:nvSpPr>
        <p:spPr bwMode="auto">
          <a:xfrm>
            <a:off x="5683250" y="598805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800080"/>
                </a:solidFill>
              </a:rPr>
              <a:t>111</a:t>
            </a:r>
            <a:endParaRPr lang="en-US" altLang="zh-CN" sz="2400" b="0">
              <a:solidFill>
                <a:schemeClr val="tx1"/>
              </a:solidFill>
            </a:endParaRPr>
          </a:p>
        </p:txBody>
      </p:sp>
      <p:grpSp>
        <p:nvGrpSpPr>
          <p:cNvPr id="5" name="Group 51"/>
          <p:cNvGrpSpPr>
            <a:grpSpLocks/>
          </p:cNvGrpSpPr>
          <p:nvPr/>
        </p:nvGrpSpPr>
        <p:grpSpPr bwMode="auto">
          <a:xfrm>
            <a:off x="4800600" y="228600"/>
            <a:ext cx="2743200" cy="2647950"/>
            <a:chOff x="2976" y="2124"/>
            <a:chExt cx="1728" cy="1668"/>
          </a:xfrm>
        </p:grpSpPr>
        <p:sp>
          <p:nvSpPr>
            <p:cNvPr id="114713" name="Oval 52"/>
            <p:cNvSpPr>
              <a:spLocks noChangeArrowheads="1"/>
            </p:cNvSpPr>
            <p:nvPr/>
          </p:nvSpPr>
          <p:spPr bwMode="auto">
            <a:xfrm>
              <a:off x="2976" y="2832"/>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9</a:t>
              </a:r>
              <a:endParaRPr lang="en-US" altLang="zh-CN" sz="2400" b="0">
                <a:solidFill>
                  <a:schemeClr val="tx1"/>
                </a:solidFill>
              </a:endParaRPr>
            </a:p>
          </p:txBody>
        </p:sp>
        <p:sp>
          <p:nvSpPr>
            <p:cNvPr id="114714" name="Oval 53"/>
            <p:cNvSpPr>
              <a:spLocks noChangeArrowheads="1"/>
            </p:cNvSpPr>
            <p:nvPr/>
          </p:nvSpPr>
          <p:spPr bwMode="auto">
            <a:xfrm>
              <a:off x="3552" y="3408"/>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5</a:t>
              </a:r>
              <a:endParaRPr lang="en-US" altLang="zh-CN" sz="2400" b="0">
                <a:solidFill>
                  <a:schemeClr val="tx1"/>
                </a:solidFill>
              </a:endParaRPr>
            </a:p>
          </p:txBody>
        </p:sp>
        <p:sp>
          <p:nvSpPr>
            <p:cNvPr id="114715" name="Oval 54"/>
            <p:cNvSpPr>
              <a:spLocks noChangeArrowheads="1"/>
            </p:cNvSpPr>
            <p:nvPr/>
          </p:nvSpPr>
          <p:spPr bwMode="auto">
            <a:xfrm>
              <a:off x="4320" y="3408"/>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2</a:t>
              </a:r>
              <a:endParaRPr lang="en-US" altLang="zh-CN" sz="2400" b="0">
                <a:solidFill>
                  <a:schemeClr val="tx1"/>
                </a:solidFill>
              </a:endParaRPr>
            </a:p>
          </p:txBody>
        </p:sp>
        <p:sp>
          <p:nvSpPr>
            <p:cNvPr id="114716" name="Line 55"/>
            <p:cNvSpPr>
              <a:spLocks noChangeShapeType="1"/>
            </p:cNvSpPr>
            <p:nvPr/>
          </p:nvSpPr>
          <p:spPr bwMode="auto">
            <a:xfrm flipH="1">
              <a:off x="3744" y="3264"/>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17" name="Line 56"/>
            <p:cNvSpPr>
              <a:spLocks noChangeShapeType="1"/>
            </p:cNvSpPr>
            <p:nvPr/>
          </p:nvSpPr>
          <p:spPr bwMode="auto">
            <a:xfrm>
              <a:off x="4272" y="3264"/>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18" name="Text Box 57"/>
            <p:cNvSpPr txBox="1">
              <a:spLocks noChangeArrowheads="1"/>
            </p:cNvSpPr>
            <p:nvPr/>
          </p:nvSpPr>
          <p:spPr bwMode="auto">
            <a:xfrm>
              <a:off x="3974" y="2832"/>
              <a:ext cx="346" cy="42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990000"/>
                  </a:solidFill>
                </a:rPr>
                <a:t>7</a:t>
              </a:r>
              <a:endParaRPr lang="en-US" altLang="zh-CN" sz="2400" b="0">
                <a:solidFill>
                  <a:srgbClr val="990000"/>
                </a:solidFill>
              </a:endParaRPr>
            </a:p>
          </p:txBody>
        </p:sp>
        <p:sp>
          <p:nvSpPr>
            <p:cNvPr id="114719" name="Text Box 58"/>
            <p:cNvSpPr txBox="1">
              <a:spLocks noChangeArrowheads="1"/>
            </p:cNvSpPr>
            <p:nvPr/>
          </p:nvSpPr>
          <p:spPr bwMode="auto">
            <a:xfrm>
              <a:off x="3468" y="2124"/>
              <a:ext cx="420" cy="420"/>
            </a:xfrm>
            <a:prstGeom prst="rect">
              <a:avLst/>
            </a:prstGeom>
            <a:solidFill>
              <a:schemeClr val="bg2"/>
            </a:solidFill>
            <a:ln w="25400" cap="sq">
              <a:solidFill>
                <a:srgbClr val="003300"/>
              </a:solidFill>
              <a:miter lim="800000"/>
              <a:headEnd type="none" w="sm" len="sm"/>
              <a:tailEnd type="none" w="sm" len="sm"/>
            </a:ln>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solidFill>
                    <a:srgbClr val="990000"/>
                  </a:solidFill>
                </a:rPr>
                <a:t>16</a:t>
              </a:r>
              <a:endParaRPr lang="en-US" altLang="zh-CN" sz="2400" b="0">
                <a:solidFill>
                  <a:srgbClr val="990000"/>
                </a:solidFill>
              </a:endParaRPr>
            </a:p>
          </p:txBody>
        </p:sp>
        <p:sp>
          <p:nvSpPr>
            <p:cNvPr id="114720" name="Line 59"/>
            <p:cNvSpPr>
              <a:spLocks noChangeShapeType="1"/>
            </p:cNvSpPr>
            <p:nvPr/>
          </p:nvSpPr>
          <p:spPr bwMode="auto">
            <a:xfrm flipH="1">
              <a:off x="3168" y="2544"/>
              <a:ext cx="288" cy="28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21" name="Line 60"/>
            <p:cNvSpPr>
              <a:spLocks noChangeShapeType="1"/>
            </p:cNvSpPr>
            <p:nvPr/>
          </p:nvSpPr>
          <p:spPr bwMode="auto">
            <a:xfrm>
              <a:off x="3888" y="2544"/>
              <a:ext cx="240" cy="28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4" fill="hold" grpId="0" nodeType="clickEffect">
                                  <p:stCondLst>
                                    <p:cond delay="0"/>
                                  </p:stCondLst>
                                  <p:childTnLst>
                                    <p:set>
                                      <p:cBhvr>
                                        <p:cTn id="24" dur="1" fill="hold">
                                          <p:stCondLst>
                                            <p:cond delay="0"/>
                                          </p:stCondLst>
                                        </p:cTn>
                                        <p:tgtEl>
                                          <p:spTgt spid="439329"/>
                                        </p:tgtEl>
                                        <p:attrNameLst>
                                          <p:attrName>style.visibility</p:attrName>
                                        </p:attrNameLst>
                                      </p:cBhvr>
                                      <p:to>
                                        <p:strVal val="visible"/>
                                      </p:to>
                                    </p:set>
                                    <p:anim calcmode="lin" valueType="num">
                                      <p:cBhvr>
                                        <p:cTn id="25" dur="500" fill="hold"/>
                                        <p:tgtEl>
                                          <p:spTgt spid="439329"/>
                                        </p:tgtEl>
                                        <p:attrNameLst>
                                          <p:attrName>ppt_x</p:attrName>
                                        </p:attrNameLst>
                                      </p:cBhvr>
                                      <p:tavLst>
                                        <p:tav tm="0">
                                          <p:val>
                                            <p:strVal val="#ppt_x"/>
                                          </p:val>
                                        </p:tav>
                                        <p:tav tm="100000">
                                          <p:val>
                                            <p:strVal val="#ppt_x"/>
                                          </p:val>
                                        </p:tav>
                                      </p:tavLst>
                                    </p:anim>
                                    <p:anim calcmode="lin" valueType="num">
                                      <p:cBhvr>
                                        <p:cTn id="26" dur="500" fill="hold"/>
                                        <p:tgtEl>
                                          <p:spTgt spid="439329"/>
                                        </p:tgtEl>
                                        <p:attrNameLst>
                                          <p:attrName>ppt_y</p:attrName>
                                        </p:attrNameLst>
                                      </p:cBhvr>
                                      <p:tavLst>
                                        <p:tav tm="0">
                                          <p:val>
                                            <p:strVal val="#ppt_y+#ppt_h/2"/>
                                          </p:val>
                                        </p:tav>
                                        <p:tav tm="100000">
                                          <p:val>
                                            <p:strVal val="#ppt_y"/>
                                          </p:val>
                                        </p:tav>
                                      </p:tavLst>
                                    </p:anim>
                                    <p:anim calcmode="lin" valueType="num">
                                      <p:cBhvr>
                                        <p:cTn id="27" dur="500" fill="hold"/>
                                        <p:tgtEl>
                                          <p:spTgt spid="439329"/>
                                        </p:tgtEl>
                                        <p:attrNameLst>
                                          <p:attrName>ppt_w</p:attrName>
                                        </p:attrNameLst>
                                      </p:cBhvr>
                                      <p:tavLst>
                                        <p:tav tm="0">
                                          <p:val>
                                            <p:strVal val="#ppt_w"/>
                                          </p:val>
                                        </p:tav>
                                        <p:tav tm="100000">
                                          <p:val>
                                            <p:strVal val="#ppt_w"/>
                                          </p:val>
                                        </p:tav>
                                      </p:tavLst>
                                    </p:anim>
                                    <p:anim calcmode="lin" valueType="num">
                                      <p:cBhvr>
                                        <p:cTn id="28" dur="500" fill="hold"/>
                                        <p:tgtEl>
                                          <p:spTgt spid="439329"/>
                                        </p:tgtEl>
                                        <p:attrNameLst>
                                          <p:attrName>ppt_h</p:attrName>
                                        </p:attrNameLst>
                                      </p:cBhvr>
                                      <p:tavLst>
                                        <p:tav tm="0">
                                          <p:val>
                                            <p:fltVal val="0"/>
                                          </p:val>
                                        </p:tav>
                                        <p:tav tm="100000">
                                          <p:val>
                                            <p:strVal val="#ppt_h"/>
                                          </p:val>
                                        </p:tav>
                                      </p:tavLst>
                                    </p:anim>
                                  </p:childTnLst>
                                </p:cTn>
                              </p:par>
                            </p:childTnLst>
                          </p:cTn>
                        </p:par>
                        <p:par>
                          <p:cTn id="29" fill="hold" nodeType="afterGroup">
                            <p:stCondLst>
                              <p:cond delay="500"/>
                            </p:stCondLst>
                            <p:childTnLst>
                              <p:par>
                                <p:cTn id="30" presetID="17" presetClass="entr" presetSubtype="4" fill="hold" grpId="0" nodeType="afterEffect">
                                  <p:stCondLst>
                                    <p:cond delay="0"/>
                                  </p:stCondLst>
                                  <p:childTnLst>
                                    <p:set>
                                      <p:cBhvr>
                                        <p:cTn id="31" dur="1" fill="hold">
                                          <p:stCondLst>
                                            <p:cond delay="0"/>
                                          </p:stCondLst>
                                        </p:cTn>
                                        <p:tgtEl>
                                          <p:spTgt spid="439330"/>
                                        </p:tgtEl>
                                        <p:attrNameLst>
                                          <p:attrName>style.visibility</p:attrName>
                                        </p:attrNameLst>
                                      </p:cBhvr>
                                      <p:to>
                                        <p:strVal val="visible"/>
                                      </p:to>
                                    </p:set>
                                    <p:anim calcmode="lin" valueType="num">
                                      <p:cBhvr>
                                        <p:cTn id="32" dur="500" fill="hold"/>
                                        <p:tgtEl>
                                          <p:spTgt spid="439330"/>
                                        </p:tgtEl>
                                        <p:attrNameLst>
                                          <p:attrName>ppt_x</p:attrName>
                                        </p:attrNameLst>
                                      </p:cBhvr>
                                      <p:tavLst>
                                        <p:tav tm="0">
                                          <p:val>
                                            <p:strVal val="#ppt_x"/>
                                          </p:val>
                                        </p:tav>
                                        <p:tav tm="100000">
                                          <p:val>
                                            <p:strVal val="#ppt_x"/>
                                          </p:val>
                                        </p:tav>
                                      </p:tavLst>
                                    </p:anim>
                                    <p:anim calcmode="lin" valueType="num">
                                      <p:cBhvr>
                                        <p:cTn id="33" dur="500" fill="hold"/>
                                        <p:tgtEl>
                                          <p:spTgt spid="439330"/>
                                        </p:tgtEl>
                                        <p:attrNameLst>
                                          <p:attrName>ppt_y</p:attrName>
                                        </p:attrNameLst>
                                      </p:cBhvr>
                                      <p:tavLst>
                                        <p:tav tm="0">
                                          <p:val>
                                            <p:strVal val="#ppt_y+#ppt_h/2"/>
                                          </p:val>
                                        </p:tav>
                                        <p:tav tm="100000">
                                          <p:val>
                                            <p:strVal val="#ppt_y"/>
                                          </p:val>
                                        </p:tav>
                                      </p:tavLst>
                                    </p:anim>
                                    <p:anim calcmode="lin" valueType="num">
                                      <p:cBhvr>
                                        <p:cTn id="34" dur="500" fill="hold"/>
                                        <p:tgtEl>
                                          <p:spTgt spid="439330"/>
                                        </p:tgtEl>
                                        <p:attrNameLst>
                                          <p:attrName>ppt_w</p:attrName>
                                        </p:attrNameLst>
                                      </p:cBhvr>
                                      <p:tavLst>
                                        <p:tav tm="0">
                                          <p:val>
                                            <p:strVal val="#ppt_w"/>
                                          </p:val>
                                        </p:tav>
                                        <p:tav tm="100000">
                                          <p:val>
                                            <p:strVal val="#ppt_w"/>
                                          </p:val>
                                        </p:tav>
                                      </p:tavLst>
                                    </p:anim>
                                    <p:anim calcmode="lin" valueType="num">
                                      <p:cBhvr>
                                        <p:cTn id="35" dur="500" fill="hold"/>
                                        <p:tgtEl>
                                          <p:spTgt spid="439330"/>
                                        </p:tgtEl>
                                        <p:attrNameLst>
                                          <p:attrName>ppt_h</p:attrName>
                                        </p:attrNameLst>
                                      </p:cBhvr>
                                      <p:tavLst>
                                        <p:tav tm="0">
                                          <p:val>
                                            <p:fltVal val="0"/>
                                          </p:val>
                                        </p:tav>
                                        <p:tav tm="100000">
                                          <p:val>
                                            <p:strVal val="#ppt_h"/>
                                          </p:val>
                                        </p:tav>
                                      </p:tavLst>
                                    </p:anim>
                                  </p:childTnLst>
                                </p:cTn>
                              </p:par>
                            </p:childTnLst>
                          </p:cTn>
                        </p:par>
                        <p:par>
                          <p:cTn id="36" fill="hold" nodeType="afterGroup">
                            <p:stCondLst>
                              <p:cond delay="1000"/>
                            </p:stCondLst>
                            <p:childTnLst>
                              <p:par>
                                <p:cTn id="37" presetID="17" presetClass="entr" presetSubtype="4" fill="hold" grpId="0" nodeType="afterEffect">
                                  <p:stCondLst>
                                    <p:cond delay="0"/>
                                  </p:stCondLst>
                                  <p:childTnLst>
                                    <p:set>
                                      <p:cBhvr>
                                        <p:cTn id="38" dur="1" fill="hold">
                                          <p:stCondLst>
                                            <p:cond delay="0"/>
                                          </p:stCondLst>
                                        </p:cTn>
                                        <p:tgtEl>
                                          <p:spTgt spid="439328"/>
                                        </p:tgtEl>
                                        <p:attrNameLst>
                                          <p:attrName>style.visibility</p:attrName>
                                        </p:attrNameLst>
                                      </p:cBhvr>
                                      <p:to>
                                        <p:strVal val="visible"/>
                                      </p:to>
                                    </p:set>
                                    <p:anim calcmode="lin" valueType="num">
                                      <p:cBhvr>
                                        <p:cTn id="39" dur="500" fill="hold"/>
                                        <p:tgtEl>
                                          <p:spTgt spid="439328"/>
                                        </p:tgtEl>
                                        <p:attrNameLst>
                                          <p:attrName>ppt_x</p:attrName>
                                        </p:attrNameLst>
                                      </p:cBhvr>
                                      <p:tavLst>
                                        <p:tav tm="0">
                                          <p:val>
                                            <p:strVal val="#ppt_x"/>
                                          </p:val>
                                        </p:tav>
                                        <p:tav tm="100000">
                                          <p:val>
                                            <p:strVal val="#ppt_x"/>
                                          </p:val>
                                        </p:tav>
                                      </p:tavLst>
                                    </p:anim>
                                    <p:anim calcmode="lin" valueType="num">
                                      <p:cBhvr>
                                        <p:cTn id="40" dur="500" fill="hold"/>
                                        <p:tgtEl>
                                          <p:spTgt spid="439328"/>
                                        </p:tgtEl>
                                        <p:attrNameLst>
                                          <p:attrName>ppt_y</p:attrName>
                                        </p:attrNameLst>
                                      </p:cBhvr>
                                      <p:tavLst>
                                        <p:tav tm="0">
                                          <p:val>
                                            <p:strVal val="#ppt_y+#ppt_h/2"/>
                                          </p:val>
                                        </p:tav>
                                        <p:tav tm="100000">
                                          <p:val>
                                            <p:strVal val="#ppt_y"/>
                                          </p:val>
                                        </p:tav>
                                      </p:tavLst>
                                    </p:anim>
                                    <p:anim calcmode="lin" valueType="num">
                                      <p:cBhvr>
                                        <p:cTn id="41" dur="500" fill="hold"/>
                                        <p:tgtEl>
                                          <p:spTgt spid="439328"/>
                                        </p:tgtEl>
                                        <p:attrNameLst>
                                          <p:attrName>ppt_w</p:attrName>
                                        </p:attrNameLst>
                                      </p:cBhvr>
                                      <p:tavLst>
                                        <p:tav tm="0">
                                          <p:val>
                                            <p:strVal val="#ppt_w"/>
                                          </p:val>
                                        </p:tav>
                                        <p:tav tm="100000">
                                          <p:val>
                                            <p:strVal val="#ppt_w"/>
                                          </p:val>
                                        </p:tav>
                                      </p:tavLst>
                                    </p:anim>
                                    <p:anim calcmode="lin" valueType="num">
                                      <p:cBhvr>
                                        <p:cTn id="42" dur="500" fill="hold"/>
                                        <p:tgtEl>
                                          <p:spTgt spid="439328"/>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439331"/>
                                        </p:tgtEl>
                                        <p:attrNameLst>
                                          <p:attrName>style.visibility</p:attrName>
                                        </p:attrNameLst>
                                      </p:cBhvr>
                                      <p:to>
                                        <p:strVal val="visible"/>
                                      </p:to>
                                    </p:set>
                                    <p:animEffect transition="in" filter="slide(fromLeft)">
                                      <p:cBhvr>
                                        <p:cTn id="47" dur="500"/>
                                        <p:tgtEl>
                                          <p:spTgt spid="439331"/>
                                        </p:tgtEl>
                                      </p:cBhvr>
                                    </p:animEffect>
                                  </p:childTnLst>
                                </p:cTn>
                              </p:par>
                            </p:childTnLst>
                          </p:cTn>
                        </p:par>
                        <p:par>
                          <p:cTn id="48" fill="hold" nodeType="afterGroup">
                            <p:stCondLst>
                              <p:cond delay="500"/>
                            </p:stCondLst>
                            <p:childTnLst>
                              <p:par>
                                <p:cTn id="49" presetID="12" presetClass="entr" presetSubtype="8" fill="hold" grpId="0" nodeType="afterEffect">
                                  <p:stCondLst>
                                    <p:cond delay="0"/>
                                  </p:stCondLst>
                                  <p:childTnLst>
                                    <p:set>
                                      <p:cBhvr>
                                        <p:cTn id="50" dur="1" fill="hold">
                                          <p:stCondLst>
                                            <p:cond delay="0"/>
                                          </p:stCondLst>
                                        </p:cTn>
                                        <p:tgtEl>
                                          <p:spTgt spid="439332"/>
                                        </p:tgtEl>
                                        <p:attrNameLst>
                                          <p:attrName>style.visibility</p:attrName>
                                        </p:attrNameLst>
                                      </p:cBhvr>
                                      <p:to>
                                        <p:strVal val="visible"/>
                                      </p:to>
                                    </p:set>
                                    <p:animEffect transition="in" filter="slide(fromLeft)">
                                      <p:cBhvr>
                                        <p:cTn id="51" dur="500"/>
                                        <p:tgtEl>
                                          <p:spTgt spid="439332"/>
                                        </p:tgtEl>
                                      </p:cBhvr>
                                    </p:animEffect>
                                  </p:childTnLst>
                                </p:cTn>
                              </p:par>
                            </p:childTnLst>
                          </p:cTn>
                        </p:par>
                        <p:par>
                          <p:cTn id="52" fill="hold" nodeType="afterGroup">
                            <p:stCondLst>
                              <p:cond delay="1000"/>
                            </p:stCondLst>
                            <p:childTnLst>
                              <p:par>
                                <p:cTn id="53" presetID="12" presetClass="entr" presetSubtype="8" fill="hold" grpId="0" nodeType="afterEffect">
                                  <p:stCondLst>
                                    <p:cond delay="0"/>
                                  </p:stCondLst>
                                  <p:childTnLst>
                                    <p:set>
                                      <p:cBhvr>
                                        <p:cTn id="54" dur="1" fill="hold">
                                          <p:stCondLst>
                                            <p:cond delay="0"/>
                                          </p:stCondLst>
                                        </p:cTn>
                                        <p:tgtEl>
                                          <p:spTgt spid="439333"/>
                                        </p:tgtEl>
                                        <p:attrNameLst>
                                          <p:attrName>style.visibility</p:attrName>
                                        </p:attrNameLst>
                                      </p:cBhvr>
                                      <p:to>
                                        <p:strVal val="visible"/>
                                      </p:to>
                                    </p:set>
                                    <p:animEffect transition="in" filter="slide(fromLeft)">
                                      <p:cBhvr>
                                        <p:cTn id="55" dur="500"/>
                                        <p:tgtEl>
                                          <p:spTgt spid="439333"/>
                                        </p:tgtEl>
                                      </p:cBhvr>
                                    </p:animEffect>
                                  </p:childTnLst>
                                </p:cTn>
                              </p:par>
                            </p:childTnLst>
                          </p:cTn>
                        </p:par>
                        <p:par>
                          <p:cTn id="56" fill="hold" nodeType="afterGroup">
                            <p:stCondLst>
                              <p:cond delay="1500"/>
                            </p:stCondLst>
                            <p:childTnLst>
                              <p:par>
                                <p:cTn id="57" presetID="12" presetClass="entr" presetSubtype="8" fill="hold" grpId="0" nodeType="afterEffect">
                                  <p:stCondLst>
                                    <p:cond delay="0"/>
                                  </p:stCondLst>
                                  <p:childTnLst>
                                    <p:set>
                                      <p:cBhvr>
                                        <p:cTn id="58" dur="1" fill="hold">
                                          <p:stCondLst>
                                            <p:cond delay="0"/>
                                          </p:stCondLst>
                                        </p:cTn>
                                        <p:tgtEl>
                                          <p:spTgt spid="439334"/>
                                        </p:tgtEl>
                                        <p:attrNameLst>
                                          <p:attrName>style.visibility</p:attrName>
                                        </p:attrNameLst>
                                      </p:cBhvr>
                                      <p:to>
                                        <p:strVal val="visible"/>
                                      </p:to>
                                    </p:set>
                                    <p:animEffect transition="in" filter="slide(fromLeft)">
                                      <p:cBhvr>
                                        <p:cTn id="59" dur="500"/>
                                        <p:tgtEl>
                                          <p:spTgt spid="43933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8" fill="hold" grpId="0" nodeType="clickEffect">
                                  <p:stCondLst>
                                    <p:cond delay="0"/>
                                  </p:stCondLst>
                                  <p:childTnLst>
                                    <p:set>
                                      <p:cBhvr>
                                        <p:cTn id="63" dur="1" fill="hold">
                                          <p:stCondLst>
                                            <p:cond delay="0"/>
                                          </p:stCondLst>
                                        </p:cTn>
                                        <p:tgtEl>
                                          <p:spTgt spid="439335"/>
                                        </p:tgtEl>
                                        <p:attrNameLst>
                                          <p:attrName>style.visibility</p:attrName>
                                        </p:attrNameLst>
                                      </p:cBhvr>
                                      <p:to>
                                        <p:strVal val="visible"/>
                                      </p:to>
                                    </p:set>
                                    <p:animEffect transition="in" filter="slide(fromLeft)">
                                      <p:cBhvr>
                                        <p:cTn id="64" dur="500"/>
                                        <p:tgtEl>
                                          <p:spTgt spid="439335"/>
                                        </p:tgtEl>
                                      </p:cBhvr>
                                    </p:animEffect>
                                  </p:childTnLst>
                                </p:cTn>
                              </p:par>
                            </p:childTnLst>
                          </p:cTn>
                        </p:par>
                        <p:par>
                          <p:cTn id="65" fill="hold" nodeType="afterGroup">
                            <p:stCondLst>
                              <p:cond delay="500"/>
                            </p:stCondLst>
                            <p:childTnLst>
                              <p:par>
                                <p:cTn id="66" presetID="12" presetClass="entr" presetSubtype="8" fill="hold" grpId="0" nodeType="afterEffect">
                                  <p:stCondLst>
                                    <p:cond delay="0"/>
                                  </p:stCondLst>
                                  <p:childTnLst>
                                    <p:set>
                                      <p:cBhvr>
                                        <p:cTn id="67" dur="1" fill="hold">
                                          <p:stCondLst>
                                            <p:cond delay="0"/>
                                          </p:stCondLst>
                                        </p:cTn>
                                        <p:tgtEl>
                                          <p:spTgt spid="439336"/>
                                        </p:tgtEl>
                                        <p:attrNameLst>
                                          <p:attrName>style.visibility</p:attrName>
                                        </p:attrNameLst>
                                      </p:cBhvr>
                                      <p:to>
                                        <p:strVal val="visible"/>
                                      </p:to>
                                    </p:set>
                                    <p:animEffect transition="in" filter="slide(fromLeft)">
                                      <p:cBhvr>
                                        <p:cTn id="68" dur="500"/>
                                        <p:tgtEl>
                                          <p:spTgt spid="439336"/>
                                        </p:tgtEl>
                                      </p:cBhvr>
                                    </p:animEffect>
                                  </p:childTnLst>
                                </p:cTn>
                              </p:par>
                            </p:childTnLst>
                          </p:cTn>
                        </p:par>
                        <p:par>
                          <p:cTn id="69" fill="hold" nodeType="afterGroup">
                            <p:stCondLst>
                              <p:cond delay="1000"/>
                            </p:stCondLst>
                            <p:childTnLst>
                              <p:par>
                                <p:cTn id="70" presetID="12" presetClass="entr" presetSubtype="8" fill="hold" grpId="0" nodeType="afterEffect">
                                  <p:stCondLst>
                                    <p:cond delay="0"/>
                                  </p:stCondLst>
                                  <p:childTnLst>
                                    <p:set>
                                      <p:cBhvr>
                                        <p:cTn id="71" dur="1" fill="hold">
                                          <p:stCondLst>
                                            <p:cond delay="0"/>
                                          </p:stCondLst>
                                        </p:cTn>
                                        <p:tgtEl>
                                          <p:spTgt spid="439337"/>
                                        </p:tgtEl>
                                        <p:attrNameLst>
                                          <p:attrName>style.visibility</p:attrName>
                                        </p:attrNameLst>
                                      </p:cBhvr>
                                      <p:to>
                                        <p:strVal val="visible"/>
                                      </p:to>
                                    </p:set>
                                    <p:animEffect transition="in" filter="slide(fromLeft)">
                                      <p:cBhvr>
                                        <p:cTn id="72" dur="500"/>
                                        <p:tgtEl>
                                          <p:spTgt spid="439337"/>
                                        </p:tgtEl>
                                      </p:cBhvr>
                                    </p:animEffect>
                                  </p:childTnLst>
                                </p:cTn>
                              </p:par>
                            </p:childTnLst>
                          </p:cTn>
                        </p:par>
                        <p:par>
                          <p:cTn id="73" fill="hold" nodeType="afterGroup">
                            <p:stCondLst>
                              <p:cond delay="1500"/>
                            </p:stCondLst>
                            <p:childTnLst>
                              <p:par>
                                <p:cTn id="74" presetID="12" presetClass="entr" presetSubtype="8" fill="hold" grpId="0" nodeType="afterEffect">
                                  <p:stCondLst>
                                    <p:cond delay="0"/>
                                  </p:stCondLst>
                                  <p:childTnLst>
                                    <p:set>
                                      <p:cBhvr>
                                        <p:cTn id="75" dur="1" fill="hold">
                                          <p:stCondLst>
                                            <p:cond delay="0"/>
                                          </p:stCondLst>
                                        </p:cTn>
                                        <p:tgtEl>
                                          <p:spTgt spid="439338"/>
                                        </p:tgtEl>
                                        <p:attrNameLst>
                                          <p:attrName>style.visibility</p:attrName>
                                        </p:attrNameLst>
                                      </p:cBhvr>
                                      <p:to>
                                        <p:strVal val="visible"/>
                                      </p:to>
                                    </p:set>
                                    <p:animEffect transition="in" filter="slide(fromLeft)">
                                      <p:cBhvr>
                                        <p:cTn id="76" dur="500"/>
                                        <p:tgtEl>
                                          <p:spTgt spid="43933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39339"/>
                                        </p:tgtEl>
                                        <p:attrNameLst>
                                          <p:attrName>style.visibility</p:attrName>
                                        </p:attrNameLst>
                                      </p:cBhvr>
                                      <p:to>
                                        <p:strVal val="visible"/>
                                      </p:to>
                                    </p:set>
                                    <p:animEffect transition="in" filter="wipe(left)">
                                      <p:cBhvr>
                                        <p:cTn id="81" dur="500"/>
                                        <p:tgtEl>
                                          <p:spTgt spid="43933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39340"/>
                                        </p:tgtEl>
                                        <p:attrNameLst>
                                          <p:attrName>style.visibility</p:attrName>
                                        </p:attrNameLst>
                                      </p:cBhvr>
                                      <p:to>
                                        <p:strVal val="visible"/>
                                      </p:to>
                                    </p:set>
                                    <p:animEffect transition="in" filter="wipe(left)">
                                      <p:cBhvr>
                                        <p:cTn id="86" dur="500"/>
                                        <p:tgtEl>
                                          <p:spTgt spid="43934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439341"/>
                                        </p:tgtEl>
                                        <p:attrNameLst>
                                          <p:attrName>style.visibility</p:attrName>
                                        </p:attrNameLst>
                                      </p:cBhvr>
                                      <p:to>
                                        <p:strVal val="visible"/>
                                      </p:to>
                                    </p:set>
                                    <p:animEffect transition="in" filter="wipe(left)">
                                      <p:cBhvr>
                                        <p:cTn id="91" dur="500"/>
                                        <p:tgtEl>
                                          <p:spTgt spid="43934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439342"/>
                                        </p:tgtEl>
                                        <p:attrNameLst>
                                          <p:attrName>style.visibility</p:attrName>
                                        </p:attrNameLst>
                                      </p:cBhvr>
                                      <p:to>
                                        <p:strVal val="visible"/>
                                      </p:to>
                                    </p:set>
                                    <p:animEffect transition="in" filter="wipe(left)">
                                      <p:cBhvr>
                                        <p:cTn id="96" dur="500"/>
                                        <p:tgtEl>
                                          <p:spTgt spid="43934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439343"/>
                                        </p:tgtEl>
                                        <p:attrNameLst>
                                          <p:attrName>style.visibility</p:attrName>
                                        </p:attrNameLst>
                                      </p:cBhvr>
                                      <p:to>
                                        <p:strVal val="visible"/>
                                      </p:to>
                                    </p:set>
                                    <p:animEffect transition="in" filter="wipe(left)">
                                      <p:cBhvr>
                                        <p:cTn id="101" dur="500"/>
                                        <p:tgtEl>
                                          <p:spTgt spid="439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28" grpId="0" animBg="1" autoUpdateAnimBg="0"/>
      <p:bldP spid="439329" grpId="0" animBg="1"/>
      <p:bldP spid="439330" grpId="0" animBg="1"/>
      <p:bldP spid="439331" grpId="0" autoUpdateAnimBg="0"/>
      <p:bldP spid="439332" grpId="0" autoUpdateAnimBg="0"/>
      <p:bldP spid="439333" grpId="0" autoUpdateAnimBg="0"/>
      <p:bldP spid="439334" grpId="0" autoUpdateAnimBg="0"/>
      <p:bldP spid="439335" grpId="0" autoUpdateAnimBg="0"/>
      <p:bldP spid="439336" grpId="0" autoUpdateAnimBg="0"/>
      <p:bldP spid="439337" grpId="0" autoUpdateAnimBg="0"/>
      <p:bldP spid="439338" grpId="0" autoUpdateAnimBg="0"/>
      <p:bldP spid="439339" grpId="0" autoUpdateAnimBg="0"/>
      <p:bldP spid="439340" grpId="0" autoUpdateAnimBg="0"/>
      <p:bldP spid="439341" grpId="0" autoUpdateAnimBg="0"/>
      <p:bldP spid="439342" grpId="0" autoUpdateAnimBg="0"/>
      <p:bldP spid="439343"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F81C769B-2AFC-4908-97AA-6A1417E77794}" type="slidenum">
              <a:rPr kumimoji="0" lang="en-US" altLang="zh-CN" sz="1400" b="0" smtClean="0">
                <a:solidFill>
                  <a:schemeClr val="tx1"/>
                </a:solidFill>
              </a:rPr>
              <a:pPr eaLnBrk="1" hangingPunct="1"/>
              <a:t>123</a:t>
            </a:fld>
            <a:endParaRPr kumimoji="0" lang="en-US" altLang="zh-CN" sz="1400" b="0" smtClean="0">
              <a:solidFill>
                <a:schemeClr val="tx1"/>
              </a:solidFill>
            </a:endParaRPr>
          </a:p>
        </p:txBody>
      </p:sp>
      <p:sp>
        <p:nvSpPr>
          <p:cNvPr id="115715" name="Rectangle 2"/>
          <p:cNvSpPr>
            <a:spLocks noGrp="1" noChangeArrowheads="1"/>
          </p:cNvSpPr>
          <p:nvPr>
            <p:ph type="title"/>
          </p:nvPr>
        </p:nvSpPr>
        <p:spPr/>
        <p:txBody>
          <a:bodyPr/>
          <a:lstStyle/>
          <a:p>
            <a:pPr eaLnBrk="1" hangingPunct="1"/>
            <a:r>
              <a:rPr lang="zh-CN" altLang="en-US" smtClean="0"/>
              <a:t>存储哈夫曼树</a:t>
            </a:r>
          </a:p>
        </p:txBody>
      </p:sp>
      <p:sp>
        <p:nvSpPr>
          <p:cNvPr id="115716" name="Rectangle 3"/>
          <p:cNvSpPr>
            <a:spLocks noGrp="1" noChangeArrowheads="1"/>
          </p:cNvSpPr>
          <p:nvPr>
            <p:ph type="body" idx="1"/>
          </p:nvPr>
        </p:nvSpPr>
        <p:spPr/>
        <p:txBody>
          <a:bodyPr/>
          <a:lstStyle/>
          <a:p>
            <a:pPr eaLnBrk="1" hangingPunct="1"/>
            <a:r>
              <a:rPr lang="zh-CN" altLang="en-US" sz="3200" smtClean="0">
                <a:solidFill>
                  <a:srgbClr val="990000"/>
                </a:solidFill>
              </a:rPr>
              <a:t>静态三叉链表</a:t>
            </a:r>
          </a:p>
        </p:txBody>
      </p:sp>
      <p:sp>
        <p:nvSpPr>
          <p:cNvPr id="440324" name="Text Box 4"/>
          <p:cNvSpPr txBox="1">
            <a:spLocks noChangeArrowheads="1"/>
          </p:cNvSpPr>
          <p:nvPr/>
        </p:nvSpPr>
        <p:spPr bwMode="auto">
          <a:xfrm>
            <a:off x="533400" y="3276600"/>
            <a:ext cx="8229600" cy="2557463"/>
          </a:xfrm>
          <a:prstGeom prst="rect">
            <a:avLst/>
          </a:prstGeom>
          <a:noFill/>
          <a:ln w="28575" cap="rnd">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sz="3200">
                <a:solidFill>
                  <a:srgbClr val="990000"/>
                </a:solidFill>
                <a:ea typeface="楷体_GB2312" pitchFamily="49" charset="-122"/>
              </a:rPr>
              <a:t>//</a:t>
            </a:r>
            <a:r>
              <a:rPr lang="zh-CN" altLang="en-US" sz="3200" u="sng">
                <a:solidFill>
                  <a:srgbClr val="FF3300"/>
                </a:solidFill>
                <a:ea typeface="楷体_GB2312" pitchFamily="49" charset="-122"/>
              </a:rPr>
              <a:t>静态</a:t>
            </a:r>
            <a:r>
              <a:rPr lang="zh-CN" altLang="en-US" sz="3200">
                <a:solidFill>
                  <a:srgbClr val="990000"/>
                </a:solidFill>
                <a:ea typeface="楷体_GB2312" pitchFamily="49" charset="-122"/>
              </a:rPr>
              <a:t>三叉链表类型定义</a:t>
            </a:r>
          </a:p>
          <a:p>
            <a:pPr algn="l">
              <a:spcBef>
                <a:spcPct val="0"/>
              </a:spcBef>
            </a:pPr>
            <a:r>
              <a:rPr lang="en-US" altLang="zh-CN" sz="3200">
                <a:solidFill>
                  <a:schemeClr val="tx1"/>
                </a:solidFill>
                <a:ea typeface="楷体_GB2312" pitchFamily="49" charset="-122"/>
              </a:rPr>
              <a:t>typedef struct {</a:t>
            </a:r>
          </a:p>
          <a:p>
            <a:pPr algn="l">
              <a:spcBef>
                <a:spcPct val="0"/>
              </a:spcBef>
            </a:pPr>
            <a:r>
              <a:rPr lang="en-US" altLang="zh-CN" sz="3200">
                <a:solidFill>
                  <a:schemeClr val="tx1"/>
                </a:solidFill>
                <a:ea typeface="楷体_GB2312" pitchFamily="49" charset="-122"/>
              </a:rPr>
              <a:t>	unsigned int weight;	</a:t>
            </a:r>
          </a:p>
          <a:p>
            <a:pPr algn="l">
              <a:spcBef>
                <a:spcPct val="0"/>
              </a:spcBef>
            </a:pPr>
            <a:r>
              <a:rPr lang="en-US" altLang="zh-CN" sz="3200">
                <a:solidFill>
                  <a:schemeClr val="tx1"/>
                </a:solidFill>
                <a:ea typeface="楷体_GB2312" pitchFamily="49" charset="-122"/>
              </a:rPr>
              <a:t>	unsigned int </a:t>
            </a:r>
            <a:r>
              <a:rPr lang="en-US" altLang="zh-CN" sz="3200">
                <a:solidFill>
                  <a:srgbClr val="FF3300"/>
                </a:solidFill>
                <a:ea typeface="楷体_GB2312" pitchFamily="49" charset="-122"/>
              </a:rPr>
              <a:t>parent, lchild, rchild</a:t>
            </a:r>
            <a:r>
              <a:rPr lang="en-US" altLang="zh-CN" sz="3200">
                <a:solidFill>
                  <a:schemeClr val="tx1"/>
                </a:solidFill>
                <a:ea typeface="楷体_GB2312" pitchFamily="49" charset="-122"/>
              </a:rPr>
              <a:t>;</a:t>
            </a:r>
          </a:p>
          <a:p>
            <a:pPr algn="l">
              <a:spcBef>
                <a:spcPct val="0"/>
              </a:spcBef>
            </a:pPr>
            <a:r>
              <a:rPr lang="en-US" altLang="zh-CN" sz="3200">
                <a:solidFill>
                  <a:schemeClr val="tx1"/>
                </a:solidFill>
                <a:ea typeface="楷体_GB2312" pitchFamily="49" charset="-122"/>
              </a:rPr>
              <a:t>}HTNode, *HuffmanTree;            </a:t>
            </a:r>
          </a:p>
        </p:txBody>
      </p:sp>
      <p:graphicFrame>
        <p:nvGraphicFramePr>
          <p:cNvPr id="440337" name="Group 17"/>
          <p:cNvGraphicFramePr>
            <a:graphicFrameLocks noGrp="1"/>
          </p:cNvGraphicFramePr>
          <p:nvPr/>
        </p:nvGraphicFramePr>
        <p:xfrm>
          <a:off x="1524000" y="2133600"/>
          <a:ext cx="6096000" cy="660400"/>
        </p:xfrm>
        <a:graphic>
          <a:graphicData uri="http://schemas.openxmlformats.org/drawingml/2006/table">
            <a:tbl>
              <a:tblPr/>
              <a:tblGrid>
                <a:gridCol w="1524000"/>
                <a:gridCol w="1524000"/>
                <a:gridCol w="1524000"/>
                <a:gridCol w="1524000"/>
              </a:tblGrid>
              <a:tr h="660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chemeClr val="tx1"/>
                          </a:solidFill>
                          <a:effectLst/>
                          <a:latin typeface="Times New Roman" pitchFamily="18" charset="0"/>
                          <a:ea typeface="楷体_GB2312" pitchFamily="49" charset="-122"/>
                        </a:rPr>
                        <a:t>weight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FF3300"/>
                          </a:solidFill>
                          <a:effectLst/>
                          <a:latin typeface="Times New Roman" pitchFamily="18" charset="0"/>
                          <a:ea typeface="楷体_GB2312" pitchFamily="49" charset="-122"/>
                        </a:rPr>
                        <a:t>parent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dirty="0" smtClean="0">
                          <a:ln>
                            <a:noFill/>
                          </a:ln>
                          <a:solidFill>
                            <a:srgbClr val="FF3300"/>
                          </a:solidFill>
                          <a:effectLst/>
                          <a:latin typeface="Times New Roman" pitchFamily="18" charset="0"/>
                          <a:ea typeface="楷体_GB2312" pitchFamily="49" charset="-122"/>
                        </a:rPr>
                        <a:t>lchild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FF3300"/>
                          </a:solidFill>
                          <a:effectLst/>
                          <a:latin typeface="Times New Roman" pitchFamily="18" charset="0"/>
                          <a:ea typeface="楷体_GB2312" pitchFamily="49" charset="-122"/>
                        </a:rPr>
                        <a:t>rchild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0337"/>
                                        </p:tgtEl>
                                        <p:attrNameLst>
                                          <p:attrName>style.visibility</p:attrName>
                                        </p:attrNameLst>
                                      </p:cBhvr>
                                      <p:to>
                                        <p:strVal val="visible"/>
                                      </p:to>
                                    </p:set>
                                    <p:animEffect transition="in" filter="wipe(left)">
                                      <p:cBhvr>
                                        <p:cTn id="7" dur="500"/>
                                        <p:tgtEl>
                                          <p:spTgt spid="4403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40324"/>
                                        </p:tgtEl>
                                        <p:attrNameLst>
                                          <p:attrName>style.visibility</p:attrName>
                                        </p:attrNameLst>
                                      </p:cBhvr>
                                      <p:to>
                                        <p:strVal val="visible"/>
                                      </p:to>
                                    </p:set>
                                    <p:anim calcmode="lin" valueType="num">
                                      <p:cBhvr additive="base">
                                        <p:cTn id="12" dur="500" fill="hold"/>
                                        <p:tgtEl>
                                          <p:spTgt spid="440324"/>
                                        </p:tgtEl>
                                        <p:attrNameLst>
                                          <p:attrName>ppt_x</p:attrName>
                                        </p:attrNameLst>
                                      </p:cBhvr>
                                      <p:tavLst>
                                        <p:tav tm="0">
                                          <p:val>
                                            <p:strVal val="0-#ppt_w/2"/>
                                          </p:val>
                                        </p:tav>
                                        <p:tav tm="100000">
                                          <p:val>
                                            <p:strVal val="#ppt_x"/>
                                          </p:val>
                                        </p:tav>
                                      </p:tavLst>
                                    </p:anim>
                                    <p:anim calcmode="lin" valueType="num">
                                      <p:cBhvr additive="base">
                                        <p:cTn id="13" dur="500" fill="hold"/>
                                        <p:tgtEl>
                                          <p:spTgt spid="4403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nimBg="1"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1F752B5A-40A1-4BA4-A16E-65D9C1C261E0}" type="slidenum">
              <a:rPr kumimoji="0" lang="en-US" altLang="zh-CN" sz="1400" b="0" smtClean="0">
                <a:solidFill>
                  <a:schemeClr val="tx1"/>
                </a:solidFill>
              </a:rPr>
              <a:pPr eaLnBrk="1" hangingPunct="1"/>
              <a:t>124</a:t>
            </a:fld>
            <a:endParaRPr kumimoji="0" lang="en-US" altLang="zh-CN" sz="1400" b="0" smtClean="0">
              <a:solidFill>
                <a:schemeClr val="tx1"/>
              </a:solidFill>
            </a:endParaRPr>
          </a:p>
        </p:txBody>
      </p:sp>
      <p:sp>
        <p:nvSpPr>
          <p:cNvPr id="116739" name="Rectangle 2"/>
          <p:cNvSpPr>
            <a:spLocks noGrp="1" noChangeArrowheads="1"/>
          </p:cNvSpPr>
          <p:nvPr>
            <p:ph type="title"/>
          </p:nvPr>
        </p:nvSpPr>
        <p:spPr/>
        <p:txBody>
          <a:bodyPr/>
          <a:lstStyle/>
          <a:p>
            <a:pPr eaLnBrk="1" hangingPunct="1"/>
            <a:r>
              <a:rPr lang="zh-CN" altLang="en-US" smtClean="0"/>
              <a:t>存储哈夫曼树</a:t>
            </a:r>
          </a:p>
        </p:txBody>
      </p:sp>
      <p:sp>
        <p:nvSpPr>
          <p:cNvPr id="116740" name="Rectangle 3"/>
          <p:cNvSpPr>
            <a:spLocks noGrp="1" noChangeArrowheads="1"/>
          </p:cNvSpPr>
          <p:nvPr>
            <p:ph type="body" idx="1"/>
          </p:nvPr>
        </p:nvSpPr>
        <p:spPr/>
        <p:txBody>
          <a:bodyPr/>
          <a:lstStyle/>
          <a:p>
            <a:pPr eaLnBrk="1" hangingPunct="1"/>
            <a:r>
              <a:rPr lang="zh-CN" altLang="en-US" dirty="0" smtClean="0">
                <a:solidFill>
                  <a:schemeClr val="tx2"/>
                </a:solidFill>
              </a:rPr>
              <a:t>哈夫曼树共有多少结点？（假设有</a:t>
            </a:r>
            <a:r>
              <a:rPr lang="en-US" altLang="zh-CN" i="1" dirty="0" smtClean="0">
                <a:solidFill>
                  <a:schemeClr val="tx2"/>
                </a:solidFill>
              </a:rPr>
              <a:t>n</a:t>
            </a:r>
            <a:r>
              <a:rPr lang="en-US" altLang="zh-CN" baseline="-25000" dirty="0" smtClean="0">
                <a:solidFill>
                  <a:schemeClr val="tx2"/>
                </a:solidFill>
              </a:rPr>
              <a:t>0</a:t>
            </a:r>
            <a:r>
              <a:rPr lang="zh-CN" altLang="en-US" dirty="0" smtClean="0">
                <a:solidFill>
                  <a:schemeClr val="tx2"/>
                </a:solidFill>
              </a:rPr>
              <a:t>个叶节点）</a:t>
            </a:r>
          </a:p>
          <a:p>
            <a:pPr eaLnBrk="1" hangingPunct="1"/>
            <a:r>
              <a:rPr lang="zh-CN" altLang="en-US" dirty="0" smtClean="0">
                <a:solidFill>
                  <a:schemeClr val="tx2"/>
                </a:solidFill>
              </a:rPr>
              <a:t>哈夫曼树是正则的二叉树：没有度为</a:t>
            </a:r>
            <a:r>
              <a:rPr lang="en-US" altLang="zh-CN" dirty="0" smtClean="0">
                <a:solidFill>
                  <a:schemeClr val="tx2"/>
                </a:solidFill>
              </a:rPr>
              <a:t>1</a:t>
            </a:r>
            <a:r>
              <a:rPr lang="zh-CN" altLang="en-US" dirty="0" smtClean="0">
                <a:solidFill>
                  <a:schemeClr val="tx2"/>
                </a:solidFill>
              </a:rPr>
              <a:t>的结点</a:t>
            </a:r>
          </a:p>
          <a:p>
            <a:pPr eaLnBrk="1" hangingPunct="1"/>
            <a:endParaRPr lang="en-US" altLang="zh-CN" dirty="0" smtClean="0">
              <a:solidFill>
                <a:schemeClr val="tx2"/>
              </a:solidFill>
            </a:endParaRPr>
          </a:p>
        </p:txBody>
      </p:sp>
      <p:grpSp>
        <p:nvGrpSpPr>
          <p:cNvPr id="116741" name="Group 4"/>
          <p:cNvGrpSpPr>
            <a:grpSpLocks/>
          </p:cNvGrpSpPr>
          <p:nvPr/>
        </p:nvGrpSpPr>
        <p:grpSpPr bwMode="auto">
          <a:xfrm>
            <a:off x="914400" y="2667000"/>
            <a:ext cx="3657600" cy="2895600"/>
            <a:chOff x="3696" y="1920"/>
            <a:chExt cx="1776" cy="1488"/>
          </a:xfrm>
        </p:grpSpPr>
        <p:grpSp>
          <p:nvGrpSpPr>
            <p:cNvPr id="116762" name="Group 5"/>
            <p:cNvGrpSpPr>
              <a:grpSpLocks/>
            </p:cNvGrpSpPr>
            <p:nvPr/>
          </p:nvGrpSpPr>
          <p:grpSpPr bwMode="auto">
            <a:xfrm>
              <a:off x="3696" y="1920"/>
              <a:ext cx="1634" cy="1374"/>
              <a:chOff x="480" y="2160"/>
              <a:chExt cx="2208" cy="1728"/>
            </a:xfrm>
          </p:grpSpPr>
          <p:sp>
            <p:nvSpPr>
              <p:cNvPr id="116769" name="Oval 6"/>
              <p:cNvSpPr>
                <a:spLocks noChangeArrowheads="1"/>
              </p:cNvSpPr>
              <p:nvPr/>
            </p:nvSpPr>
            <p:spPr bwMode="auto">
              <a:xfrm>
                <a:off x="1296" y="3600"/>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t>C</a:t>
                </a:r>
              </a:p>
            </p:txBody>
          </p:sp>
          <p:sp>
            <p:nvSpPr>
              <p:cNvPr id="116770" name="Oval 7"/>
              <p:cNvSpPr>
                <a:spLocks noChangeArrowheads="1"/>
              </p:cNvSpPr>
              <p:nvPr/>
            </p:nvSpPr>
            <p:spPr bwMode="auto">
              <a:xfrm>
                <a:off x="240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B</a:t>
                </a:r>
              </a:p>
            </p:txBody>
          </p:sp>
          <p:sp>
            <p:nvSpPr>
              <p:cNvPr id="116771" name="Oval 8"/>
              <p:cNvSpPr>
                <a:spLocks noChangeArrowheads="1"/>
              </p:cNvSpPr>
              <p:nvPr/>
            </p:nvSpPr>
            <p:spPr bwMode="auto">
              <a:xfrm>
                <a:off x="1968" y="3600"/>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D</a:t>
                </a:r>
              </a:p>
            </p:txBody>
          </p:sp>
          <p:sp>
            <p:nvSpPr>
              <p:cNvPr id="116772" name="Oval 9"/>
              <p:cNvSpPr>
                <a:spLocks noChangeArrowheads="1"/>
              </p:cNvSpPr>
              <p:nvPr/>
            </p:nvSpPr>
            <p:spPr bwMode="auto">
              <a:xfrm>
                <a:off x="48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A</a:t>
                </a:r>
              </a:p>
            </p:txBody>
          </p:sp>
          <p:sp>
            <p:nvSpPr>
              <p:cNvPr id="116773" name="Oval 10"/>
              <p:cNvSpPr>
                <a:spLocks noChangeArrowheads="1"/>
              </p:cNvSpPr>
              <p:nvPr/>
            </p:nvSpPr>
            <p:spPr bwMode="auto">
              <a:xfrm>
                <a:off x="120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E</a:t>
                </a:r>
              </a:p>
            </p:txBody>
          </p:sp>
          <p:sp>
            <p:nvSpPr>
              <p:cNvPr id="116774" name="Line 11"/>
              <p:cNvSpPr>
                <a:spLocks noChangeShapeType="1"/>
              </p:cNvSpPr>
              <p:nvPr/>
            </p:nvSpPr>
            <p:spPr bwMode="auto">
              <a:xfrm flipH="1">
                <a:off x="1056" y="2352"/>
                <a:ext cx="48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5" name="Line 12"/>
              <p:cNvSpPr>
                <a:spLocks noChangeShapeType="1"/>
              </p:cNvSpPr>
              <p:nvPr/>
            </p:nvSpPr>
            <p:spPr bwMode="auto">
              <a:xfrm>
                <a:off x="1632" y="2352"/>
                <a:ext cx="48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6" name="Line 13"/>
              <p:cNvSpPr>
                <a:spLocks noChangeShapeType="1"/>
              </p:cNvSpPr>
              <p:nvPr/>
            </p:nvSpPr>
            <p:spPr bwMode="auto">
              <a:xfrm flipH="1">
                <a:off x="1824"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7" name="Line 14"/>
              <p:cNvSpPr>
                <a:spLocks noChangeShapeType="1"/>
              </p:cNvSpPr>
              <p:nvPr/>
            </p:nvSpPr>
            <p:spPr bwMode="auto">
              <a:xfrm>
                <a:off x="2256"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8" name="Line 15"/>
              <p:cNvSpPr>
                <a:spLocks noChangeShapeType="1"/>
              </p:cNvSpPr>
              <p:nvPr/>
            </p:nvSpPr>
            <p:spPr bwMode="auto">
              <a:xfrm flipH="1">
                <a:off x="1440" y="3264"/>
                <a:ext cx="336"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9" name="Line 16"/>
              <p:cNvSpPr>
                <a:spLocks noChangeShapeType="1"/>
              </p:cNvSpPr>
              <p:nvPr/>
            </p:nvSpPr>
            <p:spPr bwMode="auto">
              <a:xfrm>
                <a:off x="1872" y="3312"/>
                <a:ext cx="24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0" name="Line 17"/>
              <p:cNvSpPr>
                <a:spLocks noChangeShapeType="1"/>
              </p:cNvSpPr>
              <p:nvPr/>
            </p:nvSpPr>
            <p:spPr bwMode="auto">
              <a:xfrm flipH="1">
                <a:off x="624" y="2784"/>
                <a:ext cx="336"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1" name="Line 18"/>
              <p:cNvSpPr>
                <a:spLocks noChangeShapeType="1"/>
              </p:cNvSpPr>
              <p:nvPr/>
            </p:nvSpPr>
            <p:spPr bwMode="auto">
              <a:xfrm>
                <a:off x="1056" y="2784"/>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2" name="Oval 19"/>
              <p:cNvSpPr>
                <a:spLocks noChangeArrowheads="1"/>
              </p:cNvSpPr>
              <p:nvPr/>
            </p:nvSpPr>
            <p:spPr bwMode="auto">
              <a:xfrm>
                <a:off x="864" y="259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116783" name="Oval 20"/>
              <p:cNvSpPr>
                <a:spLocks noChangeArrowheads="1"/>
              </p:cNvSpPr>
              <p:nvPr/>
            </p:nvSpPr>
            <p:spPr bwMode="auto">
              <a:xfrm>
                <a:off x="2016" y="259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116784" name="Oval 21"/>
              <p:cNvSpPr>
                <a:spLocks noChangeArrowheads="1"/>
              </p:cNvSpPr>
              <p:nvPr/>
            </p:nvSpPr>
            <p:spPr bwMode="auto">
              <a:xfrm>
                <a:off x="168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116785" name="Oval 22"/>
              <p:cNvSpPr>
                <a:spLocks noChangeArrowheads="1"/>
              </p:cNvSpPr>
              <p:nvPr/>
            </p:nvSpPr>
            <p:spPr bwMode="auto">
              <a:xfrm>
                <a:off x="1440" y="2160"/>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grpSp>
        <p:grpSp>
          <p:nvGrpSpPr>
            <p:cNvPr id="116763" name="Group 23"/>
            <p:cNvGrpSpPr>
              <a:grpSpLocks/>
            </p:cNvGrpSpPr>
            <p:nvPr/>
          </p:nvGrpSpPr>
          <p:grpSpPr bwMode="auto">
            <a:xfrm>
              <a:off x="3696" y="2836"/>
              <a:ext cx="1776" cy="572"/>
              <a:chOff x="480" y="3312"/>
              <a:chExt cx="2400" cy="720"/>
            </a:xfrm>
          </p:grpSpPr>
          <p:sp>
            <p:nvSpPr>
              <p:cNvPr id="116764" name="Oval 24"/>
              <p:cNvSpPr>
                <a:spLocks noChangeArrowheads="1"/>
              </p:cNvSpPr>
              <p:nvPr/>
            </p:nvSpPr>
            <p:spPr bwMode="auto">
              <a:xfrm>
                <a:off x="480" y="336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7</a:t>
                </a:r>
              </a:p>
            </p:txBody>
          </p:sp>
          <p:sp>
            <p:nvSpPr>
              <p:cNvPr id="116765" name="Oval 25"/>
              <p:cNvSpPr>
                <a:spLocks noChangeArrowheads="1"/>
              </p:cNvSpPr>
              <p:nvPr/>
            </p:nvSpPr>
            <p:spPr bwMode="auto">
              <a:xfrm>
                <a:off x="1056"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9</a:t>
                </a:r>
              </a:p>
            </p:txBody>
          </p:sp>
          <p:sp>
            <p:nvSpPr>
              <p:cNvPr id="116766" name="Oval 26"/>
              <p:cNvSpPr>
                <a:spLocks noChangeArrowheads="1"/>
              </p:cNvSpPr>
              <p:nvPr/>
            </p:nvSpPr>
            <p:spPr bwMode="auto">
              <a:xfrm>
                <a:off x="1536" y="3744"/>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pPr>
                  <a:spcBef>
                    <a:spcPct val="0"/>
                  </a:spcBef>
                </a:pPr>
                <a:r>
                  <a:rPr lang="en-US" altLang="zh-CN"/>
                  <a:t>2</a:t>
                </a:r>
              </a:p>
            </p:txBody>
          </p:sp>
          <p:sp>
            <p:nvSpPr>
              <p:cNvPr id="116767" name="Oval 27"/>
              <p:cNvSpPr>
                <a:spLocks noChangeArrowheads="1"/>
              </p:cNvSpPr>
              <p:nvPr/>
            </p:nvSpPr>
            <p:spPr bwMode="auto">
              <a:xfrm>
                <a:off x="2256" y="3648"/>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4</a:t>
                </a:r>
              </a:p>
            </p:txBody>
          </p:sp>
          <p:sp>
            <p:nvSpPr>
              <p:cNvPr id="116768" name="Oval 28"/>
              <p:cNvSpPr>
                <a:spLocks noChangeArrowheads="1"/>
              </p:cNvSpPr>
              <p:nvPr/>
            </p:nvSpPr>
            <p:spPr bwMode="auto">
              <a:xfrm>
                <a:off x="2592"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round/>
                    <a:headEnd type="none" w="sm" len="sm"/>
                    <a:tailEnd type="none" w="sm" len="sm"/>
                  </a14:hiddenLine>
                </a:ext>
              </a:extLst>
            </p:spPr>
            <p:txBody>
              <a:bodyPr wrap="none" anchor="ctr"/>
              <a:lstStyle/>
              <a:p>
                <a:r>
                  <a:rPr lang="en-US" altLang="zh-CN"/>
                  <a:t>5</a:t>
                </a:r>
              </a:p>
            </p:txBody>
          </p:sp>
        </p:grpSp>
      </p:grpSp>
      <p:grpSp>
        <p:nvGrpSpPr>
          <p:cNvPr id="116742" name="Group 63"/>
          <p:cNvGrpSpPr>
            <a:grpSpLocks/>
          </p:cNvGrpSpPr>
          <p:nvPr/>
        </p:nvGrpSpPr>
        <p:grpSpPr bwMode="auto">
          <a:xfrm>
            <a:off x="4876800" y="2667000"/>
            <a:ext cx="3487738" cy="2974975"/>
            <a:chOff x="3115" y="2112"/>
            <a:chExt cx="2197" cy="1874"/>
          </a:xfrm>
        </p:grpSpPr>
        <p:sp>
          <p:nvSpPr>
            <p:cNvPr id="116745" name="Oval 30"/>
            <p:cNvSpPr>
              <a:spLocks noChangeArrowheads="1"/>
            </p:cNvSpPr>
            <p:nvPr/>
          </p:nvSpPr>
          <p:spPr bwMode="auto">
            <a:xfrm>
              <a:off x="4139" y="3185"/>
              <a:ext cx="299" cy="320"/>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2400">
                  <a:solidFill>
                    <a:srgbClr val="990000"/>
                  </a:solidFill>
                </a:rPr>
                <a:t>9</a:t>
              </a:r>
              <a:endParaRPr lang="en-US" altLang="zh-CN" sz="2400" b="0">
                <a:solidFill>
                  <a:schemeClr val="tx1"/>
                </a:solidFill>
              </a:endParaRPr>
            </a:p>
          </p:txBody>
        </p:sp>
        <p:sp>
          <p:nvSpPr>
            <p:cNvPr id="116746" name="Oval 31"/>
            <p:cNvSpPr>
              <a:spLocks noChangeArrowheads="1"/>
            </p:cNvSpPr>
            <p:nvPr/>
          </p:nvSpPr>
          <p:spPr bwMode="auto">
            <a:xfrm>
              <a:off x="4416" y="3665"/>
              <a:ext cx="299" cy="321"/>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2400">
                  <a:solidFill>
                    <a:srgbClr val="990000"/>
                  </a:solidFill>
                </a:rPr>
                <a:t>5</a:t>
              </a:r>
              <a:endParaRPr lang="en-US" altLang="zh-CN" sz="2400" b="0">
                <a:solidFill>
                  <a:schemeClr val="tx1"/>
                </a:solidFill>
              </a:endParaRPr>
            </a:p>
          </p:txBody>
        </p:sp>
        <p:sp>
          <p:nvSpPr>
            <p:cNvPr id="116747" name="Oval 32"/>
            <p:cNvSpPr>
              <a:spLocks noChangeArrowheads="1"/>
            </p:cNvSpPr>
            <p:nvPr/>
          </p:nvSpPr>
          <p:spPr bwMode="auto">
            <a:xfrm>
              <a:off x="5013" y="3665"/>
              <a:ext cx="299" cy="321"/>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2400">
                  <a:solidFill>
                    <a:srgbClr val="990000"/>
                  </a:solidFill>
                </a:rPr>
                <a:t>2</a:t>
              </a:r>
              <a:endParaRPr lang="en-US" altLang="zh-CN" sz="2400" b="0">
                <a:solidFill>
                  <a:schemeClr val="tx1"/>
                </a:solidFill>
              </a:endParaRPr>
            </a:p>
          </p:txBody>
        </p:sp>
        <p:sp>
          <p:nvSpPr>
            <p:cNvPr id="116748" name="Line 33"/>
            <p:cNvSpPr>
              <a:spLocks noChangeShapeType="1"/>
            </p:cNvSpPr>
            <p:nvPr/>
          </p:nvSpPr>
          <p:spPr bwMode="auto">
            <a:xfrm flipH="1">
              <a:off x="4565" y="3456"/>
              <a:ext cx="266" cy="209"/>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9" name="Line 34"/>
            <p:cNvSpPr>
              <a:spLocks noChangeShapeType="1"/>
            </p:cNvSpPr>
            <p:nvPr/>
          </p:nvSpPr>
          <p:spPr bwMode="auto">
            <a:xfrm>
              <a:off x="4975" y="3504"/>
              <a:ext cx="188" cy="161"/>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0" name="Line 37"/>
            <p:cNvSpPr>
              <a:spLocks noChangeShapeType="1"/>
            </p:cNvSpPr>
            <p:nvPr/>
          </p:nvSpPr>
          <p:spPr bwMode="auto">
            <a:xfrm flipH="1">
              <a:off x="4288" y="2944"/>
              <a:ext cx="224" cy="241"/>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1" name="Line 38"/>
            <p:cNvSpPr>
              <a:spLocks noChangeShapeType="1"/>
            </p:cNvSpPr>
            <p:nvPr/>
          </p:nvSpPr>
          <p:spPr bwMode="auto">
            <a:xfrm>
              <a:off x="4677" y="2944"/>
              <a:ext cx="187" cy="241"/>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2" name="Oval 41"/>
            <p:cNvSpPr>
              <a:spLocks noChangeArrowheads="1"/>
            </p:cNvSpPr>
            <p:nvPr/>
          </p:nvSpPr>
          <p:spPr bwMode="auto">
            <a:xfrm>
              <a:off x="3115" y="3193"/>
              <a:ext cx="299" cy="320"/>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2400">
                  <a:solidFill>
                    <a:srgbClr val="990000"/>
                  </a:solidFill>
                </a:rPr>
                <a:t>6</a:t>
              </a:r>
              <a:endParaRPr lang="en-US" altLang="zh-CN" sz="2400" b="0">
                <a:solidFill>
                  <a:schemeClr val="tx1"/>
                </a:solidFill>
              </a:endParaRPr>
            </a:p>
          </p:txBody>
        </p:sp>
        <p:sp>
          <p:nvSpPr>
            <p:cNvPr id="116753" name="Oval 42"/>
            <p:cNvSpPr>
              <a:spLocks noChangeArrowheads="1"/>
            </p:cNvSpPr>
            <p:nvPr/>
          </p:nvSpPr>
          <p:spPr bwMode="auto">
            <a:xfrm>
              <a:off x="3637" y="3193"/>
              <a:ext cx="299" cy="320"/>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2400">
                  <a:solidFill>
                    <a:srgbClr val="990000"/>
                  </a:solidFill>
                </a:rPr>
                <a:t>7</a:t>
              </a:r>
              <a:endParaRPr lang="en-US" altLang="zh-CN" sz="2400" b="0">
                <a:solidFill>
                  <a:schemeClr val="tx1"/>
                </a:solidFill>
              </a:endParaRPr>
            </a:p>
          </p:txBody>
        </p:sp>
        <p:sp>
          <p:nvSpPr>
            <p:cNvPr id="116754" name="Line 43"/>
            <p:cNvSpPr>
              <a:spLocks noChangeShapeType="1"/>
            </p:cNvSpPr>
            <p:nvPr/>
          </p:nvSpPr>
          <p:spPr bwMode="auto">
            <a:xfrm flipH="1">
              <a:off x="3264" y="2880"/>
              <a:ext cx="283" cy="31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5" name="Line 44"/>
            <p:cNvSpPr>
              <a:spLocks noChangeShapeType="1"/>
            </p:cNvSpPr>
            <p:nvPr/>
          </p:nvSpPr>
          <p:spPr bwMode="auto">
            <a:xfrm>
              <a:off x="3547" y="2880"/>
              <a:ext cx="240" cy="31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6" name="Line 46"/>
            <p:cNvSpPr>
              <a:spLocks noChangeShapeType="1"/>
            </p:cNvSpPr>
            <p:nvPr/>
          </p:nvSpPr>
          <p:spPr bwMode="auto">
            <a:xfrm flipH="1">
              <a:off x="3552" y="2352"/>
              <a:ext cx="480" cy="432"/>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7" name="Line 47"/>
            <p:cNvSpPr>
              <a:spLocks noChangeShapeType="1"/>
            </p:cNvSpPr>
            <p:nvPr/>
          </p:nvSpPr>
          <p:spPr bwMode="auto">
            <a:xfrm>
              <a:off x="4080" y="2304"/>
              <a:ext cx="432" cy="38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8" name="Text Box 35"/>
            <p:cNvSpPr txBox="1">
              <a:spLocks noChangeArrowheads="1"/>
            </p:cNvSpPr>
            <p:nvPr/>
          </p:nvSpPr>
          <p:spPr bwMode="auto">
            <a:xfrm>
              <a:off x="4744" y="3185"/>
              <a:ext cx="269" cy="304"/>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2400">
                  <a:solidFill>
                    <a:srgbClr val="990000"/>
                  </a:solidFill>
                </a:rPr>
                <a:t>7</a:t>
              </a:r>
              <a:endParaRPr lang="en-US" altLang="zh-CN" sz="2400" b="0">
                <a:solidFill>
                  <a:srgbClr val="990000"/>
                </a:solidFill>
              </a:endParaRPr>
            </a:p>
          </p:txBody>
        </p:sp>
        <p:sp>
          <p:nvSpPr>
            <p:cNvPr id="116759" name="Text Box 36"/>
            <p:cNvSpPr txBox="1">
              <a:spLocks noChangeArrowheads="1"/>
            </p:cNvSpPr>
            <p:nvPr/>
          </p:nvSpPr>
          <p:spPr bwMode="auto">
            <a:xfrm>
              <a:off x="4416" y="2688"/>
              <a:ext cx="324" cy="304"/>
            </a:xfrm>
            <a:prstGeom prst="rect">
              <a:avLst/>
            </a:prstGeom>
            <a:solidFill>
              <a:schemeClr val="bg2"/>
            </a:solidFill>
            <a:ln w="25400" cap="sq">
              <a:solidFill>
                <a:srgbClr val="003300"/>
              </a:solidFill>
              <a:miter lim="800000"/>
              <a:headEnd type="none" w="sm" len="sm"/>
              <a:tailEnd type="none" w="sm" len="sm"/>
            </a:ln>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2400">
                  <a:solidFill>
                    <a:srgbClr val="990000"/>
                  </a:solidFill>
                </a:rPr>
                <a:t>16</a:t>
              </a:r>
              <a:endParaRPr lang="en-US" altLang="zh-CN" sz="2400" b="0">
                <a:solidFill>
                  <a:srgbClr val="990000"/>
                </a:solidFill>
              </a:endParaRPr>
            </a:p>
          </p:txBody>
        </p:sp>
        <p:sp>
          <p:nvSpPr>
            <p:cNvPr id="116760" name="Text Box 40"/>
            <p:cNvSpPr txBox="1">
              <a:spLocks noChangeArrowheads="1"/>
            </p:cNvSpPr>
            <p:nvPr/>
          </p:nvSpPr>
          <p:spPr bwMode="auto">
            <a:xfrm>
              <a:off x="3376" y="2688"/>
              <a:ext cx="336" cy="304"/>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2400">
                  <a:solidFill>
                    <a:srgbClr val="990000"/>
                  </a:solidFill>
                </a:rPr>
                <a:t>13</a:t>
              </a:r>
              <a:endParaRPr lang="en-US" altLang="zh-CN" sz="2400" b="0">
                <a:solidFill>
                  <a:srgbClr val="990000"/>
                </a:solidFill>
              </a:endParaRPr>
            </a:p>
          </p:txBody>
        </p:sp>
        <p:sp>
          <p:nvSpPr>
            <p:cNvPr id="116761" name="Text Box 45"/>
            <p:cNvSpPr txBox="1">
              <a:spLocks noChangeArrowheads="1"/>
            </p:cNvSpPr>
            <p:nvPr/>
          </p:nvSpPr>
          <p:spPr bwMode="auto">
            <a:xfrm>
              <a:off x="3910" y="2112"/>
              <a:ext cx="362" cy="304"/>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2400">
                  <a:solidFill>
                    <a:srgbClr val="990000"/>
                  </a:solidFill>
                </a:rPr>
                <a:t>29</a:t>
              </a:r>
              <a:endParaRPr lang="en-US" altLang="zh-CN" sz="2400" b="0">
                <a:solidFill>
                  <a:srgbClr val="990000"/>
                </a:solidFill>
              </a:endParaRPr>
            </a:p>
          </p:txBody>
        </p:sp>
      </p:grpSp>
      <p:sp>
        <p:nvSpPr>
          <p:cNvPr id="469056" name="Rectangle 64"/>
          <p:cNvSpPr>
            <a:spLocks noChangeArrowheads="1"/>
          </p:cNvSpPr>
          <p:nvPr/>
        </p:nvSpPr>
        <p:spPr bwMode="auto">
          <a:xfrm>
            <a:off x="304800" y="5715000"/>
            <a:ext cx="8686800" cy="1060450"/>
          </a:xfrm>
          <a:prstGeom prst="rect">
            <a:avLst/>
          </a:prstGeom>
          <a:solidFill>
            <a:schemeClr val="bg1"/>
          </a:solidFill>
          <a:ln w="28575" cap="sq">
            <a:solidFill>
              <a:srgbClr val="CC6600"/>
            </a:solidFill>
            <a:miter lim="800000"/>
            <a:headEnd/>
            <a:tailEnd/>
          </a:ln>
        </p:spPr>
        <p:txBody>
          <a:bodyPr>
            <a:spAutoFit/>
          </a:bodyPr>
          <a:lstStyle/>
          <a:p>
            <a:pPr algn="l">
              <a:buClr>
                <a:schemeClr val="tx2"/>
              </a:buClr>
              <a:buSzPct val="110000"/>
              <a:buFont typeface="Symbol" pitchFamily="18" charset="2"/>
              <a:buNone/>
            </a:pPr>
            <a:r>
              <a:rPr lang="zh-CN" altLang="en-US" dirty="0">
                <a:ea typeface="楷体_GB2312" pitchFamily="49" charset="-122"/>
              </a:rPr>
              <a:t>性质 </a:t>
            </a:r>
            <a:r>
              <a:rPr lang="en-US" altLang="zh-CN" dirty="0">
                <a:ea typeface="楷体_GB2312" pitchFamily="49" charset="-122"/>
              </a:rPr>
              <a:t>3 </a:t>
            </a:r>
            <a:r>
              <a:rPr lang="zh-CN" altLang="en-US" dirty="0">
                <a:ea typeface="楷体_GB2312" pitchFamily="49" charset="-122"/>
              </a:rPr>
              <a:t>：</a:t>
            </a:r>
            <a:r>
              <a:rPr lang="zh-CN" altLang="en-US" dirty="0">
                <a:solidFill>
                  <a:srgbClr val="000000"/>
                </a:solidFill>
                <a:ea typeface="楷体_GB2312" pitchFamily="49" charset="-122"/>
              </a:rPr>
              <a:t>对任何一棵二叉树，</a:t>
            </a:r>
            <a:r>
              <a:rPr lang="zh-CN" altLang="en-US" dirty="0">
                <a:solidFill>
                  <a:srgbClr val="400080"/>
                </a:solidFill>
                <a:ea typeface="楷体_GB2312" pitchFamily="49" charset="-122"/>
              </a:rPr>
              <a:t>必存在关系式：</a:t>
            </a:r>
          </a:p>
          <a:p>
            <a:pPr algn="l">
              <a:buClr>
                <a:schemeClr val="tx2"/>
              </a:buClr>
              <a:buSzPct val="110000"/>
              <a:buFont typeface="Symbol" pitchFamily="18" charset="2"/>
              <a:buNone/>
            </a:pPr>
            <a:r>
              <a:rPr lang="zh-CN" altLang="en-US" dirty="0">
                <a:solidFill>
                  <a:srgbClr val="400080"/>
                </a:solidFill>
                <a:ea typeface="楷体_GB2312" pitchFamily="49" charset="-122"/>
              </a:rPr>
              <a:t>                         </a:t>
            </a:r>
            <a:r>
              <a:rPr lang="en-US" altLang="zh-CN" i="1" dirty="0">
                <a:solidFill>
                  <a:srgbClr val="0000FF"/>
                </a:solidFill>
                <a:ea typeface="楷体_GB2312" pitchFamily="49" charset="-122"/>
              </a:rPr>
              <a:t>n</a:t>
            </a:r>
            <a:r>
              <a:rPr lang="en-US" altLang="zh-CN" i="1" baseline="-25000" dirty="0">
                <a:solidFill>
                  <a:srgbClr val="0000FF"/>
                </a:solidFill>
                <a:ea typeface="楷体_GB2312" pitchFamily="49" charset="-122"/>
              </a:rPr>
              <a:t>0</a:t>
            </a:r>
            <a:r>
              <a:rPr lang="en-US" altLang="zh-CN" i="1" dirty="0">
                <a:solidFill>
                  <a:srgbClr val="0000FF"/>
                </a:solidFill>
                <a:ea typeface="楷体_GB2312" pitchFamily="49" charset="-122"/>
              </a:rPr>
              <a:t> = n</a:t>
            </a:r>
            <a:r>
              <a:rPr lang="en-US" altLang="zh-CN" i="1" baseline="-25000" dirty="0">
                <a:solidFill>
                  <a:srgbClr val="0000FF"/>
                </a:solidFill>
                <a:ea typeface="楷体_GB2312" pitchFamily="49" charset="-122"/>
              </a:rPr>
              <a:t>2</a:t>
            </a:r>
            <a:r>
              <a:rPr lang="en-US" altLang="zh-CN" dirty="0">
                <a:solidFill>
                  <a:srgbClr val="0000FF"/>
                </a:solidFill>
                <a:ea typeface="楷体_GB2312" pitchFamily="49" charset="-122"/>
              </a:rPr>
              <a:t>+1</a:t>
            </a:r>
            <a:r>
              <a:rPr lang="zh-CN" altLang="en-US" dirty="0" smtClean="0">
                <a:solidFill>
                  <a:srgbClr val="400080"/>
                </a:solidFill>
                <a:ea typeface="楷体_GB2312" pitchFamily="49" charset="-122"/>
              </a:rPr>
              <a:t>。</a:t>
            </a:r>
            <a:r>
              <a:rPr lang="en-US" altLang="zh-CN" dirty="0" smtClean="0">
                <a:solidFill>
                  <a:srgbClr val="400080"/>
                </a:solidFill>
                <a:ea typeface="楷体_GB2312" pitchFamily="49" charset="-122"/>
                <a:sym typeface="Wingdings" pitchFamily="2" charset="2"/>
              </a:rPr>
              <a:t> </a:t>
            </a:r>
            <a:r>
              <a:rPr lang="en-US" altLang="zh-CN" i="1" dirty="0" smtClean="0">
                <a:solidFill>
                  <a:srgbClr val="0000FF"/>
                </a:solidFill>
                <a:ea typeface="楷体_GB2312" pitchFamily="49" charset="-122"/>
              </a:rPr>
              <a:t>n</a:t>
            </a:r>
            <a:r>
              <a:rPr lang="en-US" altLang="zh-CN" i="1" baseline="-25000" dirty="0" smtClean="0">
                <a:solidFill>
                  <a:srgbClr val="0000FF"/>
                </a:solidFill>
                <a:ea typeface="楷体_GB2312" pitchFamily="49" charset="-122"/>
              </a:rPr>
              <a:t>2 </a:t>
            </a:r>
            <a:r>
              <a:rPr lang="en-US" altLang="zh-CN" dirty="0" smtClean="0">
                <a:solidFill>
                  <a:srgbClr val="400080"/>
                </a:solidFill>
                <a:ea typeface="楷体_GB2312" pitchFamily="49" charset="-122"/>
                <a:sym typeface="Wingdings" pitchFamily="2" charset="2"/>
              </a:rPr>
              <a:t>= </a:t>
            </a:r>
            <a:r>
              <a:rPr lang="en-US" altLang="zh-CN" i="1" dirty="0" smtClean="0">
                <a:solidFill>
                  <a:srgbClr val="0000FF"/>
                </a:solidFill>
                <a:ea typeface="楷体_GB2312" pitchFamily="49" charset="-122"/>
              </a:rPr>
              <a:t>n</a:t>
            </a:r>
            <a:r>
              <a:rPr lang="en-US" altLang="zh-CN" baseline="-25000" dirty="0" smtClean="0">
                <a:solidFill>
                  <a:srgbClr val="0000FF"/>
                </a:solidFill>
                <a:ea typeface="楷体_GB2312" pitchFamily="49" charset="-122"/>
              </a:rPr>
              <a:t>0</a:t>
            </a:r>
            <a:r>
              <a:rPr lang="en-US" altLang="zh-CN" dirty="0" smtClean="0">
                <a:solidFill>
                  <a:srgbClr val="0000FF"/>
                </a:solidFill>
                <a:ea typeface="楷体_GB2312" pitchFamily="49" charset="-122"/>
              </a:rPr>
              <a:t> -1</a:t>
            </a:r>
            <a:r>
              <a:rPr lang="en-US" altLang="zh-CN" i="1" dirty="0" smtClean="0">
                <a:solidFill>
                  <a:srgbClr val="0000FF"/>
                </a:solidFill>
                <a:ea typeface="楷体_GB2312" pitchFamily="49" charset="-122"/>
              </a:rPr>
              <a:t> </a:t>
            </a:r>
            <a:endParaRPr lang="zh-CN" altLang="en-US" dirty="0">
              <a:solidFill>
                <a:srgbClr val="400080"/>
              </a:solidFill>
              <a:ea typeface="楷体_GB2312" pitchFamily="49" charset="-122"/>
            </a:endParaRPr>
          </a:p>
        </p:txBody>
      </p:sp>
      <p:sp>
        <p:nvSpPr>
          <p:cNvPr id="469057" name="Rectangle 65"/>
          <p:cNvSpPr>
            <a:spLocks noChangeArrowheads="1"/>
          </p:cNvSpPr>
          <p:nvPr/>
        </p:nvSpPr>
        <p:spPr bwMode="auto">
          <a:xfrm>
            <a:off x="762000" y="3581400"/>
            <a:ext cx="7543800" cy="547688"/>
          </a:xfrm>
          <a:prstGeom prst="rect">
            <a:avLst/>
          </a:prstGeom>
          <a:solidFill>
            <a:schemeClr val="bg1"/>
          </a:solidFill>
          <a:ln w="28575" cap="sq">
            <a:solidFill>
              <a:srgbClr val="CC6600"/>
            </a:solidFill>
            <a:miter lim="800000"/>
            <a:headEnd/>
            <a:tailEnd/>
          </a:ln>
        </p:spPr>
        <p:txBody>
          <a:bodyPr>
            <a:spAutoFit/>
          </a:bodyPr>
          <a:lstStyle/>
          <a:p>
            <a:pPr eaLnBrk="0" hangingPunct="0">
              <a:spcBef>
                <a:spcPct val="0"/>
              </a:spcBef>
            </a:pPr>
            <a:r>
              <a:rPr lang="zh-CN" altLang="en-US">
                <a:solidFill>
                  <a:srgbClr val="FF0000"/>
                </a:solidFill>
                <a:ea typeface="楷体_GB2312" pitchFamily="49" charset="-122"/>
              </a:rPr>
              <a:t>哈夫曼树共有</a:t>
            </a:r>
            <a:r>
              <a:rPr lang="en-US" altLang="zh-CN">
                <a:solidFill>
                  <a:srgbClr val="FF0000"/>
                </a:solidFill>
                <a:ea typeface="楷体_GB2312" pitchFamily="49" charset="-122"/>
              </a:rPr>
              <a:t>2</a:t>
            </a:r>
            <a:r>
              <a:rPr lang="en-US" altLang="zh-CN" i="1">
                <a:solidFill>
                  <a:srgbClr val="FF0000"/>
                </a:solidFill>
                <a:ea typeface="楷体_GB2312" pitchFamily="49" charset="-122"/>
              </a:rPr>
              <a:t>n</a:t>
            </a:r>
            <a:r>
              <a:rPr lang="en-US" altLang="zh-CN" i="1" baseline="-25000">
                <a:solidFill>
                  <a:srgbClr val="FF0000"/>
                </a:solidFill>
                <a:ea typeface="楷体_GB2312" pitchFamily="49" charset="-122"/>
              </a:rPr>
              <a:t>0</a:t>
            </a:r>
            <a:r>
              <a:rPr lang="en-US" altLang="zh-CN" i="1">
                <a:solidFill>
                  <a:srgbClr val="FF0000"/>
                </a:solidFill>
                <a:ea typeface="楷体_GB2312" pitchFamily="49" charset="-122"/>
              </a:rPr>
              <a:t> </a:t>
            </a:r>
            <a:r>
              <a:rPr lang="en-US" altLang="zh-CN">
                <a:solidFill>
                  <a:srgbClr val="FF0000"/>
                </a:solidFill>
                <a:ea typeface="楷体_GB2312" pitchFamily="49" charset="-122"/>
              </a:rPr>
              <a:t>–1 </a:t>
            </a:r>
            <a:r>
              <a:rPr lang="zh-CN" altLang="en-US">
                <a:solidFill>
                  <a:srgbClr val="FF0000"/>
                </a:solidFill>
                <a:ea typeface="楷体_GB2312" pitchFamily="49" charset="-122"/>
              </a:rPr>
              <a:t>个结点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9056"/>
                                        </p:tgtEl>
                                        <p:attrNameLst>
                                          <p:attrName>style.visibility</p:attrName>
                                        </p:attrNameLst>
                                      </p:cBhvr>
                                      <p:to>
                                        <p:strVal val="visible"/>
                                      </p:to>
                                    </p:set>
                                    <p:animEffect transition="in" filter="slide(fromBottom)">
                                      <p:cBhvr>
                                        <p:cTn id="7" dur="500"/>
                                        <p:tgtEl>
                                          <p:spTgt spid="4690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69057"/>
                                        </p:tgtEl>
                                        <p:attrNameLst>
                                          <p:attrName>style.visibility</p:attrName>
                                        </p:attrNameLst>
                                      </p:cBhvr>
                                      <p:to>
                                        <p:strVal val="visible"/>
                                      </p:to>
                                    </p:set>
                                    <p:animEffect transition="in" filter="barn(outVertical)">
                                      <p:cBhvr>
                                        <p:cTn id="12" dur="500"/>
                                        <p:tgtEl>
                                          <p:spTgt spid="469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056" grpId="0" animBg="1" autoUpdateAnimBg="0"/>
      <p:bldP spid="469057"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5B837233-9842-4684-92D1-B03C599CF5B0}" type="slidenum">
              <a:rPr kumimoji="0" lang="en-US" altLang="zh-CN" sz="1400" b="0" smtClean="0">
                <a:solidFill>
                  <a:schemeClr val="tx1"/>
                </a:solidFill>
              </a:rPr>
              <a:pPr eaLnBrk="1" hangingPunct="1"/>
              <a:t>125</a:t>
            </a:fld>
            <a:endParaRPr kumimoji="0" lang="en-US" altLang="zh-CN" sz="1400" b="0" smtClean="0">
              <a:solidFill>
                <a:schemeClr val="tx1"/>
              </a:solidFill>
            </a:endParaRPr>
          </a:p>
        </p:txBody>
      </p:sp>
      <p:sp>
        <p:nvSpPr>
          <p:cNvPr id="117763" name="Text Box 5"/>
          <p:cNvSpPr txBox="1">
            <a:spLocks noChangeArrowheads="1"/>
          </p:cNvSpPr>
          <p:nvPr/>
        </p:nvSpPr>
        <p:spPr bwMode="auto">
          <a:xfrm>
            <a:off x="2390775" y="1600200"/>
            <a:ext cx="3165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endParaRPr lang="zh-CN" altLang="zh-CN" sz="3600" b="0">
              <a:solidFill>
                <a:schemeClr val="bg2"/>
              </a:solidFill>
              <a:latin typeface="隶书" pitchFamily="49" charset="-122"/>
              <a:ea typeface="隶书" pitchFamily="49" charset="-122"/>
            </a:endParaRPr>
          </a:p>
        </p:txBody>
      </p:sp>
      <p:grpSp>
        <p:nvGrpSpPr>
          <p:cNvPr id="2" name="Group 51"/>
          <p:cNvGrpSpPr>
            <a:grpSpLocks/>
          </p:cNvGrpSpPr>
          <p:nvPr/>
        </p:nvGrpSpPr>
        <p:grpSpPr bwMode="auto">
          <a:xfrm>
            <a:off x="4624388" y="0"/>
            <a:ext cx="4214812" cy="6697663"/>
            <a:chOff x="2670" y="0"/>
            <a:chExt cx="2655" cy="4219"/>
          </a:xfrm>
        </p:grpSpPr>
        <p:sp>
          <p:nvSpPr>
            <p:cNvPr id="117805" name="Text Box 22"/>
            <p:cNvSpPr txBox="1">
              <a:spLocks noChangeArrowheads="1"/>
            </p:cNvSpPr>
            <p:nvPr/>
          </p:nvSpPr>
          <p:spPr bwMode="auto">
            <a:xfrm>
              <a:off x="5015" y="1162"/>
              <a:ext cx="310"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zh-CN" altLang="en-US">
                  <a:latin typeface="楷体_GB2312" pitchFamily="49" charset="-122"/>
                  <a:ea typeface="楷体_GB2312" pitchFamily="49" charset="-122"/>
                </a:rPr>
                <a:t>算法结果数据</a:t>
              </a:r>
            </a:p>
          </p:txBody>
        </p:sp>
        <p:sp>
          <p:nvSpPr>
            <p:cNvPr id="117806" name="Text Box 23"/>
            <p:cNvSpPr txBox="1">
              <a:spLocks noChangeArrowheads="1"/>
            </p:cNvSpPr>
            <p:nvPr/>
          </p:nvSpPr>
          <p:spPr bwMode="auto">
            <a:xfrm>
              <a:off x="2670" y="0"/>
              <a:ext cx="25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a:solidFill>
                    <a:srgbClr val="FFFF66"/>
                  </a:solidFill>
                  <a:latin typeface="隶书" pitchFamily="49" charset="-122"/>
                  <a:ea typeface="隶书" pitchFamily="49" charset="-122"/>
                </a:rPr>
                <a:t>    </a:t>
              </a:r>
              <a:r>
                <a:rPr lang="en-US" altLang="zh-CN">
                  <a:solidFill>
                    <a:srgbClr val="006600"/>
                  </a:solidFill>
                  <a:ea typeface="隶书" pitchFamily="49" charset="-122"/>
                </a:rPr>
                <a:t>w    p     lch   rch</a:t>
              </a:r>
            </a:p>
          </p:txBody>
        </p:sp>
        <p:sp>
          <p:nvSpPr>
            <p:cNvPr id="117807" name="Text Box 24"/>
            <p:cNvSpPr txBox="1">
              <a:spLocks noChangeArrowheads="1"/>
            </p:cNvSpPr>
            <p:nvPr/>
          </p:nvSpPr>
          <p:spPr bwMode="auto">
            <a:xfrm>
              <a:off x="2880" y="289"/>
              <a:ext cx="486" cy="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nSpc>
                  <a:spcPct val="90000"/>
                </a:lnSpc>
                <a:spcBef>
                  <a:spcPct val="0"/>
                </a:spcBef>
              </a:pPr>
              <a:r>
                <a:rPr lang="en-US" altLang="zh-CN">
                  <a:solidFill>
                    <a:srgbClr val="660066"/>
                  </a:solidFill>
                  <a:latin typeface="隶书" pitchFamily="49" charset="-122"/>
                  <a:ea typeface="隶书" pitchFamily="49" charset="-122"/>
                </a:rPr>
                <a:t>0</a:t>
              </a:r>
            </a:p>
            <a:p>
              <a:pPr>
                <a:lnSpc>
                  <a:spcPct val="90000"/>
                </a:lnSpc>
                <a:spcBef>
                  <a:spcPct val="0"/>
                </a:spcBef>
              </a:pPr>
              <a:r>
                <a:rPr lang="en-US" altLang="zh-CN">
                  <a:solidFill>
                    <a:srgbClr val="660066"/>
                  </a:solidFill>
                  <a:latin typeface="隶书" pitchFamily="49" charset="-122"/>
                  <a:ea typeface="隶书" pitchFamily="49" charset="-122"/>
                </a:rPr>
                <a:t>1</a:t>
              </a:r>
            </a:p>
            <a:p>
              <a:pPr>
                <a:lnSpc>
                  <a:spcPct val="90000"/>
                </a:lnSpc>
                <a:spcBef>
                  <a:spcPct val="0"/>
                </a:spcBef>
              </a:pPr>
              <a:r>
                <a:rPr lang="en-US" altLang="zh-CN">
                  <a:solidFill>
                    <a:srgbClr val="660066"/>
                  </a:solidFill>
                  <a:latin typeface="隶书" pitchFamily="49" charset="-122"/>
                  <a:ea typeface="隶书" pitchFamily="49" charset="-122"/>
                </a:rPr>
                <a:t>2</a:t>
              </a:r>
            </a:p>
            <a:p>
              <a:pPr>
                <a:lnSpc>
                  <a:spcPct val="90000"/>
                </a:lnSpc>
                <a:spcBef>
                  <a:spcPct val="0"/>
                </a:spcBef>
              </a:pPr>
              <a:r>
                <a:rPr lang="en-US" altLang="zh-CN">
                  <a:solidFill>
                    <a:srgbClr val="660066"/>
                  </a:solidFill>
                  <a:latin typeface="隶书" pitchFamily="49" charset="-122"/>
                  <a:ea typeface="隶书" pitchFamily="49" charset="-122"/>
                </a:rPr>
                <a:t>3</a:t>
              </a:r>
            </a:p>
            <a:p>
              <a:pPr>
                <a:lnSpc>
                  <a:spcPct val="90000"/>
                </a:lnSpc>
                <a:spcBef>
                  <a:spcPct val="0"/>
                </a:spcBef>
              </a:pPr>
              <a:r>
                <a:rPr lang="en-US" altLang="zh-CN">
                  <a:solidFill>
                    <a:srgbClr val="660066"/>
                  </a:solidFill>
                  <a:latin typeface="隶书" pitchFamily="49" charset="-122"/>
                  <a:ea typeface="隶书" pitchFamily="49" charset="-122"/>
                </a:rPr>
                <a:t>4</a:t>
              </a:r>
            </a:p>
            <a:p>
              <a:pPr>
                <a:lnSpc>
                  <a:spcPct val="90000"/>
                </a:lnSpc>
                <a:spcBef>
                  <a:spcPct val="0"/>
                </a:spcBef>
              </a:pPr>
              <a:r>
                <a:rPr lang="en-US" altLang="zh-CN">
                  <a:solidFill>
                    <a:srgbClr val="660066"/>
                  </a:solidFill>
                  <a:latin typeface="隶书" pitchFamily="49" charset="-122"/>
                  <a:ea typeface="隶书" pitchFamily="49" charset="-122"/>
                </a:rPr>
                <a:t>5</a:t>
              </a:r>
            </a:p>
            <a:p>
              <a:pPr>
                <a:lnSpc>
                  <a:spcPct val="90000"/>
                </a:lnSpc>
                <a:spcBef>
                  <a:spcPct val="0"/>
                </a:spcBef>
              </a:pPr>
              <a:r>
                <a:rPr lang="en-US" altLang="zh-CN">
                  <a:solidFill>
                    <a:srgbClr val="660066"/>
                  </a:solidFill>
                  <a:latin typeface="隶书" pitchFamily="49" charset="-122"/>
                  <a:ea typeface="隶书" pitchFamily="49" charset="-122"/>
                </a:rPr>
                <a:t>6</a:t>
              </a:r>
            </a:p>
            <a:p>
              <a:pPr>
                <a:lnSpc>
                  <a:spcPct val="90000"/>
                </a:lnSpc>
                <a:spcBef>
                  <a:spcPct val="0"/>
                </a:spcBef>
              </a:pPr>
              <a:r>
                <a:rPr lang="en-US" altLang="zh-CN">
                  <a:solidFill>
                    <a:srgbClr val="660066"/>
                  </a:solidFill>
                  <a:latin typeface="隶书" pitchFamily="49" charset="-122"/>
                  <a:ea typeface="隶书" pitchFamily="49" charset="-122"/>
                </a:rPr>
                <a:t>7</a:t>
              </a:r>
            </a:p>
            <a:p>
              <a:pPr>
                <a:lnSpc>
                  <a:spcPct val="90000"/>
                </a:lnSpc>
                <a:spcBef>
                  <a:spcPct val="0"/>
                </a:spcBef>
              </a:pPr>
              <a:r>
                <a:rPr lang="en-US" altLang="zh-CN">
                  <a:solidFill>
                    <a:srgbClr val="660066"/>
                  </a:solidFill>
                  <a:latin typeface="隶书" pitchFamily="49" charset="-122"/>
                  <a:ea typeface="隶书" pitchFamily="49" charset="-122"/>
                </a:rPr>
                <a:t>8</a:t>
              </a:r>
            </a:p>
            <a:p>
              <a:pPr>
                <a:lnSpc>
                  <a:spcPct val="90000"/>
                </a:lnSpc>
                <a:spcBef>
                  <a:spcPct val="0"/>
                </a:spcBef>
              </a:pPr>
              <a:r>
                <a:rPr lang="en-US" altLang="zh-CN">
                  <a:solidFill>
                    <a:srgbClr val="660066"/>
                  </a:solidFill>
                  <a:latin typeface="隶书" pitchFamily="49" charset="-122"/>
                  <a:ea typeface="隶书" pitchFamily="49" charset="-122"/>
                </a:rPr>
                <a:t>9</a:t>
              </a:r>
            </a:p>
            <a:p>
              <a:pPr>
                <a:lnSpc>
                  <a:spcPct val="90000"/>
                </a:lnSpc>
                <a:spcBef>
                  <a:spcPct val="0"/>
                </a:spcBef>
              </a:pPr>
              <a:r>
                <a:rPr lang="en-US" altLang="zh-CN">
                  <a:solidFill>
                    <a:srgbClr val="660066"/>
                  </a:solidFill>
                  <a:latin typeface="隶书" pitchFamily="49" charset="-122"/>
                  <a:ea typeface="隶书" pitchFamily="49" charset="-122"/>
                </a:rPr>
                <a:t>10</a:t>
              </a:r>
            </a:p>
            <a:p>
              <a:pPr>
                <a:lnSpc>
                  <a:spcPct val="90000"/>
                </a:lnSpc>
                <a:spcBef>
                  <a:spcPct val="0"/>
                </a:spcBef>
              </a:pPr>
              <a:r>
                <a:rPr lang="en-US" altLang="zh-CN">
                  <a:solidFill>
                    <a:srgbClr val="660066"/>
                  </a:solidFill>
                  <a:latin typeface="隶书" pitchFamily="49" charset="-122"/>
                  <a:ea typeface="隶书" pitchFamily="49" charset="-122"/>
                </a:rPr>
                <a:t>11</a:t>
              </a:r>
            </a:p>
            <a:p>
              <a:pPr>
                <a:lnSpc>
                  <a:spcPct val="90000"/>
                </a:lnSpc>
                <a:spcBef>
                  <a:spcPct val="0"/>
                </a:spcBef>
              </a:pPr>
              <a:r>
                <a:rPr lang="en-US" altLang="zh-CN">
                  <a:solidFill>
                    <a:srgbClr val="660066"/>
                  </a:solidFill>
                  <a:latin typeface="隶书" pitchFamily="49" charset="-122"/>
                  <a:ea typeface="隶书" pitchFamily="49" charset="-122"/>
                </a:rPr>
                <a:t>12</a:t>
              </a:r>
            </a:p>
            <a:p>
              <a:pPr>
                <a:lnSpc>
                  <a:spcPct val="90000"/>
                </a:lnSpc>
                <a:spcBef>
                  <a:spcPct val="0"/>
                </a:spcBef>
              </a:pPr>
              <a:r>
                <a:rPr lang="en-US" altLang="zh-CN">
                  <a:solidFill>
                    <a:srgbClr val="660066"/>
                  </a:solidFill>
                  <a:latin typeface="隶书" pitchFamily="49" charset="-122"/>
                  <a:ea typeface="隶书" pitchFamily="49" charset="-122"/>
                </a:rPr>
                <a:t>13</a:t>
              </a:r>
            </a:p>
            <a:p>
              <a:pPr>
                <a:lnSpc>
                  <a:spcPct val="90000"/>
                </a:lnSpc>
                <a:spcBef>
                  <a:spcPct val="0"/>
                </a:spcBef>
              </a:pPr>
              <a:r>
                <a:rPr lang="en-US" altLang="zh-CN">
                  <a:solidFill>
                    <a:srgbClr val="660066"/>
                  </a:solidFill>
                  <a:latin typeface="隶书" pitchFamily="49" charset="-122"/>
                  <a:ea typeface="隶书" pitchFamily="49" charset="-122"/>
                </a:rPr>
                <a:t>14</a:t>
              </a:r>
            </a:p>
            <a:p>
              <a:pPr>
                <a:lnSpc>
                  <a:spcPct val="90000"/>
                </a:lnSpc>
                <a:spcBef>
                  <a:spcPct val="0"/>
                </a:spcBef>
              </a:pPr>
              <a:r>
                <a:rPr lang="en-US" altLang="zh-CN">
                  <a:solidFill>
                    <a:srgbClr val="660066"/>
                  </a:solidFill>
                  <a:latin typeface="隶书" pitchFamily="49" charset="-122"/>
                  <a:ea typeface="隶书" pitchFamily="49" charset="-122"/>
                </a:rPr>
                <a:t>15</a:t>
              </a:r>
            </a:p>
          </p:txBody>
        </p:sp>
        <p:grpSp>
          <p:nvGrpSpPr>
            <p:cNvPr id="117808" name="Group 25"/>
            <p:cNvGrpSpPr>
              <a:grpSpLocks/>
            </p:cNvGrpSpPr>
            <p:nvPr/>
          </p:nvGrpSpPr>
          <p:grpSpPr bwMode="auto">
            <a:xfrm>
              <a:off x="3334" y="231"/>
              <a:ext cx="1587" cy="3981"/>
              <a:chOff x="1728" y="528"/>
              <a:chExt cx="1296" cy="3312"/>
            </a:xfrm>
          </p:grpSpPr>
          <p:grpSp>
            <p:nvGrpSpPr>
              <p:cNvPr id="117810" name="Group 26"/>
              <p:cNvGrpSpPr>
                <a:grpSpLocks/>
              </p:cNvGrpSpPr>
              <p:nvPr/>
            </p:nvGrpSpPr>
            <p:grpSpPr bwMode="auto">
              <a:xfrm>
                <a:off x="1729" y="528"/>
                <a:ext cx="1295" cy="3312"/>
                <a:chOff x="1729" y="528"/>
                <a:chExt cx="1295" cy="3312"/>
              </a:xfrm>
            </p:grpSpPr>
            <p:sp>
              <p:nvSpPr>
                <p:cNvPr id="117827" name="Rectangle 27"/>
                <p:cNvSpPr>
                  <a:spLocks noChangeArrowheads="1"/>
                </p:cNvSpPr>
                <p:nvPr/>
              </p:nvSpPr>
              <p:spPr bwMode="auto">
                <a:xfrm>
                  <a:off x="1729" y="576"/>
                  <a:ext cx="1295" cy="3264"/>
                </a:xfrm>
                <a:prstGeom prst="rect">
                  <a:avLst/>
                </a:prstGeom>
                <a:solidFill>
                  <a:schemeClr val="bg2"/>
                </a:solidFill>
                <a:ln w="12700" cap="rnd">
                  <a:solidFill>
                    <a:schemeClr val="tx1"/>
                  </a:solidFill>
                  <a:miter lim="800000"/>
                  <a:headEnd/>
                  <a:tailEnd/>
                </a:ln>
              </p:spPr>
              <p:txBody>
                <a:bodyPr wrap="none" anchor="ctr"/>
                <a:lstStyle/>
                <a:p>
                  <a:endParaRPr lang="zh-CN" altLang="en-US"/>
                </a:p>
              </p:txBody>
            </p:sp>
            <p:sp>
              <p:nvSpPr>
                <p:cNvPr id="117828" name="Line 28"/>
                <p:cNvSpPr>
                  <a:spLocks noChangeShapeType="1"/>
                </p:cNvSpPr>
                <p:nvPr/>
              </p:nvSpPr>
              <p:spPr bwMode="auto">
                <a:xfrm flipH="1">
                  <a:off x="2040" y="528"/>
                  <a:ext cx="0" cy="331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9" name="Line 29"/>
                <p:cNvSpPr>
                  <a:spLocks noChangeShapeType="1"/>
                </p:cNvSpPr>
                <p:nvPr/>
              </p:nvSpPr>
              <p:spPr bwMode="auto">
                <a:xfrm>
                  <a:off x="2378" y="528"/>
                  <a:ext cx="0" cy="331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30" name="Line 30"/>
                <p:cNvSpPr>
                  <a:spLocks noChangeShapeType="1"/>
                </p:cNvSpPr>
                <p:nvPr/>
              </p:nvSpPr>
              <p:spPr bwMode="auto">
                <a:xfrm>
                  <a:off x="2711" y="576"/>
                  <a:ext cx="0" cy="326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7811" name="Group 31"/>
              <p:cNvGrpSpPr>
                <a:grpSpLocks/>
              </p:cNvGrpSpPr>
              <p:nvPr/>
            </p:nvGrpSpPr>
            <p:grpSpPr bwMode="auto">
              <a:xfrm>
                <a:off x="1728" y="793"/>
                <a:ext cx="1296" cy="2851"/>
                <a:chOff x="1728" y="793"/>
                <a:chExt cx="1296" cy="2851"/>
              </a:xfrm>
            </p:grpSpPr>
            <p:sp>
              <p:nvSpPr>
                <p:cNvPr id="117812" name="Line 32"/>
                <p:cNvSpPr>
                  <a:spLocks noChangeShapeType="1"/>
                </p:cNvSpPr>
                <p:nvPr/>
              </p:nvSpPr>
              <p:spPr bwMode="auto">
                <a:xfrm>
                  <a:off x="1728" y="988"/>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13" name="Line 33"/>
                <p:cNvSpPr>
                  <a:spLocks noChangeShapeType="1"/>
                </p:cNvSpPr>
                <p:nvPr/>
              </p:nvSpPr>
              <p:spPr bwMode="auto">
                <a:xfrm>
                  <a:off x="1729" y="1195"/>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14" name="Line 34"/>
                <p:cNvSpPr>
                  <a:spLocks noChangeShapeType="1"/>
                </p:cNvSpPr>
                <p:nvPr/>
              </p:nvSpPr>
              <p:spPr bwMode="auto">
                <a:xfrm>
                  <a:off x="1729" y="1399"/>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15" name="Line 35"/>
                <p:cNvSpPr>
                  <a:spLocks noChangeShapeType="1"/>
                </p:cNvSpPr>
                <p:nvPr/>
              </p:nvSpPr>
              <p:spPr bwMode="auto">
                <a:xfrm>
                  <a:off x="1729" y="1604"/>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16" name="Line 36"/>
                <p:cNvSpPr>
                  <a:spLocks noChangeShapeType="1"/>
                </p:cNvSpPr>
                <p:nvPr/>
              </p:nvSpPr>
              <p:spPr bwMode="auto">
                <a:xfrm>
                  <a:off x="1729" y="2011"/>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17" name="Line 37"/>
                <p:cNvSpPr>
                  <a:spLocks noChangeShapeType="1"/>
                </p:cNvSpPr>
                <p:nvPr/>
              </p:nvSpPr>
              <p:spPr bwMode="auto">
                <a:xfrm>
                  <a:off x="1729" y="2216"/>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18" name="Line 38"/>
                <p:cNvSpPr>
                  <a:spLocks noChangeShapeType="1"/>
                </p:cNvSpPr>
                <p:nvPr/>
              </p:nvSpPr>
              <p:spPr bwMode="auto">
                <a:xfrm>
                  <a:off x="1729" y="1807"/>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19" name="Line 39"/>
                <p:cNvSpPr>
                  <a:spLocks noChangeShapeType="1"/>
                </p:cNvSpPr>
                <p:nvPr/>
              </p:nvSpPr>
              <p:spPr bwMode="auto">
                <a:xfrm>
                  <a:off x="1729" y="3032"/>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0" name="Line 40"/>
                <p:cNvSpPr>
                  <a:spLocks noChangeShapeType="1"/>
                </p:cNvSpPr>
                <p:nvPr/>
              </p:nvSpPr>
              <p:spPr bwMode="auto">
                <a:xfrm>
                  <a:off x="1729" y="2828"/>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1" name="Line 41"/>
                <p:cNvSpPr>
                  <a:spLocks noChangeShapeType="1"/>
                </p:cNvSpPr>
                <p:nvPr/>
              </p:nvSpPr>
              <p:spPr bwMode="auto">
                <a:xfrm>
                  <a:off x="1729" y="2623"/>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2" name="Line 42"/>
                <p:cNvSpPr>
                  <a:spLocks noChangeShapeType="1"/>
                </p:cNvSpPr>
                <p:nvPr/>
              </p:nvSpPr>
              <p:spPr bwMode="auto">
                <a:xfrm>
                  <a:off x="1729" y="2419"/>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3" name="Line 43"/>
                <p:cNvSpPr>
                  <a:spLocks noChangeShapeType="1"/>
                </p:cNvSpPr>
                <p:nvPr/>
              </p:nvSpPr>
              <p:spPr bwMode="auto">
                <a:xfrm>
                  <a:off x="1729" y="3440"/>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4" name="Line 44"/>
                <p:cNvSpPr>
                  <a:spLocks noChangeShapeType="1"/>
                </p:cNvSpPr>
                <p:nvPr/>
              </p:nvSpPr>
              <p:spPr bwMode="auto">
                <a:xfrm>
                  <a:off x="1729" y="3235"/>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5" name="Line 45"/>
                <p:cNvSpPr>
                  <a:spLocks noChangeShapeType="1"/>
                </p:cNvSpPr>
                <p:nvPr/>
              </p:nvSpPr>
              <p:spPr bwMode="auto">
                <a:xfrm>
                  <a:off x="1729" y="3644"/>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6" name="Line 46"/>
                <p:cNvSpPr>
                  <a:spLocks noChangeShapeType="1"/>
                </p:cNvSpPr>
                <p:nvPr/>
              </p:nvSpPr>
              <p:spPr bwMode="auto">
                <a:xfrm>
                  <a:off x="1728" y="793"/>
                  <a:ext cx="1296"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17809" name="Text Box 47"/>
            <p:cNvSpPr txBox="1">
              <a:spLocks noChangeArrowheads="1"/>
            </p:cNvSpPr>
            <p:nvPr/>
          </p:nvSpPr>
          <p:spPr bwMode="auto">
            <a:xfrm>
              <a:off x="3351" y="518"/>
              <a:ext cx="1522" cy="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457200" indent="-457200"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
                </a:spcBef>
              </a:pPr>
              <a:r>
                <a:rPr lang="en-US" altLang="zh-CN" sz="2400">
                  <a:solidFill>
                    <a:schemeClr val="tx1"/>
                  </a:solidFill>
                  <a:latin typeface="隶书" pitchFamily="49" charset="-122"/>
                  <a:ea typeface="隶书" pitchFamily="49" charset="-122"/>
                </a:rPr>
                <a:t> 5   9   0   0</a:t>
              </a:r>
            </a:p>
            <a:p>
              <a:pPr algn="l">
                <a:spcBef>
                  <a:spcPct val="5000"/>
                </a:spcBef>
              </a:pPr>
              <a:r>
                <a:rPr lang="en-US" altLang="zh-CN" sz="2400">
                  <a:solidFill>
                    <a:schemeClr val="tx1"/>
                  </a:solidFill>
                  <a:latin typeface="隶书" pitchFamily="49" charset="-122"/>
                  <a:ea typeface="隶书" pitchFamily="49" charset="-122"/>
                </a:rPr>
                <a:t>29  14   0   0</a:t>
              </a:r>
            </a:p>
            <a:p>
              <a:pPr algn="l">
                <a:spcBef>
                  <a:spcPct val="5000"/>
                </a:spcBef>
              </a:pPr>
              <a:r>
                <a:rPr lang="en-US" altLang="zh-CN" sz="2400">
                  <a:solidFill>
                    <a:schemeClr val="tx1"/>
                  </a:solidFill>
                  <a:latin typeface="隶书" pitchFamily="49" charset="-122"/>
                  <a:ea typeface="隶书" pitchFamily="49" charset="-122"/>
                </a:rPr>
                <a:t> 7  10   0   0</a:t>
              </a:r>
            </a:p>
            <a:p>
              <a:pPr algn="l">
                <a:spcBef>
                  <a:spcPct val="5000"/>
                </a:spcBef>
              </a:pPr>
              <a:r>
                <a:rPr lang="en-US" altLang="zh-CN" sz="2400">
                  <a:solidFill>
                    <a:schemeClr val="tx1"/>
                  </a:solidFill>
                  <a:latin typeface="隶书" pitchFamily="49" charset="-122"/>
                  <a:ea typeface="隶书" pitchFamily="49" charset="-122"/>
                </a:rPr>
                <a:t> 8  10   0   0</a:t>
              </a:r>
            </a:p>
            <a:p>
              <a:pPr algn="l">
                <a:spcBef>
                  <a:spcPct val="5000"/>
                </a:spcBef>
              </a:pPr>
              <a:r>
                <a:rPr lang="en-US" altLang="zh-CN" sz="2400">
                  <a:solidFill>
                    <a:schemeClr val="tx1"/>
                  </a:solidFill>
                  <a:latin typeface="隶书" pitchFamily="49" charset="-122"/>
                  <a:ea typeface="隶书" pitchFamily="49" charset="-122"/>
                </a:rPr>
                <a:t>14  12   0   0</a:t>
              </a:r>
            </a:p>
            <a:p>
              <a:pPr algn="l">
                <a:spcBef>
                  <a:spcPct val="5000"/>
                </a:spcBef>
              </a:pPr>
              <a:r>
                <a:rPr lang="en-US" altLang="zh-CN" sz="2400">
                  <a:solidFill>
                    <a:schemeClr val="tx1"/>
                  </a:solidFill>
                  <a:latin typeface="隶书" pitchFamily="49" charset="-122"/>
                  <a:ea typeface="隶书" pitchFamily="49" charset="-122"/>
                </a:rPr>
                <a:t>23  13   0   0</a:t>
              </a:r>
            </a:p>
            <a:p>
              <a:pPr algn="l">
                <a:spcBef>
                  <a:spcPct val="5000"/>
                </a:spcBef>
              </a:pPr>
              <a:r>
                <a:rPr lang="en-US" altLang="zh-CN" sz="2400">
                  <a:solidFill>
                    <a:schemeClr val="tx1"/>
                  </a:solidFill>
                  <a:latin typeface="隶书" pitchFamily="49" charset="-122"/>
                  <a:ea typeface="隶书" pitchFamily="49" charset="-122"/>
                </a:rPr>
                <a:t> 3   9   0   0</a:t>
              </a:r>
            </a:p>
            <a:p>
              <a:pPr algn="l">
                <a:spcBef>
                  <a:spcPct val="5000"/>
                </a:spcBef>
              </a:pPr>
              <a:r>
                <a:rPr lang="en-US" altLang="zh-CN" sz="2400">
                  <a:solidFill>
                    <a:schemeClr val="tx1"/>
                  </a:solidFill>
                  <a:latin typeface="隶书" pitchFamily="49" charset="-122"/>
                  <a:ea typeface="隶书" pitchFamily="49" charset="-122"/>
                </a:rPr>
                <a:t>11  11   0   0 </a:t>
              </a:r>
            </a:p>
            <a:p>
              <a:pPr algn="l">
                <a:spcBef>
                  <a:spcPct val="5000"/>
                </a:spcBef>
              </a:pPr>
              <a:r>
                <a:rPr lang="en-US" altLang="zh-CN" sz="2400">
                  <a:solidFill>
                    <a:schemeClr val="tx1"/>
                  </a:solidFill>
                  <a:latin typeface="隶书" pitchFamily="49" charset="-122"/>
                  <a:ea typeface="隶书" pitchFamily="49" charset="-122"/>
                </a:rPr>
                <a:t> </a:t>
              </a:r>
              <a:r>
                <a:rPr lang="en-US" altLang="zh-CN" sz="2400">
                  <a:solidFill>
                    <a:srgbClr val="FF0000"/>
                  </a:solidFill>
                  <a:latin typeface="隶书" pitchFamily="49" charset="-122"/>
                  <a:ea typeface="隶书" pitchFamily="49" charset="-122"/>
                </a:rPr>
                <a:t>8  11   1   7</a:t>
              </a:r>
            </a:p>
            <a:p>
              <a:pPr algn="l">
                <a:spcBef>
                  <a:spcPct val="5000"/>
                </a:spcBef>
              </a:pPr>
              <a:r>
                <a:rPr lang="en-US" altLang="zh-CN" sz="2400">
                  <a:solidFill>
                    <a:srgbClr val="FF0000"/>
                  </a:solidFill>
                  <a:latin typeface="隶书" pitchFamily="49" charset="-122"/>
                  <a:ea typeface="隶书" pitchFamily="49" charset="-122"/>
                </a:rPr>
                <a:t>15  12   3   4</a:t>
              </a:r>
            </a:p>
            <a:p>
              <a:pPr algn="l">
                <a:spcBef>
                  <a:spcPct val="5000"/>
                </a:spcBef>
              </a:pPr>
              <a:r>
                <a:rPr lang="en-US" altLang="zh-CN" sz="2400">
                  <a:solidFill>
                    <a:srgbClr val="FF0000"/>
                  </a:solidFill>
                  <a:latin typeface="隶书" pitchFamily="49" charset="-122"/>
                  <a:ea typeface="隶书" pitchFamily="49" charset="-122"/>
                </a:rPr>
                <a:t>19  13   8   9</a:t>
              </a:r>
            </a:p>
            <a:p>
              <a:pPr algn="l">
                <a:spcBef>
                  <a:spcPct val="5000"/>
                </a:spcBef>
              </a:pPr>
              <a:r>
                <a:rPr lang="en-US" altLang="zh-CN" sz="2400">
                  <a:solidFill>
                    <a:srgbClr val="FF0000"/>
                  </a:solidFill>
                  <a:latin typeface="隶书" pitchFamily="49" charset="-122"/>
                  <a:ea typeface="隶书" pitchFamily="49" charset="-122"/>
                </a:rPr>
                <a:t>29  14   5  10 </a:t>
              </a:r>
            </a:p>
            <a:p>
              <a:pPr algn="l">
                <a:spcBef>
                  <a:spcPct val="5000"/>
                </a:spcBef>
              </a:pPr>
              <a:r>
                <a:rPr lang="en-US" altLang="zh-CN" sz="2400">
                  <a:solidFill>
                    <a:srgbClr val="FF0000"/>
                  </a:solidFill>
                  <a:latin typeface="隶书" pitchFamily="49" charset="-122"/>
                  <a:ea typeface="隶书" pitchFamily="49" charset="-122"/>
                </a:rPr>
                <a:t>42  15   6  11</a:t>
              </a:r>
            </a:p>
            <a:p>
              <a:pPr algn="l">
                <a:spcBef>
                  <a:spcPct val="5000"/>
                </a:spcBef>
              </a:pPr>
              <a:r>
                <a:rPr lang="en-US" altLang="zh-CN" sz="2400">
                  <a:solidFill>
                    <a:srgbClr val="FF0000"/>
                  </a:solidFill>
                  <a:latin typeface="隶书" pitchFamily="49" charset="-122"/>
                  <a:ea typeface="隶书" pitchFamily="49" charset="-122"/>
                </a:rPr>
                <a:t>58  15   2  12</a:t>
              </a:r>
            </a:p>
            <a:p>
              <a:pPr algn="l">
                <a:spcBef>
                  <a:spcPct val="5000"/>
                </a:spcBef>
              </a:pPr>
              <a:r>
                <a:rPr lang="en-US" altLang="zh-CN" sz="2400">
                  <a:solidFill>
                    <a:srgbClr val="FF0000"/>
                  </a:solidFill>
                  <a:latin typeface="隶书" pitchFamily="49" charset="-122"/>
                  <a:ea typeface="隶书" pitchFamily="49" charset="-122"/>
                </a:rPr>
                <a:t>100  0  13  14</a:t>
              </a:r>
            </a:p>
          </p:txBody>
        </p:sp>
      </p:grpSp>
      <p:sp>
        <p:nvSpPr>
          <p:cNvPr id="117765" name="Rectangle 52"/>
          <p:cNvSpPr>
            <a:spLocks noChangeArrowheads="1"/>
          </p:cNvSpPr>
          <p:nvPr/>
        </p:nvSpPr>
        <p:spPr bwMode="auto">
          <a:xfrm>
            <a:off x="609600" y="352425"/>
            <a:ext cx="293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a:r>
              <a:rPr lang="zh-CN" altLang="en-US" sz="3600">
                <a:ea typeface="楷体_GB2312" pitchFamily="49" charset="-122"/>
              </a:rPr>
              <a:t>存储哈夫曼树</a:t>
            </a:r>
          </a:p>
        </p:txBody>
      </p:sp>
      <p:grpSp>
        <p:nvGrpSpPr>
          <p:cNvPr id="6" name="Group 107"/>
          <p:cNvGrpSpPr>
            <a:grpSpLocks/>
          </p:cNvGrpSpPr>
          <p:nvPr/>
        </p:nvGrpSpPr>
        <p:grpSpPr bwMode="auto">
          <a:xfrm>
            <a:off x="481013" y="3681413"/>
            <a:ext cx="3482975" cy="1206500"/>
            <a:chOff x="303" y="2319"/>
            <a:chExt cx="2194" cy="760"/>
          </a:xfrm>
        </p:grpSpPr>
        <p:sp>
          <p:nvSpPr>
            <p:cNvPr id="117802" name="AutoShape 20"/>
            <p:cNvSpPr>
              <a:spLocks noChangeArrowheads="1"/>
            </p:cNvSpPr>
            <p:nvPr/>
          </p:nvSpPr>
          <p:spPr bwMode="auto">
            <a:xfrm>
              <a:off x="528" y="2592"/>
              <a:ext cx="1969" cy="288"/>
            </a:xfrm>
            <a:prstGeom prst="rightArrow">
              <a:avLst>
                <a:gd name="adj1" fmla="val 50000"/>
                <a:gd name="adj2" fmla="val 170920"/>
              </a:avLst>
            </a:prstGeom>
            <a:solidFill>
              <a:schemeClr val="accent1"/>
            </a:solidFill>
            <a:ln w="12700" cap="rnd">
              <a:solidFill>
                <a:schemeClr val="tx2"/>
              </a:solidFill>
              <a:miter lim="800000"/>
              <a:headEnd/>
              <a:tailEnd/>
            </a:ln>
          </p:spPr>
          <p:txBody>
            <a:bodyPr wrap="none" anchor="ctr"/>
            <a:lstStyle/>
            <a:p>
              <a:endParaRPr lang="zh-CN" altLang="en-US"/>
            </a:p>
          </p:txBody>
        </p:sp>
        <p:sp>
          <p:nvSpPr>
            <p:cNvPr id="117803" name="Rectangle 57"/>
            <p:cNvSpPr>
              <a:spLocks noChangeArrowheads="1"/>
            </p:cNvSpPr>
            <p:nvPr/>
          </p:nvSpPr>
          <p:spPr bwMode="auto">
            <a:xfrm>
              <a:off x="303" y="2319"/>
              <a:ext cx="19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zh-CN" altLang="en-US">
                  <a:ea typeface="楷体_GB2312" pitchFamily="49" charset="-122"/>
                </a:rPr>
                <a:t>哈夫曼树存储空间</a:t>
              </a:r>
            </a:p>
          </p:txBody>
        </p:sp>
        <p:sp>
          <p:nvSpPr>
            <p:cNvPr id="117804" name="Rectangle 58"/>
            <p:cNvSpPr>
              <a:spLocks noChangeArrowheads="1"/>
            </p:cNvSpPr>
            <p:nvPr/>
          </p:nvSpPr>
          <p:spPr bwMode="auto">
            <a:xfrm>
              <a:off x="579" y="2752"/>
              <a:ext cx="1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a:ea typeface="楷体_GB2312" pitchFamily="49" charset="-122"/>
                </a:rPr>
                <a:t>2n</a:t>
              </a:r>
              <a:r>
                <a:rPr lang="zh-CN" altLang="en-US">
                  <a:ea typeface="楷体_GB2312" pitchFamily="49" charset="-122"/>
                </a:rPr>
                <a:t>（</a:t>
              </a:r>
              <a:r>
                <a:rPr lang="en-US" altLang="zh-CN">
                  <a:ea typeface="楷体_GB2312" pitchFamily="49" charset="-122"/>
                </a:rPr>
                <a:t>0</a:t>
              </a:r>
              <a:r>
                <a:rPr lang="zh-CN" altLang="en-US">
                  <a:ea typeface="楷体_GB2312" pitchFamily="49" charset="-122"/>
                </a:rPr>
                <a:t>未用）</a:t>
              </a:r>
            </a:p>
          </p:txBody>
        </p:sp>
      </p:grpSp>
      <p:grpSp>
        <p:nvGrpSpPr>
          <p:cNvPr id="117767" name="Group 61"/>
          <p:cNvGrpSpPr>
            <a:grpSpLocks/>
          </p:cNvGrpSpPr>
          <p:nvPr/>
        </p:nvGrpSpPr>
        <p:grpSpPr bwMode="auto">
          <a:xfrm>
            <a:off x="228600" y="1524000"/>
            <a:ext cx="609600" cy="533400"/>
            <a:chOff x="144" y="960"/>
            <a:chExt cx="384" cy="336"/>
          </a:xfrm>
        </p:grpSpPr>
        <p:sp>
          <p:nvSpPr>
            <p:cNvPr id="117800" name="Text Box 62"/>
            <p:cNvSpPr txBox="1">
              <a:spLocks noChangeArrowheads="1"/>
            </p:cNvSpPr>
            <p:nvPr/>
          </p:nvSpPr>
          <p:spPr bwMode="auto">
            <a:xfrm>
              <a:off x="144" y="960"/>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a:solidFill>
                    <a:schemeClr val="tx1"/>
                  </a:solidFill>
                  <a:latin typeface="Arial" charset="0"/>
                  <a:ea typeface="黑体" pitchFamily="2" charset="-122"/>
                </a:rPr>
                <a:t>W</a:t>
              </a:r>
            </a:p>
          </p:txBody>
        </p:sp>
        <p:sp>
          <p:nvSpPr>
            <p:cNvPr id="117801" name="Line 63"/>
            <p:cNvSpPr>
              <a:spLocks noChangeShapeType="1"/>
            </p:cNvSpPr>
            <p:nvPr/>
          </p:nvSpPr>
          <p:spPr bwMode="auto">
            <a:xfrm>
              <a:off x="528" y="1056"/>
              <a:ext cx="0" cy="240"/>
            </a:xfrm>
            <a:prstGeom prst="line">
              <a:avLst/>
            </a:prstGeom>
            <a:noFill/>
            <a:ln w="28575"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64608" name="Group 64"/>
          <p:cNvGraphicFramePr>
            <a:graphicFrameLocks noGrp="1"/>
          </p:cNvGraphicFramePr>
          <p:nvPr/>
        </p:nvGraphicFramePr>
        <p:xfrm>
          <a:off x="381000" y="2057400"/>
          <a:ext cx="4800600" cy="914400"/>
        </p:xfrm>
        <a:graphic>
          <a:graphicData uri="http://schemas.openxmlformats.org/drawingml/2006/table">
            <a:tbl>
              <a:tblPr/>
              <a:tblGrid>
                <a:gridCol w="533400"/>
                <a:gridCol w="533400"/>
                <a:gridCol w="533400"/>
                <a:gridCol w="533400"/>
                <a:gridCol w="533400"/>
                <a:gridCol w="533400"/>
                <a:gridCol w="533400"/>
                <a:gridCol w="533400"/>
                <a:gridCol w="533400"/>
              </a:tblGrid>
              <a:tr h="4445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r>
              <a:tr h="4445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17799" name="Rectangle 106"/>
          <p:cNvSpPr>
            <a:spLocks noChangeArrowheads="1"/>
          </p:cNvSpPr>
          <p:nvPr/>
        </p:nvSpPr>
        <p:spPr bwMode="auto">
          <a:xfrm>
            <a:off x="1371600" y="13716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zh-CN" altLang="en-US">
                <a:solidFill>
                  <a:srgbClr val="006600"/>
                </a:solidFill>
                <a:latin typeface="楷体_GB2312" pitchFamily="49" charset="-122"/>
                <a:ea typeface="楷体_GB2312" pitchFamily="49" charset="-122"/>
              </a:rPr>
              <a:t>算法原始数据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74C533A3-A307-4C0F-BFEC-A35BFB9BF306}" type="slidenum">
              <a:rPr kumimoji="0" lang="en-US" altLang="zh-CN" sz="1400" b="0" smtClean="0">
                <a:solidFill>
                  <a:schemeClr val="tx1"/>
                </a:solidFill>
              </a:rPr>
              <a:pPr eaLnBrk="1" hangingPunct="1"/>
              <a:t>126</a:t>
            </a:fld>
            <a:endParaRPr kumimoji="0" lang="en-US" altLang="zh-CN" sz="1400" b="0" smtClean="0">
              <a:solidFill>
                <a:schemeClr val="tx1"/>
              </a:solidFill>
            </a:endParaRPr>
          </a:p>
        </p:txBody>
      </p:sp>
      <p:sp>
        <p:nvSpPr>
          <p:cNvPr id="118787" name="Text Box 2"/>
          <p:cNvSpPr txBox="1">
            <a:spLocks noChangeArrowheads="1"/>
          </p:cNvSpPr>
          <p:nvPr/>
        </p:nvSpPr>
        <p:spPr bwMode="auto">
          <a:xfrm>
            <a:off x="6074807" y="17190"/>
            <a:ext cx="319285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dirty="0" smtClean="0">
                <a:solidFill>
                  <a:srgbClr val="006600"/>
                </a:solidFill>
                <a:ea typeface="隶书" pitchFamily="49" charset="-122"/>
              </a:rPr>
              <a:t>w   </a:t>
            </a:r>
            <a:r>
              <a:rPr lang="en-US" altLang="zh-CN" dirty="0">
                <a:solidFill>
                  <a:srgbClr val="006600"/>
                </a:solidFill>
                <a:ea typeface="隶书" pitchFamily="49" charset="-122"/>
              </a:rPr>
              <a:t>p </a:t>
            </a:r>
            <a:r>
              <a:rPr lang="en-US" altLang="zh-CN" dirty="0" smtClean="0">
                <a:solidFill>
                  <a:srgbClr val="006600"/>
                </a:solidFill>
                <a:ea typeface="隶书" pitchFamily="49" charset="-122"/>
              </a:rPr>
              <a:t>  </a:t>
            </a:r>
            <a:r>
              <a:rPr lang="en-US" altLang="zh-CN" dirty="0" err="1">
                <a:solidFill>
                  <a:srgbClr val="006600"/>
                </a:solidFill>
                <a:ea typeface="隶书" pitchFamily="49" charset="-122"/>
              </a:rPr>
              <a:t>lch</a:t>
            </a:r>
            <a:r>
              <a:rPr lang="en-US" altLang="zh-CN" dirty="0">
                <a:solidFill>
                  <a:srgbClr val="006600"/>
                </a:solidFill>
                <a:ea typeface="隶书" pitchFamily="49" charset="-122"/>
              </a:rPr>
              <a:t>   </a:t>
            </a:r>
            <a:r>
              <a:rPr lang="en-US" altLang="zh-CN" dirty="0" err="1">
                <a:solidFill>
                  <a:srgbClr val="006600"/>
                </a:solidFill>
                <a:ea typeface="隶书" pitchFamily="49" charset="-122"/>
              </a:rPr>
              <a:t>rch</a:t>
            </a:r>
            <a:endParaRPr lang="en-US" altLang="zh-CN" dirty="0">
              <a:solidFill>
                <a:srgbClr val="006600"/>
              </a:solidFill>
              <a:ea typeface="隶书" pitchFamily="49" charset="-122"/>
            </a:endParaRPr>
          </a:p>
        </p:txBody>
      </p:sp>
      <p:grpSp>
        <p:nvGrpSpPr>
          <p:cNvPr id="2" name="Group 40"/>
          <p:cNvGrpSpPr>
            <a:grpSpLocks/>
          </p:cNvGrpSpPr>
          <p:nvPr/>
        </p:nvGrpSpPr>
        <p:grpSpPr bwMode="auto">
          <a:xfrm>
            <a:off x="5522913" y="366713"/>
            <a:ext cx="3240087" cy="6330950"/>
            <a:chOff x="3256" y="231"/>
            <a:chExt cx="2041" cy="3988"/>
          </a:xfrm>
        </p:grpSpPr>
        <p:sp>
          <p:nvSpPr>
            <p:cNvPr id="118829" name="Text Box 3"/>
            <p:cNvSpPr txBox="1">
              <a:spLocks noChangeArrowheads="1"/>
            </p:cNvSpPr>
            <p:nvPr/>
          </p:nvSpPr>
          <p:spPr bwMode="auto">
            <a:xfrm>
              <a:off x="3256" y="289"/>
              <a:ext cx="486" cy="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nSpc>
                  <a:spcPct val="90000"/>
                </a:lnSpc>
                <a:spcBef>
                  <a:spcPct val="0"/>
                </a:spcBef>
              </a:pPr>
              <a:r>
                <a:rPr lang="en-US" altLang="zh-CN">
                  <a:solidFill>
                    <a:srgbClr val="660066"/>
                  </a:solidFill>
                  <a:latin typeface="隶书" pitchFamily="49" charset="-122"/>
                  <a:ea typeface="隶书" pitchFamily="49" charset="-122"/>
                </a:rPr>
                <a:t>0</a:t>
              </a:r>
            </a:p>
            <a:p>
              <a:pPr>
                <a:lnSpc>
                  <a:spcPct val="90000"/>
                </a:lnSpc>
                <a:spcBef>
                  <a:spcPct val="0"/>
                </a:spcBef>
              </a:pPr>
              <a:r>
                <a:rPr lang="en-US" altLang="zh-CN">
                  <a:solidFill>
                    <a:srgbClr val="660066"/>
                  </a:solidFill>
                  <a:latin typeface="隶书" pitchFamily="49" charset="-122"/>
                  <a:ea typeface="隶书" pitchFamily="49" charset="-122"/>
                </a:rPr>
                <a:t>1</a:t>
              </a:r>
            </a:p>
            <a:p>
              <a:pPr>
                <a:lnSpc>
                  <a:spcPct val="90000"/>
                </a:lnSpc>
                <a:spcBef>
                  <a:spcPct val="0"/>
                </a:spcBef>
              </a:pPr>
              <a:r>
                <a:rPr lang="en-US" altLang="zh-CN">
                  <a:solidFill>
                    <a:srgbClr val="660066"/>
                  </a:solidFill>
                  <a:latin typeface="隶书" pitchFamily="49" charset="-122"/>
                  <a:ea typeface="隶书" pitchFamily="49" charset="-122"/>
                </a:rPr>
                <a:t>2</a:t>
              </a:r>
            </a:p>
            <a:p>
              <a:pPr>
                <a:lnSpc>
                  <a:spcPct val="90000"/>
                </a:lnSpc>
                <a:spcBef>
                  <a:spcPct val="0"/>
                </a:spcBef>
              </a:pPr>
              <a:r>
                <a:rPr lang="en-US" altLang="zh-CN">
                  <a:solidFill>
                    <a:srgbClr val="660066"/>
                  </a:solidFill>
                  <a:latin typeface="隶书" pitchFamily="49" charset="-122"/>
                  <a:ea typeface="隶书" pitchFamily="49" charset="-122"/>
                </a:rPr>
                <a:t>3</a:t>
              </a:r>
            </a:p>
            <a:p>
              <a:pPr>
                <a:lnSpc>
                  <a:spcPct val="90000"/>
                </a:lnSpc>
                <a:spcBef>
                  <a:spcPct val="0"/>
                </a:spcBef>
              </a:pPr>
              <a:r>
                <a:rPr lang="en-US" altLang="zh-CN">
                  <a:solidFill>
                    <a:srgbClr val="660066"/>
                  </a:solidFill>
                  <a:latin typeface="隶书" pitchFamily="49" charset="-122"/>
                  <a:ea typeface="隶书" pitchFamily="49" charset="-122"/>
                </a:rPr>
                <a:t>4</a:t>
              </a:r>
            </a:p>
            <a:p>
              <a:pPr>
                <a:lnSpc>
                  <a:spcPct val="90000"/>
                </a:lnSpc>
                <a:spcBef>
                  <a:spcPct val="0"/>
                </a:spcBef>
              </a:pPr>
              <a:r>
                <a:rPr lang="en-US" altLang="zh-CN">
                  <a:solidFill>
                    <a:srgbClr val="660066"/>
                  </a:solidFill>
                  <a:latin typeface="隶书" pitchFamily="49" charset="-122"/>
                  <a:ea typeface="隶书" pitchFamily="49" charset="-122"/>
                </a:rPr>
                <a:t>5</a:t>
              </a:r>
            </a:p>
            <a:p>
              <a:pPr>
                <a:lnSpc>
                  <a:spcPct val="90000"/>
                </a:lnSpc>
                <a:spcBef>
                  <a:spcPct val="0"/>
                </a:spcBef>
              </a:pPr>
              <a:r>
                <a:rPr lang="en-US" altLang="zh-CN">
                  <a:solidFill>
                    <a:srgbClr val="660066"/>
                  </a:solidFill>
                  <a:latin typeface="隶书" pitchFamily="49" charset="-122"/>
                  <a:ea typeface="隶书" pitchFamily="49" charset="-122"/>
                </a:rPr>
                <a:t>6</a:t>
              </a:r>
            </a:p>
            <a:p>
              <a:pPr>
                <a:lnSpc>
                  <a:spcPct val="90000"/>
                </a:lnSpc>
                <a:spcBef>
                  <a:spcPct val="0"/>
                </a:spcBef>
              </a:pPr>
              <a:r>
                <a:rPr lang="en-US" altLang="zh-CN">
                  <a:solidFill>
                    <a:srgbClr val="660066"/>
                  </a:solidFill>
                  <a:latin typeface="隶书" pitchFamily="49" charset="-122"/>
                  <a:ea typeface="隶书" pitchFamily="49" charset="-122"/>
                </a:rPr>
                <a:t>7</a:t>
              </a:r>
            </a:p>
            <a:p>
              <a:pPr>
                <a:lnSpc>
                  <a:spcPct val="90000"/>
                </a:lnSpc>
                <a:spcBef>
                  <a:spcPct val="0"/>
                </a:spcBef>
              </a:pPr>
              <a:r>
                <a:rPr lang="en-US" altLang="zh-CN">
                  <a:solidFill>
                    <a:srgbClr val="660066"/>
                  </a:solidFill>
                  <a:latin typeface="隶书" pitchFamily="49" charset="-122"/>
                  <a:ea typeface="隶书" pitchFamily="49" charset="-122"/>
                </a:rPr>
                <a:t>8</a:t>
              </a:r>
            </a:p>
            <a:p>
              <a:pPr>
                <a:lnSpc>
                  <a:spcPct val="90000"/>
                </a:lnSpc>
                <a:spcBef>
                  <a:spcPct val="0"/>
                </a:spcBef>
              </a:pPr>
              <a:r>
                <a:rPr lang="en-US" altLang="zh-CN">
                  <a:solidFill>
                    <a:srgbClr val="660066"/>
                  </a:solidFill>
                  <a:latin typeface="隶书" pitchFamily="49" charset="-122"/>
                  <a:ea typeface="隶书" pitchFamily="49" charset="-122"/>
                </a:rPr>
                <a:t>9</a:t>
              </a:r>
            </a:p>
            <a:p>
              <a:pPr>
                <a:lnSpc>
                  <a:spcPct val="90000"/>
                </a:lnSpc>
                <a:spcBef>
                  <a:spcPct val="0"/>
                </a:spcBef>
              </a:pPr>
              <a:r>
                <a:rPr lang="en-US" altLang="zh-CN">
                  <a:solidFill>
                    <a:srgbClr val="660066"/>
                  </a:solidFill>
                  <a:latin typeface="隶书" pitchFamily="49" charset="-122"/>
                  <a:ea typeface="隶书" pitchFamily="49" charset="-122"/>
                </a:rPr>
                <a:t>10</a:t>
              </a:r>
            </a:p>
            <a:p>
              <a:pPr>
                <a:lnSpc>
                  <a:spcPct val="90000"/>
                </a:lnSpc>
                <a:spcBef>
                  <a:spcPct val="0"/>
                </a:spcBef>
              </a:pPr>
              <a:r>
                <a:rPr lang="en-US" altLang="zh-CN">
                  <a:solidFill>
                    <a:srgbClr val="660066"/>
                  </a:solidFill>
                  <a:latin typeface="隶书" pitchFamily="49" charset="-122"/>
                  <a:ea typeface="隶书" pitchFamily="49" charset="-122"/>
                </a:rPr>
                <a:t>11</a:t>
              </a:r>
            </a:p>
            <a:p>
              <a:pPr>
                <a:lnSpc>
                  <a:spcPct val="90000"/>
                </a:lnSpc>
                <a:spcBef>
                  <a:spcPct val="0"/>
                </a:spcBef>
              </a:pPr>
              <a:r>
                <a:rPr lang="en-US" altLang="zh-CN">
                  <a:solidFill>
                    <a:srgbClr val="660066"/>
                  </a:solidFill>
                  <a:latin typeface="隶书" pitchFamily="49" charset="-122"/>
                  <a:ea typeface="隶书" pitchFamily="49" charset="-122"/>
                </a:rPr>
                <a:t>12</a:t>
              </a:r>
            </a:p>
            <a:p>
              <a:pPr>
                <a:lnSpc>
                  <a:spcPct val="90000"/>
                </a:lnSpc>
                <a:spcBef>
                  <a:spcPct val="0"/>
                </a:spcBef>
              </a:pPr>
              <a:r>
                <a:rPr lang="en-US" altLang="zh-CN">
                  <a:solidFill>
                    <a:srgbClr val="660066"/>
                  </a:solidFill>
                  <a:latin typeface="隶书" pitchFamily="49" charset="-122"/>
                  <a:ea typeface="隶书" pitchFamily="49" charset="-122"/>
                </a:rPr>
                <a:t>13</a:t>
              </a:r>
            </a:p>
            <a:p>
              <a:pPr>
                <a:lnSpc>
                  <a:spcPct val="90000"/>
                </a:lnSpc>
                <a:spcBef>
                  <a:spcPct val="0"/>
                </a:spcBef>
              </a:pPr>
              <a:r>
                <a:rPr lang="en-US" altLang="zh-CN">
                  <a:solidFill>
                    <a:srgbClr val="660066"/>
                  </a:solidFill>
                  <a:latin typeface="隶书" pitchFamily="49" charset="-122"/>
                  <a:ea typeface="隶书" pitchFamily="49" charset="-122"/>
                </a:rPr>
                <a:t>14</a:t>
              </a:r>
            </a:p>
            <a:p>
              <a:pPr>
                <a:lnSpc>
                  <a:spcPct val="90000"/>
                </a:lnSpc>
                <a:spcBef>
                  <a:spcPct val="0"/>
                </a:spcBef>
              </a:pPr>
              <a:r>
                <a:rPr lang="en-US" altLang="zh-CN">
                  <a:solidFill>
                    <a:srgbClr val="660066"/>
                  </a:solidFill>
                  <a:latin typeface="隶书" pitchFamily="49" charset="-122"/>
                  <a:ea typeface="隶书" pitchFamily="49" charset="-122"/>
                </a:rPr>
                <a:t>15</a:t>
              </a:r>
            </a:p>
          </p:txBody>
        </p:sp>
        <p:grpSp>
          <p:nvGrpSpPr>
            <p:cNvPr id="118830" name="Group 4"/>
            <p:cNvGrpSpPr>
              <a:grpSpLocks/>
            </p:cNvGrpSpPr>
            <p:nvPr/>
          </p:nvGrpSpPr>
          <p:grpSpPr bwMode="auto">
            <a:xfrm>
              <a:off x="3711" y="231"/>
              <a:ext cx="1586" cy="3981"/>
              <a:chOff x="1729" y="528"/>
              <a:chExt cx="1295" cy="3312"/>
            </a:xfrm>
          </p:grpSpPr>
          <p:sp>
            <p:nvSpPr>
              <p:cNvPr id="118847" name="Rectangle 5"/>
              <p:cNvSpPr>
                <a:spLocks noChangeArrowheads="1"/>
              </p:cNvSpPr>
              <p:nvPr/>
            </p:nvSpPr>
            <p:spPr bwMode="auto">
              <a:xfrm>
                <a:off x="1729" y="576"/>
                <a:ext cx="1295" cy="3264"/>
              </a:xfrm>
              <a:prstGeom prst="rect">
                <a:avLst/>
              </a:prstGeom>
              <a:solidFill>
                <a:schemeClr val="bg2"/>
              </a:solidFill>
              <a:ln w="12700" cap="rnd">
                <a:solidFill>
                  <a:schemeClr val="tx1"/>
                </a:solidFill>
                <a:miter lim="800000"/>
                <a:headEnd/>
                <a:tailEnd/>
              </a:ln>
            </p:spPr>
            <p:txBody>
              <a:bodyPr wrap="none" anchor="ctr"/>
              <a:lstStyle/>
              <a:p>
                <a:endParaRPr lang="zh-CN" altLang="en-US"/>
              </a:p>
            </p:txBody>
          </p:sp>
          <p:sp>
            <p:nvSpPr>
              <p:cNvPr id="118848" name="Line 6"/>
              <p:cNvSpPr>
                <a:spLocks noChangeShapeType="1"/>
              </p:cNvSpPr>
              <p:nvPr/>
            </p:nvSpPr>
            <p:spPr bwMode="auto">
              <a:xfrm flipH="1">
                <a:off x="2040" y="528"/>
                <a:ext cx="0" cy="331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49" name="Line 7"/>
              <p:cNvSpPr>
                <a:spLocks noChangeShapeType="1"/>
              </p:cNvSpPr>
              <p:nvPr/>
            </p:nvSpPr>
            <p:spPr bwMode="auto">
              <a:xfrm>
                <a:off x="2378" y="528"/>
                <a:ext cx="0" cy="331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50" name="Line 8"/>
              <p:cNvSpPr>
                <a:spLocks noChangeShapeType="1"/>
              </p:cNvSpPr>
              <p:nvPr/>
            </p:nvSpPr>
            <p:spPr bwMode="auto">
              <a:xfrm>
                <a:off x="2711" y="576"/>
                <a:ext cx="0" cy="326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831" name="Group 9"/>
            <p:cNvGrpSpPr>
              <a:grpSpLocks/>
            </p:cNvGrpSpPr>
            <p:nvPr/>
          </p:nvGrpSpPr>
          <p:grpSpPr bwMode="auto">
            <a:xfrm>
              <a:off x="3710" y="550"/>
              <a:ext cx="1587" cy="3426"/>
              <a:chOff x="1728" y="793"/>
              <a:chExt cx="1296" cy="2851"/>
            </a:xfrm>
          </p:grpSpPr>
          <p:sp>
            <p:nvSpPr>
              <p:cNvPr id="118832" name="Line 10"/>
              <p:cNvSpPr>
                <a:spLocks noChangeShapeType="1"/>
              </p:cNvSpPr>
              <p:nvPr/>
            </p:nvSpPr>
            <p:spPr bwMode="auto">
              <a:xfrm>
                <a:off x="1728" y="988"/>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3" name="Line 11"/>
              <p:cNvSpPr>
                <a:spLocks noChangeShapeType="1"/>
              </p:cNvSpPr>
              <p:nvPr/>
            </p:nvSpPr>
            <p:spPr bwMode="auto">
              <a:xfrm>
                <a:off x="1729" y="1195"/>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4" name="Line 12"/>
              <p:cNvSpPr>
                <a:spLocks noChangeShapeType="1"/>
              </p:cNvSpPr>
              <p:nvPr/>
            </p:nvSpPr>
            <p:spPr bwMode="auto">
              <a:xfrm>
                <a:off x="1729" y="1399"/>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5" name="Line 13"/>
              <p:cNvSpPr>
                <a:spLocks noChangeShapeType="1"/>
              </p:cNvSpPr>
              <p:nvPr/>
            </p:nvSpPr>
            <p:spPr bwMode="auto">
              <a:xfrm>
                <a:off x="1729" y="1604"/>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6" name="Line 14"/>
              <p:cNvSpPr>
                <a:spLocks noChangeShapeType="1"/>
              </p:cNvSpPr>
              <p:nvPr/>
            </p:nvSpPr>
            <p:spPr bwMode="auto">
              <a:xfrm>
                <a:off x="1729" y="2011"/>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7" name="Line 15"/>
              <p:cNvSpPr>
                <a:spLocks noChangeShapeType="1"/>
              </p:cNvSpPr>
              <p:nvPr/>
            </p:nvSpPr>
            <p:spPr bwMode="auto">
              <a:xfrm>
                <a:off x="1729" y="2216"/>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8" name="Line 16"/>
              <p:cNvSpPr>
                <a:spLocks noChangeShapeType="1"/>
              </p:cNvSpPr>
              <p:nvPr/>
            </p:nvSpPr>
            <p:spPr bwMode="auto">
              <a:xfrm>
                <a:off x="1729" y="1807"/>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9" name="Line 17"/>
              <p:cNvSpPr>
                <a:spLocks noChangeShapeType="1"/>
              </p:cNvSpPr>
              <p:nvPr/>
            </p:nvSpPr>
            <p:spPr bwMode="auto">
              <a:xfrm>
                <a:off x="1729" y="3032"/>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40" name="Line 18"/>
              <p:cNvSpPr>
                <a:spLocks noChangeShapeType="1"/>
              </p:cNvSpPr>
              <p:nvPr/>
            </p:nvSpPr>
            <p:spPr bwMode="auto">
              <a:xfrm>
                <a:off x="1729" y="2828"/>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41" name="Line 19"/>
              <p:cNvSpPr>
                <a:spLocks noChangeShapeType="1"/>
              </p:cNvSpPr>
              <p:nvPr/>
            </p:nvSpPr>
            <p:spPr bwMode="auto">
              <a:xfrm>
                <a:off x="1729" y="2623"/>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42" name="Line 20"/>
              <p:cNvSpPr>
                <a:spLocks noChangeShapeType="1"/>
              </p:cNvSpPr>
              <p:nvPr/>
            </p:nvSpPr>
            <p:spPr bwMode="auto">
              <a:xfrm>
                <a:off x="1729" y="2419"/>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43" name="Line 21"/>
              <p:cNvSpPr>
                <a:spLocks noChangeShapeType="1"/>
              </p:cNvSpPr>
              <p:nvPr/>
            </p:nvSpPr>
            <p:spPr bwMode="auto">
              <a:xfrm>
                <a:off x="1729" y="3440"/>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44" name="Line 22"/>
              <p:cNvSpPr>
                <a:spLocks noChangeShapeType="1"/>
              </p:cNvSpPr>
              <p:nvPr/>
            </p:nvSpPr>
            <p:spPr bwMode="auto">
              <a:xfrm>
                <a:off x="1729" y="3235"/>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45" name="Line 23"/>
              <p:cNvSpPr>
                <a:spLocks noChangeShapeType="1"/>
              </p:cNvSpPr>
              <p:nvPr/>
            </p:nvSpPr>
            <p:spPr bwMode="auto">
              <a:xfrm>
                <a:off x="1729" y="3644"/>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46" name="Line 24"/>
              <p:cNvSpPr>
                <a:spLocks noChangeShapeType="1"/>
              </p:cNvSpPr>
              <p:nvPr/>
            </p:nvSpPr>
            <p:spPr bwMode="auto">
              <a:xfrm>
                <a:off x="1728" y="793"/>
                <a:ext cx="1296"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 name="Group 25"/>
          <p:cNvGrpSpPr>
            <a:grpSpLocks/>
          </p:cNvGrpSpPr>
          <p:nvPr/>
        </p:nvGrpSpPr>
        <p:grpSpPr bwMode="auto">
          <a:xfrm>
            <a:off x="4932516" y="380998"/>
            <a:ext cx="876149" cy="523875"/>
            <a:chOff x="1082" y="720"/>
            <a:chExt cx="598" cy="330"/>
          </a:xfrm>
        </p:grpSpPr>
        <p:sp>
          <p:nvSpPr>
            <p:cNvPr id="118827" name="Text Box 26"/>
            <p:cNvSpPr txBox="1">
              <a:spLocks noChangeArrowheads="1"/>
            </p:cNvSpPr>
            <p:nvPr/>
          </p:nvSpPr>
          <p:spPr bwMode="auto">
            <a:xfrm>
              <a:off x="1082" y="720"/>
              <a:ext cx="48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dirty="0">
                  <a:solidFill>
                    <a:schemeClr val="tx1"/>
                  </a:solidFill>
                  <a:latin typeface="+mn-lt"/>
                  <a:ea typeface="隶书" pitchFamily="49" charset="-122"/>
                </a:rPr>
                <a:t>HT</a:t>
              </a:r>
            </a:p>
          </p:txBody>
        </p:sp>
        <p:sp>
          <p:nvSpPr>
            <p:cNvPr id="118828" name="Line 27"/>
            <p:cNvSpPr>
              <a:spLocks noChangeShapeType="1"/>
            </p:cNvSpPr>
            <p:nvPr/>
          </p:nvSpPr>
          <p:spPr bwMode="auto">
            <a:xfrm>
              <a:off x="1488" y="912"/>
              <a:ext cx="192" cy="0"/>
            </a:xfrm>
            <a:prstGeom prst="line">
              <a:avLst/>
            </a:prstGeom>
            <a:noFill/>
            <a:ln w="28575"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8790" name="Rectangle 29"/>
          <p:cNvSpPr>
            <a:spLocks noChangeArrowheads="1"/>
          </p:cNvSpPr>
          <p:nvPr/>
        </p:nvSpPr>
        <p:spPr bwMode="auto">
          <a:xfrm>
            <a:off x="457200" y="457200"/>
            <a:ext cx="396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3600">
                <a:ea typeface="楷体_GB2312" pitchFamily="49" charset="-122"/>
              </a:rPr>
              <a:t>6.8.2 </a:t>
            </a:r>
            <a:r>
              <a:rPr lang="zh-CN" altLang="en-US" sz="3600">
                <a:ea typeface="楷体_GB2312" pitchFamily="49" charset="-122"/>
              </a:rPr>
              <a:t>构造哈夫曼树</a:t>
            </a:r>
          </a:p>
        </p:txBody>
      </p:sp>
      <p:sp>
        <p:nvSpPr>
          <p:cNvPr id="367655" name="Rectangle 39"/>
          <p:cNvSpPr>
            <a:spLocks noChangeArrowheads="1"/>
          </p:cNvSpPr>
          <p:nvPr/>
        </p:nvSpPr>
        <p:spPr bwMode="auto">
          <a:xfrm>
            <a:off x="700088" y="3124200"/>
            <a:ext cx="4572000" cy="1830388"/>
          </a:xfrm>
          <a:prstGeom prst="rect">
            <a:avLst/>
          </a:prstGeom>
          <a:noFill/>
          <a:ln w="28575" cap="sq">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eaLnBrk="0" hangingPunct="0">
              <a:spcBef>
                <a:spcPct val="50000"/>
              </a:spcBef>
            </a:pPr>
            <a:r>
              <a:rPr lang="zh-CN" altLang="en-US">
                <a:solidFill>
                  <a:schemeClr val="tx1"/>
                </a:solidFill>
                <a:ea typeface="楷体_GB2312" pitchFamily="49" charset="-122"/>
              </a:rPr>
              <a:t>步骤</a:t>
            </a:r>
            <a:r>
              <a:rPr lang="en-US" altLang="zh-CN">
                <a:solidFill>
                  <a:schemeClr val="tx1"/>
                </a:solidFill>
                <a:ea typeface="楷体_GB2312" pitchFamily="49" charset="-122"/>
              </a:rPr>
              <a:t>0</a:t>
            </a:r>
            <a:r>
              <a:rPr lang="zh-CN" altLang="en-US">
                <a:solidFill>
                  <a:schemeClr val="tx1"/>
                </a:solidFill>
                <a:ea typeface="楷体_GB2312" pitchFamily="49" charset="-122"/>
              </a:rPr>
              <a:t>：</a:t>
            </a:r>
          </a:p>
          <a:p>
            <a:pPr algn="l" eaLnBrk="0" hangingPunct="0">
              <a:spcBef>
                <a:spcPct val="50000"/>
              </a:spcBef>
            </a:pPr>
            <a:r>
              <a:rPr lang="zh-CN" altLang="en-US">
                <a:solidFill>
                  <a:schemeClr val="tx1"/>
                </a:solidFill>
                <a:ea typeface="楷体_GB2312" pitchFamily="49" charset="-122"/>
              </a:rPr>
              <a:t>为哈夫曼树分配存储空间</a:t>
            </a:r>
          </a:p>
          <a:p>
            <a:pPr algn="l" eaLnBrk="0" hangingPunct="0">
              <a:spcBef>
                <a:spcPct val="50000"/>
              </a:spcBef>
            </a:pPr>
            <a:r>
              <a:rPr lang="en-US" altLang="zh-CN">
                <a:solidFill>
                  <a:schemeClr val="tx1"/>
                </a:solidFill>
                <a:ea typeface="楷体_GB2312" pitchFamily="49" charset="-122"/>
              </a:rPr>
              <a:t>2n</a:t>
            </a:r>
            <a:r>
              <a:rPr lang="zh-CN" altLang="en-US">
                <a:solidFill>
                  <a:schemeClr val="tx1"/>
                </a:solidFill>
                <a:ea typeface="楷体_GB2312" pitchFamily="49" charset="-122"/>
              </a:rPr>
              <a:t>（</a:t>
            </a:r>
            <a:r>
              <a:rPr lang="en-US" altLang="zh-CN">
                <a:solidFill>
                  <a:schemeClr val="tx1"/>
                </a:solidFill>
                <a:ea typeface="楷体_GB2312" pitchFamily="49" charset="-122"/>
              </a:rPr>
              <a:t>0</a:t>
            </a:r>
            <a:r>
              <a:rPr lang="zh-CN" altLang="en-US">
                <a:solidFill>
                  <a:schemeClr val="tx1"/>
                </a:solidFill>
                <a:ea typeface="楷体_GB2312" pitchFamily="49" charset="-122"/>
              </a:rPr>
              <a:t>未用）</a:t>
            </a:r>
          </a:p>
        </p:txBody>
      </p:sp>
      <p:sp>
        <p:nvSpPr>
          <p:cNvPr id="367657" name="Rectangle 41"/>
          <p:cNvSpPr>
            <a:spLocks noChangeArrowheads="1"/>
          </p:cNvSpPr>
          <p:nvPr/>
        </p:nvSpPr>
        <p:spPr bwMode="auto">
          <a:xfrm>
            <a:off x="533400" y="5410200"/>
            <a:ext cx="520858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a:solidFill>
                  <a:schemeClr val="tx1"/>
                </a:solidFill>
                <a:ea typeface="楷体_GB2312" pitchFamily="49" charset="-122"/>
              </a:rPr>
              <a:t>HT=(HuffmanTree)malloc(2*n)*</a:t>
            </a:r>
          </a:p>
          <a:p>
            <a:r>
              <a:rPr lang="en-US" altLang="zh-CN">
                <a:solidFill>
                  <a:schemeClr val="tx1"/>
                </a:solidFill>
                <a:ea typeface="楷体_GB2312" pitchFamily="49" charset="-122"/>
              </a:rPr>
              <a:t>sizeof(HTNode);</a:t>
            </a:r>
          </a:p>
        </p:txBody>
      </p:sp>
      <p:grpSp>
        <p:nvGrpSpPr>
          <p:cNvPr id="118793" name="Group 214"/>
          <p:cNvGrpSpPr>
            <a:grpSpLocks/>
          </p:cNvGrpSpPr>
          <p:nvPr/>
        </p:nvGrpSpPr>
        <p:grpSpPr bwMode="auto">
          <a:xfrm>
            <a:off x="228600" y="1524000"/>
            <a:ext cx="609600" cy="533400"/>
            <a:chOff x="144" y="960"/>
            <a:chExt cx="384" cy="336"/>
          </a:xfrm>
        </p:grpSpPr>
        <p:sp>
          <p:nvSpPr>
            <p:cNvPr id="118825" name="Text Box 44"/>
            <p:cNvSpPr txBox="1">
              <a:spLocks noChangeArrowheads="1"/>
            </p:cNvSpPr>
            <p:nvPr/>
          </p:nvSpPr>
          <p:spPr bwMode="auto">
            <a:xfrm>
              <a:off x="144" y="960"/>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a:solidFill>
                    <a:schemeClr val="tx1"/>
                  </a:solidFill>
                  <a:latin typeface="Arial" charset="0"/>
                  <a:ea typeface="黑体" pitchFamily="2" charset="-122"/>
                </a:rPr>
                <a:t>W</a:t>
              </a:r>
            </a:p>
          </p:txBody>
        </p:sp>
        <p:sp>
          <p:nvSpPr>
            <p:cNvPr id="118826" name="Line 45"/>
            <p:cNvSpPr>
              <a:spLocks noChangeShapeType="1"/>
            </p:cNvSpPr>
            <p:nvPr/>
          </p:nvSpPr>
          <p:spPr bwMode="auto">
            <a:xfrm>
              <a:off x="528" y="1056"/>
              <a:ext cx="0" cy="240"/>
            </a:xfrm>
            <a:prstGeom prst="line">
              <a:avLst/>
            </a:prstGeom>
            <a:noFill/>
            <a:ln w="28575"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67829" name="Group 213"/>
          <p:cNvGraphicFramePr>
            <a:graphicFrameLocks noGrp="1"/>
          </p:cNvGraphicFramePr>
          <p:nvPr/>
        </p:nvGraphicFramePr>
        <p:xfrm>
          <a:off x="381000" y="2057400"/>
          <a:ext cx="5029200" cy="914400"/>
        </p:xfrm>
        <a:graphic>
          <a:graphicData uri="http://schemas.openxmlformats.org/drawingml/2006/table">
            <a:tbl>
              <a:tblPr/>
              <a:tblGrid>
                <a:gridCol w="558800"/>
                <a:gridCol w="558800"/>
                <a:gridCol w="558800"/>
                <a:gridCol w="558800"/>
                <a:gridCol w="558800"/>
                <a:gridCol w="558800"/>
                <a:gridCol w="558800"/>
                <a:gridCol w="558800"/>
                <a:gridCol w="558800"/>
              </a:tblGrid>
              <a:tr h="4445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r>
              <a:tr h="4445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7655"/>
                                        </p:tgtEl>
                                        <p:attrNameLst>
                                          <p:attrName>style.visibility</p:attrName>
                                        </p:attrNameLst>
                                      </p:cBhvr>
                                      <p:to>
                                        <p:strVal val="visible"/>
                                      </p:to>
                                    </p:set>
                                    <p:anim calcmode="lin" valueType="num">
                                      <p:cBhvr additive="base">
                                        <p:cTn id="7" dur="500" fill="hold"/>
                                        <p:tgtEl>
                                          <p:spTgt spid="367655"/>
                                        </p:tgtEl>
                                        <p:attrNameLst>
                                          <p:attrName>ppt_x</p:attrName>
                                        </p:attrNameLst>
                                      </p:cBhvr>
                                      <p:tavLst>
                                        <p:tav tm="0">
                                          <p:val>
                                            <p:strVal val="0-#ppt_w/2"/>
                                          </p:val>
                                        </p:tav>
                                        <p:tav tm="100000">
                                          <p:val>
                                            <p:strVal val="#ppt_x"/>
                                          </p:val>
                                        </p:tav>
                                      </p:tavLst>
                                    </p:anim>
                                    <p:anim calcmode="lin" valueType="num">
                                      <p:cBhvr additive="base">
                                        <p:cTn id="8" dur="500" fill="hold"/>
                                        <p:tgtEl>
                                          <p:spTgt spid="3676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7657"/>
                                        </p:tgtEl>
                                        <p:attrNameLst>
                                          <p:attrName>style.visibility</p:attrName>
                                        </p:attrNameLst>
                                      </p:cBhvr>
                                      <p:to>
                                        <p:strVal val="visible"/>
                                      </p:to>
                                    </p:set>
                                    <p:anim calcmode="lin" valueType="num">
                                      <p:cBhvr additive="base">
                                        <p:cTn id="18" dur="500" fill="hold"/>
                                        <p:tgtEl>
                                          <p:spTgt spid="367657"/>
                                        </p:tgtEl>
                                        <p:attrNameLst>
                                          <p:attrName>ppt_x</p:attrName>
                                        </p:attrNameLst>
                                      </p:cBhvr>
                                      <p:tavLst>
                                        <p:tav tm="0">
                                          <p:val>
                                            <p:strVal val="0-#ppt_w/2"/>
                                          </p:val>
                                        </p:tav>
                                        <p:tav tm="100000">
                                          <p:val>
                                            <p:strVal val="#ppt_x"/>
                                          </p:val>
                                        </p:tav>
                                      </p:tavLst>
                                    </p:anim>
                                    <p:anim calcmode="lin" valueType="num">
                                      <p:cBhvr additive="base">
                                        <p:cTn id="19" dur="500" fill="hold"/>
                                        <p:tgtEl>
                                          <p:spTgt spid="36765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5" grpId="0" animBg="1" autoUpdateAnimBg="0"/>
      <p:bldP spid="367657"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FA264C84-15B6-46F9-ABB9-DD0220568297}" type="slidenum">
              <a:rPr kumimoji="0" lang="en-US" altLang="zh-CN" sz="1400" b="0" smtClean="0">
                <a:solidFill>
                  <a:schemeClr val="tx1"/>
                </a:solidFill>
              </a:rPr>
              <a:pPr eaLnBrk="1" hangingPunct="1"/>
              <a:t>127</a:t>
            </a:fld>
            <a:endParaRPr kumimoji="0" lang="en-US" altLang="zh-CN" sz="1400" b="0" smtClean="0">
              <a:solidFill>
                <a:schemeClr val="tx1"/>
              </a:solidFill>
            </a:endParaRPr>
          </a:p>
        </p:txBody>
      </p:sp>
      <p:sp>
        <p:nvSpPr>
          <p:cNvPr id="119811" name="Text Box 2"/>
          <p:cNvSpPr txBox="1">
            <a:spLocks noChangeArrowheads="1"/>
          </p:cNvSpPr>
          <p:nvPr/>
        </p:nvSpPr>
        <p:spPr bwMode="auto">
          <a:xfrm>
            <a:off x="381000" y="21336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a:solidFill>
                  <a:schemeClr val="tx1"/>
                </a:solidFill>
                <a:latin typeface="宋体" charset="-122"/>
              </a:rPr>
              <a:t>8</a:t>
            </a:r>
            <a:r>
              <a:rPr lang="zh-CN" altLang="en-US">
                <a:solidFill>
                  <a:schemeClr val="tx1"/>
                </a:solidFill>
                <a:latin typeface="宋体" charset="-122"/>
              </a:rPr>
              <a:t>棵只有一个结点的二叉树</a:t>
            </a:r>
          </a:p>
        </p:txBody>
      </p:sp>
      <p:sp>
        <p:nvSpPr>
          <p:cNvPr id="119812" name="Text Box 32"/>
          <p:cNvSpPr txBox="1">
            <a:spLocks noChangeArrowheads="1"/>
          </p:cNvSpPr>
          <p:nvPr/>
        </p:nvSpPr>
        <p:spPr bwMode="auto">
          <a:xfrm>
            <a:off x="6362700" y="139602"/>
            <a:ext cx="2584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dirty="0" smtClean="0">
                <a:solidFill>
                  <a:srgbClr val="336600"/>
                </a:solidFill>
                <a:ea typeface="隶书" pitchFamily="49" charset="-122"/>
              </a:rPr>
              <a:t>w    p    </a:t>
            </a:r>
            <a:r>
              <a:rPr lang="en-US" altLang="zh-CN" dirty="0" err="1">
                <a:solidFill>
                  <a:srgbClr val="336600"/>
                </a:solidFill>
                <a:ea typeface="隶书" pitchFamily="49" charset="-122"/>
              </a:rPr>
              <a:t>lch</a:t>
            </a:r>
            <a:r>
              <a:rPr lang="en-US" altLang="zh-CN" dirty="0">
                <a:solidFill>
                  <a:srgbClr val="336600"/>
                </a:solidFill>
                <a:ea typeface="隶书" pitchFamily="49" charset="-122"/>
              </a:rPr>
              <a:t>  </a:t>
            </a:r>
            <a:r>
              <a:rPr lang="en-US" altLang="zh-CN" dirty="0" err="1">
                <a:solidFill>
                  <a:srgbClr val="336600"/>
                </a:solidFill>
                <a:ea typeface="隶书" pitchFamily="49" charset="-122"/>
              </a:rPr>
              <a:t>rch</a:t>
            </a:r>
            <a:endParaRPr lang="en-US" altLang="zh-CN" dirty="0">
              <a:solidFill>
                <a:srgbClr val="336600"/>
              </a:solidFill>
              <a:ea typeface="隶书" pitchFamily="49" charset="-122"/>
            </a:endParaRPr>
          </a:p>
        </p:txBody>
      </p:sp>
      <p:sp>
        <p:nvSpPr>
          <p:cNvPr id="119813" name="Text Box 33"/>
          <p:cNvSpPr txBox="1">
            <a:spLocks noChangeArrowheads="1"/>
          </p:cNvSpPr>
          <p:nvPr/>
        </p:nvSpPr>
        <p:spPr bwMode="auto">
          <a:xfrm>
            <a:off x="5397500" y="619125"/>
            <a:ext cx="815975" cy="6238875"/>
          </a:xfrm>
          <a:prstGeom prst="rect">
            <a:avLst/>
          </a:prstGeom>
          <a:solidFill>
            <a:schemeClr val="bg1"/>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nSpc>
                <a:spcPct val="90000"/>
              </a:lnSpc>
              <a:spcBef>
                <a:spcPct val="0"/>
              </a:spcBef>
            </a:pPr>
            <a:r>
              <a:rPr lang="en-US" altLang="zh-CN" dirty="0">
                <a:solidFill>
                  <a:schemeClr val="tx1"/>
                </a:solidFill>
                <a:latin typeface="隶书" pitchFamily="49" charset="-122"/>
                <a:ea typeface="隶书" pitchFamily="49" charset="-122"/>
              </a:rPr>
              <a:t>0</a:t>
            </a:r>
          </a:p>
          <a:p>
            <a:pPr>
              <a:lnSpc>
                <a:spcPct val="90000"/>
              </a:lnSpc>
              <a:spcBef>
                <a:spcPct val="0"/>
              </a:spcBef>
            </a:pPr>
            <a:r>
              <a:rPr lang="en-US" altLang="zh-CN" dirty="0">
                <a:solidFill>
                  <a:schemeClr val="tx1"/>
                </a:solidFill>
                <a:latin typeface="隶书" pitchFamily="49" charset="-122"/>
                <a:ea typeface="隶书" pitchFamily="49" charset="-122"/>
              </a:rPr>
              <a:t>1</a:t>
            </a:r>
          </a:p>
          <a:p>
            <a:pPr>
              <a:lnSpc>
                <a:spcPct val="90000"/>
              </a:lnSpc>
              <a:spcBef>
                <a:spcPct val="0"/>
              </a:spcBef>
            </a:pPr>
            <a:r>
              <a:rPr lang="en-US" altLang="zh-CN" dirty="0">
                <a:solidFill>
                  <a:schemeClr val="tx1"/>
                </a:solidFill>
                <a:latin typeface="隶书" pitchFamily="49" charset="-122"/>
                <a:ea typeface="隶书" pitchFamily="49" charset="-122"/>
              </a:rPr>
              <a:t>2</a:t>
            </a:r>
          </a:p>
          <a:p>
            <a:pPr>
              <a:lnSpc>
                <a:spcPct val="90000"/>
              </a:lnSpc>
              <a:spcBef>
                <a:spcPct val="0"/>
              </a:spcBef>
            </a:pPr>
            <a:r>
              <a:rPr lang="en-US" altLang="zh-CN" dirty="0">
                <a:solidFill>
                  <a:schemeClr val="tx1"/>
                </a:solidFill>
                <a:latin typeface="隶书" pitchFamily="49" charset="-122"/>
                <a:ea typeface="隶书" pitchFamily="49" charset="-122"/>
              </a:rPr>
              <a:t>3</a:t>
            </a:r>
          </a:p>
          <a:p>
            <a:pPr>
              <a:lnSpc>
                <a:spcPct val="90000"/>
              </a:lnSpc>
              <a:spcBef>
                <a:spcPct val="0"/>
              </a:spcBef>
            </a:pPr>
            <a:r>
              <a:rPr lang="en-US" altLang="zh-CN" dirty="0">
                <a:solidFill>
                  <a:schemeClr val="tx1"/>
                </a:solidFill>
                <a:latin typeface="隶书" pitchFamily="49" charset="-122"/>
                <a:ea typeface="隶书" pitchFamily="49" charset="-122"/>
              </a:rPr>
              <a:t>4</a:t>
            </a:r>
          </a:p>
          <a:p>
            <a:pPr>
              <a:lnSpc>
                <a:spcPct val="90000"/>
              </a:lnSpc>
              <a:spcBef>
                <a:spcPct val="0"/>
              </a:spcBef>
            </a:pPr>
            <a:r>
              <a:rPr lang="en-US" altLang="zh-CN" dirty="0">
                <a:solidFill>
                  <a:schemeClr val="tx1"/>
                </a:solidFill>
                <a:latin typeface="隶书" pitchFamily="49" charset="-122"/>
                <a:ea typeface="隶书" pitchFamily="49" charset="-122"/>
              </a:rPr>
              <a:t>5</a:t>
            </a:r>
          </a:p>
          <a:p>
            <a:pPr>
              <a:lnSpc>
                <a:spcPct val="90000"/>
              </a:lnSpc>
              <a:spcBef>
                <a:spcPct val="0"/>
              </a:spcBef>
            </a:pPr>
            <a:r>
              <a:rPr lang="en-US" altLang="zh-CN" dirty="0">
                <a:solidFill>
                  <a:schemeClr val="tx1"/>
                </a:solidFill>
                <a:latin typeface="隶书" pitchFamily="49" charset="-122"/>
                <a:ea typeface="隶书" pitchFamily="49" charset="-122"/>
              </a:rPr>
              <a:t>6</a:t>
            </a:r>
          </a:p>
          <a:p>
            <a:pPr>
              <a:lnSpc>
                <a:spcPct val="90000"/>
              </a:lnSpc>
              <a:spcBef>
                <a:spcPct val="0"/>
              </a:spcBef>
            </a:pPr>
            <a:r>
              <a:rPr lang="en-US" altLang="zh-CN" dirty="0">
                <a:solidFill>
                  <a:schemeClr val="tx1"/>
                </a:solidFill>
                <a:latin typeface="隶书" pitchFamily="49" charset="-122"/>
                <a:ea typeface="隶书" pitchFamily="49" charset="-122"/>
              </a:rPr>
              <a:t>7</a:t>
            </a:r>
          </a:p>
          <a:p>
            <a:pPr>
              <a:lnSpc>
                <a:spcPct val="90000"/>
              </a:lnSpc>
              <a:spcBef>
                <a:spcPct val="0"/>
              </a:spcBef>
            </a:pPr>
            <a:r>
              <a:rPr lang="en-US" altLang="zh-CN" dirty="0">
                <a:solidFill>
                  <a:schemeClr val="tx1"/>
                </a:solidFill>
                <a:latin typeface="隶书" pitchFamily="49" charset="-122"/>
                <a:ea typeface="隶书" pitchFamily="49" charset="-122"/>
              </a:rPr>
              <a:t>8</a:t>
            </a:r>
          </a:p>
          <a:p>
            <a:pPr>
              <a:lnSpc>
                <a:spcPct val="90000"/>
              </a:lnSpc>
              <a:spcBef>
                <a:spcPct val="0"/>
              </a:spcBef>
            </a:pPr>
            <a:r>
              <a:rPr lang="en-US" altLang="zh-CN" dirty="0">
                <a:solidFill>
                  <a:schemeClr val="tx1"/>
                </a:solidFill>
                <a:latin typeface="隶书" pitchFamily="49" charset="-122"/>
                <a:ea typeface="隶书" pitchFamily="49" charset="-122"/>
              </a:rPr>
              <a:t>9</a:t>
            </a:r>
          </a:p>
          <a:p>
            <a:pPr>
              <a:lnSpc>
                <a:spcPct val="90000"/>
              </a:lnSpc>
              <a:spcBef>
                <a:spcPct val="0"/>
              </a:spcBef>
            </a:pPr>
            <a:r>
              <a:rPr lang="en-US" altLang="zh-CN" dirty="0">
                <a:solidFill>
                  <a:schemeClr val="tx1"/>
                </a:solidFill>
                <a:latin typeface="隶书" pitchFamily="49" charset="-122"/>
                <a:ea typeface="隶书" pitchFamily="49" charset="-122"/>
              </a:rPr>
              <a:t>10</a:t>
            </a:r>
          </a:p>
          <a:p>
            <a:pPr>
              <a:lnSpc>
                <a:spcPct val="90000"/>
              </a:lnSpc>
              <a:spcBef>
                <a:spcPct val="0"/>
              </a:spcBef>
            </a:pPr>
            <a:r>
              <a:rPr lang="en-US" altLang="zh-CN" dirty="0">
                <a:solidFill>
                  <a:schemeClr val="tx1"/>
                </a:solidFill>
                <a:latin typeface="隶书" pitchFamily="49" charset="-122"/>
                <a:ea typeface="隶书" pitchFamily="49" charset="-122"/>
              </a:rPr>
              <a:t>11</a:t>
            </a:r>
          </a:p>
          <a:p>
            <a:pPr>
              <a:lnSpc>
                <a:spcPct val="90000"/>
              </a:lnSpc>
              <a:spcBef>
                <a:spcPct val="0"/>
              </a:spcBef>
            </a:pPr>
            <a:r>
              <a:rPr lang="en-US" altLang="zh-CN" dirty="0">
                <a:solidFill>
                  <a:schemeClr val="tx1"/>
                </a:solidFill>
                <a:latin typeface="隶书" pitchFamily="49" charset="-122"/>
                <a:ea typeface="隶书" pitchFamily="49" charset="-122"/>
              </a:rPr>
              <a:t>12</a:t>
            </a:r>
          </a:p>
          <a:p>
            <a:pPr>
              <a:lnSpc>
                <a:spcPct val="90000"/>
              </a:lnSpc>
              <a:spcBef>
                <a:spcPct val="0"/>
              </a:spcBef>
            </a:pPr>
            <a:r>
              <a:rPr lang="en-US" altLang="zh-CN" dirty="0">
                <a:solidFill>
                  <a:schemeClr val="tx1"/>
                </a:solidFill>
                <a:latin typeface="隶书" pitchFamily="49" charset="-122"/>
                <a:ea typeface="隶书" pitchFamily="49" charset="-122"/>
              </a:rPr>
              <a:t>13</a:t>
            </a:r>
          </a:p>
          <a:p>
            <a:pPr>
              <a:lnSpc>
                <a:spcPct val="90000"/>
              </a:lnSpc>
              <a:spcBef>
                <a:spcPct val="0"/>
              </a:spcBef>
            </a:pPr>
            <a:r>
              <a:rPr lang="en-US" altLang="zh-CN" dirty="0">
                <a:solidFill>
                  <a:schemeClr val="tx1"/>
                </a:solidFill>
                <a:latin typeface="隶书" pitchFamily="49" charset="-122"/>
                <a:ea typeface="隶书" pitchFamily="49" charset="-122"/>
              </a:rPr>
              <a:t>14</a:t>
            </a:r>
          </a:p>
          <a:p>
            <a:pPr>
              <a:lnSpc>
                <a:spcPct val="90000"/>
              </a:lnSpc>
              <a:spcBef>
                <a:spcPct val="0"/>
              </a:spcBef>
            </a:pPr>
            <a:r>
              <a:rPr lang="en-US" altLang="zh-CN" dirty="0">
                <a:solidFill>
                  <a:schemeClr val="tx1"/>
                </a:solidFill>
                <a:latin typeface="隶书" pitchFamily="49" charset="-122"/>
                <a:ea typeface="隶书" pitchFamily="49" charset="-122"/>
              </a:rPr>
              <a:t>15</a:t>
            </a:r>
          </a:p>
        </p:txBody>
      </p:sp>
      <p:grpSp>
        <p:nvGrpSpPr>
          <p:cNvPr id="119814" name="Group 34"/>
          <p:cNvGrpSpPr>
            <a:grpSpLocks/>
          </p:cNvGrpSpPr>
          <p:nvPr/>
        </p:nvGrpSpPr>
        <p:grpSpPr bwMode="auto">
          <a:xfrm>
            <a:off x="6216650" y="527050"/>
            <a:ext cx="2454275" cy="6319838"/>
            <a:chOff x="1728" y="528"/>
            <a:chExt cx="1296" cy="3312"/>
          </a:xfrm>
        </p:grpSpPr>
        <p:grpSp>
          <p:nvGrpSpPr>
            <p:cNvPr id="119834" name="Group 35"/>
            <p:cNvGrpSpPr>
              <a:grpSpLocks/>
            </p:cNvGrpSpPr>
            <p:nvPr/>
          </p:nvGrpSpPr>
          <p:grpSpPr bwMode="auto">
            <a:xfrm>
              <a:off x="1729" y="528"/>
              <a:ext cx="1295" cy="3312"/>
              <a:chOff x="1729" y="528"/>
              <a:chExt cx="1295" cy="3312"/>
            </a:xfrm>
          </p:grpSpPr>
          <p:sp>
            <p:nvSpPr>
              <p:cNvPr id="119851" name="Rectangle 36"/>
              <p:cNvSpPr>
                <a:spLocks noChangeArrowheads="1"/>
              </p:cNvSpPr>
              <p:nvPr/>
            </p:nvSpPr>
            <p:spPr bwMode="auto">
              <a:xfrm>
                <a:off x="1729" y="576"/>
                <a:ext cx="1295" cy="3264"/>
              </a:xfrm>
              <a:prstGeom prst="rect">
                <a:avLst/>
              </a:prstGeom>
              <a:solidFill>
                <a:schemeClr val="bg2"/>
              </a:solidFill>
              <a:ln w="12700" cap="rnd">
                <a:solidFill>
                  <a:schemeClr val="tx1"/>
                </a:solidFill>
                <a:miter lim="800000"/>
                <a:headEnd/>
                <a:tailEnd/>
              </a:ln>
            </p:spPr>
            <p:txBody>
              <a:bodyPr wrap="none" anchor="ctr"/>
              <a:lstStyle/>
              <a:p>
                <a:endParaRPr lang="zh-CN" altLang="en-US"/>
              </a:p>
            </p:txBody>
          </p:sp>
          <p:sp>
            <p:nvSpPr>
              <p:cNvPr id="119852" name="Line 37"/>
              <p:cNvSpPr>
                <a:spLocks noChangeShapeType="1"/>
              </p:cNvSpPr>
              <p:nvPr/>
            </p:nvSpPr>
            <p:spPr bwMode="auto">
              <a:xfrm flipH="1">
                <a:off x="2040" y="528"/>
                <a:ext cx="0" cy="331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53" name="Line 38"/>
              <p:cNvSpPr>
                <a:spLocks noChangeShapeType="1"/>
              </p:cNvSpPr>
              <p:nvPr/>
            </p:nvSpPr>
            <p:spPr bwMode="auto">
              <a:xfrm>
                <a:off x="2378" y="528"/>
                <a:ext cx="0" cy="331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54" name="Line 39"/>
              <p:cNvSpPr>
                <a:spLocks noChangeShapeType="1"/>
              </p:cNvSpPr>
              <p:nvPr/>
            </p:nvSpPr>
            <p:spPr bwMode="auto">
              <a:xfrm>
                <a:off x="2711" y="576"/>
                <a:ext cx="0" cy="326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9835" name="Group 40"/>
            <p:cNvGrpSpPr>
              <a:grpSpLocks/>
            </p:cNvGrpSpPr>
            <p:nvPr/>
          </p:nvGrpSpPr>
          <p:grpSpPr bwMode="auto">
            <a:xfrm>
              <a:off x="1728" y="793"/>
              <a:ext cx="1296" cy="2851"/>
              <a:chOff x="1728" y="793"/>
              <a:chExt cx="1296" cy="2851"/>
            </a:xfrm>
          </p:grpSpPr>
          <p:sp>
            <p:nvSpPr>
              <p:cNvPr id="119836" name="Line 41"/>
              <p:cNvSpPr>
                <a:spLocks noChangeShapeType="1"/>
              </p:cNvSpPr>
              <p:nvPr/>
            </p:nvSpPr>
            <p:spPr bwMode="auto">
              <a:xfrm>
                <a:off x="1728" y="988"/>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7" name="Line 42"/>
              <p:cNvSpPr>
                <a:spLocks noChangeShapeType="1"/>
              </p:cNvSpPr>
              <p:nvPr/>
            </p:nvSpPr>
            <p:spPr bwMode="auto">
              <a:xfrm>
                <a:off x="1729" y="1195"/>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8" name="Line 43"/>
              <p:cNvSpPr>
                <a:spLocks noChangeShapeType="1"/>
              </p:cNvSpPr>
              <p:nvPr/>
            </p:nvSpPr>
            <p:spPr bwMode="auto">
              <a:xfrm>
                <a:off x="1729" y="1399"/>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9" name="Line 44"/>
              <p:cNvSpPr>
                <a:spLocks noChangeShapeType="1"/>
              </p:cNvSpPr>
              <p:nvPr/>
            </p:nvSpPr>
            <p:spPr bwMode="auto">
              <a:xfrm>
                <a:off x="1729" y="1604"/>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0" name="Line 45"/>
              <p:cNvSpPr>
                <a:spLocks noChangeShapeType="1"/>
              </p:cNvSpPr>
              <p:nvPr/>
            </p:nvSpPr>
            <p:spPr bwMode="auto">
              <a:xfrm>
                <a:off x="1729" y="2011"/>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1" name="Line 46"/>
              <p:cNvSpPr>
                <a:spLocks noChangeShapeType="1"/>
              </p:cNvSpPr>
              <p:nvPr/>
            </p:nvSpPr>
            <p:spPr bwMode="auto">
              <a:xfrm>
                <a:off x="1729" y="2216"/>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2" name="Line 47"/>
              <p:cNvSpPr>
                <a:spLocks noChangeShapeType="1"/>
              </p:cNvSpPr>
              <p:nvPr/>
            </p:nvSpPr>
            <p:spPr bwMode="auto">
              <a:xfrm>
                <a:off x="1729" y="1807"/>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3" name="Line 48"/>
              <p:cNvSpPr>
                <a:spLocks noChangeShapeType="1"/>
              </p:cNvSpPr>
              <p:nvPr/>
            </p:nvSpPr>
            <p:spPr bwMode="auto">
              <a:xfrm>
                <a:off x="1729" y="3032"/>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4" name="Line 49"/>
              <p:cNvSpPr>
                <a:spLocks noChangeShapeType="1"/>
              </p:cNvSpPr>
              <p:nvPr/>
            </p:nvSpPr>
            <p:spPr bwMode="auto">
              <a:xfrm>
                <a:off x="1729" y="2828"/>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5" name="Line 50"/>
              <p:cNvSpPr>
                <a:spLocks noChangeShapeType="1"/>
              </p:cNvSpPr>
              <p:nvPr/>
            </p:nvSpPr>
            <p:spPr bwMode="auto">
              <a:xfrm>
                <a:off x="1729" y="2623"/>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6" name="Line 51"/>
              <p:cNvSpPr>
                <a:spLocks noChangeShapeType="1"/>
              </p:cNvSpPr>
              <p:nvPr/>
            </p:nvSpPr>
            <p:spPr bwMode="auto">
              <a:xfrm>
                <a:off x="1729" y="2419"/>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7" name="Line 52"/>
              <p:cNvSpPr>
                <a:spLocks noChangeShapeType="1"/>
              </p:cNvSpPr>
              <p:nvPr/>
            </p:nvSpPr>
            <p:spPr bwMode="auto">
              <a:xfrm>
                <a:off x="1729" y="3440"/>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8" name="Line 53"/>
              <p:cNvSpPr>
                <a:spLocks noChangeShapeType="1"/>
              </p:cNvSpPr>
              <p:nvPr/>
            </p:nvSpPr>
            <p:spPr bwMode="auto">
              <a:xfrm>
                <a:off x="1729" y="3235"/>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9" name="Line 54"/>
              <p:cNvSpPr>
                <a:spLocks noChangeShapeType="1"/>
              </p:cNvSpPr>
              <p:nvPr/>
            </p:nvSpPr>
            <p:spPr bwMode="auto">
              <a:xfrm>
                <a:off x="1729" y="3644"/>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50" name="Line 55"/>
              <p:cNvSpPr>
                <a:spLocks noChangeShapeType="1"/>
              </p:cNvSpPr>
              <p:nvPr/>
            </p:nvSpPr>
            <p:spPr bwMode="auto">
              <a:xfrm>
                <a:off x="1728" y="793"/>
                <a:ext cx="1296"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68696" name="Text Box 56"/>
          <p:cNvSpPr txBox="1">
            <a:spLocks noChangeArrowheads="1"/>
          </p:cNvSpPr>
          <p:nvPr/>
        </p:nvSpPr>
        <p:spPr bwMode="auto">
          <a:xfrm>
            <a:off x="6213475" y="982663"/>
            <a:ext cx="2640013"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457200" indent="-457200"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
              </a:spcBef>
            </a:pPr>
            <a:r>
              <a:rPr lang="en-US" altLang="zh-CN" sz="2400">
                <a:solidFill>
                  <a:schemeClr val="bg2"/>
                </a:solidFill>
                <a:latin typeface="隶书" pitchFamily="49" charset="-122"/>
                <a:ea typeface="隶书" pitchFamily="49" charset="-122"/>
              </a:rPr>
              <a:t> </a:t>
            </a:r>
            <a:r>
              <a:rPr lang="en-US" altLang="zh-CN" sz="2400">
                <a:solidFill>
                  <a:schemeClr val="tx1"/>
                </a:solidFill>
                <a:latin typeface="隶书" pitchFamily="49" charset="-122"/>
                <a:ea typeface="隶书" pitchFamily="49" charset="-122"/>
              </a:rPr>
              <a:t>5   0   0   0</a:t>
            </a:r>
          </a:p>
          <a:p>
            <a:pPr algn="l">
              <a:spcBef>
                <a:spcPct val="5000"/>
              </a:spcBef>
            </a:pPr>
            <a:r>
              <a:rPr lang="en-US" altLang="zh-CN" sz="2400">
                <a:solidFill>
                  <a:schemeClr val="tx1"/>
                </a:solidFill>
                <a:latin typeface="隶书" pitchFamily="49" charset="-122"/>
                <a:ea typeface="隶书" pitchFamily="49" charset="-122"/>
              </a:rPr>
              <a:t>29   0   0   0</a:t>
            </a:r>
          </a:p>
          <a:p>
            <a:pPr algn="l">
              <a:spcBef>
                <a:spcPct val="5000"/>
              </a:spcBef>
            </a:pPr>
            <a:r>
              <a:rPr lang="en-US" altLang="zh-CN" sz="2400">
                <a:solidFill>
                  <a:schemeClr val="tx1"/>
                </a:solidFill>
                <a:latin typeface="隶书" pitchFamily="49" charset="-122"/>
                <a:ea typeface="隶书" pitchFamily="49" charset="-122"/>
              </a:rPr>
              <a:t> 7   0   0   0</a:t>
            </a:r>
          </a:p>
          <a:p>
            <a:pPr algn="l">
              <a:spcBef>
                <a:spcPct val="5000"/>
              </a:spcBef>
            </a:pPr>
            <a:r>
              <a:rPr lang="en-US" altLang="zh-CN" sz="2400">
                <a:solidFill>
                  <a:schemeClr val="tx1"/>
                </a:solidFill>
                <a:latin typeface="隶书" pitchFamily="49" charset="-122"/>
                <a:ea typeface="隶书" pitchFamily="49" charset="-122"/>
              </a:rPr>
              <a:t> 8   0   0   0</a:t>
            </a:r>
          </a:p>
          <a:p>
            <a:pPr algn="l">
              <a:spcBef>
                <a:spcPct val="5000"/>
              </a:spcBef>
            </a:pPr>
            <a:r>
              <a:rPr lang="en-US" altLang="zh-CN" sz="2400">
                <a:solidFill>
                  <a:schemeClr val="tx1"/>
                </a:solidFill>
                <a:latin typeface="隶书" pitchFamily="49" charset="-122"/>
                <a:ea typeface="隶书" pitchFamily="49" charset="-122"/>
              </a:rPr>
              <a:t>14   0   0   0</a:t>
            </a:r>
          </a:p>
          <a:p>
            <a:pPr algn="l">
              <a:spcBef>
                <a:spcPct val="5000"/>
              </a:spcBef>
            </a:pPr>
            <a:r>
              <a:rPr lang="en-US" altLang="zh-CN" sz="2400">
                <a:solidFill>
                  <a:schemeClr val="tx1"/>
                </a:solidFill>
                <a:latin typeface="隶书" pitchFamily="49" charset="-122"/>
                <a:ea typeface="隶书" pitchFamily="49" charset="-122"/>
              </a:rPr>
              <a:t>23   0   0   0</a:t>
            </a:r>
          </a:p>
          <a:p>
            <a:pPr algn="l">
              <a:spcBef>
                <a:spcPct val="5000"/>
              </a:spcBef>
            </a:pPr>
            <a:r>
              <a:rPr lang="en-US" altLang="zh-CN" sz="2400">
                <a:solidFill>
                  <a:schemeClr val="tx1"/>
                </a:solidFill>
                <a:latin typeface="隶书" pitchFamily="49" charset="-122"/>
                <a:ea typeface="隶书" pitchFamily="49" charset="-122"/>
              </a:rPr>
              <a:t> 3   0   0   0</a:t>
            </a:r>
          </a:p>
          <a:p>
            <a:pPr algn="l">
              <a:spcBef>
                <a:spcPct val="5000"/>
              </a:spcBef>
            </a:pPr>
            <a:r>
              <a:rPr lang="en-US" altLang="zh-CN" sz="2400">
                <a:solidFill>
                  <a:schemeClr val="tx1"/>
                </a:solidFill>
                <a:latin typeface="隶书" pitchFamily="49" charset="-122"/>
                <a:ea typeface="隶书" pitchFamily="49" charset="-122"/>
              </a:rPr>
              <a:t>11   0   0   0</a:t>
            </a:r>
            <a:r>
              <a:rPr lang="en-US" altLang="zh-CN" sz="2400">
                <a:solidFill>
                  <a:schemeClr val="bg2"/>
                </a:solidFill>
                <a:latin typeface="隶书" pitchFamily="49" charset="-122"/>
                <a:ea typeface="隶书" pitchFamily="49" charset="-122"/>
              </a:rPr>
              <a:t> </a:t>
            </a:r>
          </a:p>
        </p:txBody>
      </p:sp>
      <p:sp>
        <p:nvSpPr>
          <p:cNvPr id="119816" name="Rectangle 57"/>
          <p:cNvSpPr>
            <a:spLocks noChangeArrowheads="1"/>
          </p:cNvSpPr>
          <p:nvPr/>
        </p:nvSpPr>
        <p:spPr bwMode="auto">
          <a:xfrm>
            <a:off x="457200" y="457200"/>
            <a:ext cx="396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3600">
                <a:ea typeface="楷体_GB2312" pitchFamily="49" charset="-122"/>
              </a:rPr>
              <a:t>6.8.2 </a:t>
            </a:r>
            <a:r>
              <a:rPr lang="zh-CN" altLang="en-US" sz="3600">
                <a:ea typeface="楷体_GB2312" pitchFamily="49" charset="-122"/>
              </a:rPr>
              <a:t>构造哈夫曼树</a:t>
            </a:r>
          </a:p>
        </p:txBody>
      </p:sp>
      <p:sp>
        <p:nvSpPr>
          <p:cNvPr id="368698" name="Text Box 58"/>
          <p:cNvSpPr txBox="1">
            <a:spLocks noChangeArrowheads="1"/>
          </p:cNvSpPr>
          <p:nvPr/>
        </p:nvSpPr>
        <p:spPr bwMode="auto">
          <a:xfrm>
            <a:off x="533400" y="2714625"/>
            <a:ext cx="4876800" cy="1401763"/>
          </a:xfrm>
          <a:prstGeom prst="rect">
            <a:avLst/>
          </a:prstGeom>
          <a:noFill/>
          <a:ln w="28575" cap="sq">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lang="zh-CN" altLang="en-US">
                <a:solidFill>
                  <a:schemeClr val="tx1"/>
                </a:solidFill>
                <a:ea typeface="楷体_GB2312" pitchFamily="49" charset="-122"/>
              </a:rPr>
              <a:t>步骤</a:t>
            </a:r>
            <a:r>
              <a:rPr lang="en-US" altLang="zh-CN">
                <a:solidFill>
                  <a:schemeClr val="tx1"/>
                </a:solidFill>
                <a:ea typeface="楷体_GB2312" pitchFamily="49" charset="-122"/>
              </a:rPr>
              <a:t>1</a:t>
            </a:r>
            <a:r>
              <a:rPr lang="zh-CN" altLang="en-US">
                <a:solidFill>
                  <a:schemeClr val="tx1"/>
                </a:solidFill>
                <a:ea typeface="楷体_GB2312" pitchFamily="49" charset="-122"/>
              </a:rPr>
              <a:t>：</a:t>
            </a:r>
          </a:p>
          <a:p>
            <a:pPr algn="l">
              <a:spcBef>
                <a:spcPct val="0"/>
              </a:spcBef>
            </a:pPr>
            <a:r>
              <a:rPr lang="zh-CN" altLang="en-US">
                <a:solidFill>
                  <a:srgbClr val="FF3300"/>
                </a:solidFill>
                <a:ea typeface="楷体_GB2312" pitchFamily="49" charset="-122"/>
              </a:rPr>
              <a:t>构造</a:t>
            </a:r>
            <a:r>
              <a:rPr lang="en-US" altLang="zh-CN">
                <a:solidFill>
                  <a:srgbClr val="FF3300"/>
                </a:solidFill>
                <a:ea typeface="楷体_GB2312" pitchFamily="49" charset="-122"/>
              </a:rPr>
              <a:t>n</a:t>
            </a:r>
            <a:r>
              <a:rPr lang="zh-CN" altLang="en-US">
                <a:solidFill>
                  <a:srgbClr val="FF3300"/>
                </a:solidFill>
                <a:ea typeface="楷体_GB2312" pitchFamily="49" charset="-122"/>
              </a:rPr>
              <a:t>棵只有一个根结点的二叉树</a:t>
            </a:r>
          </a:p>
        </p:txBody>
      </p:sp>
      <p:grpSp>
        <p:nvGrpSpPr>
          <p:cNvPr id="119818" name="Group 67"/>
          <p:cNvGrpSpPr>
            <a:grpSpLocks/>
          </p:cNvGrpSpPr>
          <p:nvPr/>
        </p:nvGrpSpPr>
        <p:grpSpPr bwMode="auto">
          <a:xfrm>
            <a:off x="533400" y="1447800"/>
            <a:ext cx="4800600" cy="533400"/>
            <a:chOff x="288" y="984"/>
            <a:chExt cx="3024" cy="336"/>
          </a:xfrm>
        </p:grpSpPr>
        <p:sp>
          <p:nvSpPr>
            <p:cNvPr id="119826" name="Oval 59"/>
            <p:cNvSpPr>
              <a:spLocks noChangeArrowheads="1"/>
            </p:cNvSpPr>
            <p:nvPr/>
          </p:nvSpPr>
          <p:spPr bwMode="auto">
            <a:xfrm>
              <a:off x="288" y="984"/>
              <a:ext cx="336" cy="336"/>
            </a:xfrm>
            <a:prstGeom prst="ellipse">
              <a:avLst/>
            </a:prstGeom>
            <a:solidFill>
              <a:srgbClr val="FBE2DF"/>
            </a:solidFill>
            <a:ln w="28575" cap="sq">
              <a:solidFill>
                <a:schemeClr val="tx1"/>
              </a:solidFill>
              <a:round/>
              <a:headEnd/>
              <a:tailEnd/>
            </a:ln>
          </p:spPr>
          <p:txBody>
            <a:bodyPr wrap="none" anchor="ctr"/>
            <a:lstStyle/>
            <a:p>
              <a:r>
                <a:rPr lang="en-US" altLang="zh-CN"/>
                <a:t>5</a:t>
              </a:r>
            </a:p>
          </p:txBody>
        </p:sp>
        <p:sp>
          <p:nvSpPr>
            <p:cNvPr id="119827" name="Oval 60"/>
            <p:cNvSpPr>
              <a:spLocks noChangeArrowheads="1"/>
            </p:cNvSpPr>
            <p:nvPr/>
          </p:nvSpPr>
          <p:spPr bwMode="auto">
            <a:xfrm>
              <a:off x="672" y="984"/>
              <a:ext cx="336" cy="336"/>
            </a:xfrm>
            <a:prstGeom prst="ellipse">
              <a:avLst/>
            </a:prstGeom>
            <a:solidFill>
              <a:srgbClr val="FBE2DF"/>
            </a:solidFill>
            <a:ln w="28575" cap="sq">
              <a:solidFill>
                <a:schemeClr val="tx1"/>
              </a:solidFill>
              <a:round/>
              <a:headEnd/>
              <a:tailEnd/>
            </a:ln>
          </p:spPr>
          <p:txBody>
            <a:bodyPr wrap="none" anchor="ctr"/>
            <a:lstStyle/>
            <a:p>
              <a:r>
                <a:rPr lang="en-US" altLang="zh-CN"/>
                <a:t>29</a:t>
              </a:r>
            </a:p>
          </p:txBody>
        </p:sp>
        <p:sp>
          <p:nvSpPr>
            <p:cNvPr id="119828" name="Oval 61"/>
            <p:cNvSpPr>
              <a:spLocks noChangeArrowheads="1"/>
            </p:cNvSpPr>
            <p:nvPr/>
          </p:nvSpPr>
          <p:spPr bwMode="auto">
            <a:xfrm>
              <a:off x="1056" y="984"/>
              <a:ext cx="336" cy="336"/>
            </a:xfrm>
            <a:prstGeom prst="ellipse">
              <a:avLst/>
            </a:prstGeom>
            <a:solidFill>
              <a:srgbClr val="FBE2DF"/>
            </a:solidFill>
            <a:ln w="28575" cap="sq">
              <a:solidFill>
                <a:schemeClr val="tx1"/>
              </a:solidFill>
              <a:round/>
              <a:headEnd/>
              <a:tailEnd/>
            </a:ln>
          </p:spPr>
          <p:txBody>
            <a:bodyPr wrap="none" anchor="ctr"/>
            <a:lstStyle/>
            <a:p>
              <a:r>
                <a:rPr lang="en-US" altLang="zh-CN"/>
                <a:t>7</a:t>
              </a:r>
            </a:p>
          </p:txBody>
        </p:sp>
        <p:sp>
          <p:nvSpPr>
            <p:cNvPr id="119829" name="Oval 62"/>
            <p:cNvSpPr>
              <a:spLocks noChangeArrowheads="1"/>
            </p:cNvSpPr>
            <p:nvPr/>
          </p:nvSpPr>
          <p:spPr bwMode="auto">
            <a:xfrm>
              <a:off x="1440" y="984"/>
              <a:ext cx="336" cy="336"/>
            </a:xfrm>
            <a:prstGeom prst="ellipse">
              <a:avLst/>
            </a:prstGeom>
            <a:solidFill>
              <a:srgbClr val="FBE2DF"/>
            </a:solidFill>
            <a:ln w="28575" cap="sq">
              <a:solidFill>
                <a:schemeClr val="tx1"/>
              </a:solidFill>
              <a:round/>
              <a:headEnd/>
              <a:tailEnd/>
            </a:ln>
          </p:spPr>
          <p:txBody>
            <a:bodyPr wrap="none" anchor="ctr"/>
            <a:lstStyle/>
            <a:p>
              <a:r>
                <a:rPr lang="en-US" altLang="zh-CN"/>
                <a:t>8</a:t>
              </a:r>
            </a:p>
          </p:txBody>
        </p:sp>
        <p:sp>
          <p:nvSpPr>
            <p:cNvPr id="119830" name="Oval 63"/>
            <p:cNvSpPr>
              <a:spLocks noChangeArrowheads="1"/>
            </p:cNvSpPr>
            <p:nvPr/>
          </p:nvSpPr>
          <p:spPr bwMode="auto">
            <a:xfrm>
              <a:off x="1824" y="984"/>
              <a:ext cx="336" cy="336"/>
            </a:xfrm>
            <a:prstGeom prst="ellipse">
              <a:avLst/>
            </a:prstGeom>
            <a:solidFill>
              <a:srgbClr val="FBE2DF"/>
            </a:solidFill>
            <a:ln w="28575" cap="sq">
              <a:solidFill>
                <a:schemeClr val="tx1"/>
              </a:solidFill>
              <a:round/>
              <a:headEnd/>
              <a:tailEnd/>
            </a:ln>
          </p:spPr>
          <p:txBody>
            <a:bodyPr wrap="none" anchor="ctr"/>
            <a:lstStyle/>
            <a:p>
              <a:r>
                <a:rPr lang="en-US" altLang="zh-CN"/>
                <a:t>14</a:t>
              </a:r>
            </a:p>
          </p:txBody>
        </p:sp>
        <p:sp>
          <p:nvSpPr>
            <p:cNvPr id="119831" name="Oval 64"/>
            <p:cNvSpPr>
              <a:spLocks noChangeArrowheads="1"/>
            </p:cNvSpPr>
            <p:nvPr/>
          </p:nvSpPr>
          <p:spPr bwMode="auto">
            <a:xfrm>
              <a:off x="2208" y="984"/>
              <a:ext cx="336" cy="336"/>
            </a:xfrm>
            <a:prstGeom prst="ellipse">
              <a:avLst/>
            </a:prstGeom>
            <a:solidFill>
              <a:srgbClr val="FBE2DF"/>
            </a:solidFill>
            <a:ln w="28575" cap="sq">
              <a:solidFill>
                <a:schemeClr val="tx1"/>
              </a:solidFill>
              <a:round/>
              <a:headEnd/>
              <a:tailEnd/>
            </a:ln>
          </p:spPr>
          <p:txBody>
            <a:bodyPr wrap="none" anchor="ctr"/>
            <a:lstStyle/>
            <a:p>
              <a:r>
                <a:rPr lang="en-US" altLang="zh-CN"/>
                <a:t>23</a:t>
              </a:r>
            </a:p>
          </p:txBody>
        </p:sp>
        <p:sp>
          <p:nvSpPr>
            <p:cNvPr id="119832" name="Oval 65"/>
            <p:cNvSpPr>
              <a:spLocks noChangeArrowheads="1"/>
            </p:cNvSpPr>
            <p:nvPr/>
          </p:nvSpPr>
          <p:spPr bwMode="auto">
            <a:xfrm>
              <a:off x="2592" y="984"/>
              <a:ext cx="336" cy="336"/>
            </a:xfrm>
            <a:prstGeom prst="ellipse">
              <a:avLst/>
            </a:prstGeom>
            <a:solidFill>
              <a:srgbClr val="FBE2DF"/>
            </a:solidFill>
            <a:ln w="28575" cap="sq">
              <a:solidFill>
                <a:schemeClr val="tx1"/>
              </a:solidFill>
              <a:round/>
              <a:headEnd/>
              <a:tailEnd/>
            </a:ln>
          </p:spPr>
          <p:txBody>
            <a:bodyPr wrap="none" anchor="ctr"/>
            <a:lstStyle/>
            <a:p>
              <a:r>
                <a:rPr lang="en-US" altLang="zh-CN"/>
                <a:t>3</a:t>
              </a:r>
            </a:p>
          </p:txBody>
        </p:sp>
        <p:sp>
          <p:nvSpPr>
            <p:cNvPr id="119833" name="Oval 66"/>
            <p:cNvSpPr>
              <a:spLocks noChangeArrowheads="1"/>
            </p:cNvSpPr>
            <p:nvPr/>
          </p:nvSpPr>
          <p:spPr bwMode="auto">
            <a:xfrm>
              <a:off x="2976" y="984"/>
              <a:ext cx="336" cy="336"/>
            </a:xfrm>
            <a:prstGeom prst="ellipse">
              <a:avLst/>
            </a:prstGeom>
            <a:solidFill>
              <a:srgbClr val="FBE2DF"/>
            </a:solidFill>
            <a:ln w="28575" cap="sq">
              <a:solidFill>
                <a:schemeClr val="tx1"/>
              </a:solidFill>
              <a:round/>
              <a:headEnd/>
              <a:tailEnd/>
            </a:ln>
          </p:spPr>
          <p:txBody>
            <a:bodyPr wrap="none" anchor="ctr"/>
            <a:lstStyle/>
            <a:p>
              <a:r>
                <a:rPr lang="en-US" altLang="zh-CN"/>
                <a:t>11</a:t>
              </a:r>
            </a:p>
          </p:txBody>
        </p:sp>
      </p:grpSp>
      <p:sp>
        <p:nvSpPr>
          <p:cNvPr id="368708" name="Rectangle 68"/>
          <p:cNvSpPr>
            <a:spLocks noChangeArrowheads="1"/>
          </p:cNvSpPr>
          <p:nvPr/>
        </p:nvSpPr>
        <p:spPr bwMode="auto">
          <a:xfrm>
            <a:off x="533400" y="4648200"/>
            <a:ext cx="47244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algn="l" eaLnBrk="0" hangingPunct="0">
              <a:lnSpc>
                <a:spcPct val="85000"/>
              </a:lnSpc>
              <a:spcBef>
                <a:spcPct val="50000"/>
              </a:spcBef>
            </a:pPr>
            <a:r>
              <a:rPr lang="en-US" altLang="zh-CN" dirty="0">
                <a:solidFill>
                  <a:schemeClr val="tx1"/>
                </a:solidFill>
                <a:ea typeface="楷体_GB2312" pitchFamily="49" charset="-122"/>
              </a:rPr>
              <a:t>for  (</a:t>
            </a:r>
            <a:r>
              <a:rPr lang="en-US" altLang="zh-CN" dirty="0" smtClean="0">
                <a:solidFill>
                  <a:schemeClr val="tx1"/>
                </a:solidFill>
                <a:ea typeface="楷体_GB2312" pitchFamily="49" charset="-122"/>
              </a:rPr>
              <a:t>p=HT+1,q=W+1</a:t>
            </a:r>
            <a:r>
              <a:rPr lang="en-US" altLang="zh-CN" dirty="0">
                <a:solidFill>
                  <a:schemeClr val="tx1"/>
                </a:solidFill>
                <a:ea typeface="楷体_GB2312" pitchFamily="49" charset="-122"/>
              </a:rPr>
              <a:t>, </a:t>
            </a:r>
            <a:r>
              <a:rPr lang="en-US" altLang="zh-CN" dirty="0" err="1">
                <a:solidFill>
                  <a:schemeClr val="tx1"/>
                </a:solidFill>
                <a:ea typeface="楷体_GB2312" pitchFamily="49" charset="-122"/>
              </a:rPr>
              <a:t>i</a:t>
            </a:r>
            <a:r>
              <a:rPr lang="en-US" altLang="zh-CN" dirty="0">
                <a:solidFill>
                  <a:schemeClr val="tx1"/>
                </a:solidFill>
                <a:ea typeface="楷体_GB2312" pitchFamily="49" charset="-122"/>
              </a:rPr>
              <a:t>=1;     </a:t>
            </a:r>
            <a:r>
              <a:rPr lang="en-US" altLang="zh-CN" dirty="0" err="1">
                <a:solidFill>
                  <a:schemeClr val="tx1"/>
                </a:solidFill>
                <a:ea typeface="楷体_GB2312" pitchFamily="49" charset="-122"/>
              </a:rPr>
              <a:t>i</a:t>
            </a:r>
            <a:r>
              <a:rPr lang="en-US" altLang="zh-CN" dirty="0">
                <a:solidFill>
                  <a:schemeClr val="tx1"/>
                </a:solidFill>
                <a:ea typeface="楷体_GB2312" pitchFamily="49" charset="-122"/>
              </a:rPr>
              <a:t>&lt;=n; ++</a:t>
            </a:r>
            <a:r>
              <a:rPr lang="en-US" altLang="zh-CN" dirty="0" err="1">
                <a:solidFill>
                  <a:schemeClr val="tx1"/>
                </a:solidFill>
                <a:ea typeface="楷体_GB2312" pitchFamily="49" charset="-122"/>
              </a:rPr>
              <a:t>i</a:t>
            </a:r>
            <a:r>
              <a:rPr lang="en-US" altLang="zh-CN" dirty="0">
                <a:solidFill>
                  <a:schemeClr val="tx1"/>
                </a:solidFill>
                <a:ea typeface="楷体_GB2312" pitchFamily="49" charset="-122"/>
              </a:rPr>
              <a:t>, ++p, ++q)</a:t>
            </a:r>
          </a:p>
          <a:p>
            <a:pPr algn="l" eaLnBrk="0" hangingPunct="0">
              <a:lnSpc>
                <a:spcPct val="85000"/>
              </a:lnSpc>
              <a:spcBef>
                <a:spcPct val="50000"/>
              </a:spcBef>
            </a:pPr>
            <a:r>
              <a:rPr lang="en-US" altLang="zh-CN" dirty="0">
                <a:solidFill>
                  <a:schemeClr val="tx1"/>
                </a:solidFill>
                <a:ea typeface="楷体_GB2312" pitchFamily="49" charset="-122"/>
              </a:rPr>
              <a:t>	*p={ *q, 0, 0, 0};</a:t>
            </a:r>
          </a:p>
        </p:txBody>
      </p:sp>
      <p:grpSp>
        <p:nvGrpSpPr>
          <p:cNvPr id="119820" name="Group 29"/>
          <p:cNvGrpSpPr>
            <a:grpSpLocks/>
          </p:cNvGrpSpPr>
          <p:nvPr/>
        </p:nvGrpSpPr>
        <p:grpSpPr bwMode="auto">
          <a:xfrm>
            <a:off x="4862414" y="533400"/>
            <a:ext cx="835125" cy="461963"/>
            <a:chOff x="1110" y="720"/>
            <a:chExt cx="570" cy="291"/>
          </a:xfrm>
        </p:grpSpPr>
        <p:sp>
          <p:nvSpPr>
            <p:cNvPr id="119824" name="Text Box 30"/>
            <p:cNvSpPr txBox="1">
              <a:spLocks noChangeArrowheads="1"/>
            </p:cNvSpPr>
            <p:nvPr/>
          </p:nvSpPr>
          <p:spPr bwMode="auto">
            <a:xfrm>
              <a:off x="1110" y="720"/>
              <a:ext cx="4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sz="2400" dirty="0">
                  <a:solidFill>
                    <a:schemeClr val="tx1"/>
                  </a:solidFill>
                  <a:latin typeface="+mn-lt"/>
                  <a:ea typeface="隶书" pitchFamily="49" charset="-122"/>
                </a:rPr>
                <a:t>HT</a:t>
              </a:r>
            </a:p>
          </p:txBody>
        </p:sp>
        <p:sp>
          <p:nvSpPr>
            <p:cNvPr id="119825" name="Line 31"/>
            <p:cNvSpPr>
              <a:spLocks noChangeShapeType="1"/>
            </p:cNvSpPr>
            <p:nvPr/>
          </p:nvSpPr>
          <p:spPr bwMode="auto">
            <a:xfrm>
              <a:off x="1488" y="912"/>
              <a:ext cx="192" cy="0"/>
            </a:xfrm>
            <a:prstGeom prst="line">
              <a:avLst/>
            </a:prstGeom>
            <a:noFill/>
            <a:ln w="28575"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86"/>
          <p:cNvGrpSpPr>
            <a:grpSpLocks/>
          </p:cNvGrpSpPr>
          <p:nvPr/>
        </p:nvGrpSpPr>
        <p:grpSpPr bwMode="auto">
          <a:xfrm>
            <a:off x="4643438" y="4062413"/>
            <a:ext cx="1063625" cy="519112"/>
            <a:chOff x="1200" y="720"/>
            <a:chExt cx="480" cy="327"/>
          </a:xfrm>
        </p:grpSpPr>
        <p:sp>
          <p:nvSpPr>
            <p:cNvPr id="119822" name="Text Box 87"/>
            <p:cNvSpPr txBox="1">
              <a:spLocks noChangeArrowheads="1"/>
            </p:cNvSpPr>
            <p:nvPr/>
          </p:nvSpPr>
          <p:spPr bwMode="auto">
            <a:xfrm>
              <a:off x="1200" y="7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i="1">
                  <a:solidFill>
                    <a:schemeClr val="tx1"/>
                  </a:solidFill>
                  <a:ea typeface="隶书" pitchFamily="49" charset="-122"/>
                </a:rPr>
                <a:t>i</a:t>
              </a:r>
              <a:r>
                <a:rPr lang="en-US" altLang="zh-CN">
                  <a:solidFill>
                    <a:schemeClr val="tx1"/>
                  </a:solidFill>
                  <a:ea typeface="隶书" pitchFamily="49" charset="-122"/>
                </a:rPr>
                <a:t>=9</a:t>
              </a:r>
            </a:p>
          </p:txBody>
        </p:sp>
        <p:sp>
          <p:nvSpPr>
            <p:cNvPr id="119823" name="Line 88"/>
            <p:cNvSpPr>
              <a:spLocks noChangeShapeType="1"/>
            </p:cNvSpPr>
            <p:nvPr/>
          </p:nvSpPr>
          <p:spPr bwMode="auto">
            <a:xfrm>
              <a:off x="1488" y="912"/>
              <a:ext cx="192" cy="0"/>
            </a:xfrm>
            <a:prstGeom prst="line">
              <a:avLst/>
            </a:prstGeom>
            <a:noFill/>
            <a:ln w="28575"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98"/>
                                        </p:tgtEl>
                                        <p:attrNameLst>
                                          <p:attrName>style.visibility</p:attrName>
                                        </p:attrNameLst>
                                      </p:cBhvr>
                                      <p:to>
                                        <p:strVal val="visible"/>
                                      </p:to>
                                    </p:set>
                                    <p:anim calcmode="lin" valueType="num">
                                      <p:cBhvr additive="base">
                                        <p:cTn id="7" dur="500" fill="hold"/>
                                        <p:tgtEl>
                                          <p:spTgt spid="368698"/>
                                        </p:tgtEl>
                                        <p:attrNameLst>
                                          <p:attrName>ppt_x</p:attrName>
                                        </p:attrNameLst>
                                      </p:cBhvr>
                                      <p:tavLst>
                                        <p:tav tm="0">
                                          <p:val>
                                            <p:strVal val="0-#ppt_w/2"/>
                                          </p:val>
                                        </p:tav>
                                        <p:tav tm="100000">
                                          <p:val>
                                            <p:strVal val="#ppt_x"/>
                                          </p:val>
                                        </p:tav>
                                      </p:tavLst>
                                    </p:anim>
                                    <p:anim calcmode="lin" valueType="num">
                                      <p:cBhvr additive="base">
                                        <p:cTn id="8" dur="500" fill="hold"/>
                                        <p:tgtEl>
                                          <p:spTgt spid="3686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68696">
                                            <p:txEl>
                                              <p:pRg st="0" end="0"/>
                                            </p:txEl>
                                          </p:spTgt>
                                        </p:tgtEl>
                                        <p:attrNameLst>
                                          <p:attrName>style.visibility</p:attrName>
                                        </p:attrNameLst>
                                      </p:cBhvr>
                                      <p:to>
                                        <p:strVal val="visible"/>
                                      </p:to>
                                    </p:set>
                                    <p:animEffect transition="in" filter="wipe(left)">
                                      <p:cBhvr>
                                        <p:cTn id="12" dur="500"/>
                                        <p:tgtEl>
                                          <p:spTgt spid="368696">
                                            <p:txEl>
                                              <p:pRg st="0" end="0"/>
                                            </p:txEl>
                                          </p:spTgt>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68696">
                                            <p:txEl>
                                              <p:pRg st="1" end="1"/>
                                            </p:txEl>
                                          </p:spTgt>
                                        </p:tgtEl>
                                        <p:attrNameLst>
                                          <p:attrName>style.visibility</p:attrName>
                                        </p:attrNameLst>
                                      </p:cBhvr>
                                      <p:to>
                                        <p:strVal val="visible"/>
                                      </p:to>
                                    </p:set>
                                    <p:animEffect transition="in" filter="wipe(left)">
                                      <p:cBhvr>
                                        <p:cTn id="16" dur="500"/>
                                        <p:tgtEl>
                                          <p:spTgt spid="368696">
                                            <p:txEl>
                                              <p:pRg st="1" end="1"/>
                                            </p:txEl>
                                          </p:spTgt>
                                        </p:tgtEl>
                                      </p:cBhvr>
                                    </p:animEffect>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68696">
                                            <p:txEl>
                                              <p:pRg st="2" end="2"/>
                                            </p:txEl>
                                          </p:spTgt>
                                        </p:tgtEl>
                                        <p:attrNameLst>
                                          <p:attrName>style.visibility</p:attrName>
                                        </p:attrNameLst>
                                      </p:cBhvr>
                                      <p:to>
                                        <p:strVal val="visible"/>
                                      </p:to>
                                    </p:set>
                                    <p:animEffect transition="in" filter="wipe(left)">
                                      <p:cBhvr>
                                        <p:cTn id="20" dur="500"/>
                                        <p:tgtEl>
                                          <p:spTgt spid="368696">
                                            <p:txEl>
                                              <p:pRg st="2" end="2"/>
                                            </p:txEl>
                                          </p:spTgt>
                                        </p:tgtEl>
                                      </p:cBhvr>
                                    </p:animEffect>
                                  </p:childTnLst>
                                </p:cTn>
                              </p:par>
                            </p:childTnLst>
                          </p:cTn>
                        </p:par>
                        <p:par>
                          <p:cTn id="21" fill="hold" nodeType="after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68696">
                                            <p:txEl>
                                              <p:pRg st="3" end="3"/>
                                            </p:txEl>
                                          </p:spTgt>
                                        </p:tgtEl>
                                        <p:attrNameLst>
                                          <p:attrName>style.visibility</p:attrName>
                                        </p:attrNameLst>
                                      </p:cBhvr>
                                      <p:to>
                                        <p:strVal val="visible"/>
                                      </p:to>
                                    </p:set>
                                    <p:animEffect transition="in" filter="wipe(left)">
                                      <p:cBhvr>
                                        <p:cTn id="24" dur="500"/>
                                        <p:tgtEl>
                                          <p:spTgt spid="368696">
                                            <p:txEl>
                                              <p:pRg st="3" end="3"/>
                                            </p:txEl>
                                          </p:spTgt>
                                        </p:tgtEl>
                                      </p:cBhvr>
                                    </p:animEffect>
                                  </p:childTnLst>
                                </p:cTn>
                              </p:par>
                            </p:childTnLst>
                          </p:cTn>
                        </p:par>
                        <p:par>
                          <p:cTn id="25" fill="hold" nodeType="afterGroup">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368696">
                                            <p:txEl>
                                              <p:pRg st="4" end="4"/>
                                            </p:txEl>
                                          </p:spTgt>
                                        </p:tgtEl>
                                        <p:attrNameLst>
                                          <p:attrName>style.visibility</p:attrName>
                                        </p:attrNameLst>
                                      </p:cBhvr>
                                      <p:to>
                                        <p:strVal val="visible"/>
                                      </p:to>
                                    </p:set>
                                    <p:animEffect transition="in" filter="wipe(left)">
                                      <p:cBhvr>
                                        <p:cTn id="28" dur="500"/>
                                        <p:tgtEl>
                                          <p:spTgt spid="368696">
                                            <p:txEl>
                                              <p:pRg st="4" end="4"/>
                                            </p:txEl>
                                          </p:spTgt>
                                        </p:tgtEl>
                                      </p:cBhvr>
                                    </p:animEffect>
                                  </p:childTnLst>
                                </p:cTn>
                              </p:par>
                            </p:childTnLst>
                          </p:cTn>
                        </p:par>
                        <p:par>
                          <p:cTn id="29" fill="hold" nodeType="afterGroup">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368696">
                                            <p:txEl>
                                              <p:pRg st="5" end="5"/>
                                            </p:txEl>
                                          </p:spTgt>
                                        </p:tgtEl>
                                        <p:attrNameLst>
                                          <p:attrName>style.visibility</p:attrName>
                                        </p:attrNameLst>
                                      </p:cBhvr>
                                      <p:to>
                                        <p:strVal val="visible"/>
                                      </p:to>
                                    </p:set>
                                    <p:animEffect transition="in" filter="wipe(left)">
                                      <p:cBhvr>
                                        <p:cTn id="32" dur="500"/>
                                        <p:tgtEl>
                                          <p:spTgt spid="368696">
                                            <p:txEl>
                                              <p:pRg st="5" end="5"/>
                                            </p:txEl>
                                          </p:spTgt>
                                        </p:tgtEl>
                                      </p:cBhvr>
                                    </p:animEffec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368696">
                                            <p:txEl>
                                              <p:pRg st="6" end="6"/>
                                            </p:txEl>
                                          </p:spTgt>
                                        </p:tgtEl>
                                        <p:attrNameLst>
                                          <p:attrName>style.visibility</p:attrName>
                                        </p:attrNameLst>
                                      </p:cBhvr>
                                      <p:to>
                                        <p:strVal val="visible"/>
                                      </p:to>
                                    </p:set>
                                    <p:animEffect transition="in" filter="wipe(left)">
                                      <p:cBhvr>
                                        <p:cTn id="36" dur="500"/>
                                        <p:tgtEl>
                                          <p:spTgt spid="368696">
                                            <p:txEl>
                                              <p:pRg st="6" end="6"/>
                                            </p:txEl>
                                          </p:spTgt>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68696">
                                            <p:txEl>
                                              <p:pRg st="7" end="7"/>
                                            </p:txEl>
                                          </p:spTgt>
                                        </p:tgtEl>
                                        <p:attrNameLst>
                                          <p:attrName>style.visibility</p:attrName>
                                        </p:attrNameLst>
                                      </p:cBhvr>
                                      <p:to>
                                        <p:strVal val="visible"/>
                                      </p:to>
                                    </p:set>
                                    <p:animEffect transition="in" filter="wipe(left)">
                                      <p:cBhvr>
                                        <p:cTn id="40" dur="500"/>
                                        <p:tgtEl>
                                          <p:spTgt spid="368696">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368708"/>
                                        </p:tgtEl>
                                        <p:attrNameLst>
                                          <p:attrName>style.visibility</p:attrName>
                                        </p:attrNameLst>
                                      </p:cBhvr>
                                      <p:to>
                                        <p:strVal val="visible"/>
                                      </p:to>
                                    </p:set>
                                    <p:anim calcmode="lin" valueType="num">
                                      <p:cBhvr additive="base">
                                        <p:cTn id="50" dur="500" fill="hold"/>
                                        <p:tgtEl>
                                          <p:spTgt spid="368708"/>
                                        </p:tgtEl>
                                        <p:attrNameLst>
                                          <p:attrName>ppt_x</p:attrName>
                                        </p:attrNameLst>
                                      </p:cBhvr>
                                      <p:tavLst>
                                        <p:tav tm="0">
                                          <p:val>
                                            <p:strVal val="0-#ppt_w/2"/>
                                          </p:val>
                                        </p:tav>
                                        <p:tav tm="100000">
                                          <p:val>
                                            <p:strVal val="#ppt_x"/>
                                          </p:val>
                                        </p:tav>
                                      </p:tavLst>
                                    </p:anim>
                                    <p:anim calcmode="lin" valueType="num">
                                      <p:cBhvr additive="base">
                                        <p:cTn id="51" dur="500" fill="hold"/>
                                        <p:tgtEl>
                                          <p:spTgt spid="3687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6" grpId="0" build="p" autoUpdateAnimBg="0" advAuto="0"/>
      <p:bldP spid="368698" grpId="0" animBg="1" autoUpdateAnimBg="0"/>
      <p:bldP spid="368708"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3538E8E7-EB18-400C-A04F-C03B4B64F354}" type="slidenum">
              <a:rPr kumimoji="0" lang="en-US" altLang="zh-CN" sz="1400" b="0" smtClean="0">
                <a:solidFill>
                  <a:schemeClr val="tx1"/>
                </a:solidFill>
              </a:rPr>
              <a:pPr eaLnBrk="1" hangingPunct="1"/>
              <a:t>128</a:t>
            </a:fld>
            <a:endParaRPr kumimoji="0" lang="en-US" altLang="zh-CN" sz="1400" b="0" smtClean="0">
              <a:solidFill>
                <a:schemeClr val="tx1"/>
              </a:solidFill>
            </a:endParaRPr>
          </a:p>
        </p:txBody>
      </p:sp>
      <p:sp>
        <p:nvSpPr>
          <p:cNvPr id="120835" name="Rectangle 4"/>
          <p:cNvSpPr>
            <a:spLocks noChangeArrowheads="1"/>
          </p:cNvSpPr>
          <p:nvPr/>
        </p:nvSpPr>
        <p:spPr bwMode="auto">
          <a:xfrm>
            <a:off x="457200" y="457200"/>
            <a:ext cx="396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3600">
                <a:ea typeface="楷体_GB2312" pitchFamily="49" charset="-122"/>
              </a:rPr>
              <a:t>6.8.2 </a:t>
            </a:r>
            <a:r>
              <a:rPr lang="zh-CN" altLang="en-US" sz="3600">
                <a:ea typeface="楷体_GB2312" pitchFamily="49" charset="-122"/>
              </a:rPr>
              <a:t>构造哈夫曼树</a:t>
            </a:r>
          </a:p>
        </p:txBody>
      </p:sp>
      <p:sp>
        <p:nvSpPr>
          <p:cNvPr id="120836" name="Text Box 35"/>
          <p:cNvSpPr txBox="1">
            <a:spLocks noChangeArrowheads="1"/>
          </p:cNvSpPr>
          <p:nvPr/>
        </p:nvSpPr>
        <p:spPr bwMode="auto">
          <a:xfrm>
            <a:off x="5064125" y="160338"/>
            <a:ext cx="4079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a:solidFill>
                  <a:srgbClr val="FFFF66"/>
                </a:solidFill>
                <a:latin typeface="隶书" pitchFamily="49" charset="-122"/>
                <a:ea typeface="隶书" pitchFamily="49" charset="-122"/>
              </a:rPr>
              <a:t>   </a:t>
            </a:r>
            <a:r>
              <a:rPr lang="en-US" altLang="zh-CN">
                <a:solidFill>
                  <a:srgbClr val="336600"/>
                </a:solidFill>
                <a:ea typeface="隶书" pitchFamily="49" charset="-122"/>
              </a:rPr>
              <a:t>w  p  lch  rch</a:t>
            </a:r>
          </a:p>
        </p:txBody>
      </p:sp>
      <p:sp>
        <p:nvSpPr>
          <p:cNvPr id="120837" name="Text Box 36"/>
          <p:cNvSpPr txBox="1">
            <a:spLocks noChangeArrowheads="1"/>
          </p:cNvSpPr>
          <p:nvPr/>
        </p:nvSpPr>
        <p:spPr bwMode="auto">
          <a:xfrm>
            <a:off x="5397500" y="619125"/>
            <a:ext cx="815975" cy="6238875"/>
          </a:xfrm>
          <a:prstGeom prst="rect">
            <a:avLst/>
          </a:prstGeom>
          <a:solidFill>
            <a:schemeClr val="bg1"/>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nSpc>
                <a:spcPct val="90000"/>
              </a:lnSpc>
              <a:spcBef>
                <a:spcPct val="0"/>
              </a:spcBef>
            </a:pPr>
            <a:r>
              <a:rPr lang="en-US" altLang="zh-CN">
                <a:solidFill>
                  <a:schemeClr val="tx1"/>
                </a:solidFill>
                <a:latin typeface="隶书" pitchFamily="49" charset="-122"/>
                <a:ea typeface="隶书" pitchFamily="49" charset="-122"/>
              </a:rPr>
              <a:t>0</a:t>
            </a:r>
          </a:p>
          <a:p>
            <a:pPr>
              <a:lnSpc>
                <a:spcPct val="90000"/>
              </a:lnSpc>
              <a:spcBef>
                <a:spcPct val="0"/>
              </a:spcBef>
            </a:pPr>
            <a:r>
              <a:rPr lang="en-US" altLang="zh-CN">
                <a:solidFill>
                  <a:schemeClr val="tx1"/>
                </a:solidFill>
                <a:latin typeface="隶书" pitchFamily="49" charset="-122"/>
                <a:ea typeface="隶书" pitchFamily="49" charset="-122"/>
              </a:rPr>
              <a:t>1</a:t>
            </a:r>
          </a:p>
          <a:p>
            <a:pPr>
              <a:lnSpc>
                <a:spcPct val="90000"/>
              </a:lnSpc>
              <a:spcBef>
                <a:spcPct val="0"/>
              </a:spcBef>
            </a:pPr>
            <a:r>
              <a:rPr lang="en-US" altLang="zh-CN">
                <a:solidFill>
                  <a:schemeClr val="tx1"/>
                </a:solidFill>
                <a:latin typeface="隶书" pitchFamily="49" charset="-122"/>
                <a:ea typeface="隶书" pitchFamily="49" charset="-122"/>
              </a:rPr>
              <a:t>2</a:t>
            </a:r>
          </a:p>
          <a:p>
            <a:pPr>
              <a:lnSpc>
                <a:spcPct val="90000"/>
              </a:lnSpc>
              <a:spcBef>
                <a:spcPct val="0"/>
              </a:spcBef>
            </a:pPr>
            <a:r>
              <a:rPr lang="en-US" altLang="zh-CN">
                <a:solidFill>
                  <a:schemeClr val="tx1"/>
                </a:solidFill>
                <a:latin typeface="隶书" pitchFamily="49" charset="-122"/>
                <a:ea typeface="隶书" pitchFamily="49" charset="-122"/>
              </a:rPr>
              <a:t>3</a:t>
            </a:r>
          </a:p>
          <a:p>
            <a:pPr>
              <a:lnSpc>
                <a:spcPct val="90000"/>
              </a:lnSpc>
              <a:spcBef>
                <a:spcPct val="0"/>
              </a:spcBef>
            </a:pPr>
            <a:r>
              <a:rPr lang="en-US" altLang="zh-CN">
                <a:solidFill>
                  <a:schemeClr val="tx1"/>
                </a:solidFill>
                <a:latin typeface="隶书" pitchFamily="49" charset="-122"/>
                <a:ea typeface="隶书" pitchFamily="49" charset="-122"/>
              </a:rPr>
              <a:t>4</a:t>
            </a:r>
          </a:p>
          <a:p>
            <a:pPr>
              <a:lnSpc>
                <a:spcPct val="90000"/>
              </a:lnSpc>
              <a:spcBef>
                <a:spcPct val="0"/>
              </a:spcBef>
            </a:pPr>
            <a:r>
              <a:rPr lang="en-US" altLang="zh-CN">
                <a:solidFill>
                  <a:schemeClr val="tx1"/>
                </a:solidFill>
                <a:latin typeface="隶书" pitchFamily="49" charset="-122"/>
                <a:ea typeface="隶书" pitchFamily="49" charset="-122"/>
              </a:rPr>
              <a:t>5</a:t>
            </a:r>
          </a:p>
          <a:p>
            <a:pPr>
              <a:lnSpc>
                <a:spcPct val="90000"/>
              </a:lnSpc>
              <a:spcBef>
                <a:spcPct val="0"/>
              </a:spcBef>
            </a:pPr>
            <a:r>
              <a:rPr lang="en-US" altLang="zh-CN">
                <a:solidFill>
                  <a:schemeClr val="tx1"/>
                </a:solidFill>
                <a:latin typeface="隶书" pitchFamily="49" charset="-122"/>
                <a:ea typeface="隶书" pitchFamily="49" charset="-122"/>
              </a:rPr>
              <a:t>6</a:t>
            </a:r>
          </a:p>
          <a:p>
            <a:pPr>
              <a:lnSpc>
                <a:spcPct val="90000"/>
              </a:lnSpc>
              <a:spcBef>
                <a:spcPct val="0"/>
              </a:spcBef>
            </a:pPr>
            <a:r>
              <a:rPr lang="en-US" altLang="zh-CN">
                <a:solidFill>
                  <a:schemeClr val="tx1"/>
                </a:solidFill>
                <a:latin typeface="隶书" pitchFamily="49" charset="-122"/>
                <a:ea typeface="隶书" pitchFamily="49" charset="-122"/>
              </a:rPr>
              <a:t>7</a:t>
            </a:r>
          </a:p>
          <a:p>
            <a:pPr>
              <a:lnSpc>
                <a:spcPct val="90000"/>
              </a:lnSpc>
              <a:spcBef>
                <a:spcPct val="0"/>
              </a:spcBef>
            </a:pPr>
            <a:r>
              <a:rPr lang="en-US" altLang="zh-CN">
                <a:solidFill>
                  <a:schemeClr val="tx1"/>
                </a:solidFill>
                <a:latin typeface="隶书" pitchFamily="49" charset="-122"/>
                <a:ea typeface="隶书" pitchFamily="49" charset="-122"/>
              </a:rPr>
              <a:t>8</a:t>
            </a:r>
          </a:p>
          <a:p>
            <a:pPr>
              <a:lnSpc>
                <a:spcPct val="90000"/>
              </a:lnSpc>
              <a:spcBef>
                <a:spcPct val="0"/>
              </a:spcBef>
            </a:pPr>
            <a:r>
              <a:rPr lang="en-US" altLang="zh-CN">
                <a:solidFill>
                  <a:schemeClr val="tx1"/>
                </a:solidFill>
                <a:latin typeface="隶书" pitchFamily="49" charset="-122"/>
                <a:ea typeface="隶书" pitchFamily="49" charset="-122"/>
              </a:rPr>
              <a:t>9</a:t>
            </a:r>
          </a:p>
          <a:p>
            <a:pPr>
              <a:lnSpc>
                <a:spcPct val="90000"/>
              </a:lnSpc>
              <a:spcBef>
                <a:spcPct val="0"/>
              </a:spcBef>
            </a:pPr>
            <a:r>
              <a:rPr lang="en-US" altLang="zh-CN">
                <a:solidFill>
                  <a:schemeClr val="tx1"/>
                </a:solidFill>
                <a:latin typeface="隶书" pitchFamily="49" charset="-122"/>
                <a:ea typeface="隶书" pitchFamily="49" charset="-122"/>
              </a:rPr>
              <a:t>10</a:t>
            </a:r>
          </a:p>
          <a:p>
            <a:pPr>
              <a:lnSpc>
                <a:spcPct val="90000"/>
              </a:lnSpc>
              <a:spcBef>
                <a:spcPct val="0"/>
              </a:spcBef>
            </a:pPr>
            <a:r>
              <a:rPr lang="en-US" altLang="zh-CN">
                <a:solidFill>
                  <a:schemeClr val="tx1"/>
                </a:solidFill>
                <a:latin typeface="隶书" pitchFamily="49" charset="-122"/>
                <a:ea typeface="隶书" pitchFamily="49" charset="-122"/>
              </a:rPr>
              <a:t>11</a:t>
            </a:r>
          </a:p>
          <a:p>
            <a:pPr>
              <a:lnSpc>
                <a:spcPct val="90000"/>
              </a:lnSpc>
              <a:spcBef>
                <a:spcPct val="0"/>
              </a:spcBef>
            </a:pPr>
            <a:r>
              <a:rPr lang="en-US" altLang="zh-CN">
                <a:solidFill>
                  <a:schemeClr val="tx1"/>
                </a:solidFill>
                <a:latin typeface="隶书" pitchFamily="49" charset="-122"/>
                <a:ea typeface="隶书" pitchFamily="49" charset="-122"/>
              </a:rPr>
              <a:t>12</a:t>
            </a:r>
          </a:p>
          <a:p>
            <a:pPr>
              <a:lnSpc>
                <a:spcPct val="90000"/>
              </a:lnSpc>
              <a:spcBef>
                <a:spcPct val="0"/>
              </a:spcBef>
            </a:pPr>
            <a:r>
              <a:rPr lang="en-US" altLang="zh-CN">
                <a:solidFill>
                  <a:schemeClr val="tx1"/>
                </a:solidFill>
                <a:latin typeface="隶书" pitchFamily="49" charset="-122"/>
                <a:ea typeface="隶书" pitchFamily="49" charset="-122"/>
              </a:rPr>
              <a:t>13</a:t>
            </a:r>
          </a:p>
          <a:p>
            <a:pPr>
              <a:lnSpc>
                <a:spcPct val="90000"/>
              </a:lnSpc>
              <a:spcBef>
                <a:spcPct val="0"/>
              </a:spcBef>
            </a:pPr>
            <a:r>
              <a:rPr lang="en-US" altLang="zh-CN">
                <a:solidFill>
                  <a:schemeClr val="tx1"/>
                </a:solidFill>
                <a:latin typeface="隶书" pitchFamily="49" charset="-122"/>
                <a:ea typeface="隶书" pitchFamily="49" charset="-122"/>
              </a:rPr>
              <a:t>14</a:t>
            </a:r>
          </a:p>
          <a:p>
            <a:pPr>
              <a:lnSpc>
                <a:spcPct val="90000"/>
              </a:lnSpc>
              <a:spcBef>
                <a:spcPct val="0"/>
              </a:spcBef>
            </a:pPr>
            <a:r>
              <a:rPr lang="en-US" altLang="zh-CN">
                <a:solidFill>
                  <a:schemeClr val="tx1"/>
                </a:solidFill>
                <a:latin typeface="隶书" pitchFamily="49" charset="-122"/>
                <a:ea typeface="隶书" pitchFamily="49" charset="-122"/>
              </a:rPr>
              <a:t>15</a:t>
            </a:r>
          </a:p>
        </p:txBody>
      </p:sp>
      <p:grpSp>
        <p:nvGrpSpPr>
          <p:cNvPr id="120838" name="Group 37"/>
          <p:cNvGrpSpPr>
            <a:grpSpLocks/>
          </p:cNvGrpSpPr>
          <p:nvPr/>
        </p:nvGrpSpPr>
        <p:grpSpPr bwMode="auto">
          <a:xfrm>
            <a:off x="6216650" y="527050"/>
            <a:ext cx="2454275" cy="6319838"/>
            <a:chOff x="1728" y="528"/>
            <a:chExt cx="1296" cy="3312"/>
          </a:xfrm>
        </p:grpSpPr>
        <p:grpSp>
          <p:nvGrpSpPr>
            <p:cNvPr id="120864" name="Group 38"/>
            <p:cNvGrpSpPr>
              <a:grpSpLocks/>
            </p:cNvGrpSpPr>
            <p:nvPr/>
          </p:nvGrpSpPr>
          <p:grpSpPr bwMode="auto">
            <a:xfrm>
              <a:off x="1729" y="528"/>
              <a:ext cx="1295" cy="3312"/>
              <a:chOff x="1729" y="528"/>
              <a:chExt cx="1295" cy="3312"/>
            </a:xfrm>
          </p:grpSpPr>
          <p:sp>
            <p:nvSpPr>
              <p:cNvPr id="120881" name="Rectangle 39"/>
              <p:cNvSpPr>
                <a:spLocks noChangeArrowheads="1"/>
              </p:cNvSpPr>
              <p:nvPr/>
            </p:nvSpPr>
            <p:spPr bwMode="auto">
              <a:xfrm>
                <a:off x="1729" y="576"/>
                <a:ext cx="1295" cy="3264"/>
              </a:xfrm>
              <a:prstGeom prst="rect">
                <a:avLst/>
              </a:prstGeom>
              <a:solidFill>
                <a:schemeClr val="bg2"/>
              </a:solidFill>
              <a:ln w="12700" cap="rnd">
                <a:solidFill>
                  <a:schemeClr val="tx1"/>
                </a:solidFill>
                <a:miter lim="800000"/>
                <a:headEnd/>
                <a:tailEnd/>
              </a:ln>
            </p:spPr>
            <p:txBody>
              <a:bodyPr wrap="none" anchor="ctr"/>
              <a:lstStyle/>
              <a:p>
                <a:endParaRPr lang="zh-CN" altLang="en-US"/>
              </a:p>
            </p:txBody>
          </p:sp>
          <p:sp>
            <p:nvSpPr>
              <p:cNvPr id="120882" name="Line 40"/>
              <p:cNvSpPr>
                <a:spLocks noChangeShapeType="1"/>
              </p:cNvSpPr>
              <p:nvPr/>
            </p:nvSpPr>
            <p:spPr bwMode="auto">
              <a:xfrm flipH="1">
                <a:off x="2040" y="528"/>
                <a:ext cx="0" cy="331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3" name="Line 41"/>
              <p:cNvSpPr>
                <a:spLocks noChangeShapeType="1"/>
              </p:cNvSpPr>
              <p:nvPr/>
            </p:nvSpPr>
            <p:spPr bwMode="auto">
              <a:xfrm>
                <a:off x="2378" y="528"/>
                <a:ext cx="0" cy="331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4" name="Line 42"/>
              <p:cNvSpPr>
                <a:spLocks noChangeShapeType="1"/>
              </p:cNvSpPr>
              <p:nvPr/>
            </p:nvSpPr>
            <p:spPr bwMode="auto">
              <a:xfrm>
                <a:off x="2711" y="576"/>
                <a:ext cx="0" cy="326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65" name="Group 43"/>
            <p:cNvGrpSpPr>
              <a:grpSpLocks/>
            </p:cNvGrpSpPr>
            <p:nvPr/>
          </p:nvGrpSpPr>
          <p:grpSpPr bwMode="auto">
            <a:xfrm>
              <a:off x="1728" y="793"/>
              <a:ext cx="1296" cy="2851"/>
              <a:chOff x="1728" y="793"/>
              <a:chExt cx="1296" cy="2851"/>
            </a:xfrm>
          </p:grpSpPr>
          <p:sp>
            <p:nvSpPr>
              <p:cNvPr id="120866" name="Line 44"/>
              <p:cNvSpPr>
                <a:spLocks noChangeShapeType="1"/>
              </p:cNvSpPr>
              <p:nvPr/>
            </p:nvSpPr>
            <p:spPr bwMode="auto">
              <a:xfrm>
                <a:off x="1728" y="988"/>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7" name="Line 45"/>
              <p:cNvSpPr>
                <a:spLocks noChangeShapeType="1"/>
              </p:cNvSpPr>
              <p:nvPr/>
            </p:nvSpPr>
            <p:spPr bwMode="auto">
              <a:xfrm>
                <a:off x="1729" y="1195"/>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8" name="Line 46"/>
              <p:cNvSpPr>
                <a:spLocks noChangeShapeType="1"/>
              </p:cNvSpPr>
              <p:nvPr/>
            </p:nvSpPr>
            <p:spPr bwMode="auto">
              <a:xfrm>
                <a:off x="1729" y="1399"/>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9" name="Line 47"/>
              <p:cNvSpPr>
                <a:spLocks noChangeShapeType="1"/>
              </p:cNvSpPr>
              <p:nvPr/>
            </p:nvSpPr>
            <p:spPr bwMode="auto">
              <a:xfrm>
                <a:off x="1729" y="1604"/>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0" name="Line 48"/>
              <p:cNvSpPr>
                <a:spLocks noChangeShapeType="1"/>
              </p:cNvSpPr>
              <p:nvPr/>
            </p:nvSpPr>
            <p:spPr bwMode="auto">
              <a:xfrm>
                <a:off x="1729" y="2011"/>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1" name="Line 49"/>
              <p:cNvSpPr>
                <a:spLocks noChangeShapeType="1"/>
              </p:cNvSpPr>
              <p:nvPr/>
            </p:nvSpPr>
            <p:spPr bwMode="auto">
              <a:xfrm>
                <a:off x="1729" y="2216"/>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2" name="Line 50"/>
              <p:cNvSpPr>
                <a:spLocks noChangeShapeType="1"/>
              </p:cNvSpPr>
              <p:nvPr/>
            </p:nvSpPr>
            <p:spPr bwMode="auto">
              <a:xfrm>
                <a:off x="1729" y="1807"/>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3" name="Line 51"/>
              <p:cNvSpPr>
                <a:spLocks noChangeShapeType="1"/>
              </p:cNvSpPr>
              <p:nvPr/>
            </p:nvSpPr>
            <p:spPr bwMode="auto">
              <a:xfrm>
                <a:off x="1729" y="3032"/>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4" name="Line 52"/>
              <p:cNvSpPr>
                <a:spLocks noChangeShapeType="1"/>
              </p:cNvSpPr>
              <p:nvPr/>
            </p:nvSpPr>
            <p:spPr bwMode="auto">
              <a:xfrm>
                <a:off x="1729" y="2828"/>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5" name="Line 53"/>
              <p:cNvSpPr>
                <a:spLocks noChangeShapeType="1"/>
              </p:cNvSpPr>
              <p:nvPr/>
            </p:nvSpPr>
            <p:spPr bwMode="auto">
              <a:xfrm>
                <a:off x="1729" y="2623"/>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6" name="Line 54"/>
              <p:cNvSpPr>
                <a:spLocks noChangeShapeType="1"/>
              </p:cNvSpPr>
              <p:nvPr/>
            </p:nvSpPr>
            <p:spPr bwMode="auto">
              <a:xfrm>
                <a:off x="1729" y="2419"/>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7" name="Line 55"/>
              <p:cNvSpPr>
                <a:spLocks noChangeShapeType="1"/>
              </p:cNvSpPr>
              <p:nvPr/>
            </p:nvSpPr>
            <p:spPr bwMode="auto">
              <a:xfrm>
                <a:off x="1729" y="3440"/>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8" name="Line 56"/>
              <p:cNvSpPr>
                <a:spLocks noChangeShapeType="1"/>
              </p:cNvSpPr>
              <p:nvPr/>
            </p:nvSpPr>
            <p:spPr bwMode="auto">
              <a:xfrm>
                <a:off x="1729" y="3235"/>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9" name="Line 57"/>
              <p:cNvSpPr>
                <a:spLocks noChangeShapeType="1"/>
              </p:cNvSpPr>
              <p:nvPr/>
            </p:nvSpPr>
            <p:spPr bwMode="auto">
              <a:xfrm>
                <a:off x="1729" y="3644"/>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0" name="Line 58"/>
              <p:cNvSpPr>
                <a:spLocks noChangeShapeType="1"/>
              </p:cNvSpPr>
              <p:nvPr/>
            </p:nvSpPr>
            <p:spPr bwMode="auto">
              <a:xfrm>
                <a:off x="1728" y="793"/>
                <a:ext cx="1296"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0839" name="Text Box 59"/>
          <p:cNvSpPr txBox="1">
            <a:spLocks noChangeArrowheads="1"/>
          </p:cNvSpPr>
          <p:nvPr/>
        </p:nvSpPr>
        <p:spPr bwMode="auto">
          <a:xfrm>
            <a:off x="6213475" y="982663"/>
            <a:ext cx="2640013"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457200" indent="-457200"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
              </a:spcBef>
            </a:pPr>
            <a:r>
              <a:rPr lang="en-US" altLang="zh-CN" sz="2400">
                <a:solidFill>
                  <a:schemeClr val="tx1"/>
                </a:solidFill>
                <a:latin typeface="隶书" pitchFamily="49" charset="-122"/>
                <a:ea typeface="隶书" pitchFamily="49" charset="-122"/>
              </a:rPr>
              <a:t> 5   0   0   0</a:t>
            </a:r>
          </a:p>
          <a:p>
            <a:pPr algn="l">
              <a:spcBef>
                <a:spcPct val="5000"/>
              </a:spcBef>
            </a:pPr>
            <a:r>
              <a:rPr lang="en-US" altLang="zh-CN" sz="2400">
                <a:solidFill>
                  <a:schemeClr val="tx1"/>
                </a:solidFill>
                <a:latin typeface="隶书" pitchFamily="49" charset="-122"/>
                <a:ea typeface="隶书" pitchFamily="49" charset="-122"/>
              </a:rPr>
              <a:t>29   0   0   0</a:t>
            </a:r>
          </a:p>
          <a:p>
            <a:pPr algn="l">
              <a:spcBef>
                <a:spcPct val="5000"/>
              </a:spcBef>
            </a:pPr>
            <a:r>
              <a:rPr lang="en-US" altLang="zh-CN" sz="2400">
                <a:solidFill>
                  <a:schemeClr val="tx1"/>
                </a:solidFill>
                <a:latin typeface="隶书" pitchFamily="49" charset="-122"/>
                <a:ea typeface="隶书" pitchFamily="49" charset="-122"/>
              </a:rPr>
              <a:t> 7   0   0   0</a:t>
            </a:r>
          </a:p>
          <a:p>
            <a:pPr algn="l">
              <a:spcBef>
                <a:spcPct val="5000"/>
              </a:spcBef>
            </a:pPr>
            <a:r>
              <a:rPr lang="en-US" altLang="zh-CN" sz="2400">
                <a:solidFill>
                  <a:schemeClr val="tx1"/>
                </a:solidFill>
                <a:latin typeface="隶书" pitchFamily="49" charset="-122"/>
                <a:ea typeface="隶书" pitchFamily="49" charset="-122"/>
              </a:rPr>
              <a:t> 8   0   0   0</a:t>
            </a:r>
          </a:p>
          <a:p>
            <a:pPr algn="l">
              <a:spcBef>
                <a:spcPct val="5000"/>
              </a:spcBef>
            </a:pPr>
            <a:r>
              <a:rPr lang="en-US" altLang="zh-CN" sz="2400">
                <a:solidFill>
                  <a:schemeClr val="tx1"/>
                </a:solidFill>
                <a:latin typeface="隶书" pitchFamily="49" charset="-122"/>
                <a:ea typeface="隶书" pitchFamily="49" charset="-122"/>
              </a:rPr>
              <a:t>14   0   0   0</a:t>
            </a:r>
          </a:p>
          <a:p>
            <a:pPr algn="l">
              <a:spcBef>
                <a:spcPct val="5000"/>
              </a:spcBef>
            </a:pPr>
            <a:r>
              <a:rPr lang="en-US" altLang="zh-CN" sz="2400">
                <a:solidFill>
                  <a:schemeClr val="tx1"/>
                </a:solidFill>
                <a:latin typeface="隶书" pitchFamily="49" charset="-122"/>
                <a:ea typeface="隶书" pitchFamily="49" charset="-122"/>
              </a:rPr>
              <a:t>23   0   0   0</a:t>
            </a:r>
          </a:p>
          <a:p>
            <a:pPr algn="l">
              <a:spcBef>
                <a:spcPct val="5000"/>
              </a:spcBef>
            </a:pPr>
            <a:r>
              <a:rPr lang="en-US" altLang="zh-CN" sz="2400">
                <a:solidFill>
                  <a:schemeClr val="tx1"/>
                </a:solidFill>
                <a:latin typeface="隶书" pitchFamily="49" charset="-122"/>
                <a:ea typeface="隶书" pitchFamily="49" charset="-122"/>
              </a:rPr>
              <a:t> 3   0   0   0</a:t>
            </a:r>
          </a:p>
          <a:p>
            <a:pPr algn="l">
              <a:spcBef>
                <a:spcPct val="5000"/>
              </a:spcBef>
            </a:pPr>
            <a:r>
              <a:rPr lang="en-US" altLang="zh-CN" sz="2400">
                <a:solidFill>
                  <a:schemeClr val="tx1"/>
                </a:solidFill>
                <a:latin typeface="隶书" pitchFamily="49" charset="-122"/>
                <a:ea typeface="隶书" pitchFamily="49" charset="-122"/>
              </a:rPr>
              <a:t>11   0   0   0 </a:t>
            </a:r>
          </a:p>
          <a:p>
            <a:pPr algn="l">
              <a:spcBef>
                <a:spcPct val="5000"/>
              </a:spcBef>
            </a:pPr>
            <a:endParaRPr lang="en-US" altLang="zh-CN" sz="2400">
              <a:solidFill>
                <a:schemeClr val="tx1"/>
              </a:solidFill>
              <a:latin typeface="隶书" pitchFamily="49" charset="-122"/>
              <a:ea typeface="隶书" pitchFamily="49" charset="-122"/>
            </a:endParaRPr>
          </a:p>
        </p:txBody>
      </p:sp>
      <p:grpSp>
        <p:nvGrpSpPr>
          <p:cNvPr id="120840" name="Group 32"/>
          <p:cNvGrpSpPr>
            <a:grpSpLocks/>
          </p:cNvGrpSpPr>
          <p:nvPr/>
        </p:nvGrpSpPr>
        <p:grpSpPr bwMode="auto">
          <a:xfrm>
            <a:off x="4994275" y="533400"/>
            <a:ext cx="703263" cy="519113"/>
            <a:chOff x="1200" y="720"/>
            <a:chExt cx="480" cy="327"/>
          </a:xfrm>
        </p:grpSpPr>
        <p:sp>
          <p:nvSpPr>
            <p:cNvPr id="120862" name="Text Box 33"/>
            <p:cNvSpPr txBox="1">
              <a:spLocks noChangeArrowheads="1"/>
            </p:cNvSpPr>
            <p:nvPr/>
          </p:nvSpPr>
          <p:spPr bwMode="auto">
            <a:xfrm>
              <a:off x="1200" y="7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a:solidFill>
                    <a:schemeClr val="tx1"/>
                  </a:solidFill>
                  <a:latin typeface="隶书" pitchFamily="49" charset="-122"/>
                  <a:ea typeface="隶书" pitchFamily="49" charset="-122"/>
                </a:rPr>
                <a:t>HT</a:t>
              </a:r>
            </a:p>
          </p:txBody>
        </p:sp>
        <p:sp>
          <p:nvSpPr>
            <p:cNvPr id="120863" name="Line 34"/>
            <p:cNvSpPr>
              <a:spLocks noChangeShapeType="1"/>
            </p:cNvSpPr>
            <p:nvPr/>
          </p:nvSpPr>
          <p:spPr bwMode="auto">
            <a:xfrm>
              <a:off x="1488" y="912"/>
              <a:ext cx="192" cy="0"/>
            </a:xfrm>
            <a:prstGeom prst="line">
              <a:avLst/>
            </a:prstGeom>
            <a:noFill/>
            <a:ln w="28575"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0841" name="Group 79"/>
          <p:cNvGrpSpPr>
            <a:grpSpLocks/>
          </p:cNvGrpSpPr>
          <p:nvPr/>
        </p:nvGrpSpPr>
        <p:grpSpPr bwMode="auto">
          <a:xfrm>
            <a:off x="609600" y="2362200"/>
            <a:ext cx="1524000" cy="1371600"/>
            <a:chOff x="1728" y="1440"/>
            <a:chExt cx="960" cy="864"/>
          </a:xfrm>
        </p:grpSpPr>
        <p:sp>
          <p:nvSpPr>
            <p:cNvPr id="120857" name="Line 77"/>
            <p:cNvSpPr>
              <a:spLocks noChangeShapeType="1"/>
            </p:cNvSpPr>
            <p:nvPr/>
          </p:nvSpPr>
          <p:spPr bwMode="auto">
            <a:xfrm flipV="1">
              <a:off x="1920" y="1680"/>
              <a:ext cx="288"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0858" name="Line 78"/>
            <p:cNvSpPr>
              <a:spLocks noChangeShapeType="1"/>
            </p:cNvSpPr>
            <p:nvPr/>
          </p:nvSpPr>
          <p:spPr bwMode="auto">
            <a:xfrm flipH="1" flipV="1">
              <a:off x="2208" y="1680"/>
              <a:ext cx="288"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0859" name="Rectangle 76"/>
            <p:cNvSpPr>
              <a:spLocks noChangeArrowheads="1"/>
            </p:cNvSpPr>
            <p:nvPr/>
          </p:nvSpPr>
          <p:spPr bwMode="auto">
            <a:xfrm>
              <a:off x="2029" y="1440"/>
              <a:ext cx="358" cy="345"/>
            </a:xfrm>
            <a:prstGeom prst="rect">
              <a:avLst/>
            </a:prstGeom>
            <a:solidFill>
              <a:schemeClr val="accent1"/>
            </a:solidFill>
            <a:ln w="28575" cap="sq">
              <a:solidFill>
                <a:schemeClr val="tx1"/>
              </a:solidFill>
              <a:miter lim="800000"/>
              <a:headEnd/>
              <a:tailEnd/>
            </a:ln>
          </p:spPr>
          <p:txBody>
            <a:bodyPr wrap="none" anchor="ctr"/>
            <a:lstStyle/>
            <a:p>
              <a:r>
                <a:rPr lang="en-US" altLang="zh-CN"/>
                <a:t>8</a:t>
              </a:r>
            </a:p>
          </p:txBody>
        </p:sp>
        <p:sp>
          <p:nvSpPr>
            <p:cNvPr id="120860" name="Oval 65"/>
            <p:cNvSpPr>
              <a:spLocks noChangeArrowheads="1"/>
            </p:cNvSpPr>
            <p:nvPr/>
          </p:nvSpPr>
          <p:spPr bwMode="auto">
            <a:xfrm>
              <a:off x="1728" y="1968"/>
              <a:ext cx="336" cy="336"/>
            </a:xfrm>
            <a:prstGeom prst="ellipse">
              <a:avLst/>
            </a:prstGeom>
            <a:solidFill>
              <a:srgbClr val="FBE2DF"/>
            </a:solidFill>
            <a:ln w="28575" cap="sq">
              <a:solidFill>
                <a:schemeClr val="tx1"/>
              </a:solidFill>
              <a:round/>
              <a:headEnd/>
              <a:tailEnd/>
            </a:ln>
          </p:spPr>
          <p:txBody>
            <a:bodyPr wrap="none" anchor="ctr"/>
            <a:lstStyle/>
            <a:p>
              <a:r>
                <a:rPr lang="en-US" altLang="zh-CN"/>
                <a:t>5</a:t>
              </a:r>
            </a:p>
          </p:txBody>
        </p:sp>
        <p:sp>
          <p:nvSpPr>
            <p:cNvPr id="120861" name="Oval 69"/>
            <p:cNvSpPr>
              <a:spLocks noChangeArrowheads="1"/>
            </p:cNvSpPr>
            <p:nvPr/>
          </p:nvSpPr>
          <p:spPr bwMode="auto">
            <a:xfrm>
              <a:off x="2352" y="1968"/>
              <a:ext cx="336" cy="336"/>
            </a:xfrm>
            <a:prstGeom prst="ellipse">
              <a:avLst/>
            </a:prstGeom>
            <a:solidFill>
              <a:srgbClr val="FBE2DF"/>
            </a:solidFill>
            <a:ln w="28575" cap="sq">
              <a:solidFill>
                <a:schemeClr val="tx1"/>
              </a:solidFill>
              <a:round/>
              <a:headEnd/>
              <a:tailEnd/>
            </a:ln>
          </p:spPr>
          <p:txBody>
            <a:bodyPr wrap="none" anchor="ctr"/>
            <a:lstStyle/>
            <a:p>
              <a:r>
                <a:rPr lang="en-US" altLang="zh-CN"/>
                <a:t>3</a:t>
              </a:r>
            </a:p>
          </p:txBody>
        </p:sp>
      </p:grpSp>
      <p:sp>
        <p:nvSpPr>
          <p:cNvPr id="120842" name="Rectangle 80"/>
          <p:cNvSpPr>
            <a:spLocks noChangeArrowheads="1"/>
          </p:cNvSpPr>
          <p:nvPr/>
        </p:nvSpPr>
        <p:spPr bwMode="auto">
          <a:xfrm>
            <a:off x="417513" y="4419600"/>
            <a:ext cx="1462087" cy="547688"/>
          </a:xfrm>
          <a:prstGeom prst="rect">
            <a:avLst/>
          </a:prstGeom>
          <a:noFill/>
          <a:ln w="28575" cap="sq">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a:solidFill>
                  <a:schemeClr val="tx1"/>
                </a:solidFill>
                <a:ea typeface="楷体_GB2312" pitchFamily="49" charset="-122"/>
              </a:rPr>
              <a:t>步骤</a:t>
            </a:r>
            <a:r>
              <a:rPr lang="en-US" altLang="zh-CN">
                <a:solidFill>
                  <a:schemeClr val="tx1"/>
                </a:solidFill>
                <a:ea typeface="楷体_GB2312" pitchFamily="49" charset="-122"/>
              </a:rPr>
              <a:t>2</a:t>
            </a:r>
            <a:r>
              <a:rPr lang="zh-CN" altLang="en-US">
                <a:solidFill>
                  <a:schemeClr val="tx1"/>
                </a:solidFill>
                <a:ea typeface="楷体_GB2312" pitchFamily="49" charset="-122"/>
              </a:rPr>
              <a:t>：</a:t>
            </a:r>
          </a:p>
        </p:txBody>
      </p:sp>
      <p:sp>
        <p:nvSpPr>
          <p:cNvPr id="470097" name="Rectangle 81"/>
          <p:cNvSpPr>
            <a:spLocks noChangeArrowheads="1"/>
          </p:cNvSpPr>
          <p:nvPr/>
        </p:nvSpPr>
        <p:spPr bwMode="auto">
          <a:xfrm>
            <a:off x="6207125" y="4114800"/>
            <a:ext cx="2293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a:r>
              <a:rPr lang="en-US" altLang="zh-CN" sz="2400">
                <a:solidFill>
                  <a:srgbClr val="FF3300"/>
                </a:solidFill>
                <a:latin typeface="Arial" charset="0"/>
                <a:ea typeface="隶书" pitchFamily="49" charset="-122"/>
              </a:rPr>
              <a:t> 8      0     1     7</a:t>
            </a:r>
          </a:p>
        </p:txBody>
      </p:sp>
      <p:sp>
        <p:nvSpPr>
          <p:cNvPr id="470100" name="Rectangle 84"/>
          <p:cNvSpPr>
            <a:spLocks noChangeArrowheads="1"/>
          </p:cNvSpPr>
          <p:nvPr/>
        </p:nvSpPr>
        <p:spPr bwMode="auto">
          <a:xfrm>
            <a:off x="6948488" y="1052513"/>
            <a:ext cx="311150" cy="366712"/>
          </a:xfrm>
          <a:prstGeom prst="rect">
            <a:avLst/>
          </a:prstGeom>
          <a:solidFill>
            <a:srgbClr val="FFFF99"/>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1800">
                <a:solidFill>
                  <a:srgbClr val="FF3300"/>
                </a:solidFill>
                <a:latin typeface="Arial" charset="0"/>
                <a:ea typeface="隶书" pitchFamily="49" charset="-122"/>
              </a:rPr>
              <a:t>9</a:t>
            </a:r>
          </a:p>
        </p:txBody>
      </p:sp>
      <p:sp>
        <p:nvSpPr>
          <p:cNvPr id="470101" name="Rectangle 85"/>
          <p:cNvSpPr>
            <a:spLocks noChangeArrowheads="1"/>
          </p:cNvSpPr>
          <p:nvPr/>
        </p:nvSpPr>
        <p:spPr bwMode="auto">
          <a:xfrm>
            <a:off x="7010400" y="3352800"/>
            <a:ext cx="311150" cy="366713"/>
          </a:xfrm>
          <a:prstGeom prst="rect">
            <a:avLst/>
          </a:prstGeom>
          <a:solidFill>
            <a:srgbClr val="FFFF99"/>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1800">
                <a:solidFill>
                  <a:srgbClr val="FF3300"/>
                </a:solidFill>
                <a:latin typeface="Arial" charset="0"/>
                <a:ea typeface="隶书" pitchFamily="49" charset="-122"/>
              </a:rPr>
              <a:t>9</a:t>
            </a:r>
          </a:p>
        </p:txBody>
      </p:sp>
      <p:grpSp>
        <p:nvGrpSpPr>
          <p:cNvPr id="120846" name="Group 86"/>
          <p:cNvGrpSpPr>
            <a:grpSpLocks/>
          </p:cNvGrpSpPr>
          <p:nvPr/>
        </p:nvGrpSpPr>
        <p:grpSpPr bwMode="auto">
          <a:xfrm>
            <a:off x="4643438" y="4062413"/>
            <a:ext cx="1063625" cy="519112"/>
            <a:chOff x="1200" y="720"/>
            <a:chExt cx="480" cy="327"/>
          </a:xfrm>
        </p:grpSpPr>
        <p:sp>
          <p:nvSpPr>
            <p:cNvPr id="120855" name="Text Box 87"/>
            <p:cNvSpPr txBox="1">
              <a:spLocks noChangeArrowheads="1"/>
            </p:cNvSpPr>
            <p:nvPr/>
          </p:nvSpPr>
          <p:spPr bwMode="auto">
            <a:xfrm>
              <a:off x="1200" y="7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i="1">
                  <a:solidFill>
                    <a:schemeClr val="tx1"/>
                  </a:solidFill>
                  <a:ea typeface="隶书" pitchFamily="49" charset="-122"/>
                </a:rPr>
                <a:t>i</a:t>
              </a:r>
              <a:r>
                <a:rPr lang="en-US" altLang="zh-CN">
                  <a:solidFill>
                    <a:schemeClr val="tx1"/>
                  </a:solidFill>
                  <a:ea typeface="隶书" pitchFamily="49" charset="-122"/>
                </a:rPr>
                <a:t>=9</a:t>
              </a:r>
            </a:p>
          </p:txBody>
        </p:sp>
        <p:sp>
          <p:nvSpPr>
            <p:cNvPr id="120856" name="Line 88"/>
            <p:cNvSpPr>
              <a:spLocks noChangeShapeType="1"/>
            </p:cNvSpPr>
            <p:nvPr/>
          </p:nvSpPr>
          <p:spPr bwMode="auto">
            <a:xfrm>
              <a:off x="1488" y="912"/>
              <a:ext cx="192" cy="0"/>
            </a:xfrm>
            <a:prstGeom prst="line">
              <a:avLst/>
            </a:prstGeom>
            <a:noFill/>
            <a:ln w="28575"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0847" name="Oval 90"/>
          <p:cNvSpPr>
            <a:spLocks noChangeArrowheads="1"/>
          </p:cNvSpPr>
          <p:nvPr/>
        </p:nvSpPr>
        <p:spPr bwMode="auto">
          <a:xfrm>
            <a:off x="533400" y="1447800"/>
            <a:ext cx="533400" cy="533400"/>
          </a:xfrm>
          <a:prstGeom prst="ellipse">
            <a:avLst/>
          </a:prstGeom>
          <a:solidFill>
            <a:srgbClr val="FCECEA">
              <a:alpha val="54901"/>
            </a:srgbClr>
          </a:solidFill>
          <a:ln w="28575" cap="sq">
            <a:solidFill>
              <a:schemeClr val="bg2"/>
            </a:solidFill>
            <a:round/>
            <a:headEnd/>
            <a:tailEnd/>
          </a:ln>
        </p:spPr>
        <p:txBody>
          <a:bodyPr wrap="none" anchor="ctr"/>
          <a:lstStyle/>
          <a:p>
            <a:r>
              <a:rPr lang="en-US" altLang="zh-CN">
                <a:solidFill>
                  <a:schemeClr val="bg2"/>
                </a:solidFill>
              </a:rPr>
              <a:t>5</a:t>
            </a:r>
          </a:p>
        </p:txBody>
      </p:sp>
      <p:sp>
        <p:nvSpPr>
          <p:cNvPr id="120848" name="Oval 91"/>
          <p:cNvSpPr>
            <a:spLocks noChangeArrowheads="1"/>
          </p:cNvSpPr>
          <p:nvPr/>
        </p:nvSpPr>
        <p:spPr bwMode="auto">
          <a:xfrm>
            <a:off x="1143000" y="1447800"/>
            <a:ext cx="533400" cy="533400"/>
          </a:xfrm>
          <a:prstGeom prst="ellipse">
            <a:avLst/>
          </a:prstGeom>
          <a:solidFill>
            <a:srgbClr val="FBE2DF"/>
          </a:solidFill>
          <a:ln w="28575" cap="sq">
            <a:solidFill>
              <a:schemeClr val="tx1"/>
            </a:solidFill>
            <a:round/>
            <a:headEnd/>
            <a:tailEnd/>
          </a:ln>
        </p:spPr>
        <p:txBody>
          <a:bodyPr wrap="none" anchor="ctr"/>
          <a:lstStyle/>
          <a:p>
            <a:r>
              <a:rPr lang="en-US" altLang="zh-CN"/>
              <a:t>29</a:t>
            </a:r>
          </a:p>
        </p:txBody>
      </p:sp>
      <p:sp>
        <p:nvSpPr>
          <p:cNvPr id="120849" name="Oval 92"/>
          <p:cNvSpPr>
            <a:spLocks noChangeArrowheads="1"/>
          </p:cNvSpPr>
          <p:nvPr/>
        </p:nvSpPr>
        <p:spPr bwMode="auto">
          <a:xfrm>
            <a:off x="1752600" y="1447800"/>
            <a:ext cx="533400" cy="533400"/>
          </a:xfrm>
          <a:prstGeom prst="ellipse">
            <a:avLst/>
          </a:prstGeom>
          <a:solidFill>
            <a:srgbClr val="FBE2DF"/>
          </a:solidFill>
          <a:ln w="28575" cap="sq">
            <a:solidFill>
              <a:schemeClr val="tx1"/>
            </a:solidFill>
            <a:round/>
            <a:headEnd/>
            <a:tailEnd/>
          </a:ln>
        </p:spPr>
        <p:txBody>
          <a:bodyPr wrap="none" anchor="ctr"/>
          <a:lstStyle/>
          <a:p>
            <a:r>
              <a:rPr lang="en-US" altLang="zh-CN"/>
              <a:t>7</a:t>
            </a:r>
          </a:p>
        </p:txBody>
      </p:sp>
      <p:sp>
        <p:nvSpPr>
          <p:cNvPr id="120850" name="Oval 93"/>
          <p:cNvSpPr>
            <a:spLocks noChangeArrowheads="1"/>
          </p:cNvSpPr>
          <p:nvPr/>
        </p:nvSpPr>
        <p:spPr bwMode="auto">
          <a:xfrm>
            <a:off x="2362200" y="1447800"/>
            <a:ext cx="533400" cy="533400"/>
          </a:xfrm>
          <a:prstGeom prst="ellipse">
            <a:avLst/>
          </a:prstGeom>
          <a:solidFill>
            <a:srgbClr val="FBE2DF"/>
          </a:solidFill>
          <a:ln w="28575" cap="sq">
            <a:solidFill>
              <a:schemeClr val="tx1"/>
            </a:solidFill>
            <a:round/>
            <a:headEnd/>
            <a:tailEnd/>
          </a:ln>
        </p:spPr>
        <p:txBody>
          <a:bodyPr wrap="none" anchor="ctr"/>
          <a:lstStyle/>
          <a:p>
            <a:r>
              <a:rPr lang="en-US" altLang="zh-CN"/>
              <a:t>8</a:t>
            </a:r>
          </a:p>
        </p:txBody>
      </p:sp>
      <p:sp>
        <p:nvSpPr>
          <p:cNvPr id="120851" name="Oval 94"/>
          <p:cNvSpPr>
            <a:spLocks noChangeArrowheads="1"/>
          </p:cNvSpPr>
          <p:nvPr/>
        </p:nvSpPr>
        <p:spPr bwMode="auto">
          <a:xfrm>
            <a:off x="2971800" y="1447800"/>
            <a:ext cx="533400" cy="533400"/>
          </a:xfrm>
          <a:prstGeom prst="ellipse">
            <a:avLst/>
          </a:prstGeom>
          <a:solidFill>
            <a:srgbClr val="FBE2DF"/>
          </a:solidFill>
          <a:ln w="28575" cap="sq">
            <a:solidFill>
              <a:schemeClr val="tx1"/>
            </a:solidFill>
            <a:round/>
            <a:headEnd/>
            <a:tailEnd/>
          </a:ln>
        </p:spPr>
        <p:txBody>
          <a:bodyPr wrap="none" anchor="ctr"/>
          <a:lstStyle/>
          <a:p>
            <a:r>
              <a:rPr lang="en-US" altLang="zh-CN"/>
              <a:t>14</a:t>
            </a:r>
          </a:p>
        </p:txBody>
      </p:sp>
      <p:sp>
        <p:nvSpPr>
          <p:cNvPr id="120852" name="Oval 95"/>
          <p:cNvSpPr>
            <a:spLocks noChangeArrowheads="1"/>
          </p:cNvSpPr>
          <p:nvPr/>
        </p:nvSpPr>
        <p:spPr bwMode="auto">
          <a:xfrm>
            <a:off x="3581400" y="1447800"/>
            <a:ext cx="533400" cy="533400"/>
          </a:xfrm>
          <a:prstGeom prst="ellipse">
            <a:avLst/>
          </a:prstGeom>
          <a:solidFill>
            <a:srgbClr val="FBE2DF"/>
          </a:solidFill>
          <a:ln w="28575" cap="sq">
            <a:solidFill>
              <a:schemeClr val="tx1"/>
            </a:solidFill>
            <a:round/>
            <a:headEnd/>
            <a:tailEnd/>
          </a:ln>
        </p:spPr>
        <p:txBody>
          <a:bodyPr wrap="none" anchor="ctr"/>
          <a:lstStyle/>
          <a:p>
            <a:r>
              <a:rPr lang="en-US" altLang="zh-CN"/>
              <a:t>23</a:t>
            </a:r>
          </a:p>
        </p:txBody>
      </p:sp>
      <p:sp>
        <p:nvSpPr>
          <p:cNvPr id="120853" name="Oval 96"/>
          <p:cNvSpPr>
            <a:spLocks noChangeArrowheads="1"/>
          </p:cNvSpPr>
          <p:nvPr/>
        </p:nvSpPr>
        <p:spPr bwMode="auto">
          <a:xfrm>
            <a:off x="4191000" y="1447800"/>
            <a:ext cx="533400" cy="533400"/>
          </a:xfrm>
          <a:prstGeom prst="ellipse">
            <a:avLst/>
          </a:prstGeom>
          <a:solidFill>
            <a:srgbClr val="FCECEA"/>
          </a:solidFill>
          <a:ln w="28575" cap="sq">
            <a:solidFill>
              <a:schemeClr val="bg2"/>
            </a:solidFill>
            <a:round/>
            <a:headEnd/>
            <a:tailEnd/>
          </a:ln>
        </p:spPr>
        <p:txBody>
          <a:bodyPr wrap="none" anchor="ctr"/>
          <a:lstStyle/>
          <a:p>
            <a:r>
              <a:rPr lang="en-US" altLang="zh-CN">
                <a:solidFill>
                  <a:schemeClr val="bg2"/>
                </a:solidFill>
              </a:rPr>
              <a:t>3</a:t>
            </a:r>
          </a:p>
        </p:txBody>
      </p:sp>
      <p:sp>
        <p:nvSpPr>
          <p:cNvPr id="120854" name="Oval 97"/>
          <p:cNvSpPr>
            <a:spLocks noChangeArrowheads="1"/>
          </p:cNvSpPr>
          <p:nvPr/>
        </p:nvSpPr>
        <p:spPr bwMode="auto">
          <a:xfrm>
            <a:off x="4800600" y="1447800"/>
            <a:ext cx="533400" cy="533400"/>
          </a:xfrm>
          <a:prstGeom prst="ellipse">
            <a:avLst/>
          </a:prstGeom>
          <a:solidFill>
            <a:srgbClr val="FBE2DF"/>
          </a:solidFill>
          <a:ln w="28575" cap="sq">
            <a:solidFill>
              <a:schemeClr val="tx1"/>
            </a:solidFill>
            <a:round/>
            <a:headEnd/>
            <a:tailEnd/>
          </a:ln>
        </p:spPr>
        <p:txBody>
          <a:bodyPr wrap="none" anchor="ctr"/>
          <a:lstStyle/>
          <a:p>
            <a:r>
              <a:rPr lang="en-US" altLang="zh-CN"/>
              <a:t>11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0097"/>
                                        </p:tgtEl>
                                        <p:attrNameLst>
                                          <p:attrName>style.visibility</p:attrName>
                                        </p:attrNameLst>
                                      </p:cBhvr>
                                      <p:to>
                                        <p:strVal val="visible"/>
                                      </p:to>
                                    </p:set>
                                    <p:animEffect transition="in" filter="wipe(left)">
                                      <p:cBhvr>
                                        <p:cTn id="7" dur="500"/>
                                        <p:tgtEl>
                                          <p:spTgt spid="4700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470100"/>
                                        </p:tgtEl>
                                        <p:attrNameLst>
                                          <p:attrName>style.visibility</p:attrName>
                                        </p:attrNameLst>
                                      </p:cBhvr>
                                      <p:to>
                                        <p:strVal val="visible"/>
                                      </p:to>
                                    </p:set>
                                    <p:animEffect transition="in" filter="slide(fromTop)">
                                      <p:cBhvr>
                                        <p:cTn id="12" dur="500"/>
                                        <p:tgtEl>
                                          <p:spTgt spid="4701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70101"/>
                                        </p:tgtEl>
                                        <p:attrNameLst>
                                          <p:attrName>style.visibility</p:attrName>
                                        </p:attrNameLst>
                                      </p:cBhvr>
                                      <p:to>
                                        <p:strVal val="visible"/>
                                      </p:to>
                                    </p:set>
                                    <p:animEffect transition="in" filter="slide(fromTop)">
                                      <p:cBhvr>
                                        <p:cTn id="17" dur="500"/>
                                        <p:tgtEl>
                                          <p:spTgt spid="470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97" grpId="0" autoUpdateAnimBg="0"/>
      <p:bldP spid="470100" grpId="0" animBg="1" autoUpdateAnimBg="0"/>
      <p:bldP spid="470101" grpId="0" animBg="1"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CD6F76FE-D324-4365-BE80-17BC706D06B0}" type="slidenum">
              <a:rPr kumimoji="0" lang="en-US" altLang="zh-CN" sz="1400" b="0" smtClean="0">
                <a:solidFill>
                  <a:schemeClr val="tx1"/>
                </a:solidFill>
              </a:rPr>
              <a:pPr eaLnBrk="1" hangingPunct="1"/>
              <a:t>129</a:t>
            </a:fld>
            <a:endParaRPr kumimoji="0" lang="en-US" altLang="zh-CN" sz="1400" b="0" smtClean="0">
              <a:solidFill>
                <a:schemeClr val="tx1"/>
              </a:solidFill>
            </a:endParaRPr>
          </a:p>
        </p:txBody>
      </p:sp>
      <p:sp>
        <p:nvSpPr>
          <p:cNvPr id="121859" name="Rectangle 4"/>
          <p:cNvSpPr>
            <a:spLocks noChangeArrowheads="1"/>
          </p:cNvSpPr>
          <p:nvPr/>
        </p:nvSpPr>
        <p:spPr bwMode="auto">
          <a:xfrm>
            <a:off x="457200" y="457200"/>
            <a:ext cx="396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3600">
                <a:ea typeface="楷体_GB2312" pitchFamily="49" charset="-122"/>
              </a:rPr>
              <a:t>6.8.2 </a:t>
            </a:r>
            <a:r>
              <a:rPr lang="zh-CN" altLang="en-US" sz="3600">
                <a:ea typeface="楷体_GB2312" pitchFamily="49" charset="-122"/>
              </a:rPr>
              <a:t>构造哈夫曼树</a:t>
            </a:r>
          </a:p>
        </p:txBody>
      </p:sp>
      <p:grpSp>
        <p:nvGrpSpPr>
          <p:cNvPr id="2" name="Group 17"/>
          <p:cNvGrpSpPr>
            <a:grpSpLocks/>
          </p:cNvGrpSpPr>
          <p:nvPr/>
        </p:nvGrpSpPr>
        <p:grpSpPr bwMode="auto">
          <a:xfrm>
            <a:off x="2438400" y="2362200"/>
            <a:ext cx="1524000" cy="1371600"/>
            <a:chOff x="1728" y="1440"/>
            <a:chExt cx="960" cy="864"/>
          </a:xfrm>
        </p:grpSpPr>
        <p:sp>
          <p:nvSpPr>
            <p:cNvPr id="121913" name="Line 18"/>
            <p:cNvSpPr>
              <a:spLocks noChangeShapeType="1"/>
            </p:cNvSpPr>
            <p:nvPr/>
          </p:nvSpPr>
          <p:spPr bwMode="auto">
            <a:xfrm flipV="1">
              <a:off x="1920" y="1680"/>
              <a:ext cx="288"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1914" name="Line 19"/>
            <p:cNvSpPr>
              <a:spLocks noChangeShapeType="1"/>
            </p:cNvSpPr>
            <p:nvPr/>
          </p:nvSpPr>
          <p:spPr bwMode="auto">
            <a:xfrm flipH="1" flipV="1">
              <a:off x="2208" y="1680"/>
              <a:ext cx="288"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1915" name="Rectangle 20"/>
            <p:cNvSpPr>
              <a:spLocks noChangeArrowheads="1"/>
            </p:cNvSpPr>
            <p:nvPr/>
          </p:nvSpPr>
          <p:spPr bwMode="auto">
            <a:xfrm>
              <a:off x="2029" y="1440"/>
              <a:ext cx="358" cy="345"/>
            </a:xfrm>
            <a:prstGeom prst="rect">
              <a:avLst/>
            </a:prstGeom>
            <a:solidFill>
              <a:schemeClr val="accent1"/>
            </a:solidFill>
            <a:ln w="28575" cap="sq">
              <a:solidFill>
                <a:schemeClr val="tx1"/>
              </a:solidFill>
              <a:miter lim="800000"/>
              <a:headEnd/>
              <a:tailEnd/>
            </a:ln>
          </p:spPr>
          <p:txBody>
            <a:bodyPr wrap="none" anchor="ctr"/>
            <a:lstStyle/>
            <a:p>
              <a:r>
                <a:rPr lang="en-US" altLang="zh-CN"/>
                <a:t>15</a:t>
              </a:r>
            </a:p>
          </p:txBody>
        </p:sp>
        <p:sp>
          <p:nvSpPr>
            <p:cNvPr id="121916" name="Oval 21"/>
            <p:cNvSpPr>
              <a:spLocks noChangeArrowheads="1"/>
            </p:cNvSpPr>
            <p:nvPr/>
          </p:nvSpPr>
          <p:spPr bwMode="auto">
            <a:xfrm>
              <a:off x="1728" y="1968"/>
              <a:ext cx="336" cy="336"/>
            </a:xfrm>
            <a:prstGeom prst="ellipse">
              <a:avLst/>
            </a:prstGeom>
            <a:solidFill>
              <a:srgbClr val="FBE2DF"/>
            </a:solidFill>
            <a:ln w="28575" cap="sq">
              <a:solidFill>
                <a:schemeClr val="tx1"/>
              </a:solidFill>
              <a:round/>
              <a:headEnd/>
              <a:tailEnd/>
            </a:ln>
          </p:spPr>
          <p:txBody>
            <a:bodyPr wrap="none" anchor="ctr"/>
            <a:lstStyle/>
            <a:p>
              <a:r>
                <a:rPr lang="en-US" altLang="zh-CN"/>
                <a:t>7</a:t>
              </a:r>
            </a:p>
          </p:txBody>
        </p:sp>
        <p:sp>
          <p:nvSpPr>
            <p:cNvPr id="121917" name="Oval 22"/>
            <p:cNvSpPr>
              <a:spLocks noChangeArrowheads="1"/>
            </p:cNvSpPr>
            <p:nvPr/>
          </p:nvSpPr>
          <p:spPr bwMode="auto">
            <a:xfrm>
              <a:off x="2352" y="1968"/>
              <a:ext cx="336" cy="336"/>
            </a:xfrm>
            <a:prstGeom prst="ellipse">
              <a:avLst/>
            </a:prstGeom>
            <a:solidFill>
              <a:srgbClr val="FBE2DF"/>
            </a:solidFill>
            <a:ln w="28575" cap="sq">
              <a:solidFill>
                <a:schemeClr val="tx1"/>
              </a:solidFill>
              <a:round/>
              <a:headEnd/>
              <a:tailEnd/>
            </a:ln>
          </p:spPr>
          <p:txBody>
            <a:bodyPr wrap="none" anchor="ctr"/>
            <a:lstStyle/>
            <a:p>
              <a:r>
                <a:rPr lang="en-US" altLang="zh-CN"/>
                <a:t>8</a:t>
              </a:r>
            </a:p>
          </p:txBody>
        </p:sp>
      </p:grpSp>
      <p:sp>
        <p:nvSpPr>
          <p:cNvPr id="121861" name="Text Box 23"/>
          <p:cNvSpPr txBox="1">
            <a:spLocks noChangeArrowheads="1"/>
          </p:cNvSpPr>
          <p:nvPr/>
        </p:nvSpPr>
        <p:spPr bwMode="auto">
          <a:xfrm>
            <a:off x="5064125" y="160338"/>
            <a:ext cx="4079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a:solidFill>
                  <a:srgbClr val="FFFF66"/>
                </a:solidFill>
                <a:latin typeface="隶书" pitchFamily="49" charset="-122"/>
                <a:ea typeface="隶书" pitchFamily="49" charset="-122"/>
              </a:rPr>
              <a:t>   </a:t>
            </a:r>
            <a:r>
              <a:rPr lang="en-US" altLang="zh-CN">
                <a:solidFill>
                  <a:srgbClr val="336600"/>
                </a:solidFill>
                <a:ea typeface="隶书" pitchFamily="49" charset="-122"/>
              </a:rPr>
              <a:t>w  p  lch  rch</a:t>
            </a:r>
          </a:p>
        </p:txBody>
      </p:sp>
      <p:sp>
        <p:nvSpPr>
          <p:cNvPr id="121862" name="Text Box 24"/>
          <p:cNvSpPr txBox="1">
            <a:spLocks noChangeArrowheads="1"/>
          </p:cNvSpPr>
          <p:nvPr/>
        </p:nvSpPr>
        <p:spPr bwMode="auto">
          <a:xfrm>
            <a:off x="5397500" y="619125"/>
            <a:ext cx="815975" cy="6238875"/>
          </a:xfrm>
          <a:prstGeom prst="rect">
            <a:avLst/>
          </a:prstGeom>
          <a:solidFill>
            <a:schemeClr val="bg1"/>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nSpc>
                <a:spcPct val="90000"/>
              </a:lnSpc>
              <a:spcBef>
                <a:spcPct val="0"/>
              </a:spcBef>
            </a:pPr>
            <a:r>
              <a:rPr lang="en-US" altLang="zh-CN">
                <a:solidFill>
                  <a:schemeClr val="tx1"/>
                </a:solidFill>
                <a:latin typeface="隶书" pitchFamily="49" charset="-122"/>
                <a:ea typeface="隶书" pitchFamily="49" charset="-122"/>
              </a:rPr>
              <a:t>0</a:t>
            </a:r>
          </a:p>
          <a:p>
            <a:pPr>
              <a:lnSpc>
                <a:spcPct val="90000"/>
              </a:lnSpc>
              <a:spcBef>
                <a:spcPct val="0"/>
              </a:spcBef>
            </a:pPr>
            <a:r>
              <a:rPr lang="en-US" altLang="zh-CN">
                <a:solidFill>
                  <a:schemeClr val="tx1"/>
                </a:solidFill>
                <a:latin typeface="隶书" pitchFamily="49" charset="-122"/>
                <a:ea typeface="隶书" pitchFamily="49" charset="-122"/>
              </a:rPr>
              <a:t>1</a:t>
            </a:r>
          </a:p>
          <a:p>
            <a:pPr>
              <a:lnSpc>
                <a:spcPct val="90000"/>
              </a:lnSpc>
              <a:spcBef>
                <a:spcPct val="0"/>
              </a:spcBef>
            </a:pPr>
            <a:r>
              <a:rPr lang="en-US" altLang="zh-CN">
                <a:solidFill>
                  <a:schemeClr val="tx1"/>
                </a:solidFill>
                <a:latin typeface="隶书" pitchFamily="49" charset="-122"/>
                <a:ea typeface="隶书" pitchFamily="49" charset="-122"/>
              </a:rPr>
              <a:t>2</a:t>
            </a:r>
          </a:p>
          <a:p>
            <a:pPr>
              <a:lnSpc>
                <a:spcPct val="90000"/>
              </a:lnSpc>
              <a:spcBef>
                <a:spcPct val="0"/>
              </a:spcBef>
            </a:pPr>
            <a:r>
              <a:rPr lang="en-US" altLang="zh-CN">
                <a:solidFill>
                  <a:schemeClr val="tx1"/>
                </a:solidFill>
                <a:latin typeface="隶书" pitchFamily="49" charset="-122"/>
                <a:ea typeface="隶书" pitchFamily="49" charset="-122"/>
              </a:rPr>
              <a:t>3</a:t>
            </a:r>
          </a:p>
          <a:p>
            <a:pPr>
              <a:lnSpc>
                <a:spcPct val="90000"/>
              </a:lnSpc>
              <a:spcBef>
                <a:spcPct val="0"/>
              </a:spcBef>
            </a:pPr>
            <a:r>
              <a:rPr lang="en-US" altLang="zh-CN">
                <a:solidFill>
                  <a:schemeClr val="tx1"/>
                </a:solidFill>
                <a:latin typeface="隶书" pitchFamily="49" charset="-122"/>
                <a:ea typeface="隶书" pitchFamily="49" charset="-122"/>
              </a:rPr>
              <a:t>4</a:t>
            </a:r>
          </a:p>
          <a:p>
            <a:pPr>
              <a:lnSpc>
                <a:spcPct val="90000"/>
              </a:lnSpc>
              <a:spcBef>
                <a:spcPct val="0"/>
              </a:spcBef>
            </a:pPr>
            <a:r>
              <a:rPr lang="en-US" altLang="zh-CN">
                <a:solidFill>
                  <a:schemeClr val="tx1"/>
                </a:solidFill>
                <a:latin typeface="隶书" pitchFamily="49" charset="-122"/>
                <a:ea typeface="隶书" pitchFamily="49" charset="-122"/>
              </a:rPr>
              <a:t>5</a:t>
            </a:r>
          </a:p>
          <a:p>
            <a:pPr>
              <a:lnSpc>
                <a:spcPct val="90000"/>
              </a:lnSpc>
              <a:spcBef>
                <a:spcPct val="0"/>
              </a:spcBef>
            </a:pPr>
            <a:r>
              <a:rPr lang="en-US" altLang="zh-CN">
                <a:solidFill>
                  <a:schemeClr val="tx1"/>
                </a:solidFill>
                <a:latin typeface="隶书" pitchFamily="49" charset="-122"/>
                <a:ea typeface="隶书" pitchFamily="49" charset="-122"/>
              </a:rPr>
              <a:t>6</a:t>
            </a:r>
          </a:p>
          <a:p>
            <a:pPr>
              <a:lnSpc>
                <a:spcPct val="90000"/>
              </a:lnSpc>
              <a:spcBef>
                <a:spcPct val="0"/>
              </a:spcBef>
            </a:pPr>
            <a:r>
              <a:rPr lang="en-US" altLang="zh-CN">
                <a:solidFill>
                  <a:schemeClr val="tx1"/>
                </a:solidFill>
                <a:latin typeface="隶书" pitchFamily="49" charset="-122"/>
                <a:ea typeface="隶书" pitchFamily="49" charset="-122"/>
              </a:rPr>
              <a:t>7</a:t>
            </a:r>
          </a:p>
          <a:p>
            <a:pPr>
              <a:lnSpc>
                <a:spcPct val="90000"/>
              </a:lnSpc>
              <a:spcBef>
                <a:spcPct val="0"/>
              </a:spcBef>
            </a:pPr>
            <a:r>
              <a:rPr lang="en-US" altLang="zh-CN">
                <a:solidFill>
                  <a:schemeClr val="tx1"/>
                </a:solidFill>
                <a:latin typeface="隶书" pitchFamily="49" charset="-122"/>
                <a:ea typeface="隶书" pitchFamily="49" charset="-122"/>
              </a:rPr>
              <a:t>8</a:t>
            </a:r>
          </a:p>
          <a:p>
            <a:pPr>
              <a:lnSpc>
                <a:spcPct val="90000"/>
              </a:lnSpc>
              <a:spcBef>
                <a:spcPct val="0"/>
              </a:spcBef>
            </a:pPr>
            <a:r>
              <a:rPr lang="en-US" altLang="zh-CN">
                <a:solidFill>
                  <a:schemeClr val="tx1"/>
                </a:solidFill>
                <a:latin typeface="隶书" pitchFamily="49" charset="-122"/>
                <a:ea typeface="隶书" pitchFamily="49" charset="-122"/>
              </a:rPr>
              <a:t>9</a:t>
            </a:r>
          </a:p>
          <a:p>
            <a:pPr>
              <a:lnSpc>
                <a:spcPct val="90000"/>
              </a:lnSpc>
              <a:spcBef>
                <a:spcPct val="0"/>
              </a:spcBef>
            </a:pPr>
            <a:r>
              <a:rPr lang="en-US" altLang="zh-CN">
                <a:solidFill>
                  <a:schemeClr val="tx1"/>
                </a:solidFill>
                <a:latin typeface="隶书" pitchFamily="49" charset="-122"/>
                <a:ea typeface="隶书" pitchFamily="49" charset="-122"/>
              </a:rPr>
              <a:t>10</a:t>
            </a:r>
          </a:p>
          <a:p>
            <a:pPr>
              <a:lnSpc>
                <a:spcPct val="90000"/>
              </a:lnSpc>
              <a:spcBef>
                <a:spcPct val="0"/>
              </a:spcBef>
            </a:pPr>
            <a:r>
              <a:rPr lang="en-US" altLang="zh-CN">
                <a:solidFill>
                  <a:schemeClr val="tx1"/>
                </a:solidFill>
                <a:latin typeface="隶书" pitchFamily="49" charset="-122"/>
                <a:ea typeface="隶书" pitchFamily="49" charset="-122"/>
              </a:rPr>
              <a:t>11</a:t>
            </a:r>
          </a:p>
          <a:p>
            <a:pPr>
              <a:lnSpc>
                <a:spcPct val="90000"/>
              </a:lnSpc>
              <a:spcBef>
                <a:spcPct val="0"/>
              </a:spcBef>
            </a:pPr>
            <a:r>
              <a:rPr lang="en-US" altLang="zh-CN">
                <a:solidFill>
                  <a:schemeClr val="tx1"/>
                </a:solidFill>
                <a:latin typeface="隶书" pitchFamily="49" charset="-122"/>
                <a:ea typeface="隶书" pitchFamily="49" charset="-122"/>
              </a:rPr>
              <a:t>12</a:t>
            </a:r>
          </a:p>
          <a:p>
            <a:pPr>
              <a:lnSpc>
                <a:spcPct val="90000"/>
              </a:lnSpc>
              <a:spcBef>
                <a:spcPct val="0"/>
              </a:spcBef>
            </a:pPr>
            <a:r>
              <a:rPr lang="en-US" altLang="zh-CN">
                <a:solidFill>
                  <a:schemeClr val="tx1"/>
                </a:solidFill>
                <a:latin typeface="隶书" pitchFamily="49" charset="-122"/>
                <a:ea typeface="隶书" pitchFamily="49" charset="-122"/>
              </a:rPr>
              <a:t>13</a:t>
            </a:r>
          </a:p>
          <a:p>
            <a:pPr>
              <a:lnSpc>
                <a:spcPct val="90000"/>
              </a:lnSpc>
              <a:spcBef>
                <a:spcPct val="0"/>
              </a:spcBef>
            </a:pPr>
            <a:r>
              <a:rPr lang="en-US" altLang="zh-CN">
                <a:solidFill>
                  <a:schemeClr val="tx1"/>
                </a:solidFill>
                <a:latin typeface="隶书" pitchFamily="49" charset="-122"/>
                <a:ea typeface="隶书" pitchFamily="49" charset="-122"/>
              </a:rPr>
              <a:t>14</a:t>
            </a:r>
          </a:p>
          <a:p>
            <a:pPr>
              <a:lnSpc>
                <a:spcPct val="90000"/>
              </a:lnSpc>
              <a:spcBef>
                <a:spcPct val="0"/>
              </a:spcBef>
            </a:pPr>
            <a:r>
              <a:rPr lang="en-US" altLang="zh-CN">
                <a:solidFill>
                  <a:schemeClr val="tx1"/>
                </a:solidFill>
                <a:latin typeface="隶书" pitchFamily="49" charset="-122"/>
                <a:ea typeface="隶书" pitchFamily="49" charset="-122"/>
              </a:rPr>
              <a:t>15</a:t>
            </a:r>
          </a:p>
        </p:txBody>
      </p:sp>
      <p:grpSp>
        <p:nvGrpSpPr>
          <p:cNvPr id="121863" name="Group 25"/>
          <p:cNvGrpSpPr>
            <a:grpSpLocks/>
          </p:cNvGrpSpPr>
          <p:nvPr/>
        </p:nvGrpSpPr>
        <p:grpSpPr bwMode="auto">
          <a:xfrm>
            <a:off x="6216650" y="527050"/>
            <a:ext cx="2454275" cy="6319838"/>
            <a:chOff x="1728" y="528"/>
            <a:chExt cx="1296" cy="3312"/>
          </a:xfrm>
        </p:grpSpPr>
        <p:grpSp>
          <p:nvGrpSpPr>
            <p:cNvPr id="121892" name="Group 26"/>
            <p:cNvGrpSpPr>
              <a:grpSpLocks/>
            </p:cNvGrpSpPr>
            <p:nvPr/>
          </p:nvGrpSpPr>
          <p:grpSpPr bwMode="auto">
            <a:xfrm>
              <a:off x="1729" y="528"/>
              <a:ext cx="1295" cy="3312"/>
              <a:chOff x="1729" y="528"/>
              <a:chExt cx="1295" cy="3312"/>
            </a:xfrm>
          </p:grpSpPr>
          <p:sp>
            <p:nvSpPr>
              <p:cNvPr id="121909" name="Rectangle 27"/>
              <p:cNvSpPr>
                <a:spLocks noChangeArrowheads="1"/>
              </p:cNvSpPr>
              <p:nvPr/>
            </p:nvSpPr>
            <p:spPr bwMode="auto">
              <a:xfrm>
                <a:off x="1729" y="576"/>
                <a:ext cx="1295" cy="3264"/>
              </a:xfrm>
              <a:prstGeom prst="rect">
                <a:avLst/>
              </a:prstGeom>
              <a:solidFill>
                <a:schemeClr val="bg2"/>
              </a:solidFill>
              <a:ln w="12700" cap="rnd">
                <a:solidFill>
                  <a:schemeClr val="tx1"/>
                </a:solidFill>
                <a:miter lim="800000"/>
                <a:headEnd/>
                <a:tailEnd/>
              </a:ln>
            </p:spPr>
            <p:txBody>
              <a:bodyPr wrap="none" anchor="ctr"/>
              <a:lstStyle/>
              <a:p>
                <a:endParaRPr lang="zh-CN" altLang="en-US"/>
              </a:p>
            </p:txBody>
          </p:sp>
          <p:sp>
            <p:nvSpPr>
              <p:cNvPr id="121910" name="Line 28"/>
              <p:cNvSpPr>
                <a:spLocks noChangeShapeType="1"/>
              </p:cNvSpPr>
              <p:nvPr/>
            </p:nvSpPr>
            <p:spPr bwMode="auto">
              <a:xfrm flipH="1">
                <a:off x="2040" y="528"/>
                <a:ext cx="0" cy="331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11" name="Line 29"/>
              <p:cNvSpPr>
                <a:spLocks noChangeShapeType="1"/>
              </p:cNvSpPr>
              <p:nvPr/>
            </p:nvSpPr>
            <p:spPr bwMode="auto">
              <a:xfrm>
                <a:off x="2378" y="528"/>
                <a:ext cx="0" cy="331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12" name="Line 30"/>
              <p:cNvSpPr>
                <a:spLocks noChangeShapeType="1"/>
              </p:cNvSpPr>
              <p:nvPr/>
            </p:nvSpPr>
            <p:spPr bwMode="auto">
              <a:xfrm>
                <a:off x="2711" y="576"/>
                <a:ext cx="0" cy="326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1893" name="Group 31"/>
            <p:cNvGrpSpPr>
              <a:grpSpLocks/>
            </p:cNvGrpSpPr>
            <p:nvPr/>
          </p:nvGrpSpPr>
          <p:grpSpPr bwMode="auto">
            <a:xfrm>
              <a:off x="1728" y="793"/>
              <a:ext cx="1296" cy="2851"/>
              <a:chOff x="1728" y="793"/>
              <a:chExt cx="1296" cy="2851"/>
            </a:xfrm>
          </p:grpSpPr>
          <p:sp>
            <p:nvSpPr>
              <p:cNvPr id="121894" name="Line 32"/>
              <p:cNvSpPr>
                <a:spLocks noChangeShapeType="1"/>
              </p:cNvSpPr>
              <p:nvPr/>
            </p:nvSpPr>
            <p:spPr bwMode="auto">
              <a:xfrm>
                <a:off x="1728" y="988"/>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95" name="Line 33"/>
              <p:cNvSpPr>
                <a:spLocks noChangeShapeType="1"/>
              </p:cNvSpPr>
              <p:nvPr/>
            </p:nvSpPr>
            <p:spPr bwMode="auto">
              <a:xfrm>
                <a:off x="1729" y="1195"/>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96" name="Line 34"/>
              <p:cNvSpPr>
                <a:spLocks noChangeShapeType="1"/>
              </p:cNvSpPr>
              <p:nvPr/>
            </p:nvSpPr>
            <p:spPr bwMode="auto">
              <a:xfrm>
                <a:off x="1729" y="1399"/>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97" name="Line 35"/>
              <p:cNvSpPr>
                <a:spLocks noChangeShapeType="1"/>
              </p:cNvSpPr>
              <p:nvPr/>
            </p:nvSpPr>
            <p:spPr bwMode="auto">
              <a:xfrm>
                <a:off x="1729" y="1604"/>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98" name="Line 36"/>
              <p:cNvSpPr>
                <a:spLocks noChangeShapeType="1"/>
              </p:cNvSpPr>
              <p:nvPr/>
            </p:nvSpPr>
            <p:spPr bwMode="auto">
              <a:xfrm>
                <a:off x="1729" y="2011"/>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99" name="Line 37"/>
              <p:cNvSpPr>
                <a:spLocks noChangeShapeType="1"/>
              </p:cNvSpPr>
              <p:nvPr/>
            </p:nvSpPr>
            <p:spPr bwMode="auto">
              <a:xfrm>
                <a:off x="1729" y="2216"/>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00" name="Line 38"/>
              <p:cNvSpPr>
                <a:spLocks noChangeShapeType="1"/>
              </p:cNvSpPr>
              <p:nvPr/>
            </p:nvSpPr>
            <p:spPr bwMode="auto">
              <a:xfrm>
                <a:off x="1729" y="1807"/>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01" name="Line 39"/>
              <p:cNvSpPr>
                <a:spLocks noChangeShapeType="1"/>
              </p:cNvSpPr>
              <p:nvPr/>
            </p:nvSpPr>
            <p:spPr bwMode="auto">
              <a:xfrm>
                <a:off x="1729" y="3032"/>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02" name="Line 40"/>
              <p:cNvSpPr>
                <a:spLocks noChangeShapeType="1"/>
              </p:cNvSpPr>
              <p:nvPr/>
            </p:nvSpPr>
            <p:spPr bwMode="auto">
              <a:xfrm>
                <a:off x="1729" y="2828"/>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03" name="Line 41"/>
              <p:cNvSpPr>
                <a:spLocks noChangeShapeType="1"/>
              </p:cNvSpPr>
              <p:nvPr/>
            </p:nvSpPr>
            <p:spPr bwMode="auto">
              <a:xfrm>
                <a:off x="1729" y="2623"/>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04" name="Line 42"/>
              <p:cNvSpPr>
                <a:spLocks noChangeShapeType="1"/>
              </p:cNvSpPr>
              <p:nvPr/>
            </p:nvSpPr>
            <p:spPr bwMode="auto">
              <a:xfrm>
                <a:off x="1729" y="2419"/>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05" name="Line 43"/>
              <p:cNvSpPr>
                <a:spLocks noChangeShapeType="1"/>
              </p:cNvSpPr>
              <p:nvPr/>
            </p:nvSpPr>
            <p:spPr bwMode="auto">
              <a:xfrm>
                <a:off x="1729" y="3440"/>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06" name="Line 44"/>
              <p:cNvSpPr>
                <a:spLocks noChangeShapeType="1"/>
              </p:cNvSpPr>
              <p:nvPr/>
            </p:nvSpPr>
            <p:spPr bwMode="auto">
              <a:xfrm>
                <a:off x="1729" y="3235"/>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07" name="Line 45"/>
              <p:cNvSpPr>
                <a:spLocks noChangeShapeType="1"/>
              </p:cNvSpPr>
              <p:nvPr/>
            </p:nvSpPr>
            <p:spPr bwMode="auto">
              <a:xfrm>
                <a:off x="1729" y="3644"/>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08" name="Line 46"/>
              <p:cNvSpPr>
                <a:spLocks noChangeShapeType="1"/>
              </p:cNvSpPr>
              <p:nvPr/>
            </p:nvSpPr>
            <p:spPr bwMode="auto">
              <a:xfrm>
                <a:off x="1728" y="793"/>
                <a:ext cx="1296"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1864" name="Text Box 47"/>
          <p:cNvSpPr txBox="1">
            <a:spLocks noChangeArrowheads="1"/>
          </p:cNvSpPr>
          <p:nvPr/>
        </p:nvSpPr>
        <p:spPr bwMode="auto">
          <a:xfrm>
            <a:off x="6213475" y="982663"/>
            <a:ext cx="2640013"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457200" indent="-457200"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
              </a:spcBef>
            </a:pPr>
            <a:r>
              <a:rPr lang="en-US" altLang="zh-CN" sz="2400">
                <a:solidFill>
                  <a:schemeClr val="tx1"/>
                </a:solidFill>
                <a:latin typeface="隶书" pitchFamily="49" charset="-122"/>
                <a:ea typeface="隶书" pitchFamily="49" charset="-122"/>
              </a:rPr>
              <a:t> 5   0   0   0</a:t>
            </a:r>
          </a:p>
          <a:p>
            <a:pPr algn="l">
              <a:spcBef>
                <a:spcPct val="5000"/>
              </a:spcBef>
            </a:pPr>
            <a:r>
              <a:rPr lang="en-US" altLang="zh-CN" sz="2400">
                <a:solidFill>
                  <a:schemeClr val="tx1"/>
                </a:solidFill>
                <a:latin typeface="隶书" pitchFamily="49" charset="-122"/>
                <a:ea typeface="隶书" pitchFamily="49" charset="-122"/>
              </a:rPr>
              <a:t>29   0   0   0</a:t>
            </a:r>
          </a:p>
          <a:p>
            <a:pPr algn="l">
              <a:spcBef>
                <a:spcPct val="5000"/>
              </a:spcBef>
            </a:pPr>
            <a:r>
              <a:rPr lang="en-US" altLang="zh-CN" sz="2400">
                <a:solidFill>
                  <a:schemeClr val="tx1"/>
                </a:solidFill>
                <a:latin typeface="隶书" pitchFamily="49" charset="-122"/>
                <a:ea typeface="隶书" pitchFamily="49" charset="-122"/>
              </a:rPr>
              <a:t> 7   0   0   0</a:t>
            </a:r>
          </a:p>
          <a:p>
            <a:pPr algn="l">
              <a:spcBef>
                <a:spcPct val="5000"/>
              </a:spcBef>
            </a:pPr>
            <a:r>
              <a:rPr lang="en-US" altLang="zh-CN" sz="2400">
                <a:solidFill>
                  <a:schemeClr val="tx1"/>
                </a:solidFill>
                <a:latin typeface="隶书" pitchFamily="49" charset="-122"/>
                <a:ea typeface="隶书" pitchFamily="49" charset="-122"/>
              </a:rPr>
              <a:t> 8   0   0   0</a:t>
            </a:r>
          </a:p>
          <a:p>
            <a:pPr algn="l">
              <a:spcBef>
                <a:spcPct val="5000"/>
              </a:spcBef>
            </a:pPr>
            <a:r>
              <a:rPr lang="en-US" altLang="zh-CN" sz="2400">
                <a:solidFill>
                  <a:schemeClr val="tx1"/>
                </a:solidFill>
                <a:latin typeface="隶书" pitchFamily="49" charset="-122"/>
                <a:ea typeface="隶书" pitchFamily="49" charset="-122"/>
              </a:rPr>
              <a:t>14   0   0   0</a:t>
            </a:r>
          </a:p>
          <a:p>
            <a:pPr algn="l">
              <a:spcBef>
                <a:spcPct val="5000"/>
              </a:spcBef>
            </a:pPr>
            <a:r>
              <a:rPr lang="en-US" altLang="zh-CN" sz="2400">
                <a:solidFill>
                  <a:schemeClr val="tx1"/>
                </a:solidFill>
                <a:latin typeface="隶书" pitchFamily="49" charset="-122"/>
                <a:ea typeface="隶书" pitchFamily="49" charset="-122"/>
              </a:rPr>
              <a:t>23   0   0   0</a:t>
            </a:r>
          </a:p>
          <a:p>
            <a:pPr algn="l">
              <a:spcBef>
                <a:spcPct val="5000"/>
              </a:spcBef>
            </a:pPr>
            <a:r>
              <a:rPr lang="en-US" altLang="zh-CN" sz="2400">
                <a:solidFill>
                  <a:schemeClr val="tx1"/>
                </a:solidFill>
                <a:latin typeface="隶书" pitchFamily="49" charset="-122"/>
                <a:ea typeface="隶书" pitchFamily="49" charset="-122"/>
              </a:rPr>
              <a:t> 3   0   0   0</a:t>
            </a:r>
          </a:p>
          <a:p>
            <a:pPr algn="l">
              <a:spcBef>
                <a:spcPct val="5000"/>
              </a:spcBef>
            </a:pPr>
            <a:r>
              <a:rPr lang="en-US" altLang="zh-CN" sz="2400">
                <a:solidFill>
                  <a:schemeClr val="tx1"/>
                </a:solidFill>
                <a:latin typeface="隶书" pitchFamily="49" charset="-122"/>
                <a:ea typeface="隶书" pitchFamily="49" charset="-122"/>
              </a:rPr>
              <a:t>11   0   0   0 </a:t>
            </a:r>
          </a:p>
          <a:p>
            <a:pPr algn="l">
              <a:spcBef>
                <a:spcPct val="5000"/>
              </a:spcBef>
            </a:pPr>
            <a:endParaRPr lang="en-US" altLang="zh-CN" sz="2400">
              <a:solidFill>
                <a:schemeClr val="tx1"/>
              </a:solidFill>
              <a:latin typeface="隶书" pitchFamily="49" charset="-122"/>
              <a:ea typeface="隶书" pitchFamily="49" charset="-122"/>
            </a:endParaRPr>
          </a:p>
        </p:txBody>
      </p:sp>
      <p:grpSp>
        <p:nvGrpSpPr>
          <p:cNvPr id="121865" name="Group 48"/>
          <p:cNvGrpSpPr>
            <a:grpSpLocks/>
          </p:cNvGrpSpPr>
          <p:nvPr/>
        </p:nvGrpSpPr>
        <p:grpSpPr bwMode="auto">
          <a:xfrm>
            <a:off x="4994275" y="533400"/>
            <a:ext cx="703263" cy="519113"/>
            <a:chOff x="1200" y="720"/>
            <a:chExt cx="480" cy="327"/>
          </a:xfrm>
        </p:grpSpPr>
        <p:sp>
          <p:nvSpPr>
            <p:cNvPr id="121890" name="Text Box 49"/>
            <p:cNvSpPr txBox="1">
              <a:spLocks noChangeArrowheads="1"/>
            </p:cNvSpPr>
            <p:nvPr/>
          </p:nvSpPr>
          <p:spPr bwMode="auto">
            <a:xfrm>
              <a:off x="1200" y="7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a:solidFill>
                    <a:schemeClr val="tx1"/>
                  </a:solidFill>
                  <a:latin typeface="隶书" pitchFamily="49" charset="-122"/>
                  <a:ea typeface="隶书" pitchFamily="49" charset="-122"/>
                </a:rPr>
                <a:t>HT</a:t>
              </a:r>
            </a:p>
          </p:txBody>
        </p:sp>
        <p:sp>
          <p:nvSpPr>
            <p:cNvPr id="121891" name="Line 50"/>
            <p:cNvSpPr>
              <a:spLocks noChangeShapeType="1"/>
            </p:cNvSpPr>
            <p:nvPr/>
          </p:nvSpPr>
          <p:spPr bwMode="auto">
            <a:xfrm>
              <a:off x="1488" y="912"/>
              <a:ext cx="192" cy="0"/>
            </a:xfrm>
            <a:prstGeom prst="line">
              <a:avLst/>
            </a:prstGeom>
            <a:noFill/>
            <a:ln w="28575"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1866" name="Rectangle 51"/>
          <p:cNvSpPr>
            <a:spLocks noChangeArrowheads="1"/>
          </p:cNvSpPr>
          <p:nvPr/>
        </p:nvSpPr>
        <p:spPr bwMode="auto">
          <a:xfrm>
            <a:off x="6323013" y="41148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a:r>
              <a:rPr lang="en-US" altLang="zh-CN" sz="2400">
                <a:solidFill>
                  <a:srgbClr val="FF3300"/>
                </a:solidFill>
                <a:latin typeface="Arial" charset="0"/>
              </a:rPr>
              <a:t>8      0     1     7</a:t>
            </a:r>
          </a:p>
        </p:txBody>
      </p:sp>
      <p:sp>
        <p:nvSpPr>
          <p:cNvPr id="121867" name="Rectangle 52"/>
          <p:cNvSpPr>
            <a:spLocks noChangeArrowheads="1"/>
          </p:cNvSpPr>
          <p:nvPr/>
        </p:nvSpPr>
        <p:spPr bwMode="auto">
          <a:xfrm>
            <a:off x="6948488" y="1052513"/>
            <a:ext cx="311150" cy="366712"/>
          </a:xfrm>
          <a:prstGeom prst="rect">
            <a:avLst/>
          </a:prstGeom>
          <a:solidFill>
            <a:srgbClr val="FFFF99"/>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1800">
                <a:solidFill>
                  <a:srgbClr val="FF3300"/>
                </a:solidFill>
                <a:latin typeface="Arial" charset="0"/>
                <a:ea typeface="隶书" pitchFamily="49" charset="-122"/>
              </a:rPr>
              <a:t>9</a:t>
            </a:r>
          </a:p>
        </p:txBody>
      </p:sp>
      <p:sp>
        <p:nvSpPr>
          <p:cNvPr id="121868" name="Rectangle 53"/>
          <p:cNvSpPr>
            <a:spLocks noChangeArrowheads="1"/>
          </p:cNvSpPr>
          <p:nvPr/>
        </p:nvSpPr>
        <p:spPr bwMode="auto">
          <a:xfrm>
            <a:off x="7010400" y="3352800"/>
            <a:ext cx="311150" cy="366713"/>
          </a:xfrm>
          <a:prstGeom prst="rect">
            <a:avLst/>
          </a:prstGeom>
          <a:solidFill>
            <a:srgbClr val="FFFF99"/>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1800">
                <a:solidFill>
                  <a:srgbClr val="FF3300"/>
                </a:solidFill>
                <a:latin typeface="Arial" charset="0"/>
                <a:ea typeface="隶书" pitchFamily="49" charset="-122"/>
              </a:rPr>
              <a:t>9</a:t>
            </a:r>
          </a:p>
        </p:txBody>
      </p:sp>
      <p:sp>
        <p:nvSpPr>
          <p:cNvPr id="473142" name="Rectangle 54"/>
          <p:cNvSpPr>
            <a:spLocks noChangeArrowheads="1"/>
          </p:cNvSpPr>
          <p:nvPr/>
        </p:nvSpPr>
        <p:spPr bwMode="auto">
          <a:xfrm>
            <a:off x="6230938" y="4495800"/>
            <a:ext cx="229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a:r>
              <a:rPr lang="en-US" altLang="zh-CN" sz="2400">
                <a:solidFill>
                  <a:srgbClr val="FF3300"/>
                </a:solidFill>
                <a:latin typeface="Arial" charset="0"/>
                <a:ea typeface="隶书" pitchFamily="49" charset="-122"/>
              </a:rPr>
              <a:t>15     0     3     4</a:t>
            </a:r>
          </a:p>
        </p:txBody>
      </p:sp>
      <p:grpSp>
        <p:nvGrpSpPr>
          <p:cNvPr id="121870" name="Group 55"/>
          <p:cNvGrpSpPr>
            <a:grpSpLocks/>
          </p:cNvGrpSpPr>
          <p:nvPr/>
        </p:nvGrpSpPr>
        <p:grpSpPr bwMode="auto">
          <a:xfrm>
            <a:off x="4284663" y="4437063"/>
            <a:ext cx="1277937" cy="519112"/>
            <a:chOff x="1200" y="720"/>
            <a:chExt cx="480" cy="327"/>
          </a:xfrm>
        </p:grpSpPr>
        <p:sp>
          <p:nvSpPr>
            <p:cNvPr id="121888" name="Text Box 56"/>
            <p:cNvSpPr txBox="1">
              <a:spLocks noChangeArrowheads="1"/>
            </p:cNvSpPr>
            <p:nvPr/>
          </p:nvSpPr>
          <p:spPr bwMode="auto">
            <a:xfrm>
              <a:off x="1200" y="7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i="1">
                  <a:solidFill>
                    <a:schemeClr val="tx1"/>
                  </a:solidFill>
                  <a:ea typeface="隶书" pitchFamily="49" charset="-122"/>
                </a:rPr>
                <a:t>i=</a:t>
              </a:r>
              <a:r>
                <a:rPr lang="en-US" altLang="zh-CN">
                  <a:solidFill>
                    <a:schemeClr val="tx1"/>
                  </a:solidFill>
                  <a:ea typeface="隶书" pitchFamily="49" charset="-122"/>
                </a:rPr>
                <a:t>10</a:t>
              </a:r>
              <a:endParaRPr lang="en-US" altLang="zh-CN" i="1">
                <a:solidFill>
                  <a:schemeClr val="tx1"/>
                </a:solidFill>
                <a:ea typeface="隶书" pitchFamily="49" charset="-122"/>
              </a:endParaRPr>
            </a:p>
          </p:txBody>
        </p:sp>
        <p:sp>
          <p:nvSpPr>
            <p:cNvPr id="121889" name="Line 57"/>
            <p:cNvSpPr>
              <a:spLocks noChangeShapeType="1"/>
            </p:cNvSpPr>
            <p:nvPr/>
          </p:nvSpPr>
          <p:spPr bwMode="auto">
            <a:xfrm>
              <a:off x="1488" y="912"/>
              <a:ext cx="192" cy="0"/>
            </a:xfrm>
            <a:prstGeom prst="line">
              <a:avLst/>
            </a:prstGeom>
            <a:noFill/>
            <a:ln w="28575"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3146" name="Rectangle 58"/>
          <p:cNvSpPr>
            <a:spLocks noChangeArrowheads="1"/>
          </p:cNvSpPr>
          <p:nvPr/>
        </p:nvSpPr>
        <p:spPr bwMode="auto">
          <a:xfrm>
            <a:off x="6948488" y="1773238"/>
            <a:ext cx="438150" cy="366712"/>
          </a:xfrm>
          <a:prstGeom prst="rect">
            <a:avLst/>
          </a:prstGeom>
          <a:solidFill>
            <a:srgbClr val="FFFF99"/>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1800">
                <a:solidFill>
                  <a:srgbClr val="FF3300"/>
                </a:solidFill>
                <a:latin typeface="Arial" charset="0"/>
                <a:ea typeface="隶书" pitchFamily="49" charset="-122"/>
              </a:rPr>
              <a:t>10</a:t>
            </a:r>
          </a:p>
        </p:txBody>
      </p:sp>
      <p:sp>
        <p:nvSpPr>
          <p:cNvPr id="473147" name="Rectangle 59"/>
          <p:cNvSpPr>
            <a:spLocks noChangeArrowheads="1"/>
          </p:cNvSpPr>
          <p:nvPr/>
        </p:nvSpPr>
        <p:spPr bwMode="auto">
          <a:xfrm>
            <a:off x="6948488" y="2205038"/>
            <a:ext cx="438150" cy="366712"/>
          </a:xfrm>
          <a:prstGeom prst="rect">
            <a:avLst/>
          </a:prstGeom>
          <a:solidFill>
            <a:srgbClr val="FFFF99"/>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1800">
                <a:solidFill>
                  <a:srgbClr val="FF3300"/>
                </a:solidFill>
                <a:latin typeface="Arial" charset="0"/>
                <a:ea typeface="隶书" pitchFamily="49" charset="-122"/>
              </a:rPr>
              <a:t>10</a:t>
            </a:r>
          </a:p>
        </p:txBody>
      </p:sp>
      <p:sp>
        <p:nvSpPr>
          <p:cNvPr id="121873" name="Rectangle 60"/>
          <p:cNvSpPr>
            <a:spLocks noChangeArrowheads="1"/>
          </p:cNvSpPr>
          <p:nvPr/>
        </p:nvSpPr>
        <p:spPr bwMode="auto">
          <a:xfrm>
            <a:off x="417513" y="4419600"/>
            <a:ext cx="1462087" cy="547688"/>
          </a:xfrm>
          <a:prstGeom prst="rect">
            <a:avLst/>
          </a:prstGeom>
          <a:noFill/>
          <a:ln w="28575" cap="sq">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a:solidFill>
                  <a:schemeClr val="tx1"/>
                </a:solidFill>
                <a:ea typeface="楷体_GB2312" pitchFamily="49" charset="-122"/>
              </a:rPr>
              <a:t>步骤</a:t>
            </a:r>
            <a:r>
              <a:rPr lang="en-US" altLang="zh-CN">
                <a:solidFill>
                  <a:schemeClr val="tx1"/>
                </a:solidFill>
                <a:ea typeface="楷体_GB2312" pitchFamily="49" charset="-122"/>
              </a:rPr>
              <a:t>2</a:t>
            </a:r>
            <a:r>
              <a:rPr lang="zh-CN" altLang="en-US">
                <a:solidFill>
                  <a:schemeClr val="tx1"/>
                </a:solidFill>
                <a:ea typeface="楷体_GB2312" pitchFamily="49" charset="-122"/>
              </a:rPr>
              <a:t>：</a:t>
            </a:r>
          </a:p>
        </p:txBody>
      </p:sp>
      <p:grpSp>
        <p:nvGrpSpPr>
          <p:cNvPr id="121874" name="Group 61"/>
          <p:cNvGrpSpPr>
            <a:grpSpLocks/>
          </p:cNvGrpSpPr>
          <p:nvPr/>
        </p:nvGrpSpPr>
        <p:grpSpPr bwMode="auto">
          <a:xfrm>
            <a:off x="609600" y="2362200"/>
            <a:ext cx="1524000" cy="1371600"/>
            <a:chOff x="1728" y="1440"/>
            <a:chExt cx="960" cy="864"/>
          </a:xfrm>
        </p:grpSpPr>
        <p:sp>
          <p:nvSpPr>
            <p:cNvPr id="121883" name="Line 62"/>
            <p:cNvSpPr>
              <a:spLocks noChangeShapeType="1"/>
            </p:cNvSpPr>
            <p:nvPr/>
          </p:nvSpPr>
          <p:spPr bwMode="auto">
            <a:xfrm flipV="1">
              <a:off x="1920" y="1680"/>
              <a:ext cx="288"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1884" name="Line 63"/>
            <p:cNvSpPr>
              <a:spLocks noChangeShapeType="1"/>
            </p:cNvSpPr>
            <p:nvPr/>
          </p:nvSpPr>
          <p:spPr bwMode="auto">
            <a:xfrm flipH="1" flipV="1">
              <a:off x="2208" y="1680"/>
              <a:ext cx="288"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1885" name="Rectangle 64"/>
            <p:cNvSpPr>
              <a:spLocks noChangeArrowheads="1"/>
            </p:cNvSpPr>
            <p:nvPr/>
          </p:nvSpPr>
          <p:spPr bwMode="auto">
            <a:xfrm>
              <a:off x="2029" y="1440"/>
              <a:ext cx="358" cy="345"/>
            </a:xfrm>
            <a:prstGeom prst="rect">
              <a:avLst/>
            </a:prstGeom>
            <a:solidFill>
              <a:schemeClr val="accent1"/>
            </a:solidFill>
            <a:ln w="28575" cap="sq">
              <a:solidFill>
                <a:schemeClr val="tx1"/>
              </a:solidFill>
              <a:miter lim="800000"/>
              <a:headEnd/>
              <a:tailEnd/>
            </a:ln>
          </p:spPr>
          <p:txBody>
            <a:bodyPr wrap="none" anchor="ctr"/>
            <a:lstStyle/>
            <a:p>
              <a:r>
                <a:rPr lang="en-US" altLang="zh-CN"/>
                <a:t>8</a:t>
              </a:r>
            </a:p>
          </p:txBody>
        </p:sp>
        <p:sp>
          <p:nvSpPr>
            <p:cNvPr id="121886" name="Oval 65"/>
            <p:cNvSpPr>
              <a:spLocks noChangeArrowheads="1"/>
            </p:cNvSpPr>
            <p:nvPr/>
          </p:nvSpPr>
          <p:spPr bwMode="auto">
            <a:xfrm>
              <a:off x="1728" y="1968"/>
              <a:ext cx="336" cy="336"/>
            </a:xfrm>
            <a:prstGeom prst="ellipse">
              <a:avLst/>
            </a:prstGeom>
            <a:solidFill>
              <a:srgbClr val="FBE2DF"/>
            </a:solidFill>
            <a:ln w="28575" cap="sq">
              <a:solidFill>
                <a:schemeClr val="tx1"/>
              </a:solidFill>
              <a:round/>
              <a:headEnd/>
              <a:tailEnd/>
            </a:ln>
          </p:spPr>
          <p:txBody>
            <a:bodyPr wrap="none" anchor="ctr"/>
            <a:lstStyle/>
            <a:p>
              <a:r>
                <a:rPr lang="en-US" altLang="zh-CN"/>
                <a:t>5</a:t>
              </a:r>
            </a:p>
          </p:txBody>
        </p:sp>
        <p:sp>
          <p:nvSpPr>
            <p:cNvPr id="121887" name="Oval 66"/>
            <p:cNvSpPr>
              <a:spLocks noChangeArrowheads="1"/>
            </p:cNvSpPr>
            <p:nvPr/>
          </p:nvSpPr>
          <p:spPr bwMode="auto">
            <a:xfrm>
              <a:off x="2352" y="1968"/>
              <a:ext cx="336" cy="336"/>
            </a:xfrm>
            <a:prstGeom prst="ellipse">
              <a:avLst/>
            </a:prstGeom>
            <a:solidFill>
              <a:srgbClr val="FBE2DF"/>
            </a:solidFill>
            <a:ln w="28575" cap="sq">
              <a:solidFill>
                <a:schemeClr val="tx1"/>
              </a:solidFill>
              <a:round/>
              <a:headEnd/>
              <a:tailEnd/>
            </a:ln>
          </p:spPr>
          <p:txBody>
            <a:bodyPr wrap="none" anchor="ctr"/>
            <a:lstStyle/>
            <a:p>
              <a:r>
                <a:rPr lang="en-US" altLang="zh-CN"/>
                <a:t>3</a:t>
              </a:r>
            </a:p>
          </p:txBody>
        </p:sp>
      </p:grpSp>
      <p:sp>
        <p:nvSpPr>
          <p:cNvPr id="121875" name="Oval 67"/>
          <p:cNvSpPr>
            <a:spLocks noChangeArrowheads="1"/>
          </p:cNvSpPr>
          <p:nvPr/>
        </p:nvSpPr>
        <p:spPr bwMode="auto">
          <a:xfrm>
            <a:off x="533400" y="1447800"/>
            <a:ext cx="533400" cy="533400"/>
          </a:xfrm>
          <a:prstGeom prst="ellipse">
            <a:avLst/>
          </a:prstGeom>
          <a:solidFill>
            <a:srgbClr val="FCECEA">
              <a:alpha val="54901"/>
            </a:srgbClr>
          </a:solidFill>
          <a:ln w="28575" cap="sq">
            <a:solidFill>
              <a:schemeClr val="bg2"/>
            </a:solidFill>
            <a:round/>
            <a:headEnd/>
            <a:tailEnd/>
          </a:ln>
        </p:spPr>
        <p:txBody>
          <a:bodyPr wrap="none" anchor="ctr"/>
          <a:lstStyle/>
          <a:p>
            <a:r>
              <a:rPr lang="en-US" altLang="zh-CN">
                <a:solidFill>
                  <a:schemeClr val="bg2"/>
                </a:solidFill>
              </a:rPr>
              <a:t>5</a:t>
            </a:r>
          </a:p>
        </p:txBody>
      </p:sp>
      <p:sp>
        <p:nvSpPr>
          <p:cNvPr id="121876" name="Oval 68"/>
          <p:cNvSpPr>
            <a:spLocks noChangeArrowheads="1"/>
          </p:cNvSpPr>
          <p:nvPr/>
        </p:nvSpPr>
        <p:spPr bwMode="auto">
          <a:xfrm>
            <a:off x="1143000" y="1447800"/>
            <a:ext cx="533400" cy="533400"/>
          </a:xfrm>
          <a:prstGeom prst="ellipse">
            <a:avLst/>
          </a:prstGeom>
          <a:solidFill>
            <a:srgbClr val="FBE2DF"/>
          </a:solidFill>
          <a:ln w="28575" cap="sq">
            <a:solidFill>
              <a:schemeClr val="tx1"/>
            </a:solidFill>
            <a:round/>
            <a:headEnd/>
            <a:tailEnd/>
          </a:ln>
        </p:spPr>
        <p:txBody>
          <a:bodyPr wrap="none" anchor="ctr"/>
          <a:lstStyle/>
          <a:p>
            <a:r>
              <a:rPr lang="en-US" altLang="zh-CN"/>
              <a:t>29</a:t>
            </a:r>
          </a:p>
        </p:txBody>
      </p:sp>
      <p:sp>
        <p:nvSpPr>
          <p:cNvPr id="121877" name="Oval 69"/>
          <p:cNvSpPr>
            <a:spLocks noChangeArrowheads="1"/>
          </p:cNvSpPr>
          <p:nvPr/>
        </p:nvSpPr>
        <p:spPr bwMode="auto">
          <a:xfrm>
            <a:off x="1752600" y="1447800"/>
            <a:ext cx="533400" cy="533400"/>
          </a:xfrm>
          <a:prstGeom prst="ellipse">
            <a:avLst/>
          </a:prstGeom>
          <a:solidFill>
            <a:srgbClr val="FCECEA"/>
          </a:solidFill>
          <a:ln w="28575" cap="sq">
            <a:solidFill>
              <a:schemeClr val="bg2"/>
            </a:solidFill>
            <a:round/>
            <a:headEnd/>
            <a:tailEnd/>
          </a:ln>
        </p:spPr>
        <p:txBody>
          <a:bodyPr wrap="none" anchor="ctr"/>
          <a:lstStyle/>
          <a:p>
            <a:r>
              <a:rPr lang="en-US" altLang="zh-CN">
                <a:solidFill>
                  <a:schemeClr val="bg2"/>
                </a:solidFill>
              </a:rPr>
              <a:t>7</a:t>
            </a:r>
          </a:p>
        </p:txBody>
      </p:sp>
      <p:sp>
        <p:nvSpPr>
          <p:cNvPr id="121878" name="Oval 70"/>
          <p:cNvSpPr>
            <a:spLocks noChangeArrowheads="1"/>
          </p:cNvSpPr>
          <p:nvPr/>
        </p:nvSpPr>
        <p:spPr bwMode="auto">
          <a:xfrm>
            <a:off x="2362200" y="1447800"/>
            <a:ext cx="533400" cy="533400"/>
          </a:xfrm>
          <a:prstGeom prst="ellipse">
            <a:avLst/>
          </a:prstGeom>
          <a:solidFill>
            <a:srgbClr val="FCECEA"/>
          </a:solidFill>
          <a:ln w="28575" cap="sq">
            <a:solidFill>
              <a:schemeClr val="bg2"/>
            </a:solidFill>
            <a:round/>
            <a:headEnd/>
            <a:tailEnd/>
          </a:ln>
        </p:spPr>
        <p:txBody>
          <a:bodyPr wrap="none" anchor="ctr"/>
          <a:lstStyle/>
          <a:p>
            <a:r>
              <a:rPr lang="en-US" altLang="zh-CN">
                <a:solidFill>
                  <a:schemeClr val="bg2"/>
                </a:solidFill>
              </a:rPr>
              <a:t>8</a:t>
            </a:r>
          </a:p>
        </p:txBody>
      </p:sp>
      <p:sp>
        <p:nvSpPr>
          <p:cNvPr id="121879" name="Oval 71"/>
          <p:cNvSpPr>
            <a:spLocks noChangeArrowheads="1"/>
          </p:cNvSpPr>
          <p:nvPr/>
        </p:nvSpPr>
        <p:spPr bwMode="auto">
          <a:xfrm>
            <a:off x="2971800" y="1447800"/>
            <a:ext cx="533400" cy="533400"/>
          </a:xfrm>
          <a:prstGeom prst="ellipse">
            <a:avLst/>
          </a:prstGeom>
          <a:solidFill>
            <a:srgbClr val="FBE2DF"/>
          </a:solidFill>
          <a:ln w="28575" cap="sq">
            <a:solidFill>
              <a:schemeClr val="tx1"/>
            </a:solidFill>
            <a:round/>
            <a:headEnd/>
            <a:tailEnd/>
          </a:ln>
        </p:spPr>
        <p:txBody>
          <a:bodyPr wrap="none" anchor="ctr"/>
          <a:lstStyle/>
          <a:p>
            <a:r>
              <a:rPr lang="en-US" altLang="zh-CN"/>
              <a:t>14</a:t>
            </a:r>
          </a:p>
        </p:txBody>
      </p:sp>
      <p:sp>
        <p:nvSpPr>
          <p:cNvPr id="121880" name="Oval 72"/>
          <p:cNvSpPr>
            <a:spLocks noChangeArrowheads="1"/>
          </p:cNvSpPr>
          <p:nvPr/>
        </p:nvSpPr>
        <p:spPr bwMode="auto">
          <a:xfrm>
            <a:off x="3581400" y="1447800"/>
            <a:ext cx="533400" cy="533400"/>
          </a:xfrm>
          <a:prstGeom prst="ellipse">
            <a:avLst/>
          </a:prstGeom>
          <a:solidFill>
            <a:srgbClr val="FBE2DF"/>
          </a:solidFill>
          <a:ln w="28575" cap="sq">
            <a:solidFill>
              <a:schemeClr val="tx1"/>
            </a:solidFill>
            <a:round/>
            <a:headEnd/>
            <a:tailEnd/>
          </a:ln>
        </p:spPr>
        <p:txBody>
          <a:bodyPr wrap="none" anchor="ctr"/>
          <a:lstStyle/>
          <a:p>
            <a:r>
              <a:rPr lang="en-US" altLang="zh-CN"/>
              <a:t>23</a:t>
            </a:r>
          </a:p>
        </p:txBody>
      </p:sp>
      <p:sp>
        <p:nvSpPr>
          <p:cNvPr id="121881" name="Oval 73"/>
          <p:cNvSpPr>
            <a:spLocks noChangeArrowheads="1"/>
          </p:cNvSpPr>
          <p:nvPr/>
        </p:nvSpPr>
        <p:spPr bwMode="auto">
          <a:xfrm>
            <a:off x="4191000" y="1447800"/>
            <a:ext cx="533400" cy="533400"/>
          </a:xfrm>
          <a:prstGeom prst="ellipse">
            <a:avLst/>
          </a:prstGeom>
          <a:solidFill>
            <a:srgbClr val="FCECEA"/>
          </a:solidFill>
          <a:ln w="28575" cap="sq">
            <a:solidFill>
              <a:schemeClr val="bg2"/>
            </a:solidFill>
            <a:round/>
            <a:headEnd/>
            <a:tailEnd/>
          </a:ln>
        </p:spPr>
        <p:txBody>
          <a:bodyPr wrap="none" anchor="ctr"/>
          <a:lstStyle/>
          <a:p>
            <a:r>
              <a:rPr lang="en-US" altLang="zh-CN">
                <a:solidFill>
                  <a:schemeClr val="bg2"/>
                </a:solidFill>
              </a:rPr>
              <a:t>3</a:t>
            </a:r>
          </a:p>
        </p:txBody>
      </p:sp>
      <p:sp>
        <p:nvSpPr>
          <p:cNvPr id="121882" name="Oval 74"/>
          <p:cNvSpPr>
            <a:spLocks noChangeArrowheads="1"/>
          </p:cNvSpPr>
          <p:nvPr/>
        </p:nvSpPr>
        <p:spPr bwMode="auto">
          <a:xfrm>
            <a:off x="4800600" y="1447800"/>
            <a:ext cx="533400" cy="533400"/>
          </a:xfrm>
          <a:prstGeom prst="ellipse">
            <a:avLst/>
          </a:prstGeom>
          <a:solidFill>
            <a:srgbClr val="FBE2DF"/>
          </a:solidFill>
          <a:ln w="28575" cap="sq">
            <a:solidFill>
              <a:schemeClr val="tx1"/>
            </a:solidFill>
            <a:round/>
            <a:headEnd/>
            <a:tailEnd/>
          </a:ln>
        </p:spPr>
        <p:txBody>
          <a:bodyPr wrap="none" anchor="ctr"/>
          <a:lstStyle/>
          <a:p>
            <a:r>
              <a:rPr lang="en-US" altLang="zh-CN"/>
              <a:t>11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73142"/>
                                        </p:tgtEl>
                                        <p:attrNameLst>
                                          <p:attrName>style.visibility</p:attrName>
                                        </p:attrNameLst>
                                      </p:cBhvr>
                                      <p:to>
                                        <p:strVal val="visible"/>
                                      </p:to>
                                    </p:set>
                                    <p:animEffect transition="in" filter="wipe(left)">
                                      <p:cBhvr>
                                        <p:cTn id="13" dur="500"/>
                                        <p:tgtEl>
                                          <p:spTgt spid="4731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473146"/>
                                        </p:tgtEl>
                                        <p:attrNameLst>
                                          <p:attrName>style.visibility</p:attrName>
                                        </p:attrNameLst>
                                      </p:cBhvr>
                                      <p:to>
                                        <p:strVal val="visible"/>
                                      </p:to>
                                    </p:set>
                                    <p:animEffect transition="in" filter="slide(fromTop)">
                                      <p:cBhvr>
                                        <p:cTn id="18" dur="500"/>
                                        <p:tgtEl>
                                          <p:spTgt spid="4731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473147"/>
                                        </p:tgtEl>
                                        <p:attrNameLst>
                                          <p:attrName>style.visibility</p:attrName>
                                        </p:attrNameLst>
                                      </p:cBhvr>
                                      <p:to>
                                        <p:strVal val="visible"/>
                                      </p:to>
                                    </p:set>
                                    <p:animEffect transition="in" filter="slide(fromTop)">
                                      <p:cBhvr>
                                        <p:cTn id="23" dur="500"/>
                                        <p:tgtEl>
                                          <p:spTgt spid="473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42" grpId="0" autoUpdateAnimBg="0"/>
      <p:bldP spid="473146" grpId="0" animBg="1" autoUpdateAnimBg="0"/>
      <p:bldP spid="47314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0C225F5E-F9A0-4B18-B75A-2751749098B6}" type="slidenum">
              <a:rPr kumimoji="0" lang="en-US" altLang="zh-CN" sz="1400" b="0" smtClean="0">
                <a:solidFill>
                  <a:schemeClr val="tx1"/>
                </a:solidFill>
              </a:rPr>
              <a:pPr eaLnBrk="1" hangingPunct="1"/>
              <a:t>13</a:t>
            </a:fld>
            <a:endParaRPr kumimoji="0" lang="en-US" altLang="zh-CN" sz="1400" b="0" smtClean="0">
              <a:solidFill>
                <a:schemeClr val="tx1"/>
              </a:solidFill>
            </a:endParaRPr>
          </a:p>
        </p:txBody>
      </p:sp>
      <p:sp>
        <p:nvSpPr>
          <p:cNvPr id="16387" name="Rectangle 14"/>
          <p:cNvSpPr>
            <a:spLocks noGrp="1" noChangeArrowheads="1"/>
          </p:cNvSpPr>
          <p:nvPr>
            <p:ph type="title"/>
          </p:nvPr>
        </p:nvSpPr>
        <p:spPr/>
        <p:txBody>
          <a:bodyPr/>
          <a:lstStyle/>
          <a:p>
            <a:pPr eaLnBrk="1" hangingPunct="1"/>
            <a:r>
              <a:rPr lang="zh-CN" altLang="en-US" smtClean="0"/>
              <a:t>树的应用</a:t>
            </a:r>
          </a:p>
        </p:txBody>
      </p:sp>
      <p:sp>
        <p:nvSpPr>
          <p:cNvPr id="16388" name="Rectangle 15"/>
          <p:cNvSpPr>
            <a:spLocks noGrp="1" noChangeArrowheads="1"/>
          </p:cNvSpPr>
          <p:nvPr>
            <p:ph type="body" idx="1"/>
          </p:nvPr>
        </p:nvSpPr>
        <p:spPr/>
        <p:txBody>
          <a:bodyPr/>
          <a:lstStyle/>
          <a:p>
            <a:pPr eaLnBrk="1" hangingPunct="1"/>
            <a:r>
              <a:rPr lang="zh-CN" altLang="en-US" dirty="0" smtClean="0"/>
              <a:t>域名服务</a:t>
            </a:r>
            <a:r>
              <a:rPr lang="en-US" altLang="zh-CN" dirty="0" smtClean="0"/>
              <a:t>DNS</a:t>
            </a:r>
          </a:p>
          <a:p>
            <a:pPr eaLnBrk="1" hangingPunct="1"/>
            <a:r>
              <a:rPr lang="zh-CN" altLang="en-US" dirty="0" smtClean="0"/>
              <a:t>目录服务：</a:t>
            </a:r>
            <a:r>
              <a:rPr lang="en-US" altLang="zh-CN" dirty="0" smtClean="0"/>
              <a:t>NDS</a:t>
            </a:r>
            <a:r>
              <a:rPr lang="zh-CN" altLang="en-US" dirty="0" smtClean="0"/>
              <a:t>、</a:t>
            </a:r>
            <a:r>
              <a:rPr lang="en-US" altLang="zh-CN" dirty="0" smtClean="0"/>
              <a:t>Active Directory</a:t>
            </a:r>
            <a:r>
              <a:rPr lang="zh-CN" altLang="en-US" dirty="0" smtClean="0"/>
              <a:t>、</a:t>
            </a:r>
            <a:r>
              <a:rPr lang="en-US" altLang="zh-CN" dirty="0" smtClean="0"/>
              <a:t>LDAP</a:t>
            </a:r>
          </a:p>
          <a:p>
            <a:pPr eaLnBrk="1" hangingPunct="1"/>
            <a:r>
              <a:rPr lang="en-US" altLang="zh-CN" dirty="0" smtClean="0"/>
              <a:t>XML DOM Parser</a:t>
            </a:r>
          </a:p>
          <a:p>
            <a:pPr eaLnBrk="1" hangingPunct="1"/>
            <a:r>
              <a:rPr lang="zh-CN" altLang="en-US" dirty="0" smtClean="0"/>
              <a:t>人工智能：决策树</a:t>
            </a:r>
            <a:endParaRPr lang="en-US" altLang="zh-CN" dirty="0" smtClean="0"/>
          </a:p>
          <a:p>
            <a:pPr eaLnBrk="1" hangingPunct="1"/>
            <a:r>
              <a:rPr lang="zh-CN" altLang="en-US" dirty="0" smtClean="0"/>
              <a:t>自然语言理解：字典树、语法树</a:t>
            </a:r>
            <a:endParaRPr lang="en-US" altLang="zh-CN" dirty="0" smtClean="0"/>
          </a:p>
          <a:p>
            <a:pPr eaLnBrk="1" hangingPunct="1"/>
            <a:r>
              <a:rPr lang="zh-CN" altLang="en-US" dirty="0" smtClean="0"/>
              <a:t>计算机图形学：二分树、八叉树</a:t>
            </a:r>
            <a:endParaRPr lang="en-US" altLang="zh-CN" dirty="0" smtClean="0"/>
          </a:p>
          <a:p>
            <a:pPr eaLnBrk="1" hangingPunct="1"/>
            <a:r>
              <a:rPr lang="en-US" altLang="zh-CN" dirty="0" smtClean="0"/>
              <a:t>……</a:t>
            </a:r>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37C81011-8C5B-4DE1-8CC5-E92C4EC1EEFD}" type="slidenum">
              <a:rPr kumimoji="0" lang="en-US" altLang="zh-CN" sz="1400" b="0" smtClean="0">
                <a:solidFill>
                  <a:schemeClr val="tx1"/>
                </a:solidFill>
              </a:rPr>
              <a:pPr eaLnBrk="1" hangingPunct="1"/>
              <a:t>130</a:t>
            </a:fld>
            <a:endParaRPr kumimoji="0" lang="en-US" altLang="zh-CN" sz="1400" b="0" smtClean="0">
              <a:solidFill>
                <a:schemeClr val="tx1"/>
              </a:solidFill>
            </a:endParaRPr>
          </a:p>
        </p:txBody>
      </p:sp>
      <p:sp>
        <p:nvSpPr>
          <p:cNvPr id="122883" name="Rectangle 116"/>
          <p:cNvSpPr>
            <a:spLocks noChangeArrowheads="1"/>
          </p:cNvSpPr>
          <p:nvPr/>
        </p:nvSpPr>
        <p:spPr bwMode="auto">
          <a:xfrm>
            <a:off x="457200" y="457200"/>
            <a:ext cx="396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3600">
                <a:ea typeface="楷体_GB2312" pitchFamily="49" charset="-122"/>
              </a:rPr>
              <a:t>6.8.2 </a:t>
            </a:r>
            <a:r>
              <a:rPr lang="zh-CN" altLang="en-US" sz="3600">
                <a:ea typeface="楷体_GB2312" pitchFamily="49" charset="-122"/>
              </a:rPr>
              <a:t>构造哈夫曼树</a:t>
            </a:r>
          </a:p>
        </p:txBody>
      </p:sp>
      <p:grpSp>
        <p:nvGrpSpPr>
          <p:cNvPr id="122884" name="Group 117"/>
          <p:cNvGrpSpPr>
            <a:grpSpLocks/>
          </p:cNvGrpSpPr>
          <p:nvPr/>
        </p:nvGrpSpPr>
        <p:grpSpPr bwMode="auto">
          <a:xfrm>
            <a:off x="2438400" y="2362200"/>
            <a:ext cx="1524000" cy="1371600"/>
            <a:chOff x="1728" y="1440"/>
            <a:chExt cx="960" cy="864"/>
          </a:xfrm>
        </p:grpSpPr>
        <p:sp>
          <p:nvSpPr>
            <p:cNvPr id="122942" name="Line 118"/>
            <p:cNvSpPr>
              <a:spLocks noChangeShapeType="1"/>
            </p:cNvSpPr>
            <p:nvPr/>
          </p:nvSpPr>
          <p:spPr bwMode="auto">
            <a:xfrm flipV="1">
              <a:off x="1920" y="1680"/>
              <a:ext cx="288"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2943" name="Line 119"/>
            <p:cNvSpPr>
              <a:spLocks noChangeShapeType="1"/>
            </p:cNvSpPr>
            <p:nvPr/>
          </p:nvSpPr>
          <p:spPr bwMode="auto">
            <a:xfrm flipH="1" flipV="1">
              <a:off x="2208" y="1680"/>
              <a:ext cx="288"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2944" name="Rectangle 120"/>
            <p:cNvSpPr>
              <a:spLocks noChangeArrowheads="1"/>
            </p:cNvSpPr>
            <p:nvPr/>
          </p:nvSpPr>
          <p:spPr bwMode="auto">
            <a:xfrm>
              <a:off x="2029" y="1440"/>
              <a:ext cx="358" cy="345"/>
            </a:xfrm>
            <a:prstGeom prst="rect">
              <a:avLst/>
            </a:prstGeom>
            <a:solidFill>
              <a:schemeClr val="accent1"/>
            </a:solidFill>
            <a:ln w="28575" cap="sq">
              <a:solidFill>
                <a:schemeClr val="tx1"/>
              </a:solidFill>
              <a:miter lim="800000"/>
              <a:headEnd/>
              <a:tailEnd/>
            </a:ln>
          </p:spPr>
          <p:txBody>
            <a:bodyPr wrap="none" anchor="ctr"/>
            <a:lstStyle/>
            <a:p>
              <a:r>
                <a:rPr lang="en-US" altLang="zh-CN"/>
                <a:t>15</a:t>
              </a:r>
            </a:p>
          </p:txBody>
        </p:sp>
        <p:sp>
          <p:nvSpPr>
            <p:cNvPr id="122945" name="Oval 121"/>
            <p:cNvSpPr>
              <a:spLocks noChangeArrowheads="1"/>
            </p:cNvSpPr>
            <p:nvPr/>
          </p:nvSpPr>
          <p:spPr bwMode="auto">
            <a:xfrm>
              <a:off x="1728" y="1968"/>
              <a:ext cx="336" cy="336"/>
            </a:xfrm>
            <a:prstGeom prst="ellipse">
              <a:avLst/>
            </a:prstGeom>
            <a:solidFill>
              <a:srgbClr val="FBE2DF"/>
            </a:solidFill>
            <a:ln w="28575" cap="sq">
              <a:solidFill>
                <a:schemeClr val="tx1"/>
              </a:solidFill>
              <a:round/>
              <a:headEnd/>
              <a:tailEnd/>
            </a:ln>
          </p:spPr>
          <p:txBody>
            <a:bodyPr wrap="none" anchor="ctr"/>
            <a:lstStyle/>
            <a:p>
              <a:r>
                <a:rPr lang="en-US" altLang="zh-CN"/>
                <a:t>7</a:t>
              </a:r>
            </a:p>
          </p:txBody>
        </p:sp>
        <p:sp>
          <p:nvSpPr>
            <p:cNvPr id="122946" name="Oval 122"/>
            <p:cNvSpPr>
              <a:spLocks noChangeArrowheads="1"/>
            </p:cNvSpPr>
            <p:nvPr/>
          </p:nvSpPr>
          <p:spPr bwMode="auto">
            <a:xfrm>
              <a:off x="2352" y="1968"/>
              <a:ext cx="336" cy="336"/>
            </a:xfrm>
            <a:prstGeom prst="ellipse">
              <a:avLst/>
            </a:prstGeom>
            <a:solidFill>
              <a:srgbClr val="FBE2DF"/>
            </a:solidFill>
            <a:ln w="28575" cap="sq">
              <a:solidFill>
                <a:schemeClr val="tx1"/>
              </a:solidFill>
              <a:round/>
              <a:headEnd/>
              <a:tailEnd/>
            </a:ln>
          </p:spPr>
          <p:txBody>
            <a:bodyPr wrap="none" anchor="ctr"/>
            <a:lstStyle/>
            <a:p>
              <a:r>
                <a:rPr lang="en-US" altLang="zh-CN"/>
                <a:t>8</a:t>
              </a:r>
            </a:p>
          </p:txBody>
        </p:sp>
      </p:grpSp>
      <p:sp>
        <p:nvSpPr>
          <p:cNvPr id="122885" name="Text Box 123"/>
          <p:cNvSpPr txBox="1">
            <a:spLocks noChangeArrowheads="1"/>
          </p:cNvSpPr>
          <p:nvPr/>
        </p:nvSpPr>
        <p:spPr bwMode="auto">
          <a:xfrm>
            <a:off x="5064125" y="160338"/>
            <a:ext cx="4079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a:solidFill>
                  <a:srgbClr val="FFFF66"/>
                </a:solidFill>
                <a:latin typeface="隶书" pitchFamily="49" charset="-122"/>
                <a:ea typeface="隶书" pitchFamily="49" charset="-122"/>
              </a:rPr>
              <a:t>   </a:t>
            </a:r>
            <a:r>
              <a:rPr lang="en-US" altLang="zh-CN">
                <a:solidFill>
                  <a:srgbClr val="336600"/>
                </a:solidFill>
                <a:ea typeface="隶书" pitchFamily="49" charset="-122"/>
              </a:rPr>
              <a:t>w  p  lch  rch</a:t>
            </a:r>
          </a:p>
        </p:txBody>
      </p:sp>
      <p:sp>
        <p:nvSpPr>
          <p:cNvPr id="122886" name="Text Box 124"/>
          <p:cNvSpPr txBox="1">
            <a:spLocks noChangeArrowheads="1"/>
          </p:cNvSpPr>
          <p:nvPr/>
        </p:nvSpPr>
        <p:spPr bwMode="auto">
          <a:xfrm>
            <a:off x="5397500" y="619125"/>
            <a:ext cx="815975" cy="6238875"/>
          </a:xfrm>
          <a:prstGeom prst="rect">
            <a:avLst/>
          </a:prstGeom>
          <a:solidFill>
            <a:schemeClr val="bg1"/>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nSpc>
                <a:spcPct val="90000"/>
              </a:lnSpc>
              <a:spcBef>
                <a:spcPct val="0"/>
              </a:spcBef>
            </a:pPr>
            <a:r>
              <a:rPr lang="en-US" altLang="zh-CN">
                <a:solidFill>
                  <a:schemeClr val="tx1"/>
                </a:solidFill>
                <a:latin typeface="隶书" pitchFamily="49" charset="-122"/>
                <a:ea typeface="隶书" pitchFamily="49" charset="-122"/>
              </a:rPr>
              <a:t>0</a:t>
            </a:r>
          </a:p>
          <a:p>
            <a:pPr>
              <a:lnSpc>
                <a:spcPct val="90000"/>
              </a:lnSpc>
              <a:spcBef>
                <a:spcPct val="0"/>
              </a:spcBef>
            </a:pPr>
            <a:r>
              <a:rPr lang="en-US" altLang="zh-CN">
                <a:solidFill>
                  <a:schemeClr val="tx1"/>
                </a:solidFill>
                <a:latin typeface="隶书" pitchFamily="49" charset="-122"/>
                <a:ea typeface="隶书" pitchFamily="49" charset="-122"/>
              </a:rPr>
              <a:t>1</a:t>
            </a:r>
          </a:p>
          <a:p>
            <a:pPr>
              <a:lnSpc>
                <a:spcPct val="90000"/>
              </a:lnSpc>
              <a:spcBef>
                <a:spcPct val="0"/>
              </a:spcBef>
            </a:pPr>
            <a:r>
              <a:rPr lang="en-US" altLang="zh-CN">
                <a:solidFill>
                  <a:schemeClr val="tx1"/>
                </a:solidFill>
                <a:latin typeface="隶书" pitchFamily="49" charset="-122"/>
                <a:ea typeface="隶书" pitchFamily="49" charset="-122"/>
              </a:rPr>
              <a:t>2</a:t>
            </a:r>
          </a:p>
          <a:p>
            <a:pPr>
              <a:lnSpc>
                <a:spcPct val="90000"/>
              </a:lnSpc>
              <a:spcBef>
                <a:spcPct val="0"/>
              </a:spcBef>
            </a:pPr>
            <a:r>
              <a:rPr lang="en-US" altLang="zh-CN">
                <a:solidFill>
                  <a:schemeClr val="tx1"/>
                </a:solidFill>
                <a:latin typeface="隶书" pitchFamily="49" charset="-122"/>
                <a:ea typeface="隶书" pitchFamily="49" charset="-122"/>
              </a:rPr>
              <a:t>3</a:t>
            </a:r>
          </a:p>
          <a:p>
            <a:pPr>
              <a:lnSpc>
                <a:spcPct val="90000"/>
              </a:lnSpc>
              <a:spcBef>
                <a:spcPct val="0"/>
              </a:spcBef>
            </a:pPr>
            <a:r>
              <a:rPr lang="en-US" altLang="zh-CN">
                <a:solidFill>
                  <a:schemeClr val="tx1"/>
                </a:solidFill>
                <a:latin typeface="隶书" pitchFamily="49" charset="-122"/>
                <a:ea typeface="隶书" pitchFamily="49" charset="-122"/>
              </a:rPr>
              <a:t>4</a:t>
            </a:r>
          </a:p>
          <a:p>
            <a:pPr>
              <a:lnSpc>
                <a:spcPct val="90000"/>
              </a:lnSpc>
              <a:spcBef>
                <a:spcPct val="0"/>
              </a:spcBef>
            </a:pPr>
            <a:r>
              <a:rPr lang="en-US" altLang="zh-CN">
                <a:solidFill>
                  <a:schemeClr val="tx1"/>
                </a:solidFill>
                <a:latin typeface="隶书" pitchFamily="49" charset="-122"/>
                <a:ea typeface="隶书" pitchFamily="49" charset="-122"/>
              </a:rPr>
              <a:t>5</a:t>
            </a:r>
          </a:p>
          <a:p>
            <a:pPr>
              <a:lnSpc>
                <a:spcPct val="90000"/>
              </a:lnSpc>
              <a:spcBef>
                <a:spcPct val="0"/>
              </a:spcBef>
            </a:pPr>
            <a:r>
              <a:rPr lang="en-US" altLang="zh-CN">
                <a:solidFill>
                  <a:schemeClr val="tx1"/>
                </a:solidFill>
                <a:latin typeface="隶书" pitchFamily="49" charset="-122"/>
                <a:ea typeface="隶书" pitchFamily="49" charset="-122"/>
              </a:rPr>
              <a:t>6</a:t>
            </a:r>
          </a:p>
          <a:p>
            <a:pPr>
              <a:lnSpc>
                <a:spcPct val="90000"/>
              </a:lnSpc>
              <a:spcBef>
                <a:spcPct val="0"/>
              </a:spcBef>
            </a:pPr>
            <a:r>
              <a:rPr lang="en-US" altLang="zh-CN">
                <a:solidFill>
                  <a:schemeClr val="tx1"/>
                </a:solidFill>
                <a:latin typeface="隶书" pitchFamily="49" charset="-122"/>
                <a:ea typeface="隶书" pitchFamily="49" charset="-122"/>
              </a:rPr>
              <a:t>7</a:t>
            </a:r>
          </a:p>
          <a:p>
            <a:pPr>
              <a:lnSpc>
                <a:spcPct val="90000"/>
              </a:lnSpc>
              <a:spcBef>
                <a:spcPct val="0"/>
              </a:spcBef>
            </a:pPr>
            <a:r>
              <a:rPr lang="en-US" altLang="zh-CN">
                <a:solidFill>
                  <a:schemeClr val="tx1"/>
                </a:solidFill>
                <a:latin typeface="隶书" pitchFamily="49" charset="-122"/>
                <a:ea typeface="隶书" pitchFamily="49" charset="-122"/>
              </a:rPr>
              <a:t>8</a:t>
            </a:r>
          </a:p>
          <a:p>
            <a:pPr>
              <a:lnSpc>
                <a:spcPct val="90000"/>
              </a:lnSpc>
              <a:spcBef>
                <a:spcPct val="0"/>
              </a:spcBef>
            </a:pPr>
            <a:r>
              <a:rPr lang="en-US" altLang="zh-CN">
                <a:solidFill>
                  <a:schemeClr val="tx1"/>
                </a:solidFill>
                <a:latin typeface="隶书" pitchFamily="49" charset="-122"/>
                <a:ea typeface="隶书" pitchFamily="49" charset="-122"/>
              </a:rPr>
              <a:t>9</a:t>
            </a:r>
          </a:p>
          <a:p>
            <a:pPr>
              <a:lnSpc>
                <a:spcPct val="90000"/>
              </a:lnSpc>
              <a:spcBef>
                <a:spcPct val="0"/>
              </a:spcBef>
            </a:pPr>
            <a:r>
              <a:rPr lang="en-US" altLang="zh-CN">
                <a:solidFill>
                  <a:schemeClr val="tx1"/>
                </a:solidFill>
                <a:latin typeface="隶书" pitchFamily="49" charset="-122"/>
                <a:ea typeface="隶书" pitchFamily="49" charset="-122"/>
              </a:rPr>
              <a:t>10</a:t>
            </a:r>
          </a:p>
          <a:p>
            <a:pPr>
              <a:lnSpc>
                <a:spcPct val="90000"/>
              </a:lnSpc>
              <a:spcBef>
                <a:spcPct val="0"/>
              </a:spcBef>
            </a:pPr>
            <a:r>
              <a:rPr lang="en-US" altLang="zh-CN">
                <a:solidFill>
                  <a:schemeClr val="tx1"/>
                </a:solidFill>
                <a:latin typeface="隶书" pitchFamily="49" charset="-122"/>
                <a:ea typeface="隶书" pitchFamily="49" charset="-122"/>
              </a:rPr>
              <a:t>11</a:t>
            </a:r>
          </a:p>
          <a:p>
            <a:pPr>
              <a:lnSpc>
                <a:spcPct val="90000"/>
              </a:lnSpc>
              <a:spcBef>
                <a:spcPct val="0"/>
              </a:spcBef>
            </a:pPr>
            <a:r>
              <a:rPr lang="en-US" altLang="zh-CN">
                <a:solidFill>
                  <a:schemeClr val="tx1"/>
                </a:solidFill>
                <a:latin typeface="隶书" pitchFamily="49" charset="-122"/>
                <a:ea typeface="隶书" pitchFamily="49" charset="-122"/>
              </a:rPr>
              <a:t>12</a:t>
            </a:r>
          </a:p>
          <a:p>
            <a:pPr>
              <a:lnSpc>
                <a:spcPct val="90000"/>
              </a:lnSpc>
              <a:spcBef>
                <a:spcPct val="0"/>
              </a:spcBef>
            </a:pPr>
            <a:r>
              <a:rPr lang="en-US" altLang="zh-CN">
                <a:solidFill>
                  <a:schemeClr val="tx1"/>
                </a:solidFill>
                <a:latin typeface="隶书" pitchFamily="49" charset="-122"/>
                <a:ea typeface="隶书" pitchFamily="49" charset="-122"/>
              </a:rPr>
              <a:t>13</a:t>
            </a:r>
          </a:p>
          <a:p>
            <a:pPr>
              <a:lnSpc>
                <a:spcPct val="90000"/>
              </a:lnSpc>
              <a:spcBef>
                <a:spcPct val="0"/>
              </a:spcBef>
            </a:pPr>
            <a:r>
              <a:rPr lang="en-US" altLang="zh-CN">
                <a:solidFill>
                  <a:schemeClr val="tx1"/>
                </a:solidFill>
                <a:latin typeface="隶书" pitchFamily="49" charset="-122"/>
                <a:ea typeface="隶书" pitchFamily="49" charset="-122"/>
              </a:rPr>
              <a:t>14</a:t>
            </a:r>
          </a:p>
          <a:p>
            <a:pPr>
              <a:lnSpc>
                <a:spcPct val="90000"/>
              </a:lnSpc>
              <a:spcBef>
                <a:spcPct val="0"/>
              </a:spcBef>
            </a:pPr>
            <a:r>
              <a:rPr lang="en-US" altLang="zh-CN">
                <a:solidFill>
                  <a:schemeClr val="tx1"/>
                </a:solidFill>
                <a:latin typeface="隶书" pitchFamily="49" charset="-122"/>
                <a:ea typeface="隶书" pitchFamily="49" charset="-122"/>
              </a:rPr>
              <a:t>15</a:t>
            </a:r>
          </a:p>
        </p:txBody>
      </p:sp>
      <p:grpSp>
        <p:nvGrpSpPr>
          <p:cNvPr id="122887" name="Group 125"/>
          <p:cNvGrpSpPr>
            <a:grpSpLocks/>
          </p:cNvGrpSpPr>
          <p:nvPr/>
        </p:nvGrpSpPr>
        <p:grpSpPr bwMode="auto">
          <a:xfrm>
            <a:off x="6216650" y="527050"/>
            <a:ext cx="2454275" cy="6319838"/>
            <a:chOff x="1728" y="528"/>
            <a:chExt cx="1296" cy="3312"/>
          </a:xfrm>
        </p:grpSpPr>
        <p:grpSp>
          <p:nvGrpSpPr>
            <p:cNvPr id="122921" name="Group 126"/>
            <p:cNvGrpSpPr>
              <a:grpSpLocks/>
            </p:cNvGrpSpPr>
            <p:nvPr/>
          </p:nvGrpSpPr>
          <p:grpSpPr bwMode="auto">
            <a:xfrm>
              <a:off x="1729" y="528"/>
              <a:ext cx="1295" cy="3312"/>
              <a:chOff x="1729" y="528"/>
              <a:chExt cx="1295" cy="3312"/>
            </a:xfrm>
          </p:grpSpPr>
          <p:sp>
            <p:nvSpPr>
              <p:cNvPr id="122938" name="Rectangle 127"/>
              <p:cNvSpPr>
                <a:spLocks noChangeArrowheads="1"/>
              </p:cNvSpPr>
              <p:nvPr/>
            </p:nvSpPr>
            <p:spPr bwMode="auto">
              <a:xfrm>
                <a:off x="1729" y="576"/>
                <a:ext cx="1295" cy="3264"/>
              </a:xfrm>
              <a:prstGeom prst="rect">
                <a:avLst/>
              </a:prstGeom>
              <a:solidFill>
                <a:schemeClr val="bg2"/>
              </a:solidFill>
              <a:ln w="12700" cap="rnd">
                <a:solidFill>
                  <a:schemeClr val="tx1"/>
                </a:solidFill>
                <a:miter lim="800000"/>
                <a:headEnd/>
                <a:tailEnd/>
              </a:ln>
            </p:spPr>
            <p:txBody>
              <a:bodyPr wrap="none" anchor="ctr"/>
              <a:lstStyle/>
              <a:p>
                <a:endParaRPr lang="zh-CN" altLang="en-US"/>
              </a:p>
            </p:txBody>
          </p:sp>
          <p:sp>
            <p:nvSpPr>
              <p:cNvPr id="122939" name="Line 128"/>
              <p:cNvSpPr>
                <a:spLocks noChangeShapeType="1"/>
              </p:cNvSpPr>
              <p:nvPr/>
            </p:nvSpPr>
            <p:spPr bwMode="auto">
              <a:xfrm flipH="1">
                <a:off x="2040" y="528"/>
                <a:ext cx="0" cy="331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40" name="Line 129"/>
              <p:cNvSpPr>
                <a:spLocks noChangeShapeType="1"/>
              </p:cNvSpPr>
              <p:nvPr/>
            </p:nvSpPr>
            <p:spPr bwMode="auto">
              <a:xfrm>
                <a:off x="2378" y="528"/>
                <a:ext cx="0" cy="331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41" name="Line 130"/>
              <p:cNvSpPr>
                <a:spLocks noChangeShapeType="1"/>
              </p:cNvSpPr>
              <p:nvPr/>
            </p:nvSpPr>
            <p:spPr bwMode="auto">
              <a:xfrm>
                <a:off x="2711" y="576"/>
                <a:ext cx="0" cy="326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2922" name="Group 131"/>
            <p:cNvGrpSpPr>
              <a:grpSpLocks/>
            </p:cNvGrpSpPr>
            <p:nvPr/>
          </p:nvGrpSpPr>
          <p:grpSpPr bwMode="auto">
            <a:xfrm>
              <a:off x="1728" y="793"/>
              <a:ext cx="1296" cy="2851"/>
              <a:chOff x="1728" y="793"/>
              <a:chExt cx="1296" cy="2851"/>
            </a:xfrm>
          </p:grpSpPr>
          <p:sp>
            <p:nvSpPr>
              <p:cNvPr id="122923" name="Line 132"/>
              <p:cNvSpPr>
                <a:spLocks noChangeShapeType="1"/>
              </p:cNvSpPr>
              <p:nvPr/>
            </p:nvSpPr>
            <p:spPr bwMode="auto">
              <a:xfrm>
                <a:off x="1728" y="988"/>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24" name="Line 133"/>
              <p:cNvSpPr>
                <a:spLocks noChangeShapeType="1"/>
              </p:cNvSpPr>
              <p:nvPr/>
            </p:nvSpPr>
            <p:spPr bwMode="auto">
              <a:xfrm>
                <a:off x="1729" y="1195"/>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25" name="Line 134"/>
              <p:cNvSpPr>
                <a:spLocks noChangeShapeType="1"/>
              </p:cNvSpPr>
              <p:nvPr/>
            </p:nvSpPr>
            <p:spPr bwMode="auto">
              <a:xfrm>
                <a:off x="1729" y="1399"/>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26" name="Line 135"/>
              <p:cNvSpPr>
                <a:spLocks noChangeShapeType="1"/>
              </p:cNvSpPr>
              <p:nvPr/>
            </p:nvSpPr>
            <p:spPr bwMode="auto">
              <a:xfrm>
                <a:off x="1729" y="1604"/>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27" name="Line 136"/>
              <p:cNvSpPr>
                <a:spLocks noChangeShapeType="1"/>
              </p:cNvSpPr>
              <p:nvPr/>
            </p:nvSpPr>
            <p:spPr bwMode="auto">
              <a:xfrm>
                <a:off x="1729" y="2011"/>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28" name="Line 137"/>
              <p:cNvSpPr>
                <a:spLocks noChangeShapeType="1"/>
              </p:cNvSpPr>
              <p:nvPr/>
            </p:nvSpPr>
            <p:spPr bwMode="auto">
              <a:xfrm>
                <a:off x="1729" y="2216"/>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29" name="Line 138"/>
              <p:cNvSpPr>
                <a:spLocks noChangeShapeType="1"/>
              </p:cNvSpPr>
              <p:nvPr/>
            </p:nvSpPr>
            <p:spPr bwMode="auto">
              <a:xfrm>
                <a:off x="1729" y="1807"/>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0" name="Line 139"/>
              <p:cNvSpPr>
                <a:spLocks noChangeShapeType="1"/>
              </p:cNvSpPr>
              <p:nvPr/>
            </p:nvSpPr>
            <p:spPr bwMode="auto">
              <a:xfrm>
                <a:off x="1729" y="3032"/>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1" name="Line 140"/>
              <p:cNvSpPr>
                <a:spLocks noChangeShapeType="1"/>
              </p:cNvSpPr>
              <p:nvPr/>
            </p:nvSpPr>
            <p:spPr bwMode="auto">
              <a:xfrm>
                <a:off x="1729" y="2828"/>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2" name="Line 141"/>
              <p:cNvSpPr>
                <a:spLocks noChangeShapeType="1"/>
              </p:cNvSpPr>
              <p:nvPr/>
            </p:nvSpPr>
            <p:spPr bwMode="auto">
              <a:xfrm>
                <a:off x="1729" y="2623"/>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3" name="Line 142"/>
              <p:cNvSpPr>
                <a:spLocks noChangeShapeType="1"/>
              </p:cNvSpPr>
              <p:nvPr/>
            </p:nvSpPr>
            <p:spPr bwMode="auto">
              <a:xfrm>
                <a:off x="1729" y="2419"/>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4" name="Line 143"/>
              <p:cNvSpPr>
                <a:spLocks noChangeShapeType="1"/>
              </p:cNvSpPr>
              <p:nvPr/>
            </p:nvSpPr>
            <p:spPr bwMode="auto">
              <a:xfrm>
                <a:off x="1729" y="3440"/>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5" name="Line 144"/>
              <p:cNvSpPr>
                <a:spLocks noChangeShapeType="1"/>
              </p:cNvSpPr>
              <p:nvPr/>
            </p:nvSpPr>
            <p:spPr bwMode="auto">
              <a:xfrm>
                <a:off x="1729" y="3235"/>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6" name="Line 145"/>
              <p:cNvSpPr>
                <a:spLocks noChangeShapeType="1"/>
              </p:cNvSpPr>
              <p:nvPr/>
            </p:nvSpPr>
            <p:spPr bwMode="auto">
              <a:xfrm>
                <a:off x="1729" y="3644"/>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7" name="Line 146"/>
              <p:cNvSpPr>
                <a:spLocks noChangeShapeType="1"/>
              </p:cNvSpPr>
              <p:nvPr/>
            </p:nvSpPr>
            <p:spPr bwMode="auto">
              <a:xfrm>
                <a:off x="1728" y="793"/>
                <a:ext cx="1296"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2888" name="Text Box 147"/>
          <p:cNvSpPr txBox="1">
            <a:spLocks noChangeArrowheads="1"/>
          </p:cNvSpPr>
          <p:nvPr/>
        </p:nvSpPr>
        <p:spPr bwMode="auto">
          <a:xfrm>
            <a:off x="6213475" y="982663"/>
            <a:ext cx="2640013"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457200" indent="-457200"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
              </a:spcBef>
            </a:pPr>
            <a:r>
              <a:rPr lang="en-US" altLang="zh-CN" sz="2400">
                <a:solidFill>
                  <a:schemeClr val="tx1"/>
                </a:solidFill>
                <a:latin typeface="隶书" pitchFamily="49" charset="-122"/>
                <a:ea typeface="隶书" pitchFamily="49" charset="-122"/>
              </a:rPr>
              <a:t> 5   0   0   0</a:t>
            </a:r>
          </a:p>
          <a:p>
            <a:pPr algn="l">
              <a:spcBef>
                <a:spcPct val="5000"/>
              </a:spcBef>
            </a:pPr>
            <a:r>
              <a:rPr lang="en-US" altLang="zh-CN" sz="2400">
                <a:solidFill>
                  <a:schemeClr val="tx1"/>
                </a:solidFill>
                <a:latin typeface="隶书" pitchFamily="49" charset="-122"/>
                <a:ea typeface="隶书" pitchFamily="49" charset="-122"/>
              </a:rPr>
              <a:t>29   0   0   0</a:t>
            </a:r>
          </a:p>
          <a:p>
            <a:pPr algn="l">
              <a:spcBef>
                <a:spcPct val="5000"/>
              </a:spcBef>
            </a:pPr>
            <a:r>
              <a:rPr lang="en-US" altLang="zh-CN" sz="2400">
                <a:solidFill>
                  <a:schemeClr val="tx1"/>
                </a:solidFill>
                <a:latin typeface="隶书" pitchFamily="49" charset="-122"/>
                <a:ea typeface="隶书" pitchFamily="49" charset="-122"/>
              </a:rPr>
              <a:t> 7   0   0   0</a:t>
            </a:r>
          </a:p>
          <a:p>
            <a:pPr algn="l">
              <a:spcBef>
                <a:spcPct val="5000"/>
              </a:spcBef>
            </a:pPr>
            <a:r>
              <a:rPr lang="en-US" altLang="zh-CN" sz="2400">
                <a:solidFill>
                  <a:schemeClr val="tx1"/>
                </a:solidFill>
                <a:latin typeface="隶书" pitchFamily="49" charset="-122"/>
                <a:ea typeface="隶书" pitchFamily="49" charset="-122"/>
              </a:rPr>
              <a:t> 8   0   0   0</a:t>
            </a:r>
          </a:p>
          <a:p>
            <a:pPr algn="l">
              <a:spcBef>
                <a:spcPct val="5000"/>
              </a:spcBef>
            </a:pPr>
            <a:r>
              <a:rPr lang="en-US" altLang="zh-CN" sz="2400">
                <a:solidFill>
                  <a:schemeClr val="tx1"/>
                </a:solidFill>
                <a:latin typeface="隶书" pitchFamily="49" charset="-122"/>
                <a:ea typeface="隶书" pitchFamily="49" charset="-122"/>
              </a:rPr>
              <a:t>14   0   0   0</a:t>
            </a:r>
          </a:p>
          <a:p>
            <a:pPr algn="l">
              <a:spcBef>
                <a:spcPct val="5000"/>
              </a:spcBef>
            </a:pPr>
            <a:r>
              <a:rPr lang="en-US" altLang="zh-CN" sz="2400">
                <a:solidFill>
                  <a:schemeClr val="tx1"/>
                </a:solidFill>
                <a:latin typeface="隶书" pitchFamily="49" charset="-122"/>
                <a:ea typeface="隶书" pitchFamily="49" charset="-122"/>
              </a:rPr>
              <a:t>23   0   0   0</a:t>
            </a:r>
          </a:p>
          <a:p>
            <a:pPr algn="l">
              <a:spcBef>
                <a:spcPct val="5000"/>
              </a:spcBef>
            </a:pPr>
            <a:r>
              <a:rPr lang="en-US" altLang="zh-CN" sz="2400">
                <a:solidFill>
                  <a:schemeClr val="tx1"/>
                </a:solidFill>
                <a:latin typeface="隶书" pitchFamily="49" charset="-122"/>
                <a:ea typeface="隶书" pitchFamily="49" charset="-122"/>
              </a:rPr>
              <a:t> 3   0   0   0</a:t>
            </a:r>
          </a:p>
          <a:p>
            <a:pPr algn="l">
              <a:spcBef>
                <a:spcPct val="5000"/>
              </a:spcBef>
            </a:pPr>
            <a:r>
              <a:rPr lang="en-US" altLang="zh-CN" sz="2400">
                <a:solidFill>
                  <a:schemeClr val="tx1"/>
                </a:solidFill>
                <a:latin typeface="隶书" pitchFamily="49" charset="-122"/>
                <a:ea typeface="隶书" pitchFamily="49" charset="-122"/>
              </a:rPr>
              <a:t>11   0   0   0 </a:t>
            </a:r>
          </a:p>
          <a:p>
            <a:pPr algn="l">
              <a:spcBef>
                <a:spcPct val="5000"/>
              </a:spcBef>
            </a:pPr>
            <a:endParaRPr lang="en-US" altLang="zh-CN" sz="2400">
              <a:solidFill>
                <a:schemeClr val="tx1"/>
              </a:solidFill>
              <a:latin typeface="隶书" pitchFamily="49" charset="-122"/>
              <a:ea typeface="隶书" pitchFamily="49" charset="-122"/>
            </a:endParaRPr>
          </a:p>
        </p:txBody>
      </p:sp>
      <p:grpSp>
        <p:nvGrpSpPr>
          <p:cNvPr id="122889" name="Group 148"/>
          <p:cNvGrpSpPr>
            <a:grpSpLocks/>
          </p:cNvGrpSpPr>
          <p:nvPr/>
        </p:nvGrpSpPr>
        <p:grpSpPr bwMode="auto">
          <a:xfrm>
            <a:off x="4994275" y="533400"/>
            <a:ext cx="703263" cy="519113"/>
            <a:chOff x="1200" y="720"/>
            <a:chExt cx="480" cy="327"/>
          </a:xfrm>
        </p:grpSpPr>
        <p:sp>
          <p:nvSpPr>
            <p:cNvPr id="122919" name="Text Box 149"/>
            <p:cNvSpPr txBox="1">
              <a:spLocks noChangeArrowheads="1"/>
            </p:cNvSpPr>
            <p:nvPr/>
          </p:nvSpPr>
          <p:spPr bwMode="auto">
            <a:xfrm>
              <a:off x="1200" y="7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a:solidFill>
                    <a:schemeClr val="tx1"/>
                  </a:solidFill>
                  <a:latin typeface="隶书" pitchFamily="49" charset="-122"/>
                  <a:ea typeface="隶书" pitchFamily="49" charset="-122"/>
                </a:rPr>
                <a:t>HT</a:t>
              </a:r>
            </a:p>
          </p:txBody>
        </p:sp>
        <p:sp>
          <p:nvSpPr>
            <p:cNvPr id="122920" name="Line 150"/>
            <p:cNvSpPr>
              <a:spLocks noChangeShapeType="1"/>
            </p:cNvSpPr>
            <p:nvPr/>
          </p:nvSpPr>
          <p:spPr bwMode="auto">
            <a:xfrm>
              <a:off x="1488" y="912"/>
              <a:ext cx="192" cy="0"/>
            </a:xfrm>
            <a:prstGeom prst="line">
              <a:avLst/>
            </a:prstGeom>
            <a:noFill/>
            <a:ln w="28575"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2890" name="Rectangle 151"/>
          <p:cNvSpPr>
            <a:spLocks noChangeArrowheads="1"/>
          </p:cNvSpPr>
          <p:nvPr/>
        </p:nvSpPr>
        <p:spPr bwMode="auto">
          <a:xfrm>
            <a:off x="6323013" y="41148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a:r>
              <a:rPr lang="en-US" altLang="zh-CN" sz="2400">
                <a:solidFill>
                  <a:srgbClr val="FF3300"/>
                </a:solidFill>
                <a:latin typeface="Arial" charset="0"/>
              </a:rPr>
              <a:t>8      0     1     7</a:t>
            </a:r>
          </a:p>
        </p:txBody>
      </p:sp>
      <p:sp>
        <p:nvSpPr>
          <p:cNvPr id="122891" name="Rectangle 152"/>
          <p:cNvSpPr>
            <a:spLocks noChangeArrowheads="1"/>
          </p:cNvSpPr>
          <p:nvPr/>
        </p:nvSpPr>
        <p:spPr bwMode="auto">
          <a:xfrm>
            <a:off x="6948488" y="1052513"/>
            <a:ext cx="311150" cy="366712"/>
          </a:xfrm>
          <a:prstGeom prst="rect">
            <a:avLst/>
          </a:prstGeom>
          <a:solidFill>
            <a:srgbClr val="FFFF99"/>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1800">
                <a:solidFill>
                  <a:srgbClr val="FF3300"/>
                </a:solidFill>
                <a:latin typeface="Arial" charset="0"/>
                <a:ea typeface="隶书" pitchFamily="49" charset="-122"/>
              </a:rPr>
              <a:t>9</a:t>
            </a:r>
          </a:p>
        </p:txBody>
      </p:sp>
      <p:sp>
        <p:nvSpPr>
          <p:cNvPr id="122892" name="Rectangle 153"/>
          <p:cNvSpPr>
            <a:spLocks noChangeArrowheads="1"/>
          </p:cNvSpPr>
          <p:nvPr/>
        </p:nvSpPr>
        <p:spPr bwMode="auto">
          <a:xfrm>
            <a:off x="7010400" y="3352800"/>
            <a:ext cx="311150" cy="366713"/>
          </a:xfrm>
          <a:prstGeom prst="rect">
            <a:avLst/>
          </a:prstGeom>
          <a:solidFill>
            <a:srgbClr val="FFFF99"/>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1800">
                <a:solidFill>
                  <a:srgbClr val="FF3300"/>
                </a:solidFill>
                <a:latin typeface="Arial" charset="0"/>
                <a:ea typeface="隶书" pitchFamily="49" charset="-122"/>
              </a:rPr>
              <a:t>9</a:t>
            </a:r>
          </a:p>
        </p:txBody>
      </p:sp>
      <p:sp>
        <p:nvSpPr>
          <p:cNvPr id="122893" name="Rectangle 154"/>
          <p:cNvSpPr>
            <a:spLocks noChangeArrowheads="1"/>
          </p:cNvSpPr>
          <p:nvPr/>
        </p:nvSpPr>
        <p:spPr bwMode="auto">
          <a:xfrm>
            <a:off x="6230938" y="4495800"/>
            <a:ext cx="229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a:r>
              <a:rPr lang="en-US" altLang="zh-CN" sz="2400">
                <a:solidFill>
                  <a:srgbClr val="FF3300"/>
                </a:solidFill>
                <a:latin typeface="Arial" charset="0"/>
                <a:ea typeface="隶书" pitchFamily="49" charset="-122"/>
              </a:rPr>
              <a:t>15     0     3     4</a:t>
            </a:r>
          </a:p>
        </p:txBody>
      </p:sp>
      <p:grpSp>
        <p:nvGrpSpPr>
          <p:cNvPr id="122894" name="Group 155"/>
          <p:cNvGrpSpPr>
            <a:grpSpLocks/>
          </p:cNvGrpSpPr>
          <p:nvPr/>
        </p:nvGrpSpPr>
        <p:grpSpPr bwMode="auto">
          <a:xfrm>
            <a:off x="4284663" y="4437063"/>
            <a:ext cx="1277937" cy="519112"/>
            <a:chOff x="1200" y="720"/>
            <a:chExt cx="480" cy="327"/>
          </a:xfrm>
        </p:grpSpPr>
        <p:sp>
          <p:nvSpPr>
            <p:cNvPr id="122917" name="Text Box 156"/>
            <p:cNvSpPr txBox="1">
              <a:spLocks noChangeArrowheads="1"/>
            </p:cNvSpPr>
            <p:nvPr/>
          </p:nvSpPr>
          <p:spPr bwMode="auto">
            <a:xfrm>
              <a:off x="1200" y="7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i="1">
                  <a:solidFill>
                    <a:schemeClr val="tx1"/>
                  </a:solidFill>
                  <a:ea typeface="隶书" pitchFamily="49" charset="-122"/>
                </a:rPr>
                <a:t>i=</a:t>
              </a:r>
              <a:r>
                <a:rPr lang="en-US" altLang="zh-CN">
                  <a:solidFill>
                    <a:schemeClr val="tx1"/>
                  </a:solidFill>
                  <a:ea typeface="隶书" pitchFamily="49" charset="-122"/>
                </a:rPr>
                <a:t>10</a:t>
              </a:r>
              <a:endParaRPr lang="en-US" altLang="zh-CN" i="1">
                <a:solidFill>
                  <a:schemeClr val="tx1"/>
                </a:solidFill>
                <a:ea typeface="隶书" pitchFamily="49" charset="-122"/>
              </a:endParaRPr>
            </a:p>
          </p:txBody>
        </p:sp>
        <p:sp>
          <p:nvSpPr>
            <p:cNvPr id="122918" name="Line 157"/>
            <p:cNvSpPr>
              <a:spLocks noChangeShapeType="1"/>
            </p:cNvSpPr>
            <p:nvPr/>
          </p:nvSpPr>
          <p:spPr bwMode="auto">
            <a:xfrm>
              <a:off x="1488" y="912"/>
              <a:ext cx="192" cy="0"/>
            </a:xfrm>
            <a:prstGeom prst="line">
              <a:avLst/>
            </a:prstGeom>
            <a:noFill/>
            <a:ln w="28575"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2895" name="Rectangle 158"/>
          <p:cNvSpPr>
            <a:spLocks noChangeArrowheads="1"/>
          </p:cNvSpPr>
          <p:nvPr/>
        </p:nvSpPr>
        <p:spPr bwMode="auto">
          <a:xfrm>
            <a:off x="6948488" y="1773238"/>
            <a:ext cx="438150" cy="366712"/>
          </a:xfrm>
          <a:prstGeom prst="rect">
            <a:avLst/>
          </a:prstGeom>
          <a:solidFill>
            <a:srgbClr val="FFFF99"/>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1800">
                <a:solidFill>
                  <a:srgbClr val="FF3300"/>
                </a:solidFill>
                <a:latin typeface="Arial" charset="0"/>
                <a:ea typeface="隶书" pitchFamily="49" charset="-122"/>
              </a:rPr>
              <a:t>10</a:t>
            </a:r>
          </a:p>
        </p:txBody>
      </p:sp>
      <p:sp>
        <p:nvSpPr>
          <p:cNvPr id="122896" name="Rectangle 159"/>
          <p:cNvSpPr>
            <a:spLocks noChangeArrowheads="1"/>
          </p:cNvSpPr>
          <p:nvPr/>
        </p:nvSpPr>
        <p:spPr bwMode="auto">
          <a:xfrm>
            <a:off x="6948488" y="2205038"/>
            <a:ext cx="438150" cy="366712"/>
          </a:xfrm>
          <a:prstGeom prst="rect">
            <a:avLst/>
          </a:prstGeom>
          <a:solidFill>
            <a:srgbClr val="FFFF99"/>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1800">
                <a:solidFill>
                  <a:srgbClr val="FF3300"/>
                </a:solidFill>
                <a:latin typeface="Arial" charset="0"/>
                <a:ea typeface="隶书" pitchFamily="49" charset="-122"/>
              </a:rPr>
              <a:t>10</a:t>
            </a:r>
          </a:p>
        </p:txBody>
      </p:sp>
      <p:sp>
        <p:nvSpPr>
          <p:cNvPr id="122897" name="Rectangle 160"/>
          <p:cNvSpPr>
            <a:spLocks noChangeArrowheads="1"/>
          </p:cNvSpPr>
          <p:nvPr/>
        </p:nvSpPr>
        <p:spPr bwMode="auto">
          <a:xfrm>
            <a:off x="417513" y="4419600"/>
            <a:ext cx="1462087" cy="547688"/>
          </a:xfrm>
          <a:prstGeom prst="rect">
            <a:avLst/>
          </a:prstGeom>
          <a:noFill/>
          <a:ln w="28575" cap="sq">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a:solidFill>
                  <a:schemeClr val="tx1"/>
                </a:solidFill>
                <a:ea typeface="楷体_GB2312" pitchFamily="49" charset="-122"/>
              </a:rPr>
              <a:t>步骤</a:t>
            </a:r>
            <a:r>
              <a:rPr lang="en-US" altLang="zh-CN">
                <a:solidFill>
                  <a:schemeClr val="tx1"/>
                </a:solidFill>
                <a:ea typeface="楷体_GB2312" pitchFamily="49" charset="-122"/>
              </a:rPr>
              <a:t>2</a:t>
            </a:r>
            <a:r>
              <a:rPr lang="zh-CN" altLang="en-US">
                <a:solidFill>
                  <a:schemeClr val="tx1"/>
                </a:solidFill>
                <a:ea typeface="楷体_GB2312" pitchFamily="49" charset="-122"/>
              </a:rPr>
              <a:t>：</a:t>
            </a:r>
          </a:p>
        </p:txBody>
      </p:sp>
      <p:grpSp>
        <p:nvGrpSpPr>
          <p:cNvPr id="122898" name="Group 161"/>
          <p:cNvGrpSpPr>
            <a:grpSpLocks/>
          </p:cNvGrpSpPr>
          <p:nvPr/>
        </p:nvGrpSpPr>
        <p:grpSpPr bwMode="auto">
          <a:xfrm>
            <a:off x="609600" y="2362200"/>
            <a:ext cx="1524000" cy="1371600"/>
            <a:chOff x="1728" y="1440"/>
            <a:chExt cx="960" cy="864"/>
          </a:xfrm>
        </p:grpSpPr>
        <p:sp>
          <p:nvSpPr>
            <p:cNvPr id="122912" name="Line 162"/>
            <p:cNvSpPr>
              <a:spLocks noChangeShapeType="1"/>
            </p:cNvSpPr>
            <p:nvPr/>
          </p:nvSpPr>
          <p:spPr bwMode="auto">
            <a:xfrm flipV="1">
              <a:off x="1920" y="1680"/>
              <a:ext cx="288"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2913" name="Line 163"/>
            <p:cNvSpPr>
              <a:spLocks noChangeShapeType="1"/>
            </p:cNvSpPr>
            <p:nvPr/>
          </p:nvSpPr>
          <p:spPr bwMode="auto">
            <a:xfrm flipH="1" flipV="1">
              <a:off x="2208" y="1680"/>
              <a:ext cx="288"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2914" name="Rectangle 164"/>
            <p:cNvSpPr>
              <a:spLocks noChangeArrowheads="1"/>
            </p:cNvSpPr>
            <p:nvPr/>
          </p:nvSpPr>
          <p:spPr bwMode="auto">
            <a:xfrm>
              <a:off x="2029" y="1440"/>
              <a:ext cx="358" cy="345"/>
            </a:xfrm>
            <a:prstGeom prst="rect">
              <a:avLst/>
            </a:prstGeom>
            <a:solidFill>
              <a:schemeClr val="accent1"/>
            </a:solidFill>
            <a:ln w="28575" cap="sq">
              <a:solidFill>
                <a:schemeClr val="tx1"/>
              </a:solidFill>
              <a:miter lim="800000"/>
              <a:headEnd/>
              <a:tailEnd/>
            </a:ln>
          </p:spPr>
          <p:txBody>
            <a:bodyPr wrap="none" anchor="ctr"/>
            <a:lstStyle/>
            <a:p>
              <a:r>
                <a:rPr lang="en-US" altLang="zh-CN"/>
                <a:t>8</a:t>
              </a:r>
            </a:p>
          </p:txBody>
        </p:sp>
        <p:sp>
          <p:nvSpPr>
            <p:cNvPr id="122915" name="Oval 165"/>
            <p:cNvSpPr>
              <a:spLocks noChangeArrowheads="1"/>
            </p:cNvSpPr>
            <p:nvPr/>
          </p:nvSpPr>
          <p:spPr bwMode="auto">
            <a:xfrm>
              <a:off x="1728" y="1968"/>
              <a:ext cx="336" cy="336"/>
            </a:xfrm>
            <a:prstGeom prst="ellipse">
              <a:avLst/>
            </a:prstGeom>
            <a:solidFill>
              <a:srgbClr val="FBE2DF"/>
            </a:solidFill>
            <a:ln w="28575" cap="sq">
              <a:solidFill>
                <a:schemeClr val="tx1"/>
              </a:solidFill>
              <a:round/>
              <a:headEnd/>
              <a:tailEnd/>
            </a:ln>
          </p:spPr>
          <p:txBody>
            <a:bodyPr wrap="none" anchor="ctr"/>
            <a:lstStyle/>
            <a:p>
              <a:r>
                <a:rPr lang="en-US" altLang="zh-CN"/>
                <a:t>5</a:t>
              </a:r>
            </a:p>
          </p:txBody>
        </p:sp>
        <p:sp>
          <p:nvSpPr>
            <p:cNvPr id="122916" name="Oval 166"/>
            <p:cNvSpPr>
              <a:spLocks noChangeArrowheads="1"/>
            </p:cNvSpPr>
            <p:nvPr/>
          </p:nvSpPr>
          <p:spPr bwMode="auto">
            <a:xfrm>
              <a:off x="2352" y="1968"/>
              <a:ext cx="336" cy="336"/>
            </a:xfrm>
            <a:prstGeom prst="ellipse">
              <a:avLst/>
            </a:prstGeom>
            <a:solidFill>
              <a:srgbClr val="FBE2DF"/>
            </a:solidFill>
            <a:ln w="28575" cap="sq">
              <a:solidFill>
                <a:schemeClr val="tx1"/>
              </a:solidFill>
              <a:round/>
              <a:headEnd/>
              <a:tailEnd/>
            </a:ln>
          </p:spPr>
          <p:txBody>
            <a:bodyPr wrap="none" anchor="ctr"/>
            <a:lstStyle/>
            <a:p>
              <a:r>
                <a:rPr lang="en-US" altLang="zh-CN"/>
                <a:t>3</a:t>
              </a:r>
            </a:p>
          </p:txBody>
        </p:sp>
      </p:grpSp>
      <p:sp>
        <p:nvSpPr>
          <p:cNvPr id="122899" name="Oval 167"/>
          <p:cNvSpPr>
            <a:spLocks noChangeArrowheads="1"/>
          </p:cNvSpPr>
          <p:nvPr/>
        </p:nvSpPr>
        <p:spPr bwMode="auto">
          <a:xfrm>
            <a:off x="533400" y="1447800"/>
            <a:ext cx="533400" cy="533400"/>
          </a:xfrm>
          <a:prstGeom prst="ellipse">
            <a:avLst/>
          </a:prstGeom>
          <a:solidFill>
            <a:srgbClr val="FCECEA">
              <a:alpha val="54901"/>
            </a:srgbClr>
          </a:solidFill>
          <a:ln w="28575" cap="sq">
            <a:solidFill>
              <a:schemeClr val="bg2"/>
            </a:solidFill>
            <a:round/>
            <a:headEnd/>
            <a:tailEnd/>
          </a:ln>
        </p:spPr>
        <p:txBody>
          <a:bodyPr wrap="none" anchor="ctr"/>
          <a:lstStyle/>
          <a:p>
            <a:r>
              <a:rPr lang="en-US" altLang="zh-CN">
                <a:solidFill>
                  <a:schemeClr val="bg2"/>
                </a:solidFill>
              </a:rPr>
              <a:t>5</a:t>
            </a:r>
          </a:p>
        </p:txBody>
      </p:sp>
      <p:sp>
        <p:nvSpPr>
          <p:cNvPr id="122900" name="Oval 168"/>
          <p:cNvSpPr>
            <a:spLocks noChangeArrowheads="1"/>
          </p:cNvSpPr>
          <p:nvPr/>
        </p:nvSpPr>
        <p:spPr bwMode="auto">
          <a:xfrm>
            <a:off x="1143000" y="1447800"/>
            <a:ext cx="533400" cy="533400"/>
          </a:xfrm>
          <a:prstGeom prst="ellipse">
            <a:avLst/>
          </a:prstGeom>
          <a:solidFill>
            <a:srgbClr val="FBE2DF"/>
          </a:solidFill>
          <a:ln w="28575" cap="sq">
            <a:solidFill>
              <a:schemeClr val="tx1"/>
            </a:solidFill>
            <a:round/>
            <a:headEnd/>
            <a:tailEnd/>
          </a:ln>
        </p:spPr>
        <p:txBody>
          <a:bodyPr wrap="none" anchor="ctr"/>
          <a:lstStyle/>
          <a:p>
            <a:r>
              <a:rPr lang="en-US" altLang="zh-CN"/>
              <a:t>29</a:t>
            </a:r>
          </a:p>
        </p:txBody>
      </p:sp>
      <p:sp>
        <p:nvSpPr>
          <p:cNvPr id="122901" name="Oval 169"/>
          <p:cNvSpPr>
            <a:spLocks noChangeArrowheads="1"/>
          </p:cNvSpPr>
          <p:nvPr/>
        </p:nvSpPr>
        <p:spPr bwMode="auto">
          <a:xfrm>
            <a:off x="1752600" y="1447800"/>
            <a:ext cx="533400" cy="533400"/>
          </a:xfrm>
          <a:prstGeom prst="ellipse">
            <a:avLst/>
          </a:prstGeom>
          <a:solidFill>
            <a:srgbClr val="FCECEA"/>
          </a:solidFill>
          <a:ln w="28575" cap="sq">
            <a:solidFill>
              <a:schemeClr val="bg2"/>
            </a:solidFill>
            <a:round/>
            <a:headEnd/>
            <a:tailEnd/>
          </a:ln>
        </p:spPr>
        <p:txBody>
          <a:bodyPr wrap="none" anchor="ctr"/>
          <a:lstStyle/>
          <a:p>
            <a:r>
              <a:rPr lang="en-US" altLang="zh-CN">
                <a:solidFill>
                  <a:schemeClr val="bg2"/>
                </a:solidFill>
              </a:rPr>
              <a:t>7</a:t>
            </a:r>
          </a:p>
        </p:txBody>
      </p:sp>
      <p:sp>
        <p:nvSpPr>
          <p:cNvPr id="122902" name="Oval 170"/>
          <p:cNvSpPr>
            <a:spLocks noChangeArrowheads="1"/>
          </p:cNvSpPr>
          <p:nvPr/>
        </p:nvSpPr>
        <p:spPr bwMode="auto">
          <a:xfrm>
            <a:off x="2362200" y="1447800"/>
            <a:ext cx="533400" cy="533400"/>
          </a:xfrm>
          <a:prstGeom prst="ellipse">
            <a:avLst/>
          </a:prstGeom>
          <a:solidFill>
            <a:srgbClr val="FCECEA"/>
          </a:solidFill>
          <a:ln w="28575" cap="sq">
            <a:solidFill>
              <a:schemeClr val="bg2"/>
            </a:solidFill>
            <a:round/>
            <a:headEnd/>
            <a:tailEnd/>
          </a:ln>
        </p:spPr>
        <p:txBody>
          <a:bodyPr wrap="none" anchor="ctr"/>
          <a:lstStyle/>
          <a:p>
            <a:r>
              <a:rPr lang="en-US" altLang="zh-CN">
                <a:solidFill>
                  <a:schemeClr val="bg2"/>
                </a:solidFill>
              </a:rPr>
              <a:t>8</a:t>
            </a:r>
          </a:p>
        </p:txBody>
      </p:sp>
      <p:sp>
        <p:nvSpPr>
          <p:cNvPr id="122903" name="Oval 171"/>
          <p:cNvSpPr>
            <a:spLocks noChangeArrowheads="1"/>
          </p:cNvSpPr>
          <p:nvPr/>
        </p:nvSpPr>
        <p:spPr bwMode="auto">
          <a:xfrm>
            <a:off x="2971800" y="1447800"/>
            <a:ext cx="533400" cy="533400"/>
          </a:xfrm>
          <a:prstGeom prst="ellipse">
            <a:avLst/>
          </a:prstGeom>
          <a:solidFill>
            <a:srgbClr val="FBE2DF"/>
          </a:solidFill>
          <a:ln w="28575" cap="sq">
            <a:solidFill>
              <a:schemeClr val="tx1"/>
            </a:solidFill>
            <a:round/>
            <a:headEnd/>
            <a:tailEnd/>
          </a:ln>
        </p:spPr>
        <p:txBody>
          <a:bodyPr wrap="none" anchor="ctr"/>
          <a:lstStyle/>
          <a:p>
            <a:r>
              <a:rPr lang="en-US" altLang="zh-CN"/>
              <a:t>14</a:t>
            </a:r>
          </a:p>
        </p:txBody>
      </p:sp>
      <p:sp>
        <p:nvSpPr>
          <p:cNvPr id="122904" name="Oval 172"/>
          <p:cNvSpPr>
            <a:spLocks noChangeArrowheads="1"/>
          </p:cNvSpPr>
          <p:nvPr/>
        </p:nvSpPr>
        <p:spPr bwMode="auto">
          <a:xfrm>
            <a:off x="3581400" y="1447800"/>
            <a:ext cx="533400" cy="533400"/>
          </a:xfrm>
          <a:prstGeom prst="ellipse">
            <a:avLst/>
          </a:prstGeom>
          <a:solidFill>
            <a:srgbClr val="FBE2DF"/>
          </a:solidFill>
          <a:ln w="28575" cap="sq">
            <a:solidFill>
              <a:schemeClr val="tx1"/>
            </a:solidFill>
            <a:round/>
            <a:headEnd/>
            <a:tailEnd/>
          </a:ln>
        </p:spPr>
        <p:txBody>
          <a:bodyPr wrap="none" anchor="ctr"/>
          <a:lstStyle/>
          <a:p>
            <a:r>
              <a:rPr lang="en-US" altLang="zh-CN"/>
              <a:t>23</a:t>
            </a:r>
          </a:p>
        </p:txBody>
      </p:sp>
      <p:sp>
        <p:nvSpPr>
          <p:cNvPr id="122905" name="Oval 173"/>
          <p:cNvSpPr>
            <a:spLocks noChangeArrowheads="1"/>
          </p:cNvSpPr>
          <p:nvPr/>
        </p:nvSpPr>
        <p:spPr bwMode="auto">
          <a:xfrm>
            <a:off x="4191000" y="1447800"/>
            <a:ext cx="533400" cy="533400"/>
          </a:xfrm>
          <a:prstGeom prst="ellipse">
            <a:avLst/>
          </a:prstGeom>
          <a:solidFill>
            <a:srgbClr val="FCECEA"/>
          </a:solidFill>
          <a:ln w="28575" cap="sq">
            <a:solidFill>
              <a:schemeClr val="bg2"/>
            </a:solidFill>
            <a:round/>
            <a:headEnd/>
            <a:tailEnd/>
          </a:ln>
        </p:spPr>
        <p:txBody>
          <a:bodyPr wrap="none" anchor="ctr"/>
          <a:lstStyle/>
          <a:p>
            <a:r>
              <a:rPr lang="en-US" altLang="zh-CN">
                <a:solidFill>
                  <a:schemeClr val="bg2"/>
                </a:solidFill>
              </a:rPr>
              <a:t>3</a:t>
            </a:r>
          </a:p>
        </p:txBody>
      </p:sp>
      <p:sp>
        <p:nvSpPr>
          <p:cNvPr id="122906" name="Oval 174"/>
          <p:cNvSpPr>
            <a:spLocks noChangeArrowheads="1"/>
          </p:cNvSpPr>
          <p:nvPr/>
        </p:nvSpPr>
        <p:spPr bwMode="auto">
          <a:xfrm>
            <a:off x="4800600" y="1447800"/>
            <a:ext cx="533400" cy="533400"/>
          </a:xfrm>
          <a:prstGeom prst="ellipse">
            <a:avLst/>
          </a:prstGeom>
          <a:solidFill>
            <a:srgbClr val="FBE2DF"/>
          </a:solidFill>
          <a:ln w="28575" cap="sq">
            <a:solidFill>
              <a:schemeClr val="tx1"/>
            </a:solidFill>
            <a:round/>
            <a:headEnd/>
            <a:tailEnd/>
          </a:ln>
        </p:spPr>
        <p:txBody>
          <a:bodyPr wrap="none" anchor="ctr"/>
          <a:lstStyle/>
          <a:p>
            <a:r>
              <a:rPr lang="en-US" altLang="zh-CN"/>
              <a:t>11</a:t>
            </a:r>
          </a:p>
        </p:txBody>
      </p:sp>
      <p:sp>
        <p:nvSpPr>
          <p:cNvPr id="471215" name="Text Box 175"/>
          <p:cNvSpPr txBox="1">
            <a:spLocks noChangeArrowheads="1"/>
          </p:cNvSpPr>
          <p:nvPr/>
        </p:nvSpPr>
        <p:spPr bwMode="auto">
          <a:xfrm>
            <a:off x="304800" y="2209800"/>
            <a:ext cx="5105400" cy="4179888"/>
          </a:xfrm>
          <a:prstGeom prst="rect">
            <a:avLst/>
          </a:prstGeom>
          <a:solidFill>
            <a:schemeClr val="bg1"/>
          </a:solidFill>
          <a:ln w="28575" cap="sq">
            <a:solidFill>
              <a:srgbClr val="CC6600"/>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lang="zh-CN" altLang="en-US" dirty="0">
                <a:solidFill>
                  <a:schemeClr val="tx1"/>
                </a:solidFill>
                <a:ea typeface="楷体_GB2312" pitchFamily="49" charset="-122"/>
              </a:rPr>
              <a:t>步骤</a:t>
            </a:r>
            <a:r>
              <a:rPr lang="en-US" altLang="zh-CN" dirty="0">
                <a:solidFill>
                  <a:schemeClr val="tx1"/>
                </a:solidFill>
                <a:ea typeface="楷体_GB2312" pitchFamily="49" charset="-122"/>
              </a:rPr>
              <a:t>2</a:t>
            </a:r>
            <a:r>
              <a:rPr lang="zh-CN" altLang="en-US" dirty="0">
                <a:solidFill>
                  <a:schemeClr val="tx1"/>
                </a:solidFill>
                <a:ea typeface="楷体_GB2312" pitchFamily="49" charset="-122"/>
              </a:rPr>
              <a:t>：循环</a:t>
            </a:r>
          </a:p>
          <a:p>
            <a:pPr algn="l" eaLnBrk="1" hangingPunct="1">
              <a:spcBef>
                <a:spcPct val="50000"/>
              </a:spcBef>
              <a:buClr>
                <a:schemeClr val="tx2"/>
              </a:buClr>
              <a:buSzPct val="110000"/>
              <a:buFont typeface="Symbol" pitchFamily="18" charset="2"/>
              <a:buNone/>
            </a:pPr>
            <a:r>
              <a:rPr lang="zh-CN" altLang="en-US" dirty="0">
                <a:solidFill>
                  <a:schemeClr val="tx1"/>
                </a:solidFill>
                <a:ea typeface="楷体_GB2312" pitchFamily="49" charset="-122"/>
              </a:rPr>
              <a:t>在 </a:t>
            </a:r>
            <a:r>
              <a:rPr lang="en-US" altLang="zh-CN" dirty="0">
                <a:solidFill>
                  <a:schemeClr val="tx1"/>
                </a:solidFill>
                <a:ea typeface="楷体_GB2312" pitchFamily="49" charset="-122"/>
              </a:rPr>
              <a:t>F </a:t>
            </a:r>
            <a:r>
              <a:rPr lang="zh-CN" altLang="en-US" dirty="0">
                <a:solidFill>
                  <a:schemeClr val="tx1"/>
                </a:solidFill>
                <a:ea typeface="楷体_GB2312" pitchFamily="49" charset="-122"/>
              </a:rPr>
              <a:t>中选取</a:t>
            </a:r>
            <a:r>
              <a:rPr lang="zh-CN" altLang="en-US" dirty="0">
                <a:solidFill>
                  <a:srgbClr val="FF0000"/>
                </a:solidFill>
                <a:ea typeface="楷体_GB2312" pitchFamily="49" charset="-122"/>
              </a:rPr>
              <a:t>根结点权值最小</a:t>
            </a:r>
            <a:r>
              <a:rPr lang="zh-CN" altLang="en-US" dirty="0">
                <a:solidFill>
                  <a:schemeClr val="tx1"/>
                </a:solidFill>
                <a:ea typeface="楷体_GB2312" pitchFamily="49" charset="-122"/>
              </a:rPr>
              <a:t>的两棵二叉树</a:t>
            </a:r>
            <a:r>
              <a:rPr lang="en-US" altLang="zh-CN" dirty="0">
                <a:solidFill>
                  <a:srgbClr val="FF3300"/>
                </a:solidFill>
                <a:ea typeface="楷体_GB2312" pitchFamily="49" charset="-122"/>
              </a:rPr>
              <a:t>s1</a:t>
            </a:r>
            <a:r>
              <a:rPr lang="zh-CN" altLang="en-US" dirty="0">
                <a:solidFill>
                  <a:srgbClr val="FF3300"/>
                </a:solidFill>
                <a:ea typeface="楷体_GB2312" pitchFamily="49" charset="-122"/>
              </a:rPr>
              <a:t>和</a:t>
            </a:r>
            <a:r>
              <a:rPr lang="en-US" altLang="zh-CN" dirty="0">
                <a:solidFill>
                  <a:srgbClr val="FF3300"/>
                </a:solidFill>
                <a:ea typeface="楷体_GB2312" pitchFamily="49" charset="-122"/>
              </a:rPr>
              <a:t>s2</a:t>
            </a:r>
            <a:endParaRPr lang="en-US" altLang="zh-CN" dirty="0">
              <a:solidFill>
                <a:schemeClr val="tx1"/>
              </a:solidFill>
              <a:ea typeface="楷体_GB2312" pitchFamily="49" charset="-122"/>
            </a:endParaRPr>
          </a:p>
          <a:p>
            <a:pPr algn="l" eaLnBrk="1" hangingPunct="1">
              <a:spcBef>
                <a:spcPct val="50000"/>
              </a:spcBef>
              <a:buClr>
                <a:srgbClr val="FF9900"/>
              </a:buClr>
              <a:buFont typeface="Wingdings" pitchFamily="2" charset="2"/>
              <a:buChar char="v"/>
            </a:pPr>
            <a:r>
              <a:rPr lang="en-US" altLang="zh-CN" dirty="0">
                <a:solidFill>
                  <a:srgbClr val="FF3300"/>
                </a:solidFill>
                <a:ea typeface="楷体_GB2312" pitchFamily="49" charset="-122"/>
              </a:rPr>
              <a:t>s1</a:t>
            </a:r>
            <a:r>
              <a:rPr lang="zh-CN" altLang="en-US" dirty="0">
                <a:solidFill>
                  <a:srgbClr val="FF3300"/>
                </a:solidFill>
                <a:ea typeface="楷体_GB2312" pitchFamily="49" charset="-122"/>
              </a:rPr>
              <a:t>和</a:t>
            </a:r>
            <a:r>
              <a:rPr lang="en-US" altLang="zh-CN" dirty="0">
                <a:solidFill>
                  <a:srgbClr val="FF3300"/>
                </a:solidFill>
                <a:ea typeface="楷体_GB2312" pitchFamily="49" charset="-122"/>
              </a:rPr>
              <a:t>s2</a:t>
            </a:r>
            <a:r>
              <a:rPr lang="zh-CN" altLang="en-US" dirty="0">
                <a:ea typeface="楷体_GB2312" pitchFamily="49" charset="-122"/>
              </a:rPr>
              <a:t>分别作为左、右子树构造一棵新二叉树</a:t>
            </a:r>
            <a:r>
              <a:rPr lang="en-US" altLang="zh-CN" i="1" dirty="0">
                <a:ea typeface="楷体_GB2312" pitchFamily="49" charset="-122"/>
              </a:rPr>
              <a:t>I</a:t>
            </a:r>
          </a:p>
          <a:p>
            <a:pPr algn="l" eaLnBrk="1" hangingPunct="1">
              <a:spcBef>
                <a:spcPct val="50000"/>
              </a:spcBef>
              <a:buClr>
                <a:srgbClr val="FF9900"/>
              </a:buClr>
              <a:buFont typeface="Wingdings" pitchFamily="2" charset="2"/>
              <a:buChar char="v"/>
            </a:pPr>
            <a:r>
              <a:rPr lang="zh-CN" altLang="en-US" dirty="0">
                <a:ea typeface="楷体_GB2312" pitchFamily="49" charset="-122"/>
              </a:rPr>
              <a:t>并置二叉树</a:t>
            </a:r>
            <a:r>
              <a:rPr lang="en-US" altLang="zh-CN" i="1" dirty="0">
                <a:ea typeface="楷体_GB2312" pitchFamily="49" charset="-122"/>
              </a:rPr>
              <a:t>i</a:t>
            </a:r>
            <a:r>
              <a:rPr lang="zh-CN" altLang="en-US" dirty="0">
                <a:ea typeface="楷体_GB2312" pitchFamily="49" charset="-122"/>
              </a:rPr>
              <a:t>根结点的权值为其左、右子树根结点的权值之和；</a:t>
            </a:r>
            <a:endParaRPr lang="zh-CN" altLang="en-US" dirty="0">
              <a:solidFill>
                <a:schemeClr val="tx1"/>
              </a:solidFill>
              <a:ea typeface="楷体_GB2312" pitchFamily="49" charset="-122"/>
            </a:endParaRPr>
          </a:p>
        </p:txBody>
      </p:sp>
      <p:sp>
        <p:nvSpPr>
          <p:cNvPr id="471216" name="AutoShape 176"/>
          <p:cNvSpPr>
            <a:spLocks noChangeArrowheads="1"/>
          </p:cNvSpPr>
          <p:nvPr/>
        </p:nvSpPr>
        <p:spPr bwMode="auto">
          <a:xfrm>
            <a:off x="2667000" y="1447800"/>
            <a:ext cx="5105400" cy="533400"/>
          </a:xfrm>
          <a:prstGeom prst="wedgeRectCallout">
            <a:avLst>
              <a:gd name="adj1" fmla="val -54384"/>
              <a:gd name="adj2" fmla="val 145537"/>
            </a:avLst>
          </a:prstGeom>
          <a:solidFill>
            <a:srgbClr val="FFFF99"/>
          </a:solidFill>
          <a:ln w="28575" cap="sq">
            <a:solidFill>
              <a:schemeClr val="tx1"/>
            </a:solidFill>
            <a:miter lim="800000"/>
            <a:headEnd/>
            <a:tailEnd/>
          </a:ln>
        </p:spPr>
        <p:txBody>
          <a:bodyPr/>
          <a:lstStyle/>
          <a:p>
            <a:pPr algn="l" eaLnBrk="0" hangingPunct="0">
              <a:spcBef>
                <a:spcPct val="0"/>
              </a:spcBef>
            </a:pPr>
            <a:r>
              <a:rPr lang="en-US" altLang="zh-CN">
                <a:solidFill>
                  <a:schemeClr val="tx1"/>
                </a:solidFill>
                <a:ea typeface="楷体_GB2312" pitchFamily="49" charset="-122"/>
              </a:rPr>
              <a:t>for (i=n+1; i&lt;2*n; ++i; ++p)</a:t>
            </a:r>
            <a:endParaRPr lang="en-US" altLang="zh-CN"/>
          </a:p>
        </p:txBody>
      </p:sp>
      <p:sp>
        <p:nvSpPr>
          <p:cNvPr id="471217" name="AutoShape 177"/>
          <p:cNvSpPr>
            <a:spLocks noChangeArrowheads="1"/>
          </p:cNvSpPr>
          <p:nvPr/>
        </p:nvSpPr>
        <p:spPr bwMode="auto">
          <a:xfrm>
            <a:off x="2895600" y="2133600"/>
            <a:ext cx="4800600" cy="533400"/>
          </a:xfrm>
          <a:prstGeom prst="wedgeRectCallout">
            <a:avLst>
              <a:gd name="adj1" fmla="val -48843"/>
              <a:gd name="adj2" fmla="val 105060"/>
            </a:avLst>
          </a:prstGeom>
          <a:solidFill>
            <a:srgbClr val="FFFF99"/>
          </a:solidFill>
          <a:ln w="28575" cap="sq">
            <a:solidFill>
              <a:schemeClr val="tx1"/>
            </a:solidFill>
            <a:miter lim="800000"/>
            <a:headEnd/>
            <a:tailEnd/>
          </a:ln>
        </p:spPr>
        <p:txBody>
          <a:bodyPr/>
          <a:lstStyle/>
          <a:p>
            <a:pPr algn="l"/>
            <a:r>
              <a:rPr lang="en-US" altLang="zh-CN">
                <a:solidFill>
                  <a:schemeClr val="tx1"/>
                </a:solidFill>
                <a:ea typeface="楷体_GB2312" pitchFamily="49" charset="-122"/>
              </a:rPr>
              <a:t>Select(HT, i-1, s1, s2);</a:t>
            </a:r>
          </a:p>
        </p:txBody>
      </p:sp>
      <p:sp>
        <p:nvSpPr>
          <p:cNvPr id="471218" name="AutoShape 178"/>
          <p:cNvSpPr>
            <a:spLocks noChangeArrowheads="1"/>
          </p:cNvSpPr>
          <p:nvPr/>
        </p:nvSpPr>
        <p:spPr bwMode="auto">
          <a:xfrm>
            <a:off x="2667000" y="2761611"/>
            <a:ext cx="6096000" cy="2172626"/>
          </a:xfrm>
          <a:prstGeom prst="wedgeRectCallout">
            <a:avLst>
              <a:gd name="adj1" fmla="val -56928"/>
              <a:gd name="adj2" fmla="val 25471"/>
            </a:avLst>
          </a:prstGeom>
          <a:solidFill>
            <a:srgbClr val="FFFF99"/>
          </a:solidFill>
          <a:ln w="28575" cap="sq">
            <a:solidFill>
              <a:schemeClr val="tx1"/>
            </a:solidFill>
            <a:miter lim="800000"/>
            <a:headEnd/>
            <a:tailEnd/>
          </a:ln>
        </p:spPr>
        <p:txBody>
          <a:bodyPr/>
          <a:lstStyle/>
          <a:p>
            <a:pPr algn="l"/>
            <a:r>
              <a:rPr lang="en-US" altLang="zh-CN" dirty="0">
                <a:solidFill>
                  <a:schemeClr val="tx1"/>
                </a:solidFill>
                <a:ea typeface="楷体_GB2312" pitchFamily="49" charset="-122"/>
              </a:rPr>
              <a:t>//</a:t>
            </a:r>
            <a:r>
              <a:rPr lang="zh-CN" altLang="en-US" dirty="0">
                <a:solidFill>
                  <a:schemeClr val="tx1"/>
                </a:solidFill>
                <a:ea typeface="楷体_GB2312" pitchFamily="49" charset="-122"/>
              </a:rPr>
              <a:t>设</a:t>
            </a:r>
            <a:r>
              <a:rPr lang="en-US" altLang="zh-CN" dirty="0">
                <a:solidFill>
                  <a:schemeClr val="tx1"/>
                </a:solidFill>
                <a:ea typeface="楷体_GB2312" pitchFamily="49" charset="-122"/>
              </a:rPr>
              <a:t>s1</a:t>
            </a:r>
            <a:r>
              <a:rPr lang="zh-CN" altLang="en-US" dirty="0">
                <a:solidFill>
                  <a:schemeClr val="tx1"/>
                </a:solidFill>
                <a:ea typeface="楷体_GB2312" pitchFamily="49" charset="-122"/>
              </a:rPr>
              <a:t>和</a:t>
            </a:r>
            <a:r>
              <a:rPr lang="en-US" altLang="zh-CN" dirty="0">
                <a:solidFill>
                  <a:schemeClr val="tx1"/>
                </a:solidFill>
                <a:ea typeface="楷体_GB2312" pitchFamily="49" charset="-122"/>
              </a:rPr>
              <a:t>s2</a:t>
            </a:r>
            <a:r>
              <a:rPr lang="zh-CN" altLang="en-US" dirty="0">
                <a:solidFill>
                  <a:schemeClr val="tx1"/>
                </a:solidFill>
                <a:ea typeface="楷体_GB2312" pitchFamily="49" charset="-122"/>
              </a:rPr>
              <a:t>的父指针为</a:t>
            </a:r>
            <a:r>
              <a:rPr lang="en-US" altLang="zh-CN" dirty="0">
                <a:solidFill>
                  <a:schemeClr val="tx1"/>
                </a:solidFill>
                <a:ea typeface="楷体_GB2312" pitchFamily="49" charset="-122"/>
              </a:rPr>
              <a:t>i</a:t>
            </a:r>
            <a:endParaRPr lang="en-US" altLang="zh-CN" dirty="0" smtClean="0">
              <a:solidFill>
                <a:schemeClr val="tx1"/>
              </a:solidFill>
              <a:ea typeface="楷体_GB2312" pitchFamily="49" charset="-122"/>
            </a:endParaRPr>
          </a:p>
          <a:p>
            <a:pPr algn="l"/>
            <a:r>
              <a:rPr lang="en-US" altLang="zh-CN" dirty="0" smtClean="0">
                <a:solidFill>
                  <a:schemeClr val="tx1"/>
                </a:solidFill>
                <a:ea typeface="楷体_GB2312" pitchFamily="49" charset="-122"/>
              </a:rPr>
              <a:t>HT[s1</a:t>
            </a:r>
            <a:r>
              <a:rPr lang="en-US" altLang="zh-CN" dirty="0">
                <a:solidFill>
                  <a:schemeClr val="tx1"/>
                </a:solidFill>
                <a:ea typeface="楷体_GB2312" pitchFamily="49" charset="-122"/>
              </a:rPr>
              <a:t>]. parent =i;  HT[s2</a:t>
            </a:r>
            <a:r>
              <a:rPr lang="en-US" altLang="zh-CN" dirty="0" smtClean="0">
                <a:solidFill>
                  <a:schemeClr val="tx1"/>
                </a:solidFill>
                <a:ea typeface="楷体_GB2312" pitchFamily="49" charset="-122"/>
              </a:rPr>
              <a:t>].</a:t>
            </a:r>
            <a:r>
              <a:rPr lang="en-US" altLang="zh-CN" dirty="0">
                <a:solidFill>
                  <a:schemeClr val="tx1"/>
                </a:solidFill>
                <a:ea typeface="楷体_GB2312" pitchFamily="49" charset="-122"/>
              </a:rPr>
              <a:t> parent </a:t>
            </a:r>
            <a:r>
              <a:rPr lang="en-US" altLang="zh-CN" dirty="0" smtClean="0">
                <a:solidFill>
                  <a:schemeClr val="tx1"/>
                </a:solidFill>
                <a:ea typeface="楷体_GB2312" pitchFamily="49" charset="-122"/>
              </a:rPr>
              <a:t>= i;</a:t>
            </a:r>
            <a:endParaRPr lang="en-US" altLang="zh-CN" dirty="0">
              <a:solidFill>
                <a:schemeClr val="tx1"/>
              </a:solidFill>
              <a:ea typeface="楷体_GB2312" pitchFamily="49" charset="-122"/>
            </a:endParaRPr>
          </a:p>
          <a:p>
            <a:pPr algn="l"/>
            <a:r>
              <a:rPr lang="en-US" altLang="zh-CN" dirty="0">
                <a:solidFill>
                  <a:schemeClr val="tx1"/>
                </a:solidFill>
                <a:ea typeface="楷体_GB2312" pitchFamily="49" charset="-122"/>
              </a:rPr>
              <a:t>//</a:t>
            </a:r>
            <a:r>
              <a:rPr lang="zh-CN" altLang="en-US" dirty="0">
                <a:solidFill>
                  <a:schemeClr val="tx1"/>
                </a:solidFill>
                <a:ea typeface="楷体_GB2312" pitchFamily="49" charset="-122"/>
              </a:rPr>
              <a:t>设置</a:t>
            </a:r>
            <a:r>
              <a:rPr lang="en-US" altLang="zh-CN" dirty="0">
                <a:solidFill>
                  <a:schemeClr val="tx1"/>
                </a:solidFill>
                <a:ea typeface="楷体_GB2312" pitchFamily="49" charset="-122"/>
              </a:rPr>
              <a:t>i</a:t>
            </a:r>
            <a:r>
              <a:rPr lang="zh-CN" altLang="en-US" dirty="0">
                <a:solidFill>
                  <a:schemeClr val="tx1"/>
                </a:solidFill>
                <a:ea typeface="楷体_GB2312" pitchFamily="49" charset="-122"/>
              </a:rPr>
              <a:t>的左右子指针为</a:t>
            </a:r>
            <a:r>
              <a:rPr lang="en-US" altLang="zh-CN" dirty="0">
                <a:solidFill>
                  <a:schemeClr val="tx1"/>
                </a:solidFill>
                <a:ea typeface="楷体_GB2312" pitchFamily="49" charset="-122"/>
              </a:rPr>
              <a:t>s1</a:t>
            </a:r>
            <a:r>
              <a:rPr lang="zh-CN" altLang="en-US" dirty="0">
                <a:solidFill>
                  <a:schemeClr val="tx1"/>
                </a:solidFill>
                <a:ea typeface="楷体_GB2312" pitchFamily="49" charset="-122"/>
              </a:rPr>
              <a:t>和</a:t>
            </a:r>
            <a:r>
              <a:rPr lang="en-US" altLang="zh-CN" dirty="0" smtClean="0">
                <a:solidFill>
                  <a:schemeClr val="tx1"/>
                </a:solidFill>
                <a:ea typeface="楷体_GB2312" pitchFamily="49" charset="-122"/>
              </a:rPr>
              <a:t>s2</a:t>
            </a:r>
          </a:p>
          <a:p>
            <a:pPr algn="l"/>
            <a:r>
              <a:rPr lang="en-US" altLang="zh-CN" dirty="0">
                <a:solidFill>
                  <a:schemeClr val="tx1"/>
                </a:solidFill>
                <a:ea typeface="楷体_GB2312" pitchFamily="49" charset="-122"/>
              </a:rPr>
              <a:t>HT[i].</a:t>
            </a:r>
            <a:r>
              <a:rPr lang="en-US" altLang="zh-CN" dirty="0" err="1">
                <a:solidFill>
                  <a:schemeClr val="tx1"/>
                </a:solidFill>
                <a:ea typeface="楷体_GB2312" pitchFamily="49" charset="-122"/>
              </a:rPr>
              <a:t>lchild</a:t>
            </a:r>
            <a:r>
              <a:rPr lang="en-US" altLang="zh-CN" dirty="0">
                <a:solidFill>
                  <a:schemeClr val="tx1"/>
                </a:solidFill>
                <a:ea typeface="楷体_GB2312" pitchFamily="49" charset="-122"/>
              </a:rPr>
              <a:t>=s1;  HT[i].</a:t>
            </a:r>
            <a:r>
              <a:rPr lang="en-US" altLang="zh-CN" dirty="0" err="1">
                <a:solidFill>
                  <a:schemeClr val="tx1"/>
                </a:solidFill>
                <a:ea typeface="楷体_GB2312" pitchFamily="49" charset="-122"/>
              </a:rPr>
              <a:t>rchild</a:t>
            </a:r>
            <a:r>
              <a:rPr lang="en-US" altLang="zh-CN" dirty="0">
                <a:solidFill>
                  <a:schemeClr val="tx1"/>
                </a:solidFill>
                <a:ea typeface="楷体_GB2312" pitchFamily="49" charset="-122"/>
              </a:rPr>
              <a:t>=s2;</a:t>
            </a:r>
          </a:p>
        </p:txBody>
      </p:sp>
      <p:sp>
        <p:nvSpPr>
          <p:cNvPr id="471219" name="AutoShape 179"/>
          <p:cNvSpPr>
            <a:spLocks noChangeArrowheads="1"/>
          </p:cNvSpPr>
          <p:nvPr/>
        </p:nvSpPr>
        <p:spPr bwMode="auto">
          <a:xfrm>
            <a:off x="3995936" y="5588323"/>
            <a:ext cx="4876800" cy="990600"/>
          </a:xfrm>
          <a:prstGeom prst="wedgeRectCallout">
            <a:avLst>
              <a:gd name="adj1" fmla="val -40123"/>
              <a:gd name="adj2" fmla="val -72989"/>
            </a:avLst>
          </a:prstGeom>
          <a:solidFill>
            <a:srgbClr val="FFFF99"/>
          </a:solidFill>
          <a:ln w="28575" cap="sq">
            <a:solidFill>
              <a:schemeClr val="tx1"/>
            </a:solidFill>
            <a:miter lim="800000"/>
            <a:headEnd/>
            <a:tailEnd/>
          </a:ln>
        </p:spPr>
        <p:txBody>
          <a:bodyPr/>
          <a:lstStyle/>
          <a:p>
            <a:pPr algn="l" eaLnBrk="0" hangingPunct="0">
              <a:spcBef>
                <a:spcPct val="0"/>
              </a:spcBef>
            </a:pPr>
            <a:r>
              <a:rPr lang="en-US" altLang="zh-CN" dirty="0">
                <a:solidFill>
                  <a:schemeClr val="tx1"/>
                </a:solidFill>
                <a:ea typeface="楷体_GB2312" pitchFamily="49" charset="-122"/>
              </a:rPr>
              <a:t>HT[i].weight=HT[s1].</a:t>
            </a:r>
            <a:r>
              <a:rPr lang="en-US" altLang="zh-CN" dirty="0" err="1">
                <a:solidFill>
                  <a:schemeClr val="tx1"/>
                </a:solidFill>
                <a:ea typeface="楷体_GB2312" pitchFamily="49" charset="-122"/>
              </a:rPr>
              <a:t>weight+HT</a:t>
            </a:r>
            <a:r>
              <a:rPr lang="en-US" altLang="zh-CN" dirty="0">
                <a:solidFill>
                  <a:schemeClr val="tx1"/>
                </a:solidFill>
                <a:ea typeface="楷体_GB2312" pitchFamily="49" charset="-122"/>
              </a:rPr>
              <a:t>[s2].weight;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215">
                                            <p:bg/>
                                          </p:spTgt>
                                        </p:tgtEl>
                                        <p:attrNameLst>
                                          <p:attrName>style.visibility</p:attrName>
                                        </p:attrNameLst>
                                      </p:cBhvr>
                                      <p:to>
                                        <p:strVal val="visible"/>
                                      </p:to>
                                    </p:set>
                                    <p:anim calcmode="lin" valueType="num">
                                      <p:cBhvr additive="base">
                                        <p:cTn id="7" dur="500" fill="hold"/>
                                        <p:tgtEl>
                                          <p:spTgt spid="47121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215">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215">
                                            <p:txEl>
                                              <p:pRg st="0" end="0"/>
                                            </p:txEl>
                                          </p:spTgt>
                                        </p:tgtEl>
                                        <p:attrNameLst>
                                          <p:attrName>style.visibility</p:attrName>
                                        </p:attrNameLst>
                                      </p:cBhvr>
                                      <p:to>
                                        <p:strVal val="visible"/>
                                      </p:to>
                                    </p:set>
                                    <p:anim calcmode="lin" valueType="num">
                                      <p:cBhvr additive="base">
                                        <p:cTn id="13" dur="500" fill="hold"/>
                                        <p:tgtEl>
                                          <p:spTgt spid="4712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2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215">
                                            <p:txEl>
                                              <p:pRg st="1" end="1"/>
                                            </p:txEl>
                                          </p:spTgt>
                                        </p:tgtEl>
                                        <p:attrNameLst>
                                          <p:attrName>style.visibility</p:attrName>
                                        </p:attrNameLst>
                                      </p:cBhvr>
                                      <p:to>
                                        <p:strVal val="visible"/>
                                      </p:to>
                                    </p:set>
                                    <p:anim calcmode="lin" valueType="num">
                                      <p:cBhvr additive="base">
                                        <p:cTn id="19" dur="500" fill="hold"/>
                                        <p:tgtEl>
                                          <p:spTgt spid="47121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2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215">
                                            <p:txEl>
                                              <p:pRg st="2" end="2"/>
                                            </p:txEl>
                                          </p:spTgt>
                                        </p:tgtEl>
                                        <p:attrNameLst>
                                          <p:attrName>style.visibility</p:attrName>
                                        </p:attrNameLst>
                                      </p:cBhvr>
                                      <p:to>
                                        <p:strVal val="visible"/>
                                      </p:to>
                                    </p:set>
                                    <p:anim calcmode="lin" valueType="num">
                                      <p:cBhvr additive="base">
                                        <p:cTn id="25" dur="500" fill="hold"/>
                                        <p:tgtEl>
                                          <p:spTgt spid="47121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2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215">
                                            <p:txEl>
                                              <p:pRg st="3" end="3"/>
                                            </p:txEl>
                                          </p:spTgt>
                                        </p:tgtEl>
                                        <p:attrNameLst>
                                          <p:attrName>style.visibility</p:attrName>
                                        </p:attrNameLst>
                                      </p:cBhvr>
                                      <p:to>
                                        <p:strVal val="visible"/>
                                      </p:to>
                                    </p:set>
                                    <p:anim calcmode="lin" valueType="num">
                                      <p:cBhvr additive="base">
                                        <p:cTn id="31" dur="500" fill="hold"/>
                                        <p:tgtEl>
                                          <p:spTgt spid="47121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2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71216"/>
                                        </p:tgtEl>
                                        <p:attrNameLst>
                                          <p:attrName>style.visibility</p:attrName>
                                        </p:attrNameLst>
                                      </p:cBhvr>
                                      <p:to>
                                        <p:strVal val="visible"/>
                                      </p:to>
                                    </p:set>
                                    <p:animEffect transition="in" filter="wipe(down)">
                                      <p:cBhvr>
                                        <p:cTn id="37" dur="500"/>
                                        <p:tgtEl>
                                          <p:spTgt spid="4712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71217"/>
                                        </p:tgtEl>
                                        <p:attrNameLst>
                                          <p:attrName>style.visibility</p:attrName>
                                        </p:attrNameLst>
                                      </p:cBhvr>
                                      <p:to>
                                        <p:strVal val="visible"/>
                                      </p:to>
                                    </p:set>
                                    <p:animEffect transition="in" filter="wipe(down)">
                                      <p:cBhvr>
                                        <p:cTn id="42" dur="500"/>
                                        <p:tgtEl>
                                          <p:spTgt spid="4712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71218"/>
                                        </p:tgtEl>
                                        <p:attrNameLst>
                                          <p:attrName>style.visibility</p:attrName>
                                        </p:attrNameLst>
                                      </p:cBhvr>
                                      <p:to>
                                        <p:strVal val="visible"/>
                                      </p:to>
                                    </p:set>
                                    <p:animEffect transition="in" filter="wipe(down)">
                                      <p:cBhvr>
                                        <p:cTn id="47" dur="500"/>
                                        <p:tgtEl>
                                          <p:spTgt spid="4712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71219"/>
                                        </p:tgtEl>
                                        <p:attrNameLst>
                                          <p:attrName>style.visibility</p:attrName>
                                        </p:attrNameLst>
                                      </p:cBhvr>
                                      <p:to>
                                        <p:strVal val="visible"/>
                                      </p:to>
                                    </p:set>
                                    <p:animEffect transition="in" filter="wipe(down)">
                                      <p:cBhvr>
                                        <p:cTn id="52" dur="500"/>
                                        <p:tgtEl>
                                          <p:spTgt spid="471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5" grpId="0" build="p" animBg="1" autoUpdateAnimBg="0"/>
      <p:bldP spid="471216" grpId="0" animBg="1" autoUpdateAnimBg="0"/>
      <p:bldP spid="471217" grpId="0" animBg="1" autoUpdateAnimBg="0"/>
      <p:bldP spid="471218" grpId="0" animBg="1" autoUpdateAnimBg="0"/>
      <p:bldP spid="471219" grpId="0"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94FE9AC3-84A2-42C7-A58C-63C123B62C14}" type="slidenum">
              <a:rPr kumimoji="0" lang="en-US" altLang="zh-CN" sz="1400" b="0" smtClean="0">
                <a:solidFill>
                  <a:schemeClr val="tx1"/>
                </a:solidFill>
              </a:rPr>
              <a:pPr eaLnBrk="1" hangingPunct="1"/>
              <a:t>131</a:t>
            </a:fld>
            <a:endParaRPr kumimoji="0" lang="en-US" altLang="zh-CN" sz="1400" b="0" smtClean="0">
              <a:solidFill>
                <a:schemeClr val="tx1"/>
              </a:solidFill>
            </a:endParaRPr>
          </a:p>
        </p:txBody>
      </p:sp>
      <p:sp>
        <p:nvSpPr>
          <p:cNvPr id="123907" name="Text Box 4"/>
          <p:cNvSpPr txBox="1">
            <a:spLocks noChangeArrowheads="1"/>
          </p:cNvSpPr>
          <p:nvPr/>
        </p:nvSpPr>
        <p:spPr bwMode="auto">
          <a:xfrm>
            <a:off x="5064125" y="160338"/>
            <a:ext cx="4079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a:solidFill>
                  <a:srgbClr val="FFFF66"/>
                </a:solidFill>
                <a:latin typeface="隶书" pitchFamily="49" charset="-122"/>
                <a:ea typeface="隶书" pitchFamily="49" charset="-122"/>
              </a:rPr>
              <a:t>   </a:t>
            </a:r>
            <a:r>
              <a:rPr lang="en-US" altLang="zh-CN">
                <a:solidFill>
                  <a:srgbClr val="006600"/>
                </a:solidFill>
                <a:ea typeface="隶书" pitchFamily="49" charset="-122"/>
              </a:rPr>
              <a:t>w   p   lch   rch</a:t>
            </a:r>
          </a:p>
        </p:txBody>
      </p:sp>
      <p:sp>
        <p:nvSpPr>
          <p:cNvPr id="123908" name="Text Box 5"/>
          <p:cNvSpPr txBox="1">
            <a:spLocks noChangeArrowheads="1"/>
          </p:cNvSpPr>
          <p:nvPr/>
        </p:nvSpPr>
        <p:spPr bwMode="auto">
          <a:xfrm>
            <a:off x="5397500" y="619125"/>
            <a:ext cx="771525" cy="623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nSpc>
                <a:spcPct val="90000"/>
              </a:lnSpc>
              <a:spcBef>
                <a:spcPct val="0"/>
              </a:spcBef>
            </a:pPr>
            <a:r>
              <a:rPr lang="en-US" altLang="zh-CN">
                <a:solidFill>
                  <a:srgbClr val="660066"/>
                </a:solidFill>
                <a:latin typeface="隶书" pitchFamily="49" charset="-122"/>
                <a:ea typeface="隶书" pitchFamily="49" charset="-122"/>
              </a:rPr>
              <a:t>0</a:t>
            </a:r>
          </a:p>
          <a:p>
            <a:pPr>
              <a:lnSpc>
                <a:spcPct val="90000"/>
              </a:lnSpc>
              <a:spcBef>
                <a:spcPct val="0"/>
              </a:spcBef>
            </a:pPr>
            <a:r>
              <a:rPr lang="en-US" altLang="zh-CN">
                <a:solidFill>
                  <a:srgbClr val="660066"/>
                </a:solidFill>
                <a:latin typeface="隶书" pitchFamily="49" charset="-122"/>
                <a:ea typeface="隶书" pitchFamily="49" charset="-122"/>
              </a:rPr>
              <a:t>1</a:t>
            </a:r>
          </a:p>
          <a:p>
            <a:pPr>
              <a:lnSpc>
                <a:spcPct val="90000"/>
              </a:lnSpc>
              <a:spcBef>
                <a:spcPct val="0"/>
              </a:spcBef>
            </a:pPr>
            <a:r>
              <a:rPr lang="en-US" altLang="zh-CN">
                <a:solidFill>
                  <a:srgbClr val="660066"/>
                </a:solidFill>
                <a:latin typeface="隶书" pitchFamily="49" charset="-122"/>
                <a:ea typeface="隶书" pitchFamily="49" charset="-122"/>
              </a:rPr>
              <a:t>2</a:t>
            </a:r>
          </a:p>
          <a:p>
            <a:pPr>
              <a:lnSpc>
                <a:spcPct val="90000"/>
              </a:lnSpc>
              <a:spcBef>
                <a:spcPct val="0"/>
              </a:spcBef>
            </a:pPr>
            <a:r>
              <a:rPr lang="en-US" altLang="zh-CN">
                <a:solidFill>
                  <a:srgbClr val="660066"/>
                </a:solidFill>
                <a:latin typeface="隶书" pitchFamily="49" charset="-122"/>
                <a:ea typeface="隶书" pitchFamily="49" charset="-122"/>
              </a:rPr>
              <a:t>3</a:t>
            </a:r>
          </a:p>
          <a:p>
            <a:pPr>
              <a:lnSpc>
                <a:spcPct val="90000"/>
              </a:lnSpc>
              <a:spcBef>
                <a:spcPct val="0"/>
              </a:spcBef>
            </a:pPr>
            <a:r>
              <a:rPr lang="en-US" altLang="zh-CN">
                <a:solidFill>
                  <a:srgbClr val="660066"/>
                </a:solidFill>
                <a:latin typeface="隶书" pitchFamily="49" charset="-122"/>
                <a:ea typeface="隶书" pitchFamily="49" charset="-122"/>
              </a:rPr>
              <a:t>4</a:t>
            </a:r>
          </a:p>
          <a:p>
            <a:pPr>
              <a:lnSpc>
                <a:spcPct val="90000"/>
              </a:lnSpc>
              <a:spcBef>
                <a:spcPct val="0"/>
              </a:spcBef>
            </a:pPr>
            <a:r>
              <a:rPr lang="en-US" altLang="zh-CN">
                <a:solidFill>
                  <a:srgbClr val="660066"/>
                </a:solidFill>
                <a:latin typeface="隶书" pitchFamily="49" charset="-122"/>
                <a:ea typeface="隶书" pitchFamily="49" charset="-122"/>
              </a:rPr>
              <a:t>5</a:t>
            </a:r>
          </a:p>
          <a:p>
            <a:pPr>
              <a:lnSpc>
                <a:spcPct val="90000"/>
              </a:lnSpc>
              <a:spcBef>
                <a:spcPct val="0"/>
              </a:spcBef>
            </a:pPr>
            <a:r>
              <a:rPr lang="en-US" altLang="zh-CN">
                <a:solidFill>
                  <a:srgbClr val="660066"/>
                </a:solidFill>
                <a:latin typeface="隶书" pitchFamily="49" charset="-122"/>
                <a:ea typeface="隶书" pitchFamily="49" charset="-122"/>
              </a:rPr>
              <a:t>6</a:t>
            </a:r>
          </a:p>
          <a:p>
            <a:pPr>
              <a:lnSpc>
                <a:spcPct val="90000"/>
              </a:lnSpc>
              <a:spcBef>
                <a:spcPct val="0"/>
              </a:spcBef>
            </a:pPr>
            <a:r>
              <a:rPr lang="en-US" altLang="zh-CN">
                <a:solidFill>
                  <a:srgbClr val="660066"/>
                </a:solidFill>
                <a:latin typeface="隶书" pitchFamily="49" charset="-122"/>
                <a:ea typeface="隶书" pitchFamily="49" charset="-122"/>
              </a:rPr>
              <a:t>7</a:t>
            </a:r>
          </a:p>
          <a:p>
            <a:pPr>
              <a:lnSpc>
                <a:spcPct val="90000"/>
              </a:lnSpc>
              <a:spcBef>
                <a:spcPct val="0"/>
              </a:spcBef>
            </a:pPr>
            <a:r>
              <a:rPr lang="en-US" altLang="zh-CN">
                <a:solidFill>
                  <a:srgbClr val="660066"/>
                </a:solidFill>
                <a:latin typeface="隶书" pitchFamily="49" charset="-122"/>
                <a:ea typeface="隶书" pitchFamily="49" charset="-122"/>
              </a:rPr>
              <a:t>8</a:t>
            </a:r>
          </a:p>
          <a:p>
            <a:pPr>
              <a:lnSpc>
                <a:spcPct val="90000"/>
              </a:lnSpc>
              <a:spcBef>
                <a:spcPct val="0"/>
              </a:spcBef>
            </a:pPr>
            <a:r>
              <a:rPr lang="en-US" altLang="zh-CN">
                <a:solidFill>
                  <a:srgbClr val="660066"/>
                </a:solidFill>
                <a:latin typeface="隶书" pitchFamily="49" charset="-122"/>
                <a:ea typeface="隶书" pitchFamily="49" charset="-122"/>
              </a:rPr>
              <a:t>9</a:t>
            </a:r>
          </a:p>
          <a:p>
            <a:pPr>
              <a:lnSpc>
                <a:spcPct val="90000"/>
              </a:lnSpc>
              <a:spcBef>
                <a:spcPct val="0"/>
              </a:spcBef>
            </a:pPr>
            <a:r>
              <a:rPr lang="en-US" altLang="zh-CN">
                <a:solidFill>
                  <a:srgbClr val="660066"/>
                </a:solidFill>
                <a:latin typeface="隶书" pitchFamily="49" charset="-122"/>
                <a:ea typeface="隶书" pitchFamily="49" charset="-122"/>
              </a:rPr>
              <a:t>10</a:t>
            </a:r>
          </a:p>
          <a:p>
            <a:pPr>
              <a:lnSpc>
                <a:spcPct val="90000"/>
              </a:lnSpc>
              <a:spcBef>
                <a:spcPct val="0"/>
              </a:spcBef>
            </a:pPr>
            <a:r>
              <a:rPr lang="en-US" altLang="zh-CN">
                <a:solidFill>
                  <a:srgbClr val="660066"/>
                </a:solidFill>
                <a:latin typeface="隶书" pitchFamily="49" charset="-122"/>
                <a:ea typeface="隶书" pitchFamily="49" charset="-122"/>
              </a:rPr>
              <a:t>11</a:t>
            </a:r>
          </a:p>
          <a:p>
            <a:pPr>
              <a:lnSpc>
                <a:spcPct val="90000"/>
              </a:lnSpc>
              <a:spcBef>
                <a:spcPct val="0"/>
              </a:spcBef>
            </a:pPr>
            <a:r>
              <a:rPr lang="en-US" altLang="zh-CN">
                <a:solidFill>
                  <a:srgbClr val="660066"/>
                </a:solidFill>
                <a:latin typeface="隶书" pitchFamily="49" charset="-122"/>
                <a:ea typeface="隶书" pitchFamily="49" charset="-122"/>
              </a:rPr>
              <a:t>12</a:t>
            </a:r>
          </a:p>
          <a:p>
            <a:pPr>
              <a:lnSpc>
                <a:spcPct val="90000"/>
              </a:lnSpc>
              <a:spcBef>
                <a:spcPct val="0"/>
              </a:spcBef>
            </a:pPr>
            <a:r>
              <a:rPr lang="en-US" altLang="zh-CN">
                <a:solidFill>
                  <a:srgbClr val="660066"/>
                </a:solidFill>
                <a:latin typeface="隶书" pitchFamily="49" charset="-122"/>
                <a:ea typeface="隶书" pitchFamily="49" charset="-122"/>
              </a:rPr>
              <a:t>13</a:t>
            </a:r>
          </a:p>
          <a:p>
            <a:pPr>
              <a:lnSpc>
                <a:spcPct val="90000"/>
              </a:lnSpc>
              <a:spcBef>
                <a:spcPct val="0"/>
              </a:spcBef>
            </a:pPr>
            <a:r>
              <a:rPr lang="en-US" altLang="zh-CN">
                <a:solidFill>
                  <a:srgbClr val="660066"/>
                </a:solidFill>
                <a:latin typeface="隶书" pitchFamily="49" charset="-122"/>
                <a:ea typeface="隶书" pitchFamily="49" charset="-122"/>
              </a:rPr>
              <a:t>14</a:t>
            </a:r>
          </a:p>
          <a:p>
            <a:pPr>
              <a:lnSpc>
                <a:spcPct val="90000"/>
              </a:lnSpc>
              <a:spcBef>
                <a:spcPct val="0"/>
              </a:spcBef>
            </a:pPr>
            <a:r>
              <a:rPr lang="en-US" altLang="zh-CN">
                <a:solidFill>
                  <a:srgbClr val="660066"/>
                </a:solidFill>
                <a:latin typeface="隶书" pitchFamily="49" charset="-122"/>
                <a:ea typeface="隶书" pitchFamily="49" charset="-122"/>
              </a:rPr>
              <a:t>15</a:t>
            </a:r>
          </a:p>
        </p:txBody>
      </p:sp>
      <p:grpSp>
        <p:nvGrpSpPr>
          <p:cNvPr id="123909" name="Group 6"/>
          <p:cNvGrpSpPr>
            <a:grpSpLocks/>
          </p:cNvGrpSpPr>
          <p:nvPr/>
        </p:nvGrpSpPr>
        <p:grpSpPr bwMode="auto">
          <a:xfrm>
            <a:off x="6118225" y="527050"/>
            <a:ext cx="2519363" cy="6319838"/>
            <a:chOff x="1728" y="528"/>
            <a:chExt cx="1296" cy="3312"/>
          </a:xfrm>
        </p:grpSpPr>
        <p:grpSp>
          <p:nvGrpSpPr>
            <p:cNvPr id="123972" name="Group 7"/>
            <p:cNvGrpSpPr>
              <a:grpSpLocks/>
            </p:cNvGrpSpPr>
            <p:nvPr/>
          </p:nvGrpSpPr>
          <p:grpSpPr bwMode="auto">
            <a:xfrm>
              <a:off x="1729" y="528"/>
              <a:ext cx="1295" cy="3312"/>
              <a:chOff x="1729" y="528"/>
              <a:chExt cx="1295" cy="3312"/>
            </a:xfrm>
          </p:grpSpPr>
          <p:sp>
            <p:nvSpPr>
              <p:cNvPr id="123989" name="Rectangle 8"/>
              <p:cNvSpPr>
                <a:spLocks noChangeArrowheads="1"/>
              </p:cNvSpPr>
              <p:nvPr/>
            </p:nvSpPr>
            <p:spPr bwMode="auto">
              <a:xfrm>
                <a:off x="1729" y="576"/>
                <a:ext cx="1295" cy="3264"/>
              </a:xfrm>
              <a:prstGeom prst="rect">
                <a:avLst/>
              </a:prstGeom>
              <a:solidFill>
                <a:schemeClr val="bg2"/>
              </a:solidFill>
              <a:ln w="12700" cap="rnd">
                <a:solidFill>
                  <a:schemeClr val="tx1"/>
                </a:solidFill>
                <a:miter lim="800000"/>
                <a:headEnd/>
                <a:tailEnd/>
              </a:ln>
            </p:spPr>
            <p:txBody>
              <a:bodyPr wrap="none" anchor="ctr"/>
              <a:lstStyle/>
              <a:p>
                <a:endParaRPr lang="zh-CN" altLang="en-US"/>
              </a:p>
            </p:txBody>
          </p:sp>
          <p:sp>
            <p:nvSpPr>
              <p:cNvPr id="123990" name="Line 9"/>
              <p:cNvSpPr>
                <a:spLocks noChangeShapeType="1"/>
              </p:cNvSpPr>
              <p:nvPr/>
            </p:nvSpPr>
            <p:spPr bwMode="auto">
              <a:xfrm flipH="1">
                <a:off x="2040" y="528"/>
                <a:ext cx="0" cy="331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91" name="Line 10"/>
              <p:cNvSpPr>
                <a:spLocks noChangeShapeType="1"/>
              </p:cNvSpPr>
              <p:nvPr/>
            </p:nvSpPr>
            <p:spPr bwMode="auto">
              <a:xfrm>
                <a:off x="2378" y="528"/>
                <a:ext cx="0" cy="331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92" name="Line 11"/>
              <p:cNvSpPr>
                <a:spLocks noChangeShapeType="1"/>
              </p:cNvSpPr>
              <p:nvPr/>
            </p:nvSpPr>
            <p:spPr bwMode="auto">
              <a:xfrm>
                <a:off x="2711" y="576"/>
                <a:ext cx="0" cy="326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973" name="Group 12"/>
            <p:cNvGrpSpPr>
              <a:grpSpLocks/>
            </p:cNvGrpSpPr>
            <p:nvPr/>
          </p:nvGrpSpPr>
          <p:grpSpPr bwMode="auto">
            <a:xfrm>
              <a:off x="1728" y="793"/>
              <a:ext cx="1296" cy="2851"/>
              <a:chOff x="1728" y="793"/>
              <a:chExt cx="1296" cy="2851"/>
            </a:xfrm>
          </p:grpSpPr>
          <p:sp>
            <p:nvSpPr>
              <p:cNvPr id="123974" name="Line 13"/>
              <p:cNvSpPr>
                <a:spLocks noChangeShapeType="1"/>
              </p:cNvSpPr>
              <p:nvPr/>
            </p:nvSpPr>
            <p:spPr bwMode="auto">
              <a:xfrm>
                <a:off x="1728" y="988"/>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75" name="Line 14"/>
              <p:cNvSpPr>
                <a:spLocks noChangeShapeType="1"/>
              </p:cNvSpPr>
              <p:nvPr/>
            </p:nvSpPr>
            <p:spPr bwMode="auto">
              <a:xfrm>
                <a:off x="1729" y="1195"/>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76" name="Line 15"/>
              <p:cNvSpPr>
                <a:spLocks noChangeShapeType="1"/>
              </p:cNvSpPr>
              <p:nvPr/>
            </p:nvSpPr>
            <p:spPr bwMode="auto">
              <a:xfrm>
                <a:off x="1729" y="1399"/>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77" name="Line 16"/>
              <p:cNvSpPr>
                <a:spLocks noChangeShapeType="1"/>
              </p:cNvSpPr>
              <p:nvPr/>
            </p:nvSpPr>
            <p:spPr bwMode="auto">
              <a:xfrm>
                <a:off x="1729" y="1604"/>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78" name="Line 17"/>
              <p:cNvSpPr>
                <a:spLocks noChangeShapeType="1"/>
              </p:cNvSpPr>
              <p:nvPr/>
            </p:nvSpPr>
            <p:spPr bwMode="auto">
              <a:xfrm>
                <a:off x="1729" y="2011"/>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79" name="Line 18"/>
              <p:cNvSpPr>
                <a:spLocks noChangeShapeType="1"/>
              </p:cNvSpPr>
              <p:nvPr/>
            </p:nvSpPr>
            <p:spPr bwMode="auto">
              <a:xfrm>
                <a:off x="1729" y="2216"/>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80" name="Line 19"/>
              <p:cNvSpPr>
                <a:spLocks noChangeShapeType="1"/>
              </p:cNvSpPr>
              <p:nvPr/>
            </p:nvSpPr>
            <p:spPr bwMode="auto">
              <a:xfrm>
                <a:off x="1729" y="1807"/>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81" name="Line 20"/>
              <p:cNvSpPr>
                <a:spLocks noChangeShapeType="1"/>
              </p:cNvSpPr>
              <p:nvPr/>
            </p:nvSpPr>
            <p:spPr bwMode="auto">
              <a:xfrm>
                <a:off x="1729" y="3032"/>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82" name="Line 21"/>
              <p:cNvSpPr>
                <a:spLocks noChangeShapeType="1"/>
              </p:cNvSpPr>
              <p:nvPr/>
            </p:nvSpPr>
            <p:spPr bwMode="auto">
              <a:xfrm>
                <a:off x="1729" y="2828"/>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83" name="Line 22"/>
              <p:cNvSpPr>
                <a:spLocks noChangeShapeType="1"/>
              </p:cNvSpPr>
              <p:nvPr/>
            </p:nvSpPr>
            <p:spPr bwMode="auto">
              <a:xfrm>
                <a:off x="1729" y="2623"/>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84" name="Line 23"/>
              <p:cNvSpPr>
                <a:spLocks noChangeShapeType="1"/>
              </p:cNvSpPr>
              <p:nvPr/>
            </p:nvSpPr>
            <p:spPr bwMode="auto">
              <a:xfrm>
                <a:off x="1729" y="2419"/>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85" name="Line 24"/>
              <p:cNvSpPr>
                <a:spLocks noChangeShapeType="1"/>
              </p:cNvSpPr>
              <p:nvPr/>
            </p:nvSpPr>
            <p:spPr bwMode="auto">
              <a:xfrm>
                <a:off x="1729" y="3440"/>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86" name="Line 25"/>
              <p:cNvSpPr>
                <a:spLocks noChangeShapeType="1"/>
              </p:cNvSpPr>
              <p:nvPr/>
            </p:nvSpPr>
            <p:spPr bwMode="auto">
              <a:xfrm>
                <a:off x="1729" y="3235"/>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87" name="Line 26"/>
              <p:cNvSpPr>
                <a:spLocks noChangeShapeType="1"/>
              </p:cNvSpPr>
              <p:nvPr/>
            </p:nvSpPr>
            <p:spPr bwMode="auto">
              <a:xfrm>
                <a:off x="1729" y="3644"/>
                <a:ext cx="1295"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88" name="Line 27"/>
              <p:cNvSpPr>
                <a:spLocks noChangeShapeType="1"/>
              </p:cNvSpPr>
              <p:nvPr/>
            </p:nvSpPr>
            <p:spPr bwMode="auto">
              <a:xfrm>
                <a:off x="1728" y="793"/>
                <a:ext cx="1296"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3910" name="Text Box 28"/>
          <p:cNvSpPr txBox="1">
            <a:spLocks noChangeArrowheads="1"/>
          </p:cNvSpPr>
          <p:nvPr/>
        </p:nvSpPr>
        <p:spPr bwMode="auto">
          <a:xfrm>
            <a:off x="6145213" y="982663"/>
            <a:ext cx="2416175" cy="583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457200" indent="-457200"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
              </a:spcBef>
            </a:pPr>
            <a:r>
              <a:rPr lang="en-US" altLang="zh-CN" sz="2400">
                <a:solidFill>
                  <a:schemeClr val="tx1"/>
                </a:solidFill>
                <a:latin typeface="隶书" pitchFamily="49" charset="-122"/>
                <a:ea typeface="隶书" pitchFamily="49" charset="-122"/>
              </a:rPr>
              <a:t> 5   9   0   0</a:t>
            </a:r>
          </a:p>
          <a:p>
            <a:pPr algn="l">
              <a:spcBef>
                <a:spcPct val="5000"/>
              </a:spcBef>
            </a:pPr>
            <a:r>
              <a:rPr lang="en-US" altLang="zh-CN" sz="2400">
                <a:solidFill>
                  <a:schemeClr val="tx1"/>
                </a:solidFill>
                <a:latin typeface="隶书" pitchFamily="49" charset="-122"/>
                <a:ea typeface="隶书" pitchFamily="49" charset="-122"/>
              </a:rPr>
              <a:t>29  14   0   0</a:t>
            </a:r>
          </a:p>
          <a:p>
            <a:pPr algn="l">
              <a:spcBef>
                <a:spcPct val="5000"/>
              </a:spcBef>
            </a:pPr>
            <a:r>
              <a:rPr lang="en-US" altLang="zh-CN" sz="2400">
                <a:solidFill>
                  <a:schemeClr val="tx1"/>
                </a:solidFill>
                <a:latin typeface="隶书" pitchFamily="49" charset="-122"/>
                <a:ea typeface="隶书" pitchFamily="49" charset="-122"/>
              </a:rPr>
              <a:t> 7  10   0   0</a:t>
            </a:r>
          </a:p>
          <a:p>
            <a:pPr algn="l">
              <a:spcBef>
                <a:spcPct val="5000"/>
              </a:spcBef>
            </a:pPr>
            <a:r>
              <a:rPr lang="en-US" altLang="zh-CN" sz="2400">
                <a:solidFill>
                  <a:schemeClr val="tx1"/>
                </a:solidFill>
                <a:latin typeface="隶书" pitchFamily="49" charset="-122"/>
                <a:ea typeface="隶书" pitchFamily="49" charset="-122"/>
              </a:rPr>
              <a:t> 8  10   0   0</a:t>
            </a:r>
          </a:p>
          <a:p>
            <a:pPr algn="l">
              <a:spcBef>
                <a:spcPct val="5000"/>
              </a:spcBef>
            </a:pPr>
            <a:r>
              <a:rPr lang="en-US" altLang="zh-CN" sz="2400">
                <a:solidFill>
                  <a:schemeClr val="tx1"/>
                </a:solidFill>
                <a:latin typeface="隶书" pitchFamily="49" charset="-122"/>
                <a:ea typeface="隶书" pitchFamily="49" charset="-122"/>
              </a:rPr>
              <a:t>14  12   0   0</a:t>
            </a:r>
          </a:p>
          <a:p>
            <a:pPr algn="l">
              <a:spcBef>
                <a:spcPct val="5000"/>
              </a:spcBef>
            </a:pPr>
            <a:r>
              <a:rPr lang="en-US" altLang="zh-CN" sz="2400">
                <a:solidFill>
                  <a:schemeClr val="tx1"/>
                </a:solidFill>
                <a:latin typeface="隶书" pitchFamily="49" charset="-122"/>
                <a:ea typeface="隶书" pitchFamily="49" charset="-122"/>
              </a:rPr>
              <a:t>23  13   0   0</a:t>
            </a:r>
          </a:p>
          <a:p>
            <a:pPr algn="l">
              <a:spcBef>
                <a:spcPct val="5000"/>
              </a:spcBef>
            </a:pPr>
            <a:r>
              <a:rPr lang="en-US" altLang="zh-CN" sz="2400">
                <a:solidFill>
                  <a:schemeClr val="tx1"/>
                </a:solidFill>
                <a:latin typeface="隶书" pitchFamily="49" charset="-122"/>
                <a:ea typeface="隶书" pitchFamily="49" charset="-122"/>
              </a:rPr>
              <a:t> 3   9   0   0</a:t>
            </a:r>
          </a:p>
          <a:p>
            <a:pPr algn="l">
              <a:spcBef>
                <a:spcPct val="5000"/>
              </a:spcBef>
            </a:pPr>
            <a:r>
              <a:rPr lang="en-US" altLang="zh-CN" sz="2400">
                <a:solidFill>
                  <a:schemeClr val="tx1"/>
                </a:solidFill>
                <a:latin typeface="隶书" pitchFamily="49" charset="-122"/>
                <a:ea typeface="隶书" pitchFamily="49" charset="-122"/>
              </a:rPr>
              <a:t>11  11   0   0 </a:t>
            </a:r>
          </a:p>
          <a:p>
            <a:pPr algn="l">
              <a:spcBef>
                <a:spcPct val="5000"/>
              </a:spcBef>
            </a:pPr>
            <a:r>
              <a:rPr lang="en-US" altLang="zh-CN" sz="2400">
                <a:solidFill>
                  <a:schemeClr val="tx1"/>
                </a:solidFill>
                <a:latin typeface="隶书" pitchFamily="49" charset="-122"/>
                <a:ea typeface="隶书" pitchFamily="49" charset="-122"/>
              </a:rPr>
              <a:t> </a:t>
            </a:r>
            <a:r>
              <a:rPr lang="en-US" altLang="zh-CN" sz="2400">
                <a:solidFill>
                  <a:srgbClr val="CC3300"/>
                </a:solidFill>
                <a:latin typeface="隶书" pitchFamily="49" charset="-122"/>
                <a:ea typeface="隶书" pitchFamily="49" charset="-122"/>
              </a:rPr>
              <a:t>8  11   1   7</a:t>
            </a:r>
          </a:p>
          <a:p>
            <a:pPr algn="l">
              <a:spcBef>
                <a:spcPct val="5000"/>
              </a:spcBef>
            </a:pPr>
            <a:r>
              <a:rPr lang="en-US" altLang="zh-CN" sz="2400">
                <a:solidFill>
                  <a:srgbClr val="CC3300"/>
                </a:solidFill>
                <a:latin typeface="隶书" pitchFamily="49" charset="-122"/>
                <a:ea typeface="隶书" pitchFamily="49" charset="-122"/>
              </a:rPr>
              <a:t>15  12   3   4</a:t>
            </a:r>
          </a:p>
          <a:p>
            <a:pPr algn="l">
              <a:spcBef>
                <a:spcPct val="5000"/>
              </a:spcBef>
            </a:pPr>
            <a:r>
              <a:rPr lang="en-US" altLang="zh-CN" sz="2400">
                <a:solidFill>
                  <a:srgbClr val="CC3300"/>
                </a:solidFill>
                <a:latin typeface="隶书" pitchFamily="49" charset="-122"/>
                <a:ea typeface="隶书" pitchFamily="49" charset="-122"/>
              </a:rPr>
              <a:t>19  13   8   9</a:t>
            </a:r>
          </a:p>
          <a:p>
            <a:pPr algn="l">
              <a:spcBef>
                <a:spcPct val="5000"/>
              </a:spcBef>
            </a:pPr>
            <a:r>
              <a:rPr lang="en-US" altLang="zh-CN" sz="2400">
                <a:solidFill>
                  <a:srgbClr val="CC3300"/>
                </a:solidFill>
                <a:latin typeface="隶书" pitchFamily="49" charset="-122"/>
                <a:ea typeface="隶书" pitchFamily="49" charset="-122"/>
              </a:rPr>
              <a:t>29  14   5  10 </a:t>
            </a:r>
          </a:p>
          <a:p>
            <a:pPr algn="l">
              <a:spcBef>
                <a:spcPct val="5000"/>
              </a:spcBef>
            </a:pPr>
            <a:r>
              <a:rPr lang="en-US" altLang="zh-CN" sz="2400">
                <a:solidFill>
                  <a:srgbClr val="CC3300"/>
                </a:solidFill>
                <a:latin typeface="隶书" pitchFamily="49" charset="-122"/>
                <a:ea typeface="隶书" pitchFamily="49" charset="-122"/>
              </a:rPr>
              <a:t>42  15   6  11</a:t>
            </a:r>
          </a:p>
          <a:p>
            <a:pPr algn="l">
              <a:spcBef>
                <a:spcPct val="5000"/>
              </a:spcBef>
            </a:pPr>
            <a:r>
              <a:rPr lang="en-US" altLang="zh-CN" sz="2400">
                <a:solidFill>
                  <a:srgbClr val="CC3300"/>
                </a:solidFill>
                <a:latin typeface="隶书" pitchFamily="49" charset="-122"/>
                <a:ea typeface="隶书" pitchFamily="49" charset="-122"/>
              </a:rPr>
              <a:t>58  15   2  12</a:t>
            </a:r>
          </a:p>
          <a:p>
            <a:pPr algn="l">
              <a:spcBef>
                <a:spcPct val="5000"/>
              </a:spcBef>
            </a:pPr>
            <a:r>
              <a:rPr lang="en-US" altLang="zh-CN" sz="2400">
                <a:solidFill>
                  <a:srgbClr val="CC3300"/>
                </a:solidFill>
                <a:latin typeface="隶书" pitchFamily="49" charset="-122"/>
                <a:ea typeface="隶书" pitchFamily="49" charset="-122"/>
              </a:rPr>
              <a:t>100  0  13  14</a:t>
            </a:r>
          </a:p>
        </p:txBody>
      </p:sp>
      <p:grpSp>
        <p:nvGrpSpPr>
          <p:cNvPr id="123911" name="Group 90"/>
          <p:cNvGrpSpPr>
            <a:grpSpLocks/>
          </p:cNvGrpSpPr>
          <p:nvPr/>
        </p:nvGrpSpPr>
        <p:grpSpPr bwMode="auto">
          <a:xfrm>
            <a:off x="228600" y="2133600"/>
            <a:ext cx="5346700" cy="3240088"/>
            <a:chOff x="2352" y="1200"/>
            <a:chExt cx="3368" cy="2041"/>
          </a:xfrm>
        </p:grpSpPr>
        <p:sp>
          <p:nvSpPr>
            <p:cNvPr id="123913" name="Line 75"/>
            <p:cNvSpPr>
              <a:spLocks noChangeShapeType="1"/>
            </p:cNvSpPr>
            <p:nvPr/>
          </p:nvSpPr>
          <p:spPr bwMode="auto">
            <a:xfrm flipH="1">
              <a:off x="2907" y="1445"/>
              <a:ext cx="665" cy="306"/>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4" name="Line 76"/>
            <p:cNvSpPr>
              <a:spLocks noChangeShapeType="1"/>
            </p:cNvSpPr>
            <p:nvPr/>
          </p:nvSpPr>
          <p:spPr bwMode="auto">
            <a:xfrm>
              <a:off x="3849" y="1445"/>
              <a:ext cx="610" cy="306"/>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5" name="Line 77"/>
            <p:cNvSpPr>
              <a:spLocks noChangeShapeType="1"/>
            </p:cNvSpPr>
            <p:nvPr/>
          </p:nvSpPr>
          <p:spPr bwMode="auto">
            <a:xfrm flipH="1">
              <a:off x="2574" y="1874"/>
              <a:ext cx="219" cy="244"/>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6" name="Line 78"/>
            <p:cNvSpPr>
              <a:spLocks noChangeShapeType="1"/>
            </p:cNvSpPr>
            <p:nvPr/>
          </p:nvSpPr>
          <p:spPr bwMode="auto">
            <a:xfrm>
              <a:off x="2907" y="1874"/>
              <a:ext cx="221" cy="244"/>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7" name="Line 79"/>
            <p:cNvSpPr>
              <a:spLocks noChangeShapeType="1"/>
            </p:cNvSpPr>
            <p:nvPr/>
          </p:nvSpPr>
          <p:spPr bwMode="auto">
            <a:xfrm>
              <a:off x="3239" y="2302"/>
              <a:ext cx="222" cy="24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8" name="Line 80"/>
            <p:cNvSpPr>
              <a:spLocks noChangeShapeType="1"/>
            </p:cNvSpPr>
            <p:nvPr/>
          </p:nvSpPr>
          <p:spPr bwMode="auto">
            <a:xfrm>
              <a:off x="3572" y="2731"/>
              <a:ext cx="222" cy="24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9" name="Line 81"/>
            <p:cNvSpPr>
              <a:spLocks noChangeShapeType="1"/>
            </p:cNvSpPr>
            <p:nvPr/>
          </p:nvSpPr>
          <p:spPr bwMode="auto">
            <a:xfrm flipH="1">
              <a:off x="2907" y="2302"/>
              <a:ext cx="219" cy="24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0" name="Line 82"/>
            <p:cNvSpPr>
              <a:spLocks noChangeShapeType="1"/>
            </p:cNvSpPr>
            <p:nvPr/>
          </p:nvSpPr>
          <p:spPr bwMode="auto">
            <a:xfrm flipH="1">
              <a:off x="3184" y="2731"/>
              <a:ext cx="219" cy="24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1" name="Line 83"/>
            <p:cNvSpPr>
              <a:spLocks noChangeShapeType="1"/>
            </p:cNvSpPr>
            <p:nvPr/>
          </p:nvSpPr>
          <p:spPr bwMode="auto">
            <a:xfrm>
              <a:off x="4681" y="1874"/>
              <a:ext cx="220" cy="244"/>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2" name="Line 84"/>
            <p:cNvSpPr>
              <a:spLocks noChangeShapeType="1"/>
            </p:cNvSpPr>
            <p:nvPr/>
          </p:nvSpPr>
          <p:spPr bwMode="auto">
            <a:xfrm>
              <a:off x="5402" y="2731"/>
              <a:ext cx="220" cy="24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3" name="Line 85"/>
            <p:cNvSpPr>
              <a:spLocks noChangeShapeType="1"/>
            </p:cNvSpPr>
            <p:nvPr/>
          </p:nvSpPr>
          <p:spPr bwMode="auto">
            <a:xfrm>
              <a:off x="5014" y="2302"/>
              <a:ext cx="220" cy="24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4" name="Line 86"/>
            <p:cNvSpPr>
              <a:spLocks noChangeShapeType="1"/>
            </p:cNvSpPr>
            <p:nvPr/>
          </p:nvSpPr>
          <p:spPr bwMode="auto">
            <a:xfrm flipH="1">
              <a:off x="4293" y="1874"/>
              <a:ext cx="220" cy="244"/>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5" name="Line 87"/>
            <p:cNvSpPr>
              <a:spLocks noChangeShapeType="1"/>
            </p:cNvSpPr>
            <p:nvPr/>
          </p:nvSpPr>
          <p:spPr bwMode="auto">
            <a:xfrm flipH="1">
              <a:off x="4681" y="2302"/>
              <a:ext cx="220" cy="24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6" name="Line 88"/>
            <p:cNvSpPr>
              <a:spLocks noChangeShapeType="1"/>
            </p:cNvSpPr>
            <p:nvPr/>
          </p:nvSpPr>
          <p:spPr bwMode="auto">
            <a:xfrm flipH="1">
              <a:off x="5014" y="2731"/>
              <a:ext cx="220" cy="24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3927" name="Group 30"/>
            <p:cNvGrpSpPr>
              <a:grpSpLocks/>
            </p:cNvGrpSpPr>
            <p:nvPr/>
          </p:nvGrpSpPr>
          <p:grpSpPr bwMode="auto">
            <a:xfrm>
              <a:off x="4792" y="2057"/>
              <a:ext cx="388" cy="327"/>
              <a:chOff x="1462" y="2724"/>
              <a:chExt cx="336" cy="256"/>
            </a:xfrm>
          </p:grpSpPr>
          <p:sp>
            <p:nvSpPr>
              <p:cNvPr id="123970" name="Oval 31"/>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23971" name="Text Box 32"/>
              <p:cNvSpPr txBox="1">
                <a:spLocks noChangeArrowheads="1"/>
              </p:cNvSpPr>
              <p:nvPr/>
            </p:nvSpPr>
            <p:spPr bwMode="auto">
              <a:xfrm>
                <a:off x="1462" y="2724"/>
                <a:ext cx="33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29</a:t>
                </a:r>
              </a:p>
            </p:txBody>
          </p:sp>
        </p:grpSp>
        <p:grpSp>
          <p:nvGrpSpPr>
            <p:cNvPr id="123928" name="Group 33"/>
            <p:cNvGrpSpPr>
              <a:grpSpLocks/>
            </p:cNvGrpSpPr>
            <p:nvPr/>
          </p:nvGrpSpPr>
          <p:grpSpPr bwMode="auto">
            <a:xfrm>
              <a:off x="3018" y="2057"/>
              <a:ext cx="388" cy="327"/>
              <a:chOff x="1462" y="2724"/>
              <a:chExt cx="336" cy="256"/>
            </a:xfrm>
          </p:grpSpPr>
          <p:sp>
            <p:nvSpPr>
              <p:cNvPr id="123968" name="Oval 34"/>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23969" name="Text Box 35"/>
              <p:cNvSpPr txBox="1">
                <a:spLocks noChangeArrowheads="1"/>
              </p:cNvSpPr>
              <p:nvPr/>
            </p:nvSpPr>
            <p:spPr bwMode="auto">
              <a:xfrm>
                <a:off x="1462" y="2724"/>
                <a:ext cx="33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19</a:t>
                </a:r>
              </a:p>
            </p:txBody>
          </p:sp>
        </p:grpSp>
        <p:grpSp>
          <p:nvGrpSpPr>
            <p:cNvPr id="123929" name="Group 36"/>
            <p:cNvGrpSpPr>
              <a:grpSpLocks/>
            </p:cNvGrpSpPr>
            <p:nvPr/>
          </p:nvGrpSpPr>
          <p:grpSpPr bwMode="auto">
            <a:xfrm>
              <a:off x="4404" y="1629"/>
              <a:ext cx="388" cy="327"/>
              <a:chOff x="1462" y="2724"/>
              <a:chExt cx="336" cy="257"/>
            </a:xfrm>
          </p:grpSpPr>
          <p:sp>
            <p:nvSpPr>
              <p:cNvPr id="123966" name="Oval 37"/>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23967" name="Text Box 38"/>
              <p:cNvSpPr txBox="1">
                <a:spLocks noChangeArrowheads="1"/>
              </p:cNvSpPr>
              <p:nvPr/>
            </p:nvSpPr>
            <p:spPr bwMode="auto">
              <a:xfrm>
                <a:off x="1462" y="2724"/>
                <a:ext cx="33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58</a:t>
                </a:r>
              </a:p>
            </p:txBody>
          </p:sp>
        </p:grpSp>
        <p:grpSp>
          <p:nvGrpSpPr>
            <p:cNvPr id="123930" name="Group 39"/>
            <p:cNvGrpSpPr>
              <a:grpSpLocks/>
            </p:cNvGrpSpPr>
            <p:nvPr/>
          </p:nvGrpSpPr>
          <p:grpSpPr bwMode="auto">
            <a:xfrm>
              <a:off x="2681" y="1629"/>
              <a:ext cx="389" cy="327"/>
              <a:chOff x="1462" y="2724"/>
              <a:chExt cx="336" cy="257"/>
            </a:xfrm>
          </p:grpSpPr>
          <p:sp>
            <p:nvSpPr>
              <p:cNvPr id="123964" name="Oval 40"/>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23965" name="Text Box 41"/>
              <p:cNvSpPr txBox="1">
                <a:spLocks noChangeArrowheads="1"/>
              </p:cNvSpPr>
              <p:nvPr/>
            </p:nvSpPr>
            <p:spPr bwMode="auto">
              <a:xfrm>
                <a:off x="1462" y="2724"/>
                <a:ext cx="33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42</a:t>
                </a:r>
              </a:p>
            </p:txBody>
          </p:sp>
        </p:grpSp>
        <p:grpSp>
          <p:nvGrpSpPr>
            <p:cNvPr id="123931" name="Group 42"/>
            <p:cNvGrpSpPr>
              <a:grpSpLocks/>
            </p:cNvGrpSpPr>
            <p:nvPr/>
          </p:nvGrpSpPr>
          <p:grpSpPr bwMode="auto">
            <a:xfrm>
              <a:off x="3485" y="1200"/>
              <a:ext cx="611" cy="333"/>
              <a:chOff x="2999" y="1344"/>
              <a:chExt cx="528" cy="261"/>
            </a:xfrm>
          </p:grpSpPr>
          <p:sp>
            <p:nvSpPr>
              <p:cNvPr id="123962" name="Oval 43"/>
              <p:cNvSpPr>
                <a:spLocks noChangeArrowheads="1"/>
              </p:cNvSpPr>
              <p:nvPr/>
            </p:nvSpPr>
            <p:spPr bwMode="auto">
              <a:xfrm>
                <a:off x="3050" y="1356"/>
                <a:ext cx="272" cy="249"/>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23963" name="Text Box 44"/>
              <p:cNvSpPr txBox="1">
                <a:spLocks noChangeArrowheads="1"/>
              </p:cNvSpPr>
              <p:nvPr/>
            </p:nvSpPr>
            <p:spPr bwMode="auto">
              <a:xfrm>
                <a:off x="2999" y="1344"/>
                <a:ext cx="52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100</a:t>
                </a:r>
              </a:p>
            </p:txBody>
          </p:sp>
        </p:grpSp>
        <p:grpSp>
          <p:nvGrpSpPr>
            <p:cNvPr id="123932" name="Group 45"/>
            <p:cNvGrpSpPr>
              <a:grpSpLocks/>
            </p:cNvGrpSpPr>
            <p:nvPr/>
          </p:nvGrpSpPr>
          <p:grpSpPr bwMode="auto">
            <a:xfrm>
              <a:off x="5125" y="2486"/>
              <a:ext cx="388" cy="326"/>
              <a:chOff x="1462" y="2724"/>
              <a:chExt cx="336" cy="256"/>
            </a:xfrm>
          </p:grpSpPr>
          <p:sp>
            <p:nvSpPr>
              <p:cNvPr id="123960" name="Oval 46"/>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23961" name="Text Box 47"/>
              <p:cNvSpPr txBox="1">
                <a:spLocks noChangeArrowheads="1"/>
              </p:cNvSpPr>
              <p:nvPr/>
            </p:nvSpPr>
            <p:spPr bwMode="auto">
              <a:xfrm>
                <a:off x="1462" y="2724"/>
                <a:ext cx="33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15</a:t>
                </a:r>
              </a:p>
            </p:txBody>
          </p:sp>
        </p:grpSp>
        <p:grpSp>
          <p:nvGrpSpPr>
            <p:cNvPr id="123933" name="Group 48"/>
            <p:cNvGrpSpPr>
              <a:grpSpLocks/>
            </p:cNvGrpSpPr>
            <p:nvPr/>
          </p:nvGrpSpPr>
          <p:grpSpPr bwMode="auto">
            <a:xfrm>
              <a:off x="3350" y="2486"/>
              <a:ext cx="263" cy="326"/>
              <a:chOff x="672" y="2584"/>
              <a:chExt cx="227" cy="256"/>
            </a:xfrm>
          </p:grpSpPr>
          <p:sp>
            <p:nvSpPr>
              <p:cNvPr id="123958" name="Oval 49"/>
              <p:cNvSpPr>
                <a:spLocks noChangeArrowheads="1"/>
              </p:cNvSpPr>
              <p:nvPr/>
            </p:nvSpPr>
            <p:spPr bwMode="auto">
              <a:xfrm>
                <a:off x="672" y="2600"/>
                <a:ext cx="227" cy="227"/>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23959" name="Text Box 50"/>
              <p:cNvSpPr txBox="1">
                <a:spLocks noChangeArrowheads="1"/>
              </p:cNvSpPr>
              <p:nvPr/>
            </p:nvSpPr>
            <p:spPr bwMode="auto">
              <a:xfrm>
                <a:off x="692" y="2584"/>
                <a:ext cx="20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8 </a:t>
                </a:r>
              </a:p>
            </p:txBody>
          </p:sp>
        </p:grpSp>
        <p:grpSp>
          <p:nvGrpSpPr>
            <p:cNvPr id="123934" name="Group 51"/>
            <p:cNvGrpSpPr>
              <a:grpSpLocks/>
            </p:cNvGrpSpPr>
            <p:nvPr/>
          </p:nvGrpSpPr>
          <p:grpSpPr bwMode="auto">
            <a:xfrm>
              <a:off x="4848" y="2914"/>
              <a:ext cx="262" cy="327"/>
              <a:chOff x="2928" y="3552"/>
              <a:chExt cx="227" cy="256"/>
            </a:xfrm>
          </p:grpSpPr>
          <p:sp>
            <p:nvSpPr>
              <p:cNvPr id="123956" name="Oval 52"/>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23957" name="Text Box 53"/>
              <p:cNvSpPr txBox="1">
                <a:spLocks noChangeArrowheads="1"/>
              </p:cNvSpPr>
              <p:nvPr/>
            </p:nvSpPr>
            <p:spPr bwMode="auto">
              <a:xfrm>
                <a:off x="2947" y="3552"/>
                <a:ext cx="20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7 </a:t>
                </a:r>
              </a:p>
            </p:txBody>
          </p:sp>
        </p:grpSp>
        <p:grpSp>
          <p:nvGrpSpPr>
            <p:cNvPr id="123935" name="Group 54"/>
            <p:cNvGrpSpPr>
              <a:grpSpLocks/>
            </p:cNvGrpSpPr>
            <p:nvPr/>
          </p:nvGrpSpPr>
          <p:grpSpPr bwMode="auto">
            <a:xfrm>
              <a:off x="3628" y="2914"/>
              <a:ext cx="262" cy="327"/>
              <a:chOff x="2928" y="3552"/>
              <a:chExt cx="227" cy="256"/>
            </a:xfrm>
          </p:grpSpPr>
          <p:sp>
            <p:nvSpPr>
              <p:cNvPr id="123954" name="Oval 55"/>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23955" name="Text Box 56"/>
              <p:cNvSpPr txBox="1">
                <a:spLocks noChangeArrowheads="1"/>
              </p:cNvSpPr>
              <p:nvPr/>
            </p:nvSpPr>
            <p:spPr bwMode="auto">
              <a:xfrm>
                <a:off x="2947" y="3552"/>
                <a:ext cx="20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3 </a:t>
                </a:r>
              </a:p>
            </p:txBody>
          </p:sp>
        </p:grpSp>
        <p:grpSp>
          <p:nvGrpSpPr>
            <p:cNvPr id="123936" name="Group 57"/>
            <p:cNvGrpSpPr>
              <a:grpSpLocks/>
            </p:cNvGrpSpPr>
            <p:nvPr/>
          </p:nvGrpSpPr>
          <p:grpSpPr bwMode="auto">
            <a:xfrm>
              <a:off x="3073" y="2914"/>
              <a:ext cx="262" cy="327"/>
              <a:chOff x="2928" y="3552"/>
              <a:chExt cx="227" cy="256"/>
            </a:xfrm>
          </p:grpSpPr>
          <p:sp>
            <p:nvSpPr>
              <p:cNvPr id="123952" name="Oval 58"/>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23953" name="Text Box 59"/>
              <p:cNvSpPr txBox="1">
                <a:spLocks noChangeArrowheads="1"/>
              </p:cNvSpPr>
              <p:nvPr/>
            </p:nvSpPr>
            <p:spPr bwMode="auto">
              <a:xfrm>
                <a:off x="2947" y="3552"/>
                <a:ext cx="20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5 </a:t>
                </a:r>
              </a:p>
            </p:txBody>
          </p:sp>
        </p:grpSp>
        <p:grpSp>
          <p:nvGrpSpPr>
            <p:cNvPr id="123937" name="Group 60"/>
            <p:cNvGrpSpPr>
              <a:grpSpLocks/>
            </p:cNvGrpSpPr>
            <p:nvPr/>
          </p:nvGrpSpPr>
          <p:grpSpPr bwMode="auto">
            <a:xfrm>
              <a:off x="5458" y="2914"/>
              <a:ext cx="262" cy="327"/>
              <a:chOff x="2928" y="3552"/>
              <a:chExt cx="227" cy="256"/>
            </a:xfrm>
          </p:grpSpPr>
          <p:sp>
            <p:nvSpPr>
              <p:cNvPr id="123950" name="Oval 61"/>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23951" name="Text Box 62"/>
              <p:cNvSpPr txBox="1">
                <a:spLocks noChangeArrowheads="1"/>
              </p:cNvSpPr>
              <p:nvPr/>
            </p:nvSpPr>
            <p:spPr bwMode="auto">
              <a:xfrm>
                <a:off x="2947" y="3552"/>
                <a:ext cx="20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8 </a:t>
                </a:r>
              </a:p>
            </p:txBody>
          </p:sp>
        </p:grpSp>
        <p:grpSp>
          <p:nvGrpSpPr>
            <p:cNvPr id="123938" name="Group 63"/>
            <p:cNvGrpSpPr>
              <a:grpSpLocks/>
            </p:cNvGrpSpPr>
            <p:nvPr/>
          </p:nvGrpSpPr>
          <p:grpSpPr bwMode="auto">
            <a:xfrm>
              <a:off x="2685" y="2486"/>
              <a:ext cx="388" cy="326"/>
              <a:chOff x="571" y="2640"/>
              <a:chExt cx="336" cy="256"/>
            </a:xfrm>
          </p:grpSpPr>
          <p:sp>
            <p:nvSpPr>
              <p:cNvPr id="123948" name="Oval 64"/>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23949" name="Text Box 65"/>
              <p:cNvSpPr txBox="1">
                <a:spLocks noChangeArrowheads="1"/>
              </p:cNvSpPr>
              <p:nvPr/>
            </p:nvSpPr>
            <p:spPr bwMode="auto">
              <a:xfrm>
                <a:off x="571" y="2640"/>
                <a:ext cx="33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11</a:t>
                </a:r>
              </a:p>
            </p:txBody>
          </p:sp>
        </p:grpSp>
        <p:grpSp>
          <p:nvGrpSpPr>
            <p:cNvPr id="123939" name="Group 66"/>
            <p:cNvGrpSpPr>
              <a:grpSpLocks/>
            </p:cNvGrpSpPr>
            <p:nvPr/>
          </p:nvGrpSpPr>
          <p:grpSpPr bwMode="auto">
            <a:xfrm>
              <a:off x="2352" y="2057"/>
              <a:ext cx="388" cy="327"/>
              <a:chOff x="571" y="2640"/>
              <a:chExt cx="336" cy="256"/>
            </a:xfrm>
          </p:grpSpPr>
          <p:sp>
            <p:nvSpPr>
              <p:cNvPr id="123946" name="Oval 67"/>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23947" name="Text Box 68"/>
              <p:cNvSpPr txBox="1">
                <a:spLocks noChangeArrowheads="1"/>
              </p:cNvSpPr>
              <p:nvPr/>
            </p:nvSpPr>
            <p:spPr bwMode="auto">
              <a:xfrm>
                <a:off x="571" y="2640"/>
                <a:ext cx="33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23</a:t>
                </a:r>
              </a:p>
            </p:txBody>
          </p:sp>
        </p:grpSp>
        <p:grpSp>
          <p:nvGrpSpPr>
            <p:cNvPr id="123940" name="Group 69"/>
            <p:cNvGrpSpPr>
              <a:grpSpLocks/>
            </p:cNvGrpSpPr>
            <p:nvPr/>
          </p:nvGrpSpPr>
          <p:grpSpPr bwMode="auto">
            <a:xfrm>
              <a:off x="4459" y="2486"/>
              <a:ext cx="389" cy="326"/>
              <a:chOff x="571" y="2640"/>
              <a:chExt cx="336" cy="256"/>
            </a:xfrm>
          </p:grpSpPr>
          <p:sp>
            <p:nvSpPr>
              <p:cNvPr id="123944" name="Oval 70"/>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23945" name="Text Box 71"/>
              <p:cNvSpPr txBox="1">
                <a:spLocks noChangeArrowheads="1"/>
              </p:cNvSpPr>
              <p:nvPr/>
            </p:nvSpPr>
            <p:spPr bwMode="auto">
              <a:xfrm>
                <a:off x="571" y="2640"/>
                <a:ext cx="33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14</a:t>
                </a:r>
              </a:p>
            </p:txBody>
          </p:sp>
        </p:grpSp>
        <p:grpSp>
          <p:nvGrpSpPr>
            <p:cNvPr id="123941" name="Group 72"/>
            <p:cNvGrpSpPr>
              <a:grpSpLocks/>
            </p:cNvGrpSpPr>
            <p:nvPr/>
          </p:nvGrpSpPr>
          <p:grpSpPr bwMode="auto">
            <a:xfrm>
              <a:off x="4127" y="2057"/>
              <a:ext cx="388" cy="327"/>
              <a:chOff x="571" y="2640"/>
              <a:chExt cx="336" cy="256"/>
            </a:xfrm>
          </p:grpSpPr>
          <p:sp>
            <p:nvSpPr>
              <p:cNvPr id="123942" name="Oval 73"/>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23943" name="Text Box 74"/>
              <p:cNvSpPr txBox="1">
                <a:spLocks noChangeArrowheads="1"/>
              </p:cNvSpPr>
              <p:nvPr/>
            </p:nvSpPr>
            <p:spPr bwMode="auto">
              <a:xfrm>
                <a:off x="571" y="2640"/>
                <a:ext cx="33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29</a:t>
                </a:r>
              </a:p>
            </p:txBody>
          </p:sp>
        </p:grpSp>
      </p:grpSp>
      <p:sp>
        <p:nvSpPr>
          <p:cNvPr id="123912" name="Rectangle 92"/>
          <p:cNvSpPr>
            <a:spLocks noChangeArrowheads="1"/>
          </p:cNvSpPr>
          <p:nvPr/>
        </p:nvSpPr>
        <p:spPr bwMode="auto">
          <a:xfrm>
            <a:off x="457200" y="457200"/>
            <a:ext cx="396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3600">
                <a:ea typeface="楷体_GB2312" pitchFamily="49" charset="-122"/>
              </a:rPr>
              <a:t>6.8.2 </a:t>
            </a:r>
            <a:r>
              <a:rPr lang="zh-CN" altLang="en-US" sz="3600">
                <a:ea typeface="楷体_GB2312" pitchFamily="49" charset="-122"/>
              </a:rPr>
              <a:t>构造哈夫曼树</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E1C0A3DF-42F5-4103-B2CE-2E9B46F1E308}" type="slidenum">
              <a:rPr kumimoji="0" lang="en-US" altLang="zh-CN" sz="1400" b="0" smtClean="0">
                <a:solidFill>
                  <a:schemeClr val="tx1"/>
                </a:solidFill>
              </a:rPr>
              <a:pPr eaLnBrk="1" hangingPunct="1"/>
              <a:t>132</a:t>
            </a:fld>
            <a:endParaRPr kumimoji="0" lang="en-US" altLang="zh-CN" sz="1400" b="0" smtClean="0">
              <a:solidFill>
                <a:schemeClr val="tx1"/>
              </a:solidFill>
            </a:endParaRPr>
          </a:p>
        </p:txBody>
      </p:sp>
      <p:sp>
        <p:nvSpPr>
          <p:cNvPr id="124931" name="Rectangle 2"/>
          <p:cNvSpPr>
            <a:spLocks noChangeArrowheads="1"/>
          </p:cNvSpPr>
          <p:nvPr/>
        </p:nvSpPr>
        <p:spPr bwMode="auto">
          <a:xfrm>
            <a:off x="323850" y="1612900"/>
            <a:ext cx="8820150" cy="4846638"/>
          </a:xfrm>
          <a:prstGeom prst="rect">
            <a:avLst/>
          </a:prstGeom>
          <a:noFill/>
          <a:ln w="28575" cap="rnd">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eaLnBrk="0" hangingPunct="0">
              <a:lnSpc>
                <a:spcPct val="85000"/>
              </a:lnSpc>
              <a:spcBef>
                <a:spcPct val="0"/>
              </a:spcBef>
            </a:pPr>
            <a:r>
              <a:rPr lang="en-US" altLang="zh-CN">
                <a:solidFill>
                  <a:schemeClr val="tx1"/>
                </a:solidFill>
                <a:ea typeface="楷体_GB2312" pitchFamily="49" charset="-122"/>
              </a:rPr>
              <a:t>Status </a:t>
            </a:r>
            <a:r>
              <a:rPr lang="en-US" altLang="zh-CN">
                <a:solidFill>
                  <a:srgbClr val="FF3300"/>
                </a:solidFill>
                <a:ea typeface="楷体_GB2312" pitchFamily="49" charset="-122"/>
              </a:rPr>
              <a:t>HuffmanTree</a:t>
            </a:r>
            <a:r>
              <a:rPr lang="en-US" altLang="zh-CN">
                <a:solidFill>
                  <a:schemeClr val="tx1"/>
                </a:solidFill>
                <a:ea typeface="楷体_GB2312" pitchFamily="49" charset="-122"/>
              </a:rPr>
              <a:t>(HuffmanTree &amp;HT,  int * w, int n)</a:t>
            </a:r>
          </a:p>
          <a:p>
            <a:pPr algn="l" eaLnBrk="0" hangingPunct="0">
              <a:lnSpc>
                <a:spcPct val="85000"/>
              </a:lnSpc>
              <a:spcBef>
                <a:spcPct val="0"/>
              </a:spcBef>
            </a:pPr>
            <a:r>
              <a:rPr lang="en-US" altLang="zh-CN">
                <a:solidFill>
                  <a:schemeClr val="tx1"/>
                </a:solidFill>
                <a:ea typeface="楷体_GB2312" pitchFamily="49" charset="-122"/>
              </a:rPr>
              <a:t>{ //w </a:t>
            </a:r>
            <a:r>
              <a:rPr lang="zh-CN" altLang="en-US">
                <a:solidFill>
                  <a:schemeClr val="tx1"/>
                </a:solidFill>
                <a:ea typeface="楷体_GB2312" pitchFamily="49" charset="-122"/>
              </a:rPr>
              <a:t>存放</a:t>
            </a:r>
            <a:r>
              <a:rPr lang="en-US" altLang="zh-CN">
                <a:solidFill>
                  <a:schemeClr val="tx1"/>
                </a:solidFill>
                <a:ea typeface="楷体_GB2312" pitchFamily="49" charset="-122"/>
              </a:rPr>
              <a:t>n </a:t>
            </a:r>
            <a:r>
              <a:rPr lang="zh-CN" altLang="en-US">
                <a:solidFill>
                  <a:schemeClr val="tx1"/>
                </a:solidFill>
                <a:ea typeface="楷体_GB2312" pitchFamily="49" charset="-122"/>
              </a:rPr>
              <a:t>个权值（均</a:t>
            </a:r>
            <a:r>
              <a:rPr lang="en-US" altLang="zh-CN">
                <a:solidFill>
                  <a:schemeClr val="tx1"/>
                </a:solidFill>
                <a:ea typeface="楷体_GB2312" pitchFamily="49" charset="-122"/>
              </a:rPr>
              <a:t>&gt;0</a:t>
            </a:r>
            <a:r>
              <a:rPr lang="zh-CN" altLang="en-US">
                <a:solidFill>
                  <a:schemeClr val="tx1"/>
                </a:solidFill>
                <a:ea typeface="楷体_GB2312" pitchFamily="49" charset="-122"/>
              </a:rPr>
              <a:t>），构造哈夫曼树</a:t>
            </a:r>
            <a:r>
              <a:rPr lang="en-US" altLang="zh-CN">
                <a:solidFill>
                  <a:schemeClr val="tx1"/>
                </a:solidFill>
                <a:ea typeface="楷体_GB2312" pitchFamily="49" charset="-122"/>
              </a:rPr>
              <a:t>HT</a:t>
            </a:r>
          </a:p>
          <a:p>
            <a:pPr algn="l" eaLnBrk="0" hangingPunct="0">
              <a:lnSpc>
                <a:spcPct val="85000"/>
              </a:lnSpc>
              <a:spcBef>
                <a:spcPct val="0"/>
              </a:spcBef>
            </a:pPr>
            <a:r>
              <a:rPr lang="en-US" altLang="zh-CN">
                <a:solidFill>
                  <a:schemeClr val="tx1"/>
                </a:solidFill>
                <a:ea typeface="楷体_GB2312" pitchFamily="49" charset="-122"/>
              </a:rPr>
              <a:t>	if (n&lt;=1) return ERROR;</a:t>
            </a:r>
          </a:p>
          <a:p>
            <a:pPr algn="l" eaLnBrk="0" hangingPunct="0">
              <a:lnSpc>
                <a:spcPct val="85000"/>
              </a:lnSpc>
              <a:spcBef>
                <a:spcPct val="0"/>
              </a:spcBef>
            </a:pPr>
            <a:endParaRPr lang="en-US" altLang="zh-CN">
              <a:solidFill>
                <a:schemeClr val="tx1"/>
              </a:solidFill>
              <a:ea typeface="楷体_GB2312" pitchFamily="49" charset="-122"/>
            </a:endParaRPr>
          </a:p>
          <a:p>
            <a:pPr algn="l" eaLnBrk="0" hangingPunct="0">
              <a:lnSpc>
                <a:spcPct val="85000"/>
              </a:lnSpc>
              <a:spcBef>
                <a:spcPct val="0"/>
              </a:spcBef>
            </a:pPr>
            <a:endParaRPr lang="en-US" altLang="zh-CN">
              <a:solidFill>
                <a:schemeClr val="tx1"/>
              </a:solidFill>
              <a:ea typeface="楷体_GB2312" pitchFamily="49" charset="-122"/>
            </a:endParaRPr>
          </a:p>
          <a:p>
            <a:pPr algn="l" eaLnBrk="0" hangingPunct="0">
              <a:lnSpc>
                <a:spcPct val="85000"/>
              </a:lnSpc>
              <a:spcBef>
                <a:spcPct val="0"/>
              </a:spcBef>
            </a:pPr>
            <a:endParaRPr lang="en-US" altLang="zh-CN">
              <a:solidFill>
                <a:schemeClr val="tx1"/>
              </a:solidFill>
              <a:ea typeface="楷体_GB2312" pitchFamily="49" charset="-122"/>
            </a:endParaRPr>
          </a:p>
          <a:p>
            <a:pPr algn="l" eaLnBrk="0" hangingPunct="0">
              <a:lnSpc>
                <a:spcPct val="85000"/>
              </a:lnSpc>
              <a:spcBef>
                <a:spcPct val="0"/>
              </a:spcBef>
            </a:pPr>
            <a:endParaRPr lang="en-US" altLang="zh-CN">
              <a:solidFill>
                <a:schemeClr val="tx1"/>
              </a:solidFill>
              <a:ea typeface="楷体_GB2312" pitchFamily="49" charset="-122"/>
            </a:endParaRPr>
          </a:p>
          <a:p>
            <a:pPr algn="l" eaLnBrk="0" hangingPunct="0">
              <a:lnSpc>
                <a:spcPct val="85000"/>
              </a:lnSpc>
              <a:spcBef>
                <a:spcPct val="0"/>
              </a:spcBef>
            </a:pPr>
            <a:r>
              <a:rPr lang="en-US" altLang="zh-CN">
                <a:solidFill>
                  <a:schemeClr val="tx1"/>
                </a:solidFill>
                <a:ea typeface="楷体_GB2312" pitchFamily="49" charset="-122"/>
              </a:rPr>
              <a:t>	</a:t>
            </a:r>
          </a:p>
          <a:p>
            <a:pPr algn="l" eaLnBrk="0" hangingPunct="0">
              <a:lnSpc>
                <a:spcPct val="85000"/>
              </a:lnSpc>
              <a:spcBef>
                <a:spcPct val="0"/>
              </a:spcBef>
            </a:pPr>
            <a:endParaRPr lang="en-US" altLang="zh-CN">
              <a:solidFill>
                <a:srgbClr val="FF3300"/>
              </a:solidFill>
              <a:ea typeface="楷体_GB2312" pitchFamily="49" charset="-122"/>
            </a:endParaRPr>
          </a:p>
          <a:p>
            <a:pPr algn="l" eaLnBrk="0" hangingPunct="0">
              <a:lnSpc>
                <a:spcPct val="85000"/>
              </a:lnSpc>
              <a:spcBef>
                <a:spcPct val="0"/>
              </a:spcBef>
            </a:pPr>
            <a:r>
              <a:rPr lang="en-US" altLang="zh-CN">
                <a:solidFill>
                  <a:srgbClr val="FF3300"/>
                </a:solidFill>
                <a:ea typeface="楷体_GB2312" pitchFamily="49" charset="-122"/>
              </a:rPr>
              <a:t>	</a:t>
            </a:r>
          </a:p>
          <a:p>
            <a:pPr algn="l" eaLnBrk="0" hangingPunct="0">
              <a:lnSpc>
                <a:spcPct val="85000"/>
              </a:lnSpc>
              <a:spcBef>
                <a:spcPct val="0"/>
              </a:spcBef>
            </a:pPr>
            <a:endParaRPr lang="en-US" altLang="zh-CN">
              <a:solidFill>
                <a:srgbClr val="FF3300"/>
              </a:solidFill>
              <a:ea typeface="楷体_GB2312" pitchFamily="49" charset="-122"/>
            </a:endParaRPr>
          </a:p>
          <a:p>
            <a:pPr algn="l" eaLnBrk="0" hangingPunct="0">
              <a:lnSpc>
                <a:spcPct val="85000"/>
              </a:lnSpc>
              <a:spcBef>
                <a:spcPct val="0"/>
              </a:spcBef>
            </a:pPr>
            <a:endParaRPr lang="en-US" altLang="zh-CN">
              <a:solidFill>
                <a:schemeClr val="tx1"/>
              </a:solidFill>
              <a:ea typeface="楷体_GB2312" pitchFamily="49" charset="-122"/>
            </a:endParaRPr>
          </a:p>
          <a:p>
            <a:pPr algn="l" eaLnBrk="0" hangingPunct="0">
              <a:lnSpc>
                <a:spcPct val="85000"/>
              </a:lnSpc>
              <a:spcBef>
                <a:spcPct val="0"/>
              </a:spcBef>
            </a:pPr>
            <a:r>
              <a:rPr lang="en-US" altLang="zh-CN">
                <a:solidFill>
                  <a:schemeClr val="tx1"/>
                </a:solidFill>
                <a:ea typeface="楷体_GB2312" pitchFamily="49" charset="-122"/>
              </a:rPr>
              <a:t>  </a:t>
            </a:r>
          </a:p>
        </p:txBody>
      </p:sp>
      <p:sp>
        <p:nvSpPr>
          <p:cNvPr id="124932" name="Rectangle 3"/>
          <p:cNvSpPr>
            <a:spLocks noChangeArrowheads="1"/>
          </p:cNvSpPr>
          <p:nvPr/>
        </p:nvSpPr>
        <p:spPr bwMode="auto">
          <a:xfrm>
            <a:off x="533400" y="457200"/>
            <a:ext cx="396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3600">
                <a:ea typeface="楷体_GB2312" pitchFamily="49" charset="-122"/>
              </a:rPr>
              <a:t>6.8.2 </a:t>
            </a:r>
            <a:r>
              <a:rPr lang="zh-CN" altLang="en-US" sz="3600">
                <a:ea typeface="楷体_GB2312" pitchFamily="49" charset="-122"/>
              </a:rPr>
              <a:t>构造哈夫曼树</a:t>
            </a:r>
          </a:p>
        </p:txBody>
      </p:sp>
      <p:sp>
        <p:nvSpPr>
          <p:cNvPr id="365572" name="Rectangle 4"/>
          <p:cNvSpPr>
            <a:spLocks noChangeArrowheads="1"/>
          </p:cNvSpPr>
          <p:nvPr/>
        </p:nvSpPr>
        <p:spPr bwMode="auto">
          <a:xfrm>
            <a:off x="838200" y="2971800"/>
            <a:ext cx="8001000" cy="1573213"/>
          </a:xfrm>
          <a:prstGeom prst="rect">
            <a:avLst/>
          </a:prstGeom>
          <a:noFill/>
          <a:ln w="285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eaLnBrk="0" hangingPunct="0"/>
            <a:r>
              <a:rPr lang="en-US" altLang="zh-CN">
                <a:solidFill>
                  <a:srgbClr val="FF3300"/>
                </a:solidFill>
                <a:ea typeface="楷体_GB2312" pitchFamily="49" charset="-122"/>
              </a:rPr>
              <a:t>//</a:t>
            </a:r>
            <a:r>
              <a:rPr lang="zh-CN" altLang="en-US">
                <a:solidFill>
                  <a:srgbClr val="FF3300"/>
                </a:solidFill>
                <a:ea typeface="楷体_GB2312" pitchFamily="49" charset="-122"/>
              </a:rPr>
              <a:t>为哈夫曼树分配存储空间</a:t>
            </a:r>
            <a:r>
              <a:rPr lang="zh-CN" altLang="en-US">
                <a:solidFill>
                  <a:schemeClr val="tx1"/>
                </a:solidFill>
                <a:ea typeface="楷体_GB2312" pitchFamily="49" charset="-122"/>
              </a:rPr>
              <a:t> </a:t>
            </a:r>
          </a:p>
          <a:p>
            <a:pPr algn="l" eaLnBrk="0" hangingPunct="0"/>
            <a:r>
              <a:rPr lang="en-US" altLang="zh-CN">
                <a:solidFill>
                  <a:schemeClr val="tx1"/>
                </a:solidFill>
                <a:ea typeface="楷体_GB2312" pitchFamily="49" charset="-122"/>
              </a:rPr>
              <a:t>m=2*n-1;</a:t>
            </a:r>
          </a:p>
          <a:p>
            <a:pPr algn="l" eaLnBrk="0" hangingPunct="0"/>
            <a:r>
              <a:rPr lang="en-US" altLang="zh-CN">
                <a:solidFill>
                  <a:schemeClr val="tx1"/>
                </a:solidFill>
                <a:ea typeface="楷体_GB2312" pitchFamily="49" charset="-122"/>
              </a:rPr>
              <a:t>HT=(HuffmanTree)malloc(m+1)*sizeof(HTNode);</a:t>
            </a:r>
          </a:p>
        </p:txBody>
      </p:sp>
      <p:sp>
        <p:nvSpPr>
          <p:cNvPr id="365573" name="Rectangle 5"/>
          <p:cNvSpPr>
            <a:spLocks noChangeArrowheads="1"/>
          </p:cNvSpPr>
          <p:nvPr/>
        </p:nvSpPr>
        <p:spPr bwMode="auto">
          <a:xfrm>
            <a:off x="838200" y="4648200"/>
            <a:ext cx="8001000" cy="1639888"/>
          </a:xfrm>
          <a:prstGeom prst="rect">
            <a:avLst/>
          </a:prstGeom>
          <a:noFill/>
          <a:ln w="285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eaLnBrk="0" hangingPunct="0">
              <a:lnSpc>
                <a:spcPct val="85000"/>
              </a:lnSpc>
              <a:spcBef>
                <a:spcPct val="50000"/>
              </a:spcBef>
            </a:pPr>
            <a:r>
              <a:rPr lang="en-US" altLang="zh-CN">
                <a:solidFill>
                  <a:srgbClr val="FF3300"/>
                </a:solidFill>
                <a:ea typeface="楷体_GB2312" pitchFamily="49" charset="-122"/>
              </a:rPr>
              <a:t>//1) </a:t>
            </a:r>
            <a:r>
              <a:rPr lang="zh-CN" altLang="en-US">
                <a:solidFill>
                  <a:srgbClr val="FF3300"/>
                </a:solidFill>
                <a:ea typeface="楷体_GB2312" pitchFamily="49" charset="-122"/>
              </a:rPr>
              <a:t>构造</a:t>
            </a:r>
            <a:r>
              <a:rPr lang="en-US" altLang="zh-CN">
                <a:solidFill>
                  <a:srgbClr val="FF3300"/>
                </a:solidFill>
                <a:ea typeface="楷体_GB2312" pitchFamily="49" charset="-122"/>
              </a:rPr>
              <a:t>n</a:t>
            </a:r>
            <a:r>
              <a:rPr lang="zh-CN" altLang="en-US">
                <a:solidFill>
                  <a:srgbClr val="FF3300"/>
                </a:solidFill>
                <a:ea typeface="楷体_GB2312" pitchFamily="49" charset="-122"/>
              </a:rPr>
              <a:t>棵只有一个根结点的二叉树</a:t>
            </a:r>
            <a:r>
              <a:rPr lang="zh-CN" altLang="en-US">
                <a:solidFill>
                  <a:schemeClr val="tx1"/>
                </a:solidFill>
                <a:ea typeface="楷体_GB2312" pitchFamily="49" charset="-122"/>
              </a:rPr>
              <a:t>                         </a:t>
            </a:r>
          </a:p>
          <a:p>
            <a:pPr algn="l" eaLnBrk="0" hangingPunct="0">
              <a:lnSpc>
                <a:spcPct val="85000"/>
              </a:lnSpc>
              <a:spcBef>
                <a:spcPct val="50000"/>
              </a:spcBef>
            </a:pPr>
            <a:r>
              <a:rPr lang="en-US" altLang="zh-CN">
                <a:solidFill>
                  <a:schemeClr val="tx1"/>
                </a:solidFill>
                <a:ea typeface="楷体_GB2312" pitchFamily="49" charset="-122"/>
              </a:rPr>
              <a:t>for  (p=HT+1,q=w+1, i=1; i&lt;=n; ++i, ++p, ++q)</a:t>
            </a:r>
          </a:p>
          <a:p>
            <a:pPr algn="l" eaLnBrk="0" hangingPunct="0">
              <a:lnSpc>
                <a:spcPct val="85000"/>
              </a:lnSpc>
              <a:spcBef>
                <a:spcPct val="50000"/>
              </a:spcBef>
            </a:pPr>
            <a:r>
              <a:rPr lang="en-US" altLang="zh-CN">
                <a:solidFill>
                  <a:schemeClr val="tx1"/>
                </a:solidFill>
                <a:ea typeface="楷体_GB2312" pitchFamily="49" charset="-122"/>
              </a:rPr>
              <a:t>	*p={ *q, 0, 0, 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5572"/>
                                        </p:tgtEl>
                                        <p:attrNameLst>
                                          <p:attrName>style.visibility</p:attrName>
                                        </p:attrNameLst>
                                      </p:cBhvr>
                                      <p:to>
                                        <p:strVal val="visible"/>
                                      </p:to>
                                    </p:set>
                                    <p:anim calcmode="lin" valueType="num">
                                      <p:cBhvr additive="base">
                                        <p:cTn id="7" dur="500" fill="hold"/>
                                        <p:tgtEl>
                                          <p:spTgt spid="365572"/>
                                        </p:tgtEl>
                                        <p:attrNameLst>
                                          <p:attrName>ppt_x</p:attrName>
                                        </p:attrNameLst>
                                      </p:cBhvr>
                                      <p:tavLst>
                                        <p:tav tm="0">
                                          <p:val>
                                            <p:strVal val="0-#ppt_w/2"/>
                                          </p:val>
                                        </p:tav>
                                        <p:tav tm="100000">
                                          <p:val>
                                            <p:strVal val="#ppt_x"/>
                                          </p:val>
                                        </p:tav>
                                      </p:tavLst>
                                    </p:anim>
                                    <p:anim calcmode="lin" valueType="num">
                                      <p:cBhvr additive="base">
                                        <p:cTn id="8" dur="500" fill="hold"/>
                                        <p:tgtEl>
                                          <p:spTgt spid="3655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5573"/>
                                        </p:tgtEl>
                                        <p:attrNameLst>
                                          <p:attrName>style.visibility</p:attrName>
                                        </p:attrNameLst>
                                      </p:cBhvr>
                                      <p:to>
                                        <p:strVal val="visible"/>
                                      </p:to>
                                    </p:set>
                                    <p:anim calcmode="lin" valueType="num">
                                      <p:cBhvr additive="base">
                                        <p:cTn id="13" dur="500" fill="hold"/>
                                        <p:tgtEl>
                                          <p:spTgt spid="365573"/>
                                        </p:tgtEl>
                                        <p:attrNameLst>
                                          <p:attrName>ppt_x</p:attrName>
                                        </p:attrNameLst>
                                      </p:cBhvr>
                                      <p:tavLst>
                                        <p:tav tm="0">
                                          <p:val>
                                            <p:strVal val="0-#ppt_w/2"/>
                                          </p:val>
                                        </p:tav>
                                        <p:tav tm="100000">
                                          <p:val>
                                            <p:strVal val="#ppt_x"/>
                                          </p:val>
                                        </p:tav>
                                      </p:tavLst>
                                    </p:anim>
                                    <p:anim calcmode="lin" valueType="num">
                                      <p:cBhvr additive="base">
                                        <p:cTn id="14" dur="500" fill="hold"/>
                                        <p:tgtEl>
                                          <p:spTgt spid="3655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2" grpId="0" animBg="1" autoUpdateAnimBg="0"/>
      <p:bldP spid="365573" grpId="0" animBg="1"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ED624056-EB44-4116-936C-90BA6BE5636C}" type="slidenum">
              <a:rPr kumimoji="0" lang="en-US" altLang="zh-CN" sz="1400" b="0" smtClean="0">
                <a:solidFill>
                  <a:schemeClr val="tx1"/>
                </a:solidFill>
              </a:rPr>
              <a:pPr eaLnBrk="1" hangingPunct="1"/>
              <a:t>133</a:t>
            </a:fld>
            <a:endParaRPr kumimoji="0" lang="en-US" altLang="zh-CN" sz="1400" b="0" smtClean="0">
              <a:solidFill>
                <a:schemeClr val="tx1"/>
              </a:solidFill>
            </a:endParaRPr>
          </a:p>
        </p:txBody>
      </p:sp>
      <p:sp>
        <p:nvSpPr>
          <p:cNvPr id="125955" name="Text Box 2"/>
          <p:cNvSpPr txBox="1">
            <a:spLocks noChangeArrowheads="1"/>
          </p:cNvSpPr>
          <p:nvPr/>
        </p:nvSpPr>
        <p:spPr bwMode="auto">
          <a:xfrm>
            <a:off x="0" y="1371600"/>
            <a:ext cx="9144000" cy="4818063"/>
          </a:xfrm>
          <a:prstGeom prst="rect">
            <a:avLst/>
          </a:prstGeom>
          <a:solidFill>
            <a:schemeClr val="bg1"/>
          </a:solidFill>
          <a:ln w="28575" cap="rnd">
            <a:solidFill>
              <a:srgbClr val="CC6600"/>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lang="en-US" altLang="zh-CN">
                <a:solidFill>
                  <a:srgbClr val="FFFFA5"/>
                </a:solidFill>
                <a:ea typeface="楷体_GB2312" pitchFamily="49" charset="-122"/>
              </a:rPr>
              <a:t> </a:t>
            </a:r>
            <a:r>
              <a:rPr lang="en-US" altLang="zh-CN">
                <a:solidFill>
                  <a:srgbClr val="FF3300"/>
                </a:solidFill>
                <a:ea typeface="楷体_GB2312" pitchFamily="49" charset="-122"/>
              </a:rPr>
              <a:t>//</a:t>
            </a:r>
            <a:r>
              <a:rPr lang="zh-CN" altLang="en-US">
                <a:solidFill>
                  <a:srgbClr val="FF3300"/>
                </a:solidFill>
                <a:ea typeface="楷体_GB2312" pitchFamily="49" charset="-122"/>
              </a:rPr>
              <a:t>循环构建哈夫曼树</a:t>
            </a:r>
          </a:p>
          <a:p>
            <a:pPr algn="l">
              <a:spcBef>
                <a:spcPct val="0"/>
              </a:spcBef>
            </a:pPr>
            <a:endParaRPr lang="zh-CN" altLang="en-US">
              <a:solidFill>
                <a:schemeClr val="tx1"/>
              </a:solidFill>
              <a:ea typeface="楷体_GB2312" pitchFamily="49" charset="-122"/>
            </a:endParaRPr>
          </a:p>
          <a:p>
            <a:pPr algn="l">
              <a:spcBef>
                <a:spcPct val="0"/>
              </a:spcBef>
            </a:pPr>
            <a:endParaRPr lang="zh-CN" altLang="en-US">
              <a:solidFill>
                <a:schemeClr val="tx1"/>
              </a:solidFill>
              <a:ea typeface="楷体_GB2312" pitchFamily="49" charset="-122"/>
            </a:endParaRPr>
          </a:p>
          <a:p>
            <a:pPr algn="l">
              <a:spcBef>
                <a:spcPct val="0"/>
              </a:spcBef>
            </a:pPr>
            <a:endParaRPr lang="zh-CN" altLang="en-US">
              <a:solidFill>
                <a:schemeClr val="tx1"/>
              </a:solidFill>
              <a:ea typeface="楷体_GB2312" pitchFamily="49" charset="-122"/>
            </a:endParaRPr>
          </a:p>
          <a:p>
            <a:pPr algn="l">
              <a:spcBef>
                <a:spcPct val="0"/>
              </a:spcBef>
            </a:pPr>
            <a:endParaRPr lang="zh-CN" altLang="en-US">
              <a:solidFill>
                <a:schemeClr val="tx1"/>
              </a:solidFill>
              <a:ea typeface="楷体_GB2312" pitchFamily="49" charset="-122"/>
            </a:endParaRPr>
          </a:p>
          <a:p>
            <a:pPr algn="l">
              <a:spcBef>
                <a:spcPct val="0"/>
              </a:spcBef>
            </a:pPr>
            <a:endParaRPr lang="zh-CN" altLang="en-US">
              <a:solidFill>
                <a:schemeClr val="tx1"/>
              </a:solidFill>
              <a:ea typeface="楷体_GB2312" pitchFamily="49" charset="-122"/>
            </a:endParaRPr>
          </a:p>
          <a:p>
            <a:pPr algn="l">
              <a:spcBef>
                <a:spcPct val="0"/>
              </a:spcBef>
            </a:pPr>
            <a:endParaRPr lang="zh-CN" altLang="en-US">
              <a:solidFill>
                <a:schemeClr val="tx1"/>
              </a:solidFill>
              <a:ea typeface="楷体_GB2312" pitchFamily="49" charset="-122"/>
            </a:endParaRPr>
          </a:p>
          <a:p>
            <a:pPr algn="l">
              <a:spcBef>
                <a:spcPct val="0"/>
              </a:spcBef>
            </a:pPr>
            <a:endParaRPr lang="zh-CN" altLang="en-US">
              <a:solidFill>
                <a:schemeClr val="tx1"/>
              </a:solidFill>
              <a:ea typeface="楷体_GB2312" pitchFamily="49" charset="-122"/>
            </a:endParaRPr>
          </a:p>
          <a:p>
            <a:pPr algn="l">
              <a:spcBef>
                <a:spcPct val="0"/>
              </a:spcBef>
            </a:pPr>
            <a:endParaRPr lang="zh-CN" altLang="en-US">
              <a:solidFill>
                <a:schemeClr val="tx1"/>
              </a:solidFill>
              <a:ea typeface="楷体_GB2312" pitchFamily="49" charset="-122"/>
            </a:endParaRPr>
          </a:p>
          <a:p>
            <a:pPr algn="l">
              <a:spcBef>
                <a:spcPct val="0"/>
              </a:spcBef>
            </a:pPr>
            <a:r>
              <a:rPr lang="zh-CN" altLang="en-US">
                <a:solidFill>
                  <a:schemeClr val="tx1"/>
                </a:solidFill>
                <a:ea typeface="楷体_GB2312" pitchFamily="49" charset="-122"/>
              </a:rPr>
              <a:t>    </a:t>
            </a:r>
            <a:r>
              <a:rPr lang="en-US" altLang="zh-CN">
                <a:solidFill>
                  <a:schemeClr val="tx1"/>
                </a:solidFill>
                <a:ea typeface="楷体_GB2312" pitchFamily="49" charset="-122"/>
              </a:rPr>
              <a:t>return OK;</a:t>
            </a:r>
          </a:p>
          <a:p>
            <a:pPr algn="l">
              <a:spcBef>
                <a:spcPct val="0"/>
              </a:spcBef>
            </a:pPr>
            <a:r>
              <a:rPr lang="en-US" altLang="zh-CN">
                <a:solidFill>
                  <a:schemeClr val="tx1"/>
                </a:solidFill>
                <a:ea typeface="楷体_GB2312" pitchFamily="49" charset="-122"/>
              </a:rPr>
              <a:t>} // HuffmanTree</a:t>
            </a:r>
          </a:p>
        </p:txBody>
      </p:sp>
      <p:sp>
        <p:nvSpPr>
          <p:cNvPr id="125956" name="Rectangle 3"/>
          <p:cNvSpPr>
            <a:spLocks noChangeArrowheads="1"/>
          </p:cNvSpPr>
          <p:nvPr/>
        </p:nvSpPr>
        <p:spPr bwMode="auto">
          <a:xfrm>
            <a:off x="533400" y="457200"/>
            <a:ext cx="396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3600">
                <a:ea typeface="楷体_GB2312" pitchFamily="49" charset="-122"/>
              </a:rPr>
              <a:t>6.8.2 </a:t>
            </a:r>
            <a:r>
              <a:rPr lang="zh-CN" altLang="en-US" sz="3600">
                <a:ea typeface="楷体_GB2312" pitchFamily="49" charset="-122"/>
              </a:rPr>
              <a:t>构造哈夫曼树</a:t>
            </a:r>
          </a:p>
        </p:txBody>
      </p:sp>
      <p:sp>
        <p:nvSpPr>
          <p:cNvPr id="366596" name="AutoShape 4"/>
          <p:cNvSpPr>
            <a:spLocks noChangeArrowheads="1"/>
          </p:cNvSpPr>
          <p:nvPr/>
        </p:nvSpPr>
        <p:spPr bwMode="auto">
          <a:xfrm>
            <a:off x="2971800" y="76200"/>
            <a:ext cx="5867400" cy="1447800"/>
          </a:xfrm>
          <a:prstGeom prst="wedgeRectCallout">
            <a:avLst>
              <a:gd name="adj1" fmla="val -18833"/>
              <a:gd name="adj2" fmla="val 130153"/>
            </a:avLst>
          </a:prstGeom>
          <a:solidFill>
            <a:srgbClr val="FFFFCC"/>
          </a:solidFill>
          <a:ln w="28575" cap="sq">
            <a:solidFill>
              <a:schemeClr val="tx1"/>
            </a:solidFill>
            <a:miter lim="800000"/>
            <a:headEnd/>
            <a:tailEnd/>
          </a:ln>
        </p:spPr>
        <p:txBody>
          <a:bodyPr/>
          <a:lstStyle/>
          <a:p>
            <a:pPr algn="l" eaLnBrk="0" hangingPunct="0">
              <a:spcBef>
                <a:spcPct val="0"/>
              </a:spcBef>
            </a:pPr>
            <a:r>
              <a:rPr lang="en-US" altLang="zh-CN" dirty="0">
                <a:solidFill>
                  <a:schemeClr val="tx1"/>
                </a:solidFill>
                <a:ea typeface="楷体_GB2312" pitchFamily="49" charset="-122"/>
              </a:rPr>
              <a:t>Select</a:t>
            </a:r>
            <a:r>
              <a:rPr lang="en-US" altLang="zh-CN" dirty="0">
                <a:solidFill>
                  <a:srgbClr val="FF3300"/>
                </a:solidFill>
                <a:ea typeface="楷体_GB2312" pitchFamily="49" charset="-122"/>
              </a:rPr>
              <a:t> </a:t>
            </a:r>
            <a:r>
              <a:rPr lang="zh-CN" altLang="en-US" dirty="0">
                <a:solidFill>
                  <a:srgbClr val="FF3300"/>
                </a:solidFill>
                <a:ea typeface="楷体_GB2312" pitchFamily="49" charset="-122"/>
              </a:rPr>
              <a:t>：在</a:t>
            </a:r>
            <a:r>
              <a:rPr lang="en-US" altLang="zh-CN" dirty="0">
                <a:solidFill>
                  <a:srgbClr val="FF3300"/>
                </a:solidFill>
                <a:ea typeface="楷体_GB2312" pitchFamily="49" charset="-122"/>
              </a:rPr>
              <a:t>HT[1..i-1] </a:t>
            </a:r>
            <a:r>
              <a:rPr lang="zh-CN" altLang="en-US" dirty="0">
                <a:solidFill>
                  <a:srgbClr val="FF3300"/>
                </a:solidFill>
                <a:ea typeface="楷体_GB2312" pitchFamily="49" charset="-122"/>
              </a:rPr>
              <a:t>选择</a:t>
            </a:r>
            <a:r>
              <a:rPr lang="en-US" altLang="zh-CN" dirty="0">
                <a:solidFill>
                  <a:srgbClr val="FF3300"/>
                </a:solidFill>
                <a:ea typeface="楷体_GB2312" pitchFamily="49" charset="-122"/>
              </a:rPr>
              <a:t>parent</a:t>
            </a:r>
            <a:r>
              <a:rPr lang="zh-CN" altLang="en-US" dirty="0">
                <a:solidFill>
                  <a:srgbClr val="FF3300"/>
                </a:solidFill>
                <a:ea typeface="楷体_GB2312" pitchFamily="49" charset="-122"/>
              </a:rPr>
              <a:t>为</a:t>
            </a:r>
            <a:r>
              <a:rPr lang="en-US" altLang="zh-CN" dirty="0">
                <a:solidFill>
                  <a:srgbClr val="FF3300"/>
                </a:solidFill>
                <a:ea typeface="楷体_GB2312" pitchFamily="49" charset="-122"/>
              </a:rPr>
              <a:t>0</a:t>
            </a:r>
            <a:r>
              <a:rPr lang="zh-CN" altLang="en-US" dirty="0">
                <a:solidFill>
                  <a:srgbClr val="FF3300"/>
                </a:solidFill>
                <a:ea typeface="楷体_GB2312" pitchFamily="49" charset="-122"/>
              </a:rPr>
              <a:t>且</a:t>
            </a:r>
            <a:r>
              <a:rPr lang="en-US" altLang="zh-CN" dirty="0">
                <a:solidFill>
                  <a:srgbClr val="FF3300"/>
                </a:solidFill>
                <a:ea typeface="楷体_GB2312" pitchFamily="49" charset="-122"/>
              </a:rPr>
              <a:t>weight</a:t>
            </a:r>
            <a:r>
              <a:rPr lang="zh-CN" altLang="en-US" dirty="0">
                <a:solidFill>
                  <a:srgbClr val="FF3300"/>
                </a:solidFill>
                <a:ea typeface="楷体_GB2312" pitchFamily="49" charset="-122"/>
              </a:rPr>
              <a:t>最小的两个结点，其序号分别存入</a:t>
            </a:r>
            <a:r>
              <a:rPr lang="en-US" altLang="zh-CN" dirty="0">
                <a:solidFill>
                  <a:srgbClr val="FF3300"/>
                </a:solidFill>
                <a:ea typeface="楷体_GB2312" pitchFamily="49" charset="-122"/>
              </a:rPr>
              <a:t>s1</a:t>
            </a:r>
            <a:r>
              <a:rPr lang="zh-CN" altLang="en-US" dirty="0">
                <a:solidFill>
                  <a:srgbClr val="FF3300"/>
                </a:solidFill>
                <a:ea typeface="楷体_GB2312" pitchFamily="49" charset="-122"/>
              </a:rPr>
              <a:t>和</a:t>
            </a:r>
            <a:r>
              <a:rPr lang="en-US" altLang="zh-CN" dirty="0">
                <a:solidFill>
                  <a:srgbClr val="FF3300"/>
                </a:solidFill>
                <a:ea typeface="楷体_GB2312" pitchFamily="49" charset="-122"/>
              </a:rPr>
              <a:t>s2</a:t>
            </a:r>
          </a:p>
        </p:txBody>
      </p:sp>
      <p:sp>
        <p:nvSpPr>
          <p:cNvPr id="366597" name="Rectangle 5"/>
          <p:cNvSpPr>
            <a:spLocks noChangeArrowheads="1"/>
          </p:cNvSpPr>
          <p:nvPr/>
        </p:nvSpPr>
        <p:spPr bwMode="auto">
          <a:xfrm>
            <a:off x="381000" y="2133600"/>
            <a:ext cx="8534400" cy="3025775"/>
          </a:xfrm>
          <a:prstGeom prst="rect">
            <a:avLst/>
          </a:prstGeom>
          <a:noFill/>
          <a:ln w="285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eaLnBrk="0" hangingPunct="0"/>
            <a:r>
              <a:rPr lang="en-US" altLang="zh-CN" dirty="0">
                <a:solidFill>
                  <a:schemeClr val="tx1"/>
                </a:solidFill>
                <a:ea typeface="楷体_GB2312" pitchFamily="49" charset="-122"/>
              </a:rPr>
              <a:t>for (i=n+1; </a:t>
            </a:r>
            <a:r>
              <a:rPr lang="en-US" altLang="zh-CN" dirty="0" err="1" smtClean="0">
                <a:solidFill>
                  <a:schemeClr val="tx1"/>
                </a:solidFill>
                <a:ea typeface="楷体_GB2312" pitchFamily="49" charset="-122"/>
              </a:rPr>
              <a:t>i</a:t>
            </a:r>
            <a:r>
              <a:rPr lang="en-US" altLang="zh-CN" dirty="0" smtClean="0">
                <a:solidFill>
                  <a:schemeClr val="tx1"/>
                </a:solidFill>
                <a:ea typeface="楷体_GB2312" pitchFamily="49" charset="-122"/>
              </a:rPr>
              <a:t>&lt;=m; </a:t>
            </a:r>
            <a:r>
              <a:rPr lang="en-US" altLang="zh-CN" dirty="0">
                <a:solidFill>
                  <a:schemeClr val="tx1"/>
                </a:solidFill>
                <a:ea typeface="楷体_GB2312" pitchFamily="49" charset="-122"/>
              </a:rPr>
              <a:t>++i; ++p){</a:t>
            </a:r>
          </a:p>
          <a:p>
            <a:pPr algn="l" eaLnBrk="0" hangingPunct="0"/>
            <a:r>
              <a:rPr lang="en-US" altLang="zh-CN" dirty="0">
                <a:solidFill>
                  <a:schemeClr val="tx1"/>
                </a:solidFill>
                <a:ea typeface="楷体_GB2312" pitchFamily="49" charset="-122"/>
              </a:rPr>
              <a:t>    Select(HT, i-1, s1, s2); </a:t>
            </a:r>
            <a:r>
              <a:rPr lang="en-US" altLang="zh-CN" dirty="0">
                <a:solidFill>
                  <a:srgbClr val="FF3300"/>
                </a:solidFill>
                <a:ea typeface="楷体_GB2312" pitchFamily="49" charset="-122"/>
              </a:rPr>
              <a:t>//</a:t>
            </a:r>
            <a:r>
              <a:rPr lang="zh-CN" altLang="en-US" dirty="0">
                <a:solidFill>
                  <a:srgbClr val="FF3300"/>
                </a:solidFill>
                <a:ea typeface="楷体_GB2312" pitchFamily="49" charset="-122"/>
              </a:rPr>
              <a:t>选择权值最小的两个二叉树</a:t>
            </a:r>
            <a:r>
              <a:rPr lang="zh-CN" altLang="en-US" dirty="0">
                <a:solidFill>
                  <a:schemeClr val="tx1"/>
                </a:solidFill>
                <a:ea typeface="楷体_GB2312" pitchFamily="49" charset="-122"/>
              </a:rPr>
              <a:t>      </a:t>
            </a:r>
          </a:p>
          <a:p>
            <a:pPr algn="l" eaLnBrk="0" hangingPunct="0"/>
            <a:r>
              <a:rPr lang="zh-CN" altLang="en-US" dirty="0">
                <a:solidFill>
                  <a:schemeClr val="tx1"/>
                </a:solidFill>
                <a:ea typeface="楷体_GB2312" pitchFamily="49" charset="-122"/>
              </a:rPr>
              <a:t>    </a:t>
            </a:r>
            <a:r>
              <a:rPr lang="en-US" altLang="zh-CN" dirty="0">
                <a:solidFill>
                  <a:schemeClr val="tx1"/>
                </a:solidFill>
                <a:ea typeface="楷体_GB2312" pitchFamily="49" charset="-122"/>
              </a:rPr>
              <a:t>HT[s1]. parent =i;  HT[s2].parent=i;  </a:t>
            </a:r>
            <a:r>
              <a:rPr lang="en-US" altLang="zh-CN" dirty="0">
                <a:solidFill>
                  <a:srgbClr val="FF0000"/>
                </a:solidFill>
                <a:ea typeface="楷体_GB2312" pitchFamily="49" charset="-122"/>
              </a:rPr>
              <a:t>//</a:t>
            </a:r>
            <a:r>
              <a:rPr lang="zh-CN" altLang="en-US" dirty="0">
                <a:solidFill>
                  <a:srgbClr val="FF0000"/>
                </a:solidFill>
                <a:ea typeface="楷体_GB2312" pitchFamily="49" charset="-122"/>
              </a:rPr>
              <a:t>设父指针为</a:t>
            </a:r>
            <a:r>
              <a:rPr lang="en-US" altLang="zh-CN" dirty="0">
                <a:solidFill>
                  <a:srgbClr val="FF0000"/>
                </a:solidFill>
                <a:ea typeface="楷体_GB2312" pitchFamily="49" charset="-122"/>
              </a:rPr>
              <a:t>i</a:t>
            </a:r>
          </a:p>
          <a:p>
            <a:pPr algn="l" eaLnBrk="0" hangingPunct="0"/>
            <a:r>
              <a:rPr lang="en-US" altLang="zh-CN" dirty="0">
                <a:solidFill>
                  <a:schemeClr val="tx1"/>
                </a:solidFill>
                <a:ea typeface="楷体_GB2312" pitchFamily="49" charset="-122"/>
              </a:rPr>
              <a:t>    HT[i].</a:t>
            </a:r>
            <a:r>
              <a:rPr lang="en-US" altLang="zh-CN" dirty="0" err="1">
                <a:solidFill>
                  <a:schemeClr val="tx1"/>
                </a:solidFill>
                <a:ea typeface="楷体_GB2312" pitchFamily="49" charset="-122"/>
              </a:rPr>
              <a:t>lchild</a:t>
            </a:r>
            <a:r>
              <a:rPr lang="en-US" altLang="zh-CN" dirty="0">
                <a:solidFill>
                  <a:schemeClr val="tx1"/>
                </a:solidFill>
                <a:ea typeface="楷体_GB2312" pitchFamily="49" charset="-122"/>
              </a:rPr>
              <a:t>=s1;  HT[i].</a:t>
            </a:r>
            <a:r>
              <a:rPr lang="en-US" altLang="zh-CN" dirty="0" err="1">
                <a:solidFill>
                  <a:schemeClr val="tx1"/>
                </a:solidFill>
                <a:ea typeface="楷体_GB2312" pitchFamily="49" charset="-122"/>
              </a:rPr>
              <a:t>rchild</a:t>
            </a:r>
            <a:r>
              <a:rPr lang="en-US" altLang="zh-CN" dirty="0">
                <a:solidFill>
                  <a:schemeClr val="tx1"/>
                </a:solidFill>
                <a:ea typeface="楷体_GB2312" pitchFamily="49" charset="-122"/>
              </a:rPr>
              <a:t>=s2; </a:t>
            </a:r>
            <a:r>
              <a:rPr lang="en-US" altLang="zh-CN" dirty="0">
                <a:solidFill>
                  <a:srgbClr val="FF0000"/>
                </a:solidFill>
                <a:ea typeface="楷体_GB2312" pitchFamily="49" charset="-122"/>
              </a:rPr>
              <a:t>//</a:t>
            </a:r>
            <a:r>
              <a:rPr lang="zh-CN" altLang="en-US" dirty="0">
                <a:solidFill>
                  <a:srgbClr val="FF0000"/>
                </a:solidFill>
                <a:ea typeface="楷体_GB2312" pitchFamily="49" charset="-122"/>
              </a:rPr>
              <a:t>设置</a:t>
            </a:r>
            <a:r>
              <a:rPr lang="en-US" altLang="zh-CN" dirty="0">
                <a:solidFill>
                  <a:srgbClr val="FF0000"/>
                </a:solidFill>
                <a:ea typeface="楷体_GB2312" pitchFamily="49" charset="-122"/>
              </a:rPr>
              <a:t>i</a:t>
            </a:r>
            <a:r>
              <a:rPr lang="zh-CN" altLang="en-US" dirty="0">
                <a:solidFill>
                  <a:srgbClr val="FF0000"/>
                </a:solidFill>
                <a:ea typeface="楷体_GB2312" pitchFamily="49" charset="-122"/>
              </a:rPr>
              <a:t>的子指针</a:t>
            </a:r>
          </a:p>
          <a:p>
            <a:pPr algn="l" eaLnBrk="0" hangingPunct="0"/>
            <a:r>
              <a:rPr lang="zh-CN" altLang="en-US" dirty="0">
                <a:solidFill>
                  <a:schemeClr val="tx1"/>
                </a:solidFill>
                <a:ea typeface="楷体_GB2312" pitchFamily="49" charset="-122"/>
              </a:rPr>
              <a:t>    </a:t>
            </a:r>
            <a:r>
              <a:rPr lang="en-US" altLang="zh-CN" dirty="0">
                <a:solidFill>
                  <a:schemeClr val="tx1"/>
                </a:solidFill>
                <a:ea typeface="楷体_GB2312" pitchFamily="49" charset="-122"/>
              </a:rPr>
              <a:t>HT[i].weight=HT[s1].</a:t>
            </a:r>
            <a:r>
              <a:rPr lang="en-US" altLang="zh-CN" dirty="0" err="1">
                <a:solidFill>
                  <a:schemeClr val="tx1"/>
                </a:solidFill>
                <a:ea typeface="楷体_GB2312" pitchFamily="49" charset="-122"/>
              </a:rPr>
              <a:t>weight+HT</a:t>
            </a:r>
            <a:r>
              <a:rPr lang="en-US" altLang="zh-CN" dirty="0">
                <a:solidFill>
                  <a:schemeClr val="tx1"/>
                </a:solidFill>
                <a:ea typeface="楷体_GB2312" pitchFamily="49" charset="-122"/>
              </a:rPr>
              <a:t>[s2].weight;</a:t>
            </a:r>
            <a:r>
              <a:rPr lang="en-US" altLang="zh-CN" dirty="0">
                <a:solidFill>
                  <a:srgbClr val="FF0000"/>
                </a:solidFill>
                <a:ea typeface="楷体_GB2312" pitchFamily="49" charset="-122"/>
              </a:rPr>
              <a:t>//</a:t>
            </a:r>
            <a:r>
              <a:rPr lang="zh-CN" altLang="en-US" dirty="0">
                <a:solidFill>
                  <a:srgbClr val="FF0000"/>
                </a:solidFill>
                <a:ea typeface="楷体_GB2312" pitchFamily="49" charset="-122"/>
              </a:rPr>
              <a:t>权重</a:t>
            </a:r>
            <a:r>
              <a:rPr lang="en-US" altLang="zh-CN" dirty="0">
                <a:solidFill>
                  <a:schemeClr val="tx1"/>
                </a:solidFill>
                <a:ea typeface="楷体_GB2312" pitchFamily="49" charset="-122"/>
              </a:rPr>
              <a:t>}//for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6597">
                                            <p:bg/>
                                          </p:spTgt>
                                        </p:tgtEl>
                                        <p:attrNameLst>
                                          <p:attrName>style.visibility</p:attrName>
                                        </p:attrNameLst>
                                      </p:cBhvr>
                                      <p:to>
                                        <p:strVal val="visible"/>
                                      </p:to>
                                    </p:set>
                                    <p:animEffect transition="in" filter="wipe(left)">
                                      <p:cBhvr>
                                        <p:cTn id="7" dur="500"/>
                                        <p:tgtEl>
                                          <p:spTgt spid="36659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6597">
                                            <p:txEl>
                                              <p:pRg st="0" end="0"/>
                                            </p:txEl>
                                          </p:spTgt>
                                        </p:tgtEl>
                                        <p:attrNameLst>
                                          <p:attrName>style.visibility</p:attrName>
                                        </p:attrNameLst>
                                      </p:cBhvr>
                                      <p:to>
                                        <p:strVal val="visible"/>
                                      </p:to>
                                    </p:set>
                                    <p:animEffect transition="in" filter="wipe(left)">
                                      <p:cBhvr>
                                        <p:cTn id="12" dur="500"/>
                                        <p:tgtEl>
                                          <p:spTgt spid="36659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6597">
                                            <p:txEl>
                                              <p:pRg st="1" end="1"/>
                                            </p:txEl>
                                          </p:spTgt>
                                        </p:tgtEl>
                                        <p:attrNameLst>
                                          <p:attrName>style.visibility</p:attrName>
                                        </p:attrNameLst>
                                      </p:cBhvr>
                                      <p:to>
                                        <p:strVal val="visible"/>
                                      </p:to>
                                    </p:set>
                                    <p:animEffect transition="in" filter="wipe(left)">
                                      <p:cBhvr>
                                        <p:cTn id="17" dur="500"/>
                                        <p:tgtEl>
                                          <p:spTgt spid="36659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6597">
                                            <p:txEl>
                                              <p:pRg st="2" end="2"/>
                                            </p:txEl>
                                          </p:spTgt>
                                        </p:tgtEl>
                                        <p:attrNameLst>
                                          <p:attrName>style.visibility</p:attrName>
                                        </p:attrNameLst>
                                      </p:cBhvr>
                                      <p:to>
                                        <p:strVal val="visible"/>
                                      </p:to>
                                    </p:set>
                                    <p:animEffect transition="in" filter="wipe(left)">
                                      <p:cBhvr>
                                        <p:cTn id="22" dur="500"/>
                                        <p:tgtEl>
                                          <p:spTgt spid="36659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6597">
                                            <p:txEl>
                                              <p:pRg st="3" end="3"/>
                                            </p:txEl>
                                          </p:spTgt>
                                        </p:tgtEl>
                                        <p:attrNameLst>
                                          <p:attrName>style.visibility</p:attrName>
                                        </p:attrNameLst>
                                      </p:cBhvr>
                                      <p:to>
                                        <p:strVal val="visible"/>
                                      </p:to>
                                    </p:set>
                                    <p:animEffect transition="in" filter="wipe(left)">
                                      <p:cBhvr>
                                        <p:cTn id="27" dur="500"/>
                                        <p:tgtEl>
                                          <p:spTgt spid="36659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6597">
                                            <p:txEl>
                                              <p:pRg st="4" end="4"/>
                                            </p:txEl>
                                          </p:spTgt>
                                        </p:tgtEl>
                                        <p:attrNameLst>
                                          <p:attrName>style.visibility</p:attrName>
                                        </p:attrNameLst>
                                      </p:cBhvr>
                                      <p:to>
                                        <p:strVal val="visible"/>
                                      </p:to>
                                    </p:set>
                                    <p:animEffect transition="in" filter="wipe(left)">
                                      <p:cBhvr>
                                        <p:cTn id="32" dur="500"/>
                                        <p:tgtEl>
                                          <p:spTgt spid="36659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66596"/>
                                        </p:tgtEl>
                                        <p:attrNameLst>
                                          <p:attrName>style.visibility</p:attrName>
                                        </p:attrNameLst>
                                      </p:cBhvr>
                                      <p:to>
                                        <p:strVal val="visible"/>
                                      </p:to>
                                    </p:set>
                                    <p:animEffect transition="in" filter="wipe(down)">
                                      <p:cBhvr>
                                        <p:cTn id="37" dur="500"/>
                                        <p:tgtEl>
                                          <p:spTgt spid="36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animBg="1" autoUpdateAnimBg="0"/>
      <p:bldP spid="366597" grpId="0" build="p" animBg="1"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a:t>哈夫曼算法的</a:t>
            </a:r>
            <a:r>
              <a:rPr lang="zh-CN" altLang="en-US" dirty="0" smtClean="0"/>
              <a:t>正确性（简单证明）</a:t>
            </a:r>
            <a:endParaRPr lang="zh-CN" altLang="en-US" dirty="0"/>
          </a:p>
        </p:txBody>
      </p:sp>
      <p:sp>
        <p:nvSpPr>
          <p:cNvPr id="18" name="内容占位符 17"/>
          <p:cNvSpPr>
            <a:spLocks noGrp="1"/>
          </p:cNvSpPr>
          <p:nvPr>
            <p:ph idx="1"/>
          </p:nvPr>
        </p:nvSpPr>
        <p:spPr/>
        <p:txBody>
          <a:bodyPr/>
          <a:lstStyle/>
          <a:p>
            <a:r>
              <a:rPr lang="zh-CN" altLang="en-US" dirty="0" smtClean="0">
                <a:solidFill>
                  <a:srgbClr val="FF0000"/>
                </a:solidFill>
              </a:rPr>
              <a:t>设</a:t>
            </a:r>
            <a:r>
              <a:rPr lang="en-US" altLang="zh-CN" i="1" dirty="0">
                <a:solidFill>
                  <a:srgbClr val="FF0000"/>
                </a:solidFill>
              </a:rPr>
              <a:t>x</a:t>
            </a:r>
            <a:r>
              <a:rPr lang="zh-CN" altLang="en-US" dirty="0">
                <a:solidFill>
                  <a:srgbClr val="FF0000"/>
                </a:solidFill>
              </a:rPr>
              <a:t>和</a:t>
            </a:r>
            <a:r>
              <a:rPr lang="en-US" altLang="zh-CN" i="1" dirty="0">
                <a:solidFill>
                  <a:srgbClr val="FF0000"/>
                </a:solidFill>
              </a:rPr>
              <a:t>y</a:t>
            </a:r>
            <a:r>
              <a:rPr lang="zh-CN" altLang="en-US" dirty="0" smtClean="0">
                <a:solidFill>
                  <a:srgbClr val="FF0000"/>
                </a:solidFill>
              </a:rPr>
              <a:t>是最小的</a:t>
            </a:r>
            <a:r>
              <a:rPr lang="zh-CN" altLang="en-US" dirty="0">
                <a:solidFill>
                  <a:srgbClr val="FF0000"/>
                </a:solidFill>
              </a:rPr>
              <a:t>两</a:t>
            </a:r>
            <a:r>
              <a:rPr lang="zh-CN" altLang="en-US" dirty="0" smtClean="0">
                <a:solidFill>
                  <a:srgbClr val="FF0000"/>
                </a:solidFill>
              </a:rPr>
              <a:t>个权值，</a:t>
            </a:r>
            <a:r>
              <a:rPr lang="zh-CN" altLang="en-US" dirty="0"/>
              <a:t>不妨设</a:t>
            </a:r>
            <a:r>
              <a:rPr lang="en-US" altLang="zh-CN" i="1" dirty="0" err="1" smtClean="0"/>
              <a:t>f</a:t>
            </a:r>
            <a:r>
              <a:rPr lang="en-US" altLang="zh-CN" i="1" baseline="-25000" dirty="0" err="1" smtClean="0"/>
              <a:t>x</a:t>
            </a:r>
            <a:r>
              <a:rPr lang="en-US" altLang="zh-CN" dirty="0" smtClean="0"/>
              <a:t>&lt;=</a:t>
            </a:r>
            <a:r>
              <a:rPr lang="en-US" altLang="zh-CN" i="1" dirty="0" err="1" smtClean="0"/>
              <a:t>f</a:t>
            </a:r>
            <a:r>
              <a:rPr lang="en-US" altLang="zh-CN" i="1" baseline="-25000" dirty="0" err="1" smtClean="0"/>
              <a:t>y</a:t>
            </a:r>
            <a:r>
              <a:rPr lang="zh-CN" altLang="en-US" dirty="0" smtClean="0">
                <a:solidFill>
                  <a:srgbClr val="FF0000"/>
                </a:solidFill>
              </a:rPr>
              <a:t>，则必定</a:t>
            </a:r>
            <a:r>
              <a:rPr lang="zh-CN" altLang="en-US" dirty="0">
                <a:solidFill>
                  <a:srgbClr val="FF0000"/>
                </a:solidFill>
              </a:rPr>
              <a:t>存在</a:t>
            </a:r>
            <a:r>
              <a:rPr lang="zh-CN" altLang="en-US" dirty="0" smtClean="0">
                <a:solidFill>
                  <a:srgbClr val="FF0000"/>
                </a:solidFill>
              </a:rPr>
              <a:t>某棵最优树，树中</a:t>
            </a:r>
            <a:r>
              <a:rPr lang="en-US" altLang="zh-CN" dirty="0" smtClean="0">
                <a:solidFill>
                  <a:srgbClr val="FF0000"/>
                </a:solidFill>
              </a:rPr>
              <a:t>x</a:t>
            </a:r>
            <a:r>
              <a:rPr lang="zh-CN" altLang="en-US" dirty="0">
                <a:solidFill>
                  <a:srgbClr val="FF0000"/>
                </a:solidFill>
              </a:rPr>
              <a:t>和</a:t>
            </a:r>
            <a:r>
              <a:rPr lang="en-US" altLang="zh-CN" dirty="0" smtClean="0">
                <a:solidFill>
                  <a:srgbClr val="FF0000"/>
                </a:solidFill>
              </a:rPr>
              <a:t>y</a:t>
            </a:r>
            <a:r>
              <a:rPr lang="zh-CN" altLang="en-US" dirty="0" smtClean="0">
                <a:solidFill>
                  <a:srgbClr val="FF0000"/>
                </a:solidFill>
              </a:rPr>
              <a:t>互为兄弟节点，且位于树的最大层中。</a:t>
            </a:r>
            <a:endParaRPr lang="en-US" altLang="zh-CN" dirty="0" smtClean="0">
              <a:solidFill>
                <a:srgbClr val="FF0000"/>
              </a:solidFill>
            </a:endParaRPr>
          </a:p>
          <a:p>
            <a:r>
              <a:rPr lang="zh-CN" altLang="en-US" dirty="0"/>
              <a:t>令</a:t>
            </a:r>
            <a:r>
              <a:rPr lang="en-US" altLang="zh-CN" i="1" dirty="0"/>
              <a:t>T</a:t>
            </a:r>
            <a:r>
              <a:rPr lang="zh-CN" altLang="en-US" dirty="0"/>
              <a:t>是任意一个哈夫曼树，令</a:t>
            </a:r>
            <a:r>
              <a:rPr lang="en-US" altLang="zh-CN" dirty="0"/>
              <a:t>a</a:t>
            </a:r>
            <a:r>
              <a:rPr lang="zh-CN" altLang="en-US" dirty="0"/>
              <a:t>和</a:t>
            </a:r>
            <a:r>
              <a:rPr lang="en-US" altLang="zh-CN" dirty="0"/>
              <a:t>b</a:t>
            </a:r>
            <a:r>
              <a:rPr lang="zh-CN" altLang="en-US" dirty="0"/>
              <a:t>是</a:t>
            </a:r>
            <a:r>
              <a:rPr lang="en-US" altLang="zh-CN" i="1" dirty="0"/>
              <a:t>T</a:t>
            </a:r>
            <a:r>
              <a:rPr lang="zh-CN" altLang="en-US" dirty="0"/>
              <a:t>中深度最大的兄弟叶节点</a:t>
            </a:r>
            <a:r>
              <a:rPr lang="zh-CN" altLang="en-US" dirty="0" smtClean="0"/>
              <a:t>，不妨设</a:t>
            </a:r>
            <a:r>
              <a:rPr lang="en-US" altLang="zh-CN" i="1" dirty="0" err="1"/>
              <a:t>f</a:t>
            </a:r>
            <a:r>
              <a:rPr lang="en-US" altLang="zh-CN" i="1" baseline="-25000" dirty="0" err="1"/>
              <a:t>a</a:t>
            </a:r>
            <a:r>
              <a:rPr lang="en-US" altLang="zh-CN" dirty="0"/>
              <a:t>&lt;=</a:t>
            </a:r>
            <a:r>
              <a:rPr lang="en-US" altLang="zh-CN" i="1" dirty="0"/>
              <a:t>f</a:t>
            </a:r>
            <a:r>
              <a:rPr lang="en-US" altLang="zh-CN" i="1" baseline="-25000" dirty="0"/>
              <a:t>b</a:t>
            </a:r>
            <a:r>
              <a:rPr lang="zh-CN" altLang="en-US" dirty="0"/>
              <a:t>。则有</a:t>
            </a:r>
            <a:r>
              <a:rPr lang="en-US" altLang="zh-CN" i="1" dirty="0" err="1"/>
              <a:t>f</a:t>
            </a:r>
            <a:r>
              <a:rPr lang="en-US" altLang="zh-CN" i="1" baseline="-25000" dirty="0" err="1"/>
              <a:t>x</a:t>
            </a:r>
            <a:r>
              <a:rPr lang="en-US" altLang="zh-CN" dirty="0"/>
              <a:t>&lt;=</a:t>
            </a:r>
            <a:r>
              <a:rPr lang="en-US" altLang="zh-CN" i="1" dirty="0" err="1"/>
              <a:t>f</a:t>
            </a:r>
            <a:r>
              <a:rPr lang="en-US" altLang="zh-CN" i="1" baseline="-25000" dirty="0" err="1"/>
              <a:t>a</a:t>
            </a:r>
            <a:r>
              <a:rPr lang="zh-CN" altLang="en-US" dirty="0"/>
              <a:t>且</a:t>
            </a:r>
            <a:r>
              <a:rPr lang="en-US" altLang="zh-CN" i="1" dirty="0" err="1"/>
              <a:t>f</a:t>
            </a:r>
            <a:r>
              <a:rPr lang="en-US" altLang="zh-CN" i="1" baseline="-25000" dirty="0" err="1"/>
              <a:t>y</a:t>
            </a:r>
            <a:r>
              <a:rPr lang="en-US" altLang="zh-CN" dirty="0"/>
              <a:t>&lt;=</a:t>
            </a:r>
            <a:r>
              <a:rPr lang="en-US" altLang="zh-CN" i="1" dirty="0"/>
              <a:t>f</a:t>
            </a:r>
            <a:r>
              <a:rPr lang="en-US" altLang="zh-CN" i="1" baseline="-25000" dirty="0"/>
              <a:t>b</a:t>
            </a:r>
            <a:r>
              <a:rPr lang="zh-CN" altLang="en-US" dirty="0" smtClean="0"/>
              <a:t>。</a:t>
            </a:r>
            <a:endParaRPr lang="en-US" altLang="zh-CN" dirty="0" smtClean="0"/>
          </a:p>
          <a:p>
            <a:r>
              <a:rPr lang="en-US" altLang="zh-CN" dirty="0">
                <a:solidFill>
                  <a:srgbClr val="400080"/>
                </a:solidFill>
                <a:ea typeface="楷体_GB2312" pitchFamily="49" charset="-122"/>
              </a:rPr>
              <a:t>WPL</a:t>
            </a:r>
            <a:r>
              <a:rPr lang="en-US" altLang="zh-CN" dirty="0" smtClean="0"/>
              <a:t>(</a:t>
            </a:r>
            <a:r>
              <a:rPr lang="en-US" altLang="zh-CN" i="1" dirty="0" smtClean="0"/>
              <a:t>T</a:t>
            </a:r>
            <a:r>
              <a:rPr lang="en-US" altLang="zh-CN" dirty="0"/>
              <a:t>) &gt;= </a:t>
            </a:r>
            <a:r>
              <a:rPr lang="en-US" altLang="zh-CN" dirty="0">
                <a:solidFill>
                  <a:srgbClr val="400080"/>
                </a:solidFill>
                <a:ea typeface="楷体_GB2312" pitchFamily="49" charset="-122"/>
              </a:rPr>
              <a:t>WPL</a:t>
            </a:r>
            <a:r>
              <a:rPr lang="en-US" altLang="zh-CN" dirty="0" smtClean="0"/>
              <a:t>(</a:t>
            </a:r>
            <a:r>
              <a:rPr lang="en-US" altLang="zh-CN" i="1" dirty="0" smtClean="0"/>
              <a:t>T</a:t>
            </a:r>
            <a:r>
              <a:rPr lang="en-US" altLang="zh-CN" dirty="0" smtClean="0"/>
              <a:t>’) </a:t>
            </a:r>
          </a:p>
          <a:p>
            <a:r>
              <a:rPr lang="zh-CN" altLang="en-US" dirty="0" smtClean="0"/>
              <a:t>由于</a:t>
            </a:r>
            <a:r>
              <a:rPr lang="en-US" altLang="zh-CN" dirty="0" smtClean="0"/>
              <a:t>T</a:t>
            </a:r>
            <a:r>
              <a:rPr lang="zh-CN" altLang="en-US" dirty="0" smtClean="0"/>
              <a:t>是最优树，所以</a:t>
            </a:r>
            <a:r>
              <a:rPr lang="en-US" altLang="zh-CN" dirty="0">
                <a:solidFill>
                  <a:srgbClr val="400080"/>
                </a:solidFill>
                <a:ea typeface="楷体_GB2312" pitchFamily="49" charset="-122"/>
              </a:rPr>
              <a:t>WPL</a:t>
            </a:r>
            <a:r>
              <a:rPr lang="en-US" altLang="zh-CN" dirty="0"/>
              <a:t>(</a:t>
            </a:r>
            <a:r>
              <a:rPr lang="en-US" altLang="zh-CN" i="1" dirty="0"/>
              <a:t>T</a:t>
            </a:r>
            <a:r>
              <a:rPr lang="en-US" altLang="zh-CN" dirty="0"/>
              <a:t>) </a:t>
            </a:r>
            <a:r>
              <a:rPr lang="en-US" altLang="zh-CN" dirty="0" smtClean="0"/>
              <a:t>= </a:t>
            </a:r>
            <a:r>
              <a:rPr lang="en-US" altLang="zh-CN" dirty="0">
                <a:solidFill>
                  <a:srgbClr val="400080"/>
                </a:solidFill>
                <a:ea typeface="楷体_GB2312" pitchFamily="49" charset="-122"/>
              </a:rPr>
              <a:t>WPL</a:t>
            </a:r>
            <a:r>
              <a:rPr lang="en-US" altLang="zh-CN" dirty="0"/>
              <a:t>(</a:t>
            </a:r>
            <a:r>
              <a:rPr lang="en-US" altLang="zh-CN" i="1" dirty="0"/>
              <a:t>T</a:t>
            </a:r>
            <a:r>
              <a:rPr lang="en-US" altLang="zh-CN" dirty="0" smtClean="0"/>
              <a:t>’)</a:t>
            </a:r>
            <a:r>
              <a:rPr lang="en-US" altLang="zh-CN" dirty="0" smtClean="0">
                <a:sym typeface="Wingdings" panose="05000000000000000000" pitchFamily="2" charset="2"/>
              </a:rPr>
              <a:t> T’</a:t>
            </a:r>
            <a:r>
              <a:rPr lang="zh-CN" altLang="en-US" dirty="0" smtClean="0">
                <a:sym typeface="Wingdings" panose="05000000000000000000" pitchFamily="2" charset="2"/>
              </a:rPr>
              <a:t>也是哈夫曼树</a:t>
            </a:r>
            <a:r>
              <a:rPr lang="en-US" altLang="zh-CN" dirty="0" smtClean="0"/>
              <a:t> </a:t>
            </a:r>
            <a:endParaRPr lang="en-US" altLang="zh-CN" dirty="0"/>
          </a:p>
          <a:p>
            <a:endParaRPr lang="zh-CN" altLang="en-US" dirty="0"/>
          </a:p>
          <a:p>
            <a:endParaRPr lang="zh-CN" altLang="en-US" dirty="0"/>
          </a:p>
        </p:txBody>
      </p:sp>
      <p:sp>
        <p:nvSpPr>
          <p:cNvPr id="2" name="灯片编号占位符 1"/>
          <p:cNvSpPr>
            <a:spLocks noGrp="1"/>
          </p:cNvSpPr>
          <p:nvPr>
            <p:ph type="sldNum" sz="quarter" idx="12"/>
          </p:nvPr>
        </p:nvSpPr>
        <p:spPr/>
        <p:txBody>
          <a:bodyPr/>
          <a:lstStyle/>
          <a:p>
            <a:pPr>
              <a:defRPr/>
            </a:pPr>
            <a:fld id="{6DA90C09-1067-4DA5-B2D7-B5B25A1FCA49}" type="slidenum">
              <a:rPr lang="en-US" altLang="zh-CN" smtClean="0"/>
              <a:pPr>
                <a:defRPr/>
              </a:pPr>
              <a:t>134</a:t>
            </a:fld>
            <a:endParaRPr lang="en-US" altLang="zh-CN"/>
          </a:p>
        </p:txBody>
      </p:sp>
      <p:grpSp>
        <p:nvGrpSpPr>
          <p:cNvPr id="19" name="组合 18"/>
          <p:cNvGrpSpPr/>
          <p:nvPr/>
        </p:nvGrpSpPr>
        <p:grpSpPr>
          <a:xfrm>
            <a:off x="5292080" y="3861048"/>
            <a:ext cx="2690498" cy="2131935"/>
            <a:chOff x="1211036" y="3962400"/>
            <a:chExt cx="2690498" cy="2131935"/>
          </a:xfrm>
        </p:grpSpPr>
        <p:sp>
          <p:nvSpPr>
            <p:cNvPr id="20" name="Line 11"/>
            <p:cNvSpPr>
              <a:spLocks noChangeShapeType="1"/>
            </p:cNvSpPr>
            <p:nvPr/>
          </p:nvSpPr>
          <p:spPr bwMode="auto">
            <a:xfrm flipH="1">
              <a:off x="1879352" y="4259484"/>
              <a:ext cx="731556" cy="44562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2"/>
            <p:cNvSpPr>
              <a:spLocks noChangeShapeType="1"/>
            </p:cNvSpPr>
            <p:nvPr/>
          </p:nvSpPr>
          <p:spPr bwMode="auto">
            <a:xfrm>
              <a:off x="2757219" y="4259484"/>
              <a:ext cx="731556" cy="519898"/>
            </a:xfrm>
            <a:prstGeom prst="line">
              <a:avLst/>
            </a:prstGeom>
            <a:noFill/>
            <a:ln w="28575" cap="sq">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5"/>
            <p:cNvSpPr>
              <a:spLocks noChangeShapeType="1"/>
            </p:cNvSpPr>
            <p:nvPr/>
          </p:nvSpPr>
          <p:spPr bwMode="auto">
            <a:xfrm flipH="1">
              <a:off x="1941291" y="5292396"/>
              <a:ext cx="512089" cy="51989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7"/>
            <p:cNvSpPr>
              <a:spLocks noChangeShapeType="1"/>
            </p:cNvSpPr>
            <p:nvPr/>
          </p:nvSpPr>
          <p:spPr bwMode="auto">
            <a:xfrm flipH="1">
              <a:off x="1476996" y="4674450"/>
              <a:ext cx="512089" cy="445627"/>
            </a:xfrm>
            <a:prstGeom prst="line">
              <a:avLst/>
            </a:prstGeom>
            <a:noFill/>
            <a:ln w="28575" cap="sq">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8"/>
            <p:cNvSpPr>
              <a:spLocks noChangeShapeType="1"/>
            </p:cNvSpPr>
            <p:nvPr/>
          </p:nvSpPr>
          <p:spPr bwMode="auto">
            <a:xfrm>
              <a:off x="1989157" y="4645730"/>
              <a:ext cx="438933" cy="44562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Oval 19"/>
            <p:cNvSpPr>
              <a:spLocks noChangeArrowheads="1"/>
            </p:cNvSpPr>
            <p:nvPr/>
          </p:nvSpPr>
          <p:spPr bwMode="auto">
            <a:xfrm>
              <a:off x="1831558" y="4384816"/>
              <a:ext cx="438933" cy="445627"/>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26" name="Oval 22"/>
            <p:cNvSpPr>
              <a:spLocks noChangeArrowheads="1"/>
            </p:cNvSpPr>
            <p:nvPr/>
          </p:nvSpPr>
          <p:spPr bwMode="auto">
            <a:xfrm>
              <a:off x="2464597" y="3962400"/>
              <a:ext cx="438933" cy="445627"/>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27" name="Line 18"/>
            <p:cNvSpPr>
              <a:spLocks noChangeShapeType="1"/>
            </p:cNvSpPr>
            <p:nvPr/>
          </p:nvSpPr>
          <p:spPr bwMode="auto">
            <a:xfrm>
              <a:off x="2599691" y="5321795"/>
              <a:ext cx="438933" cy="44562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矩形 27"/>
            <p:cNvSpPr/>
            <p:nvPr/>
          </p:nvSpPr>
          <p:spPr bwMode="auto">
            <a:xfrm>
              <a:off x="1211036" y="5010327"/>
              <a:ext cx="440714" cy="461665"/>
            </a:xfrm>
            <a:prstGeom prst="rect">
              <a:avLst/>
            </a:prstGeom>
            <a:solidFill>
              <a:schemeClr val="bg1"/>
            </a:solid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b</a:t>
              </a:r>
              <a:endParaRPr kumimoji="1" lang="zh-CN" altLang="en-US" sz="2400" b="1" i="0" u="none" strike="noStrike" cap="none" normalizeH="0" baseline="0" dirty="0" smtClean="0">
                <a:ln>
                  <a:noFill/>
                </a:ln>
                <a:solidFill>
                  <a:schemeClr val="tx2"/>
                </a:solidFill>
                <a:effectLst/>
                <a:latin typeface="Times New Roman" pitchFamily="18" charset="0"/>
                <a:ea typeface="宋体" pitchFamily="2" charset="-122"/>
              </a:endParaRPr>
            </a:p>
          </p:txBody>
        </p:sp>
        <p:sp>
          <p:nvSpPr>
            <p:cNvPr id="29" name="矩形 28"/>
            <p:cNvSpPr/>
            <p:nvPr/>
          </p:nvSpPr>
          <p:spPr bwMode="auto">
            <a:xfrm>
              <a:off x="3462545" y="4761729"/>
              <a:ext cx="438989" cy="461665"/>
            </a:xfrm>
            <a:prstGeom prst="rect">
              <a:avLst/>
            </a:prstGeom>
            <a:solidFill>
              <a:schemeClr val="accent2"/>
            </a:solid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a</a:t>
              </a:r>
              <a:endParaRPr kumimoji="1" lang="zh-CN" altLang="en-US" sz="2400" b="1" i="0" u="none" strike="noStrike" cap="none" normalizeH="0" baseline="0" dirty="0" smtClean="0">
                <a:ln>
                  <a:noFill/>
                </a:ln>
                <a:solidFill>
                  <a:schemeClr val="tx2"/>
                </a:solidFill>
                <a:effectLst/>
                <a:latin typeface="Times New Roman" pitchFamily="18" charset="0"/>
                <a:ea typeface="宋体" pitchFamily="2" charset="-122"/>
              </a:endParaRPr>
            </a:p>
          </p:txBody>
        </p:sp>
        <p:sp>
          <p:nvSpPr>
            <p:cNvPr id="30" name="Oval 10"/>
            <p:cNvSpPr>
              <a:spLocks noChangeArrowheads="1"/>
            </p:cNvSpPr>
            <p:nvPr/>
          </p:nvSpPr>
          <p:spPr bwMode="auto">
            <a:xfrm>
              <a:off x="2270491" y="4972102"/>
              <a:ext cx="438933" cy="445627"/>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en-US" altLang="zh-CN" dirty="0"/>
            </a:p>
          </p:txBody>
        </p:sp>
        <p:sp>
          <p:nvSpPr>
            <p:cNvPr id="31" name="矩形 30"/>
            <p:cNvSpPr/>
            <p:nvPr/>
          </p:nvSpPr>
          <p:spPr bwMode="auto">
            <a:xfrm>
              <a:off x="1770540" y="5617076"/>
              <a:ext cx="438989" cy="461665"/>
            </a:xfrm>
            <a:prstGeom prst="rect">
              <a:avLst/>
            </a:prstGeom>
            <a:solidFill>
              <a:schemeClr val="accent2"/>
            </a:solid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x</a:t>
              </a:r>
              <a:endParaRPr kumimoji="1" lang="zh-CN" altLang="en-US" sz="2400" b="1" i="0" u="none" strike="noStrike" cap="none" normalizeH="0" baseline="0" dirty="0" smtClean="0">
                <a:ln>
                  <a:noFill/>
                </a:ln>
                <a:solidFill>
                  <a:schemeClr val="tx2"/>
                </a:solidFill>
                <a:effectLst/>
                <a:latin typeface="Times New Roman" pitchFamily="18" charset="0"/>
                <a:ea typeface="宋体" pitchFamily="2" charset="-122"/>
              </a:endParaRPr>
            </a:p>
          </p:txBody>
        </p:sp>
        <p:sp>
          <p:nvSpPr>
            <p:cNvPr id="32" name="矩形 31"/>
            <p:cNvSpPr/>
            <p:nvPr/>
          </p:nvSpPr>
          <p:spPr bwMode="auto">
            <a:xfrm>
              <a:off x="2648493" y="5632670"/>
              <a:ext cx="438989" cy="461665"/>
            </a:xfrm>
            <a:prstGeom prst="rect">
              <a:avLst/>
            </a:prstGeom>
            <a:solidFill>
              <a:schemeClr val="bg1"/>
            </a:solid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y</a:t>
              </a:r>
              <a:endParaRPr kumimoji="1" lang="zh-CN" altLang="en-US" sz="2400" b="1" i="0" u="none" strike="noStrike" cap="none" normalizeH="0" baseline="0" dirty="0" smtClean="0">
                <a:ln>
                  <a:noFill/>
                </a:ln>
                <a:solidFill>
                  <a:schemeClr val="tx2"/>
                </a:solidFill>
                <a:effectLst/>
                <a:latin typeface="Times New Roman" pitchFamily="18" charset="0"/>
                <a:ea typeface="宋体" pitchFamily="2" charset="-122"/>
              </a:endParaRPr>
            </a:p>
          </p:txBody>
        </p:sp>
      </p:grpSp>
      <p:grpSp>
        <p:nvGrpSpPr>
          <p:cNvPr id="34" name="组合 33"/>
          <p:cNvGrpSpPr/>
          <p:nvPr/>
        </p:nvGrpSpPr>
        <p:grpSpPr>
          <a:xfrm>
            <a:off x="1043608" y="3917314"/>
            <a:ext cx="2750974" cy="2131935"/>
            <a:chOff x="1043608" y="3717032"/>
            <a:chExt cx="2750974" cy="2131935"/>
          </a:xfrm>
        </p:grpSpPr>
        <p:sp>
          <p:nvSpPr>
            <p:cNvPr id="4" name="Line 11"/>
            <p:cNvSpPr>
              <a:spLocks noChangeShapeType="1"/>
            </p:cNvSpPr>
            <p:nvPr/>
          </p:nvSpPr>
          <p:spPr bwMode="auto">
            <a:xfrm flipH="1">
              <a:off x="1711924" y="4014116"/>
              <a:ext cx="731556" cy="44562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15"/>
            <p:cNvSpPr>
              <a:spLocks noChangeShapeType="1"/>
            </p:cNvSpPr>
            <p:nvPr/>
          </p:nvSpPr>
          <p:spPr bwMode="auto">
            <a:xfrm flipH="1">
              <a:off x="1773863" y="5047028"/>
              <a:ext cx="512089" cy="51989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17"/>
            <p:cNvSpPr>
              <a:spLocks noChangeShapeType="1"/>
            </p:cNvSpPr>
            <p:nvPr/>
          </p:nvSpPr>
          <p:spPr bwMode="auto">
            <a:xfrm flipH="1">
              <a:off x="1309568" y="4429082"/>
              <a:ext cx="512089" cy="445627"/>
            </a:xfrm>
            <a:prstGeom prst="line">
              <a:avLst/>
            </a:prstGeom>
            <a:noFill/>
            <a:ln w="28575" cap="sq">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18"/>
            <p:cNvSpPr>
              <a:spLocks noChangeShapeType="1"/>
            </p:cNvSpPr>
            <p:nvPr/>
          </p:nvSpPr>
          <p:spPr bwMode="auto">
            <a:xfrm>
              <a:off x="1821729" y="4400362"/>
              <a:ext cx="438933" cy="44562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Oval 19"/>
            <p:cNvSpPr>
              <a:spLocks noChangeArrowheads="1"/>
            </p:cNvSpPr>
            <p:nvPr/>
          </p:nvSpPr>
          <p:spPr bwMode="auto">
            <a:xfrm>
              <a:off x="1664130" y="4139448"/>
              <a:ext cx="438933" cy="445627"/>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11" name="Line 18"/>
            <p:cNvSpPr>
              <a:spLocks noChangeShapeType="1"/>
            </p:cNvSpPr>
            <p:nvPr/>
          </p:nvSpPr>
          <p:spPr bwMode="auto">
            <a:xfrm>
              <a:off x="2432263" y="5076427"/>
              <a:ext cx="438933" cy="44562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矩形 11"/>
            <p:cNvSpPr/>
            <p:nvPr/>
          </p:nvSpPr>
          <p:spPr bwMode="auto">
            <a:xfrm>
              <a:off x="1043608" y="4764959"/>
              <a:ext cx="440714" cy="461665"/>
            </a:xfrm>
            <a:prstGeom prst="rect">
              <a:avLst/>
            </a:prstGeom>
            <a:solidFill>
              <a:schemeClr val="bg1"/>
            </a:solid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y</a:t>
              </a:r>
              <a:endParaRPr kumimoji="1" lang="zh-CN" altLang="en-US" sz="2400" b="1" i="0" u="none" strike="noStrike" cap="none" normalizeH="0" baseline="0" dirty="0" smtClean="0">
                <a:ln>
                  <a:noFill/>
                </a:ln>
                <a:solidFill>
                  <a:schemeClr val="tx2"/>
                </a:solidFill>
                <a:effectLst/>
                <a:latin typeface="Times New Roman" pitchFamily="18" charset="0"/>
                <a:ea typeface="宋体" pitchFamily="2" charset="-122"/>
              </a:endParaRPr>
            </a:p>
          </p:txBody>
        </p:sp>
        <p:sp>
          <p:nvSpPr>
            <p:cNvPr id="14" name="Oval 10"/>
            <p:cNvSpPr>
              <a:spLocks noChangeArrowheads="1"/>
            </p:cNvSpPr>
            <p:nvPr/>
          </p:nvSpPr>
          <p:spPr bwMode="auto">
            <a:xfrm>
              <a:off x="2103063" y="4726734"/>
              <a:ext cx="438933" cy="445627"/>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en-US" altLang="zh-CN" dirty="0"/>
            </a:p>
          </p:txBody>
        </p:sp>
        <p:sp>
          <p:nvSpPr>
            <p:cNvPr id="15" name="矩形 14"/>
            <p:cNvSpPr/>
            <p:nvPr/>
          </p:nvSpPr>
          <p:spPr bwMode="auto">
            <a:xfrm>
              <a:off x="1603112" y="5371708"/>
              <a:ext cx="438989" cy="461665"/>
            </a:xfrm>
            <a:prstGeom prst="rect">
              <a:avLst/>
            </a:prstGeom>
            <a:solidFill>
              <a:schemeClr val="accent2"/>
            </a:solid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a</a:t>
              </a:r>
              <a:endParaRPr kumimoji="1" lang="zh-CN" altLang="en-US" sz="2400" b="1" i="0" u="none" strike="noStrike" cap="none" normalizeH="0" baseline="0" dirty="0" smtClean="0">
                <a:ln>
                  <a:noFill/>
                </a:ln>
                <a:solidFill>
                  <a:schemeClr val="tx2"/>
                </a:solidFill>
                <a:effectLst/>
                <a:latin typeface="Times New Roman" pitchFamily="18" charset="0"/>
                <a:ea typeface="宋体" pitchFamily="2" charset="-122"/>
              </a:endParaRPr>
            </a:p>
          </p:txBody>
        </p:sp>
        <p:sp>
          <p:nvSpPr>
            <p:cNvPr id="16" name="矩形 15"/>
            <p:cNvSpPr/>
            <p:nvPr/>
          </p:nvSpPr>
          <p:spPr bwMode="auto">
            <a:xfrm>
              <a:off x="2481065" y="5387302"/>
              <a:ext cx="438989" cy="461665"/>
            </a:xfrm>
            <a:prstGeom prst="rect">
              <a:avLst/>
            </a:prstGeom>
            <a:solidFill>
              <a:schemeClr val="bg1"/>
            </a:solid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b</a:t>
              </a:r>
              <a:endParaRPr kumimoji="1" lang="zh-CN" altLang="en-US" sz="2400" b="1" i="0" u="none" strike="noStrike" cap="none" normalizeH="0" baseline="0" dirty="0" smtClean="0">
                <a:ln>
                  <a:noFill/>
                </a:ln>
                <a:solidFill>
                  <a:schemeClr val="tx2"/>
                </a:solidFill>
                <a:effectLst/>
                <a:latin typeface="Times New Roman" pitchFamily="18" charset="0"/>
                <a:ea typeface="宋体" pitchFamily="2" charset="-122"/>
              </a:endParaRPr>
            </a:p>
          </p:txBody>
        </p:sp>
        <p:sp>
          <p:nvSpPr>
            <p:cNvPr id="33" name="Line 12"/>
            <p:cNvSpPr>
              <a:spLocks noChangeShapeType="1"/>
            </p:cNvSpPr>
            <p:nvPr/>
          </p:nvSpPr>
          <p:spPr bwMode="auto">
            <a:xfrm>
              <a:off x="2637586" y="4014117"/>
              <a:ext cx="803842" cy="570958"/>
            </a:xfrm>
            <a:prstGeom prst="line">
              <a:avLst/>
            </a:prstGeom>
            <a:noFill/>
            <a:ln w="28575" cap="sq">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Oval 22"/>
            <p:cNvSpPr>
              <a:spLocks noChangeArrowheads="1"/>
            </p:cNvSpPr>
            <p:nvPr/>
          </p:nvSpPr>
          <p:spPr bwMode="auto">
            <a:xfrm>
              <a:off x="2297169" y="3717032"/>
              <a:ext cx="438933" cy="445627"/>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13" name="矩形 12"/>
            <p:cNvSpPr/>
            <p:nvPr/>
          </p:nvSpPr>
          <p:spPr bwMode="auto">
            <a:xfrm>
              <a:off x="3355593" y="4487882"/>
              <a:ext cx="438989" cy="461665"/>
            </a:xfrm>
            <a:prstGeom prst="rect">
              <a:avLst/>
            </a:prstGeom>
            <a:solidFill>
              <a:schemeClr val="accent2"/>
            </a:solid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x</a:t>
              </a:r>
              <a:endParaRPr kumimoji="1" lang="zh-CN" altLang="en-US" sz="2400" b="1" i="0" u="none" strike="noStrike" cap="none" normalizeH="0" baseline="0" dirty="0" smtClean="0">
                <a:ln>
                  <a:noFill/>
                </a:ln>
                <a:solidFill>
                  <a:schemeClr val="tx2"/>
                </a:solidFill>
                <a:effectLst/>
                <a:latin typeface="Times New Roman" pitchFamily="18" charset="0"/>
                <a:ea typeface="宋体" pitchFamily="2" charset="-122"/>
              </a:endParaRPr>
            </a:p>
          </p:txBody>
        </p:sp>
      </p:grpSp>
      <p:sp>
        <p:nvSpPr>
          <p:cNvPr id="35" name="矩形 34"/>
          <p:cNvSpPr/>
          <p:nvPr/>
        </p:nvSpPr>
        <p:spPr>
          <a:xfrm>
            <a:off x="2151106" y="5975819"/>
            <a:ext cx="404277" cy="523220"/>
          </a:xfrm>
          <a:prstGeom prst="rect">
            <a:avLst/>
          </a:prstGeom>
        </p:spPr>
        <p:txBody>
          <a:bodyPr wrap="none">
            <a:spAutoFit/>
          </a:bodyPr>
          <a:lstStyle/>
          <a:p>
            <a:r>
              <a:rPr lang="en-US" altLang="zh-CN" i="1" dirty="0"/>
              <a:t>T</a:t>
            </a:r>
            <a:endParaRPr lang="zh-CN" altLang="en-US" dirty="0"/>
          </a:p>
        </p:txBody>
      </p:sp>
      <p:sp>
        <p:nvSpPr>
          <p:cNvPr id="36" name="矩形 35"/>
          <p:cNvSpPr/>
          <p:nvPr/>
        </p:nvSpPr>
        <p:spPr>
          <a:xfrm>
            <a:off x="6485528" y="6002124"/>
            <a:ext cx="524503" cy="523220"/>
          </a:xfrm>
          <a:prstGeom prst="rect">
            <a:avLst/>
          </a:prstGeom>
        </p:spPr>
        <p:txBody>
          <a:bodyPr wrap="none">
            <a:spAutoFit/>
          </a:bodyPr>
          <a:lstStyle/>
          <a:p>
            <a:r>
              <a:rPr lang="en-US" altLang="zh-CN" i="1" dirty="0" smtClean="0"/>
              <a:t>T’</a:t>
            </a:r>
            <a:endParaRPr lang="zh-CN" altLang="en-US" dirty="0"/>
          </a:p>
        </p:txBody>
      </p:sp>
    </p:spTree>
    <p:extLst>
      <p:ext uri="{BB962C8B-B14F-4D97-AF65-F5344CB8AC3E}">
        <p14:creationId xmlns:p14="http://schemas.microsoft.com/office/powerpoint/2010/main" val="349202931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B6EF6432-DCAD-4886-BC85-FAD44BD77E02}" type="slidenum">
              <a:rPr kumimoji="0" lang="en-US" altLang="zh-CN" sz="1400" b="0" smtClean="0">
                <a:solidFill>
                  <a:schemeClr val="tx1"/>
                </a:solidFill>
              </a:rPr>
              <a:pPr eaLnBrk="1" hangingPunct="1"/>
              <a:t>135</a:t>
            </a:fld>
            <a:endParaRPr kumimoji="0" lang="en-US" altLang="zh-CN" sz="1400" b="0" smtClean="0">
              <a:solidFill>
                <a:schemeClr val="tx1"/>
              </a:solidFill>
            </a:endParaRPr>
          </a:p>
        </p:txBody>
      </p:sp>
      <p:grpSp>
        <p:nvGrpSpPr>
          <p:cNvPr id="126979" name="Group 56"/>
          <p:cNvGrpSpPr>
            <a:grpSpLocks/>
          </p:cNvGrpSpPr>
          <p:nvPr/>
        </p:nvGrpSpPr>
        <p:grpSpPr bwMode="auto">
          <a:xfrm>
            <a:off x="762000" y="1524000"/>
            <a:ext cx="8153400" cy="958850"/>
            <a:chOff x="528" y="1192"/>
            <a:chExt cx="5136" cy="604"/>
          </a:xfrm>
        </p:grpSpPr>
        <p:grpSp>
          <p:nvGrpSpPr>
            <p:cNvPr id="127006" name="Group 3"/>
            <p:cNvGrpSpPr>
              <a:grpSpLocks/>
            </p:cNvGrpSpPr>
            <p:nvPr/>
          </p:nvGrpSpPr>
          <p:grpSpPr bwMode="auto">
            <a:xfrm>
              <a:off x="568" y="1192"/>
              <a:ext cx="4736" cy="595"/>
              <a:chOff x="0" y="3264"/>
              <a:chExt cx="3744" cy="528"/>
            </a:xfrm>
          </p:grpSpPr>
          <p:sp>
            <p:nvSpPr>
              <p:cNvPr id="127008" name="Rectangle 4"/>
              <p:cNvSpPr>
                <a:spLocks noChangeArrowheads="1"/>
              </p:cNvSpPr>
              <p:nvPr/>
            </p:nvSpPr>
            <p:spPr bwMode="auto">
              <a:xfrm>
                <a:off x="0" y="3264"/>
                <a:ext cx="3744" cy="528"/>
              </a:xfrm>
              <a:prstGeom prst="rect">
                <a:avLst/>
              </a:prstGeom>
              <a:solidFill>
                <a:srgbClr val="FBE2DF"/>
              </a:solidFill>
              <a:ln w="12700" cap="rnd">
                <a:solidFill>
                  <a:schemeClr val="tx1"/>
                </a:solidFill>
                <a:miter lim="800000"/>
                <a:headEnd/>
                <a:tailEnd/>
              </a:ln>
            </p:spPr>
            <p:txBody>
              <a:bodyPr wrap="none" anchor="ctr"/>
              <a:lstStyle/>
              <a:p>
                <a:endParaRPr lang="zh-CN" altLang="en-US"/>
              </a:p>
            </p:txBody>
          </p:sp>
          <p:sp>
            <p:nvSpPr>
              <p:cNvPr id="127009" name="Line 5"/>
              <p:cNvSpPr>
                <a:spLocks noChangeShapeType="1"/>
              </p:cNvSpPr>
              <p:nvPr/>
            </p:nvSpPr>
            <p:spPr bwMode="auto">
              <a:xfrm>
                <a:off x="576" y="3264"/>
                <a:ext cx="0" cy="52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0" name="Line 6"/>
              <p:cNvSpPr>
                <a:spLocks noChangeShapeType="1"/>
              </p:cNvSpPr>
              <p:nvPr/>
            </p:nvSpPr>
            <p:spPr bwMode="auto">
              <a:xfrm>
                <a:off x="1200" y="3264"/>
                <a:ext cx="0" cy="52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1" name="Line 7"/>
              <p:cNvSpPr>
                <a:spLocks noChangeShapeType="1"/>
              </p:cNvSpPr>
              <p:nvPr/>
            </p:nvSpPr>
            <p:spPr bwMode="auto">
              <a:xfrm>
                <a:off x="2448" y="3264"/>
                <a:ext cx="0" cy="52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2" name="Line 8"/>
              <p:cNvSpPr>
                <a:spLocks noChangeShapeType="1"/>
              </p:cNvSpPr>
              <p:nvPr/>
            </p:nvSpPr>
            <p:spPr bwMode="auto">
              <a:xfrm>
                <a:off x="1824" y="3264"/>
                <a:ext cx="0" cy="52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3" name="Line 9"/>
              <p:cNvSpPr>
                <a:spLocks noChangeShapeType="1"/>
              </p:cNvSpPr>
              <p:nvPr/>
            </p:nvSpPr>
            <p:spPr bwMode="auto">
              <a:xfrm>
                <a:off x="3072" y="3264"/>
                <a:ext cx="0" cy="52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4" name="Line 10"/>
              <p:cNvSpPr>
                <a:spLocks noChangeShapeType="1"/>
              </p:cNvSpPr>
              <p:nvPr/>
            </p:nvSpPr>
            <p:spPr bwMode="auto">
              <a:xfrm>
                <a:off x="0" y="3529"/>
                <a:ext cx="3744" cy="0"/>
              </a:xfrm>
              <a:prstGeom prst="line">
                <a:avLst/>
              </a:prstGeom>
              <a:noFill/>
              <a:ln w="1905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7007" name="Text Box 11"/>
            <p:cNvSpPr txBox="1">
              <a:spLocks noChangeArrowheads="1"/>
            </p:cNvSpPr>
            <p:nvPr/>
          </p:nvSpPr>
          <p:spPr bwMode="auto">
            <a:xfrm>
              <a:off x="528" y="1200"/>
              <a:ext cx="513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lang="en-US" altLang="zh-CN">
                  <a:solidFill>
                    <a:schemeClr val="tx1"/>
                  </a:solidFill>
                  <a:latin typeface="楷体_GB2312" pitchFamily="49" charset="-122"/>
                  <a:ea typeface="楷体_GB2312" pitchFamily="49" charset="-122"/>
                </a:rPr>
                <a:t> </a:t>
              </a:r>
              <a:r>
                <a:rPr lang="zh-CN" altLang="en-US">
                  <a:solidFill>
                    <a:schemeClr val="tx1"/>
                  </a:solidFill>
                  <a:latin typeface="楷体_GB2312" pitchFamily="49" charset="-122"/>
                  <a:ea typeface="楷体_GB2312" pitchFamily="49" charset="-122"/>
                </a:rPr>
                <a:t>分数   </a:t>
              </a:r>
              <a:r>
                <a:rPr lang="en-US" altLang="zh-CN">
                  <a:solidFill>
                    <a:schemeClr val="tx1"/>
                  </a:solidFill>
                  <a:latin typeface="楷体_GB2312" pitchFamily="49" charset="-122"/>
                  <a:ea typeface="楷体_GB2312" pitchFamily="49" charset="-122"/>
                </a:rPr>
                <a:t>0-59  60-69  70-79  80-89  90-100</a:t>
              </a:r>
            </a:p>
            <a:p>
              <a:pPr algn="l">
                <a:spcBef>
                  <a:spcPct val="0"/>
                </a:spcBef>
              </a:pPr>
              <a:r>
                <a:rPr lang="zh-CN" altLang="en-US">
                  <a:solidFill>
                    <a:schemeClr val="tx1"/>
                  </a:solidFill>
                  <a:latin typeface="楷体_GB2312" pitchFamily="49" charset="-122"/>
                  <a:ea typeface="楷体_GB2312" pitchFamily="49" charset="-122"/>
                </a:rPr>
                <a:t>比例数  </a:t>
              </a:r>
              <a:r>
                <a:rPr lang="en-US" altLang="zh-CN">
                  <a:solidFill>
                    <a:schemeClr val="tx1"/>
                  </a:solidFill>
                  <a:latin typeface="楷体_GB2312" pitchFamily="49" charset="-122"/>
                  <a:ea typeface="楷体_GB2312" pitchFamily="49" charset="-122"/>
                </a:rPr>
                <a:t>0.05   0.15   0.40   0.30   0.10</a:t>
              </a:r>
            </a:p>
          </p:txBody>
        </p:sp>
      </p:grpSp>
      <p:sp>
        <p:nvSpPr>
          <p:cNvPr id="126980" name="Text Box 12"/>
          <p:cNvSpPr txBox="1">
            <a:spLocks noChangeArrowheads="1"/>
          </p:cNvSpPr>
          <p:nvPr/>
        </p:nvSpPr>
        <p:spPr bwMode="auto">
          <a:xfrm>
            <a:off x="457200" y="228600"/>
            <a:ext cx="84439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zh-CN" altLang="en-US">
                <a:solidFill>
                  <a:schemeClr val="tx1"/>
                </a:solidFill>
                <a:ea typeface="楷体_GB2312" pitchFamily="49" charset="-122"/>
              </a:rPr>
              <a:t>例：设有</a:t>
            </a:r>
            <a:r>
              <a:rPr lang="en-US" altLang="zh-CN">
                <a:solidFill>
                  <a:schemeClr val="tx1"/>
                </a:solidFill>
                <a:ea typeface="楷体_GB2312" pitchFamily="49" charset="-122"/>
              </a:rPr>
              <a:t>10000</a:t>
            </a:r>
            <a:r>
              <a:rPr lang="zh-CN" altLang="en-US">
                <a:solidFill>
                  <a:schemeClr val="tx1"/>
                </a:solidFill>
                <a:ea typeface="楷体_GB2312" pitchFamily="49" charset="-122"/>
              </a:rPr>
              <a:t>个百分制分数要转换，设学生成绩在</a:t>
            </a:r>
            <a:r>
              <a:rPr lang="en-US" altLang="zh-CN">
                <a:solidFill>
                  <a:schemeClr val="tx1"/>
                </a:solidFill>
                <a:ea typeface="楷体_GB2312" pitchFamily="49" charset="-122"/>
              </a:rPr>
              <a:t>5</a:t>
            </a:r>
            <a:r>
              <a:rPr lang="zh-CN" altLang="en-US">
                <a:solidFill>
                  <a:schemeClr val="tx1"/>
                </a:solidFill>
                <a:ea typeface="楷体_GB2312" pitchFamily="49" charset="-122"/>
              </a:rPr>
              <a:t>个等级以上的分布如下：</a:t>
            </a:r>
          </a:p>
        </p:txBody>
      </p:sp>
      <p:grpSp>
        <p:nvGrpSpPr>
          <p:cNvPr id="4" name="Group 74"/>
          <p:cNvGrpSpPr>
            <a:grpSpLocks/>
          </p:cNvGrpSpPr>
          <p:nvPr/>
        </p:nvGrpSpPr>
        <p:grpSpPr bwMode="auto">
          <a:xfrm>
            <a:off x="381000" y="2743200"/>
            <a:ext cx="7296150" cy="3494088"/>
            <a:chOff x="912" y="2016"/>
            <a:chExt cx="4596" cy="2201"/>
          </a:xfrm>
        </p:grpSpPr>
        <p:sp>
          <p:nvSpPr>
            <p:cNvPr id="126984" name="Line 70"/>
            <p:cNvSpPr>
              <a:spLocks noChangeShapeType="1"/>
            </p:cNvSpPr>
            <p:nvPr/>
          </p:nvSpPr>
          <p:spPr bwMode="auto">
            <a:xfrm>
              <a:off x="3600" y="3264"/>
              <a:ext cx="384"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6985" name="Line 71"/>
            <p:cNvSpPr>
              <a:spLocks noChangeShapeType="1"/>
            </p:cNvSpPr>
            <p:nvPr/>
          </p:nvSpPr>
          <p:spPr bwMode="auto">
            <a:xfrm flipH="1">
              <a:off x="3024" y="3264"/>
              <a:ext cx="384" cy="1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6986" name="Line 68"/>
            <p:cNvSpPr>
              <a:spLocks noChangeShapeType="1"/>
            </p:cNvSpPr>
            <p:nvPr/>
          </p:nvSpPr>
          <p:spPr bwMode="auto">
            <a:xfrm>
              <a:off x="3168" y="2784"/>
              <a:ext cx="384"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6987" name="Line 69"/>
            <p:cNvSpPr>
              <a:spLocks noChangeShapeType="1"/>
            </p:cNvSpPr>
            <p:nvPr/>
          </p:nvSpPr>
          <p:spPr bwMode="auto">
            <a:xfrm flipH="1">
              <a:off x="2592" y="2784"/>
              <a:ext cx="384" cy="1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6988" name="Line 66"/>
            <p:cNvSpPr>
              <a:spLocks noChangeShapeType="1"/>
            </p:cNvSpPr>
            <p:nvPr/>
          </p:nvSpPr>
          <p:spPr bwMode="auto">
            <a:xfrm>
              <a:off x="2736" y="2304"/>
              <a:ext cx="384"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6989" name="Rectangle 51"/>
            <p:cNvSpPr>
              <a:spLocks noChangeArrowheads="1"/>
            </p:cNvSpPr>
            <p:nvPr/>
          </p:nvSpPr>
          <p:spPr bwMode="auto">
            <a:xfrm>
              <a:off x="912" y="2400"/>
              <a:ext cx="7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eaLnBrk="0" hangingPunct="0">
                <a:spcBef>
                  <a:spcPct val="0"/>
                </a:spcBef>
              </a:pPr>
              <a:r>
                <a:rPr lang="en-US" altLang="zh-CN" sz="3600">
                  <a:solidFill>
                    <a:schemeClr val="tx1"/>
                  </a:solidFill>
                  <a:latin typeface="宋体" charset="-122"/>
                </a:rPr>
                <a:t> </a:t>
              </a:r>
              <a:r>
                <a:rPr lang="en-US" altLang="zh-CN">
                  <a:solidFill>
                    <a:srgbClr val="CC3300"/>
                  </a:solidFill>
                </a:rPr>
                <a:t>0.05 </a:t>
              </a:r>
            </a:p>
          </p:txBody>
        </p:sp>
        <p:sp>
          <p:nvSpPr>
            <p:cNvPr id="126990" name="Rectangle 52"/>
            <p:cNvSpPr>
              <a:spLocks noChangeArrowheads="1"/>
            </p:cNvSpPr>
            <p:nvPr/>
          </p:nvSpPr>
          <p:spPr bwMode="auto">
            <a:xfrm>
              <a:off x="1392" y="2880"/>
              <a:ext cx="7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eaLnBrk="0" hangingPunct="0">
                <a:spcBef>
                  <a:spcPct val="0"/>
                </a:spcBef>
              </a:pPr>
              <a:r>
                <a:rPr lang="en-US" altLang="zh-CN" sz="3600">
                  <a:solidFill>
                    <a:schemeClr val="tx1"/>
                  </a:solidFill>
                  <a:latin typeface="宋体" charset="-122"/>
                </a:rPr>
                <a:t> </a:t>
              </a:r>
              <a:r>
                <a:rPr lang="en-US" altLang="zh-CN">
                  <a:solidFill>
                    <a:srgbClr val="CC3300"/>
                  </a:solidFill>
                </a:rPr>
                <a:t>0.15 </a:t>
              </a:r>
            </a:p>
          </p:txBody>
        </p:sp>
        <p:sp>
          <p:nvSpPr>
            <p:cNvPr id="126991" name="Rectangle 53"/>
            <p:cNvSpPr>
              <a:spLocks noChangeArrowheads="1"/>
            </p:cNvSpPr>
            <p:nvPr/>
          </p:nvSpPr>
          <p:spPr bwMode="auto">
            <a:xfrm>
              <a:off x="1776" y="3360"/>
              <a:ext cx="7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eaLnBrk="0" hangingPunct="0">
                <a:spcBef>
                  <a:spcPct val="0"/>
                </a:spcBef>
              </a:pPr>
              <a:r>
                <a:rPr lang="en-US" altLang="zh-CN" sz="3600">
                  <a:solidFill>
                    <a:schemeClr val="tx1"/>
                  </a:solidFill>
                  <a:latin typeface="宋体" charset="-122"/>
                </a:rPr>
                <a:t> </a:t>
              </a:r>
              <a:r>
                <a:rPr lang="en-US" altLang="zh-CN">
                  <a:solidFill>
                    <a:srgbClr val="CC3300"/>
                  </a:solidFill>
                </a:rPr>
                <a:t>0.40 </a:t>
              </a:r>
            </a:p>
          </p:txBody>
        </p:sp>
        <p:sp>
          <p:nvSpPr>
            <p:cNvPr id="126992" name="Rectangle 54"/>
            <p:cNvSpPr>
              <a:spLocks noChangeArrowheads="1"/>
            </p:cNvSpPr>
            <p:nvPr/>
          </p:nvSpPr>
          <p:spPr bwMode="auto">
            <a:xfrm>
              <a:off x="2208" y="3792"/>
              <a:ext cx="7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eaLnBrk="0" hangingPunct="0">
                <a:spcBef>
                  <a:spcPct val="0"/>
                </a:spcBef>
              </a:pPr>
              <a:r>
                <a:rPr lang="en-US" altLang="zh-CN" sz="3600">
                  <a:solidFill>
                    <a:schemeClr val="tx1"/>
                  </a:solidFill>
                  <a:latin typeface="宋体" charset="-122"/>
                </a:rPr>
                <a:t> </a:t>
              </a:r>
              <a:r>
                <a:rPr lang="en-US" altLang="zh-CN">
                  <a:solidFill>
                    <a:srgbClr val="CC3300"/>
                  </a:solidFill>
                </a:rPr>
                <a:t>0.30</a:t>
              </a:r>
              <a:r>
                <a:rPr lang="en-US" altLang="zh-CN">
                  <a:solidFill>
                    <a:schemeClr val="tx1"/>
                  </a:solidFill>
                </a:rPr>
                <a:t> </a:t>
              </a:r>
            </a:p>
          </p:txBody>
        </p:sp>
        <p:sp>
          <p:nvSpPr>
            <p:cNvPr id="126993" name="Rectangle 55"/>
            <p:cNvSpPr>
              <a:spLocks noChangeArrowheads="1"/>
            </p:cNvSpPr>
            <p:nvPr/>
          </p:nvSpPr>
          <p:spPr bwMode="auto">
            <a:xfrm>
              <a:off x="4800" y="3792"/>
              <a:ext cx="7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eaLnBrk="0" hangingPunct="0">
                <a:spcBef>
                  <a:spcPct val="0"/>
                </a:spcBef>
              </a:pPr>
              <a:r>
                <a:rPr lang="en-US" altLang="zh-CN" sz="3600">
                  <a:solidFill>
                    <a:schemeClr val="tx1"/>
                  </a:solidFill>
                  <a:latin typeface="宋体" charset="-122"/>
                </a:rPr>
                <a:t> </a:t>
              </a:r>
              <a:r>
                <a:rPr lang="en-US" altLang="zh-CN">
                  <a:solidFill>
                    <a:srgbClr val="CC3300"/>
                  </a:solidFill>
                </a:rPr>
                <a:t>0.10</a:t>
              </a:r>
              <a:r>
                <a:rPr lang="en-US" altLang="zh-CN">
                  <a:solidFill>
                    <a:schemeClr val="tx1"/>
                  </a:solidFill>
                </a:rPr>
                <a:t> </a:t>
              </a:r>
            </a:p>
          </p:txBody>
        </p:sp>
        <p:sp>
          <p:nvSpPr>
            <p:cNvPr id="126994" name="AutoShape 57"/>
            <p:cNvSpPr>
              <a:spLocks noChangeArrowheads="1"/>
            </p:cNvSpPr>
            <p:nvPr/>
          </p:nvSpPr>
          <p:spPr bwMode="auto">
            <a:xfrm>
              <a:off x="2160" y="2016"/>
              <a:ext cx="960" cy="288"/>
            </a:xfrm>
            <a:prstGeom prst="hexagon">
              <a:avLst>
                <a:gd name="adj" fmla="val 52377"/>
                <a:gd name="vf" fmla="val 115470"/>
              </a:avLst>
            </a:prstGeom>
            <a:solidFill>
              <a:srgbClr val="FBE2DF"/>
            </a:solidFill>
            <a:ln w="28575" cap="sq">
              <a:solidFill>
                <a:schemeClr val="tx1"/>
              </a:solidFill>
              <a:miter lim="800000"/>
              <a:headEnd/>
              <a:tailEnd/>
            </a:ln>
          </p:spPr>
          <p:txBody>
            <a:bodyPr anchor="ctr"/>
            <a:lstStyle/>
            <a:p>
              <a:pPr>
                <a:lnSpc>
                  <a:spcPct val="110000"/>
                </a:lnSpc>
                <a:spcBef>
                  <a:spcPct val="0"/>
                </a:spcBef>
              </a:pPr>
              <a:r>
                <a:rPr lang="en-US" altLang="zh-CN" sz="2400">
                  <a:ea typeface="楷体_GB2312" pitchFamily="49" charset="-122"/>
                </a:rPr>
                <a:t>A&lt;60</a:t>
              </a:r>
            </a:p>
          </p:txBody>
        </p:sp>
        <p:sp>
          <p:nvSpPr>
            <p:cNvPr id="126995" name="AutoShape 58"/>
            <p:cNvSpPr>
              <a:spLocks noChangeArrowheads="1"/>
            </p:cNvSpPr>
            <p:nvPr/>
          </p:nvSpPr>
          <p:spPr bwMode="auto">
            <a:xfrm>
              <a:off x="2592" y="2480"/>
              <a:ext cx="960" cy="304"/>
            </a:xfrm>
            <a:prstGeom prst="hexagon">
              <a:avLst>
                <a:gd name="adj" fmla="val 49620"/>
                <a:gd name="vf" fmla="val 115470"/>
              </a:avLst>
            </a:prstGeom>
            <a:solidFill>
              <a:srgbClr val="FBE2DF"/>
            </a:solidFill>
            <a:ln w="28575" cap="sq">
              <a:solidFill>
                <a:schemeClr val="tx1"/>
              </a:solidFill>
              <a:miter lim="800000"/>
              <a:headEnd/>
              <a:tailEnd/>
            </a:ln>
          </p:spPr>
          <p:txBody>
            <a:bodyPr anchor="ctr"/>
            <a:lstStyle/>
            <a:p>
              <a:pPr>
                <a:lnSpc>
                  <a:spcPct val="110000"/>
                </a:lnSpc>
                <a:spcBef>
                  <a:spcPct val="0"/>
                </a:spcBef>
              </a:pPr>
              <a:r>
                <a:rPr lang="en-US" altLang="zh-CN" sz="2400">
                  <a:ea typeface="楷体_GB2312" pitchFamily="49" charset="-122"/>
                </a:rPr>
                <a:t>A&lt;70</a:t>
              </a:r>
            </a:p>
          </p:txBody>
        </p:sp>
        <p:sp>
          <p:nvSpPr>
            <p:cNvPr id="126996" name="AutoShape 59"/>
            <p:cNvSpPr>
              <a:spLocks noChangeArrowheads="1"/>
            </p:cNvSpPr>
            <p:nvPr/>
          </p:nvSpPr>
          <p:spPr bwMode="auto">
            <a:xfrm>
              <a:off x="3024" y="2944"/>
              <a:ext cx="960" cy="320"/>
            </a:xfrm>
            <a:prstGeom prst="hexagon">
              <a:avLst>
                <a:gd name="adj" fmla="val 47139"/>
                <a:gd name="vf" fmla="val 115470"/>
              </a:avLst>
            </a:prstGeom>
            <a:solidFill>
              <a:srgbClr val="FBE2DF"/>
            </a:solidFill>
            <a:ln w="28575" cap="sq">
              <a:solidFill>
                <a:schemeClr val="tx1"/>
              </a:solidFill>
              <a:miter lim="800000"/>
              <a:headEnd/>
              <a:tailEnd/>
            </a:ln>
          </p:spPr>
          <p:txBody>
            <a:bodyPr anchor="ctr"/>
            <a:lstStyle/>
            <a:p>
              <a:pPr>
                <a:lnSpc>
                  <a:spcPct val="110000"/>
                </a:lnSpc>
                <a:spcBef>
                  <a:spcPct val="0"/>
                </a:spcBef>
              </a:pPr>
              <a:r>
                <a:rPr lang="en-US" altLang="zh-CN" sz="2400">
                  <a:ea typeface="楷体_GB2312" pitchFamily="49" charset="-122"/>
                </a:rPr>
                <a:t>A&lt;80</a:t>
              </a:r>
            </a:p>
          </p:txBody>
        </p:sp>
        <p:sp>
          <p:nvSpPr>
            <p:cNvPr id="126997" name="AutoShape 60"/>
            <p:cNvSpPr>
              <a:spLocks noChangeArrowheads="1"/>
            </p:cNvSpPr>
            <p:nvPr/>
          </p:nvSpPr>
          <p:spPr bwMode="auto">
            <a:xfrm>
              <a:off x="3408" y="3408"/>
              <a:ext cx="960" cy="288"/>
            </a:xfrm>
            <a:prstGeom prst="hexagon">
              <a:avLst>
                <a:gd name="adj" fmla="val 52377"/>
                <a:gd name="vf" fmla="val 115470"/>
              </a:avLst>
            </a:prstGeom>
            <a:solidFill>
              <a:srgbClr val="FBE2DF"/>
            </a:solidFill>
            <a:ln w="28575" cap="sq">
              <a:solidFill>
                <a:schemeClr val="tx1"/>
              </a:solidFill>
              <a:miter lim="800000"/>
              <a:headEnd/>
              <a:tailEnd/>
            </a:ln>
          </p:spPr>
          <p:txBody>
            <a:bodyPr anchor="ctr"/>
            <a:lstStyle/>
            <a:p>
              <a:pPr>
                <a:lnSpc>
                  <a:spcPct val="110000"/>
                </a:lnSpc>
                <a:spcBef>
                  <a:spcPct val="0"/>
                </a:spcBef>
              </a:pPr>
              <a:r>
                <a:rPr lang="en-US" altLang="zh-CN" sz="2400">
                  <a:ea typeface="楷体_GB2312" pitchFamily="49" charset="-122"/>
                </a:rPr>
                <a:t>A&lt;90</a:t>
              </a:r>
            </a:p>
          </p:txBody>
        </p:sp>
        <p:sp>
          <p:nvSpPr>
            <p:cNvPr id="126998" name="Text Box 61"/>
            <p:cNvSpPr txBox="1">
              <a:spLocks noChangeArrowheads="1"/>
            </p:cNvSpPr>
            <p:nvPr/>
          </p:nvSpPr>
          <p:spPr bwMode="auto">
            <a:xfrm>
              <a:off x="2496" y="3410"/>
              <a:ext cx="720" cy="329"/>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中等</a:t>
              </a:r>
            </a:p>
          </p:txBody>
        </p:sp>
        <p:sp>
          <p:nvSpPr>
            <p:cNvPr id="126999" name="Text Box 62"/>
            <p:cNvSpPr txBox="1">
              <a:spLocks noChangeArrowheads="1"/>
            </p:cNvSpPr>
            <p:nvPr/>
          </p:nvSpPr>
          <p:spPr bwMode="auto">
            <a:xfrm>
              <a:off x="2928" y="3888"/>
              <a:ext cx="720" cy="329"/>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良好</a:t>
              </a:r>
            </a:p>
          </p:txBody>
        </p:sp>
        <p:sp>
          <p:nvSpPr>
            <p:cNvPr id="127000" name="Text Box 63"/>
            <p:cNvSpPr txBox="1">
              <a:spLocks noChangeArrowheads="1"/>
            </p:cNvSpPr>
            <p:nvPr/>
          </p:nvSpPr>
          <p:spPr bwMode="auto">
            <a:xfrm>
              <a:off x="2064" y="2932"/>
              <a:ext cx="720" cy="329"/>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及格</a:t>
              </a:r>
            </a:p>
          </p:txBody>
        </p:sp>
        <p:sp>
          <p:nvSpPr>
            <p:cNvPr id="127001" name="Text Box 64"/>
            <p:cNvSpPr txBox="1">
              <a:spLocks noChangeArrowheads="1"/>
            </p:cNvSpPr>
            <p:nvPr/>
          </p:nvSpPr>
          <p:spPr bwMode="auto">
            <a:xfrm>
              <a:off x="1632" y="2455"/>
              <a:ext cx="720" cy="329"/>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dirty="0">
                  <a:solidFill>
                    <a:schemeClr val="tx1"/>
                  </a:solidFill>
                  <a:ea typeface="楷体_GB2312" pitchFamily="49" charset="-122"/>
                </a:rPr>
                <a:t>不及格</a:t>
              </a:r>
            </a:p>
          </p:txBody>
        </p:sp>
        <p:sp>
          <p:nvSpPr>
            <p:cNvPr id="127002" name="Text Box 65"/>
            <p:cNvSpPr txBox="1">
              <a:spLocks noChangeArrowheads="1"/>
            </p:cNvSpPr>
            <p:nvPr/>
          </p:nvSpPr>
          <p:spPr bwMode="auto">
            <a:xfrm>
              <a:off x="4128" y="3888"/>
              <a:ext cx="720" cy="329"/>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优秀</a:t>
              </a:r>
            </a:p>
          </p:txBody>
        </p:sp>
        <p:sp>
          <p:nvSpPr>
            <p:cNvPr id="127003" name="Line 67"/>
            <p:cNvSpPr>
              <a:spLocks noChangeShapeType="1"/>
            </p:cNvSpPr>
            <p:nvPr/>
          </p:nvSpPr>
          <p:spPr bwMode="auto">
            <a:xfrm flipH="1">
              <a:off x="2160" y="2304"/>
              <a:ext cx="384" cy="1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04" name="Line 72"/>
            <p:cNvSpPr>
              <a:spLocks noChangeShapeType="1"/>
            </p:cNvSpPr>
            <p:nvPr/>
          </p:nvSpPr>
          <p:spPr bwMode="auto">
            <a:xfrm>
              <a:off x="3984" y="3696"/>
              <a:ext cx="384"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05" name="Line 73"/>
            <p:cNvSpPr>
              <a:spLocks noChangeShapeType="1"/>
            </p:cNvSpPr>
            <p:nvPr/>
          </p:nvSpPr>
          <p:spPr bwMode="auto">
            <a:xfrm flipH="1">
              <a:off x="3408" y="3696"/>
              <a:ext cx="384"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70763" name="Text Box 75"/>
          <p:cNvSpPr txBox="1">
            <a:spLocks noChangeArrowheads="1"/>
          </p:cNvSpPr>
          <p:nvPr/>
        </p:nvSpPr>
        <p:spPr bwMode="auto">
          <a:xfrm>
            <a:off x="4953000" y="28956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zh-CN" altLang="en-US">
                <a:ea typeface="楷体_GB2312" pitchFamily="49" charset="-122"/>
              </a:rPr>
              <a:t>问：需要作多少次比较？</a:t>
            </a:r>
          </a:p>
        </p:txBody>
      </p:sp>
      <p:sp>
        <p:nvSpPr>
          <p:cNvPr id="370764" name="Text Box 76"/>
          <p:cNvSpPr txBox="1">
            <a:spLocks noChangeArrowheads="1"/>
          </p:cNvSpPr>
          <p:nvPr/>
        </p:nvSpPr>
        <p:spPr bwMode="auto">
          <a:xfrm>
            <a:off x="5181600" y="35052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dirty="0">
                <a:ea typeface="楷体_GB2312" pitchFamily="49" charset="-122"/>
              </a:rPr>
              <a:t>31500</a:t>
            </a:r>
            <a:r>
              <a:rPr lang="zh-CN" altLang="en-US" dirty="0">
                <a:ea typeface="楷体_GB2312" pitchFamily="49" charset="-122"/>
              </a:rPr>
              <a:t>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70763"/>
                                        </p:tgtEl>
                                        <p:attrNameLst>
                                          <p:attrName>style.visibility</p:attrName>
                                        </p:attrNameLst>
                                      </p:cBhvr>
                                      <p:to>
                                        <p:strVal val="visible"/>
                                      </p:to>
                                    </p:set>
                                    <p:anim calcmode="lin" valueType="num">
                                      <p:cBhvr additive="base">
                                        <p:cTn id="12" dur="500" fill="hold"/>
                                        <p:tgtEl>
                                          <p:spTgt spid="370763"/>
                                        </p:tgtEl>
                                        <p:attrNameLst>
                                          <p:attrName>ppt_x</p:attrName>
                                        </p:attrNameLst>
                                      </p:cBhvr>
                                      <p:tavLst>
                                        <p:tav tm="0">
                                          <p:val>
                                            <p:strVal val="1+#ppt_w/2"/>
                                          </p:val>
                                        </p:tav>
                                        <p:tav tm="100000">
                                          <p:val>
                                            <p:strVal val="#ppt_x"/>
                                          </p:val>
                                        </p:tav>
                                      </p:tavLst>
                                    </p:anim>
                                    <p:anim calcmode="lin" valueType="num">
                                      <p:cBhvr additive="base">
                                        <p:cTn id="13" dur="500" fill="hold"/>
                                        <p:tgtEl>
                                          <p:spTgt spid="37076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70764"/>
                                        </p:tgtEl>
                                        <p:attrNameLst>
                                          <p:attrName>style.visibility</p:attrName>
                                        </p:attrNameLst>
                                      </p:cBhvr>
                                      <p:to>
                                        <p:strVal val="visible"/>
                                      </p:to>
                                    </p:set>
                                    <p:anim calcmode="lin" valueType="num">
                                      <p:cBhvr additive="base">
                                        <p:cTn id="18" dur="500" fill="hold"/>
                                        <p:tgtEl>
                                          <p:spTgt spid="370764"/>
                                        </p:tgtEl>
                                        <p:attrNameLst>
                                          <p:attrName>ppt_x</p:attrName>
                                        </p:attrNameLst>
                                      </p:cBhvr>
                                      <p:tavLst>
                                        <p:tav tm="0">
                                          <p:val>
                                            <p:strVal val="1+#ppt_w/2"/>
                                          </p:val>
                                        </p:tav>
                                        <p:tav tm="100000">
                                          <p:val>
                                            <p:strVal val="#ppt_x"/>
                                          </p:val>
                                        </p:tav>
                                      </p:tavLst>
                                    </p:anim>
                                    <p:anim calcmode="lin" valueType="num">
                                      <p:cBhvr additive="base">
                                        <p:cTn id="19" dur="500" fill="hold"/>
                                        <p:tgtEl>
                                          <p:spTgt spid="370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63" grpId="0" autoUpdateAnimBg="0"/>
      <p:bldP spid="370764"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9DE85A41-F5C5-4608-BD91-0160DE34AF39}" type="slidenum">
              <a:rPr kumimoji="0" lang="en-US" altLang="zh-CN" sz="1400" b="0" smtClean="0">
                <a:solidFill>
                  <a:schemeClr val="tx1"/>
                </a:solidFill>
              </a:rPr>
              <a:pPr eaLnBrk="1" hangingPunct="1"/>
              <a:t>136</a:t>
            </a:fld>
            <a:endParaRPr kumimoji="0" lang="en-US" altLang="zh-CN" sz="1400" b="0" smtClean="0">
              <a:solidFill>
                <a:schemeClr val="tx1"/>
              </a:solidFill>
            </a:endParaRPr>
          </a:p>
        </p:txBody>
      </p:sp>
      <p:sp>
        <p:nvSpPr>
          <p:cNvPr id="446491" name="Text Box 27"/>
          <p:cNvSpPr txBox="1">
            <a:spLocks noChangeArrowheads="1"/>
          </p:cNvSpPr>
          <p:nvPr/>
        </p:nvSpPr>
        <p:spPr bwMode="auto">
          <a:xfrm>
            <a:off x="533400" y="25146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zh-CN" altLang="en-US">
                <a:ea typeface="楷体_GB2312" pitchFamily="49" charset="-122"/>
              </a:rPr>
              <a:t>构建哈夫曼树</a:t>
            </a:r>
          </a:p>
        </p:txBody>
      </p:sp>
      <p:grpSp>
        <p:nvGrpSpPr>
          <p:cNvPr id="128004" name="Group 28"/>
          <p:cNvGrpSpPr>
            <a:grpSpLocks/>
          </p:cNvGrpSpPr>
          <p:nvPr/>
        </p:nvGrpSpPr>
        <p:grpSpPr bwMode="auto">
          <a:xfrm>
            <a:off x="762000" y="1447800"/>
            <a:ext cx="8153400" cy="958850"/>
            <a:chOff x="528" y="1192"/>
            <a:chExt cx="5136" cy="604"/>
          </a:xfrm>
        </p:grpSpPr>
        <p:grpSp>
          <p:nvGrpSpPr>
            <p:cNvPr id="128041" name="Group 29"/>
            <p:cNvGrpSpPr>
              <a:grpSpLocks/>
            </p:cNvGrpSpPr>
            <p:nvPr/>
          </p:nvGrpSpPr>
          <p:grpSpPr bwMode="auto">
            <a:xfrm>
              <a:off x="568" y="1192"/>
              <a:ext cx="4736" cy="595"/>
              <a:chOff x="0" y="3264"/>
              <a:chExt cx="3744" cy="528"/>
            </a:xfrm>
          </p:grpSpPr>
          <p:sp>
            <p:nvSpPr>
              <p:cNvPr id="128043" name="Rectangle 30"/>
              <p:cNvSpPr>
                <a:spLocks noChangeArrowheads="1"/>
              </p:cNvSpPr>
              <p:nvPr/>
            </p:nvSpPr>
            <p:spPr bwMode="auto">
              <a:xfrm>
                <a:off x="0" y="3264"/>
                <a:ext cx="3744" cy="528"/>
              </a:xfrm>
              <a:prstGeom prst="rect">
                <a:avLst/>
              </a:prstGeom>
              <a:solidFill>
                <a:srgbClr val="FBE2DF"/>
              </a:solidFill>
              <a:ln w="12700" cap="rnd">
                <a:solidFill>
                  <a:schemeClr val="tx1"/>
                </a:solidFill>
                <a:miter lim="800000"/>
                <a:headEnd/>
                <a:tailEnd/>
              </a:ln>
            </p:spPr>
            <p:txBody>
              <a:bodyPr wrap="none" anchor="ctr"/>
              <a:lstStyle/>
              <a:p>
                <a:endParaRPr lang="zh-CN" altLang="en-US"/>
              </a:p>
            </p:txBody>
          </p:sp>
          <p:sp>
            <p:nvSpPr>
              <p:cNvPr id="128044" name="Line 31"/>
              <p:cNvSpPr>
                <a:spLocks noChangeShapeType="1"/>
              </p:cNvSpPr>
              <p:nvPr/>
            </p:nvSpPr>
            <p:spPr bwMode="auto">
              <a:xfrm>
                <a:off x="576" y="3264"/>
                <a:ext cx="0" cy="52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45" name="Line 32"/>
              <p:cNvSpPr>
                <a:spLocks noChangeShapeType="1"/>
              </p:cNvSpPr>
              <p:nvPr/>
            </p:nvSpPr>
            <p:spPr bwMode="auto">
              <a:xfrm>
                <a:off x="1200" y="3264"/>
                <a:ext cx="0" cy="52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46" name="Line 33"/>
              <p:cNvSpPr>
                <a:spLocks noChangeShapeType="1"/>
              </p:cNvSpPr>
              <p:nvPr/>
            </p:nvSpPr>
            <p:spPr bwMode="auto">
              <a:xfrm>
                <a:off x="2448" y="3264"/>
                <a:ext cx="0" cy="52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47" name="Line 34"/>
              <p:cNvSpPr>
                <a:spLocks noChangeShapeType="1"/>
              </p:cNvSpPr>
              <p:nvPr/>
            </p:nvSpPr>
            <p:spPr bwMode="auto">
              <a:xfrm>
                <a:off x="1824" y="3264"/>
                <a:ext cx="0" cy="52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48" name="Line 35"/>
              <p:cNvSpPr>
                <a:spLocks noChangeShapeType="1"/>
              </p:cNvSpPr>
              <p:nvPr/>
            </p:nvSpPr>
            <p:spPr bwMode="auto">
              <a:xfrm>
                <a:off x="3072" y="3264"/>
                <a:ext cx="0" cy="52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49" name="Line 36"/>
              <p:cNvSpPr>
                <a:spLocks noChangeShapeType="1"/>
              </p:cNvSpPr>
              <p:nvPr/>
            </p:nvSpPr>
            <p:spPr bwMode="auto">
              <a:xfrm>
                <a:off x="0" y="3529"/>
                <a:ext cx="3744" cy="0"/>
              </a:xfrm>
              <a:prstGeom prst="line">
                <a:avLst/>
              </a:prstGeom>
              <a:noFill/>
              <a:ln w="1905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8042" name="Text Box 37"/>
            <p:cNvSpPr txBox="1">
              <a:spLocks noChangeArrowheads="1"/>
            </p:cNvSpPr>
            <p:nvPr/>
          </p:nvSpPr>
          <p:spPr bwMode="auto">
            <a:xfrm>
              <a:off x="528" y="1200"/>
              <a:ext cx="513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lang="en-US" altLang="zh-CN">
                  <a:solidFill>
                    <a:schemeClr val="tx1"/>
                  </a:solidFill>
                  <a:latin typeface="楷体_GB2312" pitchFamily="49" charset="-122"/>
                  <a:ea typeface="楷体_GB2312" pitchFamily="49" charset="-122"/>
                </a:rPr>
                <a:t> </a:t>
              </a:r>
              <a:r>
                <a:rPr lang="zh-CN" altLang="en-US">
                  <a:solidFill>
                    <a:schemeClr val="tx1"/>
                  </a:solidFill>
                  <a:latin typeface="楷体_GB2312" pitchFamily="49" charset="-122"/>
                  <a:ea typeface="楷体_GB2312" pitchFamily="49" charset="-122"/>
                </a:rPr>
                <a:t>分数   </a:t>
              </a:r>
              <a:r>
                <a:rPr lang="en-US" altLang="zh-CN">
                  <a:solidFill>
                    <a:schemeClr val="tx1"/>
                  </a:solidFill>
                  <a:latin typeface="楷体_GB2312" pitchFamily="49" charset="-122"/>
                  <a:ea typeface="楷体_GB2312" pitchFamily="49" charset="-122"/>
                </a:rPr>
                <a:t>0-59  60-69  70-79  80-89  90-100</a:t>
              </a:r>
            </a:p>
            <a:p>
              <a:pPr algn="l">
                <a:spcBef>
                  <a:spcPct val="0"/>
                </a:spcBef>
              </a:pPr>
              <a:r>
                <a:rPr lang="zh-CN" altLang="en-US">
                  <a:solidFill>
                    <a:schemeClr val="tx1"/>
                  </a:solidFill>
                  <a:latin typeface="楷体_GB2312" pitchFamily="49" charset="-122"/>
                  <a:ea typeface="楷体_GB2312" pitchFamily="49" charset="-122"/>
                </a:rPr>
                <a:t>比例数  </a:t>
              </a:r>
              <a:r>
                <a:rPr lang="en-US" altLang="zh-CN">
                  <a:solidFill>
                    <a:schemeClr val="tx1"/>
                  </a:solidFill>
                  <a:latin typeface="楷体_GB2312" pitchFamily="49" charset="-122"/>
                  <a:ea typeface="楷体_GB2312" pitchFamily="49" charset="-122"/>
                </a:rPr>
                <a:t>0.05   0.15   0.40   0.30   0.10</a:t>
              </a:r>
            </a:p>
          </p:txBody>
        </p:sp>
      </p:grpSp>
      <p:sp>
        <p:nvSpPr>
          <p:cNvPr id="128005" name="Text Box 38"/>
          <p:cNvSpPr txBox="1">
            <a:spLocks noChangeArrowheads="1"/>
          </p:cNvSpPr>
          <p:nvPr/>
        </p:nvSpPr>
        <p:spPr bwMode="auto">
          <a:xfrm>
            <a:off x="457200" y="228600"/>
            <a:ext cx="84439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zh-CN" altLang="en-US">
                <a:solidFill>
                  <a:schemeClr val="tx1"/>
                </a:solidFill>
                <a:ea typeface="楷体_GB2312" pitchFamily="49" charset="-122"/>
              </a:rPr>
              <a:t>例：设有</a:t>
            </a:r>
            <a:r>
              <a:rPr lang="en-US" altLang="zh-CN">
                <a:solidFill>
                  <a:schemeClr val="tx1"/>
                </a:solidFill>
                <a:ea typeface="楷体_GB2312" pitchFamily="49" charset="-122"/>
              </a:rPr>
              <a:t>10000</a:t>
            </a:r>
            <a:r>
              <a:rPr lang="zh-CN" altLang="en-US">
                <a:solidFill>
                  <a:schemeClr val="tx1"/>
                </a:solidFill>
                <a:ea typeface="楷体_GB2312" pitchFamily="49" charset="-122"/>
              </a:rPr>
              <a:t>个百分制分数要转换，设学生成绩在</a:t>
            </a:r>
            <a:r>
              <a:rPr lang="en-US" altLang="zh-CN">
                <a:solidFill>
                  <a:schemeClr val="tx1"/>
                </a:solidFill>
                <a:ea typeface="楷体_GB2312" pitchFamily="49" charset="-122"/>
              </a:rPr>
              <a:t>5</a:t>
            </a:r>
            <a:r>
              <a:rPr lang="zh-CN" altLang="en-US">
                <a:solidFill>
                  <a:schemeClr val="tx1"/>
                </a:solidFill>
                <a:ea typeface="楷体_GB2312" pitchFamily="49" charset="-122"/>
              </a:rPr>
              <a:t>个等级以上的分布如下：</a:t>
            </a:r>
          </a:p>
        </p:txBody>
      </p:sp>
      <p:sp>
        <p:nvSpPr>
          <p:cNvPr id="446504" name="Line 40"/>
          <p:cNvSpPr>
            <a:spLocks noChangeShapeType="1"/>
          </p:cNvSpPr>
          <p:nvPr/>
        </p:nvSpPr>
        <p:spPr bwMode="auto">
          <a:xfrm>
            <a:off x="6248400" y="4724400"/>
            <a:ext cx="609600" cy="3048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46505" name="Line 41"/>
          <p:cNvSpPr>
            <a:spLocks noChangeShapeType="1"/>
          </p:cNvSpPr>
          <p:nvPr/>
        </p:nvSpPr>
        <p:spPr bwMode="auto">
          <a:xfrm flipH="1">
            <a:off x="5105400" y="4724400"/>
            <a:ext cx="609600" cy="2286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46506" name="Line 42"/>
          <p:cNvSpPr>
            <a:spLocks noChangeShapeType="1"/>
          </p:cNvSpPr>
          <p:nvPr/>
        </p:nvSpPr>
        <p:spPr bwMode="auto">
          <a:xfrm>
            <a:off x="5562600" y="3962400"/>
            <a:ext cx="609600" cy="3048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46507" name="Line 43"/>
          <p:cNvSpPr>
            <a:spLocks noChangeShapeType="1"/>
          </p:cNvSpPr>
          <p:nvPr/>
        </p:nvSpPr>
        <p:spPr bwMode="auto">
          <a:xfrm flipH="1">
            <a:off x="4419600" y="3962400"/>
            <a:ext cx="609600" cy="2286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46508" name="Line 44"/>
          <p:cNvSpPr>
            <a:spLocks noChangeShapeType="1"/>
          </p:cNvSpPr>
          <p:nvPr/>
        </p:nvSpPr>
        <p:spPr bwMode="auto">
          <a:xfrm>
            <a:off x="5029200" y="3200400"/>
            <a:ext cx="609600" cy="3048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nvGrpSpPr>
          <p:cNvPr id="4" name="Group 62"/>
          <p:cNvGrpSpPr>
            <a:grpSpLocks/>
          </p:cNvGrpSpPr>
          <p:nvPr/>
        </p:nvGrpSpPr>
        <p:grpSpPr bwMode="auto">
          <a:xfrm>
            <a:off x="5410200" y="5732463"/>
            <a:ext cx="2038350" cy="522287"/>
            <a:chOff x="3408" y="3611"/>
            <a:chExt cx="1284" cy="329"/>
          </a:xfrm>
        </p:grpSpPr>
        <p:sp>
          <p:nvSpPr>
            <p:cNvPr id="128039" name="Rectangle 49"/>
            <p:cNvSpPr>
              <a:spLocks noChangeArrowheads="1"/>
            </p:cNvSpPr>
            <p:nvPr/>
          </p:nvSpPr>
          <p:spPr bwMode="auto">
            <a:xfrm>
              <a:off x="4128" y="3613"/>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algn="l" eaLnBrk="0" hangingPunct="0">
                <a:spcBef>
                  <a:spcPct val="0"/>
                </a:spcBef>
              </a:pPr>
              <a:r>
                <a:rPr lang="en-US" altLang="zh-CN">
                  <a:solidFill>
                    <a:srgbClr val="CC3300"/>
                  </a:solidFill>
                </a:rPr>
                <a:t>0.10</a:t>
              </a:r>
              <a:r>
                <a:rPr lang="en-US" altLang="zh-CN">
                  <a:solidFill>
                    <a:schemeClr val="tx1"/>
                  </a:solidFill>
                </a:rPr>
                <a:t> </a:t>
              </a:r>
            </a:p>
          </p:txBody>
        </p:sp>
        <p:sp>
          <p:nvSpPr>
            <p:cNvPr id="128040" name="Text Box 54"/>
            <p:cNvSpPr txBox="1">
              <a:spLocks noChangeArrowheads="1"/>
            </p:cNvSpPr>
            <p:nvPr/>
          </p:nvSpPr>
          <p:spPr bwMode="auto">
            <a:xfrm>
              <a:off x="3408" y="3611"/>
              <a:ext cx="720" cy="329"/>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优秀</a:t>
              </a:r>
            </a:p>
          </p:txBody>
        </p:sp>
      </p:grpSp>
      <p:grpSp>
        <p:nvGrpSpPr>
          <p:cNvPr id="5" name="Group 63"/>
          <p:cNvGrpSpPr>
            <a:grpSpLocks/>
          </p:cNvGrpSpPr>
          <p:nvPr/>
        </p:nvGrpSpPr>
        <p:grpSpPr bwMode="auto">
          <a:xfrm>
            <a:off x="6629400" y="4953000"/>
            <a:ext cx="2038350" cy="522288"/>
            <a:chOff x="4176" y="3120"/>
            <a:chExt cx="1284" cy="329"/>
          </a:xfrm>
        </p:grpSpPr>
        <p:sp>
          <p:nvSpPr>
            <p:cNvPr id="128037" name="Rectangle 46"/>
            <p:cNvSpPr>
              <a:spLocks noChangeArrowheads="1"/>
            </p:cNvSpPr>
            <p:nvPr/>
          </p:nvSpPr>
          <p:spPr bwMode="auto">
            <a:xfrm>
              <a:off x="4896" y="3120"/>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eaLnBrk="0" hangingPunct="0">
                <a:spcBef>
                  <a:spcPct val="0"/>
                </a:spcBef>
              </a:pPr>
              <a:r>
                <a:rPr lang="en-US" altLang="zh-CN">
                  <a:solidFill>
                    <a:srgbClr val="CC3300"/>
                  </a:solidFill>
                </a:rPr>
                <a:t>0.15 </a:t>
              </a:r>
            </a:p>
          </p:txBody>
        </p:sp>
        <p:sp>
          <p:nvSpPr>
            <p:cNvPr id="128038" name="Text Box 55"/>
            <p:cNvSpPr txBox="1">
              <a:spLocks noChangeArrowheads="1"/>
            </p:cNvSpPr>
            <p:nvPr/>
          </p:nvSpPr>
          <p:spPr bwMode="auto">
            <a:xfrm>
              <a:off x="4176" y="3120"/>
              <a:ext cx="720" cy="329"/>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及格</a:t>
              </a:r>
            </a:p>
          </p:txBody>
        </p:sp>
      </p:grpSp>
      <p:grpSp>
        <p:nvGrpSpPr>
          <p:cNvPr id="6" name="Group 65"/>
          <p:cNvGrpSpPr>
            <a:grpSpLocks/>
          </p:cNvGrpSpPr>
          <p:nvPr/>
        </p:nvGrpSpPr>
        <p:grpSpPr bwMode="auto">
          <a:xfrm>
            <a:off x="2438400" y="4114800"/>
            <a:ext cx="2286000" cy="641350"/>
            <a:chOff x="1536" y="2592"/>
            <a:chExt cx="1440" cy="404"/>
          </a:xfrm>
        </p:grpSpPr>
        <p:sp>
          <p:nvSpPr>
            <p:cNvPr id="128035" name="Rectangle 48"/>
            <p:cNvSpPr>
              <a:spLocks noChangeArrowheads="1"/>
            </p:cNvSpPr>
            <p:nvPr/>
          </p:nvSpPr>
          <p:spPr bwMode="auto">
            <a:xfrm>
              <a:off x="1536" y="2592"/>
              <a:ext cx="7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eaLnBrk="0" hangingPunct="0">
                <a:spcBef>
                  <a:spcPct val="0"/>
                </a:spcBef>
              </a:pPr>
              <a:r>
                <a:rPr lang="en-US" altLang="zh-CN" sz="3600">
                  <a:solidFill>
                    <a:schemeClr val="tx1"/>
                  </a:solidFill>
                  <a:latin typeface="宋体" charset="-122"/>
                </a:rPr>
                <a:t> </a:t>
              </a:r>
              <a:r>
                <a:rPr lang="en-US" altLang="zh-CN">
                  <a:solidFill>
                    <a:srgbClr val="CC3300"/>
                  </a:solidFill>
                </a:rPr>
                <a:t>0.30</a:t>
              </a:r>
              <a:r>
                <a:rPr lang="en-US" altLang="zh-CN">
                  <a:solidFill>
                    <a:schemeClr val="tx1"/>
                  </a:solidFill>
                </a:rPr>
                <a:t> </a:t>
              </a:r>
            </a:p>
          </p:txBody>
        </p:sp>
        <p:sp>
          <p:nvSpPr>
            <p:cNvPr id="128036" name="Text Box 56"/>
            <p:cNvSpPr txBox="1">
              <a:spLocks noChangeArrowheads="1"/>
            </p:cNvSpPr>
            <p:nvPr/>
          </p:nvSpPr>
          <p:spPr bwMode="auto">
            <a:xfrm>
              <a:off x="2256" y="2630"/>
              <a:ext cx="720" cy="329"/>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良好</a:t>
              </a:r>
            </a:p>
          </p:txBody>
        </p:sp>
      </p:grpSp>
      <p:grpSp>
        <p:nvGrpSpPr>
          <p:cNvPr id="7" name="Group 66"/>
          <p:cNvGrpSpPr>
            <a:grpSpLocks/>
          </p:cNvGrpSpPr>
          <p:nvPr/>
        </p:nvGrpSpPr>
        <p:grpSpPr bwMode="auto">
          <a:xfrm>
            <a:off x="1828800" y="3352800"/>
            <a:ext cx="2209800" cy="641350"/>
            <a:chOff x="1152" y="2112"/>
            <a:chExt cx="1392" cy="404"/>
          </a:xfrm>
        </p:grpSpPr>
        <p:sp>
          <p:nvSpPr>
            <p:cNvPr id="128033" name="Rectangle 47"/>
            <p:cNvSpPr>
              <a:spLocks noChangeArrowheads="1"/>
            </p:cNvSpPr>
            <p:nvPr/>
          </p:nvSpPr>
          <p:spPr bwMode="auto">
            <a:xfrm>
              <a:off x="1152" y="2112"/>
              <a:ext cx="7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eaLnBrk="0" hangingPunct="0">
                <a:spcBef>
                  <a:spcPct val="0"/>
                </a:spcBef>
              </a:pPr>
              <a:r>
                <a:rPr lang="en-US" altLang="zh-CN" sz="3600">
                  <a:solidFill>
                    <a:schemeClr val="tx1"/>
                  </a:solidFill>
                  <a:latin typeface="宋体" charset="-122"/>
                </a:rPr>
                <a:t> </a:t>
              </a:r>
              <a:r>
                <a:rPr lang="en-US" altLang="zh-CN">
                  <a:solidFill>
                    <a:srgbClr val="CC3300"/>
                  </a:solidFill>
                </a:rPr>
                <a:t>0.40 </a:t>
              </a:r>
            </a:p>
          </p:txBody>
        </p:sp>
        <p:sp>
          <p:nvSpPr>
            <p:cNvPr id="128034" name="Text Box 57"/>
            <p:cNvSpPr txBox="1">
              <a:spLocks noChangeArrowheads="1"/>
            </p:cNvSpPr>
            <p:nvPr/>
          </p:nvSpPr>
          <p:spPr bwMode="auto">
            <a:xfrm>
              <a:off x="1824" y="2167"/>
              <a:ext cx="720" cy="329"/>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中等</a:t>
              </a:r>
            </a:p>
          </p:txBody>
        </p:sp>
      </p:grpSp>
      <p:grpSp>
        <p:nvGrpSpPr>
          <p:cNvPr id="8" name="Group 64"/>
          <p:cNvGrpSpPr>
            <a:grpSpLocks/>
          </p:cNvGrpSpPr>
          <p:nvPr/>
        </p:nvGrpSpPr>
        <p:grpSpPr bwMode="auto">
          <a:xfrm>
            <a:off x="2819400" y="5715000"/>
            <a:ext cx="2057400" cy="522288"/>
            <a:chOff x="1776" y="3600"/>
            <a:chExt cx="1296" cy="329"/>
          </a:xfrm>
        </p:grpSpPr>
        <p:sp>
          <p:nvSpPr>
            <p:cNvPr id="128031" name="Rectangle 45"/>
            <p:cNvSpPr>
              <a:spLocks noChangeArrowheads="1"/>
            </p:cNvSpPr>
            <p:nvPr/>
          </p:nvSpPr>
          <p:spPr bwMode="auto">
            <a:xfrm>
              <a:off x="1776" y="3600"/>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algn="r" eaLnBrk="0" hangingPunct="0">
                <a:spcBef>
                  <a:spcPct val="0"/>
                </a:spcBef>
              </a:pPr>
              <a:r>
                <a:rPr lang="en-US" altLang="zh-CN">
                  <a:solidFill>
                    <a:srgbClr val="CC3300"/>
                  </a:solidFill>
                </a:rPr>
                <a:t>0.05 </a:t>
              </a:r>
            </a:p>
          </p:txBody>
        </p:sp>
        <p:sp>
          <p:nvSpPr>
            <p:cNvPr id="128032" name="Text Box 58"/>
            <p:cNvSpPr txBox="1">
              <a:spLocks noChangeArrowheads="1"/>
            </p:cNvSpPr>
            <p:nvPr/>
          </p:nvSpPr>
          <p:spPr bwMode="auto">
            <a:xfrm>
              <a:off x="2352" y="3600"/>
              <a:ext cx="720" cy="329"/>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不及格</a:t>
              </a:r>
            </a:p>
          </p:txBody>
        </p:sp>
      </p:grpSp>
      <p:sp>
        <p:nvSpPr>
          <p:cNvPr id="446523" name="Line 59"/>
          <p:cNvSpPr>
            <a:spLocks noChangeShapeType="1"/>
          </p:cNvSpPr>
          <p:nvPr/>
        </p:nvSpPr>
        <p:spPr bwMode="auto">
          <a:xfrm flipH="1">
            <a:off x="3733800" y="3200400"/>
            <a:ext cx="609600" cy="2286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46524" name="Line 60"/>
          <p:cNvSpPr>
            <a:spLocks noChangeShapeType="1"/>
          </p:cNvSpPr>
          <p:nvPr/>
        </p:nvSpPr>
        <p:spPr bwMode="auto">
          <a:xfrm>
            <a:off x="5486400" y="5410200"/>
            <a:ext cx="609600" cy="3048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46525" name="Line 61"/>
          <p:cNvSpPr>
            <a:spLocks noChangeShapeType="1"/>
          </p:cNvSpPr>
          <p:nvPr/>
        </p:nvSpPr>
        <p:spPr bwMode="auto">
          <a:xfrm flipH="1">
            <a:off x="4267200" y="5410200"/>
            <a:ext cx="609600" cy="3048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9" name="Group 76"/>
          <p:cNvGrpSpPr>
            <a:grpSpLocks/>
          </p:cNvGrpSpPr>
          <p:nvPr/>
        </p:nvGrpSpPr>
        <p:grpSpPr bwMode="auto">
          <a:xfrm>
            <a:off x="3200400" y="4953000"/>
            <a:ext cx="2743200" cy="519113"/>
            <a:chOff x="2016" y="3120"/>
            <a:chExt cx="1728" cy="327"/>
          </a:xfrm>
        </p:grpSpPr>
        <p:sp>
          <p:nvSpPr>
            <p:cNvPr id="128029" name="AutoShape 53"/>
            <p:cNvSpPr>
              <a:spLocks noChangeArrowheads="1"/>
            </p:cNvSpPr>
            <p:nvPr/>
          </p:nvSpPr>
          <p:spPr bwMode="auto">
            <a:xfrm>
              <a:off x="2784" y="3120"/>
              <a:ext cx="960" cy="288"/>
            </a:xfrm>
            <a:prstGeom prst="hexagon">
              <a:avLst>
                <a:gd name="adj" fmla="val 52377"/>
                <a:gd name="vf" fmla="val 115470"/>
              </a:avLst>
            </a:prstGeom>
            <a:solidFill>
              <a:srgbClr val="FBE2DF"/>
            </a:solidFill>
            <a:ln w="28575" cap="sq">
              <a:solidFill>
                <a:schemeClr val="tx1"/>
              </a:solidFill>
              <a:miter lim="800000"/>
              <a:headEnd/>
              <a:tailEnd/>
            </a:ln>
          </p:spPr>
          <p:txBody>
            <a:bodyPr anchor="ctr"/>
            <a:lstStyle/>
            <a:p>
              <a:pPr>
                <a:lnSpc>
                  <a:spcPct val="110000"/>
                </a:lnSpc>
                <a:spcBef>
                  <a:spcPct val="0"/>
                </a:spcBef>
              </a:pPr>
              <a:r>
                <a:rPr lang="en-US" altLang="zh-CN" sz="2400">
                  <a:ea typeface="楷体_GB2312" pitchFamily="49" charset="-122"/>
                </a:rPr>
                <a:t>A&gt;60</a:t>
              </a:r>
            </a:p>
          </p:txBody>
        </p:sp>
        <p:sp>
          <p:nvSpPr>
            <p:cNvPr id="128030" name="Text Box 69"/>
            <p:cNvSpPr txBox="1">
              <a:spLocks noChangeArrowheads="1"/>
            </p:cNvSpPr>
            <p:nvPr/>
          </p:nvSpPr>
          <p:spPr bwMode="auto">
            <a:xfrm>
              <a:off x="2016" y="3120"/>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r" eaLnBrk="1" hangingPunct="1">
                <a:spcBef>
                  <a:spcPct val="50000"/>
                </a:spcBef>
              </a:pPr>
              <a:r>
                <a:rPr lang="en-US" altLang="zh-CN"/>
                <a:t>0.15</a:t>
              </a:r>
            </a:p>
          </p:txBody>
        </p:sp>
      </p:grpSp>
      <p:grpSp>
        <p:nvGrpSpPr>
          <p:cNvPr id="10" name="Group 73"/>
          <p:cNvGrpSpPr>
            <a:grpSpLocks/>
          </p:cNvGrpSpPr>
          <p:nvPr/>
        </p:nvGrpSpPr>
        <p:grpSpPr bwMode="auto">
          <a:xfrm>
            <a:off x="5105400" y="4191000"/>
            <a:ext cx="3429000" cy="533400"/>
            <a:chOff x="3216" y="2640"/>
            <a:chExt cx="2160" cy="336"/>
          </a:xfrm>
        </p:grpSpPr>
        <p:sp>
          <p:nvSpPr>
            <p:cNvPr id="128027" name="AutoShape 52"/>
            <p:cNvSpPr>
              <a:spLocks noChangeArrowheads="1"/>
            </p:cNvSpPr>
            <p:nvPr/>
          </p:nvSpPr>
          <p:spPr bwMode="auto">
            <a:xfrm>
              <a:off x="3216" y="2656"/>
              <a:ext cx="1440" cy="320"/>
            </a:xfrm>
            <a:prstGeom prst="hexagon">
              <a:avLst>
                <a:gd name="adj" fmla="val 70708"/>
                <a:gd name="vf" fmla="val 115470"/>
              </a:avLst>
            </a:prstGeom>
            <a:solidFill>
              <a:srgbClr val="FBE2DF"/>
            </a:solidFill>
            <a:ln w="28575" cap="sq">
              <a:solidFill>
                <a:schemeClr val="tx1"/>
              </a:solidFill>
              <a:miter lim="800000"/>
              <a:headEnd/>
              <a:tailEnd/>
            </a:ln>
          </p:spPr>
          <p:txBody>
            <a:bodyPr anchor="ctr"/>
            <a:lstStyle/>
            <a:p>
              <a:pPr>
                <a:lnSpc>
                  <a:spcPct val="110000"/>
                </a:lnSpc>
                <a:spcBef>
                  <a:spcPct val="0"/>
                </a:spcBef>
              </a:pPr>
              <a:r>
                <a:rPr lang="en-US" altLang="zh-CN" sz="2400">
                  <a:ea typeface="楷体_GB2312" pitchFamily="49" charset="-122"/>
                </a:rPr>
                <a:t>60&lt;=A&lt;70</a:t>
              </a:r>
            </a:p>
          </p:txBody>
        </p:sp>
        <p:sp>
          <p:nvSpPr>
            <p:cNvPr id="128028" name="Text Box 70"/>
            <p:cNvSpPr txBox="1">
              <a:spLocks noChangeArrowheads="1"/>
            </p:cNvSpPr>
            <p:nvPr/>
          </p:nvSpPr>
          <p:spPr bwMode="auto">
            <a:xfrm>
              <a:off x="4704" y="2640"/>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a:t>0.3</a:t>
              </a:r>
            </a:p>
          </p:txBody>
        </p:sp>
      </p:grpSp>
      <p:grpSp>
        <p:nvGrpSpPr>
          <p:cNvPr id="11" name="Group 74"/>
          <p:cNvGrpSpPr>
            <a:grpSpLocks/>
          </p:cNvGrpSpPr>
          <p:nvPr/>
        </p:nvGrpSpPr>
        <p:grpSpPr bwMode="auto">
          <a:xfrm>
            <a:off x="4419600" y="3429000"/>
            <a:ext cx="3505200" cy="533400"/>
            <a:chOff x="2784" y="2160"/>
            <a:chExt cx="2208" cy="336"/>
          </a:xfrm>
        </p:grpSpPr>
        <p:sp>
          <p:nvSpPr>
            <p:cNvPr id="128025" name="AutoShape 51"/>
            <p:cNvSpPr>
              <a:spLocks noChangeArrowheads="1"/>
            </p:cNvSpPr>
            <p:nvPr/>
          </p:nvSpPr>
          <p:spPr bwMode="auto">
            <a:xfrm>
              <a:off x="2784" y="2192"/>
              <a:ext cx="1440" cy="304"/>
            </a:xfrm>
            <a:prstGeom prst="hexagon">
              <a:avLst>
                <a:gd name="adj" fmla="val 74430"/>
                <a:gd name="vf" fmla="val 115470"/>
              </a:avLst>
            </a:prstGeom>
            <a:solidFill>
              <a:srgbClr val="FBE2DF"/>
            </a:solidFill>
            <a:ln w="28575" cap="sq">
              <a:solidFill>
                <a:schemeClr val="tx1"/>
              </a:solidFill>
              <a:miter lim="800000"/>
              <a:headEnd/>
              <a:tailEnd/>
            </a:ln>
          </p:spPr>
          <p:txBody>
            <a:bodyPr anchor="ctr"/>
            <a:lstStyle/>
            <a:p>
              <a:pPr>
                <a:lnSpc>
                  <a:spcPct val="110000"/>
                </a:lnSpc>
                <a:spcBef>
                  <a:spcPct val="0"/>
                </a:spcBef>
              </a:pPr>
              <a:r>
                <a:rPr lang="en-US" altLang="zh-CN" sz="2400">
                  <a:ea typeface="楷体_GB2312" pitchFamily="49" charset="-122"/>
                </a:rPr>
                <a:t>80&lt;=A&lt;90</a:t>
              </a:r>
            </a:p>
          </p:txBody>
        </p:sp>
        <p:sp>
          <p:nvSpPr>
            <p:cNvPr id="128026" name="Text Box 71"/>
            <p:cNvSpPr txBox="1">
              <a:spLocks noChangeArrowheads="1"/>
            </p:cNvSpPr>
            <p:nvPr/>
          </p:nvSpPr>
          <p:spPr bwMode="auto">
            <a:xfrm>
              <a:off x="4320" y="2160"/>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a:t>0.6</a:t>
              </a:r>
            </a:p>
          </p:txBody>
        </p:sp>
      </p:grpSp>
      <p:grpSp>
        <p:nvGrpSpPr>
          <p:cNvPr id="12" name="Group 75"/>
          <p:cNvGrpSpPr>
            <a:grpSpLocks/>
          </p:cNvGrpSpPr>
          <p:nvPr/>
        </p:nvGrpSpPr>
        <p:grpSpPr bwMode="auto">
          <a:xfrm>
            <a:off x="3657600" y="2667000"/>
            <a:ext cx="3429000" cy="533400"/>
            <a:chOff x="2304" y="1680"/>
            <a:chExt cx="2160" cy="336"/>
          </a:xfrm>
        </p:grpSpPr>
        <p:sp>
          <p:nvSpPr>
            <p:cNvPr id="128023" name="AutoShape 50"/>
            <p:cNvSpPr>
              <a:spLocks noChangeArrowheads="1"/>
            </p:cNvSpPr>
            <p:nvPr/>
          </p:nvSpPr>
          <p:spPr bwMode="auto">
            <a:xfrm>
              <a:off x="2304" y="1728"/>
              <a:ext cx="1392" cy="288"/>
            </a:xfrm>
            <a:prstGeom prst="hexagon">
              <a:avLst>
                <a:gd name="adj" fmla="val 75946"/>
                <a:gd name="vf" fmla="val 115470"/>
              </a:avLst>
            </a:prstGeom>
            <a:solidFill>
              <a:srgbClr val="FBE2DF"/>
            </a:solidFill>
            <a:ln w="28575" cap="sq">
              <a:solidFill>
                <a:schemeClr val="tx1"/>
              </a:solidFill>
              <a:miter lim="800000"/>
              <a:headEnd/>
              <a:tailEnd/>
            </a:ln>
          </p:spPr>
          <p:txBody>
            <a:bodyPr anchor="ctr"/>
            <a:lstStyle/>
            <a:p>
              <a:pPr>
                <a:lnSpc>
                  <a:spcPct val="110000"/>
                </a:lnSpc>
                <a:spcBef>
                  <a:spcPct val="0"/>
                </a:spcBef>
              </a:pPr>
              <a:r>
                <a:rPr lang="en-US" altLang="zh-CN" sz="2400">
                  <a:ea typeface="楷体_GB2312" pitchFamily="49" charset="-122"/>
                </a:rPr>
                <a:t>70&lt;=A&lt;80</a:t>
              </a:r>
            </a:p>
          </p:txBody>
        </p:sp>
        <p:sp>
          <p:nvSpPr>
            <p:cNvPr id="128024" name="Text Box 72"/>
            <p:cNvSpPr txBox="1">
              <a:spLocks noChangeArrowheads="1"/>
            </p:cNvSpPr>
            <p:nvPr/>
          </p:nvSpPr>
          <p:spPr bwMode="auto">
            <a:xfrm>
              <a:off x="3792" y="1680"/>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a:t>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6491"/>
                                        </p:tgtEl>
                                        <p:attrNameLst>
                                          <p:attrName>style.visibility</p:attrName>
                                        </p:attrNameLst>
                                      </p:cBhvr>
                                      <p:to>
                                        <p:strVal val="visible"/>
                                      </p:to>
                                    </p:set>
                                    <p:anim calcmode="lin" valueType="num">
                                      <p:cBhvr additive="base">
                                        <p:cTn id="7" dur="500" fill="hold"/>
                                        <p:tgtEl>
                                          <p:spTgt spid="446491"/>
                                        </p:tgtEl>
                                        <p:attrNameLst>
                                          <p:attrName>ppt_x</p:attrName>
                                        </p:attrNameLst>
                                      </p:cBhvr>
                                      <p:tavLst>
                                        <p:tav tm="0">
                                          <p:val>
                                            <p:strVal val="0-#ppt_w/2"/>
                                          </p:val>
                                        </p:tav>
                                        <p:tav tm="100000">
                                          <p:val>
                                            <p:strVal val="#ppt_x"/>
                                          </p:val>
                                        </p:tav>
                                      </p:tavLst>
                                    </p:anim>
                                    <p:anim calcmode="lin" valueType="num">
                                      <p:cBhvr additive="base">
                                        <p:cTn id="8" dur="500" fill="hold"/>
                                        <p:tgtEl>
                                          <p:spTgt spid="4464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par>
                          <p:cTn id="14" fill="hold" nodeType="afterGroup">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46524"/>
                                        </p:tgtEl>
                                        <p:attrNameLst>
                                          <p:attrName>style.visibility</p:attrName>
                                        </p:attrNameLst>
                                      </p:cBhvr>
                                      <p:to>
                                        <p:strVal val="visible"/>
                                      </p:to>
                                    </p:set>
                                    <p:animEffect transition="in" filter="wipe(down)">
                                      <p:cBhvr>
                                        <p:cTn id="17" dur="500"/>
                                        <p:tgtEl>
                                          <p:spTgt spid="446524"/>
                                        </p:tgtEl>
                                      </p:cBhvr>
                                    </p:animEffect>
                                  </p:childTnLst>
                                </p:cTn>
                              </p:par>
                            </p:childTnLst>
                          </p:cTn>
                        </p:par>
                        <p:par>
                          <p:cTn id="18" fill="hold" nodeType="afterGroup">
                            <p:stCondLst>
                              <p:cond delay="1000"/>
                            </p:stCondLst>
                            <p:childTnLst>
                              <p:par>
                                <p:cTn id="19" presetID="22" presetClass="entr" presetSubtype="4"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par>
                          <p:cTn id="22" fill="hold" nodeType="afterGroup">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446525"/>
                                        </p:tgtEl>
                                        <p:attrNameLst>
                                          <p:attrName>style.visibility</p:attrName>
                                        </p:attrNameLst>
                                      </p:cBhvr>
                                      <p:to>
                                        <p:strVal val="visible"/>
                                      </p:to>
                                    </p:set>
                                    <p:animEffect transition="in" filter="wipe(down)">
                                      <p:cBhvr>
                                        <p:cTn id="25" dur="500"/>
                                        <p:tgtEl>
                                          <p:spTgt spid="446525"/>
                                        </p:tgtEl>
                                      </p:cBhvr>
                                    </p:animEffect>
                                  </p:childTnLst>
                                </p:cTn>
                              </p:par>
                            </p:childTnLst>
                          </p:cTn>
                        </p:par>
                        <p:par>
                          <p:cTn id="26" fill="hold" nodeType="afterGroup">
                            <p:stCondLst>
                              <p:cond delay="2000"/>
                            </p:stCondLst>
                            <p:childTnLst>
                              <p:par>
                                <p:cTn id="27" presetID="22" presetClass="entr" presetSubtype="4"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46504"/>
                                        </p:tgtEl>
                                        <p:attrNameLst>
                                          <p:attrName>style.visibility</p:attrName>
                                        </p:attrNameLst>
                                      </p:cBhvr>
                                      <p:to>
                                        <p:strVal val="visible"/>
                                      </p:to>
                                    </p:set>
                                    <p:animEffect transition="in" filter="wipe(down)">
                                      <p:cBhvr>
                                        <p:cTn id="39" dur="500"/>
                                        <p:tgtEl>
                                          <p:spTgt spid="446504"/>
                                        </p:tgtEl>
                                      </p:cBhvr>
                                    </p:animEffect>
                                  </p:childTnLst>
                                </p:cTn>
                              </p:par>
                            </p:childTnLst>
                          </p:cTn>
                        </p:par>
                        <p:par>
                          <p:cTn id="40" fill="hold" nodeType="afterGroup">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446505"/>
                                        </p:tgtEl>
                                        <p:attrNameLst>
                                          <p:attrName>style.visibility</p:attrName>
                                        </p:attrNameLst>
                                      </p:cBhvr>
                                      <p:to>
                                        <p:strVal val="visible"/>
                                      </p:to>
                                    </p:set>
                                    <p:animEffect transition="in" filter="wipe(down)">
                                      <p:cBhvr>
                                        <p:cTn id="43" dur="500"/>
                                        <p:tgtEl>
                                          <p:spTgt spid="446505"/>
                                        </p:tgtEl>
                                      </p:cBhvr>
                                    </p:animEffect>
                                  </p:childTnLst>
                                </p:cTn>
                              </p:par>
                            </p:childTnLst>
                          </p:cTn>
                        </p:par>
                        <p:par>
                          <p:cTn id="44" fill="hold" nodeType="afterGroup">
                            <p:stCondLst>
                              <p:cond delay="1000"/>
                            </p:stCondLst>
                            <p:childTnLst>
                              <p:par>
                                <p:cTn id="45" presetID="22" presetClass="entr" presetSubtype="4"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down)">
                                      <p:cBhvr>
                                        <p:cTn id="52" dur="500"/>
                                        <p:tgtEl>
                                          <p:spTgt spid="6"/>
                                        </p:tgtEl>
                                      </p:cBhvr>
                                    </p:animEffect>
                                  </p:childTnLst>
                                </p:cTn>
                              </p:par>
                            </p:childTnLst>
                          </p:cTn>
                        </p:par>
                        <p:par>
                          <p:cTn id="53" fill="hold" nodeType="afterGroup">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446507"/>
                                        </p:tgtEl>
                                        <p:attrNameLst>
                                          <p:attrName>style.visibility</p:attrName>
                                        </p:attrNameLst>
                                      </p:cBhvr>
                                      <p:to>
                                        <p:strVal val="visible"/>
                                      </p:to>
                                    </p:set>
                                    <p:animEffect transition="in" filter="wipe(down)">
                                      <p:cBhvr>
                                        <p:cTn id="56" dur="500"/>
                                        <p:tgtEl>
                                          <p:spTgt spid="44650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down)">
                                      <p:cBhvr>
                                        <p:cTn id="61" dur="500"/>
                                        <p:tgtEl>
                                          <p:spTgt spid="11"/>
                                        </p:tgtEl>
                                      </p:cBhvr>
                                    </p:animEffect>
                                  </p:childTnLst>
                                </p:cTn>
                              </p:par>
                            </p:childTnLst>
                          </p:cTn>
                        </p:par>
                        <p:par>
                          <p:cTn id="62" fill="hold" nodeType="afterGroup">
                            <p:stCondLst>
                              <p:cond delay="500"/>
                            </p:stCondLst>
                            <p:childTnLst>
                              <p:par>
                                <p:cTn id="63" presetID="22" presetClass="entr" presetSubtype="4" fill="hold" grpId="0" nodeType="afterEffect">
                                  <p:stCondLst>
                                    <p:cond delay="0"/>
                                  </p:stCondLst>
                                  <p:childTnLst>
                                    <p:set>
                                      <p:cBhvr>
                                        <p:cTn id="64" dur="1" fill="hold">
                                          <p:stCondLst>
                                            <p:cond delay="0"/>
                                          </p:stCondLst>
                                        </p:cTn>
                                        <p:tgtEl>
                                          <p:spTgt spid="446506"/>
                                        </p:tgtEl>
                                        <p:attrNameLst>
                                          <p:attrName>style.visibility</p:attrName>
                                        </p:attrNameLst>
                                      </p:cBhvr>
                                      <p:to>
                                        <p:strVal val="visible"/>
                                      </p:to>
                                    </p:set>
                                    <p:animEffect transition="in" filter="wipe(down)">
                                      <p:cBhvr>
                                        <p:cTn id="65" dur="500"/>
                                        <p:tgtEl>
                                          <p:spTgt spid="44650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00"/>
                                        <p:tgtEl>
                                          <p:spTgt spid="7"/>
                                        </p:tgtEl>
                                      </p:cBhvr>
                                    </p:animEffect>
                                  </p:childTnLst>
                                </p:cTn>
                              </p:par>
                            </p:childTnLst>
                          </p:cTn>
                        </p:par>
                        <p:par>
                          <p:cTn id="71" fill="hold" nodeType="afterGroup">
                            <p:stCondLst>
                              <p:cond delay="500"/>
                            </p:stCondLst>
                            <p:childTnLst>
                              <p:par>
                                <p:cTn id="72" presetID="22" presetClass="entr" presetSubtype="4" fill="hold" grpId="0" nodeType="afterEffect">
                                  <p:stCondLst>
                                    <p:cond delay="0"/>
                                  </p:stCondLst>
                                  <p:childTnLst>
                                    <p:set>
                                      <p:cBhvr>
                                        <p:cTn id="73" dur="1" fill="hold">
                                          <p:stCondLst>
                                            <p:cond delay="0"/>
                                          </p:stCondLst>
                                        </p:cTn>
                                        <p:tgtEl>
                                          <p:spTgt spid="446523"/>
                                        </p:tgtEl>
                                        <p:attrNameLst>
                                          <p:attrName>style.visibility</p:attrName>
                                        </p:attrNameLst>
                                      </p:cBhvr>
                                      <p:to>
                                        <p:strVal val="visible"/>
                                      </p:to>
                                    </p:set>
                                    <p:animEffect transition="in" filter="wipe(down)">
                                      <p:cBhvr>
                                        <p:cTn id="74" dur="500"/>
                                        <p:tgtEl>
                                          <p:spTgt spid="446523"/>
                                        </p:tgtEl>
                                      </p:cBhvr>
                                    </p:animEffect>
                                  </p:childTnLst>
                                </p:cTn>
                              </p:par>
                            </p:childTnLst>
                          </p:cTn>
                        </p:par>
                        <p:par>
                          <p:cTn id="75" fill="hold" nodeType="afterGroup">
                            <p:stCondLst>
                              <p:cond delay="1000"/>
                            </p:stCondLst>
                            <p:childTnLst>
                              <p:par>
                                <p:cTn id="76" presetID="22" presetClass="entr" presetSubtype="4" fill="hold" grpId="0" nodeType="afterEffect">
                                  <p:stCondLst>
                                    <p:cond delay="0"/>
                                  </p:stCondLst>
                                  <p:childTnLst>
                                    <p:set>
                                      <p:cBhvr>
                                        <p:cTn id="77" dur="1" fill="hold">
                                          <p:stCondLst>
                                            <p:cond delay="0"/>
                                          </p:stCondLst>
                                        </p:cTn>
                                        <p:tgtEl>
                                          <p:spTgt spid="446508"/>
                                        </p:tgtEl>
                                        <p:attrNameLst>
                                          <p:attrName>style.visibility</p:attrName>
                                        </p:attrNameLst>
                                      </p:cBhvr>
                                      <p:to>
                                        <p:strVal val="visible"/>
                                      </p:to>
                                    </p:set>
                                    <p:animEffect transition="in" filter="wipe(down)">
                                      <p:cBhvr>
                                        <p:cTn id="78" dur="500"/>
                                        <p:tgtEl>
                                          <p:spTgt spid="44650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down)">
                                      <p:cBhvr>
                                        <p:cTn id="8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91" grpId="0" autoUpdateAnimBg="0"/>
      <p:bldP spid="446504" grpId="0" animBg="1"/>
      <p:bldP spid="446505" grpId="0" animBg="1"/>
      <p:bldP spid="446506" grpId="0" animBg="1"/>
      <p:bldP spid="446507" grpId="0" animBg="1"/>
      <p:bldP spid="446508" grpId="0" animBg="1"/>
      <p:bldP spid="446523" grpId="0" animBg="1"/>
      <p:bldP spid="446524" grpId="0" animBg="1"/>
      <p:bldP spid="44652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E551B37A-2084-421F-AB10-E5B740D711B1}" type="slidenum">
              <a:rPr kumimoji="0" lang="en-US" altLang="zh-CN" sz="1400" b="0" smtClean="0">
                <a:solidFill>
                  <a:schemeClr val="tx1"/>
                </a:solidFill>
              </a:rPr>
              <a:pPr eaLnBrk="1" hangingPunct="1"/>
              <a:t>137</a:t>
            </a:fld>
            <a:endParaRPr kumimoji="0" lang="en-US" altLang="zh-CN" sz="1400" b="0" smtClean="0">
              <a:solidFill>
                <a:schemeClr val="tx1"/>
              </a:solidFill>
            </a:endParaRPr>
          </a:p>
        </p:txBody>
      </p:sp>
      <p:grpSp>
        <p:nvGrpSpPr>
          <p:cNvPr id="2" name="Group 65"/>
          <p:cNvGrpSpPr>
            <a:grpSpLocks/>
          </p:cNvGrpSpPr>
          <p:nvPr/>
        </p:nvGrpSpPr>
        <p:grpSpPr bwMode="auto">
          <a:xfrm>
            <a:off x="152400" y="3581400"/>
            <a:ext cx="6781800" cy="2971800"/>
            <a:chOff x="432" y="2256"/>
            <a:chExt cx="4272" cy="1872"/>
          </a:xfrm>
        </p:grpSpPr>
        <p:sp>
          <p:nvSpPr>
            <p:cNvPr id="129067" name="Line 3"/>
            <p:cNvSpPr>
              <a:spLocks noChangeShapeType="1"/>
            </p:cNvSpPr>
            <p:nvPr/>
          </p:nvSpPr>
          <p:spPr bwMode="auto">
            <a:xfrm>
              <a:off x="3840" y="2928"/>
              <a:ext cx="480" cy="528"/>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9068" name="Line 4"/>
            <p:cNvSpPr>
              <a:spLocks noChangeShapeType="1"/>
            </p:cNvSpPr>
            <p:nvPr/>
          </p:nvSpPr>
          <p:spPr bwMode="auto">
            <a:xfrm flipH="1">
              <a:off x="3312" y="2928"/>
              <a:ext cx="432" cy="48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9069" name="Line 5"/>
            <p:cNvSpPr>
              <a:spLocks noChangeShapeType="1"/>
            </p:cNvSpPr>
            <p:nvPr/>
          </p:nvSpPr>
          <p:spPr bwMode="auto">
            <a:xfrm>
              <a:off x="1776" y="3456"/>
              <a:ext cx="336" cy="432"/>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9070" name="Line 6"/>
            <p:cNvSpPr>
              <a:spLocks noChangeShapeType="1"/>
            </p:cNvSpPr>
            <p:nvPr/>
          </p:nvSpPr>
          <p:spPr bwMode="auto">
            <a:xfrm flipH="1">
              <a:off x="1248" y="3456"/>
              <a:ext cx="432" cy="432"/>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9071" name="Line 7"/>
            <p:cNvSpPr>
              <a:spLocks noChangeShapeType="1"/>
            </p:cNvSpPr>
            <p:nvPr/>
          </p:nvSpPr>
          <p:spPr bwMode="auto">
            <a:xfrm flipH="1">
              <a:off x="1968" y="2544"/>
              <a:ext cx="816" cy="336"/>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9072" name="Line 8"/>
            <p:cNvSpPr>
              <a:spLocks noChangeShapeType="1"/>
            </p:cNvSpPr>
            <p:nvPr/>
          </p:nvSpPr>
          <p:spPr bwMode="auto">
            <a:xfrm>
              <a:off x="3312" y="2544"/>
              <a:ext cx="720" cy="336"/>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9073" name="Line 9"/>
            <p:cNvSpPr>
              <a:spLocks noChangeShapeType="1"/>
            </p:cNvSpPr>
            <p:nvPr/>
          </p:nvSpPr>
          <p:spPr bwMode="auto">
            <a:xfrm flipH="1">
              <a:off x="1564" y="2976"/>
              <a:ext cx="432" cy="384"/>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9074" name="Line 10"/>
            <p:cNvSpPr>
              <a:spLocks noChangeShapeType="1"/>
            </p:cNvSpPr>
            <p:nvPr/>
          </p:nvSpPr>
          <p:spPr bwMode="auto">
            <a:xfrm>
              <a:off x="2044" y="2928"/>
              <a:ext cx="720" cy="48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9075" name="AutoShape 11"/>
            <p:cNvSpPr>
              <a:spLocks noChangeArrowheads="1"/>
            </p:cNvSpPr>
            <p:nvPr/>
          </p:nvSpPr>
          <p:spPr bwMode="auto">
            <a:xfrm>
              <a:off x="2544" y="2256"/>
              <a:ext cx="960" cy="309"/>
            </a:xfrm>
            <a:prstGeom prst="hexagon">
              <a:avLst>
                <a:gd name="adj" fmla="val 48817"/>
                <a:gd name="vf" fmla="val 115470"/>
              </a:avLst>
            </a:prstGeom>
            <a:solidFill>
              <a:srgbClr val="FBE2DF"/>
            </a:solidFill>
            <a:ln w="28575" cap="sq">
              <a:solidFill>
                <a:schemeClr val="tx2"/>
              </a:solidFill>
              <a:miter lim="800000"/>
              <a:headEnd/>
              <a:tailEnd/>
            </a:ln>
          </p:spPr>
          <p:txBody>
            <a:bodyPr anchor="ctr"/>
            <a:lstStyle/>
            <a:p>
              <a:pPr>
                <a:lnSpc>
                  <a:spcPct val="110000"/>
                </a:lnSpc>
                <a:spcBef>
                  <a:spcPct val="0"/>
                </a:spcBef>
              </a:pPr>
              <a:r>
                <a:rPr lang="en-US" altLang="zh-CN" sz="2400">
                  <a:ea typeface="楷体_GB2312" pitchFamily="49" charset="-122"/>
                </a:rPr>
                <a:t>A&lt;80</a:t>
              </a:r>
            </a:p>
          </p:txBody>
        </p:sp>
        <p:sp>
          <p:nvSpPr>
            <p:cNvPr id="129076" name="AutoShape 12"/>
            <p:cNvSpPr>
              <a:spLocks noChangeArrowheads="1"/>
            </p:cNvSpPr>
            <p:nvPr/>
          </p:nvSpPr>
          <p:spPr bwMode="auto">
            <a:xfrm>
              <a:off x="1632" y="2688"/>
              <a:ext cx="960" cy="309"/>
            </a:xfrm>
            <a:prstGeom prst="hexagon">
              <a:avLst>
                <a:gd name="adj" fmla="val 48817"/>
                <a:gd name="vf" fmla="val 115470"/>
              </a:avLst>
            </a:prstGeom>
            <a:solidFill>
              <a:srgbClr val="FBE2DF"/>
            </a:solidFill>
            <a:ln w="28575" cap="sq">
              <a:solidFill>
                <a:schemeClr val="tx2"/>
              </a:solidFill>
              <a:miter lim="800000"/>
              <a:headEnd/>
              <a:tailEnd/>
            </a:ln>
          </p:spPr>
          <p:txBody>
            <a:bodyPr anchor="ctr"/>
            <a:lstStyle/>
            <a:p>
              <a:pPr>
                <a:lnSpc>
                  <a:spcPct val="110000"/>
                </a:lnSpc>
                <a:spcBef>
                  <a:spcPct val="0"/>
                </a:spcBef>
              </a:pPr>
              <a:r>
                <a:rPr lang="en-US" altLang="zh-CN" sz="2400">
                  <a:ea typeface="楷体_GB2312" pitchFamily="49" charset="-122"/>
                </a:rPr>
                <a:t>A&lt;70</a:t>
              </a:r>
            </a:p>
          </p:txBody>
        </p:sp>
        <p:sp>
          <p:nvSpPr>
            <p:cNvPr id="129077" name="AutoShape 13"/>
            <p:cNvSpPr>
              <a:spLocks noChangeArrowheads="1"/>
            </p:cNvSpPr>
            <p:nvPr/>
          </p:nvSpPr>
          <p:spPr bwMode="auto">
            <a:xfrm>
              <a:off x="3312" y="2688"/>
              <a:ext cx="960" cy="309"/>
            </a:xfrm>
            <a:prstGeom prst="hexagon">
              <a:avLst>
                <a:gd name="adj" fmla="val 48817"/>
                <a:gd name="vf" fmla="val 115470"/>
              </a:avLst>
            </a:prstGeom>
            <a:solidFill>
              <a:srgbClr val="FBE2DF"/>
            </a:solidFill>
            <a:ln w="28575" cap="sq">
              <a:solidFill>
                <a:schemeClr val="tx2"/>
              </a:solidFill>
              <a:miter lim="800000"/>
              <a:headEnd/>
              <a:tailEnd/>
            </a:ln>
          </p:spPr>
          <p:txBody>
            <a:bodyPr anchor="ctr"/>
            <a:lstStyle/>
            <a:p>
              <a:pPr>
                <a:lnSpc>
                  <a:spcPct val="110000"/>
                </a:lnSpc>
                <a:spcBef>
                  <a:spcPct val="0"/>
                </a:spcBef>
              </a:pPr>
              <a:r>
                <a:rPr lang="en-US" altLang="zh-CN" sz="2400">
                  <a:ea typeface="楷体_GB2312" pitchFamily="49" charset="-122"/>
                </a:rPr>
                <a:t>A&lt;90</a:t>
              </a:r>
            </a:p>
          </p:txBody>
        </p:sp>
        <p:sp>
          <p:nvSpPr>
            <p:cNvPr id="129078" name="AutoShape 14"/>
            <p:cNvSpPr>
              <a:spLocks noChangeArrowheads="1"/>
            </p:cNvSpPr>
            <p:nvPr/>
          </p:nvSpPr>
          <p:spPr bwMode="auto">
            <a:xfrm>
              <a:off x="1228" y="3216"/>
              <a:ext cx="960" cy="309"/>
            </a:xfrm>
            <a:prstGeom prst="hexagon">
              <a:avLst>
                <a:gd name="adj" fmla="val 48817"/>
                <a:gd name="vf" fmla="val 115470"/>
              </a:avLst>
            </a:prstGeom>
            <a:solidFill>
              <a:srgbClr val="FBE2DF"/>
            </a:solidFill>
            <a:ln w="28575" cap="sq">
              <a:solidFill>
                <a:schemeClr val="tx2"/>
              </a:solidFill>
              <a:miter lim="800000"/>
              <a:headEnd/>
              <a:tailEnd/>
            </a:ln>
          </p:spPr>
          <p:txBody>
            <a:bodyPr anchor="ctr"/>
            <a:lstStyle/>
            <a:p>
              <a:pPr>
                <a:lnSpc>
                  <a:spcPct val="110000"/>
                </a:lnSpc>
                <a:spcBef>
                  <a:spcPct val="0"/>
                </a:spcBef>
              </a:pPr>
              <a:r>
                <a:rPr lang="en-US" altLang="zh-CN" sz="2400">
                  <a:ea typeface="楷体_GB2312" pitchFamily="49" charset="-122"/>
                </a:rPr>
                <a:t>A&lt;60</a:t>
              </a:r>
            </a:p>
          </p:txBody>
        </p:sp>
        <p:sp>
          <p:nvSpPr>
            <p:cNvPr id="129079" name="Text Box 15"/>
            <p:cNvSpPr txBox="1">
              <a:spLocks noChangeArrowheads="1"/>
            </p:cNvSpPr>
            <p:nvPr/>
          </p:nvSpPr>
          <p:spPr bwMode="auto">
            <a:xfrm>
              <a:off x="2304" y="3216"/>
              <a:ext cx="720" cy="329"/>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中等</a:t>
              </a:r>
            </a:p>
          </p:txBody>
        </p:sp>
        <p:sp>
          <p:nvSpPr>
            <p:cNvPr id="129080" name="Text Box 16"/>
            <p:cNvSpPr txBox="1">
              <a:spLocks noChangeArrowheads="1"/>
            </p:cNvSpPr>
            <p:nvPr/>
          </p:nvSpPr>
          <p:spPr bwMode="auto">
            <a:xfrm>
              <a:off x="3120" y="3216"/>
              <a:ext cx="720" cy="329"/>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良好</a:t>
              </a:r>
            </a:p>
          </p:txBody>
        </p:sp>
        <p:sp>
          <p:nvSpPr>
            <p:cNvPr id="129081" name="Text Box 17"/>
            <p:cNvSpPr txBox="1">
              <a:spLocks noChangeArrowheads="1"/>
            </p:cNvSpPr>
            <p:nvPr/>
          </p:nvSpPr>
          <p:spPr bwMode="auto">
            <a:xfrm>
              <a:off x="912" y="3696"/>
              <a:ext cx="720" cy="329"/>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及格</a:t>
              </a:r>
            </a:p>
          </p:txBody>
        </p:sp>
        <p:sp>
          <p:nvSpPr>
            <p:cNvPr id="129082" name="Text Box 18"/>
            <p:cNvSpPr txBox="1">
              <a:spLocks noChangeArrowheads="1"/>
            </p:cNvSpPr>
            <p:nvPr/>
          </p:nvSpPr>
          <p:spPr bwMode="auto">
            <a:xfrm>
              <a:off x="1872" y="3696"/>
              <a:ext cx="720" cy="329"/>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不及格</a:t>
              </a:r>
            </a:p>
          </p:txBody>
        </p:sp>
        <p:sp>
          <p:nvSpPr>
            <p:cNvPr id="129083" name="Text Box 19"/>
            <p:cNvSpPr txBox="1">
              <a:spLocks noChangeArrowheads="1"/>
            </p:cNvSpPr>
            <p:nvPr/>
          </p:nvSpPr>
          <p:spPr bwMode="auto">
            <a:xfrm>
              <a:off x="3984" y="3216"/>
              <a:ext cx="720" cy="329"/>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优秀</a:t>
              </a:r>
            </a:p>
          </p:txBody>
        </p:sp>
        <p:sp>
          <p:nvSpPr>
            <p:cNvPr id="129084" name="Rectangle 20"/>
            <p:cNvSpPr>
              <a:spLocks noChangeArrowheads="1"/>
            </p:cNvSpPr>
            <p:nvPr/>
          </p:nvSpPr>
          <p:spPr bwMode="auto">
            <a:xfrm>
              <a:off x="2572" y="3817"/>
              <a:ext cx="45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a:lnSpc>
                  <a:spcPct val="110000"/>
                </a:lnSpc>
                <a:spcBef>
                  <a:spcPct val="0"/>
                </a:spcBef>
              </a:pPr>
              <a:r>
                <a:rPr lang="en-US" altLang="zh-CN" sz="2400">
                  <a:solidFill>
                    <a:srgbClr val="CC3300"/>
                  </a:solidFill>
                </a:rPr>
                <a:t>0.05</a:t>
              </a:r>
            </a:p>
          </p:txBody>
        </p:sp>
        <p:sp>
          <p:nvSpPr>
            <p:cNvPr id="129085" name="Rectangle 21"/>
            <p:cNvSpPr>
              <a:spLocks noChangeArrowheads="1"/>
            </p:cNvSpPr>
            <p:nvPr/>
          </p:nvSpPr>
          <p:spPr bwMode="auto">
            <a:xfrm>
              <a:off x="432" y="3696"/>
              <a:ext cx="45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a:lnSpc>
                  <a:spcPct val="110000"/>
                </a:lnSpc>
                <a:spcBef>
                  <a:spcPct val="0"/>
                </a:spcBef>
              </a:pPr>
              <a:r>
                <a:rPr lang="en-US" altLang="zh-CN" sz="2400">
                  <a:solidFill>
                    <a:srgbClr val="CC3300"/>
                  </a:solidFill>
                </a:rPr>
                <a:t>0.15</a:t>
              </a:r>
            </a:p>
          </p:txBody>
        </p:sp>
        <p:sp>
          <p:nvSpPr>
            <p:cNvPr id="129086" name="Rectangle 22"/>
            <p:cNvSpPr>
              <a:spLocks noChangeArrowheads="1"/>
            </p:cNvSpPr>
            <p:nvPr/>
          </p:nvSpPr>
          <p:spPr bwMode="auto">
            <a:xfrm>
              <a:off x="2544" y="3504"/>
              <a:ext cx="45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a:lnSpc>
                  <a:spcPct val="110000"/>
                </a:lnSpc>
                <a:spcBef>
                  <a:spcPct val="0"/>
                </a:spcBef>
              </a:pPr>
              <a:r>
                <a:rPr lang="en-US" altLang="zh-CN" sz="2400">
                  <a:solidFill>
                    <a:srgbClr val="CC3300"/>
                  </a:solidFill>
                </a:rPr>
                <a:t>0.40</a:t>
              </a:r>
            </a:p>
          </p:txBody>
        </p:sp>
        <p:sp>
          <p:nvSpPr>
            <p:cNvPr id="129087" name="Rectangle 23"/>
            <p:cNvSpPr>
              <a:spLocks noChangeArrowheads="1"/>
            </p:cNvSpPr>
            <p:nvPr/>
          </p:nvSpPr>
          <p:spPr bwMode="auto">
            <a:xfrm>
              <a:off x="3264" y="3504"/>
              <a:ext cx="45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a:lnSpc>
                  <a:spcPct val="110000"/>
                </a:lnSpc>
                <a:spcBef>
                  <a:spcPct val="0"/>
                </a:spcBef>
              </a:pPr>
              <a:r>
                <a:rPr lang="en-US" altLang="zh-CN" sz="2400">
                  <a:solidFill>
                    <a:srgbClr val="CC3300"/>
                  </a:solidFill>
                </a:rPr>
                <a:t>0.30</a:t>
              </a:r>
            </a:p>
          </p:txBody>
        </p:sp>
        <p:sp>
          <p:nvSpPr>
            <p:cNvPr id="129088" name="Rectangle 24"/>
            <p:cNvSpPr>
              <a:spLocks noChangeArrowheads="1"/>
            </p:cNvSpPr>
            <p:nvPr/>
          </p:nvSpPr>
          <p:spPr bwMode="auto">
            <a:xfrm>
              <a:off x="4128" y="3504"/>
              <a:ext cx="45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a:lnSpc>
                  <a:spcPct val="110000"/>
                </a:lnSpc>
                <a:spcBef>
                  <a:spcPct val="0"/>
                </a:spcBef>
              </a:pPr>
              <a:r>
                <a:rPr lang="en-US" altLang="zh-CN" sz="2400">
                  <a:solidFill>
                    <a:srgbClr val="CC3300"/>
                  </a:solidFill>
                </a:rPr>
                <a:t>0.10</a:t>
              </a:r>
            </a:p>
          </p:txBody>
        </p:sp>
      </p:grpSp>
      <p:grpSp>
        <p:nvGrpSpPr>
          <p:cNvPr id="129028" name="Group 60"/>
          <p:cNvGrpSpPr>
            <a:grpSpLocks/>
          </p:cNvGrpSpPr>
          <p:nvPr/>
        </p:nvGrpSpPr>
        <p:grpSpPr bwMode="auto">
          <a:xfrm>
            <a:off x="76200" y="0"/>
            <a:ext cx="6692900" cy="3392488"/>
            <a:chOff x="1208" y="1680"/>
            <a:chExt cx="4220" cy="2283"/>
          </a:xfrm>
        </p:grpSpPr>
        <p:sp>
          <p:nvSpPr>
            <p:cNvPr id="129032" name="Line 25"/>
            <p:cNvSpPr>
              <a:spLocks noChangeShapeType="1"/>
            </p:cNvSpPr>
            <p:nvPr/>
          </p:nvSpPr>
          <p:spPr bwMode="auto">
            <a:xfrm>
              <a:off x="3936" y="2976"/>
              <a:ext cx="384"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9033" name="Line 26"/>
            <p:cNvSpPr>
              <a:spLocks noChangeShapeType="1"/>
            </p:cNvSpPr>
            <p:nvPr/>
          </p:nvSpPr>
          <p:spPr bwMode="auto">
            <a:xfrm flipH="1">
              <a:off x="3216" y="2976"/>
              <a:ext cx="384" cy="1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9034" name="Line 27"/>
            <p:cNvSpPr>
              <a:spLocks noChangeShapeType="1"/>
            </p:cNvSpPr>
            <p:nvPr/>
          </p:nvSpPr>
          <p:spPr bwMode="auto">
            <a:xfrm>
              <a:off x="3504" y="2496"/>
              <a:ext cx="384"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9035" name="Line 28"/>
            <p:cNvSpPr>
              <a:spLocks noChangeShapeType="1"/>
            </p:cNvSpPr>
            <p:nvPr/>
          </p:nvSpPr>
          <p:spPr bwMode="auto">
            <a:xfrm flipH="1">
              <a:off x="2784" y="2496"/>
              <a:ext cx="384" cy="1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9036" name="Line 29"/>
            <p:cNvSpPr>
              <a:spLocks noChangeShapeType="1"/>
            </p:cNvSpPr>
            <p:nvPr/>
          </p:nvSpPr>
          <p:spPr bwMode="auto">
            <a:xfrm>
              <a:off x="3168" y="2016"/>
              <a:ext cx="384"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nvGrpSpPr>
            <p:cNvPr id="129037" name="Group 30"/>
            <p:cNvGrpSpPr>
              <a:grpSpLocks/>
            </p:cNvGrpSpPr>
            <p:nvPr/>
          </p:nvGrpSpPr>
          <p:grpSpPr bwMode="auto">
            <a:xfrm>
              <a:off x="3408" y="3611"/>
              <a:ext cx="1220" cy="352"/>
              <a:chOff x="3408" y="3611"/>
              <a:chExt cx="1220" cy="352"/>
            </a:xfrm>
          </p:grpSpPr>
          <p:sp>
            <p:nvSpPr>
              <p:cNvPr id="129065" name="Rectangle 31"/>
              <p:cNvSpPr>
                <a:spLocks noChangeArrowheads="1"/>
              </p:cNvSpPr>
              <p:nvPr/>
            </p:nvSpPr>
            <p:spPr bwMode="auto">
              <a:xfrm>
                <a:off x="4128" y="3646"/>
                <a:ext cx="50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algn="l" eaLnBrk="0" hangingPunct="0">
                  <a:spcBef>
                    <a:spcPct val="0"/>
                  </a:spcBef>
                </a:pPr>
                <a:r>
                  <a:rPr lang="en-US" altLang="zh-CN" sz="2400">
                    <a:solidFill>
                      <a:srgbClr val="CC3300"/>
                    </a:solidFill>
                  </a:rPr>
                  <a:t>0.10</a:t>
                </a:r>
                <a:r>
                  <a:rPr lang="en-US" altLang="zh-CN" sz="2400">
                    <a:solidFill>
                      <a:schemeClr val="tx1"/>
                    </a:solidFill>
                  </a:rPr>
                  <a:t> </a:t>
                </a:r>
              </a:p>
            </p:txBody>
          </p:sp>
          <p:sp>
            <p:nvSpPr>
              <p:cNvPr id="129066" name="Text Box 32"/>
              <p:cNvSpPr txBox="1">
                <a:spLocks noChangeArrowheads="1"/>
              </p:cNvSpPr>
              <p:nvPr/>
            </p:nvSpPr>
            <p:spPr bwMode="auto">
              <a:xfrm>
                <a:off x="3408" y="3611"/>
                <a:ext cx="720" cy="352"/>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优秀</a:t>
                </a:r>
              </a:p>
            </p:txBody>
          </p:sp>
        </p:grpSp>
        <p:grpSp>
          <p:nvGrpSpPr>
            <p:cNvPr id="129038" name="Group 33"/>
            <p:cNvGrpSpPr>
              <a:grpSpLocks/>
            </p:cNvGrpSpPr>
            <p:nvPr/>
          </p:nvGrpSpPr>
          <p:grpSpPr bwMode="auto">
            <a:xfrm>
              <a:off x="4176" y="3120"/>
              <a:ext cx="1252" cy="351"/>
              <a:chOff x="4176" y="3120"/>
              <a:chExt cx="1252" cy="351"/>
            </a:xfrm>
          </p:grpSpPr>
          <p:sp>
            <p:nvSpPr>
              <p:cNvPr id="129063" name="Rectangle 34"/>
              <p:cNvSpPr>
                <a:spLocks noChangeArrowheads="1"/>
              </p:cNvSpPr>
              <p:nvPr/>
            </p:nvSpPr>
            <p:spPr bwMode="auto">
              <a:xfrm>
                <a:off x="4928" y="3152"/>
                <a:ext cx="50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eaLnBrk="0" hangingPunct="0">
                  <a:spcBef>
                    <a:spcPct val="0"/>
                  </a:spcBef>
                </a:pPr>
                <a:r>
                  <a:rPr lang="en-US" altLang="zh-CN" sz="2400">
                    <a:solidFill>
                      <a:srgbClr val="CC3300"/>
                    </a:solidFill>
                  </a:rPr>
                  <a:t>0.15 </a:t>
                </a:r>
              </a:p>
            </p:txBody>
          </p:sp>
          <p:sp>
            <p:nvSpPr>
              <p:cNvPr id="129064" name="Text Box 35"/>
              <p:cNvSpPr txBox="1">
                <a:spLocks noChangeArrowheads="1"/>
              </p:cNvSpPr>
              <p:nvPr/>
            </p:nvSpPr>
            <p:spPr bwMode="auto">
              <a:xfrm>
                <a:off x="4176" y="3120"/>
                <a:ext cx="719" cy="351"/>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及格</a:t>
                </a:r>
              </a:p>
            </p:txBody>
          </p:sp>
        </p:grpSp>
        <p:grpSp>
          <p:nvGrpSpPr>
            <p:cNvPr id="129039" name="Group 36"/>
            <p:cNvGrpSpPr>
              <a:grpSpLocks/>
            </p:cNvGrpSpPr>
            <p:nvPr/>
          </p:nvGrpSpPr>
          <p:grpSpPr bwMode="auto">
            <a:xfrm>
              <a:off x="1592" y="2630"/>
              <a:ext cx="1384" cy="375"/>
              <a:chOff x="1592" y="2630"/>
              <a:chExt cx="1384" cy="375"/>
            </a:xfrm>
          </p:grpSpPr>
          <p:sp>
            <p:nvSpPr>
              <p:cNvPr id="129061" name="Rectangle 37"/>
              <p:cNvSpPr>
                <a:spLocks noChangeArrowheads="1"/>
              </p:cNvSpPr>
              <p:nvPr/>
            </p:nvSpPr>
            <p:spPr bwMode="auto">
              <a:xfrm>
                <a:off x="1592" y="2697"/>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eaLnBrk="0" hangingPunct="0">
                  <a:spcBef>
                    <a:spcPct val="0"/>
                  </a:spcBef>
                </a:pPr>
                <a:r>
                  <a:rPr lang="en-US" altLang="zh-CN" sz="2400">
                    <a:solidFill>
                      <a:schemeClr val="tx1"/>
                    </a:solidFill>
                    <a:latin typeface="宋体" charset="-122"/>
                  </a:rPr>
                  <a:t> </a:t>
                </a:r>
                <a:r>
                  <a:rPr lang="en-US" altLang="zh-CN" sz="2400">
                    <a:solidFill>
                      <a:srgbClr val="CC3300"/>
                    </a:solidFill>
                  </a:rPr>
                  <a:t>0.30</a:t>
                </a:r>
                <a:r>
                  <a:rPr lang="en-US" altLang="zh-CN" sz="2400">
                    <a:solidFill>
                      <a:schemeClr val="tx1"/>
                    </a:solidFill>
                  </a:rPr>
                  <a:t> </a:t>
                </a:r>
              </a:p>
            </p:txBody>
          </p:sp>
          <p:sp>
            <p:nvSpPr>
              <p:cNvPr id="129062" name="Text Box 38"/>
              <p:cNvSpPr txBox="1">
                <a:spLocks noChangeArrowheads="1"/>
              </p:cNvSpPr>
              <p:nvPr/>
            </p:nvSpPr>
            <p:spPr bwMode="auto">
              <a:xfrm>
                <a:off x="2256" y="2630"/>
                <a:ext cx="720" cy="351"/>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良好</a:t>
                </a:r>
              </a:p>
            </p:txBody>
          </p:sp>
        </p:grpSp>
        <p:grpSp>
          <p:nvGrpSpPr>
            <p:cNvPr id="129040" name="Group 39"/>
            <p:cNvGrpSpPr>
              <a:grpSpLocks/>
            </p:cNvGrpSpPr>
            <p:nvPr/>
          </p:nvGrpSpPr>
          <p:grpSpPr bwMode="auto">
            <a:xfrm>
              <a:off x="1208" y="2167"/>
              <a:ext cx="1336" cy="358"/>
              <a:chOff x="1208" y="2167"/>
              <a:chExt cx="1336" cy="358"/>
            </a:xfrm>
          </p:grpSpPr>
          <p:sp>
            <p:nvSpPr>
              <p:cNvPr id="129059" name="Rectangle 40"/>
              <p:cNvSpPr>
                <a:spLocks noChangeArrowheads="1"/>
              </p:cNvSpPr>
              <p:nvPr/>
            </p:nvSpPr>
            <p:spPr bwMode="auto">
              <a:xfrm>
                <a:off x="1208" y="2217"/>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eaLnBrk="0" hangingPunct="0">
                  <a:spcBef>
                    <a:spcPct val="0"/>
                  </a:spcBef>
                </a:pPr>
                <a:r>
                  <a:rPr lang="en-US" altLang="zh-CN" sz="2400">
                    <a:solidFill>
                      <a:schemeClr val="tx1"/>
                    </a:solidFill>
                    <a:latin typeface="宋体" charset="-122"/>
                  </a:rPr>
                  <a:t> </a:t>
                </a:r>
                <a:r>
                  <a:rPr lang="en-US" altLang="zh-CN" sz="2400">
                    <a:solidFill>
                      <a:srgbClr val="CC3300"/>
                    </a:solidFill>
                  </a:rPr>
                  <a:t>0.40 </a:t>
                </a:r>
              </a:p>
            </p:txBody>
          </p:sp>
          <p:sp>
            <p:nvSpPr>
              <p:cNvPr id="129060" name="Text Box 41"/>
              <p:cNvSpPr txBox="1">
                <a:spLocks noChangeArrowheads="1"/>
              </p:cNvSpPr>
              <p:nvPr/>
            </p:nvSpPr>
            <p:spPr bwMode="auto">
              <a:xfrm>
                <a:off x="1825" y="2167"/>
                <a:ext cx="719" cy="352"/>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中等</a:t>
                </a:r>
              </a:p>
            </p:txBody>
          </p:sp>
        </p:grpSp>
        <p:grpSp>
          <p:nvGrpSpPr>
            <p:cNvPr id="129041" name="Group 42"/>
            <p:cNvGrpSpPr>
              <a:grpSpLocks/>
            </p:cNvGrpSpPr>
            <p:nvPr/>
          </p:nvGrpSpPr>
          <p:grpSpPr bwMode="auto">
            <a:xfrm>
              <a:off x="1840" y="3600"/>
              <a:ext cx="1232" cy="352"/>
              <a:chOff x="1840" y="3600"/>
              <a:chExt cx="1232" cy="352"/>
            </a:xfrm>
          </p:grpSpPr>
          <p:sp>
            <p:nvSpPr>
              <p:cNvPr id="129057" name="Rectangle 43"/>
              <p:cNvSpPr>
                <a:spLocks noChangeArrowheads="1"/>
              </p:cNvSpPr>
              <p:nvPr/>
            </p:nvSpPr>
            <p:spPr bwMode="auto">
              <a:xfrm>
                <a:off x="1840" y="3632"/>
                <a:ext cx="50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algn="r" eaLnBrk="0" hangingPunct="0">
                  <a:spcBef>
                    <a:spcPct val="0"/>
                  </a:spcBef>
                </a:pPr>
                <a:r>
                  <a:rPr lang="en-US" altLang="zh-CN" sz="2400">
                    <a:solidFill>
                      <a:srgbClr val="CC3300"/>
                    </a:solidFill>
                  </a:rPr>
                  <a:t>0.05 </a:t>
                </a:r>
              </a:p>
            </p:txBody>
          </p:sp>
          <p:sp>
            <p:nvSpPr>
              <p:cNvPr id="129058" name="Text Box 44"/>
              <p:cNvSpPr txBox="1">
                <a:spLocks noChangeArrowheads="1"/>
              </p:cNvSpPr>
              <p:nvPr/>
            </p:nvSpPr>
            <p:spPr bwMode="auto">
              <a:xfrm>
                <a:off x="2352" y="3600"/>
                <a:ext cx="720" cy="352"/>
              </a:xfrm>
              <a:prstGeom prst="rect">
                <a:avLst/>
              </a:prstGeom>
              <a:solidFill>
                <a:schemeClr val="accent1"/>
              </a:solidFill>
              <a:ln w="28575" cap="sq">
                <a:solidFill>
                  <a:schemeClr val="tx1"/>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0"/>
                  </a:spcBef>
                </a:pPr>
                <a:r>
                  <a:rPr lang="zh-CN" altLang="en-US" sz="2400">
                    <a:solidFill>
                      <a:schemeClr val="tx1"/>
                    </a:solidFill>
                    <a:ea typeface="楷体_GB2312" pitchFamily="49" charset="-122"/>
                  </a:rPr>
                  <a:t>不及格</a:t>
                </a:r>
              </a:p>
            </p:txBody>
          </p:sp>
        </p:grpSp>
        <p:sp>
          <p:nvSpPr>
            <p:cNvPr id="129042" name="Line 45"/>
            <p:cNvSpPr>
              <a:spLocks noChangeShapeType="1"/>
            </p:cNvSpPr>
            <p:nvPr/>
          </p:nvSpPr>
          <p:spPr bwMode="auto">
            <a:xfrm flipH="1">
              <a:off x="2352" y="2016"/>
              <a:ext cx="384" cy="1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9043" name="Line 46"/>
            <p:cNvSpPr>
              <a:spLocks noChangeShapeType="1"/>
            </p:cNvSpPr>
            <p:nvPr/>
          </p:nvSpPr>
          <p:spPr bwMode="auto">
            <a:xfrm>
              <a:off x="3456" y="3408"/>
              <a:ext cx="384"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9044" name="Line 47"/>
            <p:cNvSpPr>
              <a:spLocks noChangeShapeType="1"/>
            </p:cNvSpPr>
            <p:nvPr/>
          </p:nvSpPr>
          <p:spPr bwMode="auto">
            <a:xfrm flipH="1">
              <a:off x="2688" y="3408"/>
              <a:ext cx="384"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29045" name="Group 48"/>
            <p:cNvGrpSpPr>
              <a:grpSpLocks/>
            </p:cNvGrpSpPr>
            <p:nvPr/>
          </p:nvGrpSpPr>
          <p:grpSpPr bwMode="auto">
            <a:xfrm>
              <a:off x="2016" y="3120"/>
              <a:ext cx="1728" cy="307"/>
              <a:chOff x="2016" y="3120"/>
              <a:chExt cx="1728" cy="307"/>
            </a:xfrm>
          </p:grpSpPr>
          <p:sp>
            <p:nvSpPr>
              <p:cNvPr id="129055" name="AutoShape 49"/>
              <p:cNvSpPr>
                <a:spLocks noChangeArrowheads="1"/>
              </p:cNvSpPr>
              <p:nvPr/>
            </p:nvSpPr>
            <p:spPr bwMode="auto">
              <a:xfrm>
                <a:off x="2784" y="3120"/>
                <a:ext cx="960" cy="288"/>
              </a:xfrm>
              <a:prstGeom prst="hexagon">
                <a:avLst>
                  <a:gd name="adj" fmla="val 52377"/>
                  <a:gd name="vf" fmla="val 115470"/>
                </a:avLst>
              </a:prstGeom>
              <a:solidFill>
                <a:srgbClr val="FBE2DF"/>
              </a:solidFill>
              <a:ln w="28575" cap="sq">
                <a:solidFill>
                  <a:schemeClr val="tx1"/>
                </a:solidFill>
                <a:miter lim="800000"/>
                <a:headEnd/>
                <a:tailEnd/>
              </a:ln>
            </p:spPr>
            <p:txBody>
              <a:bodyPr anchor="ctr"/>
              <a:lstStyle/>
              <a:p>
                <a:pPr>
                  <a:lnSpc>
                    <a:spcPct val="110000"/>
                  </a:lnSpc>
                  <a:spcBef>
                    <a:spcPct val="0"/>
                  </a:spcBef>
                </a:pPr>
                <a:r>
                  <a:rPr lang="en-US" altLang="zh-CN" sz="2400">
                    <a:ea typeface="楷体_GB2312" pitchFamily="49" charset="-122"/>
                  </a:rPr>
                  <a:t>A&gt;60</a:t>
                </a:r>
              </a:p>
            </p:txBody>
          </p:sp>
          <p:sp>
            <p:nvSpPr>
              <p:cNvPr id="129056" name="Text Box 50"/>
              <p:cNvSpPr txBox="1">
                <a:spLocks noChangeArrowheads="1"/>
              </p:cNvSpPr>
              <p:nvPr/>
            </p:nvSpPr>
            <p:spPr bwMode="auto">
              <a:xfrm>
                <a:off x="2016" y="3120"/>
                <a:ext cx="67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r" eaLnBrk="1" hangingPunct="1">
                  <a:spcBef>
                    <a:spcPct val="50000"/>
                  </a:spcBef>
                </a:pPr>
                <a:r>
                  <a:rPr lang="en-US" altLang="zh-CN" sz="2400"/>
                  <a:t>0.15</a:t>
                </a:r>
              </a:p>
            </p:txBody>
          </p:sp>
        </p:grpSp>
        <p:grpSp>
          <p:nvGrpSpPr>
            <p:cNvPr id="129046" name="Group 51"/>
            <p:cNvGrpSpPr>
              <a:grpSpLocks/>
            </p:cNvGrpSpPr>
            <p:nvPr/>
          </p:nvGrpSpPr>
          <p:grpSpPr bwMode="auto">
            <a:xfrm>
              <a:off x="3216" y="2640"/>
              <a:ext cx="2160" cy="336"/>
              <a:chOff x="3216" y="2640"/>
              <a:chExt cx="2160" cy="336"/>
            </a:xfrm>
          </p:grpSpPr>
          <p:sp>
            <p:nvSpPr>
              <p:cNvPr id="129053" name="AutoShape 52"/>
              <p:cNvSpPr>
                <a:spLocks noChangeArrowheads="1"/>
              </p:cNvSpPr>
              <p:nvPr/>
            </p:nvSpPr>
            <p:spPr bwMode="auto">
              <a:xfrm>
                <a:off x="3216" y="2656"/>
                <a:ext cx="1440" cy="320"/>
              </a:xfrm>
              <a:prstGeom prst="hexagon">
                <a:avLst>
                  <a:gd name="adj" fmla="val 70708"/>
                  <a:gd name="vf" fmla="val 115470"/>
                </a:avLst>
              </a:prstGeom>
              <a:solidFill>
                <a:srgbClr val="FBE2DF"/>
              </a:solidFill>
              <a:ln w="28575" cap="sq">
                <a:solidFill>
                  <a:schemeClr val="tx1"/>
                </a:solidFill>
                <a:miter lim="800000"/>
                <a:headEnd/>
                <a:tailEnd/>
              </a:ln>
            </p:spPr>
            <p:txBody>
              <a:bodyPr anchor="ctr"/>
              <a:lstStyle/>
              <a:p>
                <a:pPr>
                  <a:lnSpc>
                    <a:spcPct val="110000"/>
                  </a:lnSpc>
                  <a:spcBef>
                    <a:spcPct val="0"/>
                  </a:spcBef>
                </a:pPr>
                <a:r>
                  <a:rPr lang="en-US" altLang="zh-CN" sz="2400">
                    <a:ea typeface="楷体_GB2312" pitchFamily="49" charset="-122"/>
                  </a:rPr>
                  <a:t>60&lt;=A&lt;70</a:t>
                </a:r>
              </a:p>
            </p:txBody>
          </p:sp>
          <p:sp>
            <p:nvSpPr>
              <p:cNvPr id="129054" name="Text Box 53"/>
              <p:cNvSpPr txBox="1">
                <a:spLocks noChangeArrowheads="1"/>
              </p:cNvSpPr>
              <p:nvPr/>
            </p:nvSpPr>
            <p:spPr bwMode="auto">
              <a:xfrm>
                <a:off x="4704" y="2640"/>
                <a:ext cx="6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2400"/>
                  <a:t>0.3</a:t>
                </a:r>
              </a:p>
            </p:txBody>
          </p:sp>
        </p:grpSp>
        <p:grpSp>
          <p:nvGrpSpPr>
            <p:cNvPr id="129047" name="Group 54"/>
            <p:cNvGrpSpPr>
              <a:grpSpLocks/>
            </p:cNvGrpSpPr>
            <p:nvPr/>
          </p:nvGrpSpPr>
          <p:grpSpPr bwMode="auto">
            <a:xfrm>
              <a:off x="2784" y="2160"/>
              <a:ext cx="2208" cy="336"/>
              <a:chOff x="2784" y="2160"/>
              <a:chExt cx="2208" cy="336"/>
            </a:xfrm>
          </p:grpSpPr>
          <p:sp>
            <p:nvSpPr>
              <p:cNvPr id="129051" name="AutoShape 55"/>
              <p:cNvSpPr>
                <a:spLocks noChangeArrowheads="1"/>
              </p:cNvSpPr>
              <p:nvPr/>
            </p:nvSpPr>
            <p:spPr bwMode="auto">
              <a:xfrm>
                <a:off x="2784" y="2192"/>
                <a:ext cx="1440" cy="304"/>
              </a:xfrm>
              <a:prstGeom prst="hexagon">
                <a:avLst>
                  <a:gd name="adj" fmla="val 74430"/>
                  <a:gd name="vf" fmla="val 115470"/>
                </a:avLst>
              </a:prstGeom>
              <a:solidFill>
                <a:srgbClr val="FBE2DF"/>
              </a:solidFill>
              <a:ln w="28575" cap="sq">
                <a:solidFill>
                  <a:schemeClr val="tx1"/>
                </a:solidFill>
                <a:miter lim="800000"/>
                <a:headEnd/>
                <a:tailEnd/>
              </a:ln>
            </p:spPr>
            <p:txBody>
              <a:bodyPr anchor="ctr"/>
              <a:lstStyle/>
              <a:p>
                <a:pPr>
                  <a:lnSpc>
                    <a:spcPct val="110000"/>
                  </a:lnSpc>
                  <a:spcBef>
                    <a:spcPct val="0"/>
                  </a:spcBef>
                </a:pPr>
                <a:r>
                  <a:rPr lang="en-US" altLang="zh-CN" sz="2400">
                    <a:ea typeface="楷体_GB2312" pitchFamily="49" charset="-122"/>
                  </a:rPr>
                  <a:t>80&lt;=A&lt;90</a:t>
                </a:r>
              </a:p>
            </p:txBody>
          </p:sp>
          <p:sp>
            <p:nvSpPr>
              <p:cNvPr id="129052" name="Text Box 56"/>
              <p:cNvSpPr txBox="1">
                <a:spLocks noChangeArrowheads="1"/>
              </p:cNvSpPr>
              <p:nvPr/>
            </p:nvSpPr>
            <p:spPr bwMode="auto">
              <a:xfrm>
                <a:off x="4320" y="2160"/>
                <a:ext cx="67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2400"/>
                  <a:t>0.6</a:t>
                </a:r>
              </a:p>
            </p:txBody>
          </p:sp>
        </p:grpSp>
        <p:grpSp>
          <p:nvGrpSpPr>
            <p:cNvPr id="129048" name="Group 57"/>
            <p:cNvGrpSpPr>
              <a:grpSpLocks/>
            </p:cNvGrpSpPr>
            <p:nvPr/>
          </p:nvGrpSpPr>
          <p:grpSpPr bwMode="auto">
            <a:xfrm>
              <a:off x="2304" y="1680"/>
              <a:ext cx="2160" cy="336"/>
              <a:chOff x="2304" y="1680"/>
              <a:chExt cx="2160" cy="336"/>
            </a:xfrm>
          </p:grpSpPr>
          <p:sp>
            <p:nvSpPr>
              <p:cNvPr id="129049" name="AutoShape 58"/>
              <p:cNvSpPr>
                <a:spLocks noChangeArrowheads="1"/>
              </p:cNvSpPr>
              <p:nvPr/>
            </p:nvSpPr>
            <p:spPr bwMode="auto">
              <a:xfrm>
                <a:off x="2304" y="1728"/>
                <a:ext cx="1392" cy="288"/>
              </a:xfrm>
              <a:prstGeom prst="hexagon">
                <a:avLst>
                  <a:gd name="adj" fmla="val 75946"/>
                  <a:gd name="vf" fmla="val 115470"/>
                </a:avLst>
              </a:prstGeom>
              <a:solidFill>
                <a:srgbClr val="FBE2DF"/>
              </a:solidFill>
              <a:ln w="28575" cap="sq">
                <a:solidFill>
                  <a:schemeClr val="tx1"/>
                </a:solidFill>
                <a:miter lim="800000"/>
                <a:headEnd/>
                <a:tailEnd/>
              </a:ln>
            </p:spPr>
            <p:txBody>
              <a:bodyPr anchor="ctr"/>
              <a:lstStyle/>
              <a:p>
                <a:pPr>
                  <a:lnSpc>
                    <a:spcPct val="110000"/>
                  </a:lnSpc>
                  <a:spcBef>
                    <a:spcPct val="0"/>
                  </a:spcBef>
                </a:pPr>
                <a:r>
                  <a:rPr lang="en-US" altLang="zh-CN" sz="2400">
                    <a:ea typeface="楷体_GB2312" pitchFamily="49" charset="-122"/>
                  </a:rPr>
                  <a:t>70&lt;=A&lt;80</a:t>
                </a:r>
              </a:p>
            </p:txBody>
          </p:sp>
          <p:sp>
            <p:nvSpPr>
              <p:cNvPr id="129050" name="Text Box 59"/>
              <p:cNvSpPr txBox="1">
                <a:spLocks noChangeArrowheads="1"/>
              </p:cNvSpPr>
              <p:nvPr/>
            </p:nvSpPr>
            <p:spPr bwMode="auto">
              <a:xfrm>
                <a:off x="3792" y="1680"/>
                <a:ext cx="6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2400"/>
                  <a:t>1</a:t>
                </a:r>
              </a:p>
            </p:txBody>
          </p:sp>
        </p:grpSp>
      </p:grpSp>
      <p:sp>
        <p:nvSpPr>
          <p:cNvPr id="468030" name="Text Box 62"/>
          <p:cNvSpPr txBox="1">
            <a:spLocks noChangeArrowheads="1"/>
          </p:cNvSpPr>
          <p:nvPr/>
        </p:nvSpPr>
        <p:spPr bwMode="auto">
          <a:xfrm>
            <a:off x="6019800" y="3124200"/>
            <a:ext cx="2819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zh-CN" altLang="en-US">
                <a:ea typeface="楷体_GB2312" pitchFamily="49" charset="-122"/>
              </a:rPr>
              <a:t>问：需要作多少次比较？</a:t>
            </a:r>
          </a:p>
        </p:txBody>
      </p:sp>
      <p:sp>
        <p:nvSpPr>
          <p:cNvPr id="468031" name="Text Box 63"/>
          <p:cNvSpPr txBox="1">
            <a:spLocks noChangeArrowheads="1"/>
          </p:cNvSpPr>
          <p:nvPr/>
        </p:nvSpPr>
        <p:spPr bwMode="auto">
          <a:xfrm>
            <a:off x="6705600" y="4191000"/>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a:ea typeface="楷体_GB2312" pitchFamily="49" charset="-122"/>
              </a:rPr>
              <a:t>22000</a:t>
            </a:r>
            <a:r>
              <a:rPr lang="zh-CN" altLang="en-US">
                <a:ea typeface="楷体_GB2312" pitchFamily="49" charset="-122"/>
              </a:rPr>
              <a:t>次</a:t>
            </a:r>
          </a:p>
        </p:txBody>
      </p:sp>
      <p:sp>
        <p:nvSpPr>
          <p:cNvPr id="468034" name="Freeform 66"/>
          <p:cNvSpPr>
            <a:spLocks/>
          </p:cNvSpPr>
          <p:nvPr/>
        </p:nvSpPr>
        <p:spPr bwMode="auto">
          <a:xfrm>
            <a:off x="363538" y="2514600"/>
            <a:ext cx="474662" cy="2286000"/>
          </a:xfrm>
          <a:custGeom>
            <a:avLst/>
            <a:gdLst>
              <a:gd name="T0" fmla="*/ 398462 w 299"/>
              <a:gd name="T1" fmla="*/ 0 h 1440"/>
              <a:gd name="T2" fmla="*/ 68262 w 299"/>
              <a:gd name="T3" fmla="*/ 581025 h 1440"/>
              <a:gd name="T4" fmla="*/ 68262 w 299"/>
              <a:gd name="T5" fmla="*/ 1508125 h 1440"/>
              <a:gd name="T6" fmla="*/ 474662 w 299"/>
              <a:gd name="T7" fmla="*/ 2286000 h 1440"/>
              <a:gd name="T8" fmla="*/ 0 60000 65536"/>
              <a:gd name="T9" fmla="*/ 0 60000 65536"/>
              <a:gd name="T10" fmla="*/ 0 60000 65536"/>
              <a:gd name="T11" fmla="*/ 0 60000 65536"/>
              <a:gd name="T12" fmla="*/ 0 w 299"/>
              <a:gd name="T13" fmla="*/ 0 h 1440"/>
              <a:gd name="T14" fmla="*/ 299 w 299"/>
              <a:gd name="T15" fmla="*/ 1440 h 1440"/>
            </a:gdLst>
            <a:ahLst/>
            <a:cxnLst>
              <a:cxn ang="T8">
                <a:pos x="T0" y="T1"/>
              </a:cxn>
              <a:cxn ang="T9">
                <a:pos x="T2" y="T3"/>
              </a:cxn>
              <a:cxn ang="T10">
                <a:pos x="T4" y="T5"/>
              </a:cxn>
              <a:cxn ang="T11">
                <a:pos x="T6" y="T7"/>
              </a:cxn>
            </a:cxnLst>
            <a:rect l="T12" t="T13" r="T14" b="T15"/>
            <a:pathLst>
              <a:path w="299" h="1440">
                <a:moveTo>
                  <a:pt x="251" y="0"/>
                </a:moveTo>
                <a:cubicBezTo>
                  <a:pt x="216" y="61"/>
                  <a:pt x="78" y="208"/>
                  <a:pt x="43" y="366"/>
                </a:cubicBezTo>
                <a:cubicBezTo>
                  <a:pt x="8" y="524"/>
                  <a:pt x="0" y="771"/>
                  <a:pt x="43" y="950"/>
                </a:cubicBezTo>
                <a:cubicBezTo>
                  <a:pt x="86" y="1129"/>
                  <a:pt x="246" y="1338"/>
                  <a:pt x="299" y="1440"/>
                </a:cubicBezTo>
              </a:path>
            </a:pathLst>
          </a:custGeom>
          <a:noFill/>
          <a:ln w="76200" cap="sq">
            <a:solidFill>
              <a:srgbClr val="0099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8034"/>
                                        </p:tgtEl>
                                        <p:attrNameLst>
                                          <p:attrName>style.visibility</p:attrName>
                                        </p:attrNameLst>
                                      </p:cBhvr>
                                      <p:to>
                                        <p:strVal val="visible"/>
                                      </p:to>
                                    </p:set>
                                    <p:animEffect transition="in" filter="wipe(up)">
                                      <p:cBhvr>
                                        <p:cTn id="7" dur="500"/>
                                        <p:tgtEl>
                                          <p:spTgt spid="468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68030"/>
                                        </p:tgtEl>
                                        <p:attrNameLst>
                                          <p:attrName>style.visibility</p:attrName>
                                        </p:attrNameLst>
                                      </p:cBhvr>
                                      <p:to>
                                        <p:strVal val="visible"/>
                                      </p:to>
                                    </p:set>
                                    <p:anim calcmode="lin" valueType="num">
                                      <p:cBhvr additive="base">
                                        <p:cTn id="17" dur="500" fill="hold"/>
                                        <p:tgtEl>
                                          <p:spTgt spid="468030"/>
                                        </p:tgtEl>
                                        <p:attrNameLst>
                                          <p:attrName>ppt_x</p:attrName>
                                        </p:attrNameLst>
                                      </p:cBhvr>
                                      <p:tavLst>
                                        <p:tav tm="0">
                                          <p:val>
                                            <p:strVal val="1+#ppt_w/2"/>
                                          </p:val>
                                        </p:tav>
                                        <p:tav tm="100000">
                                          <p:val>
                                            <p:strVal val="#ppt_x"/>
                                          </p:val>
                                        </p:tav>
                                      </p:tavLst>
                                    </p:anim>
                                    <p:anim calcmode="lin" valueType="num">
                                      <p:cBhvr additive="base">
                                        <p:cTn id="18" dur="500" fill="hold"/>
                                        <p:tgtEl>
                                          <p:spTgt spid="46803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68031"/>
                                        </p:tgtEl>
                                        <p:attrNameLst>
                                          <p:attrName>style.visibility</p:attrName>
                                        </p:attrNameLst>
                                      </p:cBhvr>
                                      <p:to>
                                        <p:strVal val="visible"/>
                                      </p:to>
                                    </p:set>
                                    <p:anim calcmode="lin" valueType="num">
                                      <p:cBhvr additive="base">
                                        <p:cTn id="23" dur="500" fill="hold"/>
                                        <p:tgtEl>
                                          <p:spTgt spid="468031"/>
                                        </p:tgtEl>
                                        <p:attrNameLst>
                                          <p:attrName>ppt_x</p:attrName>
                                        </p:attrNameLst>
                                      </p:cBhvr>
                                      <p:tavLst>
                                        <p:tav tm="0">
                                          <p:val>
                                            <p:strVal val="1+#ppt_w/2"/>
                                          </p:val>
                                        </p:tav>
                                        <p:tav tm="100000">
                                          <p:val>
                                            <p:strVal val="#ppt_x"/>
                                          </p:val>
                                        </p:tav>
                                      </p:tavLst>
                                    </p:anim>
                                    <p:anim calcmode="lin" valueType="num">
                                      <p:cBhvr additive="base">
                                        <p:cTn id="24" dur="500" fill="hold"/>
                                        <p:tgtEl>
                                          <p:spTgt spid="4680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030" grpId="0" autoUpdateAnimBg="0"/>
      <p:bldP spid="468031" grpId="0" autoUpdateAnimBg="0"/>
      <p:bldP spid="468034"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404F50AD-53CE-417B-AC58-F8B3D514693C}" type="slidenum">
              <a:rPr kumimoji="0" lang="en-US" altLang="zh-CN" sz="1400" b="0" smtClean="0">
                <a:solidFill>
                  <a:schemeClr val="tx1"/>
                </a:solidFill>
              </a:rPr>
              <a:pPr eaLnBrk="1" hangingPunct="1"/>
              <a:t>138</a:t>
            </a:fld>
            <a:endParaRPr kumimoji="0" lang="en-US" altLang="zh-CN" sz="1400" b="0" smtClean="0">
              <a:solidFill>
                <a:schemeClr val="tx1"/>
              </a:solidFill>
            </a:endParaRPr>
          </a:p>
        </p:txBody>
      </p:sp>
      <p:sp>
        <p:nvSpPr>
          <p:cNvPr id="130051" name="Rectangle 2"/>
          <p:cNvSpPr>
            <a:spLocks noGrp="1" noChangeArrowheads="1"/>
          </p:cNvSpPr>
          <p:nvPr>
            <p:ph type="title"/>
          </p:nvPr>
        </p:nvSpPr>
        <p:spPr/>
        <p:txBody>
          <a:bodyPr/>
          <a:lstStyle/>
          <a:p>
            <a:pPr eaLnBrk="1" hangingPunct="1"/>
            <a:r>
              <a:rPr lang="en-US" altLang="zh-CN" smtClean="0"/>
              <a:t>6.8.3 </a:t>
            </a:r>
            <a:r>
              <a:rPr lang="zh-CN" altLang="en-US" smtClean="0"/>
              <a:t>哈夫曼编码</a:t>
            </a:r>
          </a:p>
        </p:txBody>
      </p:sp>
      <p:sp>
        <p:nvSpPr>
          <p:cNvPr id="130052" name="Rectangle 3"/>
          <p:cNvSpPr>
            <a:spLocks noGrp="1" noChangeArrowheads="1"/>
          </p:cNvSpPr>
          <p:nvPr>
            <p:ph type="body" idx="1"/>
          </p:nvPr>
        </p:nvSpPr>
        <p:spPr/>
        <p:txBody>
          <a:bodyPr/>
          <a:lstStyle/>
          <a:p>
            <a:pPr eaLnBrk="1" hangingPunct="1"/>
            <a:r>
              <a:rPr lang="zh-CN" altLang="en-US" dirty="0" smtClean="0">
                <a:solidFill>
                  <a:srgbClr val="FF3300"/>
                </a:solidFill>
              </a:rPr>
              <a:t>前缀编码</a:t>
            </a:r>
            <a:r>
              <a:rPr lang="zh-CN" altLang="en-US" dirty="0" smtClean="0"/>
              <a:t>：指的是，任何一个字符的编码都不是同一字符集中另一个字符的编码的前缀</a:t>
            </a:r>
          </a:p>
          <a:p>
            <a:pPr eaLnBrk="1" hangingPunct="1"/>
            <a:endParaRPr lang="en-US" altLang="zh-CN" dirty="0" smtClean="0"/>
          </a:p>
        </p:txBody>
      </p:sp>
      <p:sp>
        <p:nvSpPr>
          <p:cNvPr id="5" name="文本框 4"/>
          <p:cNvSpPr txBox="1"/>
          <p:nvPr/>
        </p:nvSpPr>
        <p:spPr>
          <a:xfrm>
            <a:off x="457200" y="2348880"/>
            <a:ext cx="8640959" cy="1200329"/>
          </a:xfrm>
          <a:prstGeom prst="rect">
            <a:avLst/>
          </a:prstGeom>
          <a:noFill/>
        </p:spPr>
        <p:txBody>
          <a:bodyPr wrap="square" rtlCol="0">
            <a:spAutoFit/>
          </a:bodyPr>
          <a:lstStyle/>
          <a:p>
            <a:pPr algn="l"/>
            <a:r>
              <a:rPr lang="zh-CN" altLang="en-US" b="1" dirty="0" smtClean="0">
                <a:latin typeface="+mn-lt"/>
              </a:rPr>
              <a:t>例如：</a:t>
            </a:r>
            <a:endParaRPr lang="en-US" altLang="zh-CN" b="1" dirty="0" smtClean="0">
              <a:latin typeface="+mn-lt"/>
            </a:endParaRPr>
          </a:p>
          <a:p>
            <a:pPr algn="l"/>
            <a:r>
              <a:rPr lang="en-US" altLang="zh-CN" b="1" dirty="0" smtClean="0">
                <a:latin typeface="+mn-lt"/>
              </a:rPr>
              <a:t>{1, 00, 011, 0101, 01001, 01000}</a:t>
            </a:r>
          </a:p>
          <a:p>
            <a:pPr algn="l"/>
            <a:r>
              <a:rPr lang="en-US" altLang="zh-CN" b="1" dirty="0" smtClean="0">
                <a:latin typeface="+mn-lt"/>
              </a:rPr>
              <a:t>{1, 00, 011, </a:t>
            </a:r>
            <a:r>
              <a:rPr lang="en-US" altLang="zh-CN" b="1" dirty="0" smtClean="0">
                <a:solidFill>
                  <a:srgbClr val="FF0000"/>
                </a:solidFill>
                <a:latin typeface="+mn-lt"/>
              </a:rPr>
              <a:t>0100, 01001</a:t>
            </a:r>
            <a:r>
              <a:rPr lang="en-US" altLang="zh-CN" b="1" dirty="0" smtClean="0">
                <a:latin typeface="+mn-lt"/>
              </a:rPr>
              <a:t>, 01000}</a:t>
            </a:r>
            <a:endParaRPr lang="zh-CN" altLang="en-US" b="1" dirty="0">
              <a:latin typeface="+mn-lt"/>
            </a:endParaRPr>
          </a:p>
        </p:txBody>
      </p:sp>
      <p:sp>
        <p:nvSpPr>
          <p:cNvPr id="6" name="乘号 5"/>
          <p:cNvSpPr/>
          <p:nvPr/>
        </p:nvSpPr>
        <p:spPr>
          <a:xfrm>
            <a:off x="5364088" y="3404284"/>
            <a:ext cx="504056" cy="576064"/>
          </a:xfrm>
          <a:prstGeom prst="mathMultiply">
            <a:avLst/>
          </a:prstGeom>
          <a:solidFill>
            <a:srgbClr val="FF0000"/>
          </a:solidFill>
          <a:ln w="38100">
            <a:solidFill>
              <a:srgbClr val="FF0000"/>
            </a:solidFill>
          </a:ln>
        </p:spPr>
        <p:txBody>
          <a:bodyPr rtlCol="0" anchor="ctr"/>
          <a:lstStyle/>
          <a:p>
            <a:pPr algn="ctr"/>
            <a:endParaRPr lang="zh-CN" altLang="en-US"/>
          </a:p>
        </p:txBody>
      </p:sp>
      <p:sp>
        <p:nvSpPr>
          <p:cNvPr id="3" name="矩形 2"/>
          <p:cNvSpPr/>
          <p:nvPr/>
        </p:nvSpPr>
        <p:spPr>
          <a:xfrm>
            <a:off x="251520" y="4112203"/>
            <a:ext cx="8496290" cy="2074414"/>
          </a:xfrm>
          <a:prstGeom prst="rect">
            <a:avLst/>
          </a:prstGeom>
        </p:spPr>
        <p:txBody>
          <a:bodyPr wrap="square">
            <a:spAutoFit/>
          </a:bodyPr>
          <a:lstStyle/>
          <a:p>
            <a:pPr marL="342900" lvl="0" indent="-342900" algn="l">
              <a:buClr>
                <a:srgbClr val="6600CC"/>
              </a:buClr>
              <a:buSzPct val="110000"/>
              <a:buFont typeface="Symbol" pitchFamily="18" charset="2"/>
              <a:buChar char="¨"/>
            </a:pPr>
            <a:r>
              <a:rPr lang="zh-CN" altLang="en-US" kern="0" dirty="0" smtClean="0">
                <a:solidFill>
                  <a:srgbClr val="000000"/>
                </a:solidFill>
                <a:latin typeface="Times New Roman"/>
                <a:ea typeface="楷体_GB2312"/>
              </a:rPr>
              <a:t>利用</a:t>
            </a:r>
            <a:r>
              <a:rPr lang="zh-CN" altLang="en-US" kern="0" dirty="0">
                <a:solidFill>
                  <a:srgbClr val="000000"/>
                </a:solidFill>
                <a:latin typeface="Times New Roman"/>
                <a:ea typeface="楷体_GB2312"/>
              </a:rPr>
              <a:t>哈夫曼树</a:t>
            </a:r>
          </a:p>
          <a:p>
            <a:pPr marL="742950" lvl="1" indent="-285750" algn="l">
              <a:buClr>
                <a:srgbClr val="FF9900"/>
              </a:buClr>
              <a:buFontTx/>
              <a:buChar char="¶"/>
            </a:pPr>
            <a:r>
              <a:rPr lang="zh-CN" altLang="en-US" kern="0" dirty="0">
                <a:solidFill>
                  <a:srgbClr val="400080"/>
                </a:solidFill>
                <a:latin typeface="Times New Roman"/>
                <a:ea typeface="楷体_GB2312"/>
              </a:rPr>
              <a:t>可以构造一种不等长的二进制编码；</a:t>
            </a:r>
          </a:p>
          <a:p>
            <a:pPr marL="742950" lvl="1" indent="-285750" algn="l">
              <a:buClr>
                <a:srgbClr val="FF9900"/>
              </a:buClr>
              <a:buFontTx/>
              <a:buChar char="¶"/>
            </a:pPr>
            <a:r>
              <a:rPr lang="zh-CN" altLang="en-US" kern="0" dirty="0">
                <a:solidFill>
                  <a:srgbClr val="400080"/>
                </a:solidFill>
                <a:latin typeface="Times New Roman"/>
                <a:ea typeface="楷体_GB2312"/>
              </a:rPr>
              <a:t>并且构造所得的哈夫曼编码是一种最优前缀编码，</a:t>
            </a:r>
          </a:p>
          <a:p>
            <a:pPr marL="742950" lvl="1" indent="-285750" algn="l">
              <a:buClr>
                <a:srgbClr val="FF9900"/>
              </a:buClr>
              <a:buFontTx/>
              <a:buChar char="¶"/>
            </a:pPr>
            <a:r>
              <a:rPr lang="zh-CN" altLang="en-US" kern="0" dirty="0">
                <a:solidFill>
                  <a:srgbClr val="400080"/>
                </a:solidFill>
                <a:latin typeface="Times New Roman"/>
                <a:ea typeface="楷体_GB2312"/>
              </a:rPr>
              <a:t>即使所传电文的总长度最短。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000"/>
                                        <p:tgtEl>
                                          <p:spTgt spid="6"/>
                                        </p:tgtEl>
                                      </p:cBhvr>
                                    </p:animEffect>
                                    <p:anim calcmode="lin" valueType="num">
                                      <p:cBhvr>
                                        <p:cTn id="26" dur="2000" fill="hold"/>
                                        <p:tgtEl>
                                          <p:spTgt spid="6"/>
                                        </p:tgtEl>
                                        <p:attrNameLst>
                                          <p:attrName>ppt_w</p:attrName>
                                        </p:attrNameLst>
                                      </p:cBhvr>
                                      <p:tavLst>
                                        <p:tav tm="0" fmla="#ppt_w*sin(2.5*pi*$)">
                                          <p:val>
                                            <p:fltVal val="0"/>
                                          </p:val>
                                        </p:tav>
                                        <p:tav tm="100000">
                                          <p:val>
                                            <p:fltVal val="1"/>
                                          </p:val>
                                        </p:tav>
                                      </p:tavLst>
                                    </p:anim>
                                    <p:anim calcmode="lin" valueType="num">
                                      <p:cBhvr>
                                        <p:cTn id="27"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500"/>
                                        <p:tgtEl>
                                          <p:spTgt spid="3">
                                            <p:txEl>
                                              <p:pRg st="0" end="0"/>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wipe(left)">
                                      <p:cBhvr>
                                        <p:cTn id="35" dur="500"/>
                                        <p:tgtEl>
                                          <p:spTgt spid="3">
                                            <p:txEl>
                                              <p:pRg st="1" end="1"/>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wipe(left)">
                                      <p:cBhvr>
                                        <p:cTn id="38" dur="500"/>
                                        <p:tgtEl>
                                          <p:spTgt spid="3">
                                            <p:txEl>
                                              <p:pRg st="2" end="2"/>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left)">
                                      <p:cBhvr>
                                        <p:cTn id="4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FB931FF0-AF3B-40C4-AD60-D9F3121A3953}" type="slidenum">
              <a:rPr kumimoji="0" lang="en-US" altLang="zh-CN" sz="1400" b="0" smtClean="0">
                <a:solidFill>
                  <a:schemeClr val="tx1"/>
                </a:solidFill>
              </a:rPr>
              <a:pPr eaLnBrk="1" hangingPunct="1"/>
              <a:t>139</a:t>
            </a:fld>
            <a:endParaRPr kumimoji="0" lang="en-US" altLang="zh-CN" sz="1400" b="0" smtClean="0">
              <a:solidFill>
                <a:schemeClr val="tx1"/>
              </a:solidFill>
            </a:endParaRPr>
          </a:p>
        </p:txBody>
      </p:sp>
      <p:sp>
        <p:nvSpPr>
          <p:cNvPr id="131075" name="Text Box 4"/>
          <p:cNvSpPr txBox="1">
            <a:spLocks noChangeArrowheads="1"/>
          </p:cNvSpPr>
          <p:nvPr/>
        </p:nvSpPr>
        <p:spPr bwMode="auto">
          <a:xfrm>
            <a:off x="304800" y="152400"/>
            <a:ext cx="8374063" cy="946150"/>
          </a:xfrm>
          <a:prstGeom prst="rect">
            <a:avLst/>
          </a:prstGeom>
          <a:solidFill>
            <a:schemeClr val="bg1"/>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10000"/>
              </a:spcBef>
            </a:pPr>
            <a:r>
              <a:rPr lang="zh-CN" altLang="en-US">
                <a:solidFill>
                  <a:schemeClr val="tx1"/>
                </a:solidFill>
                <a:ea typeface="楷体_GB2312" pitchFamily="49" charset="-122"/>
              </a:rPr>
              <a:t>例：某通讯系统只使用</a:t>
            </a:r>
            <a:r>
              <a:rPr lang="en-US" altLang="zh-CN">
                <a:solidFill>
                  <a:schemeClr val="tx1"/>
                </a:solidFill>
                <a:ea typeface="楷体_GB2312" pitchFamily="49" charset="-122"/>
              </a:rPr>
              <a:t>8</a:t>
            </a:r>
            <a:r>
              <a:rPr lang="zh-CN" altLang="en-US">
                <a:solidFill>
                  <a:schemeClr val="tx1"/>
                </a:solidFill>
                <a:ea typeface="楷体_GB2312" pitchFamily="49" charset="-122"/>
              </a:rPr>
              <a:t>种字符，设计其编码。已知字符如下：</a:t>
            </a:r>
          </a:p>
        </p:txBody>
      </p:sp>
      <p:graphicFrame>
        <p:nvGraphicFramePr>
          <p:cNvPr id="472091" name="Group 27"/>
          <p:cNvGraphicFramePr>
            <a:graphicFrameLocks noGrp="1"/>
          </p:cNvGraphicFramePr>
          <p:nvPr/>
        </p:nvGraphicFramePr>
        <p:xfrm>
          <a:off x="1066800" y="1524000"/>
          <a:ext cx="6642100" cy="518160"/>
        </p:xfrm>
        <a:graphic>
          <a:graphicData uri="http://schemas.openxmlformats.org/drawingml/2006/table">
            <a:tbl>
              <a:tblPr/>
              <a:tblGrid>
                <a:gridCol w="1295400"/>
                <a:gridCol w="609600"/>
                <a:gridCol w="612775"/>
                <a:gridCol w="685800"/>
                <a:gridCol w="690563"/>
                <a:gridCol w="685800"/>
                <a:gridCol w="687387"/>
                <a:gridCol w="688975"/>
                <a:gridCol w="685800"/>
              </a:tblGrid>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smtClean="0">
                          <a:ln>
                            <a:noFill/>
                          </a:ln>
                          <a:solidFill>
                            <a:srgbClr val="000000"/>
                          </a:solidFill>
                          <a:effectLst/>
                          <a:latin typeface="Arial" charset="0"/>
                          <a:ea typeface="楷体_GB2312" pitchFamily="49" charset="-122"/>
                        </a:rPr>
                        <a:t>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2092" name="Text Box 28"/>
          <p:cNvSpPr txBox="1">
            <a:spLocks noChangeArrowheads="1"/>
          </p:cNvSpPr>
          <p:nvPr/>
        </p:nvSpPr>
        <p:spPr bwMode="auto">
          <a:xfrm>
            <a:off x="1066800" y="2286000"/>
            <a:ext cx="16764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lang="en-US" altLang="zh-CN" sz="3200" dirty="0">
                <a:solidFill>
                  <a:schemeClr val="tx1"/>
                </a:solidFill>
                <a:latin typeface="黑体" pitchFamily="2" charset="-122"/>
                <a:ea typeface="黑体" pitchFamily="2" charset="-122"/>
              </a:rPr>
              <a:t>a: 000</a:t>
            </a:r>
          </a:p>
          <a:p>
            <a:pPr algn="l">
              <a:spcBef>
                <a:spcPct val="0"/>
              </a:spcBef>
            </a:pPr>
            <a:r>
              <a:rPr lang="en-US" altLang="zh-CN" sz="3200" dirty="0">
                <a:solidFill>
                  <a:schemeClr val="tx1"/>
                </a:solidFill>
                <a:latin typeface="黑体" pitchFamily="2" charset="-122"/>
                <a:ea typeface="黑体" pitchFamily="2" charset="-122"/>
              </a:rPr>
              <a:t>b: 001</a:t>
            </a:r>
          </a:p>
          <a:p>
            <a:pPr algn="l">
              <a:spcBef>
                <a:spcPct val="0"/>
              </a:spcBef>
            </a:pPr>
            <a:r>
              <a:rPr lang="en-US" altLang="zh-CN" sz="3200" dirty="0">
                <a:solidFill>
                  <a:schemeClr val="tx1"/>
                </a:solidFill>
                <a:latin typeface="黑体" pitchFamily="2" charset="-122"/>
                <a:ea typeface="黑体" pitchFamily="2" charset="-122"/>
              </a:rPr>
              <a:t>c: 010</a:t>
            </a:r>
          </a:p>
          <a:p>
            <a:pPr algn="l">
              <a:spcBef>
                <a:spcPct val="0"/>
              </a:spcBef>
            </a:pPr>
            <a:r>
              <a:rPr lang="en-US" altLang="zh-CN" sz="3200" dirty="0">
                <a:solidFill>
                  <a:schemeClr val="tx1"/>
                </a:solidFill>
                <a:latin typeface="黑体" pitchFamily="2" charset="-122"/>
                <a:ea typeface="黑体" pitchFamily="2" charset="-122"/>
              </a:rPr>
              <a:t>d: 011</a:t>
            </a:r>
          </a:p>
          <a:p>
            <a:pPr algn="l">
              <a:spcBef>
                <a:spcPct val="0"/>
              </a:spcBef>
            </a:pPr>
            <a:r>
              <a:rPr lang="en-US" altLang="zh-CN" sz="3200" dirty="0">
                <a:solidFill>
                  <a:schemeClr val="tx1"/>
                </a:solidFill>
                <a:latin typeface="黑体" pitchFamily="2" charset="-122"/>
                <a:ea typeface="黑体" pitchFamily="2" charset="-122"/>
              </a:rPr>
              <a:t>e: 100</a:t>
            </a:r>
          </a:p>
          <a:p>
            <a:pPr algn="l">
              <a:spcBef>
                <a:spcPct val="0"/>
              </a:spcBef>
            </a:pPr>
            <a:r>
              <a:rPr lang="en-US" altLang="zh-CN" sz="3200" dirty="0">
                <a:solidFill>
                  <a:schemeClr val="tx1"/>
                </a:solidFill>
                <a:latin typeface="黑体" pitchFamily="2" charset="-122"/>
                <a:ea typeface="黑体" pitchFamily="2" charset="-122"/>
              </a:rPr>
              <a:t>f: 101</a:t>
            </a:r>
          </a:p>
          <a:p>
            <a:pPr algn="l">
              <a:spcBef>
                <a:spcPct val="0"/>
              </a:spcBef>
            </a:pPr>
            <a:r>
              <a:rPr lang="en-US" altLang="zh-CN" sz="3200" dirty="0">
                <a:solidFill>
                  <a:schemeClr val="tx1"/>
                </a:solidFill>
                <a:latin typeface="黑体" pitchFamily="2" charset="-122"/>
                <a:ea typeface="黑体" pitchFamily="2" charset="-122"/>
              </a:rPr>
              <a:t>g: 110</a:t>
            </a:r>
          </a:p>
          <a:p>
            <a:pPr algn="l">
              <a:spcBef>
                <a:spcPct val="0"/>
              </a:spcBef>
            </a:pPr>
            <a:r>
              <a:rPr lang="en-US" altLang="zh-CN" sz="3200" dirty="0">
                <a:solidFill>
                  <a:schemeClr val="tx1"/>
                </a:solidFill>
                <a:latin typeface="黑体" pitchFamily="2" charset="-122"/>
                <a:ea typeface="黑体" pitchFamily="2" charset="-122"/>
              </a:rPr>
              <a:t>k: 111</a:t>
            </a:r>
          </a:p>
        </p:txBody>
      </p:sp>
      <p:sp>
        <p:nvSpPr>
          <p:cNvPr id="472093" name="Text Box 29"/>
          <p:cNvSpPr txBox="1">
            <a:spLocks noChangeArrowheads="1"/>
          </p:cNvSpPr>
          <p:nvPr/>
        </p:nvSpPr>
        <p:spPr bwMode="auto">
          <a:xfrm>
            <a:off x="3048000" y="251460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a:t>bad bag back</a:t>
            </a:r>
          </a:p>
        </p:txBody>
      </p:sp>
      <p:sp>
        <p:nvSpPr>
          <p:cNvPr id="472094" name="Text Box 30"/>
          <p:cNvSpPr txBox="1">
            <a:spLocks noChangeArrowheads="1"/>
          </p:cNvSpPr>
          <p:nvPr/>
        </p:nvSpPr>
        <p:spPr bwMode="auto">
          <a:xfrm>
            <a:off x="3048000" y="3886200"/>
            <a:ext cx="571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a:t>001000011001000110001000010111</a:t>
            </a:r>
          </a:p>
        </p:txBody>
      </p:sp>
      <p:sp>
        <p:nvSpPr>
          <p:cNvPr id="472095" name="Rectangle 31"/>
          <p:cNvSpPr>
            <a:spLocks noChangeArrowheads="1"/>
          </p:cNvSpPr>
          <p:nvPr/>
        </p:nvSpPr>
        <p:spPr bwMode="auto">
          <a:xfrm>
            <a:off x="3048000" y="3212976"/>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algn="l"/>
            <a:r>
              <a:rPr lang="en-US" altLang="zh-CN" dirty="0"/>
              <a:t>30bit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72092"/>
                                        </p:tgtEl>
                                        <p:attrNameLst>
                                          <p:attrName>style.visibility</p:attrName>
                                        </p:attrNameLst>
                                      </p:cBhvr>
                                      <p:to>
                                        <p:strVal val="visible"/>
                                      </p:to>
                                    </p:set>
                                    <p:anim calcmode="lin" valueType="num">
                                      <p:cBhvr>
                                        <p:cTn id="7" dur="500" fill="hold"/>
                                        <p:tgtEl>
                                          <p:spTgt spid="472092"/>
                                        </p:tgtEl>
                                        <p:attrNameLst>
                                          <p:attrName>ppt_x</p:attrName>
                                        </p:attrNameLst>
                                      </p:cBhvr>
                                      <p:tavLst>
                                        <p:tav tm="0">
                                          <p:val>
                                            <p:strVal val="#ppt_x-#ppt_w/2"/>
                                          </p:val>
                                        </p:tav>
                                        <p:tav tm="100000">
                                          <p:val>
                                            <p:strVal val="#ppt_x"/>
                                          </p:val>
                                        </p:tav>
                                      </p:tavLst>
                                    </p:anim>
                                    <p:anim calcmode="lin" valueType="num">
                                      <p:cBhvr>
                                        <p:cTn id="8" dur="500" fill="hold"/>
                                        <p:tgtEl>
                                          <p:spTgt spid="472092"/>
                                        </p:tgtEl>
                                        <p:attrNameLst>
                                          <p:attrName>ppt_y</p:attrName>
                                        </p:attrNameLst>
                                      </p:cBhvr>
                                      <p:tavLst>
                                        <p:tav tm="0">
                                          <p:val>
                                            <p:strVal val="#ppt_y"/>
                                          </p:val>
                                        </p:tav>
                                        <p:tav tm="100000">
                                          <p:val>
                                            <p:strVal val="#ppt_y"/>
                                          </p:val>
                                        </p:tav>
                                      </p:tavLst>
                                    </p:anim>
                                    <p:anim calcmode="lin" valueType="num">
                                      <p:cBhvr>
                                        <p:cTn id="9" dur="500" fill="hold"/>
                                        <p:tgtEl>
                                          <p:spTgt spid="472092"/>
                                        </p:tgtEl>
                                        <p:attrNameLst>
                                          <p:attrName>ppt_w</p:attrName>
                                        </p:attrNameLst>
                                      </p:cBhvr>
                                      <p:tavLst>
                                        <p:tav tm="0">
                                          <p:val>
                                            <p:fltVal val="0"/>
                                          </p:val>
                                        </p:tav>
                                        <p:tav tm="100000">
                                          <p:val>
                                            <p:strVal val="#ppt_w"/>
                                          </p:val>
                                        </p:tav>
                                      </p:tavLst>
                                    </p:anim>
                                    <p:anim calcmode="lin" valueType="num">
                                      <p:cBhvr>
                                        <p:cTn id="10" dur="500" fill="hold"/>
                                        <p:tgtEl>
                                          <p:spTgt spid="47209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472093"/>
                                        </p:tgtEl>
                                        <p:attrNameLst>
                                          <p:attrName>style.visibility</p:attrName>
                                        </p:attrNameLst>
                                      </p:cBhvr>
                                      <p:to>
                                        <p:strVal val="visible"/>
                                      </p:to>
                                    </p:set>
                                    <p:anim calcmode="lin" valueType="num">
                                      <p:cBhvr additive="base">
                                        <p:cTn id="15" dur="500" fill="hold"/>
                                        <p:tgtEl>
                                          <p:spTgt spid="472093"/>
                                        </p:tgtEl>
                                        <p:attrNameLst>
                                          <p:attrName>ppt_x</p:attrName>
                                        </p:attrNameLst>
                                      </p:cBhvr>
                                      <p:tavLst>
                                        <p:tav tm="0">
                                          <p:val>
                                            <p:strVal val="0-#ppt_w/2"/>
                                          </p:val>
                                        </p:tav>
                                        <p:tav tm="100000">
                                          <p:val>
                                            <p:strVal val="#ppt_x"/>
                                          </p:val>
                                        </p:tav>
                                      </p:tavLst>
                                    </p:anim>
                                    <p:anim calcmode="lin" valueType="num">
                                      <p:cBhvr additive="base">
                                        <p:cTn id="16" dur="500" fill="hold"/>
                                        <p:tgtEl>
                                          <p:spTgt spid="47209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72095"/>
                                        </p:tgtEl>
                                        <p:attrNameLst>
                                          <p:attrName>style.visibility</p:attrName>
                                        </p:attrNameLst>
                                      </p:cBhvr>
                                      <p:to>
                                        <p:strVal val="visible"/>
                                      </p:to>
                                    </p:set>
                                    <p:anim calcmode="lin" valueType="num">
                                      <p:cBhvr additive="base">
                                        <p:cTn id="21" dur="500" fill="hold"/>
                                        <p:tgtEl>
                                          <p:spTgt spid="472095"/>
                                        </p:tgtEl>
                                        <p:attrNameLst>
                                          <p:attrName>ppt_x</p:attrName>
                                        </p:attrNameLst>
                                      </p:cBhvr>
                                      <p:tavLst>
                                        <p:tav tm="0">
                                          <p:val>
                                            <p:strVal val="0-#ppt_w/2"/>
                                          </p:val>
                                        </p:tav>
                                        <p:tav tm="100000">
                                          <p:val>
                                            <p:strVal val="#ppt_x"/>
                                          </p:val>
                                        </p:tav>
                                      </p:tavLst>
                                    </p:anim>
                                    <p:anim calcmode="lin" valueType="num">
                                      <p:cBhvr additive="base">
                                        <p:cTn id="22" dur="500" fill="hold"/>
                                        <p:tgtEl>
                                          <p:spTgt spid="472095"/>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72094"/>
                                        </p:tgtEl>
                                        <p:attrNameLst>
                                          <p:attrName>style.visibility</p:attrName>
                                        </p:attrNameLst>
                                      </p:cBhvr>
                                      <p:to>
                                        <p:strVal val="visible"/>
                                      </p:to>
                                    </p:set>
                                    <p:anim calcmode="lin" valueType="num">
                                      <p:cBhvr additive="base">
                                        <p:cTn id="27" dur="500" fill="hold"/>
                                        <p:tgtEl>
                                          <p:spTgt spid="472094"/>
                                        </p:tgtEl>
                                        <p:attrNameLst>
                                          <p:attrName>ppt_x</p:attrName>
                                        </p:attrNameLst>
                                      </p:cBhvr>
                                      <p:tavLst>
                                        <p:tav tm="0">
                                          <p:val>
                                            <p:strVal val="0-#ppt_w/2"/>
                                          </p:val>
                                        </p:tav>
                                        <p:tav tm="100000">
                                          <p:val>
                                            <p:strVal val="#ppt_x"/>
                                          </p:val>
                                        </p:tav>
                                      </p:tavLst>
                                    </p:anim>
                                    <p:anim calcmode="lin" valueType="num">
                                      <p:cBhvr additive="base">
                                        <p:cTn id="28" dur="500" fill="hold"/>
                                        <p:tgtEl>
                                          <p:spTgt spid="4720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92" grpId="0" autoUpdateAnimBg="0"/>
      <p:bldP spid="472093" grpId="0" autoUpdateAnimBg="0"/>
      <p:bldP spid="472094" grpId="0" autoUpdateAnimBg="0"/>
      <p:bldP spid="47209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3B2AFB49-CB35-4373-B490-8539378C5F7D}" type="slidenum">
              <a:rPr kumimoji="0" lang="en-US" altLang="zh-CN" sz="1400" b="0" smtClean="0">
                <a:solidFill>
                  <a:schemeClr val="tx1"/>
                </a:solidFill>
              </a:rPr>
              <a:pPr eaLnBrk="1" hangingPunct="1"/>
              <a:t>14</a:t>
            </a:fld>
            <a:endParaRPr kumimoji="0" lang="en-US" altLang="zh-CN" sz="1400" b="0" smtClean="0">
              <a:solidFill>
                <a:schemeClr val="tx1"/>
              </a:solidFill>
            </a:endParaRPr>
          </a:p>
        </p:txBody>
      </p:sp>
      <p:sp>
        <p:nvSpPr>
          <p:cNvPr id="17411" name="Rectangle 12"/>
          <p:cNvSpPr>
            <a:spLocks noGrp="1" noChangeArrowheads="1"/>
          </p:cNvSpPr>
          <p:nvPr>
            <p:ph type="title"/>
          </p:nvPr>
        </p:nvSpPr>
        <p:spPr/>
        <p:txBody>
          <a:bodyPr/>
          <a:lstStyle/>
          <a:p>
            <a:pPr eaLnBrk="1" hangingPunct="1"/>
            <a:r>
              <a:rPr lang="en-US" altLang="zh-CN" dirty="0" smtClean="0"/>
              <a:t>6.2 </a:t>
            </a:r>
            <a:r>
              <a:rPr lang="zh-CN" altLang="en-US" dirty="0" smtClean="0"/>
              <a:t>二叉树的定义及特性</a:t>
            </a:r>
          </a:p>
        </p:txBody>
      </p:sp>
      <p:sp>
        <p:nvSpPr>
          <p:cNvPr id="17412" name="Rectangle 13"/>
          <p:cNvSpPr>
            <a:spLocks noGrp="1" noChangeArrowheads="1"/>
          </p:cNvSpPr>
          <p:nvPr>
            <p:ph type="body" idx="1"/>
          </p:nvPr>
        </p:nvSpPr>
        <p:spPr/>
        <p:txBody>
          <a:bodyPr/>
          <a:lstStyle/>
          <a:p>
            <a:pPr eaLnBrk="1" hangingPunct="1"/>
            <a:r>
              <a:rPr lang="en-US" altLang="zh-CN" dirty="0" smtClean="0"/>
              <a:t>6.2.1 </a:t>
            </a:r>
            <a:r>
              <a:rPr lang="zh-CN" altLang="en-US" dirty="0" smtClean="0"/>
              <a:t>二叉树的类型定义</a:t>
            </a:r>
          </a:p>
          <a:p>
            <a:pPr eaLnBrk="1" hangingPunct="1"/>
            <a:r>
              <a:rPr lang="zh-CN" altLang="en-US" dirty="0" smtClean="0"/>
              <a:t>二叉树或为</a:t>
            </a:r>
            <a:r>
              <a:rPr lang="zh-CN" altLang="en-US" dirty="0" smtClean="0">
                <a:solidFill>
                  <a:srgbClr val="FF0000"/>
                </a:solidFill>
              </a:rPr>
              <a:t>空树</a:t>
            </a:r>
            <a:r>
              <a:rPr lang="zh-CN" altLang="en-US" dirty="0" smtClean="0"/>
              <a:t>，或是由一个根结点加上两棵分别称为</a:t>
            </a:r>
            <a:r>
              <a:rPr lang="zh-CN" altLang="en-US" dirty="0" smtClean="0">
                <a:solidFill>
                  <a:srgbClr val="FF0000"/>
                </a:solidFill>
              </a:rPr>
              <a:t>左子树</a:t>
            </a:r>
            <a:r>
              <a:rPr lang="zh-CN" altLang="en-US" dirty="0" smtClean="0"/>
              <a:t>和</a:t>
            </a:r>
            <a:r>
              <a:rPr lang="zh-CN" altLang="en-US" dirty="0" smtClean="0">
                <a:solidFill>
                  <a:srgbClr val="FF0000"/>
                </a:solidFill>
              </a:rPr>
              <a:t>右子树</a:t>
            </a:r>
            <a:r>
              <a:rPr lang="zh-CN" altLang="en-US" dirty="0" smtClean="0"/>
              <a:t>的、互不交的二叉树组成。</a:t>
            </a:r>
          </a:p>
        </p:txBody>
      </p:sp>
      <p:grpSp>
        <p:nvGrpSpPr>
          <p:cNvPr id="17413" name="Group 40"/>
          <p:cNvGrpSpPr>
            <a:grpSpLocks/>
          </p:cNvGrpSpPr>
          <p:nvPr/>
        </p:nvGrpSpPr>
        <p:grpSpPr bwMode="auto">
          <a:xfrm>
            <a:off x="1979613" y="2974975"/>
            <a:ext cx="4537075" cy="3044825"/>
            <a:chOff x="1247" y="1706"/>
            <a:chExt cx="2858" cy="1918"/>
          </a:xfrm>
        </p:grpSpPr>
        <p:sp>
          <p:nvSpPr>
            <p:cNvPr id="17414" name="Line 15"/>
            <p:cNvSpPr>
              <a:spLocks noChangeShapeType="1"/>
            </p:cNvSpPr>
            <p:nvPr/>
          </p:nvSpPr>
          <p:spPr bwMode="auto">
            <a:xfrm flipH="1">
              <a:off x="3651" y="3021"/>
              <a:ext cx="272" cy="409"/>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 name="Line 16"/>
            <p:cNvSpPr>
              <a:spLocks noChangeShapeType="1"/>
            </p:cNvSpPr>
            <p:nvPr/>
          </p:nvSpPr>
          <p:spPr bwMode="auto">
            <a:xfrm>
              <a:off x="3606" y="2477"/>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6" name="Line 18"/>
            <p:cNvSpPr>
              <a:spLocks noChangeShapeType="1"/>
            </p:cNvSpPr>
            <p:nvPr/>
          </p:nvSpPr>
          <p:spPr bwMode="auto">
            <a:xfrm flipH="1">
              <a:off x="3107" y="2477"/>
              <a:ext cx="288" cy="38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7" name="Line 20"/>
            <p:cNvSpPr>
              <a:spLocks noChangeShapeType="1"/>
            </p:cNvSpPr>
            <p:nvPr/>
          </p:nvSpPr>
          <p:spPr bwMode="auto">
            <a:xfrm>
              <a:off x="1837" y="2522"/>
              <a:ext cx="28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8" name="Line 21"/>
            <p:cNvSpPr>
              <a:spLocks noChangeShapeType="1"/>
            </p:cNvSpPr>
            <p:nvPr/>
          </p:nvSpPr>
          <p:spPr bwMode="auto">
            <a:xfrm flipH="1">
              <a:off x="1474" y="2522"/>
              <a:ext cx="317"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9" name="Line 22"/>
            <p:cNvSpPr>
              <a:spLocks noChangeShapeType="1"/>
            </p:cNvSpPr>
            <p:nvPr/>
          </p:nvSpPr>
          <p:spPr bwMode="auto">
            <a:xfrm>
              <a:off x="2199" y="2989"/>
              <a:ext cx="187" cy="42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0" name="Line 23"/>
            <p:cNvSpPr>
              <a:spLocks noChangeShapeType="1"/>
            </p:cNvSpPr>
            <p:nvPr/>
          </p:nvSpPr>
          <p:spPr bwMode="auto">
            <a:xfrm flipH="1">
              <a:off x="1882" y="2989"/>
              <a:ext cx="272" cy="40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1" name="Line 24"/>
            <p:cNvSpPr>
              <a:spLocks noChangeShapeType="1"/>
            </p:cNvSpPr>
            <p:nvPr/>
          </p:nvSpPr>
          <p:spPr bwMode="auto">
            <a:xfrm flipH="1">
              <a:off x="1837" y="1923"/>
              <a:ext cx="635" cy="41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2" name="Oval 25"/>
            <p:cNvSpPr>
              <a:spLocks noChangeArrowheads="1"/>
            </p:cNvSpPr>
            <p:nvPr/>
          </p:nvSpPr>
          <p:spPr bwMode="auto">
            <a:xfrm>
              <a:off x="2472" y="1706"/>
              <a:ext cx="336" cy="313"/>
            </a:xfrm>
            <a:prstGeom prst="ellipse">
              <a:avLst/>
            </a:prstGeom>
            <a:solidFill>
              <a:srgbClr val="FBE2DF"/>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FF0000"/>
                  </a:solidFill>
                </a:rPr>
                <a:t>A</a:t>
              </a:r>
              <a:endParaRPr lang="en-US" altLang="zh-CN" sz="2400" b="0">
                <a:solidFill>
                  <a:schemeClr val="tx1"/>
                </a:solidFill>
              </a:endParaRPr>
            </a:p>
          </p:txBody>
        </p:sp>
        <p:sp>
          <p:nvSpPr>
            <p:cNvPr id="17423" name="Oval 26"/>
            <p:cNvSpPr>
              <a:spLocks noChangeArrowheads="1"/>
            </p:cNvSpPr>
            <p:nvPr/>
          </p:nvSpPr>
          <p:spPr bwMode="auto">
            <a:xfrm>
              <a:off x="1655" y="2259"/>
              <a:ext cx="337"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B</a:t>
              </a:r>
              <a:endParaRPr lang="en-US" altLang="zh-CN" sz="2400" b="0">
                <a:solidFill>
                  <a:schemeClr val="tx1"/>
                </a:solidFill>
              </a:endParaRPr>
            </a:p>
          </p:txBody>
        </p:sp>
        <p:sp>
          <p:nvSpPr>
            <p:cNvPr id="17424" name="Oval 28"/>
            <p:cNvSpPr>
              <a:spLocks noChangeArrowheads="1"/>
            </p:cNvSpPr>
            <p:nvPr/>
          </p:nvSpPr>
          <p:spPr bwMode="auto">
            <a:xfrm>
              <a:off x="3336" y="225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D</a:t>
              </a:r>
              <a:endParaRPr lang="en-US" altLang="zh-CN" sz="2400" b="0"/>
            </a:p>
          </p:txBody>
        </p:sp>
        <p:sp>
          <p:nvSpPr>
            <p:cNvPr id="17425" name="Oval 29"/>
            <p:cNvSpPr>
              <a:spLocks noChangeArrowheads="1"/>
            </p:cNvSpPr>
            <p:nvPr/>
          </p:nvSpPr>
          <p:spPr bwMode="auto">
            <a:xfrm>
              <a:off x="1247" y="2749"/>
              <a:ext cx="361"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E</a:t>
              </a:r>
              <a:endParaRPr lang="en-US" altLang="zh-CN" sz="2400" b="0">
                <a:solidFill>
                  <a:schemeClr val="tx1"/>
                </a:solidFill>
              </a:endParaRPr>
            </a:p>
          </p:txBody>
        </p:sp>
        <p:sp>
          <p:nvSpPr>
            <p:cNvPr id="17426" name="Oval 30"/>
            <p:cNvSpPr>
              <a:spLocks noChangeArrowheads="1"/>
            </p:cNvSpPr>
            <p:nvPr/>
          </p:nvSpPr>
          <p:spPr bwMode="auto">
            <a:xfrm>
              <a:off x="1992" y="2749"/>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F</a:t>
              </a:r>
              <a:endParaRPr lang="en-US" altLang="zh-CN" sz="2400" b="0">
                <a:solidFill>
                  <a:schemeClr val="tx1"/>
                </a:solidFill>
              </a:endParaRPr>
            </a:p>
          </p:txBody>
        </p:sp>
        <p:sp>
          <p:nvSpPr>
            <p:cNvPr id="17427" name="Oval 32"/>
            <p:cNvSpPr>
              <a:spLocks noChangeArrowheads="1"/>
            </p:cNvSpPr>
            <p:nvPr/>
          </p:nvSpPr>
          <p:spPr bwMode="auto">
            <a:xfrm>
              <a:off x="2904" y="274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H</a:t>
              </a:r>
              <a:endParaRPr lang="en-US" altLang="zh-CN" sz="2400" b="0"/>
            </a:p>
          </p:txBody>
        </p:sp>
        <p:sp>
          <p:nvSpPr>
            <p:cNvPr id="17428" name="Oval 34"/>
            <p:cNvSpPr>
              <a:spLocks noChangeArrowheads="1"/>
            </p:cNvSpPr>
            <p:nvPr/>
          </p:nvSpPr>
          <p:spPr bwMode="auto">
            <a:xfrm>
              <a:off x="3768" y="2749"/>
              <a:ext cx="337"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J</a:t>
              </a:r>
              <a:endParaRPr lang="en-US" altLang="zh-CN" sz="2400" b="0"/>
            </a:p>
          </p:txBody>
        </p:sp>
        <p:sp>
          <p:nvSpPr>
            <p:cNvPr id="17429" name="Oval 35"/>
            <p:cNvSpPr>
              <a:spLocks noChangeArrowheads="1"/>
            </p:cNvSpPr>
            <p:nvPr/>
          </p:nvSpPr>
          <p:spPr bwMode="auto">
            <a:xfrm>
              <a:off x="3515" y="3294"/>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M</a:t>
              </a:r>
              <a:endParaRPr lang="en-US" altLang="zh-CN" sz="2400" b="0"/>
            </a:p>
          </p:txBody>
        </p:sp>
        <p:sp>
          <p:nvSpPr>
            <p:cNvPr id="17430" name="Oval 36"/>
            <p:cNvSpPr>
              <a:spLocks noChangeArrowheads="1"/>
            </p:cNvSpPr>
            <p:nvPr/>
          </p:nvSpPr>
          <p:spPr bwMode="auto">
            <a:xfrm>
              <a:off x="1700" y="329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K</a:t>
              </a:r>
              <a:endParaRPr lang="en-US" altLang="zh-CN" sz="2400" b="0">
                <a:solidFill>
                  <a:schemeClr val="tx1"/>
                </a:solidFill>
              </a:endParaRPr>
            </a:p>
          </p:txBody>
        </p:sp>
        <p:sp>
          <p:nvSpPr>
            <p:cNvPr id="17431" name="Oval 37"/>
            <p:cNvSpPr>
              <a:spLocks noChangeArrowheads="1"/>
            </p:cNvSpPr>
            <p:nvPr/>
          </p:nvSpPr>
          <p:spPr bwMode="auto">
            <a:xfrm>
              <a:off x="2290" y="329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L</a:t>
              </a:r>
              <a:endParaRPr lang="en-US" altLang="zh-CN" sz="2400" b="0">
                <a:solidFill>
                  <a:schemeClr val="tx1"/>
                </a:solidFill>
              </a:endParaRPr>
            </a:p>
          </p:txBody>
        </p:sp>
        <p:sp>
          <p:nvSpPr>
            <p:cNvPr id="17432" name="Line 39"/>
            <p:cNvSpPr>
              <a:spLocks noChangeShapeType="1"/>
            </p:cNvSpPr>
            <p:nvPr/>
          </p:nvSpPr>
          <p:spPr bwMode="auto">
            <a:xfrm>
              <a:off x="2808" y="1923"/>
              <a:ext cx="672"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3F4306A5-878C-4821-9614-DC6742C19605}" type="slidenum">
              <a:rPr kumimoji="0" lang="en-US" altLang="zh-CN" sz="1400" b="0" smtClean="0">
                <a:solidFill>
                  <a:schemeClr val="tx1"/>
                </a:solidFill>
              </a:rPr>
              <a:pPr eaLnBrk="1" hangingPunct="1"/>
              <a:t>140</a:t>
            </a:fld>
            <a:endParaRPr kumimoji="0" lang="en-US" altLang="zh-CN" sz="1400" b="0" smtClean="0">
              <a:solidFill>
                <a:schemeClr val="tx1"/>
              </a:solidFill>
            </a:endParaRPr>
          </a:p>
        </p:txBody>
      </p:sp>
      <p:sp>
        <p:nvSpPr>
          <p:cNvPr id="372738" name="Text Box 2"/>
          <p:cNvSpPr txBox="1">
            <a:spLocks noChangeArrowheads="1"/>
          </p:cNvSpPr>
          <p:nvPr/>
        </p:nvSpPr>
        <p:spPr bwMode="auto">
          <a:xfrm>
            <a:off x="6383338" y="2286000"/>
            <a:ext cx="1465262"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lang="en-US" altLang="zh-CN">
                <a:solidFill>
                  <a:schemeClr val="tx1"/>
                </a:solidFill>
                <a:latin typeface="Arial" charset="0"/>
                <a:ea typeface="黑体" pitchFamily="2" charset="-122"/>
              </a:rPr>
              <a:t>a: 00</a:t>
            </a:r>
          </a:p>
          <a:p>
            <a:pPr algn="l">
              <a:spcBef>
                <a:spcPct val="0"/>
              </a:spcBef>
            </a:pPr>
            <a:r>
              <a:rPr lang="en-US" altLang="zh-CN">
                <a:solidFill>
                  <a:schemeClr val="tx1"/>
                </a:solidFill>
                <a:latin typeface="Arial" charset="0"/>
                <a:ea typeface="黑体" pitchFamily="2" charset="-122"/>
              </a:rPr>
              <a:t>b: 10</a:t>
            </a:r>
          </a:p>
          <a:p>
            <a:pPr algn="l">
              <a:spcBef>
                <a:spcPct val="0"/>
              </a:spcBef>
            </a:pPr>
            <a:r>
              <a:rPr lang="en-US" altLang="zh-CN">
                <a:solidFill>
                  <a:schemeClr val="tx1"/>
                </a:solidFill>
                <a:latin typeface="Arial" charset="0"/>
                <a:ea typeface="黑体" pitchFamily="2" charset="-122"/>
              </a:rPr>
              <a:t>c: 1110</a:t>
            </a:r>
          </a:p>
          <a:p>
            <a:pPr algn="l">
              <a:spcBef>
                <a:spcPct val="0"/>
              </a:spcBef>
            </a:pPr>
            <a:r>
              <a:rPr lang="en-US" altLang="zh-CN">
                <a:solidFill>
                  <a:schemeClr val="tx1"/>
                </a:solidFill>
                <a:latin typeface="Arial" charset="0"/>
                <a:ea typeface="黑体" pitchFamily="2" charset="-122"/>
              </a:rPr>
              <a:t>d: 1111</a:t>
            </a:r>
          </a:p>
          <a:p>
            <a:pPr algn="l">
              <a:spcBef>
                <a:spcPct val="0"/>
              </a:spcBef>
            </a:pPr>
            <a:r>
              <a:rPr lang="en-US" altLang="zh-CN">
                <a:solidFill>
                  <a:schemeClr val="tx1"/>
                </a:solidFill>
                <a:latin typeface="Arial" charset="0"/>
                <a:ea typeface="黑体" pitchFamily="2" charset="-122"/>
              </a:rPr>
              <a:t>e: 110</a:t>
            </a:r>
          </a:p>
          <a:p>
            <a:pPr algn="l">
              <a:spcBef>
                <a:spcPct val="0"/>
              </a:spcBef>
            </a:pPr>
            <a:r>
              <a:rPr lang="en-US" altLang="zh-CN">
                <a:solidFill>
                  <a:schemeClr val="tx1"/>
                </a:solidFill>
                <a:latin typeface="Arial" charset="0"/>
                <a:ea typeface="黑体" pitchFamily="2" charset="-122"/>
              </a:rPr>
              <a:t>f: 0110</a:t>
            </a:r>
          </a:p>
          <a:p>
            <a:pPr algn="l">
              <a:spcBef>
                <a:spcPct val="0"/>
              </a:spcBef>
            </a:pPr>
            <a:r>
              <a:rPr lang="en-US" altLang="zh-CN">
                <a:solidFill>
                  <a:schemeClr val="tx1"/>
                </a:solidFill>
                <a:latin typeface="Arial" charset="0"/>
                <a:ea typeface="黑体" pitchFamily="2" charset="-122"/>
              </a:rPr>
              <a:t>g: 0111</a:t>
            </a:r>
          </a:p>
          <a:p>
            <a:pPr algn="l">
              <a:spcBef>
                <a:spcPct val="0"/>
              </a:spcBef>
            </a:pPr>
            <a:r>
              <a:rPr lang="en-US" altLang="zh-CN">
                <a:solidFill>
                  <a:schemeClr val="tx1"/>
                </a:solidFill>
                <a:latin typeface="Arial" charset="0"/>
                <a:ea typeface="黑体" pitchFamily="2" charset="-122"/>
              </a:rPr>
              <a:t>k: 010</a:t>
            </a:r>
          </a:p>
        </p:txBody>
      </p:sp>
      <p:sp>
        <p:nvSpPr>
          <p:cNvPr id="132100" name="Text Box 63"/>
          <p:cNvSpPr txBox="1">
            <a:spLocks noChangeArrowheads="1"/>
          </p:cNvSpPr>
          <p:nvPr/>
        </p:nvSpPr>
        <p:spPr bwMode="auto">
          <a:xfrm>
            <a:off x="304800" y="152400"/>
            <a:ext cx="8374063" cy="946150"/>
          </a:xfrm>
          <a:prstGeom prst="rect">
            <a:avLst/>
          </a:prstGeom>
          <a:solidFill>
            <a:schemeClr val="bg1"/>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10000"/>
              </a:spcBef>
            </a:pPr>
            <a:r>
              <a:rPr lang="zh-CN" altLang="en-US">
                <a:solidFill>
                  <a:schemeClr val="tx1"/>
                </a:solidFill>
                <a:ea typeface="楷体_GB2312" pitchFamily="49" charset="-122"/>
              </a:rPr>
              <a:t>例：某通讯系统只使用</a:t>
            </a:r>
            <a:r>
              <a:rPr lang="en-US" altLang="zh-CN">
                <a:solidFill>
                  <a:schemeClr val="tx1"/>
                </a:solidFill>
                <a:ea typeface="楷体_GB2312" pitchFamily="49" charset="-122"/>
              </a:rPr>
              <a:t>8</a:t>
            </a:r>
            <a:r>
              <a:rPr lang="zh-CN" altLang="en-US">
                <a:solidFill>
                  <a:schemeClr val="tx1"/>
                </a:solidFill>
                <a:ea typeface="楷体_GB2312" pitchFamily="49" charset="-122"/>
              </a:rPr>
              <a:t>种字符，使用哈夫曼树设计不等长编码。已知字符和对应使用频率如下：</a:t>
            </a:r>
          </a:p>
        </p:txBody>
      </p:sp>
      <p:grpSp>
        <p:nvGrpSpPr>
          <p:cNvPr id="2" name="Group 292"/>
          <p:cNvGrpSpPr>
            <a:grpSpLocks/>
          </p:cNvGrpSpPr>
          <p:nvPr/>
        </p:nvGrpSpPr>
        <p:grpSpPr bwMode="auto">
          <a:xfrm>
            <a:off x="457200" y="2286000"/>
            <a:ext cx="5697538" cy="3452813"/>
            <a:chOff x="336" y="1680"/>
            <a:chExt cx="3589" cy="2175"/>
          </a:xfrm>
        </p:grpSpPr>
        <p:grpSp>
          <p:nvGrpSpPr>
            <p:cNvPr id="132137" name="Group 75"/>
            <p:cNvGrpSpPr>
              <a:grpSpLocks/>
            </p:cNvGrpSpPr>
            <p:nvPr/>
          </p:nvGrpSpPr>
          <p:grpSpPr bwMode="auto">
            <a:xfrm>
              <a:off x="336" y="1680"/>
              <a:ext cx="3589" cy="1905"/>
              <a:chOff x="336" y="1680"/>
              <a:chExt cx="3589" cy="1905"/>
            </a:xfrm>
          </p:grpSpPr>
          <p:sp>
            <p:nvSpPr>
              <p:cNvPr id="132148" name="Line 49"/>
              <p:cNvSpPr>
                <a:spLocks noChangeShapeType="1"/>
              </p:cNvSpPr>
              <p:nvPr/>
            </p:nvSpPr>
            <p:spPr bwMode="auto">
              <a:xfrm flipH="1">
                <a:off x="927" y="1905"/>
                <a:ext cx="709" cy="28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49" name="Line 51"/>
              <p:cNvSpPr>
                <a:spLocks noChangeShapeType="1"/>
              </p:cNvSpPr>
              <p:nvPr/>
            </p:nvSpPr>
            <p:spPr bwMode="auto">
              <a:xfrm flipH="1">
                <a:off x="572" y="2300"/>
                <a:ext cx="234" cy="22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50" name="Line 52"/>
              <p:cNvSpPr>
                <a:spLocks noChangeShapeType="1"/>
              </p:cNvSpPr>
              <p:nvPr/>
            </p:nvSpPr>
            <p:spPr bwMode="auto">
              <a:xfrm>
                <a:off x="927" y="2300"/>
                <a:ext cx="236" cy="22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51" name="Line 53"/>
              <p:cNvSpPr>
                <a:spLocks noChangeShapeType="1"/>
              </p:cNvSpPr>
              <p:nvPr/>
            </p:nvSpPr>
            <p:spPr bwMode="auto">
              <a:xfrm>
                <a:off x="1282" y="2694"/>
                <a:ext cx="236" cy="22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52" name="Line 54"/>
              <p:cNvSpPr>
                <a:spLocks noChangeShapeType="1"/>
              </p:cNvSpPr>
              <p:nvPr/>
            </p:nvSpPr>
            <p:spPr bwMode="auto">
              <a:xfrm>
                <a:off x="1636" y="3089"/>
                <a:ext cx="237" cy="22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53" name="Line 55"/>
              <p:cNvSpPr>
                <a:spLocks noChangeShapeType="1"/>
              </p:cNvSpPr>
              <p:nvPr/>
            </p:nvSpPr>
            <p:spPr bwMode="auto">
              <a:xfrm flipH="1">
                <a:off x="927" y="2694"/>
                <a:ext cx="234" cy="22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54" name="Line 56"/>
              <p:cNvSpPr>
                <a:spLocks noChangeShapeType="1"/>
              </p:cNvSpPr>
              <p:nvPr/>
            </p:nvSpPr>
            <p:spPr bwMode="auto">
              <a:xfrm flipH="1">
                <a:off x="1222" y="3089"/>
                <a:ext cx="234" cy="22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55" name="Line 57"/>
              <p:cNvSpPr>
                <a:spLocks noChangeShapeType="1"/>
              </p:cNvSpPr>
              <p:nvPr/>
            </p:nvSpPr>
            <p:spPr bwMode="auto">
              <a:xfrm>
                <a:off x="2818" y="2300"/>
                <a:ext cx="234" cy="22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56" name="Line 58"/>
              <p:cNvSpPr>
                <a:spLocks noChangeShapeType="1"/>
              </p:cNvSpPr>
              <p:nvPr/>
            </p:nvSpPr>
            <p:spPr bwMode="auto">
              <a:xfrm>
                <a:off x="3586" y="3089"/>
                <a:ext cx="234" cy="22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57" name="Line 59"/>
              <p:cNvSpPr>
                <a:spLocks noChangeShapeType="1"/>
              </p:cNvSpPr>
              <p:nvPr/>
            </p:nvSpPr>
            <p:spPr bwMode="auto">
              <a:xfrm>
                <a:off x="3173" y="2694"/>
                <a:ext cx="234" cy="22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58" name="Line 60"/>
              <p:cNvSpPr>
                <a:spLocks noChangeShapeType="1"/>
              </p:cNvSpPr>
              <p:nvPr/>
            </p:nvSpPr>
            <p:spPr bwMode="auto">
              <a:xfrm flipH="1">
                <a:off x="2404" y="2300"/>
                <a:ext cx="234" cy="22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59" name="Line 61"/>
              <p:cNvSpPr>
                <a:spLocks noChangeShapeType="1"/>
              </p:cNvSpPr>
              <p:nvPr/>
            </p:nvSpPr>
            <p:spPr bwMode="auto">
              <a:xfrm flipH="1">
                <a:off x="2818" y="2694"/>
                <a:ext cx="234" cy="22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60" name="Line 62"/>
              <p:cNvSpPr>
                <a:spLocks noChangeShapeType="1"/>
              </p:cNvSpPr>
              <p:nvPr/>
            </p:nvSpPr>
            <p:spPr bwMode="auto">
              <a:xfrm flipH="1">
                <a:off x="3173" y="3089"/>
                <a:ext cx="234" cy="225"/>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2161" name="Group 4"/>
              <p:cNvGrpSpPr>
                <a:grpSpLocks/>
              </p:cNvGrpSpPr>
              <p:nvPr/>
            </p:nvGrpSpPr>
            <p:grpSpPr bwMode="auto">
              <a:xfrm>
                <a:off x="2936" y="2469"/>
                <a:ext cx="414" cy="327"/>
                <a:chOff x="1462" y="2724"/>
                <a:chExt cx="336" cy="279"/>
              </a:xfrm>
            </p:grpSpPr>
            <p:sp>
              <p:nvSpPr>
                <p:cNvPr id="132205" name="Oval 5"/>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a:solidFill>
                      <a:srgbClr val="D5D2A0"/>
                    </a:solidFill>
                    <a:latin typeface="隶书" pitchFamily="49" charset="-122"/>
                    <a:ea typeface="隶书" pitchFamily="49" charset="-122"/>
                  </a:endParaRPr>
                </a:p>
              </p:txBody>
            </p:sp>
            <p:sp>
              <p:nvSpPr>
                <p:cNvPr id="132206" name="Text Box 6"/>
                <p:cNvSpPr txBox="1">
                  <a:spLocks noChangeArrowheads="1"/>
                </p:cNvSpPr>
                <p:nvPr/>
              </p:nvSpPr>
              <p:spPr bwMode="auto">
                <a:xfrm>
                  <a:off x="1462" y="2724"/>
                  <a:ext cx="33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rgbClr val="CC0000"/>
                      </a:solidFill>
                      <a:latin typeface="隶书" pitchFamily="49" charset="-122"/>
                      <a:ea typeface="隶书" pitchFamily="49" charset="-122"/>
                    </a:rPr>
                    <a:t>29</a:t>
                  </a:r>
                </a:p>
              </p:txBody>
            </p:sp>
          </p:grpSp>
          <p:grpSp>
            <p:nvGrpSpPr>
              <p:cNvPr id="132162" name="Group 7"/>
              <p:cNvGrpSpPr>
                <a:grpSpLocks/>
              </p:cNvGrpSpPr>
              <p:nvPr/>
            </p:nvGrpSpPr>
            <p:grpSpPr bwMode="auto">
              <a:xfrm>
                <a:off x="1045" y="2469"/>
                <a:ext cx="414" cy="327"/>
                <a:chOff x="1462" y="2724"/>
                <a:chExt cx="336" cy="279"/>
              </a:xfrm>
            </p:grpSpPr>
            <p:sp>
              <p:nvSpPr>
                <p:cNvPr id="132203" name="Oval 8"/>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a:solidFill>
                      <a:srgbClr val="D5D2A0"/>
                    </a:solidFill>
                    <a:latin typeface="隶书" pitchFamily="49" charset="-122"/>
                    <a:ea typeface="隶书" pitchFamily="49" charset="-122"/>
                  </a:endParaRPr>
                </a:p>
              </p:txBody>
            </p:sp>
            <p:sp>
              <p:nvSpPr>
                <p:cNvPr id="132204" name="Text Box 9"/>
                <p:cNvSpPr txBox="1">
                  <a:spLocks noChangeArrowheads="1"/>
                </p:cNvSpPr>
                <p:nvPr/>
              </p:nvSpPr>
              <p:spPr bwMode="auto">
                <a:xfrm>
                  <a:off x="1462" y="2724"/>
                  <a:ext cx="33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rgbClr val="CC0000"/>
                      </a:solidFill>
                      <a:latin typeface="隶书" pitchFamily="49" charset="-122"/>
                      <a:ea typeface="隶书" pitchFamily="49" charset="-122"/>
                    </a:rPr>
                    <a:t>19</a:t>
                  </a:r>
                </a:p>
              </p:txBody>
            </p:sp>
          </p:grpSp>
          <p:grpSp>
            <p:nvGrpSpPr>
              <p:cNvPr id="132163" name="Group 10"/>
              <p:cNvGrpSpPr>
                <a:grpSpLocks/>
              </p:cNvGrpSpPr>
              <p:nvPr/>
            </p:nvGrpSpPr>
            <p:grpSpPr bwMode="auto">
              <a:xfrm>
                <a:off x="2523" y="2074"/>
                <a:ext cx="413" cy="327"/>
                <a:chOff x="1462" y="2724"/>
                <a:chExt cx="336" cy="278"/>
              </a:xfrm>
            </p:grpSpPr>
            <p:sp>
              <p:nvSpPr>
                <p:cNvPr id="132201" name="Oval 11"/>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a:solidFill>
                      <a:srgbClr val="D5D2A0"/>
                    </a:solidFill>
                    <a:latin typeface="隶书" pitchFamily="49" charset="-122"/>
                    <a:ea typeface="隶书" pitchFamily="49" charset="-122"/>
                  </a:endParaRPr>
                </a:p>
              </p:txBody>
            </p:sp>
            <p:sp>
              <p:nvSpPr>
                <p:cNvPr id="132202" name="Text Box 12"/>
                <p:cNvSpPr txBox="1">
                  <a:spLocks noChangeArrowheads="1"/>
                </p:cNvSpPr>
                <p:nvPr/>
              </p:nvSpPr>
              <p:spPr bwMode="auto">
                <a:xfrm>
                  <a:off x="1462" y="2724"/>
                  <a:ext cx="33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rgbClr val="CC0000"/>
                      </a:solidFill>
                      <a:latin typeface="隶书" pitchFamily="49" charset="-122"/>
                      <a:ea typeface="隶书" pitchFamily="49" charset="-122"/>
                    </a:rPr>
                    <a:t>58</a:t>
                  </a:r>
                </a:p>
              </p:txBody>
            </p:sp>
          </p:grpSp>
          <p:grpSp>
            <p:nvGrpSpPr>
              <p:cNvPr id="132164" name="Group 13"/>
              <p:cNvGrpSpPr>
                <a:grpSpLocks/>
              </p:cNvGrpSpPr>
              <p:nvPr/>
            </p:nvGrpSpPr>
            <p:grpSpPr bwMode="auto">
              <a:xfrm>
                <a:off x="687" y="2074"/>
                <a:ext cx="414" cy="327"/>
                <a:chOff x="1462" y="2724"/>
                <a:chExt cx="336" cy="278"/>
              </a:xfrm>
            </p:grpSpPr>
            <p:sp>
              <p:nvSpPr>
                <p:cNvPr id="132199" name="Oval 14"/>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a:solidFill>
                      <a:srgbClr val="D5D2A0"/>
                    </a:solidFill>
                    <a:latin typeface="隶书" pitchFamily="49" charset="-122"/>
                    <a:ea typeface="隶书" pitchFamily="49" charset="-122"/>
                  </a:endParaRPr>
                </a:p>
              </p:txBody>
            </p:sp>
            <p:sp>
              <p:nvSpPr>
                <p:cNvPr id="132200" name="Text Box 15"/>
                <p:cNvSpPr txBox="1">
                  <a:spLocks noChangeArrowheads="1"/>
                </p:cNvSpPr>
                <p:nvPr/>
              </p:nvSpPr>
              <p:spPr bwMode="auto">
                <a:xfrm>
                  <a:off x="1462" y="2724"/>
                  <a:ext cx="33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rgbClr val="CC0000"/>
                      </a:solidFill>
                      <a:latin typeface="隶书" pitchFamily="49" charset="-122"/>
                      <a:ea typeface="隶书" pitchFamily="49" charset="-122"/>
                    </a:rPr>
                    <a:t>42</a:t>
                  </a:r>
                </a:p>
              </p:txBody>
            </p:sp>
          </p:grpSp>
          <p:grpSp>
            <p:nvGrpSpPr>
              <p:cNvPr id="132165" name="Group 16"/>
              <p:cNvGrpSpPr>
                <a:grpSpLocks/>
              </p:cNvGrpSpPr>
              <p:nvPr/>
            </p:nvGrpSpPr>
            <p:grpSpPr bwMode="auto">
              <a:xfrm>
                <a:off x="1544" y="1680"/>
                <a:ext cx="650" cy="327"/>
                <a:chOff x="2999" y="1344"/>
                <a:chExt cx="528" cy="279"/>
              </a:xfrm>
            </p:grpSpPr>
            <p:sp>
              <p:nvSpPr>
                <p:cNvPr id="132197" name="Oval 17"/>
                <p:cNvSpPr>
                  <a:spLocks noChangeArrowheads="1"/>
                </p:cNvSpPr>
                <p:nvPr/>
              </p:nvSpPr>
              <p:spPr bwMode="auto">
                <a:xfrm>
                  <a:off x="3050" y="1356"/>
                  <a:ext cx="272" cy="249"/>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a:solidFill>
                      <a:srgbClr val="D5D2A0"/>
                    </a:solidFill>
                    <a:latin typeface="隶书" pitchFamily="49" charset="-122"/>
                    <a:ea typeface="隶书" pitchFamily="49" charset="-122"/>
                  </a:endParaRPr>
                </a:p>
              </p:txBody>
            </p:sp>
            <p:sp>
              <p:nvSpPr>
                <p:cNvPr id="132198" name="Text Box 18"/>
                <p:cNvSpPr txBox="1">
                  <a:spLocks noChangeArrowheads="1"/>
                </p:cNvSpPr>
                <p:nvPr/>
              </p:nvSpPr>
              <p:spPr bwMode="auto">
                <a:xfrm>
                  <a:off x="2999" y="1344"/>
                  <a:ext cx="52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rgbClr val="CC0000"/>
                      </a:solidFill>
                      <a:latin typeface="隶书" pitchFamily="49" charset="-122"/>
                      <a:ea typeface="隶书" pitchFamily="49" charset="-122"/>
                    </a:rPr>
                    <a:t>100</a:t>
                  </a:r>
                </a:p>
              </p:txBody>
            </p:sp>
          </p:grpSp>
          <p:grpSp>
            <p:nvGrpSpPr>
              <p:cNvPr id="132166" name="Group 19"/>
              <p:cNvGrpSpPr>
                <a:grpSpLocks/>
              </p:cNvGrpSpPr>
              <p:nvPr/>
            </p:nvGrpSpPr>
            <p:grpSpPr bwMode="auto">
              <a:xfrm>
                <a:off x="3291" y="2863"/>
                <a:ext cx="414" cy="326"/>
                <a:chOff x="1462" y="2724"/>
                <a:chExt cx="336" cy="278"/>
              </a:xfrm>
            </p:grpSpPr>
            <p:sp>
              <p:nvSpPr>
                <p:cNvPr id="132195" name="Oval 20"/>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a:solidFill>
                      <a:srgbClr val="D5D2A0"/>
                    </a:solidFill>
                    <a:latin typeface="隶书" pitchFamily="49" charset="-122"/>
                    <a:ea typeface="隶书" pitchFamily="49" charset="-122"/>
                  </a:endParaRPr>
                </a:p>
              </p:txBody>
            </p:sp>
            <p:sp>
              <p:nvSpPr>
                <p:cNvPr id="132196" name="Text Box 21"/>
                <p:cNvSpPr txBox="1">
                  <a:spLocks noChangeArrowheads="1"/>
                </p:cNvSpPr>
                <p:nvPr/>
              </p:nvSpPr>
              <p:spPr bwMode="auto">
                <a:xfrm>
                  <a:off x="1462" y="2724"/>
                  <a:ext cx="33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rgbClr val="CC0000"/>
                      </a:solidFill>
                      <a:latin typeface="隶书" pitchFamily="49" charset="-122"/>
                      <a:ea typeface="隶书" pitchFamily="49" charset="-122"/>
                    </a:rPr>
                    <a:t>15</a:t>
                  </a:r>
                </a:p>
              </p:txBody>
            </p:sp>
          </p:grpSp>
          <p:grpSp>
            <p:nvGrpSpPr>
              <p:cNvPr id="132167" name="Group 22"/>
              <p:cNvGrpSpPr>
                <a:grpSpLocks/>
              </p:cNvGrpSpPr>
              <p:nvPr/>
            </p:nvGrpSpPr>
            <p:grpSpPr bwMode="auto">
              <a:xfrm>
                <a:off x="1400" y="2863"/>
                <a:ext cx="279" cy="326"/>
                <a:chOff x="672" y="2584"/>
                <a:chExt cx="227" cy="278"/>
              </a:xfrm>
            </p:grpSpPr>
            <p:sp>
              <p:nvSpPr>
                <p:cNvPr id="132193" name="Oval 23"/>
                <p:cNvSpPr>
                  <a:spLocks noChangeArrowheads="1"/>
                </p:cNvSpPr>
                <p:nvPr/>
              </p:nvSpPr>
              <p:spPr bwMode="auto">
                <a:xfrm>
                  <a:off x="672" y="2600"/>
                  <a:ext cx="227" cy="227"/>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a:solidFill>
                      <a:srgbClr val="D5D2A0"/>
                    </a:solidFill>
                    <a:latin typeface="隶书" pitchFamily="49" charset="-122"/>
                    <a:ea typeface="隶书" pitchFamily="49" charset="-122"/>
                  </a:endParaRPr>
                </a:p>
              </p:txBody>
            </p:sp>
            <p:sp>
              <p:nvSpPr>
                <p:cNvPr id="132194" name="Text Box 24"/>
                <p:cNvSpPr txBox="1">
                  <a:spLocks noChangeArrowheads="1"/>
                </p:cNvSpPr>
                <p:nvPr/>
              </p:nvSpPr>
              <p:spPr bwMode="auto">
                <a:xfrm>
                  <a:off x="691" y="2584"/>
                  <a:ext cx="20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rgbClr val="CC0000"/>
                      </a:solidFill>
                      <a:latin typeface="隶书" pitchFamily="49" charset="-122"/>
                      <a:ea typeface="隶书" pitchFamily="49" charset="-122"/>
                    </a:rPr>
                    <a:t>8</a:t>
                  </a:r>
                  <a:r>
                    <a:rPr lang="en-US" altLang="zh-CN">
                      <a:solidFill>
                        <a:schemeClr val="bg2"/>
                      </a:solidFill>
                      <a:latin typeface="隶书" pitchFamily="49" charset="-122"/>
                      <a:ea typeface="隶书" pitchFamily="49" charset="-122"/>
                    </a:rPr>
                    <a:t> </a:t>
                  </a:r>
                </a:p>
              </p:txBody>
            </p:sp>
          </p:grpSp>
          <p:grpSp>
            <p:nvGrpSpPr>
              <p:cNvPr id="132168" name="Group 25"/>
              <p:cNvGrpSpPr>
                <a:grpSpLocks/>
              </p:cNvGrpSpPr>
              <p:nvPr/>
            </p:nvGrpSpPr>
            <p:grpSpPr bwMode="auto">
              <a:xfrm>
                <a:off x="2995" y="3258"/>
                <a:ext cx="280" cy="327"/>
                <a:chOff x="2928" y="3552"/>
                <a:chExt cx="227" cy="279"/>
              </a:xfrm>
            </p:grpSpPr>
            <p:sp>
              <p:nvSpPr>
                <p:cNvPr id="132191" name="Oval 26"/>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32192" name="Text Box 27"/>
                <p:cNvSpPr txBox="1">
                  <a:spLocks noChangeArrowheads="1"/>
                </p:cNvSpPr>
                <p:nvPr/>
              </p:nvSpPr>
              <p:spPr bwMode="auto">
                <a:xfrm>
                  <a:off x="2947" y="3552"/>
                  <a:ext cx="20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7 </a:t>
                  </a:r>
                </a:p>
              </p:txBody>
            </p:sp>
          </p:grpSp>
          <p:grpSp>
            <p:nvGrpSpPr>
              <p:cNvPr id="132169" name="Group 28"/>
              <p:cNvGrpSpPr>
                <a:grpSpLocks/>
              </p:cNvGrpSpPr>
              <p:nvPr/>
            </p:nvGrpSpPr>
            <p:grpSpPr bwMode="auto">
              <a:xfrm>
                <a:off x="1695" y="3258"/>
                <a:ext cx="280" cy="327"/>
                <a:chOff x="2928" y="3552"/>
                <a:chExt cx="227" cy="279"/>
              </a:xfrm>
            </p:grpSpPr>
            <p:sp>
              <p:nvSpPr>
                <p:cNvPr id="132189" name="Oval 29"/>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32190" name="Text Box 30"/>
                <p:cNvSpPr txBox="1">
                  <a:spLocks noChangeArrowheads="1"/>
                </p:cNvSpPr>
                <p:nvPr/>
              </p:nvSpPr>
              <p:spPr bwMode="auto">
                <a:xfrm>
                  <a:off x="2947" y="3552"/>
                  <a:ext cx="20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3 </a:t>
                  </a:r>
                </a:p>
              </p:txBody>
            </p:sp>
          </p:grpSp>
          <p:grpSp>
            <p:nvGrpSpPr>
              <p:cNvPr id="132170" name="Group 31"/>
              <p:cNvGrpSpPr>
                <a:grpSpLocks/>
              </p:cNvGrpSpPr>
              <p:nvPr/>
            </p:nvGrpSpPr>
            <p:grpSpPr bwMode="auto">
              <a:xfrm>
                <a:off x="1104" y="3258"/>
                <a:ext cx="280" cy="327"/>
                <a:chOff x="2928" y="3552"/>
                <a:chExt cx="227" cy="279"/>
              </a:xfrm>
            </p:grpSpPr>
            <p:sp>
              <p:nvSpPr>
                <p:cNvPr id="132187" name="Oval 32"/>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32188" name="Text Box 33"/>
                <p:cNvSpPr txBox="1">
                  <a:spLocks noChangeArrowheads="1"/>
                </p:cNvSpPr>
                <p:nvPr/>
              </p:nvSpPr>
              <p:spPr bwMode="auto">
                <a:xfrm>
                  <a:off x="2947" y="3552"/>
                  <a:ext cx="20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5 </a:t>
                  </a:r>
                </a:p>
              </p:txBody>
            </p:sp>
          </p:grpSp>
          <p:grpSp>
            <p:nvGrpSpPr>
              <p:cNvPr id="132171" name="Group 34"/>
              <p:cNvGrpSpPr>
                <a:grpSpLocks/>
              </p:cNvGrpSpPr>
              <p:nvPr/>
            </p:nvGrpSpPr>
            <p:grpSpPr bwMode="auto">
              <a:xfrm>
                <a:off x="3646" y="3258"/>
                <a:ext cx="279" cy="327"/>
                <a:chOff x="2928" y="3552"/>
                <a:chExt cx="227" cy="279"/>
              </a:xfrm>
            </p:grpSpPr>
            <p:sp>
              <p:nvSpPr>
                <p:cNvPr id="132185" name="Oval 35"/>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32186" name="Text Box 36"/>
                <p:cNvSpPr txBox="1">
                  <a:spLocks noChangeArrowheads="1"/>
                </p:cNvSpPr>
                <p:nvPr/>
              </p:nvSpPr>
              <p:spPr bwMode="auto">
                <a:xfrm>
                  <a:off x="2947" y="3552"/>
                  <a:ext cx="20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8 </a:t>
                  </a:r>
                </a:p>
              </p:txBody>
            </p:sp>
          </p:grpSp>
          <p:grpSp>
            <p:nvGrpSpPr>
              <p:cNvPr id="132172" name="Group 37"/>
              <p:cNvGrpSpPr>
                <a:grpSpLocks/>
              </p:cNvGrpSpPr>
              <p:nvPr/>
            </p:nvGrpSpPr>
            <p:grpSpPr bwMode="auto">
              <a:xfrm>
                <a:off x="691" y="2863"/>
                <a:ext cx="413" cy="328"/>
                <a:chOff x="571" y="2640"/>
                <a:chExt cx="336" cy="279"/>
              </a:xfrm>
            </p:grpSpPr>
            <p:sp>
              <p:nvSpPr>
                <p:cNvPr id="132183" name="Oval 38"/>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32184" name="Text Box 39"/>
                <p:cNvSpPr txBox="1">
                  <a:spLocks noChangeArrowheads="1"/>
                </p:cNvSpPr>
                <p:nvPr/>
              </p:nvSpPr>
              <p:spPr bwMode="auto">
                <a:xfrm>
                  <a:off x="571" y="2640"/>
                  <a:ext cx="33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11</a:t>
                  </a:r>
                </a:p>
              </p:txBody>
            </p:sp>
          </p:grpSp>
          <p:grpSp>
            <p:nvGrpSpPr>
              <p:cNvPr id="132173" name="Group 40"/>
              <p:cNvGrpSpPr>
                <a:grpSpLocks/>
              </p:cNvGrpSpPr>
              <p:nvPr/>
            </p:nvGrpSpPr>
            <p:grpSpPr bwMode="auto">
              <a:xfrm>
                <a:off x="336" y="2469"/>
                <a:ext cx="414" cy="327"/>
                <a:chOff x="571" y="2640"/>
                <a:chExt cx="336" cy="279"/>
              </a:xfrm>
            </p:grpSpPr>
            <p:sp>
              <p:nvSpPr>
                <p:cNvPr id="132181" name="Oval 41"/>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32182" name="Text Box 42"/>
                <p:cNvSpPr txBox="1">
                  <a:spLocks noChangeArrowheads="1"/>
                </p:cNvSpPr>
                <p:nvPr/>
              </p:nvSpPr>
              <p:spPr bwMode="auto">
                <a:xfrm>
                  <a:off x="571" y="2640"/>
                  <a:ext cx="33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23</a:t>
                  </a:r>
                </a:p>
              </p:txBody>
            </p:sp>
          </p:grpSp>
          <p:grpSp>
            <p:nvGrpSpPr>
              <p:cNvPr id="132174" name="Group 43"/>
              <p:cNvGrpSpPr>
                <a:grpSpLocks/>
              </p:cNvGrpSpPr>
              <p:nvPr/>
            </p:nvGrpSpPr>
            <p:grpSpPr bwMode="auto">
              <a:xfrm>
                <a:off x="2582" y="2863"/>
                <a:ext cx="413" cy="328"/>
                <a:chOff x="571" y="2640"/>
                <a:chExt cx="336" cy="279"/>
              </a:xfrm>
            </p:grpSpPr>
            <p:sp>
              <p:nvSpPr>
                <p:cNvPr id="132179" name="Oval 44"/>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32180" name="Text Box 45"/>
                <p:cNvSpPr txBox="1">
                  <a:spLocks noChangeArrowheads="1"/>
                </p:cNvSpPr>
                <p:nvPr/>
              </p:nvSpPr>
              <p:spPr bwMode="auto">
                <a:xfrm>
                  <a:off x="571" y="2640"/>
                  <a:ext cx="33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14</a:t>
                  </a:r>
                </a:p>
              </p:txBody>
            </p:sp>
          </p:grpSp>
          <p:grpSp>
            <p:nvGrpSpPr>
              <p:cNvPr id="132175" name="Group 46"/>
              <p:cNvGrpSpPr>
                <a:grpSpLocks/>
              </p:cNvGrpSpPr>
              <p:nvPr/>
            </p:nvGrpSpPr>
            <p:grpSpPr bwMode="auto">
              <a:xfrm>
                <a:off x="2227" y="2469"/>
                <a:ext cx="414" cy="327"/>
                <a:chOff x="571" y="2640"/>
                <a:chExt cx="336" cy="279"/>
              </a:xfrm>
            </p:grpSpPr>
            <p:sp>
              <p:nvSpPr>
                <p:cNvPr id="132177" name="Oval 47"/>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132178" name="Text Box 48"/>
                <p:cNvSpPr txBox="1">
                  <a:spLocks noChangeArrowheads="1"/>
                </p:cNvSpPr>
                <p:nvPr/>
              </p:nvSpPr>
              <p:spPr bwMode="auto">
                <a:xfrm>
                  <a:off x="571" y="2640"/>
                  <a:ext cx="33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chemeClr val="tx1"/>
                      </a:solidFill>
                      <a:latin typeface="隶书" pitchFamily="49" charset="-122"/>
                      <a:ea typeface="隶书" pitchFamily="49" charset="-122"/>
                    </a:rPr>
                    <a:t>29</a:t>
                  </a:r>
                </a:p>
              </p:txBody>
            </p:sp>
          </p:grpSp>
          <p:sp>
            <p:nvSpPr>
              <p:cNvPr id="132176" name="Line 50"/>
              <p:cNvSpPr>
                <a:spLocks noChangeShapeType="1"/>
              </p:cNvSpPr>
              <p:nvPr/>
            </p:nvSpPr>
            <p:spPr bwMode="auto">
              <a:xfrm>
                <a:off x="1932" y="1905"/>
                <a:ext cx="650" cy="28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2138" name="Text Box 64"/>
            <p:cNvSpPr txBox="1">
              <a:spLocks noChangeArrowheads="1"/>
            </p:cNvSpPr>
            <p:nvPr/>
          </p:nvSpPr>
          <p:spPr bwMode="auto">
            <a:xfrm>
              <a:off x="1104" y="3490"/>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200" b="0">
                  <a:solidFill>
                    <a:schemeClr val="tx1"/>
                  </a:solidFill>
                </a:rPr>
                <a:t>f</a:t>
              </a:r>
            </a:p>
          </p:txBody>
        </p:sp>
        <p:sp>
          <p:nvSpPr>
            <p:cNvPr id="132139" name="Text Box 65"/>
            <p:cNvSpPr txBox="1">
              <a:spLocks noChangeArrowheads="1"/>
            </p:cNvSpPr>
            <p:nvPr/>
          </p:nvSpPr>
          <p:spPr bwMode="auto">
            <a:xfrm>
              <a:off x="1728" y="349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200" b="0">
                  <a:solidFill>
                    <a:schemeClr val="tx1"/>
                  </a:solidFill>
                </a:rPr>
                <a:t>g</a:t>
              </a:r>
            </a:p>
          </p:txBody>
        </p:sp>
        <p:sp>
          <p:nvSpPr>
            <p:cNvPr id="132140" name="Text Box 66"/>
            <p:cNvSpPr txBox="1">
              <a:spLocks noChangeArrowheads="1"/>
            </p:cNvSpPr>
            <p:nvPr/>
          </p:nvSpPr>
          <p:spPr bwMode="auto">
            <a:xfrm>
              <a:off x="374" y="2652"/>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200" b="0">
                  <a:solidFill>
                    <a:schemeClr val="tx1"/>
                  </a:solidFill>
                </a:rPr>
                <a:t>a</a:t>
              </a:r>
            </a:p>
          </p:txBody>
        </p:sp>
        <p:sp>
          <p:nvSpPr>
            <p:cNvPr id="132141" name="Text Box 67"/>
            <p:cNvSpPr txBox="1">
              <a:spLocks noChangeArrowheads="1"/>
            </p:cNvSpPr>
            <p:nvPr/>
          </p:nvSpPr>
          <p:spPr bwMode="auto">
            <a:xfrm>
              <a:off x="710" y="303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200" b="0">
                  <a:solidFill>
                    <a:schemeClr val="tx1"/>
                  </a:solidFill>
                </a:rPr>
                <a:t>k</a:t>
              </a:r>
            </a:p>
          </p:txBody>
        </p:sp>
        <p:sp>
          <p:nvSpPr>
            <p:cNvPr id="132142" name="Text Box 68"/>
            <p:cNvSpPr txBox="1">
              <a:spLocks noChangeArrowheads="1"/>
            </p:cNvSpPr>
            <p:nvPr/>
          </p:nvSpPr>
          <p:spPr bwMode="auto">
            <a:xfrm>
              <a:off x="2256" y="2674"/>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200" b="0">
                  <a:solidFill>
                    <a:schemeClr val="tx1"/>
                  </a:solidFill>
                </a:rPr>
                <a:t>b</a:t>
              </a:r>
            </a:p>
          </p:txBody>
        </p:sp>
        <p:sp>
          <p:nvSpPr>
            <p:cNvPr id="132143" name="Text Box 69"/>
            <p:cNvSpPr txBox="1">
              <a:spLocks noChangeArrowheads="1"/>
            </p:cNvSpPr>
            <p:nvPr/>
          </p:nvSpPr>
          <p:spPr bwMode="auto">
            <a:xfrm>
              <a:off x="2630" y="3036"/>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200" b="0">
                  <a:solidFill>
                    <a:schemeClr val="tx1"/>
                  </a:solidFill>
                </a:rPr>
                <a:t>e</a:t>
              </a:r>
            </a:p>
          </p:txBody>
        </p:sp>
        <p:sp>
          <p:nvSpPr>
            <p:cNvPr id="132144" name="Text Box 70"/>
            <p:cNvSpPr txBox="1">
              <a:spLocks noChangeArrowheads="1"/>
            </p:cNvSpPr>
            <p:nvPr/>
          </p:nvSpPr>
          <p:spPr bwMode="auto">
            <a:xfrm>
              <a:off x="2966" y="3420"/>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200" b="0">
                  <a:solidFill>
                    <a:schemeClr val="tx1"/>
                  </a:solidFill>
                </a:rPr>
                <a:t>c</a:t>
              </a:r>
            </a:p>
          </p:txBody>
        </p:sp>
        <p:sp>
          <p:nvSpPr>
            <p:cNvPr id="132145" name="Text Box 71"/>
            <p:cNvSpPr txBox="1">
              <a:spLocks noChangeArrowheads="1"/>
            </p:cNvSpPr>
            <p:nvPr/>
          </p:nvSpPr>
          <p:spPr bwMode="auto">
            <a:xfrm>
              <a:off x="3696" y="355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2400" b="0">
                  <a:solidFill>
                    <a:schemeClr val="tx1"/>
                  </a:solidFill>
                </a:rPr>
                <a:t>d</a:t>
              </a:r>
            </a:p>
          </p:txBody>
        </p:sp>
        <p:sp>
          <p:nvSpPr>
            <p:cNvPr id="132146" name="Text Box 72"/>
            <p:cNvSpPr txBox="1">
              <a:spLocks noChangeArrowheads="1"/>
            </p:cNvSpPr>
            <p:nvPr/>
          </p:nvSpPr>
          <p:spPr bwMode="auto">
            <a:xfrm>
              <a:off x="1142" y="169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200" b="0">
                  <a:solidFill>
                    <a:schemeClr val="tx1"/>
                  </a:solidFill>
                </a:rPr>
                <a:t>0</a:t>
              </a:r>
            </a:p>
          </p:txBody>
        </p:sp>
        <p:sp>
          <p:nvSpPr>
            <p:cNvPr id="132147" name="Text Box 73"/>
            <p:cNvSpPr txBox="1">
              <a:spLocks noChangeArrowheads="1"/>
            </p:cNvSpPr>
            <p:nvPr/>
          </p:nvSpPr>
          <p:spPr bwMode="auto">
            <a:xfrm>
              <a:off x="2198" y="169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200" b="0">
                  <a:solidFill>
                    <a:schemeClr val="tx1"/>
                  </a:solidFill>
                </a:rPr>
                <a:t>1</a:t>
              </a:r>
            </a:p>
          </p:txBody>
        </p:sp>
      </p:grpSp>
      <p:graphicFrame>
        <p:nvGraphicFramePr>
          <p:cNvPr id="373031" name="Group 295"/>
          <p:cNvGraphicFramePr>
            <a:graphicFrameLocks noGrp="1"/>
          </p:cNvGraphicFramePr>
          <p:nvPr/>
        </p:nvGraphicFramePr>
        <p:xfrm>
          <a:off x="838200" y="1219200"/>
          <a:ext cx="6642100" cy="1036320"/>
        </p:xfrm>
        <a:graphic>
          <a:graphicData uri="http://schemas.openxmlformats.org/drawingml/2006/table">
            <a:tbl>
              <a:tblPr/>
              <a:tblGrid>
                <a:gridCol w="1295400"/>
                <a:gridCol w="609600"/>
                <a:gridCol w="612775"/>
                <a:gridCol w="685800"/>
                <a:gridCol w="690563"/>
                <a:gridCol w="685800"/>
                <a:gridCol w="687387"/>
                <a:gridCol w="688975"/>
                <a:gridCol w="685800"/>
              </a:tblGrid>
              <a:tr h="482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smtClean="0">
                          <a:ln>
                            <a:noFill/>
                          </a:ln>
                          <a:solidFill>
                            <a:srgbClr val="000000"/>
                          </a:solidFill>
                          <a:effectLst/>
                          <a:latin typeface="Arial" charset="0"/>
                          <a:ea typeface="楷体_GB2312" pitchFamily="49" charset="-122"/>
                        </a:rPr>
                        <a:t>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smtClean="0">
                          <a:ln>
                            <a:noFill/>
                          </a:ln>
                          <a:solidFill>
                            <a:srgbClr val="000000"/>
                          </a:solidFill>
                          <a:effectLst/>
                          <a:latin typeface="Arial" charset="0"/>
                          <a:ea typeface="楷体_GB2312" pitchFamily="49" charset="-122"/>
                        </a:rPr>
                        <a:t>频率％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Arial"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3032" name="Text Box 296"/>
          <p:cNvSpPr txBox="1">
            <a:spLocks noChangeArrowheads="1"/>
          </p:cNvSpPr>
          <p:nvPr/>
        </p:nvSpPr>
        <p:spPr bwMode="auto">
          <a:xfrm>
            <a:off x="533400" y="5715000"/>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a:ea typeface="楷体_GB2312" pitchFamily="49" charset="-122"/>
              </a:rPr>
              <a:t>bad bag back</a:t>
            </a:r>
            <a:r>
              <a:rPr lang="zh-CN" altLang="en-US">
                <a:ea typeface="楷体_GB2312" pitchFamily="49" charset="-122"/>
              </a:rPr>
              <a:t>编码是什么？需要多少</a:t>
            </a:r>
            <a:r>
              <a:rPr lang="en-US" altLang="zh-CN">
                <a:ea typeface="楷体_GB2312" pitchFamily="49" charset="-122"/>
              </a:rPr>
              <a:t>bit</a:t>
            </a:r>
            <a:r>
              <a:rPr lang="zh-CN" altLang="en-US">
                <a:ea typeface="楷体_GB2312" pitchFamily="49" charset="-122"/>
              </a:rPr>
              <a:t>？</a:t>
            </a:r>
          </a:p>
        </p:txBody>
      </p:sp>
      <p:sp>
        <p:nvSpPr>
          <p:cNvPr id="373033" name="Text Box 297"/>
          <p:cNvSpPr txBox="1">
            <a:spLocks noChangeArrowheads="1"/>
          </p:cNvSpPr>
          <p:nvPr/>
        </p:nvSpPr>
        <p:spPr bwMode="auto">
          <a:xfrm>
            <a:off x="533400" y="6234113"/>
            <a:ext cx="5105400" cy="547687"/>
          </a:xfrm>
          <a:prstGeom prst="rect">
            <a:avLst/>
          </a:prstGeom>
          <a:solidFill>
            <a:schemeClr val="bg1"/>
          </a:solidFill>
          <a:ln w="28575" cap="sq">
            <a:solidFill>
              <a:srgbClr val="CC6600"/>
            </a:solidFill>
            <a:miter lim="800000"/>
            <a:headEnd/>
            <a:tailEnd/>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a:solidFill>
                  <a:srgbClr val="996600"/>
                </a:solidFill>
                <a:ea typeface="楷体_GB2312" pitchFamily="49" charset="-122"/>
              </a:rPr>
              <a:t>10</a:t>
            </a:r>
            <a:r>
              <a:rPr lang="en-US" altLang="zh-CN">
                <a:ea typeface="楷体_GB2312" pitchFamily="49" charset="-122"/>
              </a:rPr>
              <a:t>00</a:t>
            </a:r>
            <a:r>
              <a:rPr lang="en-US" altLang="zh-CN">
                <a:solidFill>
                  <a:srgbClr val="996600"/>
                </a:solidFill>
                <a:ea typeface="楷体_GB2312" pitchFamily="49" charset="-122"/>
              </a:rPr>
              <a:t>1111</a:t>
            </a:r>
            <a:r>
              <a:rPr lang="en-US" altLang="zh-CN">
                <a:ea typeface="楷体_GB2312" pitchFamily="49" charset="-122"/>
              </a:rPr>
              <a:t>10</a:t>
            </a:r>
            <a:r>
              <a:rPr lang="en-US" altLang="zh-CN">
                <a:solidFill>
                  <a:srgbClr val="996600"/>
                </a:solidFill>
                <a:ea typeface="楷体_GB2312" pitchFamily="49" charset="-122"/>
              </a:rPr>
              <a:t>00</a:t>
            </a:r>
            <a:r>
              <a:rPr lang="en-US" altLang="zh-CN">
                <a:ea typeface="楷体_GB2312" pitchFamily="49" charset="-122"/>
              </a:rPr>
              <a:t>0111</a:t>
            </a:r>
            <a:r>
              <a:rPr lang="en-US" altLang="zh-CN">
                <a:solidFill>
                  <a:srgbClr val="996600"/>
                </a:solidFill>
                <a:ea typeface="楷体_GB2312" pitchFamily="49" charset="-122"/>
              </a:rPr>
              <a:t>10</a:t>
            </a:r>
            <a:r>
              <a:rPr lang="en-US" altLang="zh-CN">
                <a:ea typeface="楷体_GB2312" pitchFamily="49" charset="-122"/>
              </a:rPr>
              <a:t>00</a:t>
            </a:r>
            <a:r>
              <a:rPr lang="en-US" altLang="zh-CN">
                <a:solidFill>
                  <a:srgbClr val="996600"/>
                </a:solidFill>
                <a:ea typeface="楷体_GB2312" pitchFamily="49" charset="-122"/>
              </a:rPr>
              <a:t>1110</a:t>
            </a:r>
            <a:r>
              <a:rPr lang="en-US" altLang="zh-CN">
                <a:ea typeface="楷体_GB2312" pitchFamily="49" charset="-122"/>
              </a:rPr>
              <a:t>010</a:t>
            </a:r>
          </a:p>
        </p:txBody>
      </p:sp>
      <p:sp>
        <p:nvSpPr>
          <p:cNvPr id="373034" name="Rectangle 298"/>
          <p:cNvSpPr>
            <a:spLocks noChangeArrowheads="1"/>
          </p:cNvSpPr>
          <p:nvPr/>
        </p:nvSpPr>
        <p:spPr bwMode="auto">
          <a:xfrm>
            <a:off x="5715000" y="6234113"/>
            <a:ext cx="3276600" cy="547687"/>
          </a:xfrm>
          <a:prstGeom prst="rect">
            <a:avLst/>
          </a:prstGeom>
          <a:solidFill>
            <a:schemeClr val="bg1"/>
          </a:solidFill>
          <a:ln w="28575" cap="sq">
            <a:solidFill>
              <a:srgbClr val="CC6600"/>
            </a:solidFill>
            <a:miter lim="800000"/>
            <a:headEnd/>
            <a:tailEnd/>
          </a:ln>
        </p:spPr>
        <p:txBody>
          <a:bodyPr>
            <a:spAutoFit/>
          </a:bodyPr>
          <a:lstStyle/>
          <a:p>
            <a:pPr algn="l"/>
            <a:r>
              <a:rPr lang="en-US" altLang="zh-CN">
                <a:ea typeface="楷体_GB2312" pitchFamily="49" charset="-122"/>
              </a:rPr>
              <a:t>——23bit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372738"/>
                                        </p:tgtEl>
                                        <p:attrNameLst>
                                          <p:attrName>style.visibility</p:attrName>
                                        </p:attrNameLst>
                                      </p:cBhvr>
                                      <p:to>
                                        <p:strVal val="visible"/>
                                      </p:to>
                                    </p:set>
                                    <p:anim calcmode="lin" valueType="num">
                                      <p:cBhvr>
                                        <p:cTn id="13" dur="500" fill="hold"/>
                                        <p:tgtEl>
                                          <p:spTgt spid="372738"/>
                                        </p:tgtEl>
                                        <p:attrNameLst>
                                          <p:attrName>ppt_x</p:attrName>
                                        </p:attrNameLst>
                                      </p:cBhvr>
                                      <p:tavLst>
                                        <p:tav tm="0">
                                          <p:val>
                                            <p:strVal val="#ppt_x-#ppt_w/2"/>
                                          </p:val>
                                        </p:tav>
                                        <p:tav tm="100000">
                                          <p:val>
                                            <p:strVal val="#ppt_x"/>
                                          </p:val>
                                        </p:tav>
                                      </p:tavLst>
                                    </p:anim>
                                    <p:anim calcmode="lin" valueType="num">
                                      <p:cBhvr>
                                        <p:cTn id="14" dur="500" fill="hold"/>
                                        <p:tgtEl>
                                          <p:spTgt spid="372738"/>
                                        </p:tgtEl>
                                        <p:attrNameLst>
                                          <p:attrName>ppt_y</p:attrName>
                                        </p:attrNameLst>
                                      </p:cBhvr>
                                      <p:tavLst>
                                        <p:tav tm="0">
                                          <p:val>
                                            <p:strVal val="#ppt_y"/>
                                          </p:val>
                                        </p:tav>
                                        <p:tav tm="100000">
                                          <p:val>
                                            <p:strVal val="#ppt_y"/>
                                          </p:val>
                                        </p:tav>
                                      </p:tavLst>
                                    </p:anim>
                                    <p:anim calcmode="lin" valueType="num">
                                      <p:cBhvr>
                                        <p:cTn id="15" dur="500" fill="hold"/>
                                        <p:tgtEl>
                                          <p:spTgt spid="372738"/>
                                        </p:tgtEl>
                                        <p:attrNameLst>
                                          <p:attrName>ppt_w</p:attrName>
                                        </p:attrNameLst>
                                      </p:cBhvr>
                                      <p:tavLst>
                                        <p:tav tm="0">
                                          <p:val>
                                            <p:fltVal val="0"/>
                                          </p:val>
                                        </p:tav>
                                        <p:tav tm="100000">
                                          <p:val>
                                            <p:strVal val="#ppt_w"/>
                                          </p:val>
                                        </p:tav>
                                      </p:tavLst>
                                    </p:anim>
                                    <p:anim calcmode="lin" valueType="num">
                                      <p:cBhvr>
                                        <p:cTn id="16" dur="500" fill="hold"/>
                                        <p:tgtEl>
                                          <p:spTgt spid="372738"/>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73032"/>
                                        </p:tgtEl>
                                        <p:attrNameLst>
                                          <p:attrName>style.visibility</p:attrName>
                                        </p:attrNameLst>
                                      </p:cBhvr>
                                      <p:to>
                                        <p:strVal val="visible"/>
                                      </p:to>
                                    </p:set>
                                    <p:animEffect transition="in" filter="wipe(left)">
                                      <p:cBhvr>
                                        <p:cTn id="21" dur="500"/>
                                        <p:tgtEl>
                                          <p:spTgt spid="3730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73033"/>
                                        </p:tgtEl>
                                        <p:attrNameLst>
                                          <p:attrName>style.visibility</p:attrName>
                                        </p:attrNameLst>
                                      </p:cBhvr>
                                      <p:to>
                                        <p:strVal val="visible"/>
                                      </p:to>
                                    </p:set>
                                    <p:animEffect transition="in" filter="wipe(left)">
                                      <p:cBhvr>
                                        <p:cTn id="26" dur="500"/>
                                        <p:tgtEl>
                                          <p:spTgt spid="37303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73034"/>
                                        </p:tgtEl>
                                        <p:attrNameLst>
                                          <p:attrName>style.visibility</p:attrName>
                                        </p:attrNameLst>
                                      </p:cBhvr>
                                      <p:to>
                                        <p:strVal val="visible"/>
                                      </p:to>
                                    </p:set>
                                    <p:animEffect transition="in" filter="wipe(left)">
                                      <p:cBhvr>
                                        <p:cTn id="31" dur="500"/>
                                        <p:tgtEl>
                                          <p:spTgt spid="373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8" grpId="0" autoUpdateAnimBg="0"/>
      <p:bldP spid="373032" grpId="0" autoUpdateAnimBg="0"/>
      <p:bldP spid="373033" grpId="0" animBg="1" autoUpdateAnimBg="0"/>
      <p:bldP spid="373034" grpId="0" animBg="1"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E8159498-95F4-40F1-B5CD-F2C469F378DC}" type="slidenum">
              <a:rPr kumimoji="0" lang="en-US" altLang="zh-CN" sz="1400" b="0" smtClean="0">
                <a:solidFill>
                  <a:schemeClr val="tx1"/>
                </a:solidFill>
              </a:rPr>
              <a:pPr eaLnBrk="1" hangingPunct="1"/>
              <a:t>141</a:t>
            </a:fld>
            <a:endParaRPr kumimoji="0" lang="en-US" altLang="zh-CN" sz="1400" b="0" smtClean="0">
              <a:solidFill>
                <a:schemeClr val="tx1"/>
              </a:solidFill>
            </a:endParaRPr>
          </a:p>
        </p:txBody>
      </p:sp>
      <p:sp>
        <p:nvSpPr>
          <p:cNvPr id="133123" name="Rectangle 2"/>
          <p:cNvSpPr>
            <a:spLocks noGrp="1" noChangeArrowheads="1"/>
          </p:cNvSpPr>
          <p:nvPr>
            <p:ph type="title"/>
          </p:nvPr>
        </p:nvSpPr>
        <p:spPr/>
        <p:txBody>
          <a:bodyPr/>
          <a:lstStyle/>
          <a:p>
            <a:pPr eaLnBrk="1" hangingPunct="1"/>
            <a:r>
              <a:rPr lang="zh-CN" altLang="en-US" smtClean="0"/>
              <a:t>本章要点</a:t>
            </a:r>
          </a:p>
        </p:txBody>
      </p:sp>
      <p:sp>
        <p:nvSpPr>
          <p:cNvPr id="133124" name="Rectangle 3"/>
          <p:cNvSpPr>
            <a:spLocks noGrp="1" noChangeArrowheads="1"/>
          </p:cNvSpPr>
          <p:nvPr>
            <p:ph type="body" idx="1"/>
          </p:nvPr>
        </p:nvSpPr>
        <p:spPr/>
        <p:txBody>
          <a:bodyPr/>
          <a:lstStyle/>
          <a:p>
            <a:pPr marL="457200" indent="-457200" eaLnBrk="1" hangingPunct="1">
              <a:buFont typeface="Symbol" pitchFamily="18" charset="2"/>
              <a:buAutoNum type="arabicPeriod"/>
            </a:pPr>
            <a:r>
              <a:rPr lang="zh-CN" altLang="en-US" smtClean="0"/>
              <a:t>熟练掌握二叉树的结构特性，了解相应的证明方法。</a:t>
            </a:r>
          </a:p>
          <a:p>
            <a:pPr marL="457200" indent="-457200" eaLnBrk="1" hangingPunct="1">
              <a:buFont typeface="Symbol" pitchFamily="18" charset="2"/>
              <a:buAutoNum type="arabicPeriod"/>
            </a:pPr>
            <a:r>
              <a:rPr lang="zh-CN" altLang="en-US" smtClean="0">
                <a:solidFill>
                  <a:schemeClr val="tx2"/>
                </a:solidFill>
              </a:rPr>
              <a:t>熟悉二叉树的各种存储结构的特点及适用范围。</a:t>
            </a:r>
          </a:p>
          <a:p>
            <a:pPr marL="457200" indent="-457200" eaLnBrk="1" hangingPunct="1">
              <a:buFont typeface="Symbol" pitchFamily="18" charset="2"/>
              <a:buAutoNum type="arabicPeriod"/>
            </a:pPr>
            <a:r>
              <a:rPr lang="zh-CN" altLang="en-US" smtClean="0"/>
              <a:t>遍历二叉树是二叉树各种操作的基础。实现二叉树遍历的具体算法与所采用的存储结构有关。</a:t>
            </a:r>
            <a:r>
              <a:rPr lang="zh-CN" altLang="en-US" smtClean="0">
                <a:solidFill>
                  <a:srgbClr val="FF3300"/>
                </a:solidFill>
              </a:rPr>
              <a:t>掌握各种遍历策略的递归算法，灵活运用遍历算法实现二叉树的其它操作。</a:t>
            </a:r>
            <a:r>
              <a:rPr lang="zh-CN" altLang="en-US" smtClean="0"/>
              <a:t>层次遍历是按另一种搜索策略进行的遍历。</a:t>
            </a:r>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3AB357D5-97DD-4692-8FEE-2E776630D166}" type="slidenum">
              <a:rPr kumimoji="0" lang="en-US" altLang="zh-CN" sz="1400" b="0" smtClean="0">
                <a:solidFill>
                  <a:schemeClr val="tx1"/>
                </a:solidFill>
              </a:rPr>
              <a:pPr eaLnBrk="1" hangingPunct="1"/>
              <a:t>142</a:t>
            </a:fld>
            <a:endParaRPr kumimoji="0" lang="en-US" altLang="zh-CN" sz="1400" b="0" smtClean="0">
              <a:solidFill>
                <a:schemeClr val="tx1"/>
              </a:solidFill>
            </a:endParaRPr>
          </a:p>
        </p:txBody>
      </p:sp>
      <p:sp>
        <p:nvSpPr>
          <p:cNvPr id="134147" name="Rectangle 2"/>
          <p:cNvSpPr>
            <a:spLocks noGrp="1" noChangeArrowheads="1"/>
          </p:cNvSpPr>
          <p:nvPr>
            <p:ph type="title"/>
          </p:nvPr>
        </p:nvSpPr>
        <p:spPr/>
        <p:txBody>
          <a:bodyPr/>
          <a:lstStyle/>
          <a:p>
            <a:pPr eaLnBrk="1" hangingPunct="1"/>
            <a:endParaRPr lang="zh-CN" altLang="zh-CN" smtClean="0"/>
          </a:p>
        </p:txBody>
      </p:sp>
      <p:sp>
        <p:nvSpPr>
          <p:cNvPr id="134148" name="Rectangle 3"/>
          <p:cNvSpPr>
            <a:spLocks noGrp="1" noChangeArrowheads="1"/>
          </p:cNvSpPr>
          <p:nvPr>
            <p:ph type="body" idx="1"/>
          </p:nvPr>
        </p:nvSpPr>
        <p:spPr/>
        <p:txBody>
          <a:bodyPr/>
          <a:lstStyle/>
          <a:p>
            <a:pPr marL="533400" indent="-533400" eaLnBrk="1" hangingPunct="1">
              <a:buFont typeface="Symbol" pitchFamily="18" charset="2"/>
              <a:buAutoNum type="arabicPeriod" startAt="4"/>
            </a:pPr>
            <a:r>
              <a:rPr lang="zh-CN" altLang="en-US" smtClean="0">
                <a:solidFill>
                  <a:schemeClr val="tx1"/>
                </a:solidFill>
              </a:rPr>
              <a:t>理解二叉树线索化的实质是建立结点与其在相应序列中的前驱或后继之间的直接联系，</a:t>
            </a:r>
            <a:r>
              <a:rPr lang="zh-CN" altLang="en-US" smtClean="0">
                <a:solidFill>
                  <a:schemeClr val="tx2"/>
                </a:solidFill>
              </a:rPr>
              <a:t>熟练掌握二叉树的线索化过程以及在中序线索化树上找给定结点的前驱和后继的方法。二叉树的线索化过程是基于对二叉树进行遍历，而线索二叉树上的线索又为相应的遍历提供了方便。</a:t>
            </a:r>
          </a:p>
          <a:p>
            <a:pPr marL="533400" indent="-533400" eaLnBrk="1" hangingPunct="1"/>
            <a:endParaRPr lang="en-US" altLang="zh-CN" smtClean="0"/>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04C26BC2-8CA2-4C05-B630-57E733256FA1}" type="slidenum">
              <a:rPr kumimoji="0" lang="en-US" altLang="zh-CN" sz="1400" b="0" smtClean="0">
                <a:solidFill>
                  <a:schemeClr val="tx1"/>
                </a:solidFill>
              </a:rPr>
              <a:pPr eaLnBrk="1" hangingPunct="1"/>
              <a:t>143</a:t>
            </a:fld>
            <a:endParaRPr kumimoji="0" lang="en-US" altLang="zh-CN" sz="1400" b="0" smtClean="0">
              <a:solidFill>
                <a:schemeClr val="tx1"/>
              </a:solidFill>
            </a:endParaRPr>
          </a:p>
        </p:txBody>
      </p:sp>
      <p:sp>
        <p:nvSpPr>
          <p:cNvPr id="135171" name="Rectangle 2"/>
          <p:cNvSpPr>
            <a:spLocks noGrp="1" noChangeArrowheads="1"/>
          </p:cNvSpPr>
          <p:nvPr>
            <p:ph type="title"/>
          </p:nvPr>
        </p:nvSpPr>
        <p:spPr/>
        <p:txBody>
          <a:bodyPr/>
          <a:lstStyle/>
          <a:p>
            <a:pPr eaLnBrk="1" hangingPunct="1"/>
            <a:r>
              <a:rPr lang="zh-CN" altLang="en-US" smtClean="0"/>
              <a:t>本章要点</a:t>
            </a:r>
          </a:p>
        </p:txBody>
      </p:sp>
      <p:sp>
        <p:nvSpPr>
          <p:cNvPr id="135172" name="Rectangle 3"/>
          <p:cNvSpPr>
            <a:spLocks noGrp="1" noChangeArrowheads="1"/>
          </p:cNvSpPr>
          <p:nvPr>
            <p:ph type="body" idx="1"/>
          </p:nvPr>
        </p:nvSpPr>
        <p:spPr/>
        <p:txBody>
          <a:bodyPr/>
          <a:lstStyle/>
          <a:p>
            <a:pPr marL="533400" indent="-533400" eaLnBrk="1" hangingPunct="1">
              <a:buFont typeface="Symbol" pitchFamily="18" charset="2"/>
              <a:buAutoNum type="arabicPeriod" startAt="5"/>
            </a:pPr>
            <a:r>
              <a:rPr lang="zh-CN" altLang="en-US" smtClean="0"/>
              <a:t>熟悉树的各种存储结构及其特点，掌握树和森林与二叉树的转换方法。</a:t>
            </a:r>
          </a:p>
          <a:p>
            <a:pPr marL="533400" indent="-533400" eaLnBrk="1" hangingPunct="1">
              <a:buFont typeface="Symbol" pitchFamily="18" charset="2"/>
              <a:buAutoNum type="arabicPeriod" startAt="5"/>
            </a:pPr>
            <a:r>
              <a:rPr lang="zh-CN" altLang="en-US" smtClean="0">
                <a:solidFill>
                  <a:schemeClr val="tx2"/>
                </a:solidFill>
              </a:rPr>
              <a:t>学会编写实现树的各种操作的算法。</a:t>
            </a:r>
          </a:p>
          <a:p>
            <a:pPr marL="533400" indent="-533400" eaLnBrk="1" hangingPunct="1">
              <a:buFont typeface="Symbol" pitchFamily="18" charset="2"/>
              <a:buAutoNum type="arabicPeriod" startAt="5"/>
            </a:pPr>
            <a:r>
              <a:rPr lang="zh-CN" altLang="en-US" smtClean="0"/>
              <a:t>了解最优树的特性，掌握建立最优树和哈夫曼编码的方法。</a:t>
            </a:r>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sz="quarter"/>
          </p:nvPr>
        </p:nvSpPr>
        <p:spPr/>
        <p:txBody>
          <a:bodyPr/>
          <a:lstStyle/>
          <a:p>
            <a:r>
              <a:rPr lang="zh-CN" altLang="en-US" dirty="0" smtClean="0"/>
              <a:t>思考题</a:t>
            </a:r>
            <a:endParaRPr lang="zh-CN" altLang="en-US" dirty="0"/>
          </a:p>
        </p:txBody>
      </p:sp>
      <p:sp>
        <p:nvSpPr>
          <p:cNvPr id="6" name="副标题 5"/>
          <p:cNvSpPr>
            <a:spLocks noGrp="1"/>
          </p:cNvSpPr>
          <p:nvPr>
            <p:ph type="subTitle" sz="quarter"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9E4FDE78-BF40-4F0E-A1BC-BC7A5638AE81}" type="slidenum">
              <a:rPr lang="en-US" altLang="zh-CN" smtClean="0"/>
              <a:pPr>
                <a:defRPr/>
              </a:pPr>
              <a:t>144</a:t>
            </a:fld>
            <a:endParaRPr lang="en-US" altLang="zh-CN"/>
          </a:p>
        </p:txBody>
      </p:sp>
    </p:spTree>
    <p:extLst>
      <p:ext uri="{BB962C8B-B14F-4D97-AF65-F5344CB8AC3E}">
        <p14:creationId xmlns:p14="http://schemas.microsoft.com/office/powerpoint/2010/main" val="21300693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B1B961E4-6E70-4D25-ADB1-AB66D961F1F2}" type="slidenum">
              <a:rPr kumimoji="0" lang="en-US" altLang="zh-CN" sz="1400" b="0" smtClean="0">
                <a:solidFill>
                  <a:schemeClr val="tx1"/>
                </a:solidFill>
              </a:rPr>
              <a:pPr eaLnBrk="1" hangingPunct="1"/>
              <a:t>145</a:t>
            </a:fld>
            <a:endParaRPr kumimoji="0" lang="en-US" altLang="zh-CN" sz="1400" b="0" smtClean="0">
              <a:solidFill>
                <a:schemeClr val="tx1"/>
              </a:solidFill>
            </a:endParaRPr>
          </a:p>
        </p:txBody>
      </p:sp>
      <p:sp>
        <p:nvSpPr>
          <p:cNvPr id="136195" name="Rectangle 2"/>
          <p:cNvSpPr>
            <a:spLocks noGrp="1" noChangeArrowheads="1"/>
          </p:cNvSpPr>
          <p:nvPr>
            <p:ph type="title"/>
          </p:nvPr>
        </p:nvSpPr>
        <p:spPr/>
        <p:txBody>
          <a:bodyPr/>
          <a:lstStyle/>
          <a:p>
            <a:pPr eaLnBrk="1" hangingPunct="1"/>
            <a:r>
              <a:rPr lang="zh-CN" altLang="en-US" dirty="0"/>
              <a:t>思考</a:t>
            </a:r>
            <a:r>
              <a:rPr lang="zh-CN" altLang="en-US" dirty="0" smtClean="0"/>
              <a:t>题</a:t>
            </a:r>
          </a:p>
        </p:txBody>
      </p:sp>
      <p:sp>
        <p:nvSpPr>
          <p:cNvPr id="136196" name="Rectangle 3"/>
          <p:cNvSpPr>
            <a:spLocks noGrp="1" noChangeArrowheads="1"/>
          </p:cNvSpPr>
          <p:nvPr>
            <p:ph type="body" idx="1"/>
          </p:nvPr>
        </p:nvSpPr>
        <p:spPr/>
        <p:txBody>
          <a:bodyPr/>
          <a:lstStyle/>
          <a:p>
            <a:pPr marL="533400" indent="-533400" eaLnBrk="1" hangingPunct="1"/>
            <a:r>
              <a:rPr lang="en-US" altLang="zh-CN" dirty="0" smtClean="0">
                <a:solidFill>
                  <a:schemeClr val="tx1"/>
                </a:solidFill>
                <a:latin typeface="楷体_GB2312" pitchFamily="49" charset="-122"/>
              </a:rPr>
              <a:t>1</a:t>
            </a:r>
            <a:r>
              <a:rPr lang="zh-CN" altLang="en-US" dirty="0" smtClean="0">
                <a:solidFill>
                  <a:schemeClr val="tx1"/>
                </a:solidFill>
                <a:latin typeface="楷体_GB2312" pitchFamily="49" charset="-122"/>
              </a:rPr>
              <a:t>、找出所有满足下列条件的二叉树：</a:t>
            </a:r>
          </a:p>
          <a:p>
            <a:pPr marL="990600" lvl="1" indent="-533400" eaLnBrk="1" hangingPunct="1"/>
            <a:r>
              <a:rPr lang="en-US" altLang="zh-CN" dirty="0" smtClean="0">
                <a:solidFill>
                  <a:schemeClr val="tx1"/>
                </a:solidFill>
                <a:latin typeface="楷体_GB2312" pitchFamily="49" charset="-122"/>
              </a:rPr>
              <a:t>a. </a:t>
            </a:r>
            <a:r>
              <a:rPr lang="zh-CN" altLang="en-US" dirty="0" smtClean="0">
                <a:solidFill>
                  <a:schemeClr val="tx1"/>
                </a:solidFill>
                <a:latin typeface="楷体_GB2312" pitchFamily="49" charset="-122"/>
              </a:rPr>
              <a:t>它们在先序遍历和中序遍历时，得到的结点访问序列相同；</a:t>
            </a:r>
          </a:p>
          <a:p>
            <a:pPr marL="990600" lvl="1" indent="-533400" eaLnBrk="1" hangingPunct="1"/>
            <a:r>
              <a:rPr lang="en-US" altLang="zh-CN" dirty="0" smtClean="0">
                <a:solidFill>
                  <a:schemeClr val="tx1"/>
                </a:solidFill>
                <a:latin typeface="楷体_GB2312" pitchFamily="49" charset="-122"/>
              </a:rPr>
              <a:t>b.</a:t>
            </a:r>
            <a:r>
              <a:rPr lang="zh-CN" altLang="en-US" dirty="0" smtClean="0">
                <a:solidFill>
                  <a:schemeClr val="tx1"/>
                </a:solidFill>
                <a:latin typeface="楷体_GB2312" pitchFamily="49" charset="-122"/>
              </a:rPr>
              <a:t>它们在后序遍历和中序遍历时，得到的结点访问序列相同；</a:t>
            </a:r>
          </a:p>
          <a:p>
            <a:pPr marL="990600" lvl="1" indent="-533400" eaLnBrk="1" hangingPunct="1"/>
            <a:r>
              <a:rPr lang="en-US" altLang="zh-CN" dirty="0" smtClean="0">
                <a:solidFill>
                  <a:schemeClr val="tx1"/>
                </a:solidFill>
                <a:latin typeface="楷体_GB2312" pitchFamily="49" charset="-122"/>
              </a:rPr>
              <a:t>c.</a:t>
            </a:r>
            <a:r>
              <a:rPr lang="zh-CN" altLang="en-US" dirty="0" smtClean="0">
                <a:solidFill>
                  <a:schemeClr val="tx1"/>
                </a:solidFill>
                <a:latin typeface="楷体_GB2312" pitchFamily="49" charset="-122"/>
              </a:rPr>
              <a:t>它们在先序遍历和后序遍历时，得到的结点访问序列相同；</a:t>
            </a:r>
          </a:p>
          <a:p>
            <a:pPr marL="533400" indent="-533400" eaLnBrk="1" hangingPunct="1"/>
            <a:r>
              <a:rPr lang="en-US" altLang="zh-CN" dirty="0" smtClean="0">
                <a:solidFill>
                  <a:schemeClr val="tx1"/>
                </a:solidFill>
                <a:latin typeface="楷体_GB2312" pitchFamily="49" charset="-122"/>
              </a:rPr>
              <a:t>2. </a:t>
            </a:r>
            <a:r>
              <a:rPr lang="zh-CN" altLang="en-US" dirty="0" smtClean="0">
                <a:solidFill>
                  <a:schemeClr val="tx1"/>
                </a:solidFill>
                <a:latin typeface="楷体_GB2312" pitchFamily="49" charset="-122"/>
              </a:rPr>
              <a:t>假设一棵二叉树的先序序列为</a:t>
            </a:r>
            <a:r>
              <a:rPr lang="en-US" altLang="zh-CN" dirty="0" smtClean="0">
                <a:solidFill>
                  <a:schemeClr val="tx1"/>
                </a:solidFill>
                <a:latin typeface="楷体_GB2312" pitchFamily="49" charset="-122"/>
              </a:rPr>
              <a:t>EBADCFHGIKJ</a:t>
            </a:r>
            <a:r>
              <a:rPr lang="zh-CN" altLang="en-US" dirty="0" smtClean="0">
                <a:solidFill>
                  <a:schemeClr val="tx1"/>
                </a:solidFill>
                <a:latin typeface="楷体_GB2312" pitchFamily="49" charset="-122"/>
              </a:rPr>
              <a:t>和中序序列为</a:t>
            </a:r>
            <a:r>
              <a:rPr lang="en-US" altLang="zh-CN" dirty="0" smtClean="0">
                <a:solidFill>
                  <a:schemeClr val="tx1"/>
                </a:solidFill>
                <a:latin typeface="楷体_GB2312" pitchFamily="49" charset="-122"/>
              </a:rPr>
              <a:t>ABCDEFGHIJK</a:t>
            </a:r>
            <a:r>
              <a:rPr lang="zh-CN" altLang="en-US" dirty="0" smtClean="0">
                <a:solidFill>
                  <a:schemeClr val="tx1"/>
                </a:solidFill>
                <a:latin typeface="楷体_GB2312" pitchFamily="49" charset="-122"/>
              </a:rPr>
              <a:t>。请画出该树。</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5779989A-ED2E-421F-9CB2-4E009D6ED767}" type="slidenum">
              <a:rPr kumimoji="0" lang="en-US" altLang="zh-CN" sz="1400" b="0" smtClean="0">
                <a:solidFill>
                  <a:schemeClr val="tx1"/>
                </a:solidFill>
              </a:rPr>
              <a:pPr eaLnBrk="1" hangingPunct="1"/>
              <a:t>146</a:t>
            </a:fld>
            <a:endParaRPr kumimoji="0" lang="en-US" altLang="zh-CN" sz="1400" b="0" smtClean="0">
              <a:solidFill>
                <a:schemeClr val="tx1"/>
              </a:solidFill>
            </a:endParaRPr>
          </a:p>
        </p:txBody>
      </p:sp>
      <p:sp>
        <p:nvSpPr>
          <p:cNvPr id="137219" name="Rectangle 2"/>
          <p:cNvSpPr>
            <a:spLocks noGrp="1" noChangeArrowheads="1"/>
          </p:cNvSpPr>
          <p:nvPr>
            <p:ph type="title"/>
          </p:nvPr>
        </p:nvSpPr>
        <p:spPr/>
        <p:txBody>
          <a:bodyPr/>
          <a:lstStyle/>
          <a:p>
            <a:pPr eaLnBrk="1" hangingPunct="1"/>
            <a:r>
              <a:rPr lang="zh-CN" altLang="en-US" dirty="0"/>
              <a:t>思考题</a:t>
            </a:r>
            <a:endParaRPr lang="zh-CN" altLang="en-US" dirty="0" smtClean="0"/>
          </a:p>
        </p:txBody>
      </p:sp>
      <p:sp>
        <p:nvSpPr>
          <p:cNvPr id="137220" name="Rectangle 3"/>
          <p:cNvSpPr>
            <a:spLocks noGrp="1" noChangeArrowheads="1"/>
          </p:cNvSpPr>
          <p:nvPr>
            <p:ph type="body" idx="1"/>
          </p:nvPr>
        </p:nvSpPr>
        <p:spPr/>
        <p:txBody>
          <a:bodyPr/>
          <a:lstStyle/>
          <a:p>
            <a:pPr eaLnBrk="1" hangingPunct="1"/>
            <a:r>
              <a:rPr lang="en-US" altLang="zh-CN" smtClean="0">
                <a:solidFill>
                  <a:schemeClr val="tx1"/>
                </a:solidFill>
                <a:latin typeface="楷体_GB2312" pitchFamily="49" charset="-122"/>
              </a:rPr>
              <a:t>3. </a:t>
            </a:r>
            <a:r>
              <a:rPr lang="zh-CN" altLang="en-US" smtClean="0">
                <a:solidFill>
                  <a:schemeClr val="tx1"/>
                </a:solidFill>
                <a:latin typeface="楷体_GB2312" pitchFamily="49" charset="-122"/>
              </a:rPr>
              <a:t>编写递归算法，将二叉树中所有结点的左、右子树相互交换。</a:t>
            </a:r>
          </a:p>
          <a:p>
            <a:pPr eaLnBrk="1" hangingPunct="1"/>
            <a:r>
              <a:rPr lang="en-US" altLang="zh-CN" smtClean="0">
                <a:solidFill>
                  <a:schemeClr val="tx1"/>
                </a:solidFill>
                <a:latin typeface="楷体_GB2312" pitchFamily="49" charset="-122"/>
              </a:rPr>
              <a:t>4. </a:t>
            </a:r>
            <a:r>
              <a:rPr lang="zh-CN" altLang="en-US" smtClean="0">
                <a:solidFill>
                  <a:schemeClr val="tx1"/>
                </a:solidFill>
                <a:latin typeface="楷体_GB2312" pitchFamily="49" charset="-122"/>
              </a:rPr>
              <a:t>请对下图所示二叉树进行后序线索化，为每个空指针建立相应的前驱或后继线索</a:t>
            </a:r>
          </a:p>
          <a:p>
            <a:pPr eaLnBrk="1" hangingPunct="1"/>
            <a:r>
              <a:rPr lang="en-US" altLang="zh-CN" smtClean="0"/>
              <a:t>5. </a:t>
            </a:r>
            <a:r>
              <a:rPr lang="zh-CN" altLang="en-US" smtClean="0"/>
              <a:t>假设用于通讯的电文由</a:t>
            </a:r>
            <a:r>
              <a:rPr lang="en-US" altLang="zh-CN" smtClean="0"/>
              <a:t>8</a:t>
            </a:r>
            <a:r>
              <a:rPr lang="zh-CN" altLang="en-US" smtClean="0"/>
              <a:t>个字母组成，字母出现的频率为</a:t>
            </a:r>
            <a:r>
              <a:rPr lang="en-US" altLang="zh-CN" smtClean="0"/>
              <a:t>0.07, 0.19, 0.02, 0.06, 0.32, 0.03, 0.21, 0.10</a:t>
            </a:r>
            <a:r>
              <a:rPr lang="zh-CN" altLang="en-US" smtClean="0"/>
              <a:t>。试为这</a:t>
            </a:r>
            <a:r>
              <a:rPr lang="en-US" altLang="zh-CN" smtClean="0"/>
              <a:t>8</a:t>
            </a:r>
            <a:r>
              <a:rPr lang="zh-CN" altLang="en-US" smtClean="0"/>
              <a:t>个字母设计哈夫曼编码。 </a:t>
            </a:r>
          </a:p>
        </p:txBody>
      </p:sp>
      <p:grpSp>
        <p:nvGrpSpPr>
          <p:cNvPr id="137221" name="Group 19"/>
          <p:cNvGrpSpPr>
            <a:grpSpLocks/>
          </p:cNvGrpSpPr>
          <p:nvPr/>
        </p:nvGrpSpPr>
        <p:grpSpPr bwMode="auto">
          <a:xfrm>
            <a:off x="4343400" y="4114800"/>
            <a:ext cx="4191000" cy="2667000"/>
            <a:chOff x="1296" y="2640"/>
            <a:chExt cx="2640" cy="1680"/>
          </a:xfrm>
        </p:grpSpPr>
        <p:sp>
          <p:nvSpPr>
            <p:cNvPr id="137222" name="Line 4"/>
            <p:cNvSpPr>
              <a:spLocks noChangeShapeType="1"/>
            </p:cNvSpPr>
            <p:nvPr/>
          </p:nvSpPr>
          <p:spPr bwMode="auto">
            <a:xfrm>
              <a:off x="1632" y="3792"/>
              <a:ext cx="336" cy="2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223" name="Line 5"/>
            <p:cNvSpPr>
              <a:spLocks noChangeShapeType="1"/>
            </p:cNvSpPr>
            <p:nvPr/>
          </p:nvSpPr>
          <p:spPr bwMode="auto">
            <a:xfrm flipH="1">
              <a:off x="2160" y="2880"/>
              <a:ext cx="336" cy="2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224" name="Line 6"/>
            <p:cNvSpPr>
              <a:spLocks noChangeShapeType="1"/>
            </p:cNvSpPr>
            <p:nvPr/>
          </p:nvSpPr>
          <p:spPr bwMode="auto">
            <a:xfrm>
              <a:off x="2784" y="2880"/>
              <a:ext cx="336" cy="2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225" name="Line 7"/>
            <p:cNvSpPr>
              <a:spLocks noChangeShapeType="1"/>
            </p:cNvSpPr>
            <p:nvPr/>
          </p:nvSpPr>
          <p:spPr bwMode="auto">
            <a:xfrm flipH="1">
              <a:off x="1584" y="3312"/>
              <a:ext cx="336" cy="2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226" name="Line 8"/>
            <p:cNvSpPr>
              <a:spLocks noChangeShapeType="1"/>
            </p:cNvSpPr>
            <p:nvPr/>
          </p:nvSpPr>
          <p:spPr bwMode="auto">
            <a:xfrm flipH="1">
              <a:off x="2784" y="3312"/>
              <a:ext cx="336" cy="2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227" name="Line 9"/>
            <p:cNvSpPr>
              <a:spLocks noChangeShapeType="1"/>
            </p:cNvSpPr>
            <p:nvPr/>
          </p:nvSpPr>
          <p:spPr bwMode="auto">
            <a:xfrm>
              <a:off x="3312" y="3264"/>
              <a:ext cx="336" cy="2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228" name="Line 10"/>
            <p:cNvSpPr>
              <a:spLocks noChangeShapeType="1"/>
            </p:cNvSpPr>
            <p:nvPr/>
          </p:nvSpPr>
          <p:spPr bwMode="auto">
            <a:xfrm flipH="1">
              <a:off x="3312" y="3792"/>
              <a:ext cx="336" cy="2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229" name="Oval 11"/>
            <p:cNvSpPr>
              <a:spLocks noChangeArrowheads="1"/>
            </p:cNvSpPr>
            <p:nvPr/>
          </p:nvSpPr>
          <p:spPr bwMode="auto">
            <a:xfrm>
              <a:off x="2424" y="2640"/>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A</a:t>
              </a:r>
            </a:p>
          </p:txBody>
        </p:sp>
        <p:sp>
          <p:nvSpPr>
            <p:cNvPr id="137230" name="Oval 12"/>
            <p:cNvSpPr>
              <a:spLocks noChangeArrowheads="1"/>
            </p:cNvSpPr>
            <p:nvPr/>
          </p:nvSpPr>
          <p:spPr bwMode="auto">
            <a:xfrm>
              <a:off x="1824" y="3024"/>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B</a:t>
              </a:r>
            </a:p>
          </p:txBody>
        </p:sp>
        <p:sp>
          <p:nvSpPr>
            <p:cNvPr id="137231" name="Oval 13"/>
            <p:cNvSpPr>
              <a:spLocks noChangeArrowheads="1"/>
            </p:cNvSpPr>
            <p:nvPr/>
          </p:nvSpPr>
          <p:spPr bwMode="auto">
            <a:xfrm>
              <a:off x="3024" y="3024"/>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C</a:t>
              </a:r>
            </a:p>
          </p:txBody>
        </p:sp>
        <p:sp>
          <p:nvSpPr>
            <p:cNvPr id="137232" name="Oval 14"/>
            <p:cNvSpPr>
              <a:spLocks noChangeArrowheads="1"/>
            </p:cNvSpPr>
            <p:nvPr/>
          </p:nvSpPr>
          <p:spPr bwMode="auto">
            <a:xfrm>
              <a:off x="1296" y="3504"/>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D</a:t>
              </a:r>
            </a:p>
          </p:txBody>
        </p:sp>
        <p:sp>
          <p:nvSpPr>
            <p:cNvPr id="137233" name="Oval 15"/>
            <p:cNvSpPr>
              <a:spLocks noChangeArrowheads="1"/>
            </p:cNvSpPr>
            <p:nvPr/>
          </p:nvSpPr>
          <p:spPr bwMode="auto">
            <a:xfrm>
              <a:off x="2496" y="3504"/>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E</a:t>
              </a:r>
            </a:p>
          </p:txBody>
        </p:sp>
        <p:sp>
          <p:nvSpPr>
            <p:cNvPr id="137234" name="Oval 16"/>
            <p:cNvSpPr>
              <a:spLocks noChangeArrowheads="1"/>
            </p:cNvSpPr>
            <p:nvPr/>
          </p:nvSpPr>
          <p:spPr bwMode="auto">
            <a:xfrm>
              <a:off x="3552" y="3504"/>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F</a:t>
              </a:r>
            </a:p>
          </p:txBody>
        </p:sp>
        <p:sp>
          <p:nvSpPr>
            <p:cNvPr id="137235" name="Oval 17"/>
            <p:cNvSpPr>
              <a:spLocks noChangeArrowheads="1"/>
            </p:cNvSpPr>
            <p:nvPr/>
          </p:nvSpPr>
          <p:spPr bwMode="auto">
            <a:xfrm>
              <a:off x="1872" y="3984"/>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G</a:t>
              </a:r>
            </a:p>
          </p:txBody>
        </p:sp>
        <p:sp>
          <p:nvSpPr>
            <p:cNvPr id="137236" name="Oval 18"/>
            <p:cNvSpPr>
              <a:spLocks noChangeArrowheads="1"/>
            </p:cNvSpPr>
            <p:nvPr/>
          </p:nvSpPr>
          <p:spPr bwMode="auto">
            <a:xfrm>
              <a:off x="3072" y="3984"/>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H</a:t>
              </a:r>
            </a:p>
          </p:txBody>
        </p:sp>
      </p:gr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pPr lvl="0"/>
            <a:r>
              <a:rPr lang="en-US" altLang="zh-CN" dirty="0" smtClean="0"/>
              <a:t>1. </a:t>
            </a:r>
            <a:r>
              <a:rPr lang="zh-CN" altLang="zh-CN" dirty="0" smtClean="0"/>
              <a:t>针对</a:t>
            </a:r>
            <a:r>
              <a:rPr lang="en-US" altLang="zh-CN" dirty="0"/>
              <a:t>k</a:t>
            </a:r>
            <a:r>
              <a:rPr lang="zh-CN" altLang="zh-CN" dirty="0"/>
              <a:t>叉树请回答下面问题：</a:t>
            </a:r>
          </a:p>
          <a:p>
            <a:r>
              <a:rPr lang="zh-CN" altLang="zh-CN" dirty="0"/>
              <a:t>（</a:t>
            </a:r>
            <a:r>
              <a:rPr lang="en-US" altLang="zh-CN" dirty="0"/>
              <a:t>1</a:t>
            </a:r>
            <a:r>
              <a:rPr lang="zh-CN" altLang="zh-CN" dirty="0"/>
              <a:t>）</a:t>
            </a:r>
            <a:r>
              <a:rPr lang="en-US" altLang="zh-CN" dirty="0"/>
              <a:t>k</a:t>
            </a:r>
            <a:r>
              <a:rPr lang="zh-CN" altLang="zh-CN" dirty="0"/>
              <a:t>叉树的第</a:t>
            </a:r>
            <a:r>
              <a:rPr lang="en-US" altLang="zh-CN" dirty="0"/>
              <a:t> </a:t>
            </a:r>
            <a:r>
              <a:rPr lang="en-US" altLang="zh-CN" dirty="0" err="1"/>
              <a:t>i</a:t>
            </a:r>
            <a:r>
              <a:rPr lang="en-US" altLang="zh-CN" dirty="0"/>
              <a:t> </a:t>
            </a:r>
            <a:r>
              <a:rPr lang="zh-CN" altLang="zh-CN" dirty="0"/>
              <a:t>层上至多有多少个结点？</a:t>
            </a:r>
          </a:p>
          <a:p>
            <a:r>
              <a:rPr lang="zh-CN" altLang="zh-CN" dirty="0"/>
              <a:t>（</a:t>
            </a:r>
            <a:r>
              <a:rPr lang="en-US" altLang="zh-CN" dirty="0"/>
              <a:t>2</a:t>
            </a:r>
            <a:r>
              <a:rPr lang="zh-CN" altLang="zh-CN" dirty="0"/>
              <a:t>）深度为</a:t>
            </a:r>
            <a:r>
              <a:rPr lang="en-US" altLang="zh-CN" dirty="0"/>
              <a:t>t</a:t>
            </a:r>
            <a:r>
              <a:rPr lang="zh-CN" altLang="zh-CN" dirty="0"/>
              <a:t>的</a:t>
            </a:r>
            <a:r>
              <a:rPr lang="en-US" altLang="zh-CN" dirty="0"/>
              <a:t>k</a:t>
            </a:r>
            <a:r>
              <a:rPr lang="zh-CN" altLang="zh-CN" dirty="0"/>
              <a:t>叉树上至多含多少个结点？</a:t>
            </a:r>
          </a:p>
          <a:p>
            <a:r>
              <a:rPr lang="zh-CN" altLang="zh-CN" dirty="0"/>
              <a:t>（</a:t>
            </a:r>
            <a:r>
              <a:rPr lang="en-US" altLang="zh-CN" dirty="0"/>
              <a:t>3</a:t>
            </a:r>
            <a:r>
              <a:rPr lang="zh-CN" altLang="zh-CN" dirty="0"/>
              <a:t>）具有</a:t>
            </a:r>
            <a:r>
              <a:rPr lang="en-US" altLang="zh-CN" dirty="0"/>
              <a:t> n </a:t>
            </a:r>
            <a:r>
              <a:rPr lang="zh-CN" altLang="zh-CN" dirty="0"/>
              <a:t>个结点的完全</a:t>
            </a:r>
            <a:r>
              <a:rPr lang="en-US" altLang="zh-CN" dirty="0"/>
              <a:t>k</a:t>
            </a:r>
            <a:r>
              <a:rPr lang="zh-CN" altLang="zh-CN" dirty="0"/>
              <a:t>叉树的深度是多少？</a:t>
            </a:r>
          </a:p>
          <a:p>
            <a:r>
              <a:rPr lang="zh-CN" altLang="zh-CN" dirty="0"/>
              <a:t>（</a:t>
            </a:r>
            <a:r>
              <a:rPr lang="en-US" altLang="zh-CN" dirty="0"/>
              <a:t>4</a:t>
            </a:r>
            <a:r>
              <a:rPr lang="zh-CN" altLang="zh-CN" dirty="0"/>
              <a:t>）若对含</a:t>
            </a:r>
            <a:r>
              <a:rPr lang="en-US" altLang="zh-CN" dirty="0"/>
              <a:t> n </a:t>
            </a:r>
            <a:r>
              <a:rPr lang="zh-CN" altLang="zh-CN" dirty="0"/>
              <a:t>个结点的完全</a:t>
            </a:r>
            <a:r>
              <a:rPr lang="en-US" altLang="zh-CN" dirty="0"/>
              <a:t>k</a:t>
            </a:r>
            <a:r>
              <a:rPr lang="zh-CN" altLang="zh-CN" dirty="0"/>
              <a:t>叉树从上到下且从左至右进行</a:t>
            </a:r>
            <a:r>
              <a:rPr lang="en-US" altLang="zh-CN" dirty="0"/>
              <a:t> 1 </a:t>
            </a:r>
            <a:r>
              <a:rPr lang="zh-CN" altLang="zh-CN" dirty="0"/>
              <a:t>至</a:t>
            </a:r>
            <a:r>
              <a:rPr lang="en-US" altLang="zh-CN" dirty="0"/>
              <a:t> n </a:t>
            </a:r>
            <a:r>
              <a:rPr lang="zh-CN" altLang="zh-CN" dirty="0"/>
              <a:t>的编号，则对完全</a:t>
            </a:r>
            <a:r>
              <a:rPr lang="en-US" altLang="zh-CN" dirty="0"/>
              <a:t>k</a:t>
            </a:r>
            <a:r>
              <a:rPr lang="zh-CN" altLang="zh-CN" dirty="0"/>
              <a:t>叉树中任意一个编号为</a:t>
            </a:r>
            <a:r>
              <a:rPr lang="en-US" altLang="zh-CN" dirty="0"/>
              <a:t> </a:t>
            </a:r>
            <a:r>
              <a:rPr lang="en-US" altLang="zh-CN" dirty="0" err="1"/>
              <a:t>i</a:t>
            </a:r>
            <a:r>
              <a:rPr lang="en-US" altLang="zh-CN" dirty="0"/>
              <a:t> </a:t>
            </a:r>
            <a:r>
              <a:rPr lang="zh-CN" altLang="zh-CN" dirty="0"/>
              <a:t>的结点，其父节点的编号是多少？其子节点的编号各是多少</a:t>
            </a:r>
            <a:r>
              <a:rPr lang="zh-CN" altLang="zh-CN" dirty="0" smtClean="0"/>
              <a:t>？</a:t>
            </a:r>
            <a:endParaRPr lang="en-US" altLang="zh-CN" dirty="0" smtClean="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147</a:t>
            </a:fld>
            <a:endParaRPr lang="en-US" altLang="zh-CN"/>
          </a:p>
        </p:txBody>
      </p:sp>
    </p:spTree>
    <p:extLst>
      <p:ext uri="{BB962C8B-B14F-4D97-AF65-F5344CB8AC3E}">
        <p14:creationId xmlns:p14="http://schemas.microsoft.com/office/powerpoint/2010/main" val="221864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dirty="0" smtClean="0"/>
              <a:t>2. </a:t>
            </a:r>
            <a:r>
              <a:rPr lang="zh-CN" altLang="zh-CN" dirty="0" smtClean="0"/>
              <a:t>请</a:t>
            </a:r>
            <a:r>
              <a:rPr lang="zh-CN" altLang="zh-CN" dirty="0"/>
              <a:t>回答在下面的树中，各有多少叶子节点：</a:t>
            </a:r>
          </a:p>
          <a:p>
            <a:r>
              <a:rPr lang="zh-CN" altLang="zh-CN" dirty="0"/>
              <a:t>（</a:t>
            </a:r>
            <a:r>
              <a:rPr lang="en-US" altLang="zh-CN" dirty="0"/>
              <a:t>1</a:t>
            </a:r>
            <a:r>
              <a:rPr lang="zh-CN" altLang="zh-CN" dirty="0"/>
              <a:t>）含有</a:t>
            </a:r>
            <a:r>
              <a:rPr lang="en-US" altLang="zh-CN" dirty="0"/>
              <a:t>n</a:t>
            </a:r>
            <a:r>
              <a:rPr lang="zh-CN" altLang="zh-CN" dirty="0"/>
              <a:t>个节点的正则</a:t>
            </a:r>
            <a:r>
              <a:rPr lang="en-US" altLang="zh-CN" dirty="0"/>
              <a:t>k</a:t>
            </a:r>
            <a:r>
              <a:rPr lang="zh-CN" altLang="zh-CN" dirty="0"/>
              <a:t>叉树：即只有度为</a:t>
            </a:r>
            <a:r>
              <a:rPr lang="en-US" altLang="zh-CN" dirty="0"/>
              <a:t>k</a:t>
            </a:r>
            <a:r>
              <a:rPr lang="zh-CN" altLang="zh-CN" dirty="0"/>
              <a:t>和度为</a:t>
            </a:r>
            <a:r>
              <a:rPr lang="en-US" altLang="zh-CN" dirty="0"/>
              <a:t>0</a:t>
            </a:r>
            <a:r>
              <a:rPr lang="zh-CN" altLang="zh-CN" dirty="0"/>
              <a:t>的节点的树。</a:t>
            </a:r>
          </a:p>
          <a:p>
            <a:r>
              <a:rPr lang="zh-CN" altLang="zh-CN" dirty="0"/>
              <a:t>（</a:t>
            </a:r>
            <a:r>
              <a:rPr lang="en-US" altLang="zh-CN" dirty="0"/>
              <a:t>2</a:t>
            </a:r>
            <a:r>
              <a:rPr lang="zh-CN" altLang="zh-CN" dirty="0"/>
              <a:t>）含有</a:t>
            </a:r>
            <a:r>
              <a:rPr lang="en-US" altLang="zh-CN" dirty="0"/>
              <a:t>n</a:t>
            </a:r>
            <a:r>
              <a:rPr lang="zh-CN" altLang="zh-CN" dirty="0"/>
              <a:t>个节点的完全二叉树</a:t>
            </a:r>
            <a:r>
              <a:rPr lang="zh-CN" altLang="zh-CN" dirty="0" smtClean="0"/>
              <a:t>。</a:t>
            </a:r>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148</a:t>
            </a:fld>
            <a:endParaRPr lang="en-US" altLang="zh-CN"/>
          </a:p>
        </p:txBody>
      </p:sp>
    </p:spTree>
    <p:extLst>
      <p:ext uri="{BB962C8B-B14F-4D97-AF65-F5344CB8AC3E}">
        <p14:creationId xmlns:p14="http://schemas.microsoft.com/office/powerpoint/2010/main" val="2711074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t>树的计数问题（不考虑结点的数据的异同）</a:t>
            </a:r>
          </a:p>
          <a:p>
            <a:r>
              <a:rPr lang="zh-CN" altLang="zh-CN" dirty="0"/>
              <a:t>（</a:t>
            </a:r>
            <a:r>
              <a:rPr lang="en-US" altLang="zh-CN" dirty="0"/>
              <a:t>1</a:t>
            </a:r>
            <a:r>
              <a:rPr lang="zh-CN" altLang="zh-CN" dirty="0"/>
              <a:t>）有</a:t>
            </a:r>
            <a:r>
              <a:rPr lang="en-US" altLang="zh-CN" dirty="0"/>
              <a:t>n</a:t>
            </a:r>
            <a:r>
              <a:rPr lang="zh-CN" altLang="zh-CN" dirty="0"/>
              <a:t>个节点且高度为</a:t>
            </a:r>
            <a:r>
              <a:rPr lang="en-US" altLang="zh-CN" dirty="0"/>
              <a:t>n</a:t>
            </a:r>
            <a:r>
              <a:rPr lang="zh-CN" altLang="zh-CN" dirty="0"/>
              <a:t>的二叉树的数目有多少？</a:t>
            </a:r>
          </a:p>
          <a:p>
            <a:r>
              <a:rPr lang="zh-CN" altLang="zh-CN" dirty="0"/>
              <a:t>（</a:t>
            </a:r>
            <a:r>
              <a:rPr lang="en-US" altLang="zh-CN" dirty="0"/>
              <a:t>2</a:t>
            </a:r>
            <a:r>
              <a:rPr lang="zh-CN" altLang="zh-CN" dirty="0"/>
              <a:t>）有</a:t>
            </a:r>
            <a:r>
              <a:rPr lang="en-US" altLang="zh-CN" dirty="0"/>
              <a:t>n</a:t>
            </a:r>
            <a:r>
              <a:rPr lang="zh-CN" altLang="zh-CN" dirty="0"/>
              <a:t>个结点的不同形态的树有多少种</a:t>
            </a:r>
            <a:r>
              <a:rPr lang="zh-CN" altLang="zh-CN" dirty="0" smtClean="0"/>
              <a:t>？</a:t>
            </a:r>
            <a:endParaRPr lang="en-US" altLang="zh-CN" dirty="0" smtClean="0"/>
          </a:p>
          <a:p>
            <a:endParaRPr lang="en-US" altLang="zh-CN"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149</a:t>
            </a:fld>
            <a:endParaRPr lang="en-US" altLang="zh-CN"/>
          </a:p>
        </p:txBody>
      </p:sp>
    </p:spTree>
    <p:extLst>
      <p:ext uri="{BB962C8B-B14F-4D97-AF65-F5344CB8AC3E}">
        <p14:creationId xmlns:p14="http://schemas.microsoft.com/office/powerpoint/2010/main" val="3245751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A110A438-A930-472E-9D7C-772529942406}" type="slidenum">
              <a:rPr kumimoji="0" lang="en-US" altLang="zh-CN" sz="1400" b="0" smtClean="0">
                <a:solidFill>
                  <a:schemeClr val="tx1"/>
                </a:solidFill>
              </a:rPr>
              <a:pPr eaLnBrk="1" hangingPunct="1"/>
              <a:t>15</a:t>
            </a:fld>
            <a:endParaRPr kumimoji="0" lang="en-US" altLang="zh-CN" sz="1400" b="0" smtClean="0">
              <a:solidFill>
                <a:schemeClr val="tx1"/>
              </a:solidFill>
            </a:endParaRPr>
          </a:p>
        </p:txBody>
      </p:sp>
      <p:sp>
        <p:nvSpPr>
          <p:cNvPr id="18435" name="Rectangle 43"/>
          <p:cNvSpPr>
            <a:spLocks noGrp="1" noChangeArrowheads="1"/>
          </p:cNvSpPr>
          <p:nvPr>
            <p:ph type="title"/>
          </p:nvPr>
        </p:nvSpPr>
        <p:spPr/>
        <p:txBody>
          <a:bodyPr/>
          <a:lstStyle/>
          <a:p>
            <a:pPr eaLnBrk="1" hangingPunct="1"/>
            <a:r>
              <a:rPr lang="zh-CN" altLang="en-US" smtClean="0"/>
              <a:t>二叉树的</a:t>
            </a:r>
            <a:r>
              <a:rPr lang="en-US" altLang="zh-CN" smtClean="0"/>
              <a:t>5</a:t>
            </a:r>
            <a:r>
              <a:rPr lang="zh-CN" altLang="en-US" smtClean="0"/>
              <a:t>种基本形态</a:t>
            </a:r>
          </a:p>
        </p:txBody>
      </p:sp>
      <p:grpSp>
        <p:nvGrpSpPr>
          <p:cNvPr id="18436" name="Group 76"/>
          <p:cNvGrpSpPr>
            <a:grpSpLocks/>
          </p:cNvGrpSpPr>
          <p:nvPr/>
        </p:nvGrpSpPr>
        <p:grpSpPr bwMode="auto">
          <a:xfrm>
            <a:off x="711200" y="1409700"/>
            <a:ext cx="1417638" cy="1743075"/>
            <a:chOff x="1488" y="890"/>
            <a:chExt cx="893" cy="1098"/>
          </a:xfrm>
        </p:grpSpPr>
        <p:grpSp>
          <p:nvGrpSpPr>
            <p:cNvPr id="18457" name="Group 45"/>
            <p:cNvGrpSpPr>
              <a:grpSpLocks/>
            </p:cNvGrpSpPr>
            <p:nvPr/>
          </p:nvGrpSpPr>
          <p:grpSpPr bwMode="auto">
            <a:xfrm>
              <a:off x="1566" y="890"/>
              <a:ext cx="635" cy="635"/>
              <a:chOff x="1292" y="1253"/>
              <a:chExt cx="635" cy="635"/>
            </a:xfrm>
          </p:grpSpPr>
          <p:sp useBgFill="1">
            <p:nvSpPr>
              <p:cNvPr id="18459" name="Oval 46"/>
              <p:cNvSpPr>
                <a:spLocks noChangeArrowheads="1"/>
              </p:cNvSpPr>
              <p:nvPr/>
            </p:nvSpPr>
            <p:spPr bwMode="auto">
              <a:xfrm>
                <a:off x="1392" y="1296"/>
                <a:ext cx="480" cy="528"/>
              </a:xfrm>
              <a:prstGeom prst="ellipse">
                <a:avLst/>
              </a:prstGeom>
              <a:ln w="31750">
                <a:solidFill>
                  <a:srgbClr val="339966"/>
                </a:solidFill>
                <a:round/>
                <a:headEnd/>
                <a:tailEnd/>
              </a:ln>
            </p:spPr>
            <p:txBody>
              <a:bodyPr/>
              <a:lstStyle/>
              <a:p>
                <a:endParaRPr lang="zh-CN" altLang="en-US"/>
              </a:p>
            </p:txBody>
          </p:sp>
          <p:sp>
            <p:nvSpPr>
              <p:cNvPr id="18460" name="Line 47"/>
              <p:cNvSpPr>
                <a:spLocks noChangeShapeType="1"/>
              </p:cNvSpPr>
              <p:nvPr/>
            </p:nvSpPr>
            <p:spPr bwMode="auto">
              <a:xfrm flipH="1">
                <a:off x="1292" y="1253"/>
                <a:ext cx="635" cy="635"/>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58" name="Rectangle 48"/>
            <p:cNvSpPr>
              <a:spLocks noChangeArrowheads="1"/>
            </p:cNvSpPr>
            <p:nvPr/>
          </p:nvSpPr>
          <p:spPr bwMode="auto">
            <a:xfrm>
              <a:off x="1488" y="1661"/>
              <a:ext cx="8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p>
              <a:pPr marL="342900" indent="-342900" algn="l">
                <a:buClr>
                  <a:schemeClr val="tx2"/>
                </a:buClr>
                <a:buSzPct val="110000"/>
                <a:buFont typeface="Symbol" pitchFamily="18" charset="2"/>
                <a:buNone/>
              </a:pPr>
              <a:r>
                <a:rPr kumimoji="0" lang="en-US" altLang="zh-CN">
                  <a:solidFill>
                    <a:schemeClr val="tx1"/>
                  </a:solidFill>
                  <a:latin typeface="楷体_GB2312" pitchFamily="49" charset="-122"/>
                  <a:ea typeface="楷体_GB2312" pitchFamily="49" charset="-122"/>
                </a:rPr>
                <a:t>1)</a:t>
              </a:r>
              <a:r>
                <a:rPr kumimoji="0" lang="zh-CN" altLang="en-US">
                  <a:solidFill>
                    <a:schemeClr val="tx1"/>
                  </a:solidFill>
                  <a:latin typeface="楷体_GB2312" pitchFamily="49" charset="-122"/>
                  <a:ea typeface="楷体_GB2312" pitchFamily="49" charset="-122"/>
                </a:rPr>
                <a:t>空树</a:t>
              </a:r>
            </a:p>
          </p:txBody>
        </p:sp>
      </p:grpSp>
      <p:grpSp>
        <p:nvGrpSpPr>
          <p:cNvPr id="4" name="Group 74"/>
          <p:cNvGrpSpPr>
            <a:grpSpLocks/>
          </p:cNvGrpSpPr>
          <p:nvPr/>
        </p:nvGrpSpPr>
        <p:grpSpPr bwMode="auto">
          <a:xfrm>
            <a:off x="2895600" y="1447800"/>
            <a:ext cx="2328863" cy="1670050"/>
            <a:chOff x="2864" y="936"/>
            <a:chExt cx="1467" cy="1052"/>
          </a:xfrm>
        </p:grpSpPr>
        <p:sp>
          <p:nvSpPr>
            <p:cNvPr id="18455" name="Rectangle 50"/>
            <p:cNvSpPr>
              <a:spLocks noChangeArrowheads="1"/>
            </p:cNvSpPr>
            <p:nvPr/>
          </p:nvSpPr>
          <p:spPr bwMode="auto">
            <a:xfrm>
              <a:off x="2864" y="1661"/>
              <a:ext cx="14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p>
              <a:pPr marL="342900" indent="-342900" algn="l">
                <a:buClr>
                  <a:schemeClr val="tx2"/>
                </a:buClr>
                <a:buSzPct val="110000"/>
                <a:buFont typeface="Symbol" pitchFamily="18" charset="2"/>
                <a:buNone/>
              </a:pPr>
              <a:r>
                <a:rPr kumimoji="0" lang="en-US" altLang="zh-CN">
                  <a:solidFill>
                    <a:schemeClr val="tx1"/>
                  </a:solidFill>
                  <a:latin typeface="楷体_GB2312" pitchFamily="49" charset="-122"/>
                  <a:ea typeface="楷体_GB2312" pitchFamily="49" charset="-122"/>
                </a:rPr>
                <a:t>2)</a:t>
              </a:r>
              <a:r>
                <a:rPr kumimoji="0" lang="zh-CN" altLang="en-US">
                  <a:solidFill>
                    <a:schemeClr val="tx1"/>
                  </a:solidFill>
                  <a:latin typeface="楷体_GB2312" pitchFamily="49" charset="-122"/>
                  <a:ea typeface="楷体_GB2312" pitchFamily="49" charset="-122"/>
                </a:rPr>
                <a:t>只含根结点</a:t>
              </a:r>
            </a:p>
          </p:txBody>
        </p:sp>
        <p:sp useBgFill="1">
          <p:nvSpPr>
            <p:cNvPr id="18456" name="Oval 51"/>
            <p:cNvSpPr>
              <a:spLocks noChangeArrowheads="1"/>
            </p:cNvSpPr>
            <p:nvPr/>
          </p:nvSpPr>
          <p:spPr bwMode="auto">
            <a:xfrm>
              <a:off x="3285" y="936"/>
              <a:ext cx="624" cy="589"/>
            </a:xfrm>
            <a:prstGeom prst="ellipse">
              <a:avLst/>
            </a:prstGeom>
            <a:ln w="31750">
              <a:solidFill>
                <a:srgbClr val="990000"/>
              </a:solidFill>
              <a:round/>
              <a:headEnd/>
              <a:tailEnd/>
            </a:ln>
          </p:spPr>
          <p:txBody>
            <a:bodyPr/>
            <a:lstStyle/>
            <a:p>
              <a:pPr>
                <a:spcBef>
                  <a:spcPct val="0"/>
                </a:spcBef>
              </a:pPr>
              <a:r>
                <a:rPr lang="en-US" altLang="zh-CN" sz="4000" dirty="0" smtClean="0">
                  <a:solidFill>
                    <a:srgbClr val="FF3300"/>
                  </a:solidFill>
                </a:rPr>
                <a:t>D</a:t>
              </a:r>
              <a:endParaRPr lang="en-US" altLang="zh-CN" dirty="0">
                <a:solidFill>
                  <a:schemeClr val="bg2"/>
                </a:solidFill>
              </a:endParaRPr>
            </a:p>
          </p:txBody>
        </p:sp>
      </p:grpSp>
      <p:grpSp>
        <p:nvGrpSpPr>
          <p:cNvPr id="5" name="Group 71"/>
          <p:cNvGrpSpPr>
            <a:grpSpLocks/>
          </p:cNvGrpSpPr>
          <p:nvPr/>
        </p:nvGrpSpPr>
        <p:grpSpPr bwMode="auto">
          <a:xfrm>
            <a:off x="395288" y="3429000"/>
            <a:ext cx="2686050" cy="2824163"/>
            <a:chOff x="249" y="2160"/>
            <a:chExt cx="1692" cy="1779"/>
          </a:xfrm>
        </p:grpSpPr>
        <p:sp>
          <p:nvSpPr>
            <p:cNvPr id="18451" name="Rectangle 54"/>
            <p:cNvSpPr>
              <a:spLocks noChangeArrowheads="1"/>
            </p:cNvSpPr>
            <p:nvPr/>
          </p:nvSpPr>
          <p:spPr bwMode="auto">
            <a:xfrm>
              <a:off x="249" y="3612"/>
              <a:ext cx="16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p>
              <a:pPr marL="342900" indent="-342900" algn="l">
                <a:buClr>
                  <a:schemeClr val="tx2"/>
                </a:buClr>
                <a:buSzPct val="110000"/>
                <a:buFont typeface="Symbol" pitchFamily="18" charset="2"/>
                <a:buNone/>
              </a:pPr>
              <a:r>
                <a:rPr kumimoji="0" lang="en-US" altLang="zh-CN">
                  <a:solidFill>
                    <a:schemeClr val="tx1"/>
                  </a:solidFill>
                  <a:latin typeface="楷体_GB2312" pitchFamily="49" charset="-122"/>
                  <a:ea typeface="楷体_GB2312" pitchFamily="49" charset="-122"/>
                </a:rPr>
                <a:t>3)</a:t>
              </a:r>
              <a:r>
                <a:rPr kumimoji="0" lang="zh-CN" altLang="en-US">
                  <a:solidFill>
                    <a:schemeClr val="tx1"/>
                  </a:solidFill>
                  <a:latin typeface="楷体_GB2312" pitchFamily="49" charset="-122"/>
                  <a:ea typeface="楷体_GB2312" pitchFamily="49" charset="-122"/>
                </a:rPr>
                <a:t>右子树为空树</a:t>
              </a:r>
            </a:p>
          </p:txBody>
        </p:sp>
        <p:sp useBgFill="1">
          <p:nvSpPr>
            <p:cNvPr id="18452" name="AutoShape 55"/>
            <p:cNvSpPr>
              <a:spLocks noChangeArrowheads="1"/>
            </p:cNvSpPr>
            <p:nvPr/>
          </p:nvSpPr>
          <p:spPr bwMode="auto">
            <a:xfrm>
              <a:off x="313" y="2992"/>
              <a:ext cx="552" cy="634"/>
            </a:xfrm>
            <a:prstGeom prst="wedgeEllipseCallout">
              <a:avLst>
                <a:gd name="adj1" fmla="val 59764"/>
                <a:gd name="adj2" fmla="val -93431"/>
              </a:avLst>
            </a:prstGeom>
            <a:ln w="31750">
              <a:solidFill>
                <a:srgbClr val="339966"/>
              </a:solidFill>
              <a:miter lim="800000"/>
              <a:headEnd/>
              <a:tailEnd/>
            </a:ln>
          </p:spPr>
          <p:txBody>
            <a:bodyPr/>
            <a:lstStyle/>
            <a:p>
              <a:pPr algn="just">
                <a:spcBef>
                  <a:spcPct val="0"/>
                </a:spcBef>
              </a:pPr>
              <a:endParaRPr lang="zh-CN" altLang="zh-CN" sz="1000" b="0">
                <a:solidFill>
                  <a:schemeClr val="tx1"/>
                </a:solidFill>
              </a:endParaRPr>
            </a:p>
          </p:txBody>
        </p:sp>
        <p:sp useBgFill="1">
          <p:nvSpPr>
            <p:cNvPr id="18453" name="Oval 56"/>
            <p:cNvSpPr>
              <a:spLocks noChangeArrowheads="1"/>
            </p:cNvSpPr>
            <p:nvPr/>
          </p:nvSpPr>
          <p:spPr bwMode="auto">
            <a:xfrm>
              <a:off x="793" y="2160"/>
              <a:ext cx="624" cy="592"/>
            </a:xfrm>
            <a:prstGeom prst="ellipse">
              <a:avLst/>
            </a:prstGeom>
            <a:ln w="31750">
              <a:solidFill>
                <a:srgbClr val="990000"/>
              </a:solidFill>
              <a:round/>
              <a:headEnd/>
              <a:tailEnd/>
            </a:ln>
          </p:spPr>
          <p:txBody>
            <a:bodyPr/>
            <a:lstStyle/>
            <a:p>
              <a:pPr>
                <a:spcBef>
                  <a:spcPct val="0"/>
                </a:spcBef>
              </a:pPr>
              <a:r>
                <a:rPr lang="en-US" altLang="zh-CN" sz="4000" dirty="0" smtClean="0">
                  <a:solidFill>
                    <a:srgbClr val="FF3300"/>
                  </a:solidFill>
                </a:rPr>
                <a:t>D</a:t>
              </a:r>
              <a:endParaRPr lang="en-US" altLang="zh-CN" dirty="0">
                <a:solidFill>
                  <a:schemeClr val="bg2"/>
                </a:solidFill>
              </a:endParaRPr>
            </a:p>
          </p:txBody>
        </p:sp>
        <p:sp>
          <p:nvSpPr>
            <p:cNvPr id="18454" name="Text Box 58"/>
            <p:cNvSpPr txBox="1">
              <a:spLocks noChangeArrowheads="1"/>
            </p:cNvSpPr>
            <p:nvPr/>
          </p:nvSpPr>
          <p:spPr bwMode="auto">
            <a:xfrm>
              <a:off x="430" y="3068"/>
              <a:ext cx="32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sz="4000">
                  <a:solidFill>
                    <a:srgbClr val="005400"/>
                  </a:solidFill>
                </a:rPr>
                <a:t>L</a:t>
              </a:r>
              <a:endParaRPr lang="en-US" altLang="zh-CN" sz="2400" b="0">
                <a:solidFill>
                  <a:schemeClr val="tx1"/>
                </a:solidFill>
              </a:endParaRPr>
            </a:p>
          </p:txBody>
        </p:sp>
      </p:grpSp>
      <p:grpSp>
        <p:nvGrpSpPr>
          <p:cNvPr id="6" name="Group 72"/>
          <p:cNvGrpSpPr>
            <a:grpSpLocks/>
          </p:cNvGrpSpPr>
          <p:nvPr/>
        </p:nvGrpSpPr>
        <p:grpSpPr bwMode="auto">
          <a:xfrm>
            <a:off x="3132138" y="3502025"/>
            <a:ext cx="2686050" cy="2751138"/>
            <a:chOff x="1973" y="2206"/>
            <a:chExt cx="1692" cy="1733"/>
          </a:xfrm>
        </p:grpSpPr>
        <p:sp>
          <p:nvSpPr>
            <p:cNvPr id="18447" name="Rectangle 57"/>
            <p:cNvSpPr>
              <a:spLocks noChangeArrowheads="1"/>
            </p:cNvSpPr>
            <p:nvPr/>
          </p:nvSpPr>
          <p:spPr bwMode="auto">
            <a:xfrm>
              <a:off x="1973" y="3612"/>
              <a:ext cx="16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p>
              <a:pPr marL="342900" indent="-342900" algn="l">
                <a:buClr>
                  <a:schemeClr val="tx2"/>
                </a:buClr>
                <a:buSzPct val="110000"/>
                <a:buFont typeface="Symbol" pitchFamily="18" charset="2"/>
                <a:buNone/>
              </a:pPr>
              <a:r>
                <a:rPr kumimoji="0" lang="en-US" altLang="zh-CN">
                  <a:solidFill>
                    <a:schemeClr val="tx1"/>
                  </a:solidFill>
                  <a:latin typeface="楷体_GB2312" pitchFamily="49" charset="-122"/>
                  <a:ea typeface="楷体_GB2312" pitchFamily="49" charset="-122"/>
                </a:rPr>
                <a:t>4)</a:t>
              </a:r>
              <a:r>
                <a:rPr kumimoji="0" lang="zh-CN" altLang="en-US">
                  <a:solidFill>
                    <a:schemeClr val="tx1"/>
                  </a:solidFill>
                  <a:latin typeface="楷体_GB2312" pitchFamily="49" charset="-122"/>
                  <a:ea typeface="楷体_GB2312" pitchFamily="49" charset="-122"/>
                </a:rPr>
                <a:t>左子树为空树</a:t>
              </a:r>
            </a:p>
          </p:txBody>
        </p:sp>
        <p:sp useBgFill="1">
          <p:nvSpPr>
            <p:cNvPr id="18448" name="AutoShape 59"/>
            <p:cNvSpPr>
              <a:spLocks noChangeArrowheads="1"/>
            </p:cNvSpPr>
            <p:nvPr/>
          </p:nvSpPr>
          <p:spPr bwMode="auto">
            <a:xfrm>
              <a:off x="2919" y="2971"/>
              <a:ext cx="480" cy="672"/>
            </a:xfrm>
            <a:prstGeom prst="wedgeEllipseCallout">
              <a:avLst>
                <a:gd name="adj1" fmla="val -75000"/>
                <a:gd name="adj2" fmla="val -97116"/>
              </a:avLst>
            </a:prstGeom>
            <a:ln w="31750">
              <a:solidFill>
                <a:srgbClr val="339966"/>
              </a:solidFill>
              <a:miter lim="800000"/>
              <a:headEnd/>
              <a:tailEnd/>
            </a:ln>
          </p:spPr>
          <p:txBody>
            <a:bodyPr/>
            <a:lstStyle/>
            <a:p>
              <a:pPr algn="just">
                <a:spcBef>
                  <a:spcPct val="0"/>
                </a:spcBef>
              </a:pPr>
              <a:endParaRPr lang="zh-CN" altLang="zh-CN" sz="1000" b="0">
                <a:solidFill>
                  <a:schemeClr val="tx1"/>
                </a:solidFill>
              </a:endParaRPr>
            </a:p>
          </p:txBody>
        </p:sp>
        <p:sp useBgFill="1">
          <p:nvSpPr>
            <p:cNvPr id="18449" name="Oval 60"/>
            <p:cNvSpPr>
              <a:spLocks noChangeArrowheads="1"/>
            </p:cNvSpPr>
            <p:nvPr/>
          </p:nvSpPr>
          <p:spPr bwMode="auto">
            <a:xfrm>
              <a:off x="2199" y="2206"/>
              <a:ext cx="624" cy="589"/>
            </a:xfrm>
            <a:prstGeom prst="ellipse">
              <a:avLst/>
            </a:prstGeom>
            <a:ln w="31750">
              <a:solidFill>
                <a:srgbClr val="990000"/>
              </a:solidFill>
              <a:round/>
              <a:headEnd/>
              <a:tailEnd/>
            </a:ln>
          </p:spPr>
          <p:txBody>
            <a:bodyPr/>
            <a:lstStyle/>
            <a:p>
              <a:pPr>
                <a:spcBef>
                  <a:spcPct val="0"/>
                </a:spcBef>
              </a:pPr>
              <a:r>
                <a:rPr lang="en-US" altLang="zh-CN" sz="4000" dirty="0" smtClean="0">
                  <a:solidFill>
                    <a:srgbClr val="FF3300"/>
                  </a:solidFill>
                </a:rPr>
                <a:t>D</a:t>
              </a:r>
              <a:endParaRPr lang="en-US" altLang="zh-CN" dirty="0">
                <a:solidFill>
                  <a:schemeClr val="bg2"/>
                </a:solidFill>
              </a:endParaRPr>
            </a:p>
          </p:txBody>
        </p:sp>
        <p:sp>
          <p:nvSpPr>
            <p:cNvPr id="18450" name="Text Box 61"/>
            <p:cNvSpPr txBox="1">
              <a:spLocks noChangeArrowheads="1"/>
            </p:cNvSpPr>
            <p:nvPr/>
          </p:nvSpPr>
          <p:spPr bwMode="auto">
            <a:xfrm>
              <a:off x="3004" y="3105"/>
              <a:ext cx="34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005400"/>
                  </a:solidFill>
                </a:rPr>
                <a:t>R</a:t>
              </a:r>
              <a:endParaRPr lang="en-US" altLang="zh-CN" sz="2400" b="0">
                <a:solidFill>
                  <a:schemeClr val="tx1"/>
                </a:solidFill>
              </a:endParaRPr>
            </a:p>
          </p:txBody>
        </p:sp>
      </p:grpSp>
      <p:grpSp>
        <p:nvGrpSpPr>
          <p:cNvPr id="7" name="Group 73"/>
          <p:cNvGrpSpPr>
            <a:grpSpLocks/>
          </p:cNvGrpSpPr>
          <p:nvPr/>
        </p:nvGrpSpPr>
        <p:grpSpPr bwMode="auto">
          <a:xfrm>
            <a:off x="5922963" y="3429000"/>
            <a:ext cx="3043237" cy="2824163"/>
            <a:chOff x="3731" y="2160"/>
            <a:chExt cx="1917" cy="1779"/>
          </a:xfrm>
        </p:grpSpPr>
        <p:sp useBgFill="1">
          <p:nvSpPr>
            <p:cNvPr id="18441" name="AutoShape 62"/>
            <p:cNvSpPr>
              <a:spLocks noChangeArrowheads="1"/>
            </p:cNvSpPr>
            <p:nvPr/>
          </p:nvSpPr>
          <p:spPr bwMode="auto">
            <a:xfrm>
              <a:off x="3902" y="2971"/>
              <a:ext cx="456" cy="634"/>
            </a:xfrm>
            <a:prstGeom prst="wedgeEllipseCallout">
              <a:avLst>
                <a:gd name="adj1" fmla="val 59764"/>
                <a:gd name="adj2" fmla="val -93431"/>
              </a:avLst>
            </a:prstGeom>
            <a:ln w="31750">
              <a:solidFill>
                <a:srgbClr val="339966"/>
              </a:solidFill>
              <a:miter lim="800000"/>
              <a:headEnd/>
              <a:tailEnd/>
            </a:ln>
          </p:spPr>
          <p:txBody>
            <a:bodyPr/>
            <a:lstStyle/>
            <a:p>
              <a:pPr algn="just">
                <a:spcBef>
                  <a:spcPct val="0"/>
                </a:spcBef>
              </a:pPr>
              <a:endParaRPr lang="zh-CN" altLang="zh-CN" sz="1000" b="0">
                <a:solidFill>
                  <a:schemeClr val="tx1"/>
                </a:solidFill>
              </a:endParaRPr>
            </a:p>
          </p:txBody>
        </p:sp>
        <p:sp useBgFill="1">
          <p:nvSpPr>
            <p:cNvPr id="18442" name="AutoShape 63"/>
            <p:cNvSpPr>
              <a:spLocks noChangeArrowheads="1"/>
            </p:cNvSpPr>
            <p:nvPr/>
          </p:nvSpPr>
          <p:spPr bwMode="auto">
            <a:xfrm>
              <a:off x="5054" y="2971"/>
              <a:ext cx="432" cy="624"/>
            </a:xfrm>
            <a:prstGeom prst="wedgeEllipseCallout">
              <a:avLst>
                <a:gd name="adj1" fmla="val -75000"/>
                <a:gd name="adj2" fmla="val -97116"/>
              </a:avLst>
            </a:prstGeom>
            <a:ln w="31750">
              <a:solidFill>
                <a:srgbClr val="339966"/>
              </a:solidFill>
              <a:miter lim="800000"/>
              <a:headEnd/>
              <a:tailEnd/>
            </a:ln>
          </p:spPr>
          <p:txBody>
            <a:bodyPr/>
            <a:lstStyle/>
            <a:p>
              <a:pPr algn="just">
                <a:spcBef>
                  <a:spcPct val="0"/>
                </a:spcBef>
              </a:pPr>
              <a:endParaRPr lang="zh-CN" altLang="zh-CN" sz="1000" b="0">
                <a:solidFill>
                  <a:schemeClr val="tx1"/>
                </a:solidFill>
              </a:endParaRPr>
            </a:p>
          </p:txBody>
        </p:sp>
        <p:sp useBgFill="1">
          <p:nvSpPr>
            <p:cNvPr id="18443" name="Oval 64"/>
            <p:cNvSpPr>
              <a:spLocks noChangeArrowheads="1"/>
            </p:cNvSpPr>
            <p:nvPr/>
          </p:nvSpPr>
          <p:spPr bwMode="auto">
            <a:xfrm>
              <a:off x="4286" y="2160"/>
              <a:ext cx="624" cy="571"/>
            </a:xfrm>
            <a:prstGeom prst="ellipse">
              <a:avLst/>
            </a:prstGeom>
            <a:ln w="31750">
              <a:solidFill>
                <a:srgbClr val="990000"/>
              </a:solidFill>
              <a:round/>
              <a:headEnd/>
              <a:tailEnd/>
            </a:ln>
          </p:spPr>
          <p:txBody>
            <a:bodyPr/>
            <a:lstStyle/>
            <a:p>
              <a:pPr>
                <a:spcBef>
                  <a:spcPct val="0"/>
                </a:spcBef>
              </a:pPr>
              <a:r>
                <a:rPr lang="en-US" altLang="zh-CN" sz="4000" dirty="0" smtClean="0">
                  <a:solidFill>
                    <a:srgbClr val="FF3300"/>
                  </a:solidFill>
                </a:rPr>
                <a:t>D</a:t>
              </a:r>
              <a:endParaRPr lang="en-US" altLang="zh-CN" dirty="0">
                <a:solidFill>
                  <a:schemeClr val="bg2"/>
                </a:solidFill>
              </a:endParaRPr>
            </a:p>
          </p:txBody>
        </p:sp>
        <p:sp>
          <p:nvSpPr>
            <p:cNvPr id="18444" name="Text Box 65"/>
            <p:cNvSpPr txBox="1">
              <a:spLocks noChangeArrowheads="1"/>
            </p:cNvSpPr>
            <p:nvPr/>
          </p:nvSpPr>
          <p:spPr bwMode="auto">
            <a:xfrm>
              <a:off x="5091" y="3067"/>
              <a:ext cx="34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005400"/>
                  </a:solidFill>
                </a:rPr>
                <a:t>R</a:t>
              </a:r>
              <a:endParaRPr lang="en-US" altLang="zh-CN" sz="2400" b="0">
                <a:solidFill>
                  <a:schemeClr val="tx1"/>
                </a:solidFill>
              </a:endParaRPr>
            </a:p>
          </p:txBody>
        </p:sp>
        <p:sp>
          <p:nvSpPr>
            <p:cNvPr id="18445" name="Text Box 66"/>
            <p:cNvSpPr txBox="1">
              <a:spLocks noChangeArrowheads="1"/>
            </p:cNvSpPr>
            <p:nvPr/>
          </p:nvSpPr>
          <p:spPr bwMode="auto">
            <a:xfrm>
              <a:off x="3950" y="3067"/>
              <a:ext cx="32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sz="4000">
                  <a:solidFill>
                    <a:srgbClr val="005400"/>
                  </a:solidFill>
                </a:rPr>
                <a:t>L</a:t>
              </a:r>
              <a:endParaRPr lang="en-US" altLang="zh-CN" sz="2400" b="0">
                <a:solidFill>
                  <a:schemeClr val="tx1"/>
                </a:solidFill>
              </a:endParaRPr>
            </a:p>
          </p:txBody>
        </p:sp>
        <p:sp>
          <p:nvSpPr>
            <p:cNvPr id="18446" name="Rectangle 68"/>
            <p:cNvSpPr>
              <a:spLocks noChangeArrowheads="1"/>
            </p:cNvSpPr>
            <p:nvPr/>
          </p:nvSpPr>
          <p:spPr bwMode="auto">
            <a:xfrm>
              <a:off x="3731" y="3612"/>
              <a:ext cx="19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p>
              <a:pPr marL="342900" indent="-342900" algn="l">
                <a:buClr>
                  <a:schemeClr val="tx2"/>
                </a:buClr>
                <a:buSzPct val="110000"/>
                <a:buFont typeface="Symbol" pitchFamily="18" charset="2"/>
                <a:buNone/>
              </a:pPr>
              <a:r>
                <a:rPr kumimoji="0" lang="en-US" altLang="zh-CN">
                  <a:solidFill>
                    <a:schemeClr val="tx1"/>
                  </a:solidFill>
                  <a:latin typeface="楷体_GB2312" pitchFamily="49" charset="-122"/>
                  <a:ea typeface="楷体_GB2312" pitchFamily="49" charset="-122"/>
                </a:rPr>
                <a:t>5)</a:t>
              </a:r>
              <a:r>
                <a:rPr kumimoji="0" lang="zh-CN" altLang="en-US">
                  <a:solidFill>
                    <a:schemeClr val="tx1"/>
                  </a:solidFill>
                  <a:latin typeface="楷体_GB2312" pitchFamily="49" charset="-122"/>
                  <a:ea typeface="楷体_GB2312" pitchFamily="49" charset="-122"/>
                </a:rPr>
                <a:t>左右均不为空树</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t>请给出先序遍历二叉树的非递归算法。</a:t>
            </a:r>
          </a:p>
          <a:p>
            <a:pPr lvl="0"/>
            <a:r>
              <a:rPr lang="zh-CN" altLang="zh-CN" dirty="0"/>
              <a:t>请给出后序遍历二叉树的非递归算法。</a:t>
            </a:r>
          </a:p>
          <a:p>
            <a:r>
              <a:rPr lang="zh-CN" altLang="zh-CN" dirty="0"/>
              <a:t>提示：后序遍历的过程中，当指针</a:t>
            </a:r>
            <a:r>
              <a:rPr lang="en-US" altLang="zh-CN" dirty="0"/>
              <a:t>p</a:t>
            </a:r>
            <a:r>
              <a:rPr lang="zh-CN" altLang="zh-CN" dirty="0"/>
              <a:t>指向某一个结点时，不能马上对它进行访问，而要先遍历它的左子树，从左子树返回时也不能访问该节点，而应该先访问右子树。</a:t>
            </a:r>
          </a:p>
          <a:p>
            <a:endParaRPr lang="zh-CN" altLang="en-US"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150</a:t>
            </a:fld>
            <a:endParaRPr lang="en-US" altLang="zh-CN"/>
          </a:p>
        </p:txBody>
      </p:sp>
    </p:spTree>
    <p:extLst>
      <p:ext uri="{BB962C8B-B14F-4D97-AF65-F5344CB8AC3E}">
        <p14:creationId xmlns:p14="http://schemas.microsoft.com/office/powerpoint/2010/main" val="246215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smtClean="0"/>
              <a:t>回答下列问题：</a:t>
            </a:r>
          </a:p>
          <a:p>
            <a:r>
              <a:rPr lang="en-US" altLang="zh-CN" dirty="0" smtClean="0"/>
              <a:t>1</a:t>
            </a:r>
            <a:r>
              <a:rPr lang="zh-CN" altLang="zh-CN" dirty="0"/>
              <a:t>）请画</a:t>
            </a:r>
            <a:r>
              <a:rPr lang="zh-CN" altLang="zh-CN" dirty="0" smtClean="0"/>
              <a:t>出</a:t>
            </a:r>
            <a:r>
              <a:rPr lang="zh-CN" altLang="en-US" dirty="0" smtClean="0"/>
              <a:t>满足下列条件的</a:t>
            </a:r>
            <a:r>
              <a:rPr lang="zh-CN" altLang="zh-CN" dirty="0" smtClean="0"/>
              <a:t>二叉树</a:t>
            </a:r>
            <a:endParaRPr lang="en-US" altLang="zh-CN" dirty="0" smtClean="0"/>
          </a:p>
          <a:p>
            <a:r>
              <a:rPr lang="zh-CN" altLang="zh-CN" dirty="0" smtClean="0"/>
              <a:t>先序序列为</a:t>
            </a:r>
            <a:r>
              <a:rPr lang="en-US" altLang="zh-CN" dirty="0" smtClean="0">
                <a:solidFill>
                  <a:srgbClr val="FF0000"/>
                </a:solidFill>
              </a:rPr>
              <a:t>E</a:t>
            </a:r>
            <a:r>
              <a:rPr lang="en-US" altLang="zh-CN" dirty="0" smtClean="0"/>
              <a:t>BADCFHGIKJ</a:t>
            </a:r>
          </a:p>
          <a:p>
            <a:r>
              <a:rPr lang="zh-CN" altLang="zh-CN" dirty="0" smtClean="0"/>
              <a:t>中序序列为</a:t>
            </a:r>
            <a:r>
              <a:rPr lang="en-US" altLang="zh-CN" dirty="0" smtClean="0"/>
              <a:t>ABCD</a:t>
            </a:r>
            <a:r>
              <a:rPr lang="en-US" altLang="zh-CN" dirty="0" smtClean="0">
                <a:solidFill>
                  <a:srgbClr val="FF0000"/>
                </a:solidFill>
              </a:rPr>
              <a:t>E</a:t>
            </a:r>
            <a:r>
              <a:rPr lang="en-US" altLang="zh-CN" dirty="0" smtClean="0"/>
              <a:t>FGHIJK</a:t>
            </a:r>
            <a:r>
              <a:rPr lang="zh-CN" altLang="zh-CN" dirty="0" smtClean="0"/>
              <a:t>。</a:t>
            </a:r>
          </a:p>
          <a:p>
            <a:r>
              <a:rPr lang="en-US" altLang="zh-CN" dirty="0" smtClean="0"/>
              <a:t>2</a:t>
            </a:r>
            <a:r>
              <a:rPr lang="zh-CN" altLang="zh-CN" dirty="0" smtClean="0"/>
              <a:t>）已知一棵二叉树的中序和后序序列如下：</a:t>
            </a:r>
          </a:p>
          <a:p>
            <a:r>
              <a:rPr lang="zh-CN" altLang="zh-CN" dirty="0" smtClean="0"/>
              <a:t>中序序列：</a:t>
            </a:r>
            <a:r>
              <a:rPr lang="en-US" altLang="zh-CN" dirty="0" smtClean="0"/>
              <a:t>GLDHBEI</a:t>
            </a:r>
            <a:r>
              <a:rPr lang="en-US" altLang="zh-CN" dirty="0" smtClean="0">
                <a:solidFill>
                  <a:srgbClr val="FF0000"/>
                </a:solidFill>
              </a:rPr>
              <a:t>A</a:t>
            </a:r>
            <a:r>
              <a:rPr lang="en-US" altLang="zh-CN" dirty="0" smtClean="0"/>
              <a:t>CJFK</a:t>
            </a:r>
            <a:endParaRPr lang="zh-CN" altLang="zh-CN" dirty="0" smtClean="0"/>
          </a:p>
          <a:p>
            <a:r>
              <a:rPr lang="zh-CN" altLang="zh-CN" dirty="0" smtClean="0"/>
              <a:t>后序序列：</a:t>
            </a:r>
            <a:r>
              <a:rPr lang="en-US" altLang="zh-CN" dirty="0" smtClean="0"/>
              <a:t>LGHDIEBJKFC</a:t>
            </a:r>
            <a:r>
              <a:rPr lang="en-US" altLang="zh-CN" dirty="0" smtClean="0">
                <a:solidFill>
                  <a:srgbClr val="FF0000"/>
                </a:solidFill>
              </a:rPr>
              <a:t>A</a:t>
            </a:r>
            <a:endParaRPr lang="zh-CN" altLang="zh-CN" dirty="0" smtClean="0">
              <a:solidFill>
                <a:srgbClr val="FF0000"/>
              </a:solidFill>
            </a:endParaRPr>
          </a:p>
          <a:p>
            <a:r>
              <a:rPr lang="zh-CN" altLang="zh-CN" dirty="0" smtClean="0"/>
              <a:t>（</a:t>
            </a:r>
            <a:r>
              <a:rPr lang="en-US" altLang="zh-CN" dirty="0" smtClean="0"/>
              <a:t>1</a:t>
            </a:r>
            <a:r>
              <a:rPr lang="zh-CN" altLang="zh-CN" dirty="0" smtClean="0"/>
              <a:t>）请画出这棵二叉树，并转换为对应的森林。</a:t>
            </a:r>
          </a:p>
          <a:p>
            <a:r>
              <a:rPr lang="zh-CN" altLang="zh-CN" dirty="0" smtClean="0"/>
              <a:t>（</a:t>
            </a:r>
            <a:r>
              <a:rPr lang="en-US" altLang="zh-CN" dirty="0" smtClean="0"/>
              <a:t>2</a:t>
            </a:r>
            <a:r>
              <a:rPr lang="zh-CN" altLang="zh-CN" dirty="0" smtClean="0"/>
              <a:t>）给出该森林的后根遍历序列。</a:t>
            </a:r>
          </a:p>
          <a:p>
            <a:endParaRPr lang="zh-CN" altLang="en-US"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151</a:t>
            </a:fld>
            <a:endParaRPr lang="en-US" altLang="zh-CN"/>
          </a:p>
        </p:txBody>
      </p:sp>
    </p:spTree>
    <p:extLst>
      <p:ext uri="{BB962C8B-B14F-4D97-AF65-F5344CB8AC3E}">
        <p14:creationId xmlns:p14="http://schemas.microsoft.com/office/powerpoint/2010/main" val="2501722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t>已知一棵二叉树的中序遍历序列和层次遍历序列，请构造出该二叉树，并写一个算法实现这个过程。</a:t>
            </a:r>
          </a:p>
          <a:p>
            <a:r>
              <a:rPr lang="zh-CN" altLang="zh-CN" dirty="0"/>
              <a:t>中序序列：</a:t>
            </a:r>
            <a:r>
              <a:rPr lang="en-US" altLang="zh-CN" dirty="0"/>
              <a:t>GLDHBEI</a:t>
            </a:r>
            <a:r>
              <a:rPr lang="en-US" altLang="zh-CN" dirty="0">
                <a:solidFill>
                  <a:srgbClr val="FF0000"/>
                </a:solidFill>
              </a:rPr>
              <a:t>A</a:t>
            </a:r>
            <a:r>
              <a:rPr lang="en-US" altLang="zh-CN" dirty="0"/>
              <a:t>CJFK</a:t>
            </a:r>
            <a:endParaRPr lang="zh-CN" altLang="zh-CN" dirty="0"/>
          </a:p>
          <a:p>
            <a:r>
              <a:rPr lang="zh-CN" altLang="zh-CN" dirty="0"/>
              <a:t>层次序列：</a:t>
            </a:r>
            <a:r>
              <a:rPr lang="en-US" altLang="zh-CN" dirty="0">
                <a:solidFill>
                  <a:srgbClr val="FF0000"/>
                </a:solidFill>
              </a:rPr>
              <a:t>A</a:t>
            </a:r>
            <a:r>
              <a:rPr lang="en-US" altLang="zh-CN" dirty="0"/>
              <a:t>BCDEFGHIJKL</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152</a:t>
            </a:fld>
            <a:endParaRPr lang="en-US" altLang="zh-CN"/>
          </a:p>
        </p:txBody>
      </p:sp>
    </p:spTree>
    <p:extLst>
      <p:ext uri="{BB962C8B-B14F-4D97-AF65-F5344CB8AC3E}">
        <p14:creationId xmlns:p14="http://schemas.microsoft.com/office/powerpoint/2010/main" val="1500124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32184"/>
            <a:ext cx="8642350" cy="5184775"/>
          </a:xfrm>
        </p:spPr>
        <p:txBody>
          <a:bodyPr/>
          <a:lstStyle/>
          <a:p>
            <a:pPr lvl="0"/>
            <a:r>
              <a:rPr lang="zh-CN" altLang="zh-CN" dirty="0"/>
              <a:t>假设二叉树中共有</a:t>
            </a:r>
            <a:r>
              <a:rPr lang="en-US" altLang="zh-CN" dirty="0"/>
              <a:t>n</a:t>
            </a:r>
            <a:r>
              <a:rPr lang="zh-CN" altLang="zh-CN" dirty="0"/>
              <a:t>个节点，分别编号为</a:t>
            </a:r>
            <a:r>
              <a:rPr lang="en-US" altLang="zh-CN" dirty="0"/>
              <a:t>1</a:t>
            </a:r>
            <a:r>
              <a:rPr lang="zh-CN" altLang="zh-CN" dirty="0"/>
              <a:t>，</a:t>
            </a:r>
            <a:r>
              <a:rPr lang="en-US" altLang="zh-CN" dirty="0"/>
              <a:t>2…</a:t>
            </a:r>
            <a:r>
              <a:rPr lang="zh-CN" altLang="zh-CN" dirty="0"/>
              <a:t>，</a:t>
            </a:r>
            <a:r>
              <a:rPr lang="en-US" altLang="zh-CN" dirty="0"/>
              <a:t>n</a:t>
            </a:r>
            <a:r>
              <a:rPr lang="zh-CN" altLang="zh-CN" dirty="0"/>
              <a:t>，现在用两个数组</a:t>
            </a:r>
            <a:r>
              <a:rPr lang="en-US" altLang="zh-CN" dirty="0"/>
              <a:t>L[</a:t>
            </a:r>
            <a:r>
              <a:rPr lang="en-US" altLang="zh-CN" dirty="0" err="1"/>
              <a:t>i</a:t>
            </a:r>
            <a:r>
              <a:rPr lang="en-US" altLang="zh-CN" dirty="0"/>
              <a:t>]</a:t>
            </a:r>
            <a:r>
              <a:rPr lang="zh-CN" altLang="zh-CN" dirty="0"/>
              <a:t>和</a:t>
            </a:r>
            <a:r>
              <a:rPr lang="en-US" altLang="zh-CN" dirty="0"/>
              <a:t>R[</a:t>
            </a:r>
            <a:r>
              <a:rPr lang="en-US" altLang="zh-CN" dirty="0" err="1"/>
              <a:t>i</a:t>
            </a:r>
            <a:r>
              <a:rPr lang="en-US" altLang="zh-CN" dirty="0"/>
              <a:t>](</a:t>
            </a:r>
            <a:r>
              <a:rPr lang="en-US" altLang="zh-CN" dirty="0" err="1"/>
              <a:t>i</a:t>
            </a:r>
            <a:r>
              <a:rPr lang="en-US" altLang="zh-CN" dirty="0"/>
              <a:t>=1,</a:t>
            </a:r>
            <a:r>
              <a:rPr lang="zh-CN" altLang="zh-CN" dirty="0"/>
              <a:t>…</a:t>
            </a:r>
            <a:r>
              <a:rPr lang="en-US" altLang="zh-CN" dirty="0"/>
              <a:t>,n)</a:t>
            </a:r>
            <a:r>
              <a:rPr lang="zh-CN" altLang="zh-CN" dirty="0"/>
              <a:t>作为二叉树的存储结构。</a:t>
            </a:r>
            <a:r>
              <a:rPr lang="en-US" altLang="zh-CN" dirty="0"/>
              <a:t>L[</a:t>
            </a:r>
            <a:r>
              <a:rPr lang="en-US" altLang="zh-CN" dirty="0" err="1"/>
              <a:t>i</a:t>
            </a:r>
            <a:r>
              <a:rPr lang="en-US" altLang="zh-CN" dirty="0"/>
              <a:t>]</a:t>
            </a:r>
            <a:r>
              <a:rPr lang="zh-CN" altLang="zh-CN" dirty="0"/>
              <a:t>和</a:t>
            </a:r>
            <a:r>
              <a:rPr lang="en-US" altLang="zh-CN" dirty="0"/>
              <a:t>R[</a:t>
            </a:r>
            <a:r>
              <a:rPr lang="en-US" altLang="zh-CN" dirty="0" err="1"/>
              <a:t>i</a:t>
            </a:r>
            <a:r>
              <a:rPr lang="en-US" altLang="zh-CN" dirty="0"/>
              <a:t>]</a:t>
            </a:r>
            <a:r>
              <a:rPr lang="zh-CN" altLang="zh-CN" dirty="0"/>
              <a:t>分别指示二叉树中第</a:t>
            </a:r>
            <a:r>
              <a:rPr lang="en-US" altLang="zh-CN" dirty="0" err="1"/>
              <a:t>i</a:t>
            </a:r>
            <a:r>
              <a:rPr lang="zh-CN" altLang="zh-CN" dirty="0"/>
              <a:t>个结点的左孩子和右孩子结点，</a:t>
            </a:r>
            <a:r>
              <a:rPr lang="en-US" altLang="zh-CN" dirty="0"/>
              <a:t>0</a:t>
            </a:r>
            <a:r>
              <a:rPr lang="zh-CN" altLang="zh-CN" dirty="0"/>
              <a:t>表示空。试写判别结点</a:t>
            </a:r>
            <a:r>
              <a:rPr lang="en-US" altLang="zh-CN" dirty="0">
                <a:solidFill>
                  <a:srgbClr val="FF0000"/>
                </a:solidFill>
              </a:rPr>
              <a:t>u</a:t>
            </a:r>
            <a:r>
              <a:rPr lang="zh-CN" altLang="zh-CN" dirty="0">
                <a:solidFill>
                  <a:srgbClr val="FF0000"/>
                </a:solidFill>
              </a:rPr>
              <a:t>是否是结点</a:t>
            </a:r>
            <a:r>
              <a:rPr lang="en-US" altLang="zh-CN" dirty="0">
                <a:solidFill>
                  <a:srgbClr val="FF0000"/>
                </a:solidFill>
              </a:rPr>
              <a:t>v</a:t>
            </a:r>
            <a:r>
              <a:rPr lang="zh-CN" altLang="zh-CN" dirty="0">
                <a:solidFill>
                  <a:srgbClr val="FF0000"/>
                </a:solidFill>
              </a:rPr>
              <a:t>的子孙</a:t>
            </a:r>
            <a:r>
              <a:rPr lang="zh-CN" altLang="zh-CN" dirty="0"/>
              <a:t>的算法。</a:t>
            </a:r>
          </a:p>
          <a:p>
            <a:endParaRPr lang="zh-CN" altLang="en-US"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153</a:t>
            </a:fld>
            <a:endParaRPr lang="en-US" altLang="zh-CN"/>
          </a:p>
        </p:txBody>
      </p:sp>
    </p:spTree>
    <p:extLst>
      <p:ext uri="{BB962C8B-B14F-4D97-AF65-F5344CB8AC3E}">
        <p14:creationId xmlns:p14="http://schemas.microsoft.com/office/powerpoint/2010/main" val="1311600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t>假设二叉树以二叉链表的形式存储。编写递归算法：对于二叉树中</a:t>
            </a:r>
            <a:r>
              <a:rPr lang="zh-CN" altLang="zh-CN" u="sng" dirty="0"/>
              <a:t>每一个</a:t>
            </a:r>
            <a:r>
              <a:rPr lang="zh-CN" altLang="zh-CN" dirty="0"/>
              <a:t>元素值为</a:t>
            </a:r>
            <a:r>
              <a:rPr lang="en-US" altLang="zh-CN" dirty="0"/>
              <a:t>x</a:t>
            </a:r>
            <a:r>
              <a:rPr lang="zh-CN" altLang="zh-CN" dirty="0"/>
              <a:t>的结点，删去以它为根的子树，并释放相应的空间。</a:t>
            </a:r>
          </a:p>
          <a:p>
            <a:endParaRPr lang="zh-CN" altLang="en-US"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154</a:t>
            </a:fld>
            <a:endParaRPr lang="en-US" altLang="zh-CN"/>
          </a:p>
        </p:txBody>
      </p:sp>
    </p:spTree>
    <p:extLst>
      <p:ext uri="{BB962C8B-B14F-4D97-AF65-F5344CB8AC3E}">
        <p14:creationId xmlns:p14="http://schemas.microsoft.com/office/powerpoint/2010/main" val="2413487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假设二叉树以二叉链表的形式存储。编写算法，求二叉树</a:t>
            </a:r>
            <a:r>
              <a:rPr lang="en-US" altLang="zh-CN" dirty="0"/>
              <a:t>T</a:t>
            </a:r>
            <a:r>
              <a:rPr lang="zh-CN" altLang="zh-CN" dirty="0"/>
              <a:t>中结点</a:t>
            </a:r>
            <a:r>
              <a:rPr lang="en-US" altLang="zh-CN" dirty="0"/>
              <a:t>p</a:t>
            </a:r>
            <a:r>
              <a:rPr lang="zh-CN" altLang="zh-CN" dirty="0"/>
              <a:t>和</a:t>
            </a:r>
            <a:r>
              <a:rPr lang="en-US" altLang="zh-CN" dirty="0"/>
              <a:t>q</a:t>
            </a:r>
            <a:r>
              <a:rPr lang="zh-CN" altLang="zh-CN" dirty="0"/>
              <a:t>“最靠近”的共同</a:t>
            </a:r>
            <a:r>
              <a:rPr lang="zh-CN" altLang="zh-CN" dirty="0" smtClean="0"/>
              <a:t>祖先</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155</a:t>
            </a:fld>
            <a:endParaRPr lang="en-US" altLang="zh-CN"/>
          </a:p>
        </p:txBody>
      </p:sp>
    </p:spTree>
    <p:extLst>
      <p:ext uri="{BB962C8B-B14F-4D97-AF65-F5344CB8AC3E}">
        <p14:creationId xmlns:p14="http://schemas.microsoft.com/office/powerpoint/2010/main" val="2678698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请对右图所示二叉树进行</a:t>
            </a:r>
            <a:r>
              <a:rPr lang="zh-CN" altLang="zh-CN" dirty="0">
                <a:solidFill>
                  <a:srgbClr val="FF0000"/>
                </a:solidFill>
              </a:rPr>
              <a:t>后序线索化</a:t>
            </a:r>
            <a:r>
              <a:rPr lang="zh-CN" altLang="zh-CN" dirty="0"/>
              <a:t>，为每个空指针建立相应的前驱或后继线索。然后给出后序线索化二叉树的算法。假设二叉树以二叉链表的形式存储。</a:t>
            </a:r>
            <a:endParaRPr lang="zh-CN" altLang="en-US"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156</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746" y="2852936"/>
            <a:ext cx="4621454" cy="2808311"/>
          </a:xfrm>
          <a:prstGeom prst="rect">
            <a:avLst/>
          </a:prstGeom>
        </p:spPr>
      </p:pic>
    </p:spTree>
    <p:extLst>
      <p:ext uri="{BB962C8B-B14F-4D97-AF65-F5344CB8AC3E}">
        <p14:creationId xmlns:p14="http://schemas.microsoft.com/office/powerpoint/2010/main" val="1466291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556792"/>
            <a:ext cx="8642350" cy="3888854"/>
          </a:xfrm>
        </p:spPr>
        <p:txBody>
          <a:bodyPr/>
          <a:lstStyle/>
          <a:p>
            <a:pPr lvl="0"/>
            <a:r>
              <a:rPr lang="zh-CN" altLang="zh-CN" dirty="0"/>
              <a:t>已知一棵具有</a:t>
            </a:r>
            <a:r>
              <a:rPr lang="en-US" altLang="zh-CN" dirty="0"/>
              <a:t>n</a:t>
            </a:r>
            <a:r>
              <a:rPr lang="zh-CN" altLang="zh-CN" dirty="0"/>
              <a:t>个结点的完全二叉树被顺序存储于一维数组的</a:t>
            </a:r>
            <a:r>
              <a:rPr lang="en-US" altLang="zh-CN" dirty="0"/>
              <a:t>A[1]</a:t>
            </a:r>
            <a:r>
              <a:rPr lang="zh-CN" altLang="zh-CN" dirty="0"/>
              <a:t>～</a:t>
            </a:r>
            <a:r>
              <a:rPr lang="en-US" altLang="zh-CN" dirty="0"/>
              <a:t>A[n]</a:t>
            </a:r>
            <a:r>
              <a:rPr lang="zh-CN" altLang="zh-CN" dirty="0"/>
              <a:t>元素中，试找出编号为</a:t>
            </a:r>
            <a:r>
              <a:rPr lang="en-US" altLang="zh-CN" dirty="0" err="1"/>
              <a:t>i</a:t>
            </a:r>
            <a:r>
              <a:rPr lang="zh-CN" altLang="zh-CN" dirty="0"/>
              <a:t>的结点的双亲和所有孩子。假设每一个元素用一个整数表示。完成下列程序：</a:t>
            </a:r>
          </a:p>
          <a:p>
            <a:endParaRPr lang="zh-CN" altLang="en-US"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157</a:t>
            </a:fld>
            <a:endParaRPr lang="en-US" altLang="zh-CN"/>
          </a:p>
        </p:txBody>
      </p:sp>
    </p:spTree>
    <p:extLst>
      <p:ext uri="{BB962C8B-B14F-4D97-AF65-F5344CB8AC3E}">
        <p14:creationId xmlns:p14="http://schemas.microsoft.com/office/powerpoint/2010/main" val="1387141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158</a:t>
            </a:fld>
            <a:endParaRPr lang="en-US" altLang="zh-CN"/>
          </a:p>
        </p:txBody>
      </p:sp>
      <p:sp>
        <p:nvSpPr>
          <p:cNvPr id="5" name="矩形 4"/>
          <p:cNvSpPr/>
          <p:nvPr/>
        </p:nvSpPr>
        <p:spPr>
          <a:xfrm>
            <a:off x="683568" y="319840"/>
            <a:ext cx="7787208" cy="6080960"/>
          </a:xfrm>
          <a:prstGeom prst="rect">
            <a:avLst/>
          </a:prstGeom>
          <a:ln>
            <a:solidFill>
              <a:schemeClr val="accent2">
                <a:lumMod val="10000"/>
              </a:schemeClr>
            </a:solidFill>
          </a:ln>
        </p:spPr>
        <p:txBody>
          <a:bodyPr wrap="square">
            <a:spAutoFit/>
          </a:bodyPr>
          <a:lstStyle/>
          <a:p>
            <a:pPr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void Request(</a:t>
            </a:r>
            <a:r>
              <a:rPr lang="en-US" altLang="zh-CN" sz="2000" b="1" kern="100" dirty="0" err="1">
                <a:latin typeface="Times New Roman" panose="02020603050405020304" pitchFamily="18" charset="0"/>
                <a:ea typeface="宋体" panose="02010600030101010101" pitchFamily="2" charset="-122"/>
              </a:rPr>
              <a:t>int</a:t>
            </a:r>
            <a:r>
              <a:rPr lang="en-US" altLang="zh-CN" sz="2000" b="1" kern="100" dirty="0">
                <a:latin typeface="Times New Roman" panose="02020603050405020304" pitchFamily="18" charset="0"/>
                <a:ea typeface="宋体" panose="02010600030101010101" pitchFamily="2" charset="-122"/>
              </a:rPr>
              <a:t> A[], </a:t>
            </a:r>
            <a:r>
              <a:rPr lang="en-US" altLang="zh-CN" sz="2000" b="1" kern="100" dirty="0" err="1">
                <a:latin typeface="Times New Roman" panose="02020603050405020304" pitchFamily="18" charset="0"/>
                <a:ea typeface="宋体" panose="02010600030101010101" pitchFamily="2" charset="-122"/>
              </a:rPr>
              <a:t>int</a:t>
            </a:r>
            <a:r>
              <a:rPr lang="en-US" altLang="zh-CN" sz="2000" b="1" kern="100" dirty="0">
                <a:latin typeface="Times New Roman" panose="02020603050405020304" pitchFamily="18" charset="0"/>
                <a:ea typeface="宋体" panose="02010600030101010101" pitchFamily="2" charset="-122"/>
              </a:rPr>
              <a:t> n, </a:t>
            </a:r>
            <a:r>
              <a:rPr lang="en-US" altLang="zh-CN" sz="2000" b="1" kern="100" dirty="0" err="1">
                <a:latin typeface="Times New Roman" panose="02020603050405020304" pitchFamily="18" charset="0"/>
                <a:ea typeface="宋体" panose="02010600030101010101" pitchFamily="2" charset="-122"/>
              </a:rPr>
              <a:t>int</a:t>
            </a:r>
            <a:r>
              <a:rPr lang="en-US" altLang="zh-CN" sz="2000" b="1" kern="100" dirty="0">
                <a:latin typeface="Times New Roman" panose="02020603050405020304" pitchFamily="18" charset="0"/>
                <a:ea typeface="宋体" panose="02010600030101010101" pitchFamily="2" charset="-122"/>
              </a:rPr>
              <a:t> </a:t>
            </a:r>
            <a:r>
              <a:rPr lang="en-US" altLang="zh-CN" sz="2000" b="1" kern="100" dirty="0" err="1">
                <a:latin typeface="Times New Roman" panose="02020603050405020304" pitchFamily="18" charset="0"/>
                <a:ea typeface="宋体" panose="02010600030101010101" pitchFamily="2" charset="-122"/>
              </a:rPr>
              <a:t>i</a:t>
            </a:r>
            <a:r>
              <a:rPr lang="en-US" altLang="zh-CN" sz="2000" b="1" kern="100" dirty="0">
                <a:latin typeface="Times New Roman" panose="02020603050405020304" pitchFamily="18" charset="0"/>
                <a:ea typeface="宋体" panose="02010600030101010101" pitchFamily="2" charset="-122"/>
              </a:rPr>
              <a:t>)</a:t>
            </a:r>
            <a:endParaRPr lang="zh-CN" altLang="zh-CN" sz="2000" b="1" kern="100" dirty="0">
              <a:latin typeface="Times New Roman" panose="02020603050405020304" pitchFamily="18" charset="0"/>
              <a:ea typeface="宋体" panose="02010600030101010101" pitchFamily="2" charset="-122"/>
            </a:endParaRPr>
          </a:p>
          <a:p>
            <a:pPr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     //</a:t>
            </a:r>
            <a:r>
              <a:rPr lang="zh-CN" altLang="zh-CN" sz="2000" b="1" kern="100" dirty="0">
                <a:latin typeface="Times New Roman" panose="02020603050405020304" pitchFamily="18" charset="0"/>
                <a:ea typeface="宋体" panose="02010600030101010101" pitchFamily="2" charset="-122"/>
              </a:rPr>
              <a:t>从数组</a:t>
            </a:r>
            <a:r>
              <a:rPr lang="en-US" altLang="zh-CN" sz="2000" b="1" kern="100" dirty="0">
                <a:latin typeface="Times New Roman" panose="02020603050405020304" pitchFamily="18" charset="0"/>
                <a:ea typeface="宋体" panose="02010600030101010101" pitchFamily="2" charset="-122"/>
              </a:rPr>
              <a:t>A</a:t>
            </a:r>
            <a:r>
              <a:rPr lang="zh-CN" altLang="zh-CN" sz="2000" b="1" kern="100" dirty="0">
                <a:latin typeface="Times New Roman" panose="02020603050405020304" pitchFamily="18" charset="0"/>
                <a:ea typeface="宋体" panose="02010600030101010101" pitchFamily="2" charset="-122"/>
              </a:rPr>
              <a:t>中打印出编号为</a:t>
            </a:r>
            <a:r>
              <a:rPr lang="en-US" altLang="zh-CN" sz="2000" b="1" kern="100" dirty="0" err="1">
                <a:latin typeface="Times New Roman" panose="02020603050405020304" pitchFamily="18" charset="0"/>
                <a:ea typeface="宋体" panose="02010600030101010101" pitchFamily="2" charset="-122"/>
              </a:rPr>
              <a:t>i</a:t>
            </a:r>
            <a:r>
              <a:rPr lang="zh-CN" altLang="zh-CN" sz="2000" b="1" kern="100" dirty="0">
                <a:latin typeface="Times New Roman" panose="02020603050405020304" pitchFamily="18" charset="0"/>
                <a:ea typeface="宋体" panose="02010600030101010101" pitchFamily="2" charset="-122"/>
              </a:rPr>
              <a:t>的结点的双亲和孩子</a:t>
            </a:r>
          </a:p>
          <a:p>
            <a:pPr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if(</a:t>
            </a:r>
            <a:r>
              <a:rPr lang="en-US" altLang="zh-CN" sz="2000" b="1" u="sng" kern="100" dirty="0">
                <a:latin typeface="Times New Roman" panose="02020603050405020304" pitchFamily="18" charset="0"/>
                <a:ea typeface="宋体" panose="02010600030101010101" pitchFamily="2" charset="-122"/>
              </a:rPr>
              <a:t>                   </a:t>
            </a:r>
            <a:r>
              <a:rPr lang="en-US" altLang="zh-CN" sz="2000" b="1" kern="100" dirty="0">
                <a:latin typeface="Times New Roman" panose="02020603050405020304" pitchFamily="18" charset="0"/>
                <a:ea typeface="宋体" panose="02010600030101010101" pitchFamily="2" charset="-122"/>
              </a:rPr>
              <a:t> )   exit(1);</a:t>
            </a:r>
            <a:endParaRPr lang="zh-CN" altLang="zh-CN" sz="2000" b="1" kern="100" dirty="0">
              <a:latin typeface="Times New Roman" panose="02020603050405020304" pitchFamily="18" charset="0"/>
              <a:ea typeface="宋体" panose="02010600030101010101" pitchFamily="2" charset="-122"/>
            </a:endParaRPr>
          </a:p>
          <a:p>
            <a:pPr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a:t>
            </a:r>
            <a:r>
              <a:rPr lang="en-US" altLang="zh-CN" sz="2000" b="1" kern="100" dirty="0" err="1">
                <a:latin typeface="Times New Roman" panose="02020603050405020304" pitchFamily="18" charset="0"/>
                <a:ea typeface="宋体" panose="02010600030101010101" pitchFamily="2" charset="-122"/>
              </a:rPr>
              <a:t>printf</a:t>
            </a:r>
            <a:r>
              <a:rPr lang="en-US" altLang="zh-CN" sz="2000" b="1" kern="100" dirty="0">
                <a:latin typeface="Times New Roman" panose="02020603050405020304" pitchFamily="18" charset="0"/>
                <a:ea typeface="宋体" panose="02010600030101010101" pitchFamily="2" charset="-122"/>
              </a:rPr>
              <a:t>("current element:%f”, A[</a:t>
            </a:r>
            <a:r>
              <a:rPr lang="en-US" altLang="zh-CN" sz="2000" b="1" kern="100" dirty="0" err="1">
                <a:latin typeface="Times New Roman" panose="02020603050405020304" pitchFamily="18" charset="0"/>
                <a:ea typeface="宋体" panose="02010600030101010101" pitchFamily="2" charset="-122"/>
              </a:rPr>
              <a:t>i</a:t>
            </a:r>
            <a:r>
              <a:rPr lang="en-US" altLang="zh-CN" sz="2000" b="1" kern="100" dirty="0">
                <a:latin typeface="Times New Roman" panose="02020603050405020304" pitchFamily="18" charset="0"/>
                <a:ea typeface="宋体" panose="02010600030101010101" pitchFamily="2" charset="-122"/>
              </a:rPr>
              <a:t>]);</a:t>
            </a:r>
            <a:endParaRPr lang="zh-CN" altLang="zh-CN" sz="2000" b="1" kern="100" dirty="0">
              <a:latin typeface="Times New Roman" panose="02020603050405020304" pitchFamily="18" charset="0"/>
              <a:ea typeface="宋体" panose="02010600030101010101" pitchFamily="2" charset="-122"/>
            </a:endParaRPr>
          </a:p>
          <a:p>
            <a:pPr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a:t>
            </a:r>
            <a:r>
              <a:rPr lang="en-US" altLang="zh-CN" sz="2000" b="1" kern="100" dirty="0" err="1">
                <a:latin typeface="Times New Roman" panose="02020603050405020304" pitchFamily="18" charset="0"/>
                <a:ea typeface="宋体" panose="02010600030101010101" pitchFamily="2" charset="-122"/>
              </a:rPr>
              <a:t>int</a:t>
            </a:r>
            <a:r>
              <a:rPr lang="en-US" altLang="zh-CN" sz="2000" b="1" kern="100" dirty="0">
                <a:latin typeface="Times New Roman" panose="02020603050405020304" pitchFamily="18" charset="0"/>
                <a:ea typeface="宋体" panose="02010600030101010101" pitchFamily="2" charset="-122"/>
              </a:rPr>
              <a:t> j=</a:t>
            </a:r>
            <a:r>
              <a:rPr lang="en-US" altLang="zh-CN" sz="2000" b="1" kern="100" dirty="0" err="1">
                <a:latin typeface="Times New Roman" panose="02020603050405020304" pitchFamily="18" charset="0"/>
                <a:ea typeface="宋体" panose="02010600030101010101" pitchFamily="2" charset="-122"/>
              </a:rPr>
              <a:t>i</a:t>
            </a:r>
            <a:r>
              <a:rPr lang="en-US" altLang="zh-CN" sz="2000" b="1" kern="100" dirty="0">
                <a:latin typeface="Times New Roman" panose="02020603050405020304" pitchFamily="18" charset="0"/>
                <a:ea typeface="宋体" panose="02010600030101010101" pitchFamily="2" charset="-122"/>
              </a:rPr>
              <a:t>/2;  //</a:t>
            </a:r>
            <a:r>
              <a:rPr lang="zh-CN" altLang="zh-CN" sz="2000" b="1" kern="100" dirty="0">
                <a:latin typeface="Times New Roman" panose="02020603050405020304" pitchFamily="18" charset="0"/>
                <a:ea typeface="宋体" panose="02010600030101010101" pitchFamily="2" charset="-122"/>
              </a:rPr>
              <a:t>下标为</a:t>
            </a:r>
            <a:r>
              <a:rPr lang="en-US" altLang="zh-CN" sz="2000" b="1" kern="100" dirty="0">
                <a:latin typeface="Times New Roman" panose="02020603050405020304" pitchFamily="18" charset="0"/>
                <a:ea typeface="宋体" panose="02010600030101010101" pitchFamily="2" charset="-122"/>
              </a:rPr>
              <a:t>j</a:t>
            </a:r>
            <a:r>
              <a:rPr lang="zh-CN" altLang="zh-CN" sz="2000" b="1" kern="100" dirty="0">
                <a:latin typeface="Times New Roman" panose="02020603050405020304" pitchFamily="18" charset="0"/>
                <a:ea typeface="宋体" panose="02010600030101010101" pitchFamily="2" charset="-122"/>
              </a:rPr>
              <a:t>的结点是下标为</a:t>
            </a:r>
            <a:r>
              <a:rPr lang="en-US" altLang="zh-CN" sz="2000" b="1" kern="100" dirty="0" err="1">
                <a:latin typeface="Times New Roman" panose="02020603050405020304" pitchFamily="18" charset="0"/>
                <a:ea typeface="宋体" panose="02010600030101010101" pitchFamily="2" charset="-122"/>
              </a:rPr>
              <a:t>i</a:t>
            </a:r>
            <a:r>
              <a:rPr lang="zh-CN" altLang="zh-CN" sz="2000" b="1" kern="100" dirty="0">
                <a:latin typeface="Times New Roman" panose="02020603050405020304" pitchFamily="18" charset="0"/>
                <a:ea typeface="宋体" panose="02010600030101010101" pitchFamily="2" charset="-122"/>
              </a:rPr>
              <a:t>结点的双亲</a:t>
            </a:r>
          </a:p>
          <a:p>
            <a:pPr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if(</a:t>
            </a:r>
            <a:r>
              <a:rPr lang="en-US" altLang="zh-CN" sz="2000" b="1" u="sng" kern="100" dirty="0">
                <a:latin typeface="Times New Roman" panose="02020603050405020304" pitchFamily="18" charset="0"/>
                <a:ea typeface="宋体" panose="02010600030101010101" pitchFamily="2" charset="-122"/>
              </a:rPr>
              <a:t>                      </a:t>
            </a:r>
            <a:r>
              <a:rPr lang="en-US" altLang="zh-CN" sz="2000" b="1" kern="100" dirty="0">
                <a:latin typeface="Times New Roman" panose="02020603050405020304" pitchFamily="18" charset="0"/>
                <a:ea typeface="宋体" panose="02010600030101010101" pitchFamily="2" charset="-122"/>
              </a:rPr>
              <a:t>)        </a:t>
            </a:r>
            <a:r>
              <a:rPr lang="en-US" altLang="zh-CN" sz="2000" b="1" kern="100" dirty="0" err="1">
                <a:latin typeface="Times New Roman" panose="02020603050405020304" pitchFamily="18" charset="0"/>
                <a:ea typeface="宋体" panose="02010600030101010101" pitchFamily="2" charset="-122"/>
              </a:rPr>
              <a:t>printf</a:t>
            </a:r>
            <a:r>
              <a:rPr lang="en-US" altLang="zh-CN" sz="2000" b="1" kern="100" dirty="0">
                <a:latin typeface="Times New Roman" panose="02020603050405020304" pitchFamily="18" charset="0"/>
                <a:ea typeface="宋体" panose="02010600030101010101" pitchFamily="2" charset="-122"/>
              </a:rPr>
              <a:t>(</a:t>
            </a:r>
            <a:r>
              <a:rPr lang="zh-CN" altLang="zh-CN" sz="2000" b="1" kern="100" dirty="0">
                <a:latin typeface="Times New Roman" panose="02020603050405020304" pitchFamily="18" charset="0"/>
                <a:ea typeface="宋体" panose="02010600030101010101" pitchFamily="2" charset="-122"/>
              </a:rPr>
              <a:t>“</a:t>
            </a:r>
            <a:r>
              <a:rPr lang="en-US" altLang="zh-CN" sz="2000" b="1" kern="100" dirty="0">
                <a:latin typeface="Times New Roman" panose="02020603050405020304" pitchFamily="18" charset="0"/>
                <a:ea typeface="宋体" panose="02010600030101010101" pitchFamily="2" charset="-122"/>
              </a:rPr>
              <a:t>parent:%f</a:t>
            </a:r>
            <a:r>
              <a:rPr lang="zh-CN" altLang="zh-CN" sz="2000" b="1" kern="100" dirty="0">
                <a:latin typeface="Times New Roman" panose="02020603050405020304" pitchFamily="18" charset="0"/>
                <a:ea typeface="宋体" panose="02010600030101010101" pitchFamily="2" charset="-122"/>
              </a:rPr>
              <a:t>”，</a:t>
            </a:r>
            <a:r>
              <a:rPr lang="en-US" altLang="zh-CN" sz="2000" b="1" u="sng" kern="100" dirty="0">
                <a:latin typeface="Times New Roman" panose="02020603050405020304" pitchFamily="18" charset="0"/>
                <a:ea typeface="宋体" panose="02010600030101010101" pitchFamily="2" charset="-122"/>
              </a:rPr>
              <a:t>             </a:t>
            </a:r>
            <a:r>
              <a:rPr lang="en-US" altLang="zh-CN" sz="2000" b="1" kern="100" dirty="0">
                <a:latin typeface="Times New Roman" panose="02020603050405020304" pitchFamily="18" charset="0"/>
                <a:ea typeface="宋体" panose="02010600030101010101" pitchFamily="2" charset="-122"/>
              </a:rPr>
              <a:t>);</a:t>
            </a:r>
            <a:endParaRPr lang="zh-CN" altLang="zh-CN" sz="2000" b="1" kern="100" dirty="0">
              <a:latin typeface="Times New Roman" panose="02020603050405020304" pitchFamily="18" charset="0"/>
              <a:ea typeface="宋体" panose="02010600030101010101" pitchFamily="2" charset="-122"/>
            </a:endParaRPr>
          </a:p>
          <a:p>
            <a:pPr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else      </a:t>
            </a:r>
            <a:r>
              <a:rPr lang="en-US" altLang="zh-CN" sz="2000" b="1" kern="100" dirty="0" err="1">
                <a:latin typeface="Times New Roman" panose="02020603050405020304" pitchFamily="18" charset="0"/>
                <a:ea typeface="宋体" panose="02010600030101010101" pitchFamily="2" charset="-122"/>
              </a:rPr>
              <a:t>prinf</a:t>
            </a:r>
            <a:r>
              <a:rPr lang="en-US" altLang="zh-CN" sz="2000" b="1" kern="100" dirty="0">
                <a:latin typeface="Times New Roman" panose="02020603050405020304" pitchFamily="18" charset="0"/>
                <a:ea typeface="宋体" panose="02010600030101010101" pitchFamily="2" charset="-122"/>
              </a:rPr>
              <a:t>(“No parent!");</a:t>
            </a:r>
            <a:endParaRPr lang="zh-CN" altLang="zh-CN" sz="2000" b="1" kern="100" dirty="0">
              <a:latin typeface="Times New Roman" panose="02020603050405020304" pitchFamily="18" charset="0"/>
              <a:ea typeface="宋体" panose="02010600030101010101" pitchFamily="2" charset="-122"/>
            </a:endParaRPr>
          </a:p>
          <a:p>
            <a:pPr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if(</a:t>
            </a:r>
            <a:r>
              <a:rPr lang="en-US" altLang="zh-CN" sz="2000" b="1" u="sng" kern="100" dirty="0">
                <a:latin typeface="Times New Roman" panose="02020603050405020304" pitchFamily="18" charset="0"/>
                <a:ea typeface="宋体" panose="02010600030101010101" pitchFamily="2" charset="-122"/>
              </a:rPr>
              <a:t>           </a:t>
            </a:r>
            <a:r>
              <a:rPr lang="en-US" altLang="zh-CN" sz="2000" b="1" u="sng" kern="100" dirty="0" smtClean="0">
                <a:latin typeface="Times New Roman" panose="02020603050405020304" pitchFamily="18" charset="0"/>
                <a:ea typeface="宋体" panose="02010600030101010101" pitchFamily="2" charset="-122"/>
              </a:rPr>
              <a:t>                </a:t>
            </a:r>
            <a:r>
              <a:rPr lang="en-US" altLang="zh-CN" sz="2000" b="1" kern="100" dirty="0">
                <a:latin typeface="Times New Roman" panose="02020603050405020304" pitchFamily="18" charset="0"/>
                <a:ea typeface="宋体" panose="02010600030101010101" pitchFamily="2" charset="-122"/>
              </a:rPr>
              <a:t>){</a:t>
            </a:r>
            <a:endParaRPr lang="zh-CN" altLang="zh-CN" sz="2000" b="1" kern="100" dirty="0">
              <a:latin typeface="Times New Roman" panose="02020603050405020304" pitchFamily="18" charset="0"/>
              <a:ea typeface="宋体" panose="02010600030101010101" pitchFamily="2" charset="-122"/>
            </a:endParaRPr>
          </a:p>
          <a:p>
            <a:pPr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a:t>
            </a:r>
            <a:r>
              <a:rPr lang="en-US" altLang="zh-CN" sz="2000" b="1" kern="100" dirty="0" err="1">
                <a:latin typeface="Times New Roman" panose="02020603050405020304" pitchFamily="18" charset="0"/>
                <a:ea typeface="宋体" panose="02010600030101010101" pitchFamily="2" charset="-122"/>
              </a:rPr>
              <a:t>printf</a:t>
            </a:r>
            <a:r>
              <a:rPr lang="en-US" altLang="zh-CN" sz="2000" b="1" kern="100" dirty="0">
                <a:latin typeface="Times New Roman" panose="02020603050405020304" pitchFamily="18" charset="0"/>
                <a:ea typeface="宋体" panose="02010600030101010101" pitchFamily="2" charset="-122"/>
              </a:rPr>
              <a:t>("left child:%f”, </a:t>
            </a:r>
            <a:r>
              <a:rPr lang="en-US" altLang="zh-CN" sz="2000" b="1" u="sng" kern="100" dirty="0">
                <a:latin typeface="Times New Roman" panose="02020603050405020304" pitchFamily="18" charset="0"/>
                <a:ea typeface="宋体" panose="02010600030101010101" pitchFamily="2" charset="-122"/>
              </a:rPr>
              <a:t>        </a:t>
            </a:r>
            <a:r>
              <a:rPr lang="en-US" altLang="zh-CN" sz="2000" b="1" u="sng" kern="100" dirty="0" smtClean="0">
                <a:latin typeface="Times New Roman" panose="02020603050405020304" pitchFamily="18" charset="0"/>
                <a:ea typeface="宋体" panose="02010600030101010101" pitchFamily="2" charset="-122"/>
              </a:rPr>
              <a:t>               </a:t>
            </a:r>
            <a:r>
              <a:rPr lang="en-US" altLang="zh-CN" sz="2000" b="1" kern="100" dirty="0">
                <a:latin typeface="Times New Roman" panose="02020603050405020304" pitchFamily="18" charset="0"/>
                <a:ea typeface="宋体" panose="02010600030101010101" pitchFamily="2" charset="-122"/>
              </a:rPr>
              <a:t>);</a:t>
            </a:r>
            <a:endParaRPr lang="zh-CN" altLang="zh-CN" sz="2000" b="1" kern="100" dirty="0">
              <a:latin typeface="Times New Roman" panose="02020603050405020304" pitchFamily="18" charset="0"/>
              <a:ea typeface="宋体" panose="02010600030101010101" pitchFamily="2" charset="-122"/>
            </a:endParaRPr>
          </a:p>
          <a:p>
            <a:pPr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a:t>
            </a:r>
            <a:r>
              <a:rPr lang="en-US" altLang="zh-CN" sz="2000" b="1" kern="100" dirty="0" err="1">
                <a:latin typeface="Times New Roman" panose="02020603050405020304" pitchFamily="18" charset="0"/>
                <a:ea typeface="宋体" panose="02010600030101010101" pitchFamily="2" charset="-122"/>
              </a:rPr>
              <a:t>printf</a:t>
            </a:r>
            <a:r>
              <a:rPr lang="en-US" altLang="zh-CN" sz="2000" b="1" kern="100" dirty="0">
                <a:latin typeface="Times New Roman" panose="02020603050405020304" pitchFamily="18" charset="0"/>
                <a:ea typeface="宋体" panose="02010600030101010101" pitchFamily="2" charset="-122"/>
              </a:rPr>
              <a:t>("right child:%f“,</a:t>
            </a:r>
            <a:r>
              <a:rPr lang="en-US" altLang="zh-CN" sz="2000" b="1" u="sng" kern="100" dirty="0">
                <a:latin typeface="Times New Roman" panose="02020603050405020304" pitchFamily="18" charset="0"/>
                <a:ea typeface="宋体" panose="02010600030101010101" pitchFamily="2" charset="-122"/>
              </a:rPr>
              <a:t>       </a:t>
            </a:r>
            <a:r>
              <a:rPr lang="en-US" altLang="zh-CN" sz="2000" b="1" u="sng" kern="100" dirty="0" smtClean="0">
                <a:latin typeface="Times New Roman" panose="02020603050405020304" pitchFamily="18" charset="0"/>
                <a:ea typeface="宋体" panose="02010600030101010101" pitchFamily="2" charset="-122"/>
              </a:rPr>
              <a:t>                       </a:t>
            </a:r>
            <a:r>
              <a:rPr lang="en-US" altLang="zh-CN" sz="2000" b="1" kern="100" dirty="0" smtClean="0">
                <a:latin typeface="Times New Roman" panose="02020603050405020304" pitchFamily="18" charset="0"/>
                <a:ea typeface="宋体" panose="02010600030101010101" pitchFamily="2" charset="-122"/>
              </a:rPr>
              <a:t>);</a:t>
            </a:r>
            <a:endParaRPr lang="zh-CN" altLang="zh-CN" sz="2000" b="1" kern="100" dirty="0">
              <a:latin typeface="Times New Roman" panose="02020603050405020304" pitchFamily="18" charset="0"/>
              <a:ea typeface="宋体" panose="02010600030101010101" pitchFamily="2" charset="-122"/>
            </a:endParaRPr>
          </a:p>
          <a:p>
            <a:pPr indent="609600"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a:t>
            </a:r>
            <a:endParaRPr lang="zh-CN" altLang="zh-CN" sz="2000" b="1" kern="100" dirty="0">
              <a:latin typeface="Times New Roman" panose="02020603050405020304" pitchFamily="18" charset="0"/>
              <a:ea typeface="宋体" panose="02010600030101010101" pitchFamily="2" charset="-122"/>
            </a:endParaRPr>
          </a:p>
          <a:p>
            <a:pPr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else if(         </a:t>
            </a:r>
            <a:r>
              <a:rPr lang="en-US" altLang="zh-CN" sz="2000" b="1" kern="100" dirty="0" smtClean="0">
                <a:latin typeface="Times New Roman" panose="02020603050405020304" pitchFamily="18" charset="0"/>
                <a:ea typeface="宋体" panose="02010600030101010101" pitchFamily="2" charset="-122"/>
              </a:rPr>
              <a:t>                     </a:t>
            </a:r>
            <a:r>
              <a:rPr lang="en-US" altLang="zh-CN" sz="2000" b="1" kern="100" dirty="0">
                <a:latin typeface="Times New Roman" panose="02020603050405020304" pitchFamily="18" charset="0"/>
                <a:ea typeface="宋体" panose="02010600030101010101" pitchFamily="2" charset="-122"/>
              </a:rPr>
              <a:t>){</a:t>
            </a:r>
            <a:endParaRPr lang="zh-CN" altLang="zh-CN" sz="2000" b="1" kern="100" dirty="0">
              <a:latin typeface="Times New Roman" panose="02020603050405020304" pitchFamily="18" charset="0"/>
              <a:ea typeface="宋体" panose="02010600030101010101" pitchFamily="2" charset="-122"/>
            </a:endParaRPr>
          </a:p>
          <a:p>
            <a:pPr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a:t>
            </a:r>
            <a:r>
              <a:rPr lang="en-US" altLang="zh-CN" sz="2000" b="1" kern="100" dirty="0" err="1">
                <a:latin typeface="Times New Roman" panose="02020603050405020304" pitchFamily="18" charset="0"/>
                <a:ea typeface="宋体" panose="02010600030101010101" pitchFamily="2" charset="-122"/>
              </a:rPr>
              <a:t>printf</a:t>
            </a:r>
            <a:r>
              <a:rPr lang="en-US" altLang="zh-CN" sz="2000" b="1" kern="100" dirty="0">
                <a:latin typeface="Times New Roman" panose="02020603050405020304" pitchFamily="18" charset="0"/>
                <a:ea typeface="宋体" panose="02010600030101010101" pitchFamily="2" charset="-122"/>
              </a:rPr>
              <a:t>("left child:%f", </a:t>
            </a:r>
            <a:r>
              <a:rPr lang="en-US" altLang="zh-CN" sz="2000" b="1" u="sng" kern="100" dirty="0">
                <a:latin typeface="Times New Roman" panose="02020603050405020304" pitchFamily="18" charset="0"/>
                <a:ea typeface="宋体" panose="02010600030101010101" pitchFamily="2" charset="-122"/>
              </a:rPr>
              <a:t>    </a:t>
            </a:r>
            <a:r>
              <a:rPr lang="en-US" altLang="zh-CN" sz="2000" b="1" u="sng" kern="100" dirty="0" smtClean="0">
                <a:latin typeface="Times New Roman" panose="02020603050405020304" pitchFamily="18" charset="0"/>
                <a:ea typeface="宋体" panose="02010600030101010101" pitchFamily="2" charset="-122"/>
              </a:rPr>
              <a:t>                      </a:t>
            </a:r>
            <a:r>
              <a:rPr lang="en-US" altLang="zh-CN" sz="2000" b="1" kern="100" dirty="0">
                <a:latin typeface="Times New Roman" panose="02020603050405020304" pitchFamily="18" charset="0"/>
                <a:ea typeface="宋体" panose="02010600030101010101" pitchFamily="2" charset="-122"/>
              </a:rPr>
              <a:t>);</a:t>
            </a:r>
            <a:endParaRPr lang="zh-CN" altLang="zh-CN" sz="2000" b="1" kern="100" dirty="0">
              <a:latin typeface="Times New Roman" panose="02020603050405020304" pitchFamily="18" charset="0"/>
              <a:ea typeface="宋体" panose="02010600030101010101" pitchFamily="2" charset="-122"/>
            </a:endParaRPr>
          </a:p>
          <a:p>
            <a:pPr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a:t>
            </a:r>
            <a:r>
              <a:rPr lang="en-US" altLang="zh-CN" sz="2000" b="1" kern="100" dirty="0" err="1">
                <a:latin typeface="Times New Roman" panose="02020603050405020304" pitchFamily="18" charset="0"/>
                <a:ea typeface="宋体" panose="02010600030101010101" pitchFamily="2" charset="-122"/>
              </a:rPr>
              <a:t>printf</a:t>
            </a:r>
            <a:r>
              <a:rPr lang="en-US" altLang="zh-CN" sz="2000" b="1" kern="100" dirty="0">
                <a:latin typeface="Times New Roman" panose="02020603050405020304" pitchFamily="18" charset="0"/>
                <a:ea typeface="宋体" panose="02010600030101010101" pitchFamily="2" charset="-122"/>
              </a:rPr>
              <a:t>("no right child!";</a:t>
            </a:r>
            <a:endParaRPr lang="zh-CN" altLang="zh-CN" sz="2000" b="1" kern="100" dirty="0">
              <a:latin typeface="Times New Roman" panose="02020603050405020304" pitchFamily="18" charset="0"/>
              <a:ea typeface="宋体" panose="02010600030101010101" pitchFamily="2" charset="-122"/>
            </a:endParaRPr>
          </a:p>
          <a:p>
            <a:pPr indent="762000"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a:t>
            </a:r>
            <a:endParaRPr lang="zh-CN" altLang="zh-CN" sz="2000" b="1" kern="100" dirty="0">
              <a:latin typeface="Times New Roman" panose="02020603050405020304" pitchFamily="18" charset="0"/>
              <a:ea typeface="宋体" panose="02010600030101010101" pitchFamily="2" charset="-122"/>
            </a:endParaRPr>
          </a:p>
          <a:p>
            <a:pPr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else </a:t>
            </a:r>
            <a:r>
              <a:rPr lang="en-US" altLang="zh-CN" sz="2000" b="1" kern="100" dirty="0" err="1">
                <a:latin typeface="Times New Roman" panose="02020603050405020304" pitchFamily="18" charset="0"/>
                <a:ea typeface="宋体" panose="02010600030101010101" pitchFamily="2" charset="-122"/>
              </a:rPr>
              <a:t>printf</a:t>
            </a:r>
            <a:r>
              <a:rPr lang="en-US" altLang="zh-CN" sz="2000" b="1" kern="100" dirty="0">
                <a:latin typeface="Times New Roman" panose="02020603050405020304" pitchFamily="18" charset="0"/>
                <a:ea typeface="宋体" panose="02010600030101010101" pitchFamily="2" charset="-122"/>
              </a:rPr>
              <a:t>("no children!“);</a:t>
            </a:r>
            <a:endParaRPr lang="zh-CN" altLang="zh-CN" sz="2000" b="1" kern="100" dirty="0">
              <a:latin typeface="Times New Roman" panose="02020603050405020304" pitchFamily="18" charset="0"/>
              <a:ea typeface="宋体" panose="02010600030101010101" pitchFamily="2" charset="-122"/>
            </a:endParaRPr>
          </a:p>
          <a:p>
            <a:pPr algn="just">
              <a:lnSpc>
                <a:spcPct val="115000"/>
              </a:lnSpc>
              <a:spcAft>
                <a:spcPts val="0"/>
              </a:spcAft>
            </a:pPr>
            <a:r>
              <a:rPr lang="en-US" altLang="zh-CN" sz="2000" b="1" kern="100" dirty="0">
                <a:latin typeface="Times New Roman" panose="02020603050405020304" pitchFamily="18" charset="0"/>
                <a:ea typeface="宋体" panose="02010600030101010101" pitchFamily="2" charset="-122"/>
              </a:rPr>
              <a:t>    }</a:t>
            </a:r>
            <a:endParaRPr lang="zh-CN" altLang="zh-CN" sz="2000" b="1"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0022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642350" cy="5184775"/>
          </a:xfrm>
        </p:spPr>
        <p:txBody>
          <a:bodyPr/>
          <a:lstStyle/>
          <a:p>
            <a:pPr lvl="0"/>
            <a:r>
              <a:rPr lang="zh-CN" altLang="zh-CN" sz="2400" dirty="0"/>
              <a:t>排序二叉树是指对于或者是一棵空树；或者是具有如下特性的二叉树：</a:t>
            </a:r>
          </a:p>
          <a:p>
            <a:pPr marL="971550" lvl="1" indent="-514350">
              <a:buFont typeface="+mj-lt"/>
              <a:buAutoNum type="arabicPeriod"/>
            </a:pPr>
            <a:r>
              <a:rPr lang="zh-CN" altLang="zh-CN" sz="2400" dirty="0" smtClean="0"/>
              <a:t>若</a:t>
            </a:r>
            <a:r>
              <a:rPr lang="zh-CN" altLang="zh-CN" sz="2400" dirty="0"/>
              <a:t>它的左子树不空</a:t>
            </a:r>
            <a:r>
              <a:rPr lang="en-US" altLang="zh-CN" sz="2400" dirty="0"/>
              <a:t>, </a:t>
            </a:r>
            <a:r>
              <a:rPr lang="zh-CN" altLang="zh-CN" sz="2400" dirty="0"/>
              <a:t>则左子树上所有结点的值均小于根结点的值；</a:t>
            </a:r>
          </a:p>
          <a:p>
            <a:pPr marL="971550" lvl="1" indent="-514350">
              <a:buFont typeface="+mj-lt"/>
              <a:buAutoNum type="arabicPeriod"/>
            </a:pPr>
            <a:r>
              <a:rPr lang="zh-CN" altLang="zh-CN" sz="2400" dirty="0"/>
              <a:t>若它的右子树不空</a:t>
            </a:r>
            <a:r>
              <a:rPr lang="en-US" altLang="zh-CN" sz="2400" dirty="0"/>
              <a:t>, </a:t>
            </a:r>
            <a:r>
              <a:rPr lang="zh-CN" altLang="zh-CN" sz="2400" dirty="0"/>
              <a:t>则右子树上所有结点的值均大于根结点的值；</a:t>
            </a:r>
          </a:p>
          <a:p>
            <a:pPr marL="971550" lvl="1" indent="-514350">
              <a:buFont typeface="+mj-lt"/>
              <a:buAutoNum type="arabicPeriod"/>
            </a:pPr>
            <a:r>
              <a:rPr lang="zh-CN" altLang="zh-CN" sz="2400" dirty="0"/>
              <a:t>它的左、右子树也都分别是二叉排序树。</a:t>
            </a:r>
          </a:p>
          <a:p>
            <a:r>
              <a:rPr lang="zh-CN" altLang="zh-CN" sz="2400" dirty="0"/>
              <a:t>图是一个排序二叉树的实例。请写一个算法判断给定的二叉树是否是排序二叉树。假设树中的关键字各不相同。</a:t>
            </a:r>
          </a:p>
          <a:p>
            <a:endParaRPr lang="zh-CN" altLang="en-US" sz="2400"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159</a:t>
            </a:fld>
            <a:endParaRPr lang="en-US" altLang="zh-CN"/>
          </a:p>
        </p:txBody>
      </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1" y="3933056"/>
            <a:ext cx="4053783" cy="2736304"/>
          </a:xfrm>
          <a:prstGeom prst="rect">
            <a:avLst/>
          </a:prstGeom>
        </p:spPr>
      </p:pic>
    </p:spTree>
    <p:extLst>
      <p:ext uri="{BB962C8B-B14F-4D97-AF65-F5344CB8AC3E}">
        <p14:creationId xmlns:p14="http://schemas.microsoft.com/office/powerpoint/2010/main" val="831023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11A096AA-E22C-48CE-8A4D-F7D031802525}" type="slidenum">
              <a:rPr kumimoji="0" lang="en-US" altLang="zh-CN" sz="1400" b="0" smtClean="0">
                <a:solidFill>
                  <a:schemeClr val="tx1"/>
                </a:solidFill>
              </a:rPr>
              <a:pPr eaLnBrk="1" hangingPunct="1"/>
              <a:t>16</a:t>
            </a:fld>
            <a:endParaRPr kumimoji="0" lang="en-US" altLang="zh-CN" sz="1400" b="0" smtClean="0">
              <a:solidFill>
                <a:schemeClr val="tx1"/>
              </a:solidFill>
            </a:endParaRPr>
          </a:p>
        </p:txBody>
      </p:sp>
      <p:sp>
        <p:nvSpPr>
          <p:cNvPr id="19459" name="Rectangle 29"/>
          <p:cNvSpPr>
            <a:spLocks noGrp="1" noChangeArrowheads="1"/>
          </p:cNvSpPr>
          <p:nvPr>
            <p:ph type="title"/>
          </p:nvPr>
        </p:nvSpPr>
        <p:spPr/>
        <p:txBody>
          <a:bodyPr/>
          <a:lstStyle/>
          <a:p>
            <a:pPr eaLnBrk="1" hangingPunct="1"/>
            <a:r>
              <a:rPr lang="en-US" altLang="zh-CN" smtClean="0"/>
              <a:t>6.2.2 </a:t>
            </a:r>
            <a:r>
              <a:rPr lang="zh-CN" altLang="en-US" smtClean="0"/>
              <a:t>二叉树的性质－</a:t>
            </a:r>
            <a:r>
              <a:rPr lang="en-US" altLang="zh-CN" smtClean="0"/>
              <a:t>1</a:t>
            </a:r>
          </a:p>
        </p:txBody>
      </p:sp>
      <p:sp>
        <p:nvSpPr>
          <p:cNvPr id="19460" name="Rectangle 30"/>
          <p:cNvSpPr>
            <a:spLocks noGrp="1" noChangeArrowheads="1"/>
          </p:cNvSpPr>
          <p:nvPr>
            <p:ph type="body" idx="1"/>
          </p:nvPr>
        </p:nvSpPr>
        <p:spPr/>
        <p:txBody>
          <a:bodyPr/>
          <a:lstStyle/>
          <a:p>
            <a:pPr eaLnBrk="1" hangingPunct="1"/>
            <a:r>
              <a:rPr lang="en-US" altLang="zh-CN" dirty="0" smtClean="0"/>
              <a:t> </a:t>
            </a:r>
            <a:r>
              <a:rPr lang="zh-CN" altLang="en-US" dirty="0" smtClean="0"/>
              <a:t>二叉树的主要基本操作：与树类似</a:t>
            </a:r>
          </a:p>
          <a:p>
            <a:pPr eaLnBrk="1" hangingPunct="1">
              <a:lnSpc>
                <a:spcPct val="125000"/>
              </a:lnSpc>
            </a:pPr>
            <a:r>
              <a:rPr lang="zh-CN" altLang="en-US" dirty="0" smtClean="0"/>
              <a:t> </a:t>
            </a:r>
            <a:r>
              <a:rPr lang="zh-CN" altLang="en-US" dirty="0" smtClean="0">
                <a:solidFill>
                  <a:schemeClr val="tx2"/>
                </a:solidFill>
              </a:rPr>
              <a:t>性质</a:t>
            </a:r>
            <a:r>
              <a:rPr lang="en-US" altLang="zh-CN" dirty="0" smtClean="0">
                <a:solidFill>
                  <a:schemeClr val="tx2"/>
                </a:solidFill>
              </a:rPr>
              <a:t>1 </a:t>
            </a:r>
            <a:r>
              <a:rPr lang="zh-CN" altLang="en-US" dirty="0" smtClean="0">
                <a:solidFill>
                  <a:schemeClr val="tx2"/>
                </a:solidFill>
              </a:rPr>
              <a:t>：</a:t>
            </a:r>
            <a:r>
              <a:rPr lang="zh-CN" altLang="en-US" dirty="0" smtClean="0"/>
              <a:t>二叉树的第 </a:t>
            </a:r>
            <a:r>
              <a:rPr lang="en-US" altLang="zh-CN" b="0" i="1" dirty="0" smtClean="0">
                <a:solidFill>
                  <a:srgbClr val="0000FF"/>
                </a:solidFill>
              </a:rPr>
              <a:t>i</a:t>
            </a:r>
            <a:r>
              <a:rPr lang="en-US" altLang="zh-CN" dirty="0" smtClean="0"/>
              <a:t> </a:t>
            </a:r>
            <a:r>
              <a:rPr lang="zh-CN" altLang="en-US" dirty="0" smtClean="0"/>
              <a:t>层上至多有</a:t>
            </a:r>
            <a:r>
              <a:rPr lang="en-US" altLang="zh-CN" b="0" dirty="0" smtClean="0">
                <a:solidFill>
                  <a:srgbClr val="0000FF"/>
                </a:solidFill>
              </a:rPr>
              <a:t>2</a:t>
            </a:r>
            <a:r>
              <a:rPr lang="en-US" altLang="zh-CN" b="0" i="1" baseline="30000" dirty="0" smtClean="0">
                <a:solidFill>
                  <a:srgbClr val="0000FF"/>
                </a:solidFill>
              </a:rPr>
              <a:t>i</a:t>
            </a:r>
            <a:r>
              <a:rPr lang="en-US" altLang="zh-CN" b="0" baseline="30000" dirty="0" smtClean="0">
                <a:solidFill>
                  <a:srgbClr val="0000FF"/>
                </a:solidFill>
              </a:rPr>
              <a:t>-1 </a:t>
            </a:r>
            <a:r>
              <a:rPr lang="zh-CN" altLang="en-US" dirty="0" smtClean="0"/>
              <a:t>个结点。</a:t>
            </a:r>
            <a:r>
              <a:rPr lang="en-US" altLang="zh-CN" dirty="0" smtClean="0"/>
              <a:t>(i</a:t>
            </a:r>
            <a:r>
              <a:rPr lang="en-US" altLang="zh-CN" dirty="0" smtClean="0">
                <a:latin typeface="楷体_GB2312" pitchFamily="49" charset="-122"/>
              </a:rPr>
              <a:t>≥</a:t>
            </a:r>
            <a:r>
              <a:rPr lang="en-US" altLang="zh-CN" dirty="0" smtClean="0"/>
              <a:t>1)</a:t>
            </a:r>
          </a:p>
          <a:p>
            <a:pPr eaLnBrk="1" hangingPunct="1"/>
            <a:endParaRPr lang="en-US" altLang="zh-CN" dirty="0" smtClean="0"/>
          </a:p>
        </p:txBody>
      </p:sp>
      <p:sp>
        <p:nvSpPr>
          <p:cNvPr id="47135" name="Text Box 31"/>
          <p:cNvSpPr txBox="1">
            <a:spLocks noChangeArrowheads="1"/>
          </p:cNvSpPr>
          <p:nvPr/>
        </p:nvSpPr>
        <p:spPr bwMode="auto">
          <a:xfrm>
            <a:off x="211138" y="2597150"/>
            <a:ext cx="2684462"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25000"/>
              </a:lnSpc>
              <a:spcBef>
                <a:spcPct val="0"/>
              </a:spcBef>
            </a:pPr>
            <a:r>
              <a:rPr lang="zh-CN" altLang="en-US" dirty="0">
                <a:solidFill>
                  <a:srgbClr val="FF0000"/>
                </a:solidFill>
                <a:ea typeface="楷体_GB2312" pitchFamily="49" charset="-122"/>
              </a:rPr>
              <a:t>用归纳法证明</a:t>
            </a:r>
            <a:r>
              <a:rPr lang="zh-CN" altLang="en-US" dirty="0">
                <a:solidFill>
                  <a:srgbClr val="FF0000"/>
                </a:solidFill>
              </a:rPr>
              <a:t>：</a:t>
            </a:r>
          </a:p>
          <a:p>
            <a:pPr algn="l" eaLnBrk="1" hangingPunct="1">
              <a:lnSpc>
                <a:spcPct val="125000"/>
              </a:lnSpc>
              <a:spcBef>
                <a:spcPct val="0"/>
              </a:spcBef>
            </a:pPr>
            <a:r>
              <a:rPr lang="zh-CN" altLang="en-US" dirty="0">
                <a:solidFill>
                  <a:srgbClr val="FF0000"/>
                </a:solidFill>
              </a:rPr>
              <a:t>       </a:t>
            </a:r>
            <a:r>
              <a:rPr lang="zh-CN" altLang="en-US" dirty="0">
                <a:solidFill>
                  <a:srgbClr val="FF0000"/>
                </a:solidFill>
                <a:ea typeface="楷体_GB2312" pitchFamily="49" charset="-122"/>
              </a:rPr>
              <a:t>归纳基</a:t>
            </a:r>
            <a:r>
              <a:rPr lang="zh-CN" altLang="en-US" dirty="0">
                <a:solidFill>
                  <a:srgbClr val="FF0000"/>
                </a:solidFill>
              </a:rPr>
              <a:t>：</a:t>
            </a:r>
          </a:p>
          <a:p>
            <a:pPr algn="l" eaLnBrk="1" hangingPunct="1">
              <a:lnSpc>
                <a:spcPct val="125000"/>
              </a:lnSpc>
              <a:spcBef>
                <a:spcPct val="0"/>
              </a:spcBef>
            </a:pPr>
            <a:endParaRPr lang="zh-CN" altLang="en-US" dirty="0">
              <a:solidFill>
                <a:srgbClr val="FF0000"/>
              </a:solidFill>
              <a:ea typeface="楷体_GB2312" pitchFamily="49" charset="-122"/>
            </a:endParaRPr>
          </a:p>
          <a:p>
            <a:pPr algn="l" eaLnBrk="1" hangingPunct="1">
              <a:lnSpc>
                <a:spcPct val="125000"/>
              </a:lnSpc>
              <a:spcBef>
                <a:spcPct val="0"/>
              </a:spcBef>
            </a:pPr>
            <a:r>
              <a:rPr lang="zh-CN" altLang="en-US" dirty="0">
                <a:solidFill>
                  <a:srgbClr val="FF0000"/>
                </a:solidFill>
                <a:ea typeface="楷体_GB2312" pitchFamily="49" charset="-122"/>
              </a:rPr>
              <a:t>   归纳假设：</a:t>
            </a:r>
          </a:p>
          <a:p>
            <a:pPr algn="l" eaLnBrk="1" hangingPunct="1">
              <a:lnSpc>
                <a:spcPct val="125000"/>
              </a:lnSpc>
              <a:spcBef>
                <a:spcPct val="0"/>
              </a:spcBef>
            </a:pPr>
            <a:r>
              <a:rPr lang="zh-CN" altLang="en-US" dirty="0">
                <a:solidFill>
                  <a:srgbClr val="FF0000"/>
                </a:solidFill>
                <a:ea typeface="楷体_GB2312" pitchFamily="49" charset="-122"/>
              </a:rPr>
              <a:t>   归纳证明：</a:t>
            </a:r>
            <a:endParaRPr lang="zh-CN" altLang="en-US" dirty="0">
              <a:solidFill>
                <a:srgbClr val="FF0000"/>
              </a:solidFill>
            </a:endParaRPr>
          </a:p>
        </p:txBody>
      </p:sp>
      <p:sp>
        <p:nvSpPr>
          <p:cNvPr id="47136" name="Text Box 32"/>
          <p:cNvSpPr txBox="1">
            <a:spLocks noChangeArrowheads="1"/>
          </p:cNvSpPr>
          <p:nvPr/>
        </p:nvSpPr>
        <p:spPr bwMode="auto">
          <a:xfrm>
            <a:off x="2195513" y="3141663"/>
            <a:ext cx="485933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20000"/>
              </a:lnSpc>
              <a:spcBef>
                <a:spcPct val="0"/>
              </a:spcBef>
            </a:pPr>
            <a:r>
              <a:rPr lang="en-US" altLang="zh-CN" i="1" dirty="0"/>
              <a:t>i </a:t>
            </a:r>
            <a:r>
              <a:rPr lang="en-US" altLang="zh-CN" dirty="0"/>
              <a:t>= 1 </a:t>
            </a:r>
            <a:r>
              <a:rPr lang="zh-CN" altLang="en-US" dirty="0">
                <a:ea typeface="楷体_GB2312" pitchFamily="49" charset="-122"/>
              </a:rPr>
              <a:t>层时，只有一个根结点：</a:t>
            </a:r>
          </a:p>
          <a:p>
            <a:pPr algn="l" eaLnBrk="1" hangingPunct="1">
              <a:lnSpc>
                <a:spcPct val="120000"/>
              </a:lnSpc>
              <a:spcBef>
                <a:spcPct val="0"/>
              </a:spcBef>
            </a:pPr>
            <a:r>
              <a:rPr lang="zh-CN" altLang="en-US" dirty="0">
                <a:ea typeface="楷体_GB2312" pitchFamily="49" charset="-122"/>
              </a:rPr>
              <a:t>                    </a:t>
            </a:r>
            <a:r>
              <a:rPr lang="en-US" altLang="zh-CN" dirty="0">
                <a:ea typeface="楷体_GB2312" pitchFamily="49" charset="-122"/>
              </a:rPr>
              <a:t>2</a:t>
            </a:r>
            <a:r>
              <a:rPr lang="en-US" altLang="zh-CN" i="1" baseline="30000" dirty="0">
                <a:ea typeface="楷体_GB2312" pitchFamily="49" charset="-122"/>
              </a:rPr>
              <a:t>i</a:t>
            </a:r>
            <a:r>
              <a:rPr lang="en-US" altLang="zh-CN" baseline="30000" dirty="0">
                <a:ea typeface="楷体_GB2312" pitchFamily="49" charset="-122"/>
              </a:rPr>
              <a:t>-1</a:t>
            </a:r>
            <a:r>
              <a:rPr lang="en-US" altLang="zh-CN" i="1" baseline="30000" dirty="0">
                <a:ea typeface="楷体_GB2312" pitchFamily="49" charset="-122"/>
              </a:rPr>
              <a:t> </a:t>
            </a:r>
            <a:r>
              <a:rPr lang="en-US" altLang="zh-CN" dirty="0">
                <a:ea typeface="楷体_GB2312" pitchFamily="49" charset="-122"/>
              </a:rPr>
              <a:t>= 2</a:t>
            </a:r>
            <a:r>
              <a:rPr lang="en-US" altLang="zh-CN" baseline="30000" dirty="0">
                <a:ea typeface="楷体_GB2312" pitchFamily="49" charset="-122"/>
              </a:rPr>
              <a:t>0 </a:t>
            </a:r>
            <a:r>
              <a:rPr lang="en-US" altLang="zh-CN" dirty="0">
                <a:ea typeface="楷体_GB2312" pitchFamily="49" charset="-122"/>
              </a:rPr>
              <a:t>= 1</a:t>
            </a:r>
            <a:r>
              <a:rPr lang="zh-CN" altLang="en-US" dirty="0">
                <a:ea typeface="楷体_GB2312" pitchFamily="49" charset="-122"/>
              </a:rPr>
              <a:t>；</a:t>
            </a:r>
          </a:p>
        </p:txBody>
      </p:sp>
      <p:sp>
        <p:nvSpPr>
          <p:cNvPr id="47137" name="Text Box 33"/>
          <p:cNvSpPr txBox="1">
            <a:spLocks noChangeArrowheads="1"/>
          </p:cNvSpPr>
          <p:nvPr/>
        </p:nvSpPr>
        <p:spPr bwMode="auto">
          <a:xfrm>
            <a:off x="2195513" y="4292600"/>
            <a:ext cx="6208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zh-CN" altLang="en-US" dirty="0">
                <a:ea typeface="楷体_GB2312" pitchFamily="49" charset="-122"/>
              </a:rPr>
              <a:t>假设对所有的 </a:t>
            </a:r>
            <a:r>
              <a:rPr lang="en-US" altLang="zh-CN" i="1" dirty="0">
                <a:ea typeface="楷体_GB2312" pitchFamily="49" charset="-122"/>
              </a:rPr>
              <a:t>j</a:t>
            </a:r>
            <a:r>
              <a:rPr lang="zh-CN" altLang="en-US" dirty="0">
                <a:ea typeface="楷体_GB2312" pitchFamily="49" charset="-122"/>
              </a:rPr>
              <a:t>，</a:t>
            </a:r>
            <a:r>
              <a:rPr lang="en-US" altLang="zh-CN" dirty="0">
                <a:ea typeface="楷体_GB2312" pitchFamily="49" charset="-122"/>
              </a:rPr>
              <a:t>1</a:t>
            </a:r>
            <a:r>
              <a:rPr lang="en-US" altLang="zh-CN" dirty="0"/>
              <a:t>≤ </a:t>
            </a:r>
            <a:r>
              <a:rPr lang="en-US" altLang="zh-CN" i="1" dirty="0"/>
              <a:t>j</a:t>
            </a:r>
            <a:r>
              <a:rPr lang="en-US" altLang="zh-CN" dirty="0"/>
              <a:t> </a:t>
            </a:r>
            <a:r>
              <a:rPr lang="en-US" altLang="zh-CN" dirty="0">
                <a:sym typeface="Symbol" pitchFamily="18" charset="2"/>
              </a:rPr>
              <a:t> </a:t>
            </a:r>
            <a:r>
              <a:rPr lang="en-US" altLang="zh-CN" i="1" dirty="0"/>
              <a:t>i</a:t>
            </a:r>
            <a:r>
              <a:rPr lang="zh-CN" altLang="en-US" dirty="0"/>
              <a:t>，</a:t>
            </a:r>
            <a:r>
              <a:rPr lang="zh-CN" altLang="en-US" dirty="0">
                <a:ea typeface="楷体_GB2312" pitchFamily="49" charset="-122"/>
              </a:rPr>
              <a:t>命题成立；</a:t>
            </a:r>
          </a:p>
        </p:txBody>
      </p:sp>
      <p:sp>
        <p:nvSpPr>
          <p:cNvPr id="47138" name="Text Box 34"/>
          <p:cNvSpPr txBox="1">
            <a:spLocks noChangeArrowheads="1"/>
          </p:cNvSpPr>
          <p:nvPr/>
        </p:nvSpPr>
        <p:spPr bwMode="auto">
          <a:xfrm>
            <a:off x="2195513" y="4724400"/>
            <a:ext cx="58991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20000"/>
              </a:lnSpc>
              <a:spcBef>
                <a:spcPct val="0"/>
              </a:spcBef>
            </a:pPr>
            <a:r>
              <a:rPr lang="zh-CN" altLang="en-US" dirty="0">
                <a:ea typeface="楷体_GB2312" pitchFamily="49" charset="-122"/>
              </a:rPr>
              <a:t>二叉树上每个结点至多有两棵子树，</a:t>
            </a:r>
          </a:p>
          <a:p>
            <a:pPr algn="l" eaLnBrk="1" hangingPunct="1">
              <a:lnSpc>
                <a:spcPct val="120000"/>
              </a:lnSpc>
              <a:spcBef>
                <a:spcPct val="0"/>
              </a:spcBef>
            </a:pPr>
            <a:r>
              <a:rPr lang="zh-CN" altLang="en-US" dirty="0">
                <a:ea typeface="楷体_GB2312" pitchFamily="49" charset="-122"/>
              </a:rPr>
              <a:t>则第 </a:t>
            </a:r>
            <a:r>
              <a:rPr lang="en-US" altLang="zh-CN" i="1" dirty="0">
                <a:ea typeface="楷体_GB2312" pitchFamily="49" charset="-122"/>
              </a:rPr>
              <a:t>i </a:t>
            </a:r>
            <a:r>
              <a:rPr lang="zh-CN" altLang="en-US" dirty="0">
                <a:ea typeface="楷体_GB2312" pitchFamily="49" charset="-122"/>
              </a:rPr>
              <a:t>层的结点数 </a:t>
            </a:r>
            <a:r>
              <a:rPr lang="en-US" altLang="zh-CN" dirty="0">
                <a:ea typeface="楷体_GB2312" pitchFamily="49" charset="-122"/>
              </a:rPr>
              <a:t>= 2</a:t>
            </a:r>
            <a:r>
              <a:rPr lang="en-US" altLang="zh-CN" i="1" baseline="30000" dirty="0">
                <a:ea typeface="楷体_GB2312" pitchFamily="49" charset="-122"/>
              </a:rPr>
              <a:t>i</a:t>
            </a:r>
            <a:r>
              <a:rPr lang="en-US" altLang="zh-CN" baseline="30000" dirty="0">
                <a:ea typeface="楷体_GB2312" pitchFamily="49" charset="-122"/>
              </a:rPr>
              <a:t>-2</a:t>
            </a:r>
            <a:r>
              <a:rPr lang="en-US" altLang="zh-CN" dirty="0">
                <a:ea typeface="楷体_GB2312" pitchFamily="49" charset="-122"/>
                <a:sym typeface="Symbol" pitchFamily="18" charset="2"/>
              </a:rPr>
              <a:t> 2 = 2</a:t>
            </a:r>
            <a:r>
              <a:rPr lang="en-US" altLang="zh-CN" i="1" baseline="30000" dirty="0">
                <a:ea typeface="楷体_GB2312" pitchFamily="49" charset="-122"/>
                <a:sym typeface="Symbol" pitchFamily="18" charset="2"/>
              </a:rPr>
              <a:t>i</a:t>
            </a:r>
            <a:r>
              <a:rPr lang="en-US" altLang="zh-CN" baseline="30000" dirty="0">
                <a:ea typeface="楷体_GB2312" pitchFamily="49" charset="-122"/>
                <a:sym typeface="Symbol" pitchFamily="18" charset="2"/>
              </a:rPr>
              <a:t>-1</a:t>
            </a:r>
            <a:r>
              <a:rPr lang="en-US" altLang="zh-CN" i="1" dirty="0">
                <a:ea typeface="楷体_GB2312" pitchFamily="49" charset="-122"/>
                <a:sym typeface="Symbol" pitchFamily="18" charset="2"/>
              </a:rPr>
              <a:t> </a:t>
            </a:r>
            <a:r>
              <a:rPr lang="zh-CN" altLang="en-US" dirty="0">
                <a:ea typeface="楷体_GB2312" pitchFamily="49" charset="-122"/>
                <a:sym typeface="Symbol" pitchFamily="18" charset="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35"/>
                                        </p:tgtEl>
                                        <p:attrNameLst>
                                          <p:attrName>style.visibility</p:attrName>
                                        </p:attrNameLst>
                                      </p:cBhvr>
                                      <p:to>
                                        <p:strVal val="visible"/>
                                      </p:to>
                                    </p:set>
                                    <p:animEffect transition="in" filter="wipe(left)">
                                      <p:cBhvr>
                                        <p:cTn id="7" dur="500"/>
                                        <p:tgtEl>
                                          <p:spTgt spid="471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36"/>
                                        </p:tgtEl>
                                        <p:attrNameLst>
                                          <p:attrName>style.visibility</p:attrName>
                                        </p:attrNameLst>
                                      </p:cBhvr>
                                      <p:to>
                                        <p:strVal val="visible"/>
                                      </p:to>
                                    </p:set>
                                    <p:animEffect transition="in" filter="wipe(left)">
                                      <p:cBhvr>
                                        <p:cTn id="12" dur="1000"/>
                                        <p:tgtEl>
                                          <p:spTgt spid="471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37"/>
                                        </p:tgtEl>
                                        <p:attrNameLst>
                                          <p:attrName>style.visibility</p:attrName>
                                        </p:attrNameLst>
                                      </p:cBhvr>
                                      <p:to>
                                        <p:strVal val="visible"/>
                                      </p:to>
                                    </p:set>
                                    <p:animEffect transition="in" filter="wipe(left)">
                                      <p:cBhvr>
                                        <p:cTn id="17" dur="500"/>
                                        <p:tgtEl>
                                          <p:spTgt spid="471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38"/>
                                        </p:tgtEl>
                                        <p:attrNameLst>
                                          <p:attrName>style.visibility</p:attrName>
                                        </p:attrNameLst>
                                      </p:cBhvr>
                                      <p:to>
                                        <p:strVal val="visible"/>
                                      </p:to>
                                    </p:set>
                                    <p:animEffect transition="in" filter="wipe(left)">
                                      <p:cBhvr>
                                        <p:cTn id="22" dur="500"/>
                                        <p:tgtEl>
                                          <p:spTgt spid="47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5" grpId="0" autoUpdateAnimBg="0"/>
      <p:bldP spid="47136" grpId="0" autoUpdateAnimBg="0"/>
      <p:bldP spid="47137" grpId="0" autoUpdateAnimBg="0"/>
      <p:bldP spid="47138" grpId="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t>假设树用孩子</a:t>
            </a:r>
            <a:r>
              <a:rPr lang="en-US" altLang="zh-CN" dirty="0"/>
              <a:t>-</a:t>
            </a:r>
            <a:r>
              <a:rPr lang="zh-CN" altLang="zh-CN" dirty="0"/>
              <a:t>兄弟链表表示，请编写一个算法求树中叶子节点的个数。</a:t>
            </a:r>
          </a:p>
          <a:p>
            <a:r>
              <a:rPr lang="zh-CN" altLang="en-US" dirty="0" smtClean="0"/>
              <a:t>解：</a:t>
            </a:r>
            <a:r>
              <a:rPr lang="zh-CN" altLang="zh-CN" dirty="0" smtClean="0"/>
              <a:t>树</a:t>
            </a:r>
            <a:r>
              <a:rPr lang="zh-CN" altLang="zh-CN" dirty="0"/>
              <a:t>中的叶子节点是没有子节点的，所以在对应二叉树中没有左子树。因此只需要遍历二叉树，对没有左子树的节点计数即可。</a:t>
            </a:r>
            <a:endParaRPr lang="zh-CN" altLang="en-US"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160</a:t>
            </a:fld>
            <a:endParaRPr lang="en-US" altLang="zh-CN"/>
          </a:p>
        </p:txBody>
      </p:sp>
    </p:spTree>
    <p:extLst>
      <p:ext uri="{BB962C8B-B14F-4D97-AF65-F5344CB8AC3E}">
        <p14:creationId xmlns:p14="http://schemas.microsoft.com/office/powerpoint/2010/main" val="2488024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t>假设有</a:t>
            </a:r>
            <a:r>
              <a:rPr lang="en-US" altLang="zh-CN" dirty="0"/>
              <a:t>14</a:t>
            </a:r>
            <a:r>
              <a:rPr lang="zh-CN" altLang="zh-CN" dirty="0"/>
              <a:t>个字母，其对应的权值序列是</a:t>
            </a:r>
            <a:r>
              <a:rPr lang="en-US" altLang="zh-CN" dirty="0"/>
              <a:t>{5</a:t>
            </a:r>
            <a:r>
              <a:rPr lang="zh-CN" altLang="zh-CN" dirty="0"/>
              <a:t>，</a:t>
            </a:r>
            <a:r>
              <a:rPr lang="en-US" altLang="zh-CN" dirty="0"/>
              <a:t>9</a:t>
            </a:r>
            <a:r>
              <a:rPr lang="zh-CN" altLang="zh-CN" dirty="0"/>
              <a:t>，</a:t>
            </a:r>
            <a:r>
              <a:rPr lang="en-US" altLang="zh-CN" dirty="0"/>
              <a:t>10</a:t>
            </a:r>
            <a:r>
              <a:rPr lang="zh-CN" altLang="zh-CN" dirty="0"/>
              <a:t>，</a:t>
            </a:r>
            <a:r>
              <a:rPr lang="en-US" altLang="zh-CN" dirty="0"/>
              <a:t>15</a:t>
            </a:r>
            <a:r>
              <a:rPr lang="zh-CN" altLang="zh-CN" dirty="0"/>
              <a:t>，</a:t>
            </a:r>
            <a:r>
              <a:rPr lang="en-US" altLang="zh-CN" dirty="0"/>
              <a:t>4</a:t>
            </a:r>
            <a:r>
              <a:rPr lang="zh-CN" altLang="zh-CN" dirty="0"/>
              <a:t>，</a:t>
            </a:r>
            <a:r>
              <a:rPr lang="en-US" altLang="zh-CN" dirty="0"/>
              <a:t>20</a:t>
            </a:r>
            <a:r>
              <a:rPr lang="zh-CN" altLang="zh-CN" dirty="0"/>
              <a:t>，</a:t>
            </a:r>
            <a:r>
              <a:rPr lang="en-US" altLang="zh-CN" dirty="0"/>
              <a:t>18</a:t>
            </a:r>
            <a:r>
              <a:rPr lang="zh-CN" altLang="zh-CN" dirty="0"/>
              <a:t>，</a:t>
            </a:r>
            <a:r>
              <a:rPr lang="en-US" altLang="zh-CN" dirty="0"/>
              <a:t>30</a:t>
            </a:r>
            <a:r>
              <a:rPr lang="zh-CN" altLang="zh-CN" dirty="0"/>
              <a:t>，</a:t>
            </a:r>
            <a:r>
              <a:rPr lang="en-US" altLang="zh-CN" dirty="0"/>
              <a:t>12</a:t>
            </a:r>
            <a:r>
              <a:rPr lang="zh-CN" altLang="zh-CN" dirty="0"/>
              <a:t>，</a:t>
            </a:r>
            <a:r>
              <a:rPr lang="en-US" altLang="zh-CN" dirty="0"/>
              <a:t>24</a:t>
            </a:r>
            <a:r>
              <a:rPr lang="zh-CN" altLang="zh-CN" dirty="0"/>
              <a:t>，</a:t>
            </a:r>
            <a:r>
              <a:rPr lang="en-US" altLang="zh-CN" dirty="0"/>
              <a:t>8</a:t>
            </a:r>
            <a:r>
              <a:rPr lang="zh-CN" altLang="zh-CN" dirty="0"/>
              <a:t>，</a:t>
            </a:r>
            <a:r>
              <a:rPr lang="en-US" altLang="zh-CN" dirty="0"/>
              <a:t>2</a:t>
            </a:r>
            <a:r>
              <a:rPr lang="zh-CN" altLang="zh-CN" dirty="0"/>
              <a:t>，</a:t>
            </a:r>
            <a:r>
              <a:rPr lang="en-US" altLang="zh-CN" dirty="0"/>
              <a:t>25</a:t>
            </a:r>
            <a:r>
              <a:rPr lang="zh-CN" altLang="zh-CN" dirty="0"/>
              <a:t>，</a:t>
            </a:r>
            <a:r>
              <a:rPr lang="en-US" altLang="zh-CN" dirty="0"/>
              <a:t>32}</a:t>
            </a:r>
            <a:r>
              <a:rPr lang="zh-CN" altLang="zh-CN" dirty="0"/>
              <a:t>，试为这</a:t>
            </a:r>
            <a:r>
              <a:rPr lang="en-US" altLang="zh-CN" dirty="0"/>
              <a:t>14</a:t>
            </a:r>
            <a:r>
              <a:rPr lang="zh-CN" altLang="zh-CN" dirty="0"/>
              <a:t>个字母设计最优三叉树编码，假设三叉树的各个分支的编码分别为</a:t>
            </a:r>
            <a:r>
              <a:rPr lang="en-US" altLang="zh-CN" dirty="0"/>
              <a:t>0</a:t>
            </a:r>
            <a:r>
              <a:rPr lang="zh-CN" altLang="zh-CN" dirty="0"/>
              <a:t>，</a:t>
            </a:r>
            <a:r>
              <a:rPr lang="en-US" altLang="zh-CN" dirty="0"/>
              <a:t>1</a:t>
            </a:r>
            <a:r>
              <a:rPr lang="zh-CN" altLang="zh-CN" dirty="0"/>
              <a:t>，</a:t>
            </a:r>
            <a:r>
              <a:rPr lang="en-US" altLang="zh-CN" dirty="0"/>
              <a:t>2</a:t>
            </a:r>
            <a:r>
              <a:rPr lang="zh-CN" altLang="zh-CN" dirty="0"/>
              <a:t>。</a:t>
            </a:r>
          </a:p>
          <a:p>
            <a:endParaRPr lang="zh-CN" altLang="en-US"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161</a:t>
            </a:fld>
            <a:endParaRPr lang="en-US" altLang="zh-CN"/>
          </a:p>
        </p:txBody>
      </p:sp>
    </p:spTree>
    <p:extLst>
      <p:ext uri="{BB962C8B-B14F-4D97-AF65-F5344CB8AC3E}">
        <p14:creationId xmlns:p14="http://schemas.microsoft.com/office/powerpoint/2010/main" val="2897385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sz="quarter"/>
          </p:nvPr>
        </p:nvSpPr>
        <p:spPr/>
        <p:txBody>
          <a:bodyPr/>
          <a:lstStyle/>
          <a:p>
            <a:r>
              <a:rPr lang="en-US" altLang="zh-CN" dirty="0" smtClean="0"/>
              <a:t>END</a:t>
            </a:r>
            <a:endParaRPr lang="zh-CN" altLang="en-US" dirty="0"/>
          </a:p>
        </p:txBody>
      </p:sp>
      <p:sp>
        <p:nvSpPr>
          <p:cNvPr id="6" name="副标题 5"/>
          <p:cNvSpPr>
            <a:spLocks noGrp="1"/>
          </p:cNvSpPr>
          <p:nvPr>
            <p:ph type="subTitle" sz="quarter"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9E4FDE78-BF40-4F0E-A1BC-BC7A5638AE81}" type="slidenum">
              <a:rPr lang="en-US" altLang="zh-CN" smtClean="0"/>
              <a:pPr>
                <a:defRPr/>
              </a:pPr>
              <a:t>162</a:t>
            </a:fld>
            <a:endParaRPr lang="en-US" altLang="zh-CN"/>
          </a:p>
        </p:txBody>
      </p:sp>
    </p:spTree>
    <p:extLst>
      <p:ext uri="{BB962C8B-B14F-4D97-AF65-F5344CB8AC3E}">
        <p14:creationId xmlns:p14="http://schemas.microsoft.com/office/powerpoint/2010/main" val="190111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F31FD80A-1340-4715-9A8E-C1F568AF57DE}" type="slidenum">
              <a:rPr kumimoji="0" lang="en-US" altLang="zh-CN" sz="1400" b="0" smtClean="0">
                <a:solidFill>
                  <a:schemeClr val="tx1"/>
                </a:solidFill>
              </a:rPr>
              <a:pPr eaLnBrk="1" hangingPunct="1"/>
              <a:t>17</a:t>
            </a:fld>
            <a:endParaRPr kumimoji="0" lang="en-US" altLang="zh-CN" sz="1400" b="0" smtClean="0">
              <a:solidFill>
                <a:schemeClr val="tx1"/>
              </a:solidFill>
            </a:endParaRPr>
          </a:p>
        </p:txBody>
      </p:sp>
      <p:sp>
        <p:nvSpPr>
          <p:cNvPr id="20483" name="Rectangle 9"/>
          <p:cNvSpPr>
            <a:spLocks noGrp="1" noChangeArrowheads="1"/>
          </p:cNvSpPr>
          <p:nvPr>
            <p:ph type="title"/>
          </p:nvPr>
        </p:nvSpPr>
        <p:spPr/>
        <p:txBody>
          <a:bodyPr/>
          <a:lstStyle/>
          <a:p>
            <a:pPr eaLnBrk="1" hangingPunct="1"/>
            <a:r>
              <a:rPr lang="en-US" altLang="zh-CN" smtClean="0"/>
              <a:t>6.2.2 </a:t>
            </a:r>
            <a:r>
              <a:rPr lang="zh-CN" altLang="en-US" smtClean="0"/>
              <a:t>二叉树的性质－ </a:t>
            </a:r>
            <a:r>
              <a:rPr lang="en-US" altLang="zh-CN" smtClean="0"/>
              <a:t>2</a:t>
            </a:r>
          </a:p>
        </p:txBody>
      </p:sp>
      <p:sp>
        <p:nvSpPr>
          <p:cNvPr id="20484" name="Rectangle 10"/>
          <p:cNvSpPr>
            <a:spLocks noGrp="1" noChangeArrowheads="1"/>
          </p:cNvSpPr>
          <p:nvPr>
            <p:ph type="body" idx="1"/>
          </p:nvPr>
        </p:nvSpPr>
        <p:spPr/>
        <p:txBody>
          <a:bodyPr/>
          <a:lstStyle/>
          <a:p>
            <a:pPr eaLnBrk="1" hangingPunct="1">
              <a:lnSpc>
                <a:spcPct val="125000"/>
              </a:lnSpc>
            </a:pPr>
            <a:r>
              <a:rPr lang="zh-CN" altLang="en-US" dirty="0" smtClean="0">
                <a:solidFill>
                  <a:schemeClr val="tx2"/>
                </a:solidFill>
              </a:rPr>
              <a:t>性质 </a:t>
            </a:r>
            <a:r>
              <a:rPr lang="en-US" altLang="zh-CN" dirty="0" smtClean="0">
                <a:solidFill>
                  <a:schemeClr val="tx2"/>
                </a:solidFill>
              </a:rPr>
              <a:t>2 </a:t>
            </a:r>
            <a:r>
              <a:rPr lang="zh-CN" altLang="en-US" dirty="0" smtClean="0">
                <a:solidFill>
                  <a:schemeClr val="tx2"/>
                </a:solidFill>
              </a:rPr>
              <a:t>：</a:t>
            </a:r>
            <a:r>
              <a:rPr lang="zh-CN" altLang="en-US" dirty="0" smtClean="0"/>
              <a:t>深度为 </a:t>
            </a:r>
            <a:r>
              <a:rPr lang="en-US" altLang="zh-CN" b="0" i="1" dirty="0" smtClean="0">
                <a:solidFill>
                  <a:srgbClr val="0000FF"/>
                </a:solidFill>
              </a:rPr>
              <a:t>k </a:t>
            </a:r>
            <a:r>
              <a:rPr lang="zh-CN" altLang="en-US" dirty="0" smtClean="0"/>
              <a:t>的二叉树上至多含 </a:t>
            </a:r>
            <a:r>
              <a:rPr lang="en-US" altLang="zh-CN" b="0" dirty="0" smtClean="0">
                <a:solidFill>
                  <a:srgbClr val="0000FF"/>
                </a:solidFill>
              </a:rPr>
              <a:t>2</a:t>
            </a:r>
            <a:r>
              <a:rPr lang="en-US" altLang="zh-CN" b="0" i="1" baseline="30000" dirty="0" smtClean="0">
                <a:solidFill>
                  <a:srgbClr val="0000FF"/>
                </a:solidFill>
              </a:rPr>
              <a:t>k</a:t>
            </a:r>
            <a:r>
              <a:rPr lang="en-US" altLang="zh-CN" b="0" dirty="0" smtClean="0">
                <a:solidFill>
                  <a:srgbClr val="0000FF"/>
                </a:solidFill>
              </a:rPr>
              <a:t>-1</a:t>
            </a:r>
            <a:r>
              <a:rPr lang="en-US" altLang="zh-CN" b="0" i="1" dirty="0" smtClean="0">
                <a:solidFill>
                  <a:srgbClr val="0000FF"/>
                </a:solidFill>
              </a:rPr>
              <a:t> </a:t>
            </a:r>
            <a:r>
              <a:rPr lang="zh-CN" altLang="en-US" dirty="0" smtClean="0"/>
              <a:t>个结点</a:t>
            </a:r>
            <a:r>
              <a:rPr lang="en-US" altLang="zh-CN" dirty="0" smtClean="0"/>
              <a:t>(</a:t>
            </a:r>
            <a:r>
              <a:rPr lang="en-US" altLang="zh-CN" i="1" dirty="0" smtClean="0"/>
              <a:t>k</a:t>
            </a:r>
            <a:r>
              <a:rPr lang="en-US" altLang="zh-CN" dirty="0" smtClean="0">
                <a:latin typeface="楷体_GB2312" pitchFamily="49" charset="-122"/>
              </a:rPr>
              <a:t>≥</a:t>
            </a:r>
            <a:r>
              <a:rPr lang="en-US" altLang="zh-CN" dirty="0" smtClean="0"/>
              <a:t>1)</a:t>
            </a:r>
            <a:r>
              <a:rPr lang="zh-CN" altLang="en-US" dirty="0" smtClean="0"/>
              <a:t>。</a:t>
            </a:r>
          </a:p>
          <a:p>
            <a:pPr eaLnBrk="1" hangingPunct="1"/>
            <a:r>
              <a:rPr lang="zh-CN" altLang="en-US" dirty="0" smtClean="0"/>
              <a:t>证明：</a:t>
            </a:r>
          </a:p>
          <a:p>
            <a:pPr lvl="1" eaLnBrk="1" hangingPunct="1"/>
            <a:r>
              <a:rPr lang="zh-CN" altLang="en-US" dirty="0" smtClean="0"/>
              <a:t>基于上一条性质，深度为 </a:t>
            </a:r>
            <a:r>
              <a:rPr lang="en-US" altLang="zh-CN" i="1" dirty="0" smtClean="0"/>
              <a:t>k </a:t>
            </a:r>
            <a:r>
              <a:rPr lang="zh-CN" altLang="en-US" dirty="0" smtClean="0"/>
              <a:t>的二叉树上的结点数至多为</a:t>
            </a:r>
          </a:p>
          <a:p>
            <a:pPr lvl="1" eaLnBrk="1" hangingPunct="1"/>
            <a:r>
              <a:rPr lang="en-US" altLang="zh-CN" dirty="0" smtClean="0">
                <a:solidFill>
                  <a:schemeClr val="tx2"/>
                </a:solidFill>
              </a:rPr>
              <a:t>2</a:t>
            </a:r>
            <a:r>
              <a:rPr lang="en-US" altLang="zh-CN" baseline="30000" dirty="0" smtClean="0">
                <a:solidFill>
                  <a:schemeClr val="tx2"/>
                </a:solidFill>
              </a:rPr>
              <a:t>0</a:t>
            </a:r>
            <a:r>
              <a:rPr lang="en-US" altLang="zh-CN" dirty="0" smtClean="0">
                <a:solidFill>
                  <a:schemeClr val="tx2"/>
                </a:solidFill>
              </a:rPr>
              <a:t>+2</a:t>
            </a:r>
            <a:r>
              <a:rPr lang="en-US" altLang="zh-CN" baseline="30000" dirty="0" smtClean="0">
                <a:solidFill>
                  <a:schemeClr val="tx2"/>
                </a:solidFill>
              </a:rPr>
              <a:t>1</a:t>
            </a:r>
            <a:r>
              <a:rPr lang="en-US" altLang="zh-CN" dirty="0" smtClean="0">
                <a:solidFill>
                  <a:schemeClr val="tx2"/>
                </a:solidFill>
              </a:rPr>
              <a:t>+</a:t>
            </a:r>
            <a:r>
              <a:rPr lang="en-US" altLang="zh-CN" dirty="0" smtClean="0">
                <a:solidFill>
                  <a:schemeClr val="tx2"/>
                </a:solidFill>
                <a:ea typeface="宋体" charset="-122"/>
              </a:rPr>
              <a:t> </a:t>
            </a:r>
            <a:r>
              <a:rPr lang="en-US" altLang="zh-CN" dirty="0" smtClean="0">
                <a:solidFill>
                  <a:schemeClr val="tx2"/>
                </a:solidFill>
                <a:ea typeface="宋体" charset="-122"/>
                <a:sym typeface="Symbol" pitchFamily="18" charset="2"/>
              </a:rPr>
              <a:t>      +2</a:t>
            </a:r>
            <a:r>
              <a:rPr lang="en-US" altLang="zh-CN" i="1" baseline="30000" dirty="0" smtClean="0">
                <a:solidFill>
                  <a:schemeClr val="tx2"/>
                </a:solidFill>
                <a:ea typeface="宋体" charset="-122"/>
                <a:sym typeface="Symbol" pitchFamily="18" charset="2"/>
              </a:rPr>
              <a:t>k</a:t>
            </a:r>
            <a:r>
              <a:rPr lang="en-US" altLang="zh-CN" baseline="30000" dirty="0" smtClean="0">
                <a:solidFill>
                  <a:schemeClr val="tx2"/>
                </a:solidFill>
                <a:ea typeface="宋体" charset="-122"/>
                <a:sym typeface="Symbol" pitchFamily="18" charset="2"/>
              </a:rPr>
              <a:t>-1</a:t>
            </a:r>
            <a:r>
              <a:rPr lang="en-US" altLang="zh-CN" i="1" dirty="0" smtClean="0">
                <a:solidFill>
                  <a:schemeClr val="tx2"/>
                </a:solidFill>
                <a:ea typeface="宋体" charset="-122"/>
                <a:sym typeface="Symbol" pitchFamily="18" charset="2"/>
              </a:rPr>
              <a:t> = </a:t>
            </a:r>
            <a:r>
              <a:rPr lang="en-US" altLang="zh-CN" dirty="0" smtClean="0">
                <a:solidFill>
                  <a:schemeClr val="tx2"/>
                </a:solidFill>
                <a:ea typeface="宋体" charset="-122"/>
                <a:sym typeface="Symbol" pitchFamily="18" charset="2"/>
              </a:rPr>
              <a:t>2</a:t>
            </a:r>
            <a:r>
              <a:rPr lang="en-US" altLang="zh-CN" i="1" baseline="30000" dirty="0" smtClean="0">
                <a:solidFill>
                  <a:schemeClr val="tx2"/>
                </a:solidFill>
                <a:ea typeface="宋体" charset="-122"/>
                <a:sym typeface="Symbol" pitchFamily="18" charset="2"/>
              </a:rPr>
              <a:t>k</a:t>
            </a:r>
            <a:r>
              <a:rPr lang="en-US" altLang="zh-CN" dirty="0" smtClean="0">
                <a:solidFill>
                  <a:schemeClr val="tx2"/>
                </a:solidFill>
                <a:ea typeface="宋体" charset="-122"/>
                <a:sym typeface="Symbol" pitchFamily="18" charset="2"/>
              </a:rPr>
              <a:t>-1</a:t>
            </a:r>
          </a:p>
        </p:txBody>
      </p:sp>
      <p:grpSp>
        <p:nvGrpSpPr>
          <p:cNvPr id="5" name="Group 4"/>
          <p:cNvGrpSpPr>
            <a:grpSpLocks/>
          </p:cNvGrpSpPr>
          <p:nvPr/>
        </p:nvGrpSpPr>
        <p:grpSpPr bwMode="auto">
          <a:xfrm>
            <a:off x="1714500" y="3834435"/>
            <a:ext cx="4724400" cy="2743200"/>
            <a:chOff x="2784" y="240"/>
            <a:chExt cx="2976" cy="1728"/>
          </a:xfrm>
        </p:grpSpPr>
        <p:sp>
          <p:nvSpPr>
            <p:cNvPr id="6" name="Line 5"/>
            <p:cNvSpPr>
              <a:spLocks noChangeShapeType="1"/>
            </p:cNvSpPr>
            <p:nvPr/>
          </p:nvSpPr>
          <p:spPr bwMode="auto">
            <a:xfrm flipH="1">
              <a:off x="4656" y="845"/>
              <a:ext cx="311" cy="355"/>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6"/>
            <p:cNvSpPr>
              <a:spLocks noChangeShapeType="1"/>
            </p:cNvSpPr>
            <p:nvPr/>
          </p:nvSpPr>
          <p:spPr bwMode="auto">
            <a:xfrm>
              <a:off x="5057" y="845"/>
              <a:ext cx="367" cy="355"/>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7"/>
            <p:cNvSpPr>
              <a:spLocks noChangeShapeType="1"/>
            </p:cNvSpPr>
            <p:nvPr/>
          </p:nvSpPr>
          <p:spPr bwMode="auto">
            <a:xfrm flipH="1">
              <a:off x="5232" y="1344"/>
              <a:ext cx="143" cy="336"/>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p:cNvSpPr>
              <a:spLocks noChangeShapeType="1"/>
            </p:cNvSpPr>
            <p:nvPr/>
          </p:nvSpPr>
          <p:spPr bwMode="auto">
            <a:xfrm>
              <a:off x="5465" y="1298"/>
              <a:ext cx="151" cy="382"/>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p:cNvSpPr>
              <a:spLocks noChangeShapeType="1"/>
            </p:cNvSpPr>
            <p:nvPr/>
          </p:nvSpPr>
          <p:spPr bwMode="auto">
            <a:xfrm>
              <a:off x="4694" y="1298"/>
              <a:ext cx="154" cy="382"/>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0"/>
            <p:cNvSpPr>
              <a:spLocks noChangeShapeType="1"/>
            </p:cNvSpPr>
            <p:nvPr/>
          </p:nvSpPr>
          <p:spPr bwMode="auto">
            <a:xfrm flipH="1">
              <a:off x="4464" y="1344"/>
              <a:ext cx="140" cy="336"/>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1"/>
            <p:cNvSpPr>
              <a:spLocks noChangeShapeType="1"/>
            </p:cNvSpPr>
            <p:nvPr/>
          </p:nvSpPr>
          <p:spPr bwMode="auto">
            <a:xfrm>
              <a:off x="3923" y="1344"/>
              <a:ext cx="157" cy="336"/>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2"/>
            <p:cNvSpPr>
              <a:spLocks noChangeShapeType="1"/>
            </p:cNvSpPr>
            <p:nvPr/>
          </p:nvSpPr>
          <p:spPr bwMode="auto">
            <a:xfrm flipH="1">
              <a:off x="3120" y="845"/>
              <a:ext cx="350" cy="355"/>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3"/>
            <p:cNvSpPr>
              <a:spLocks noChangeShapeType="1"/>
            </p:cNvSpPr>
            <p:nvPr/>
          </p:nvSpPr>
          <p:spPr bwMode="auto">
            <a:xfrm>
              <a:off x="3560" y="890"/>
              <a:ext cx="328" cy="310"/>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4"/>
            <p:cNvSpPr>
              <a:spLocks noChangeShapeType="1"/>
            </p:cNvSpPr>
            <p:nvPr/>
          </p:nvSpPr>
          <p:spPr bwMode="auto">
            <a:xfrm flipH="1">
              <a:off x="3696" y="1298"/>
              <a:ext cx="137" cy="384"/>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5"/>
            <p:cNvSpPr>
              <a:spLocks noChangeShapeType="1"/>
            </p:cNvSpPr>
            <p:nvPr/>
          </p:nvSpPr>
          <p:spPr bwMode="auto">
            <a:xfrm>
              <a:off x="3152" y="1298"/>
              <a:ext cx="160" cy="382"/>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6"/>
            <p:cNvSpPr>
              <a:spLocks noChangeShapeType="1"/>
            </p:cNvSpPr>
            <p:nvPr/>
          </p:nvSpPr>
          <p:spPr bwMode="auto">
            <a:xfrm flipH="1">
              <a:off x="2928" y="1298"/>
              <a:ext cx="133" cy="382"/>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Oval 17"/>
            <p:cNvSpPr>
              <a:spLocks noChangeArrowheads="1"/>
            </p:cNvSpPr>
            <p:nvPr/>
          </p:nvSpPr>
          <p:spPr bwMode="auto">
            <a:xfrm>
              <a:off x="4128" y="24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dirty="0">
                  <a:solidFill>
                    <a:schemeClr val="tx1"/>
                  </a:solidFill>
                </a:rPr>
                <a:t>1</a:t>
              </a:r>
              <a:endParaRPr lang="en-US" altLang="zh-CN" sz="2400" b="0" dirty="0">
                <a:solidFill>
                  <a:schemeClr val="tx1"/>
                </a:solidFill>
              </a:endParaRPr>
            </a:p>
          </p:txBody>
        </p:sp>
        <p:sp>
          <p:nvSpPr>
            <p:cNvPr id="19" name="Oval 18"/>
            <p:cNvSpPr>
              <a:spLocks noChangeArrowheads="1"/>
            </p:cNvSpPr>
            <p:nvPr/>
          </p:nvSpPr>
          <p:spPr bwMode="auto">
            <a:xfrm>
              <a:off x="3360" y="72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dirty="0">
                  <a:solidFill>
                    <a:schemeClr val="tx1"/>
                  </a:solidFill>
                </a:rPr>
                <a:t>2</a:t>
              </a:r>
              <a:endParaRPr lang="en-US" altLang="zh-CN" sz="2400" b="0" dirty="0">
                <a:solidFill>
                  <a:schemeClr val="tx1"/>
                </a:solidFill>
              </a:endParaRPr>
            </a:p>
          </p:txBody>
        </p:sp>
        <p:sp>
          <p:nvSpPr>
            <p:cNvPr id="20" name="Oval 19"/>
            <p:cNvSpPr>
              <a:spLocks noChangeArrowheads="1"/>
            </p:cNvSpPr>
            <p:nvPr/>
          </p:nvSpPr>
          <p:spPr bwMode="auto">
            <a:xfrm>
              <a:off x="4896" y="72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3</a:t>
              </a:r>
              <a:endParaRPr lang="en-US" altLang="zh-CN" sz="2400" b="0">
                <a:solidFill>
                  <a:schemeClr val="tx1"/>
                </a:solidFill>
              </a:endParaRPr>
            </a:p>
          </p:txBody>
        </p:sp>
        <p:sp>
          <p:nvSpPr>
            <p:cNvPr id="21" name="Oval 20"/>
            <p:cNvSpPr>
              <a:spLocks noChangeArrowheads="1"/>
            </p:cNvSpPr>
            <p:nvPr/>
          </p:nvSpPr>
          <p:spPr bwMode="auto">
            <a:xfrm>
              <a:off x="2976" y="120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4</a:t>
              </a:r>
              <a:endParaRPr lang="en-US" altLang="zh-CN" sz="2400" b="0">
                <a:solidFill>
                  <a:schemeClr val="tx1"/>
                </a:solidFill>
              </a:endParaRPr>
            </a:p>
          </p:txBody>
        </p:sp>
        <p:sp>
          <p:nvSpPr>
            <p:cNvPr id="22" name="Oval 21"/>
            <p:cNvSpPr>
              <a:spLocks noChangeArrowheads="1"/>
            </p:cNvSpPr>
            <p:nvPr/>
          </p:nvSpPr>
          <p:spPr bwMode="auto">
            <a:xfrm>
              <a:off x="3744" y="120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5</a:t>
              </a:r>
              <a:endParaRPr lang="en-US" altLang="zh-CN" sz="2400" b="0">
                <a:solidFill>
                  <a:schemeClr val="tx1"/>
                </a:solidFill>
              </a:endParaRPr>
            </a:p>
          </p:txBody>
        </p:sp>
        <p:sp>
          <p:nvSpPr>
            <p:cNvPr id="23" name="Oval 22"/>
            <p:cNvSpPr>
              <a:spLocks noChangeArrowheads="1"/>
            </p:cNvSpPr>
            <p:nvPr/>
          </p:nvSpPr>
          <p:spPr bwMode="auto">
            <a:xfrm>
              <a:off x="4512" y="120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6</a:t>
              </a:r>
              <a:endParaRPr lang="en-US" altLang="zh-CN" sz="2400" b="0">
                <a:solidFill>
                  <a:schemeClr val="tx1"/>
                </a:solidFill>
              </a:endParaRPr>
            </a:p>
          </p:txBody>
        </p:sp>
        <p:sp>
          <p:nvSpPr>
            <p:cNvPr id="24" name="Oval 23"/>
            <p:cNvSpPr>
              <a:spLocks noChangeArrowheads="1"/>
            </p:cNvSpPr>
            <p:nvPr/>
          </p:nvSpPr>
          <p:spPr bwMode="auto">
            <a:xfrm>
              <a:off x="5280" y="120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7</a:t>
              </a:r>
              <a:endParaRPr lang="en-US" altLang="zh-CN" sz="2400" b="0">
                <a:solidFill>
                  <a:schemeClr val="tx1"/>
                </a:solidFill>
              </a:endParaRPr>
            </a:p>
          </p:txBody>
        </p:sp>
        <p:sp>
          <p:nvSpPr>
            <p:cNvPr id="25" name="Oval 24"/>
            <p:cNvSpPr>
              <a:spLocks noChangeArrowheads="1"/>
            </p:cNvSpPr>
            <p:nvPr/>
          </p:nvSpPr>
          <p:spPr bwMode="auto">
            <a:xfrm>
              <a:off x="2784"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8</a:t>
              </a:r>
              <a:endParaRPr lang="en-US" altLang="zh-CN" sz="2400" b="0">
                <a:solidFill>
                  <a:schemeClr val="tx1"/>
                </a:solidFill>
              </a:endParaRPr>
            </a:p>
          </p:txBody>
        </p:sp>
        <p:sp>
          <p:nvSpPr>
            <p:cNvPr id="26" name="Oval 25"/>
            <p:cNvSpPr>
              <a:spLocks noChangeArrowheads="1"/>
            </p:cNvSpPr>
            <p:nvPr/>
          </p:nvSpPr>
          <p:spPr bwMode="auto">
            <a:xfrm>
              <a:off x="3168"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9</a:t>
              </a:r>
              <a:endParaRPr lang="en-US" altLang="zh-CN" sz="2400" b="0">
                <a:solidFill>
                  <a:schemeClr val="tx1"/>
                </a:solidFill>
              </a:endParaRPr>
            </a:p>
          </p:txBody>
        </p:sp>
        <p:sp>
          <p:nvSpPr>
            <p:cNvPr id="27" name="Oval 26"/>
            <p:cNvSpPr>
              <a:spLocks noChangeArrowheads="1"/>
            </p:cNvSpPr>
            <p:nvPr/>
          </p:nvSpPr>
          <p:spPr bwMode="auto">
            <a:xfrm>
              <a:off x="3552"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10</a:t>
              </a:r>
              <a:endParaRPr lang="en-US" altLang="zh-CN" sz="2400" b="0">
                <a:solidFill>
                  <a:schemeClr val="tx1"/>
                </a:solidFill>
              </a:endParaRPr>
            </a:p>
          </p:txBody>
        </p:sp>
        <p:sp>
          <p:nvSpPr>
            <p:cNvPr id="28" name="Oval 27"/>
            <p:cNvSpPr>
              <a:spLocks noChangeArrowheads="1"/>
            </p:cNvSpPr>
            <p:nvPr/>
          </p:nvSpPr>
          <p:spPr bwMode="auto">
            <a:xfrm>
              <a:off x="3936"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11</a:t>
              </a:r>
              <a:endParaRPr lang="en-US" altLang="zh-CN" sz="2400" b="0">
                <a:solidFill>
                  <a:schemeClr val="tx1"/>
                </a:solidFill>
              </a:endParaRPr>
            </a:p>
          </p:txBody>
        </p:sp>
        <p:sp>
          <p:nvSpPr>
            <p:cNvPr id="29" name="Oval 28"/>
            <p:cNvSpPr>
              <a:spLocks noChangeArrowheads="1"/>
            </p:cNvSpPr>
            <p:nvPr/>
          </p:nvSpPr>
          <p:spPr bwMode="auto">
            <a:xfrm>
              <a:off x="4320"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12</a:t>
              </a:r>
              <a:endParaRPr lang="en-US" altLang="zh-CN" sz="2400" b="0">
                <a:solidFill>
                  <a:schemeClr val="tx1"/>
                </a:solidFill>
              </a:endParaRPr>
            </a:p>
          </p:txBody>
        </p:sp>
        <p:sp>
          <p:nvSpPr>
            <p:cNvPr id="30" name="Oval 29"/>
            <p:cNvSpPr>
              <a:spLocks noChangeArrowheads="1"/>
            </p:cNvSpPr>
            <p:nvPr/>
          </p:nvSpPr>
          <p:spPr bwMode="auto">
            <a:xfrm>
              <a:off x="4704"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13</a:t>
              </a:r>
              <a:endParaRPr lang="en-US" altLang="zh-CN" sz="2400" b="0">
                <a:solidFill>
                  <a:schemeClr val="tx1"/>
                </a:solidFill>
              </a:endParaRPr>
            </a:p>
          </p:txBody>
        </p:sp>
        <p:sp>
          <p:nvSpPr>
            <p:cNvPr id="31" name="Oval 30"/>
            <p:cNvSpPr>
              <a:spLocks noChangeArrowheads="1"/>
            </p:cNvSpPr>
            <p:nvPr/>
          </p:nvSpPr>
          <p:spPr bwMode="auto">
            <a:xfrm>
              <a:off x="5088"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14</a:t>
              </a:r>
              <a:endParaRPr lang="en-US" altLang="zh-CN" sz="2400" b="0">
                <a:solidFill>
                  <a:schemeClr val="tx1"/>
                </a:solidFill>
              </a:endParaRPr>
            </a:p>
          </p:txBody>
        </p:sp>
        <p:sp>
          <p:nvSpPr>
            <p:cNvPr id="32" name="Oval 31"/>
            <p:cNvSpPr>
              <a:spLocks noChangeArrowheads="1"/>
            </p:cNvSpPr>
            <p:nvPr/>
          </p:nvSpPr>
          <p:spPr bwMode="auto">
            <a:xfrm>
              <a:off x="5472"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15</a:t>
              </a:r>
              <a:endParaRPr lang="en-US" altLang="zh-CN" sz="2400" b="0">
                <a:solidFill>
                  <a:schemeClr val="tx1"/>
                </a:solidFill>
              </a:endParaRPr>
            </a:p>
          </p:txBody>
        </p:sp>
        <p:sp>
          <p:nvSpPr>
            <p:cNvPr id="33" name="Line 32"/>
            <p:cNvSpPr>
              <a:spLocks noChangeShapeType="1"/>
            </p:cNvSpPr>
            <p:nvPr/>
          </p:nvSpPr>
          <p:spPr bwMode="auto">
            <a:xfrm flipH="1">
              <a:off x="3504" y="384"/>
              <a:ext cx="624" cy="336"/>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3"/>
            <p:cNvSpPr>
              <a:spLocks noChangeShapeType="1"/>
            </p:cNvSpPr>
            <p:nvPr/>
          </p:nvSpPr>
          <p:spPr bwMode="auto">
            <a:xfrm>
              <a:off x="4416" y="384"/>
              <a:ext cx="624" cy="336"/>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left)">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4">
                                            <p:txEl>
                                              <p:pRg st="1" end="1"/>
                                            </p:txEl>
                                          </p:spTgt>
                                        </p:tgtEl>
                                        <p:attrNameLst>
                                          <p:attrName>style.visibility</p:attrName>
                                        </p:attrNameLst>
                                      </p:cBhvr>
                                      <p:to>
                                        <p:strVal val="visible"/>
                                      </p:to>
                                    </p:set>
                                    <p:animEffect transition="in" filter="wipe(left)">
                                      <p:cBhvr>
                                        <p:cTn id="12" dur="500"/>
                                        <p:tgtEl>
                                          <p:spTgt spid="20484">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animEffect transition="in" filter="wipe(left)">
                                      <p:cBhvr>
                                        <p:cTn id="15" dur="500"/>
                                        <p:tgtEl>
                                          <p:spTgt spid="20484">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484">
                                            <p:txEl>
                                              <p:pRg st="3" end="3"/>
                                            </p:txEl>
                                          </p:spTgt>
                                        </p:tgtEl>
                                        <p:attrNameLst>
                                          <p:attrName>style.visibility</p:attrName>
                                        </p:attrNameLst>
                                      </p:cBhvr>
                                      <p:to>
                                        <p:strVal val="visible"/>
                                      </p:to>
                                    </p:set>
                                    <p:animEffect transition="in" filter="wipe(left)">
                                      <p:cBhvr>
                                        <p:cTn id="18" dur="500"/>
                                        <p:tgtEl>
                                          <p:spTgt spid="2048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E10BDDA3-3560-4777-B194-46C4D4608B76}" type="slidenum">
              <a:rPr kumimoji="0" lang="en-US" altLang="zh-CN" sz="1400" b="0" smtClean="0">
                <a:solidFill>
                  <a:schemeClr val="tx1"/>
                </a:solidFill>
              </a:rPr>
              <a:pPr eaLnBrk="1" hangingPunct="1"/>
              <a:t>18</a:t>
            </a:fld>
            <a:endParaRPr kumimoji="0" lang="en-US" altLang="zh-CN" sz="1400" b="0" smtClean="0">
              <a:solidFill>
                <a:schemeClr val="tx1"/>
              </a:solidFill>
            </a:endParaRPr>
          </a:p>
        </p:txBody>
      </p:sp>
      <p:sp>
        <p:nvSpPr>
          <p:cNvPr id="21507" name="Rectangle 5"/>
          <p:cNvSpPr>
            <a:spLocks noGrp="1" noChangeArrowheads="1"/>
          </p:cNvSpPr>
          <p:nvPr>
            <p:ph type="title"/>
          </p:nvPr>
        </p:nvSpPr>
        <p:spPr/>
        <p:txBody>
          <a:bodyPr/>
          <a:lstStyle/>
          <a:p>
            <a:pPr eaLnBrk="1" hangingPunct="1"/>
            <a:r>
              <a:rPr lang="en-US" altLang="zh-CN" smtClean="0"/>
              <a:t>6.2.2 </a:t>
            </a:r>
            <a:r>
              <a:rPr lang="zh-CN" altLang="en-US" smtClean="0"/>
              <a:t>二叉树的性质－ </a:t>
            </a:r>
            <a:r>
              <a:rPr lang="en-US" altLang="zh-CN" smtClean="0"/>
              <a:t>3</a:t>
            </a:r>
          </a:p>
        </p:txBody>
      </p:sp>
      <p:sp>
        <p:nvSpPr>
          <p:cNvPr id="21508" name="Rectangle 6"/>
          <p:cNvSpPr>
            <a:spLocks noGrp="1" noChangeArrowheads="1"/>
          </p:cNvSpPr>
          <p:nvPr>
            <p:ph type="body" idx="1"/>
          </p:nvPr>
        </p:nvSpPr>
        <p:spPr/>
        <p:txBody>
          <a:bodyPr/>
          <a:lstStyle/>
          <a:p>
            <a:pPr eaLnBrk="1" hangingPunct="1"/>
            <a:r>
              <a:rPr lang="zh-CN" altLang="en-US" dirty="0" smtClean="0">
                <a:solidFill>
                  <a:schemeClr val="tx2"/>
                </a:solidFill>
              </a:rPr>
              <a:t>性质 </a:t>
            </a:r>
            <a:r>
              <a:rPr lang="en-US" altLang="zh-CN" dirty="0" smtClean="0">
                <a:solidFill>
                  <a:schemeClr val="tx2"/>
                </a:solidFill>
              </a:rPr>
              <a:t>3 </a:t>
            </a:r>
            <a:r>
              <a:rPr lang="zh-CN" altLang="en-US" dirty="0" smtClean="0">
                <a:solidFill>
                  <a:schemeClr val="tx2"/>
                </a:solidFill>
              </a:rPr>
              <a:t>：</a:t>
            </a:r>
            <a:r>
              <a:rPr lang="zh-CN" altLang="en-US" dirty="0" smtClean="0"/>
              <a:t>对任何一棵二叉树，若它含有</a:t>
            </a:r>
          </a:p>
          <a:p>
            <a:pPr lvl="1" eaLnBrk="1" hangingPunct="1"/>
            <a:r>
              <a:rPr lang="en-US" altLang="zh-CN" i="1" dirty="0" smtClean="0">
                <a:solidFill>
                  <a:srgbClr val="0000FF"/>
                </a:solidFill>
              </a:rPr>
              <a:t>n</a:t>
            </a:r>
            <a:r>
              <a:rPr lang="en-US" altLang="zh-CN" baseline="-25000" dirty="0" smtClean="0">
                <a:solidFill>
                  <a:srgbClr val="0000FF"/>
                </a:solidFill>
              </a:rPr>
              <a:t>0</a:t>
            </a:r>
            <a:r>
              <a:rPr lang="en-US" altLang="zh-CN" i="1" baseline="-25000" dirty="0" smtClean="0">
                <a:solidFill>
                  <a:srgbClr val="0000FF"/>
                </a:solidFill>
              </a:rPr>
              <a:t> </a:t>
            </a:r>
            <a:r>
              <a:rPr lang="zh-CN" altLang="en-US" dirty="0" smtClean="0"/>
              <a:t>个叶子结点</a:t>
            </a:r>
            <a:r>
              <a:rPr lang="en-US" altLang="zh-CN" dirty="0" smtClean="0"/>
              <a:t>;</a:t>
            </a:r>
          </a:p>
          <a:p>
            <a:pPr lvl="1" eaLnBrk="1" hangingPunct="1"/>
            <a:r>
              <a:rPr lang="en-US" altLang="zh-CN" i="1" dirty="0" smtClean="0">
                <a:solidFill>
                  <a:srgbClr val="0000FF"/>
                </a:solidFill>
              </a:rPr>
              <a:t>n</a:t>
            </a:r>
            <a:r>
              <a:rPr lang="en-US" altLang="zh-CN" baseline="-25000" dirty="0" smtClean="0">
                <a:solidFill>
                  <a:srgbClr val="0000FF"/>
                </a:solidFill>
              </a:rPr>
              <a:t>2</a:t>
            </a:r>
            <a:r>
              <a:rPr lang="en-US" altLang="zh-CN" i="1" baseline="-25000" dirty="0" smtClean="0">
                <a:solidFill>
                  <a:srgbClr val="0000FF"/>
                </a:solidFill>
              </a:rPr>
              <a:t> </a:t>
            </a:r>
            <a:r>
              <a:rPr lang="zh-CN" altLang="en-US" dirty="0" smtClean="0"/>
              <a:t>个度为</a:t>
            </a:r>
            <a:r>
              <a:rPr lang="zh-CN" altLang="en-US" i="1" dirty="0" smtClean="0"/>
              <a:t> </a:t>
            </a:r>
            <a:r>
              <a:rPr lang="en-US" altLang="zh-CN" dirty="0" smtClean="0"/>
              <a:t>2 </a:t>
            </a:r>
            <a:r>
              <a:rPr lang="zh-CN" altLang="en-US" dirty="0" smtClean="0"/>
              <a:t>的结点，则必存在关系式：</a:t>
            </a:r>
          </a:p>
          <a:p>
            <a:pPr lvl="1" eaLnBrk="1" hangingPunct="1"/>
            <a:r>
              <a:rPr lang="zh-CN" altLang="en-US" dirty="0" smtClean="0"/>
              <a:t>                          </a:t>
            </a:r>
            <a:r>
              <a:rPr lang="en-US" altLang="zh-CN" i="1" dirty="0" smtClean="0">
                <a:solidFill>
                  <a:srgbClr val="0000FF"/>
                </a:solidFill>
              </a:rPr>
              <a:t>n</a:t>
            </a:r>
            <a:r>
              <a:rPr lang="en-US" altLang="zh-CN" baseline="-25000" dirty="0" smtClean="0">
                <a:solidFill>
                  <a:srgbClr val="0000FF"/>
                </a:solidFill>
              </a:rPr>
              <a:t>0</a:t>
            </a:r>
            <a:r>
              <a:rPr lang="en-US" altLang="zh-CN" i="1" dirty="0" smtClean="0">
                <a:solidFill>
                  <a:srgbClr val="0000FF"/>
                </a:solidFill>
              </a:rPr>
              <a:t> = n</a:t>
            </a:r>
            <a:r>
              <a:rPr lang="en-US" altLang="zh-CN" baseline="-25000" dirty="0" smtClean="0">
                <a:solidFill>
                  <a:srgbClr val="0000FF"/>
                </a:solidFill>
              </a:rPr>
              <a:t>2</a:t>
            </a:r>
            <a:r>
              <a:rPr lang="en-US" altLang="zh-CN" dirty="0" smtClean="0">
                <a:solidFill>
                  <a:srgbClr val="0000FF"/>
                </a:solidFill>
              </a:rPr>
              <a:t>+1</a:t>
            </a:r>
            <a:r>
              <a:rPr lang="zh-CN" altLang="en-US" dirty="0" smtClean="0"/>
              <a:t>。</a:t>
            </a:r>
          </a:p>
          <a:p>
            <a:pPr eaLnBrk="1" hangingPunct="1"/>
            <a:r>
              <a:rPr lang="zh-CN" altLang="en-US" dirty="0" smtClean="0"/>
              <a:t>证明：</a:t>
            </a:r>
          </a:p>
          <a:p>
            <a:pPr lvl="1" eaLnBrk="1" hangingPunct="1"/>
            <a:r>
              <a:rPr lang="zh-CN" altLang="en-US" dirty="0" smtClean="0">
                <a:solidFill>
                  <a:schemeClr val="tx2"/>
                </a:solidFill>
              </a:rPr>
              <a:t>设 二叉树上结点总数 </a:t>
            </a:r>
            <a:r>
              <a:rPr lang="en-US" altLang="zh-CN" i="1" dirty="0" smtClean="0">
                <a:solidFill>
                  <a:schemeClr val="tx2"/>
                </a:solidFill>
              </a:rPr>
              <a:t>n = n</a:t>
            </a:r>
            <a:r>
              <a:rPr lang="en-US" altLang="zh-CN" baseline="-25000" dirty="0" smtClean="0">
                <a:solidFill>
                  <a:schemeClr val="tx2"/>
                </a:solidFill>
              </a:rPr>
              <a:t>0</a:t>
            </a:r>
            <a:r>
              <a:rPr lang="en-US" altLang="zh-CN" i="1" dirty="0" smtClean="0">
                <a:solidFill>
                  <a:schemeClr val="tx2"/>
                </a:solidFill>
              </a:rPr>
              <a:t> + n</a:t>
            </a:r>
            <a:r>
              <a:rPr lang="en-US" altLang="zh-CN" baseline="-25000" dirty="0" smtClean="0">
                <a:solidFill>
                  <a:schemeClr val="tx2"/>
                </a:solidFill>
              </a:rPr>
              <a:t>1</a:t>
            </a:r>
            <a:r>
              <a:rPr lang="en-US" altLang="zh-CN" i="1" dirty="0" smtClean="0">
                <a:solidFill>
                  <a:schemeClr val="tx2"/>
                </a:solidFill>
              </a:rPr>
              <a:t> + n</a:t>
            </a:r>
            <a:r>
              <a:rPr lang="en-US" altLang="zh-CN" baseline="-25000" dirty="0" smtClean="0">
                <a:solidFill>
                  <a:schemeClr val="tx2"/>
                </a:solidFill>
              </a:rPr>
              <a:t>2</a:t>
            </a:r>
          </a:p>
          <a:p>
            <a:pPr lvl="1" eaLnBrk="1" hangingPunct="1"/>
            <a:r>
              <a:rPr lang="zh-CN" altLang="en-US" dirty="0" smtClean="0">
                <a:solidFill>
                  <a:schemeClr val="tx2"/>
                </a:solidFill>
              </a:rPr>
              <a:t>又 二叉树上分支总数 </a:t>
            </a:r>
            <a:r>
              <a:rPr lang="en-US" altLang="zh-CN" i="1" dirty="0" smtClean="0">
                <a:solidFill>
                  <a:schemeClr val="tx2"/>
                </a:solidFill>
              </a:rPr>
              <a:t>b = n</a:t>
            </a:r>
            <a:r>
              <a:rPr lang="en-US" altLang="zh-CN" baseline="-25000" dirty="0" smtClean="0">
                <a:solidFill>
                  <a:schemeClr val="tx2"/>
                </a:solidFill>
              </a:rPr>
              <a:t>1</a:t>
            </a:r>
            <a:r>
              <a:rPr lang="en-US" altLang="zh-CN" dirty="0" smtClean="0">
                <a:solidFill>
                  <a:schemeClr val="tx2"/>
                </a:solidFill>
              </a:rPr>
              <a:t>+2</a:t>
            </a:r>
            <a:r>
              <a:rPr lang="en-US" altLang="zh-CN" i="1" dirty="0" smtClean="0">
                <a:solidFill>
                  <a:schemeClr val="tx2"/>
                </a:solidFill>
              </a:rPr>
              <a:t>n</a:t>
            </a:r>
            <a:r>
              <a:rPr lang="en-US" altLang="zh-CN" baseline="-25000" dirty="0" smtClean="0">
                <a:solidFill>
                  <a:schemeClr val="tx2"/>
                </a:solidFill>
              </a:rPr>
              <a:t>2</a:t>
            </a:r>
          </a:p>
          <a:p>
            <a:pPr lvl="1" eaLnBrk="1" hangingPunct="1"/>
            <a:r>
              <a:rPr lang="zh-CN" altLang="en-US" dirty="0" smtClean="0">
                <a:solidFill>
                  <a:schemeClr val="tx2"/>
                </a:solidFill>
              </a:rPr>
              <a:t>而又有 </a:t>
            </a:r>
            <a:r>
              <a:rPr lang="en-US" altLang="zh-CN" i="1" dirty="0" smtClean="0">
                <a:solidFill>
                  <a:schemeClr val="tx2"/>
                </a:solidFill>
              </a:rPr>
              <a:t>b = n</a:t>
            </a:r>
            <a:r>
              <a:rPr lang="en-US" altLang="zh-CN" dirty="0" smtClean="0">
                <a:solidFill>
                  <a:schemeClr val="tx2"/>
                </a:solidFill>
              </a:rPr>
              <a:t>-1</a:t>
            </a:r>
            <a:r>
              <a:rPr lang="en-US" altLang="zh-CN" i="1" dirty="0" smtClean="0">
                <a:solidFill>
                  <a:schemeClr val="tx2"/>
                </a:solidFill>
              </a:rPr>
              <a:t> </a:t>
            </a:r>
          </a:p>
          <a:p>
            <a:pPr lvl="1" eaLnBrk="1" hangingPunct="1"/>
            <a:r>
              <a:rPr lang="en-US" altLang="zh-CN" dirty="0" smtClean="0">
                <a:solidFill>
                  <a:schemeClr val="tx2"/>
                </a:solidFill>
                <a:sym typeface="Wingdings" panose="05000000000000000000" pitchFamily="2" charset="2"/>
              </a:rPr>
              <a:t>   </a:t>
            </a:r>
            <a:r>
              <a:rPr lang="en-US" altLang="zh-CN" i="1" dirty="0" smtClean="0">
                <a:solidFill>
                  <a:schemeClr val="tx2"/>
                </a:solidFill>
              </a:rPr>
              <a:t>n</a:t>
            </a:r>
            <a:r>
              <a:rPr lang="en-US" altLang="zh-CN" baseline="-25000" dirty="0" smtClean="0">
                <a:solidFill>
                  <a:schemeClr val="tx2"/>
                </a:solidFill>
              </a:rPr>
              <a:t>0</a:t>
            </a:r>
            <a:r>
              <a:rPr lang="en-US" altLang="zh-CN" dirty="0" smtClean="0">
                <a:solidFill>
                  <a:schemeClr val="tx2"/>
                </a:solidFill>
              </a:rPr>
              <a:t> </a:t>
            </a:r>
            <a:r>
              <a:rPr lang="en-US" altLang="zh-CN" dirty="0">
                <a:solidFill>
                  <a:schemeClr val="tx2"/>
                </a:solidFill>
              </a:rPr>
              <a:t>+ </a:t>
            </a:r>
            <a:r>
              <a:rPr lang="en-US" altLang="zh-CN" i="1" dirty="0">
                <a:solidFill>
                  <a:schemeClr val="tx2"/>
                </a:solidFill>
              </a:rPr>
              <a:t>n</a:t>
            </a:r>
            <a:r>
              <a:rPr lang="en-US" altLang="zh-CN" baseline="-25000" dirty="0">
                <a:solidFill>
                  <a:schemeClr val="tx2"/>
                </a:solidFill>
              </a:rPr>
              <a:t>1</a:t>
            </a:r>
            <a:r>
              <a:rPr lang="en-US" altLang="zh-CN" dirty="0">
                <a:solidFill>
                  <a:schemeClr val="tx2"/>
                </a:solidFill>
              </a:rPr>
              <a:t> + </a:t>
            </a:r>
            <a:r>
              <a:rPr lang="en-US" altLang="zh-CN" i="1" dirty="0">
                <a:solidFill>
                  <a:schemeClr val="tx2"/>
                </a:solidFill>
              </a:rPr>
              <a:t>n</a:t>
            </a:r>
            <a:r>
              <a:rPr lang="en-US" altLang="zh-CN" baseline="-25000" dirty="0">
                <a:solidFill>
                  <a:schemeClr val="tx2"/>
                </a:solidFill>
              </a:rPr>
              <a:t>2 </a:t>
            </a:r>
            <a:r>
              <a:rPr lang="en-US" altLang="zh-CN" dirty="0">
                <a:solidFill>
                  <a:schemeClr val="tx2"/>
                </a:solidFill>
              </a:rPr>
              <a:t>– </a:t>
            </a:r>
            <a:r>
              <a:rPr lang="en-US" altLang="zh-CN" dirty="0" smtClean="0">
                <a:solidFill>
                  <a:schemeClr val="tx2"/>
                </a:solidFill>
              </a:rPr>
              <a:t>1 = </a:t>
            </a:r>
            <a:r>
              <a:rPr lang="en-US" altLang="zh-CN" i="1" dirty="0">
                <a:solidFill>
                  <a:schemeClr val="tx2"/>
                </a:solidFill>
              </a:rPr>
              <a:t>n</a:t>
            </a:r>
            <a:r>
              <a:rPr lang="en-US" altLang="zh-CN" baseline="-25000" dirty="0">
                <a:solidFill>
                  <a:schemeClr val="tx2"/>
                </a:solidFill>
              </a:rPr>
              <a:t>1</a:t>
            </a:r>
            <a:r>
              <a:rPr lang="en-US" altLang="zh-CN" dirty="0">
                <a:solidFill>
                  <a:schemeClr val="tx2"/>
                </a:solidFill>
              </a:rPr>
              <a:t>+2</a:t>
            </a:r>
            <a:r>
              <a:rPr lang="en-US" altLang="zh-CN" i="1" dirty="0">
                <a:solidFill>
                  <a:schemeClr val="tx2"/>
                </a:solidFill>
              </a:rPr>
              <a:t>n</a:t>
            </a:r>
            <a:r>
              <a:rPr lang="en-US" altLang="zh-CN" baseline="-25000" dirty="0">
                <a:solidFill>
                  <a:schemeClr val="tx2"/>
                </a:solidFill>
              </a:rPr>
              <a:t>2</a:t>
            </a:r>
          </a:p>
          <a:p>
            <a:pPr lvl="1" eaLnBrk="1" hangingPunct="1"/>
            <a:r>
              <a:rPr lang="en-US" altLang="zh-CN" dirty="0" smtClean="0">
                <a:solidFill>
                  <a:schemeClr val="tx2"/>
                </a:solidFill>
                <a:sym typeface="Wingdings" panose="05000000000000000000" pitchFamily="2" charset="2"/>
              </a:rPr>
              <a:t></a:t>
            </a:r>
            <a:r>
              <a:rPr lang="en-US" altLang="zh-CN" dirty="0">
                <a:solidFill>
                  <a:schemeClr val="tx2"/>
                </a:solidFill>
                <a:sym typeface="Wingdings" panose="05000000000000000000" pitchFamily="2" charset="2"/>
              </a:rPr>
              <a:t> </a:t>
            </a:r>
            <a:r>
              <a:rPr lang="zh-CN" altLang="en-US" dirty="0" smtClean="0">
                <a:solidFill>
                  <a:schemeClr val="tx2"/>
                </a:solidFill>
              </a:rPr>
              <a:t>  </a:t>
            </a:r>
            <a:r>
              <a:rPr lang="en-US" altLang="zh-CN" i="1" dirty="0" smtClean="0">
                <a:solidFill>
                  <a:schemeClr val="tx2"/>
                </a:solidFill>
              </a:rPr>
              <a:t>n</a:t>
            </a:r>
            <a:r>
              <a:rPr lang="en-US" altLang="zh-CN" baseline="-25000" dirty="0" smtClean="0">
                <a:solidFill>
                  <a:schemeClr val="tx2"/>
                </a:solidFill>
              </a:rPr>
              <a:t>0</a:t>
            </a:r>
            <a:r>
              <a:rPr lang="en-US" altLang="zh-CN" dirty="0" smtClean="0">
                <a:solidFill>
                  <a:schemeClr val="tx2"/>
                </a:solidFill>
              </a:rPr>
              <a:t> = </a:t>
            </a:r>
            <a:r>
              <a:rPr lang="en-US" altLang="zh-CN" i="1" dirty="0" smtClean="0">
                <a:solidFill>
                  <a:schemeClr val="tx2"/>
                </a:solidFill>
              </a:rPr>
              <a:t>n</a:t>
            </a:r>
            <a:r>
              <a:rPr lang="en-US" altLang="zh-CN" baseline="-25000" dirty="0" smtClean="0">
                <a:solidFill>
                  <a:schemeClr val="tx2"/>
                </a:solidFill>
              </a:rPr>
              <a:t>2 </a:t>
            </a:r>
            <a:r>
              <a:rPr lang="en-US" altLang="zh-CN" dirty="0" smtClean="0">
                <a:solidFill>
                  <a:schemeClr val="tx2"/>
                </a:solidFill>
              </a:rPr>
              <a:t>+ 1</a:t>
            </a:r>
            <a:r>
              <a:rPr lang="en-US" altLang="zh-CN" i="1" dirty="0" smtClean="0">
                <a:solidFill>
                  <a:schemeClr val="tx2"/>
                </a:solidFill>
              </a:rPr>
              <a:t> </a:t>
            </a:r>
            <a:r>
              <a:rPr lang="zh-CN" altLang="en-US" dirty="0" smtClean="0">
                <a:solidFill>
                  <a:schemeClr val="tx1"/>
                </a:solidFill>
              </a:rPr>
              <a:t>。</a:t>
            </a:r>
            <a:endParaRPr lang="zh-CN" altLang="en-US"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D5A0B71E-B855-4661-B039-FBC40414FB1E}" type="slidenum">
              <a:rPr kumimoji="0" lang="en-US" altLang="zh-CN" sz="1400" b="0" smtClean="0">
                <a:solidFill>
                  <a:schemeClr val="tx1"/>
                </a:solidFill>
              </a:rPr>
              <a:pPr eaLnBrk="1" hangingPunct="1"/>
              <a:t>19</a:t>
            </a:fld>
            <a:endParaRPr kumimoji="0" lang="en-US" altLang="zh-CN" sz="1400" b="0" smtClean="0">
              <a:solidFill>
                <a:schemeClr val="tx1"/>
              </a:solidFill>
            </a:endParaRPr>
          </a:p>
        </p:txBody>
      </p:sp>
      <p:sp>
        <p:nvSpPr>
          <p:cNvPr id="22531" name="Rectangle 2"/>
          <p:cNvSpPr>
            <a:spLocks noGrp="1" noChangeArrowheads="1"/>
          </p:cNvSpPr>
          <p:nvPr>
            <p:ph type="title"/>
          </p:nvPr>
        </p:nvSpPr>
        <p:spPr/>
        <p:txBody>
          <a:bodyPr/>
          <a:lstStyle/>
          <a:p>
            <a:pPr eaLnBrk="1" hangingPunct="1"/>
            <a:r>
              <a:rPr lang="zh-CN" altLang="en-US" smtClean="0"/>
              <a:t>两类特殊的二叉树</a:t>
            </a:r>
          </a:p>
        </p:txBody>
      </p:sp>
      <p:sp>
        <p:nvSpPr>
          <p:cNvPr id="22532" name="Rectangle 3"/>
          <p:cNvSpPr>
            <a:spLocks noGrp="1" noChangeArrowheads="1"/>
          </p:cNvSpPr>
          <p:nvPr>
            <p:ph type="body" idx="1"/>
          </p:nvPr>
        </p:nvSpPr>
        <p:spPr>
          <a:xfrm>
            <a:off x="457200" y="1371600"/>
            <a:ext cx="8686800" cy="2057400"/>
          </a:xfrm>
        </p:spPr>
        <p:txBody>
          <a:bodyPr/>
          <a:lstStyle/>
          <a:p>
            <a:pPr eaLnBrk="1" hangingPunct="1"/>
            <a:r>
              <a:rPr lang="zh-CN" altLang="en-US" dirty="0" smtClean="0">
                <a:solidFill>
                  <a:srgbClr val="FF0000"/>
                </a:solidFill>
              </a:rPr>
              <a:t>满二叉树：</a:t>
            </a:r>
            <a:r>
              <a:rPr lang="zh-CN" altLang="en-US" dirty="0" smtClean="0"/>
              <a:t>深度为</a:t>
            </a:r>
            <a:r>
              <a:rPr lang="en-US" altLang="zh-CN" i="1" dirty="0" smtClean="0">
                <a:solidFill>
                  <a:srgbClr val="FF0000"/>
                </a:solidFill>
              </a:rPr>
              <a:t>k</a:t>
            </a:r>
            <a:r>
              <a:rPr lang="zh-CN" altLang="en-US" dirty="0" smtClean="0"/>
              <a:t>且含有</a:t>
            </a:r>
            <a:r>
              <a:rPr lang="en-US" altLang="zh-CN" dirty="0" smtClean="0">
                <a:solidFill>
                  <a:srgbClr val="FF0000"/>
                </a:solidFill>
              </a:rPr>
              <a:t>2</a:t>
            </a:r>
            <a:r>
              <a:rPr lang="en-US" altLang="zh-CN" i="1" baseline="30000" dirty="0" smtClean="0">
                <a:solidFill>
                  <a:srgbClr val="FF0000"/>
                </a:solidFill>
              </a:rPr>
              <a:t>k</a:t>
            </a:r>
            <a:r>
              <a:rPr lang="en-US" altLang="zh-CN" dirty="0" smtClean="0">
                <a:solidFill>
                  <a:srgbClr val="FF0000"/>
                </a:solidFill>
              </a:rPr>
              <a:t>-1</a:t>
            </a:r>
            <a:r>
              <a:rPr lang="zh-CN" altLang="en-US" dirty="0" smtClean="0"/>
              <a:t>个结点的二叉树。</a:t>
            </a:r>
          </a:p>
        </p:txBody>
      </p:sp>
      <p:grpSp>
        <p:nvGrpSpPr>
          <p:cNvPr id="2" name="Group 4"/>
          <p:cNvGrpSpPr>
            <a:grpSpLocks/>
          </p:cNvGrpSpPr>
          <p:nvPr/>
        </p:nvGrpSpPr>
        <p:grpSpPr bwMode="auto">
          <a:xfrm>
            <a:off x="117475" y="2997200"/>
            <a:ext cx="4724400" cy="2743200"/>
            <a:chOff x="2784" y="240"/>
            <a:chExt cx="2976" cy="1728"/>
          </a:xfrm>
        </p:grpSpPr>
        <p:sp>
          <p:nvSpPr>
            <p:cNvPr id="22560" name="Line 5"/>
            <p:cNvSpPr>
              <a:spLocks noChangeShapeType="1"/>
            </p:cNvSpPr>
            <p:nvPr/>
          </p:nvSpPr>
          <p:spPr bwMode="auto">
            <a:xfrm flipH="1">
              <a:off x="4656" y="845"/>
              <a:ext cx="311" cy="355"/>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1" name="Line 6"/>
            <p:cNvSpPr>
              <a:spLocks noChangeShapeType="1"/>
            </p:cNvSpPr>
            <p:nvPr/>
          </p:nvSpPr>
          <p:spPr bwMode="auto">
            <a:xfrm>
              <a:off x="5057" y="845"/>
              <a:ext cx="367" cy="355"/>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2" name="Line 7"/>
            <p:cNvSpPr>
              <a:spLocks noChangeShapeType="1"/>
            </p:cNvSpPr>
            <p:nvPr/>
          </p:nvSpPr>
          <p:spPr bwMode="auto">
            <a:xfrm flipH="1">
              <a:off x="5232" y="1344"/>
              <a:ext cx="143" cy="336"/>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3" name="Line 8"/>
            <p:cNvSpPr>
              <a:spLocks noChangeShapeType="1"/>
            </p:cNvSpPr>
            <p:nvPr/>
          </p:nvSpPr>
          <p:spPr bwMode="auto">
            <a:xfrm>
              <a:off x="5465" y="1298"/>
              <a:ext cx="151" cy="382"/>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4" name="Line 9"/>
            <p:cNvSpPr>
              <a:spLocks noChangeShapeType="1"/>
            </p:cNvSpPr>
            <p:nvPr/>
          </p:nvSpPr>
          <p:spPr bwMode="auto">
            <a:xfrm>
              <a:off x="4694" y="1298"/>
              <a:ext cx="154" cy="382"/>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5" name="Line 10"/>
            <p:cNvSpPr>
              <a:spLocks noChangeShapeType="1"/>
            </p:cNvSpPr>
            <p:nvPr/>
          </p:nvSpPr>
          <p:spPr bwMode="auto">
            <a:xfrm flipH="1">
              <a:off x="4464" y="1344"/>
              <a:ext cx="140" cy="336"/>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6" name="Line 11"/>
            <p:cNvSpPr>
              <a:spLocks noChangeShapeType="1"/>
            </p:cNvSpPr>
            <p:nvPr/>
          </p:nvSpPr>
          <p:spPr bwMode="auto">
            <a:xfrm>
              <a:off x="3923" y="1344"/>
              <a:ext cx="157" cy="336"/>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7" name="Line 12"/>
            <p:cNvSpPr>
              <a:spLocks noChangeShapeType="1"/>
            </p:cNvSpPr>
            <p:nvPr/>
          </p:nvSpPr>
          <p:spPr bwMode="auto">
            <a:xfrm flipH="1">
              <a:off x="3120" y="845"/>
              <a:ext cx="350" cy="355"/>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8" name="Line 13"/>
            <p:cNvSpPr>
              <a:spLocks noChangeShapeType="1"/>
            </p:cNvSpPr>
            <p:nvPr/>
          </p:nvSpPr>
          <p:spPr bwMode="auto">
            <a:xfrm>
              <a:off x="3560" y="890"/>
              <a:ext cx="328" cy="310"/>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9" name="Line 14"/>
            <p:cNvSpPr>
              <a:spLocks noChangeShapeType="1"/>
            </p:cNvSpPr>
            <p:nvPr/>
          </p:nvSpPr>
          <p:spPr bwMode="auto">
            <a:xfrm flipH="1">
              <a:off x="3696" y="1298"/>
              <a:ext cx="137" cy="384"/>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0" name="Line 15"/>
            <p:cNvSpPr>
              <a:spLocks noChangeShapeType="1"/>
            </p:cNvSpPr>
            <p:nvPr/>
          </p:nvSpPr>
          <p:spPr bwMode="auto">
            <a:xfrm>
              <a:off x="3152" y="1298"/>
              <a:ext cx="160" cy="382"/>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1" name="Line 16"/>
            <p:cNvSpPr>
              <a:spLocks noChangeShapeType="1"/>
            </p:cNvSpPr>
            <p:nvPr/>
          </p:nvSpPr>
          <p:spPr bwMode="auto">
            <a:xfrm flipH="1">
              <a:off x="2928" y="1298"/>
              <a:ext cx="133" cy="382"/>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2" name="Oval 17"/>
            <p:cNvSpPr>
              <a:spLocks noChangeArrowheads="1"/>
            </p:cNvSpPr>
            <p:nvPr/>
          </p:nvSpPr>
          <p:spPr bwMode="auto">
            <a:xfrm>
              <a:off x="4128" y="24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dirty="0">
                  <a:solidFill>
                    <a:schemeClr val="tx1"/>
                  </a:solidFill>
                </a:rPr>
                <a:t>1</a:t>
              </a:r>
              <a:endParaRPr lang="en-US" altLang="zh-CN" sz="2400" b="0" dirty="0">
                <a:solidFill>
                  <a:schemeClr val="tx1"/>
                </a:solidFill>
              </a:endParaRPr>
            </a:p>
          </p:txBody>
        </p:sp>
        <p:sp>
          <p:nvSpPr>
            <p:cNvPr id="22573" name="Oval 18"/>
            <p:cNvSpPr>
              <a:spLocks noChangeArrowheads="1"/>
            </p:cNvSpPr>
            <p:nvPr/>
          </p:nvSpPr>
          <p:spPr bwMode="auto">
            <a:xfrm>
              <a:off x="3360" y="72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dirty="0">
                  <a:solidFill>
                    <a:schemeClr val="tx1"/>
                  </a:solidFill>
                </a:rPr>
                <a:t>2</a:t>
              </a:r>
              <a:endParaRPr lang="en-US" altLang="zh-CN" sz="2400" b="0" dirty="0">
                <a:solidFill>
                  <a:schemeClr val="tx1"/>
                </a:solidFill>
              </a:endParaRPr>
            </a:p>
          </p:txBody>
        </p:sp>
        <p:sp>
          <p:nvSpPr>
            <p:cNvPr id="22574" name="Oval 19"/>
            <p:cNvSpPr>
              <a:spLocks noChangeArrowheads="1"/>
            </p:cNvSpPr>
            <p:nvPr/>
          </p:nvSpPr>
          <p:spPr bwMode="auto">
            <a:xfrm>
              <a:off x="4896" y="72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3</a:t>
              </a:r>
              <a:endParaRPr lang="en-US" altLang="zh-CN" sz="2400" b="0">
                <a:solidFill>
                  <a:schemeClr val="tx1"/>
                </a:solidFill>
              </a:endParaRPr>
            </a:p>
          </p:txBody>
        </p:sp>
        <p:sp>
          <p:nvSpPr>
            <p:cNvPr id="22575" name="Oval 20"/>
            <p:cNvSpPr>
              <a:spLocks noChangeArrowheads="1"/>
            </p:cNvSpPr>
            <p:nvPr/>
          </p:nvSpPr>
          <p:spPr bwMode="auto">
            <a:xfrm>
              <a:off x="2976" y="120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4</a:t>
              </a:r>
              <a:endParaRPr lang="en-US" altLang="zh-CN" sz="2400" b="0">
                <a:solidFill>
                  <a:schemeClr val="tx1"/>
                </a:solidFill>
              </a:endParaRPr>
            </a:p>
          </p:txBody>
        </p:sp>
        <p:sp>
          <p:nvSpPr>
            <p:cNvPr id="22576" name="Oval 21"/>
            <p:cNvSpPr>
              <a:spLocks noChangeArrowheads="1"/>
            </p:cNvSpPr>
            <p:nvPr/>
          </p:nvSpPr>
          <p:spPr bwMode="auto">
            <a:xfrm>
              <a:off x="3744" y="120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5</a:t>
              </a:r>
              <a:endParaRPr lang="en-US" altLang="zh-CN" sz="2400" b="0">
                <a:solidFill>
                  <a:schemeClr val="tx1"/>
                </a:solidFill>
              </a:endParaRPr>
            </a:p>
          </p:txBody>
        </p:sp>
        <p:sp>
          <p:nvSpPr>
            <p:cNvPr id="22577" name="Oval 22"/>
            <p:cNvSpPr>
              <a:spLocks noChangeArrowheads="1"/>
            </p:cNvSpPr>
            <p:nvPr/>
          </p:nvSpPr>
          <p:spPr bwMode="auto">
            <a:xfrm>
              <a:off x="4512" y="120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6</a:t>
              </a:r>
              <a:endParaRPr lang="en-US" altLang="zh-CN" sz="2400" b="0">
                <a:solidFill>
                  <a:schemeClr val="tx1"/>
                </a:solidFill>
              </a:endParaRPr>
            </a:p>
          </p:txBody>
        </p:sp>
        <p:sp>
          <p:nvSpPr>
            <p:cNvPr id="22578" name="Oval 23"/>
            <p:cNvSpPr>
              <a:spLocks noChangeArrowheads="1"/>
            </p:cNvSpPr>
            <p:nvPr/>
          </p:nvSpPr>
          <p:spPr bwMode="auto">
            <a:xfrm>
              <a:off x="5280" y="120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7</a:t>
              </a:r>
              <a:endParaRPr lang="en-US" altLang="zh-CN" sz="2400" b="0">
                <a:solidFill>
                  <a:schemeClr val="tx1"/>
                </a:solidFill>
              </a:endParaRPr>
            </a:p>
          </p:txBody>
        </p:sp>
        <p:sp>
          <p:nvSpPr>
            <p:cNvPr id="22579" name="Oval 24"/>
            <p:cNvSpPr>
              <a:spLocks noChangeArrowheads="1"/>
            </p:cNvSpPr>
            <p:nvPr/>
          </p:nvSpPr>
          <p:spPr bwMode="auto">
            <a:xfrm>
              <a:off x="2784"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8</a:t>
              </a:r>
              <a:endParaRPr lang="en-US" altLang="zh-CN" sz="2400" b="0">
                <a:solidFill>
                  <a:schemeClr val="tx1"/>
                </a:solidFill>
              </a:endParaRPr>
            </a:p>
          </p:txBody>
        </p:sp>
        <p:sp>
          <p:nvSpPr>
            <p:cNvPr id="22580" name="Oval 25"/>
            <p:cNvSpPr>
              <a:spLocks noChangeArrowheads="1"/>
            </p:cNvSpPr>
            <p:nvPr/>
          </p:nvSpPr>
          <p:spPr bwMode="auto">
            <a:xfrm>
              <a:off x="3168"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9</a:t>
              </a:r>
              <a:endParaRPr lang="en-US" altLang="zh-CN" sz="2400" b="0">
                <a:solidFill>
                  <a:schemeClr val="tx1"/>
                </a:solidFill>
              </a:endParaRPr>
            </a:p>
          </p:txBody>
        </p:sp>
        <p:sp>
          <p:nvSpPr>
            <p:cNvPr id="22581" name="Oval 26"/>
            <p:cNvSpPr>
              <a:spLocks noChangeArrowheads="1"/>
            </p:cNvSpPr>
            <p:nvPr/>
          </p:nvSpPr>
          <p:spPr bwMode="auto">
            <a:xfrm>
              <a:off x="3552"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10</a:t>
              </a:r>
              <a:endParaRPr lang="en-US" altLang="zh-CN" sz="2400" b="0">
                <a:solidFill>
                  <a:schemeClr val="tx1"/>
                </a:solidFill>
              </a:endParaRPr>
            </a:p>
          </p:txBody>
        </p:sp>
        <p:sp>
          <p:nvSpPr>
            <p:cNvPr id="22582" name="Oval 27"/>
            <p:cNvSpPr>
              <a:spLocks noChangeArrowheads="1"/>
            </p:cNvSpPr>
            <p:nvPr/>
          </p:nvSpPr>
          <p:spPr bwMode="auto">
            <a:xfrm>
              <a:off x="3936"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11</a:t>
              </a:r>
              <a:endParaRPr lang="en-US" altLang="zh-CN" sz="2400" b="0">
                <a:solidFill>
                  <a:schemeClr val="tx1"/>
                </a:solidFill>
              </a:endParaRPr>
            </a:p>
          </p:txBody>
        </p:sp>
        <p:sp>
          <p:nvSpPr>
            <p:cNvPr id="22583" name="Oval 28"/>
            <p:cNvSpPr>
              <a:spLocks noChangeArrowheads="1"/>
            </p:cNvSpPr>
            <p:nvPr/>
          </p:nvSpPr>
          <p:spPr bwMode="auto">
            <a:xfrm>
              <a:off x="4320"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12</a:t>
              </a:r>
              <a:endParaRPr lang="en-US" altLang="zh-CN" sz="2400" b="0">
                <a:solidFill>
                  <a:schemeClr val="tx1"/>
                </a:solidFill>
              </a:endParaRPr>
            </a:p>
          </p:txBody>
        </p:sp>
        <p:sp>
          <p:nvSpPr>
            <p:cNvPr id="22584" name="Oval 29"/>
            <p:cNvSpPr>
              <a:spLocks noChangeArrowheads="1"/>
            </p:cNvSpPr>
            <p:nvPr/>
          </p:nvSpPr>
          <p:spPr bwMode="auto">
            <a:xfrm>
              <a:off x="4704"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13</a:t>
              </a:r>
              <a:endParaRPr lang="en-US" altLang="zh-CN" sz="2400" b="0">
                <a:solidFill>
                  <a:schemeClr val="tx1"/>
                </a:solidFill>
              </a:endParaRPr>
            </a:p>
          </p:txBody>
        </p:sp>
        <p:sp>
          <p:nvSpPr>
            <p:cNvPr id="22585" name="Oval 30"/>
            <p:cNvSpPr>
              <a:spLocks noChangeArrowheads="1"/>
            </p:cNvSpPr>
            <p:nvPr/>
          </p:nvSpPr>
          <p:spPr bwMode="auto">
            <a:xfrm>
              <a:off x="5088"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14</a:t>
              </a:r>
              <a:endParaRPr lang="en-US" altLang="zh-CN" sz="2400" b="0">
                <a:solidFill>
                  <a:schemeClr val="tx1"/>
                </a:solidFill>
              </a:endParaRPr>
            </a:p>
          </p:txBody>
        </p:sp>
        <p:sp>
          <p:nvSpPr>
            <p:cNvPr id="22586" name="Oval 31"/>
            <p:cNvSpPr>
              <a:spLocks noChangeArrowheads="1"/>
            </p:cNvSpPr>
            <p:nvPr/>
          </p:nvSpPr>
          <p:spPr bwMode="auto">
            <a:xfrm>
              <a:off x="5472" y="1680"/>
              <a:ext cx="288" cy="288"/>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15</a:t>
              </a:r>
              <a:endParaRPr lang="en-US" altLang="zh-CN" sz="2400" b="0">
                <a:solidFill>
                  <a:schemeClr val="tx1"/>
                </a:solidFill>
              </a:endParaRPr>
            </a:p>
          </p:txBody>
        </p:sp>
        <p:sp>
          <p:nvSpPr>
            <p:cNvPr id="22587" name="Line 32"/>
            <p:cNvSpPr>
              <a:spLocks noChangeShapeType="1"/>
            </p:cNvSpPr>
            <p:nvPr/>
          </p:nvSpPr>
          <p:spPr bwMode="auto">
            <a:xfrm flipH="1">
              <a:off x="3504" y="384"/>
              <a:ext cx="624" cy="336"/>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8" name="Line 33"/>
            <p:cNvSpPr>
              <a:spLocks noChangeShapeType="1"/>
            </p:cNvSpPr>
            <p:nvPr/>
          </p:nvSpPr>
          <p:spPr bwMode="auto">
            <a:xfrm>
              <a:off x="4416" y="384"/>
              <a:ext cx="624" cy="336"/>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61"/>
          <p:cNvGrpSpPr>
            <a:grpSpLocks/>
          </p:cNvGrpSpPr>
          <p:nvPr/>
        </p:nvGrpSpPr>
        <p:grpSpPr bwMode="auto">
          <a:xfrm>
            <a:off x="5037139" y="2852738"/>
            <a:ext cx="3881438" cy="2874962"/>
            <a:chOff x="3173" y="1797"/>
            <a:chExt cx="2445" cy="1811"/>
          </a:xfrm>
        </p:grpSpPr>
        <p:sp>
          <p:nvSpPr>
            <p:cNvPr id="22536" name="Line 60"/>
            <p:cNvSpPr>
              <a:spLocks noChangeShapeType="1"/>
            </p:cNvSpPr>
            <p:nvPr/>
          </p:nvSpPr>
          <p:spPr bwMode="auto">
            <a:xfrm flipH="1">
              <a:off x="4848" y="3038"/>
              <a:ext cx="91" cy="32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22537" name="Line 56"/>
            <p:cNvSpPr>
              <a:spLocks noChangeShapeType="1"/>
            </p:cNvSpPr>
            <p:nvPr/>
          </p:nvSpPr>
          <p:spPr bwMode="auto">
            <a:xfrm>
              <a:off x="4320" y="3024"/>
              <a:ext cx="192"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8" name="Line 51"/>
            <p:cNvSpPr>
              <a:spLocks noChangeShapeType="1"/>
            </p:cNvSpPr>
            <p:nvPr/>
          </p:nvSpPr>
          <p:spPr bwMode="auto">
            <a:xfrm flipH="1">
              <a:off x="3907" y="1979"/>
              <a:ext cx="624" cy="40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9" name="Line 52"/>
            <p:cNvSpPr>
              <a:spLocks noChangeShapeType="1"/>
            </p:cNvSpPr>
            <p:nvPr/>
          </p:nvSpPr>
          <p:spPr bwMode="auto">
            <a:xfrm>
              <a:off x="4542" y="1979"/>
              <a:ext cx="544" cy="45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0" name="Line 34"/>
            <p:cNvSpPr>
              <a:spLocks noChangeShapeType="1"/>
            </p:cNvSpPr>
            <p:nvPr/>
          </p:nvSpPr>
          <p:spPr bwMode="auto">
            <a:xfrm>
              <a:off x="5139" y="2433"/>
              <a:ext cx="330" cy="51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Line 35"/>
            <p:cNvSpPr>
              <a:spLocks noChangeShapeType="1"/>
            </p:cNvSpPr>
            <p:nvPr/>
          </p:nvSpPr>
          <p:spPr bwMode="auto">
            <a:xfrm flipH="1">
              <a:off x="4917" y="2433"/>
              <a:ext cx="177" cy="5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36"/>
            <p:cNvSpPr>
              <a:spLocks noChangeShapeType="1"/>
            </p:cNvSpPr>
            <p:nvPr/>
          </p:nvSpPr>
          <p:spPr bwMode="auto">
            <a:xfrm flipH="1">
              <a:off x="3509" y="2462"/>
              <a:ext cx="352"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Line 37"/>
            <p:cNvSpPr>
              <a:spLocks noChangeShapeType="1"/>
            </p:cNvSpPr>
            <p:nvPr/>
          </p:nvSpPr>
          <p:spPr bwMode="auto">
            <a:xfrm>
              <a:off x="3907" y="2462"/>
              <a:ext cx="370"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Line 38"/>
            <p:cNvSpPr>
              <a:spLocks noChangeShapeType="1"/>
            </p:cNvSpPr>
            <p:nvPr/>
          </p:nvSpPr>
          <p:spPr bwMode="auto">
            <a:xfrm flipH="1">
              <a:off x="3317" y="2961"/>
              <a:ext cx="181"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39"/>
            <p:cNvSpPr>
              <a:spLocks noChangeShapeType="1"/>
            </p:cNvSpPr>
            <p:nvPr/>
          </p:nvSpPr>
          <p:spPr bwMode="auto">
            <a:xfrm>
              <a:off x="3544" y="2961"/>
              <a:ext cx="157"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Line 40"/>
            <p:cNvSpPr>
              <a:spLocks noChangeShapeType="1"/>
            </p:cNvSpPr>
            <p:nvPr/>
          </p:nvSpPr>
          <p:spPr bwMode="auto">
            <a:xfrm flipH="1">
              <a:off x="4085" y="2961"/>
              <a:ext cx="185"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7" name="Oval 41"/>
            <p:cNvSpPr>
              <a:spLocks noChangeArrowheads="1"/>
            </p:cNvSpPr>
            <p:nvPr/>
          </p:nvSpPr>
          <p:spPr bwMode="auto">
            <a:xfrm>
              <a:off x="4360" y="1797"/>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dirty="0">
                  <a:solidFill>
                    <a:schemeClr val="tx1"/>
                  </a:solidFill>
                </a:rPr>
                <a:t>1</a:t>
              </a:r>
              <a:endParaRPr lang="en-US" altLang="zh-CN" sz="2400" b="0" dirty="0">
                <a:solidFill>
                  <a:schemeClr val="tx1"/>
                </a:solidFill>
              </a:endParaRPr>
            </a:p>
          </p:txBody>
        </p:sp>
        <p:sp>
          <p:nvSpPr>
            <p:cNvPr id="22548" name="Oval 42"/>
            <p:cNvSpPr>
              <a:spLocks noChangeArrowheads="1"/>
            </p:cNvSpPr>
            <p:nvPr/>
          </p:nvSpPr>
          <p:spPr bwMode="auto">
            <a:xfrm>
              <a:off x="3749" y="236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2</a:t>
              </a:r>
              <a:endParaRPr lang="en-US" altLang="zh-CN" sz="2400" b="0">
                <a:solidFill>
                  <a:schemeClr val="tx1"/>
                </a:solidFill>
              </a:endParaRPr>
            </a:p>
          </p:txBody>
        </p:sp>
        <p:sp>
          <p:nvSpPr>
            <p:cNvPr id="22549" name="Oval 43"/>
            <p:cNvSpPr>
              <a:spLocks noChangeArrowheads="1"/>
            </p:cNvSpPr>
            <p:nvPr/>
          </p:nvSpPr>
          <p:spPr bwMode="auto">
            <a:xfrm>
              <a:off x="4975" y="2331"/>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3</a:t>
              </a:r>
              <a:endParaRPr lang="en-US" altLang="zh-CN" sz="2400" b="0">
                <a:solidFill>
                  <a:schemeClr val="tx1"/>
                </a:solidFill>
              </a:endParaRPr>
            </a:p>
          </p:txBody>
        </p:sp>
        <p:sp>
          <p:nvSpPr>
            <p:cNvPr id="22550" name="Oval 44"/>
            <p:cNvSpPr>
              <a:spLocks noChangeArrowheads="1"/>
            </p:cNvSpPr>
            <p:nvPr/>
          </p:nvSpPr>
          <p:spPr bwMode="auto">
            <a:xfrm>
              <a:off x="3365" y="284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4</a:t>
              </a:r>
              <a:endParaRPr lang="en-US" altLang="zh-CN" sz="2400" b="0">
                <a:solidFill>
                  <a:schemeClr val="tx1"/>
                </a:solidFill>
              </a:endParaRPr>
            </a:p>
          </p:txBody>
        </p:sp>
        <p:sp>
          <p:nvSpPr>
            <p:cNvPr id="22551" name="Oval 45"/>
            <p:cNvSpPr>
              <a:spLocks noChangeArrowheads="1"/>
            </p:cNvSpPr>
            <p:nvPr/>
          </p:nvSpPr>
          <p:spPr bwMode="auto">
            <a:xfrm>
              <a:off x="4133" y="284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5</a:t>
              </a:r>
              <a:endParaRPr lang="en-US" altLang="zh-CN" sz="2400" b="0">
                <a:solidFill>
                  <a:schemeClr val="tx1"/>
                </a:solidFill>
              </a:endParaRPr>
            </a:p>
          </p:txBody>
        </p:sp>
        <p:sp>
          <p:nvSpPr>
            <p:cNvPr id="22552" name="Oval 46"/>
            <p:cNvSpPr>
              <a:spLocks noChangeArrowheads="1"/>
            </p:cNvSpPr>
            <p:nvPr/>
          </p:nvSpPr>
          <p:spPr bwMode="auto">
            <a:xfrm>
              <a:off x="4756" y="2851"/>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dirty="0">
                  <a:solidFill>
                    <a:schemeClr val="tx1"/>
                  </a:solidFill>
                </a:rPr>
                <a:t>6</a:t>
              </a:r>
              <a:endParaRPr lang="en-US" altLang="zh-CN" sz="2400" b="0" dirty="0">
                <a:solidFill>
                  <a:schemeClr val="tx1"/>
                </a:solidFill>
              </a:endParaRPr>
            </a:p>
          </p:txBody>
        </p:sp>
        <p:sp>
          <p:nvSpPr>
            <p:cNvPr id="22553" name="Oval 47"/>
            <p:cNvSpPr>
              <a:spLocks noChangeArrowheads="1"/>
            </p:cNvSpPr>
            <p:nvPr/>
          </p:nvSpPr>
          <p:spPr bwMode="auto">
            <a:xfrm>
              <a:off x="5330" y="284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dirty="0">
                  <a:solidFill>
                    <a:schemeClr val="tx1"/>
                  </a:solidFill>
                </a:rPr>
                <a:t>7</a:t>
              </a:r>
              <a:endParaRPr lang="en-US" altLang="zh-CN" sz="2400" b="0" dirty="0">
                <a:solidFill>
                  <a:schemeClr val="tx1"/>
                </a:solidFill>
              </a:endParaRPr>
            </a:p>
          </p:txBody>
        </p:sp>
        <p:sp>
          <p:nvSpPr>
            <p:cNvPr id="22554" name="Oval 48"/>
            <p:cNvSpPr>
              <a:spLocks noChangeArrowheads="1"/>
            </p:cNvSpPr>
            <p:nvPr/>
          </p:nvSpPr>
          <p:spPr bwMode="auto">
            <a:xfrm>
              <a:off x="3173" y="332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8</a:t>
              </a:r>
              <a:endParaRPr lang="en-US" altLang="zh-CN" sz="2400" b="0">
                <a:solidFill>
                  <a:schemeClr val="tx1"/>
                </a:solidFill>
              </a:endParaRPr>
            </a:p>
          </p:txBody>
        </p:sp>
        <p:sp>
          <p:nvSpPr>
            <p:cNvPr id="22555" name="Oval 49"/>
            <p:cNvSpPr>
              <a:spLocks noChangeArrowheads="1"/>
            </p:cNvSpPr>
            <p:nvPr/>
          </p:nvSpPr>
          <p:spPr bwMode="auto">
            <a:xfrm>
              <a:off x="3557" y="332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9</a:t>
              </a:r>
              <a:endParaRPr lang="en-US" altLang="zh-CN" sz="2400" b="0">
                <a:solidFill>
                  <a:schemeClr val="tx1"/>
                </a:solidFill>
              </a:endParaRPr>
            </a:p>
          </p:txBody>
        </p:sp>
        <p:sp>
          <p:nvSpPr>
            <p:cNvPr id="22556" name="Oval 50"/>
            <p:cNvSpPr>
              <a:spLocks noChangeArrowheads="1"/>
            </p:cNvSpPr>
            <p:nvPr/>
          </p:nvSpPr>
          <p:spPr bwMode="auto">
            <a:xfrm>
              <a:off x="3941" y="332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10</a:t>
              </a:r>
              <a:endParaRPr lang="en-US" altLang="zh-CN" sz="2400" b="0">
                <a:solidFill>
                  <a:schemeClr val="tx1"/>
                </a:solidFill>
              </a:endParaRPr>
            </a:p>
          </p:txBody>
        </p:sp>
        <p:sp>
          <p:nvSpPr>
            <p:cNvPr id="22557" name="Oval 57"/>
            <p:cNvSpPr>
              <a:spLocks noChangeArrowheads="1"/>
            </p:cNvSpPr>
            <p:nvPr/>
          </p:nvSpPr>
          <p:spPr bwMode="auto">
            <a:xfrm>
              <a:off x="4368" y="331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11</a:t>
              </a:r>
              <a:endParaRPr lang="en-US" altLang="zh-CN" sz="2400" b="0">
                <a:solidFill>
                  <a:schemeClr val="tx1"/>
                </a:solidFill>
              </a:endParaRPr>
            </a:p>
          </p:txBody>
        </p:sp>
        <p:sp>
          <p:nvSpPr>
            <p:cNvPr id="22558" name="Oval 58"/>
            <p:cNvSpPr>
              <a:spLocks noChangeArrowheads="1"/>
            </p:cNvSpPr>
            <p:nvPr/>
          </p:nvSpPr>
          <p:spPr bwMode="auto">
            <a:xfrm>
              <a:off x="4368" y="331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11</a:t>
              </a:r>
              <a:endParaRPr lang="en-US" altLang="zh-CN" sz="2400" b="0">
                <a:solidFill>
                  <a:schemeClr val="tx1"/>
                </a:solidFill>
              </a:endParaRPr>
            </a:p>
          </p:txBody>
        </p:sp>
        <p:sp>
          <p:nvSpPr>
            <p:cNvPr id="22559" name="Oval 59"/>
            <p:cNvSpPr>
              <a:spLocks noChangeArrowheads="1"/>
            </p:cNvSpPr>
            <p:nvPr/>
          </p:nvSpPr>
          <p:spPr bwMode="auto">
            <a:xfrm>
              <a:off x="4704" y="331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12</a:t>
              </a:r>
              <a:endParaRPr lang="en-US" altLang="zh-CN" sz="2400" b="0">
                <a:solidFill>
                  <a:schemeClr val="tx1"/>
                </a:solidFill>
              </a:endParaRPr>
            </a:p>
          </p:txBody>
        </p:sp>
      </p:grpSp>
      <p:sp>
        <p:nvSpPr>
          <p:cNvPr id="275518" name="Rectangle 62"/>
          <p:cNvSpPr>
            <a:spLocks noChangeArrowheads="1"/>
          </p:cNvSpPr>
          <p:nvPr/>
        </p:nvSpPr>
        <p:spPr bwMode="auto">
          <a:xfrm>
            <a:off x="457200" y="198120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lstStyle/>
          <a:p>
            <a:pPr algn="l">
              <a:buClr>
                <a:schemeClr val="tx2"/>
              </a:buClr>
              <a:buSzPct val="110000"/>
              <a:buFont typeface="Symbol" pitchFamily="18" charset="2"/>
              <a:buChar char="¨"/>
            </a:pPr>
            <a:r>
              <a:rPr lang="zh-CN" altLang="en-US" dirty="0">
                <a:solidFill>
                  <a:srgbClr val="FF0000"/>
                </a:solidFill>
                <a:ea typeface="楷体_GB2312" pitchFamily="49" charset="-122"/>
              </a:rPr>
              <a:t>完全二叉树</a:t>
            </a:r>
            <a:r>
              <a:rPr lang="zh-CN" altLang="en-US" dirty="0">
                <a:solidFill>
                  <a:schemeClr val="tx1"/>
                </a:solidFill>
                <a:ea typeface="楷体_GB2312" pitchFamily="49" charset="-122"/>
              </a:rPr>
              <a:t>：</a:t>
            </a:r>
            <a:r>
              <a:rPr lang="zh-CN" altLang="en-US" dirty="0">
                <a:solidFill>
                  <a:schemeClr val="accent4"/>
                </a:solidFill>
                <a:ea typeface="楷体_GB2312" pitchFamily="49" charset="-122"/>
              </a:rPr>
              <a:t>树中所含的 </a:t>
            </a:r>
            <a:r>
              <a:rPr lang="en-US" altLang="zh-CN" i="1" dirty="0">
                <a:solidFill>
                  <a:schemeClr val="accent4"/>
                </a:solidFill>
                <a:ea typeface="楷体_GB2312" pitchFamily="49" charset="-122"/>
              </a:rPr>
              <a:t>n </a:t>
            </a:r>
            <a:r>
              <a:rPr lang="zh-CN" altLang="en-US" dirty="0">
                <a:solidFill>
                  <a:schemeClr val="accent4"/>
                </a:solidFill>
                <a:ea typeface="楷体_GB2312" pitchFamily="49" charset="-122"/>
              </a:rPr>
              <a:t>个结点和</a:t>
            </a:r>
            <a:r>
              <a:rPr lang="zh-CN" altLang="en-US" dirty="0">
                <a:solidFill>
                  <a:srgbClr val="FF0000"/>
                </a:solidFill>
                <a:ea typeface="楷体_GB2312" pitchFamily="49" charset="-122"/>
              </a:rPr>
              <a:t>满二叉树中编号为 </a:t>
            </a:r>
            <a:r>
              <a:rPr lang="en-US" altLang="zh-CN" dirty="0">
                <a:solidFill>
                  <a:srgbClr val="FF0000"/>
                </a:solidFill>
                <a:ea typeface="楷体_GB2312" pitchFamily="49" charset="-122"/>
              </a:rPr>
              <a:t>1</a:t>
            </a:r>
            <a:r>
              <a:rPr lang="en-US" altLang="zh-CN" i="1" dirty="0">
                <a:solidFill>
                  <a:srgbClr val="FF0000"/>
                </a:solidFill>
                <a:ea typeface="楷体_GB2312" pitchFamily="49" charset="-122"/>
              </a:rPr>
              <a:t> </a:t>
            </a:r>
            <a:r>
              <a:rPr lang="zh-CN" altLang="en-US" dirty="0">
                <a:solidFill>
                  <a:srgbClr val="FF0000"/>
                </a:solidFill>
                <a:ea typeface="楷体_GB2312" pitchFamily="49" charset="-122"/>
              </a:rPr>
              <a:t>至 </a:t>
            </a:r>
            <a:r>
              <a:rPr lang="en-US" altLang="zh-CN" i="1" dirty="0">
                <a:solidFill>
                  <a:srgbClr val="FF0000"/>
                </a:solidFill>
                <a:ea typeface="楷体_GB2312" pitchFamily="49" charset="-122"/>
              </a:rPr>
              <a:t>n </a:t>
            </a:r>
            <a:r>
              <a:rPr lang="zh-CN" altLang="en-US" dirty="0">
                <a:solidFill>
                  <a:srgbClr val="FF0000"/>
                </a:solidFill>
                <a:ea typeface="楷体_GB2312" pitchFamily="49" charset="-122"/>
              </a:rPr>
              <a:t>的结点一一对应</a:t>
            </a:r>
            <a:r>
              <a:rPr lang="zh-CN" altLang="en-US" dirty="0">
                <a:solidFill>
                  <a:schemeClr val="accent4"/>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5518"/>
                                        </p:tgtEl>
                                        <p:attrNameLst>
                                          <p:attrName>style.visibility</p:attrName>
                                        </p:attrNameLst>
                                      </p:cBhvr>
                                      <p:to>
                                        <p:strVal val="visible"/>
                                      </p:to>
                                    </p:set>
                                    <p:anim calcmode="lin" valueType="num">
                                      <p:cBhvr additive="base">
                                        <p:cTn id="13" dur="500" fill="hold"/>
                                        <p:tgtEl>
                                          <p:spTgt spid="275518"/>
                                        </p:tgtEl>
                                        <p:attrNameLst>
                                          <p:attrName>ppt_x</p:attrName>
                                        </p:attrNameLst>
                                      </p:cBhvr>
                                      <p:tavLst>
                                        <p:tav tm="0">
                                          <p:val>
                                            <p:strVal val="0-#ppt_w/2"/>
                                          </p:val>
                                        </p:tav>
                                        <p:tav tm="100000">
                                          <p:val>
                                            <p:strVal val="#ppt_x"/>
                                          </p:val>
                                        </p:tav>
                                      </p:tavLst>
                                    </p:anim>
                                    <p:anim calcmode="lin" valueType="num">
                                      <p:cBhvr additive="base">
                                        <p:cTn id="14" dur="500" fill="hold"/>
                                        <p:tgtEl>
                                          <p:spTgt spid="27551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51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5B62A497-0C74-4F20-A796-619AEBA5A7BB}" type="slidenum">
              <a:rPr kumimoji="0" lang="en-US" altLang="zh-CN" sz="1400" b="0" smtClean="0">
                <a:solidFill>
                  <a:schemeClr val="tx1"/>
                </a:solidFill>
              </a:rPr>
              <a:pPr eaLnBrk="1" hangingPunct="1"/>
              <a:t>2</a:t>
            </a:fld>
            <a:endParaRPr kumimoji="0" lang="en-US" altLang="zh-CN" sz="1400" b="0" smtClean="0">
              <a:solidFill>
                <a:schemeClr val="tx1"/>
              </a:solidFill>
            </a:endParaRPr>
          </a:p>
        </p:txBody>
      </p:sp>
      <p:sp>
        <p:nvSpPr>
          <p:cNvPr id="5123" name="Rectangle 4"/>
          <p:cNvSpPr>
            <a:spLocks noGrp="1" noChangeArrowheads="1"/>
          </p:cNvSpPr>
          <p:nvPr>
            <p:ph type="title"/>
          </p:nvPr>
        </p:nvSpPr>
        <p:spPr/>
        <p:txBody>
          <a:bodyPr/>
          <a:lstStyle/>
          <a:p>
            <a:pPr eaLnBrk="1" hangingPunct="1"/>
            <a:r>
              <a:rPr lang="zh-CN" altLang="en-US" smtClean="0"/>
              <a:t>本章内容</a:t>
            </a:r>
          </a:p>
        </p:txBody>
      </p:sp>
      <p:sp>
        <p:nvSpPr>
          <p:cNvPr id="5124" name="Rectangle 5"/>
          <p:cNvSpPr>
            <a:spLocks noGrp="1" noChangeArrowheads="1"/>
          </p:cNvSpPr>
          <p:nvPr>
            <p:ph type="body" idx="1"/>
          </p:nvPr>
        </p:nvSpPr>
        <p:spPr/>
        <p:txBody>
          <a:bodyPr/>
          <a:lstStyle/>
          <a:p>
            <a:pPr eaLnBrk="1" hangingPunct="1"/>
            <a:r>
              <a:rPr lang="en-US" altLang="zh-CN" smtClean="0"/>
              <a:t>6.1 </a:t>
            </a:r>
            <a:r>
              <a:rPr lang="zh-CN" altLang="en-US" smtClean="0"/>
              <a:t>树的类型定义</a:t>
            </a:r>
          </a:p>
          <a:p>
            <a:pPr eaLnBrk="1" hangingPunct="1"/>
            <a:r>
              <a:rPr lang="en-US" altLang="zh-CN" smtClean="0"/>
              <a:t>6.2 </a:t>
            </a:r>
            <a:r>
              <a:rPr lang="zh-CN" altLang="en-US" smtClean="0"/>
              <a:t>二叉树</a:t>
            </a:r>
          </a:p>
          <a:p>
            <a:pPr eaLnBrk="1" hangingPunct="1"/>
            <a:r>
              <a:rPr lang="en-US" altLang="zh-CN" smtClean="0"/>
              <a:t>6.3 </a:t>
            </a:r>
            <a:r>
              <a:rPr lang="zh-CN" altLang="en-US" smtClean="0"/>
              <a:t>二叉树的存储结构</a:t>
            </a:r>
          </a:p>
          <a:p>
            <a:pPr eaLnBrk="1" hangingPunct="1"/>
            <a:r>
              <a:rPr lang="en-US" altLang="zh-CN" smtClean="0"/>
              <a:t>6.4 </a:t>
            </a:r>
            <a:r>
              <a:rPr lang="zh-CN" altLang="en-US" smtClean="0"/>
              <a:t>二叉树的遍历</a:t>
            </a:r>
          </a:p>
          <a:p>
            <a:pPr eaLnBrk="1" hangingPunct="1"/>
            <a:r>
              <a:rPr lang="en-US" altLang="zh-CN" smtClean="0"/>
              <a:t>6.5 </a:t>
            </a:r>
            <a:r>
              <a:rPr lang="zh-CN" altLang="en-US" smtClean="0"/>
              <a:t>线索二叉树</a:t>
            </a:r>
          </a:p>
          <a:p>
            <a:pPr eaLnBrk="1" hangingPunct="1"/>
            <a:r>
              <a:rPr lang="en-US" altLang="zh-CN" smtClean="0"/>
              <a:t>6.6 </a:t>
            </a:r>
            <a:r>
              <a:rPr lang="zh-CN" altLang="en-US" smtClean="0"/>
              <a:t>树和森林的表示方法</a:t>
            </a:r>
          </a:p>
          <a:p>
            <a:pPr eaLnBrk="1" hangingPunct="1"/>
            <a:r>
              <a:rPr lang="en-US" altLang="zh-CN" smtClean="0"/>
              <a:t>6.7 </a:t>
            </a:r>
            <a:r>
              <a:rPr lang="zh-CN" altLang="en-US" smtClean="0"/>
              <a:t>树和森林的遍历</a:t>
            </a:r>
          </a:p>
          <a:p>
            <a:pPr eaLnBrk="1" hangingPunct="1"/>
            <a:r>
              <a:rPr lang="en-US" altLang="zh-CN" smtClean="0"/>
              <a:t>6.8 </a:t>
            </a:r>
            <a:r>
              <a:rPr lang="zh-CN" altLang="en-US" smtClean="0"/>
              <a:t>哈夫曼树与哈夫曼编码</a:t>
            </a:r>
          </a:p>
          <a:p>
            <a:pPr eaLnBrk="1" hangingPunct="1"/>
            <a:endParaRPr lang="en-US" altLang="zh-CN"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DFE02BBE-823E-4675-86FB-688E5256791C}" type="slidenum">
              <a:rPr kumimoji="0" lang="en-US" altLang="zh-CN" sz="1400" b="0" smtClean="0">
                <a:solidFill>
                  <a:schemeClr val="tx1"/>
                </a:solidFill>
              </a:rPr>
              <a:pPr eaLnBrk="1" hangingPunct="1"/>
              <a:t>20</a:t>
            </a:fld>
            <a:endParaRPr kumimoji="0" lang="en-US" altLang="zh-CN" sz="1400" b="0" smtClean="0">
              <a:solidFill>
                <a:schemeClr val="tx1"/>
              </a:solidFill>
            </a:endParaRPr>
          </a:p>
        </p:txBody>
      </p:sp>
      <p:sp>
        <p:nvSpPr>
          <p:cNvPr id="23555" name="Rectangle 68"/>
          <p:cNvSpPr>
            <a:spLocks noGrp="1" noChangeArrowheads="1"/>
          </p:cNvSpPr>
          <p:nvPr>
            <p:ph type="title"/>
          </p:nvPr>
        </p:nvSpPr>
        <p:spPr/>
        <p:txBody>
          <a:bodyPr/>
          <a:lstStyle/>
          <a:p>
            <a:pPr eaLnBrk="1" hangingPunct="1"/>
            <a:r>
              <a:rPr lang="en-US" altLang="zh-CN" smtClean="0"/>
              <a:t>6.2.2 </a:t>
            </a:r>
            <a:r>
              <a:rPr lang="zh-CN" altLang="en-US" smtClean="0"/>
              <a:t>二叉树的性质－ </a:t>
            </a:r>
            <a:r>
              <a:rPr lang="en-US" altLang="zh-CN" smtClean="0"/>
              <a:t>4</a:t>
            </a:r>
          </a:p>
        </p:txBody>
      </p:sp>
      <p:sp>
        <p:nvSpPr>
          <p:cNvPr id="23556" name="Rectangle 69"/>
          <p:cNvSpPr>
            <a:spLocks noGrp="1" noChangeArrowheads="1"/>
          </p:cNvSpPr>
          <p:nvPr>
            <p:ph type="body" idx="1"/>
          </p:nvPr>
        </p:nvSpPr>
        <p:spPr/>
        <p:txBody>
          <a:bodyPr/>
          <a:lstStyle/>
          <a:p>
            <a:pPr eaLnBrk="1" hangingPunct="1">
              <a:lnSpc>
                <a:spcPct val="115000"/>
              </a:lnSpc>
            </a:pPr>
            <a:r>
              <a:rPr lang="zh-CN" altLang="en-US" dirty="0" smtClean="0">
                <a:solidFill>
                  <a:schemeClr val="tx2"/>
                </a:solidFill>
              </a:rPr>
              <a:t>性质 </a:t>
            </a:r>
            <a:r>
              <a:rPr lang="en-US" altLang="zh-CN" dirty="0" smtClean="0">
                <a:solidFill>
                  <a:schemeClr val="tx2"/>
                </a:solidFill>
              </a:rPr>
              <a:t>4 </a:t>
            </a:r>
            <a:r>
              <a:rPr lang="zh-CN" altLang="en-US" dirty="0" smtClean="0">
                <a:solidFill>
                  <a:schemeClr val="tx2"/>
                </a:solidFill>
              </a:rPr>
              <a:t>：</a:t>
            </a:r>
            <a:r>
              <a:rPr lang="zh-CN" altLang="en-US" dirty="0" smtClean="0"/>
              <a:t>具有 </a:t>
            </a:r>
            <a:r>
              <a:rPr lang="en-US" altLang="zh-CN" i="1" dirty="0" smtClean="0">
                <a:solidFill>
                  <a:srgbClr val="0000FF"/>
                </a:solidFill>
              </a:rPr>
              <a:t>n </a:t>
            </a:r>
            <a:r>
              <a:rPr lang="zh-CN" altLang="en-US" dirty="0" smtClean="0"/>
              <a:t>个结点的</a:t>
            </a:r>
            <a:r>
              <a:rPr lang="zh-CN" altLang="en-US" u="sng" dirty="0" smtClean="0">
                <a:solidFill>
                  <a:srgbClr val="FF0000"/>
                </a:solidFill>
              </a:rPr>
              <a:t>完全二叉树</a:t>
            </a:r>
            <a:r>
              <a:rPr lang="zh-CN" altLang="en-US" dirty="0" smtClean="0"/>
              <a:t>的</a:t>
            </a:r>
            <a:r>
              <a:rPr lang="zh-CN" altLang="en-US" dirty="0" smtClean="0">
                <a:solidFill>
                  <a:srgbClr val="0000FF"/>
                </a:solidFill>
              </a:rPr>
              <a:t>深度</a:t>
            </a:r>
            <a:r>
              <a:rPr lang="zh-CN" altLang="en-US" dirty="0" smtClean="0"/>
              <a:t>为</a:t>
            </a:r>
          </a:p>
          <a:p>
            <a:pPr lvl="1" eaLnBrk="1" hangingPunct="1">
              <a:lnSpc>
                <a:spcPct val="115000"/>
              </a:lnSpc>
            </a:pPr>
            <a:r>
              <a:rPr lang="zh-CN" altLang="en-US" dirty="0" smtClean="0">
                <a:solidFill>
                  <a:srgbClr val="FF0000"/>
                </a:solidFill>
              </a:rPr>
              <a:t> </a:t>
            </a:r>
            <a:r>
              <a:rPr lang="zh-CN" altLang="en-US" dirty="0" smtClean="0">
                <a:solidFill>
                  <a:srgbClr val="FF0000"/>
                </a:solidFill>
                <a:sym typeface="Symbol" pitchFamily="18" charset="2"/>
              </a:rPr>
              <a:t></a:t>
            </a:r>
            <a:r>
              <a:rPr lang="en-US" altLang="zh-CN" i="1" dirty="0" smtClean="0">
                <a:solidFill>
                  <a:srgbClr val="FF0000"/>
                </a:solidFill>
              </a:rPr>
              <a:t>log</a:t>
            </a:r>
            <a:r>
              <a:rPr lang="en-US" altLang="zh-CN" baseline="-25000" dirty="0" smtClean="0">
                <a:solidFill>
                  <a:srgbClr val="FF0000"/>
                </a:solidFill>
              </a:rPr>
              <a:t>2</a:t>
            </a:r>
            <a:r>
              <a:rPr lang="en-US" altLang="zh-CN" i="1" dirty="0" smtClean="0">
                <a:solidFill>
                  <a:srgbClr val="FF0000"/>
                </a:solidFill>
              </a:rPr>
              <a:t>n</a:t>
            </a:r>
            <a:r>
              <a:rPr lang="en-US" altLang="zh-CN" dirty="0" smtClean="0">
                <a:solidFill>
                  <a:srgbClr val="FF0000"/>
                </a:solidFill>
                <a:sym typeface="Symbol" pitchFamily="18" charset="2"/>
              </a:rPr>
              <a:t> </a:t>
            </a:r>
            <a:r>
              <a:rPr lang="en-US" altLang="zh-CN" dirty="0" smtClean="0">
                <a:solidFill>
                  <a:srgbClr val="FF0000"/>
                </a:solidFill>
              </a:rPr>
              <a:t>+1</a:t>
            </a:r>
            <a:r>
              <a:rPr lang="en-US" altLang="zh-CN" i="1" dirty="0" smtClean="0">
                <a:solidFill>
                  <a:srgbClr val="0000FF"/>
                </a:solidFill>
              </a:rPr>
              <a:t> </a:t>
            </a:r>
            <a:r>
              <a:rPr lang="zh-CN" altLang="en-US" dirty="0" smtClean="0"/>
              <a:t>。</a:t>
            </a:r>
          </a:p>
        </p:txBody>
      </p:sp>
      <p:sp>
        <p:nvSpPr>
          <p:cNvPr id="65606" name="Rectangle 70"/>
          <p:cNvSpPr>
            <a:spLocks noChangeArrowheads="1"/>
          </p:cNvSpPr>
          <p:nvPr/>
        </p:nvSpPr>
        <p:spPr bwMode="auto">
          <a:xfrm>
            <a:off x="457200" y="2819400"/>
            <a:ext cx="8382000" cy="3111500"/>
          </a:xfrm>
          <a:prstGeom prst="rect">
            <a:avLst/>
          </a:prstGeom>
          <a:noFill/>
          <a:ln w="2857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buClr>
                <a:schemeClr val="tx2"/>
              </a:buClr>
              <a:buFont typeface="Wingdings" pitchFamily="2" charset="2"/>
              <a:buChar char="v"/>
            </a:pPr>
            <a:r>
              <a:rPr lang="zh-CN" altLang="en-US" dirty="0">
                <a:solidFill>
                  <a:srgbClr val="000000"/>
                </a:solidFill>
                <a:ea typeface="楷体_GB2312" pitchFamily="49" charset="-122"/>
              </a:rPr>
              <a:t>证明：</a:t>
            </a:r>
          </a:p>
          <a:p>
            <a:pPr lvl="1" algn="l">
              <a:buClr>
                <a:srgbClr val="FF9900"/>
              </a:buClr>
              <a:buFont typeface="Wingdings" pitchFamily="2" charset="2"/>
              <a:buChar char="v"/>
            </a:pPr>
            <a:r>
              <a:rPr lang="zh-CN" altLang="en-US" dirty="0">
                <a:ea typeface="楷体_GB2312" pitchFamily="49" charset="-122"/>
              </a:rPr>
              <a:t>设完全二叉树的深度为 </a:t>
            </a:r>
            <a:r>
              <a:rPr lang="en-US" altLang="zh-CN" i="1" dirty="0">
                <a:solidFill>
                  <a:srgbClr val="333399"/>
                </a:solidFill>
                <a:ea typeface="楷体_GB2312" pitchFamily="49" charset="-122"/>
              </a:rPr>
              <a:t>k </a:t>
            </a:r>
          </a:p>
          <a:p>
            <a:pPr lvl="1" algn="l">
              <a:buClr>
                <a:srgbClr val="FF9900"/>
              </a:buClr>
              <a:buFont typeface="Wingdings" pitchFamily="2" charset="2"/>
              <a:buChar char="v"/>
            </a:pPr>
            <a:r>
              <a:rPr lang="zh-CN" altLang="en-US" dirty="0">
                <a:ea typeface="楷体_GB2312" pitchFamily="49" charset="-122"/>
              </a:rPr>
              <a:t>则根据第二条性质得</a:t>
            </a:r>
            <a:r>
              <a:rPr lang="en-US" altLang="zh-CN" dirty="0">
                <a:ea typeface="楷体_GB2312" pitchFamily="49" charset="-122"/>
              </a:rPr>
              <a:t>:</a:t>
            </a:r>
            <a:r>
              <a:rPr lang="en-US" altLang="en-US" dirty="0">
                <a:ea typeface="楷体_GB2312" pitchFamily="49" charset="-122"/>
              </a:rPr>
              <a:t>2</a:t>
            </a:r>
            <a:r>
              <a:rPr lang="en-US" altLang="zh-CN" i="1" baseline="30000" dirty="0">
                <a:ea typeface="楷体_GB2312" pitchFamily="49" charset="-122"/>
              </a:rPr>
              <a:t>k</a:t>
            </a:r>
            <a:r>
              <a:rPr lang="en-US" altLang="zh-CN" baseline="30000" dirty="0">
                <a:ea typeface="楷体_GB2312" pitchFamily="49" charset="-122"/>
              </a:rPr>
              <a:t>-1</a:t>
            </a:r>
            <a:r>
              <a:rPr lang="en-US" altLang="zh-CN" dirty="0">
                <a:ea typeface="楷体_GB2312" pitchFamily="49" charset="-122"/>
              </a:rPr>
              <a:t>-1</a:t>
            </a:r>
            <a:r>
              <a:rPr lang="en-US" altLang="zh-CN" i="1" dirty="0"/>
              <a:t> &lt; n </a:t>
            </a:r>
            <a:r>
              <a:rPr lang="en-US" altLang="zh-CN" dirty="0"/>
              <a:t>≤ 2</a:t>
            </a:r>
            <a:r>
              <a:rPr lang="en-US" altLang="zh-CN" i="1" baseline="30000" dirty="0"/>
              <a:t>k</a:t>
            </a:r>
            <a:r>
              <a:rPr lang="en-US" altLang="zh-CN" dirty="0"/>
              <a:t>-1</a:t>
            </a:r>
            <a:r>
              <a:rPr lang="en-US" altLang="zh-CN" dirty="0">
                <a:ea typeface="楷体_GB2312" pitchFamily="49" charset="-122"/>
              </a:rPr>
              <a:t> </a:t>
            </a:r>
          </a:p>
          <a:p>
            <a:pPr lvl="1" algn="l">
              <a:buClr>
                <a:srgbClr val="FF9900"/>
              </a:buClr>
              <a:buFont typeface="Wingdings" pitchFamily="2" charset="2"/>
              <a:buChar char="v"/>
            </a:pPr>
            <a:r>
              <a:rPr lang="en-US" altLang="zh-CN" dirty="0">
                <a:ea typeface="楷体_GB2312" pitchFamily="49" charset="-122"/>
                <a:sym typeface="Wingdings" pitchFamily="2" charset="2"/>
              </a:rPr>
              <a:t>        </a:t>
            </a:r>
            <a:r>
              <a:rPr lang="en-US" altLang="en-US" dirty="0">
                <a:ea typeface="楷体_GB2312" pitchFamily="49" charset="-122"/>
              </a:rPr>
              <a:t>2</a:t>
            </a:r>
            <a:r>
              <a:rPr lang="en-US" altLang="zh-CN" i="1" baseline="30000" dirty="0">
                <a:ea typeface="楷体_GB2312" pitchFamily="49" charset="-122"/>
              </a:rPr>
              <a:t>k</a:t>
            </a:r>
            <a:r>
              <a:rPr lang="en-US" altLang="zh-CN" baseline="30000" dirty="0">
                <a:ea typeface="楷体_GB2312" pitchFamily="49" charset="-122"/>
              </a:rPr>
              <a:t>-1</a:t>
            </a:r>
            <a:r>
              <a:rPr lang="en-US" altLang="zh-CN" dirty="0"/>
              <a:t>≤ </a:t>
            </a:r>
            <a:r>
              <a:rPr lang="en-US" altLang="zh-CN" i="1" dirty="0"/>
              <a:t> n &lt;</a:t>
            </a:r>
            <a:r>
              <a:rPr lang="en-US" altLang="zh-CN" dirty="0"/>
              <a:t> 2</a:t>
            </a:r>
            <a:r>
              <a:rPr lang="en-US" altLang="zh-CN" i="1" baseline="30000" dirty="0"/>
              <a:t>k  </a:t>
            </a:r>
          </a:p>
          <a:p>
            <a:pPr lvl="1" algn="l">
              <a:buClr>
                <a:srgbClr val="FF9900"/>
              </a:buClr>
              <a:buFont typeface="Wingdings" pitchFamily="2" charset="2"/>
              <a:buChar char="v"/>
            </a:pPr>
            <a:r>
              <a:rPr lang="en-US" altLang="zh-CN" dirty="0">
                <a:ea typeface="楷体_GB2312" pitchFamily="49" charset="-122"/>
                <a:sym typeface="Wingdings" pitchFamily="2" charset="2"/>
              </a:rPr>
              <a:t>     </a:t>
            </a:r>
            <a:r>
              <a:rPr lang="en-US" altLang="zh-CN" dirty="0">
                <a:ea typeface="楷体_GB2312" pitchFamily="49" charset="-122"/>
              </a:rPr>
              <a:t>  </a:t>
            </a:r>
            <a:r>
              <a:rPr lang="en-US" altLang="en-US" i="1" dirty="0">
                <a:ea typeface="楷体_GB2312" pitchFamily="49" charset="-122"/>
              </a:rPr>
              <a:t> </a:t>
            </a:r>
            <a:r>
              <a:rPr lang="en-US" altLang="zh-CN" i="1" dirty="0">
                <a:ea typeface="楷体_GB2312" pitchFamily="49" charset="-122"/>
              </a:rPr>
              <a:t>k</a:t>
            </a:r>
            <a:r>
              <a:rPr lang="en-US" altLang="zh-CN" dirty="0">
                <a:ea typeface="楷体_GB2312" pitchFamily="49" charset="-122"/>
              </a:rPr>
              <a:t>-1</a:t>
            </a:r>
            <a:r>
              <a:rPr lang="en-US" altLang="zh-CN" i="1" dirty="0">
                <a:ea typeface="楷体_GB2312" pitchFamily="49" charset="-122"/>
              </a:rPr>
              <a:t> </a:t>
            </a:r>
            <a:r>
              <a:rPr lang="en-US" altLang="zh-CN" dirty="0"/>
              <a:t>≤ </a:t>
            </a:r>
            <a:r>
              <a:rPr lang="en-US" altLang="zh-CN" i="1" dirty="0"/>
              <a:t> </a:t>
            </a:r>
            <a:r>
              <a:rPr lang="en-US" altLang="zh-CN" dirty="0"/>
              <a:t>log</a:t>
            </a:r>
            <a:r>
              <a:rPr lang="en-US" altLang="zh-CN" baseline="-25000" dirty="0"/>
              <a:t>2 </a:t>
            </a:r>
            <a:r>
              <a:rPr lang="en-US" altLang="zh-CN" i="1" dirty="0"/>
              <a:t>n &lt; k </a:t>
            </a:r>
          </a:p>
          <a:p>
            <a:pPr lvl="1" algn="l">
              <a:buClr>
                <a:srgbClr val="FF9900"/>
              </a:buClr>
              <a:buFont typeface="Wingdings" pitchFamily="2" charset="2"/>
              <a:buChar char="v"/>
            </a:pPr>
            <a:r>
              <a:rPr lang="zh-CN" altLang="en-US" dirty="0">
                <a:ea typeface="楷体_GB2312" pitchFamily="49" charset="-122"/>
              </a:rPr>
              <a:t>又因为 </a:t>
            </a:r>
            <a:r>
              <a:rPr lang="en-US" altLang="zh-CN" i="1" dirty="0">
                <a:ea typeface="楷体_GB2312" pitchFamily="49" charset="-122"/>
              </a:rPr>
              <a:t>k </a:t>
            </a:r>
            <a:r>
              <a:rPr lang="zh-CN" altLang="en-US" dirty="0">
                <a:ea typeface="楷体_GB2312" pitchFamily="49" charset="-122"/>
              </a:rPr>
              <a:t>只能是整数，因此， </a:t>
            </a:r>
            <a:r>
              <a:rPr lang="en-US" altLang="zh-CN" i="1" dirty="0">
                <a:ea typeface="楷体_GB2312" pitchFamily="49" charset="-122"/>
              </a:rPr>
              <a:t>k = </a:t>
            </a:r>
            <a:r>
              <a:rPr lang="en-US" altLang="zh-CN" dirty="0">
                <a:ea typeface="楷体_GB2312" pitchFamily="49" charset="-122"/>
                <a:sym typeface="Symbol" pitchFamily="18" charset="2"/>
              </a:rPr>
              <a:t>log</a:t>
            </a:r>
            <a:r>
              <a:rPr lang="en-US" altLang="zh-CN" baseline="-25000" dirty="0">
                <a:ea typeface="楷体_GB2312" pitchFamily="49" charset="-122"/>
                <a:sym typeface="Symbol" pitchFamily="18" charset="2"/>
              </a:rPr>
              <a:t>2</a:t>
            </a:r>
            <a:r>
              <a:rPr lang="en-US" altLang="zh-CN" i="1" dirty="0">
                <a:ea typeface="楷体_GB2312" pitchFamily="49" charset="-122"/>
                <a:sym typeface="Symbol" pitchFamily="18" charset="2"/>
              </a:rPr>
              <a:t>n</a:t>
            </a:r>
            <a:r>
              <a:rPr lang="en-US" altLang="zh-CN" dirty="0">
                <a:ea typeface="楷体_GB2312" pitchFamily="49" charset="-122"/>
                <a:sym typeface="Symbol" pitchFamily="18" charset="2"/>
              </a:rPr>
              <a:t></a:t>
            </a:r>
            <a:r>
              <a:rPr lang="en-US" altLang="zh-CN" dirty="0">
                <a:ea typeface="楷体_GB2312" pitchFamily="49" charset="-122"/>
              </a:rPr>
              <a:t> </a:t>
            </a:r>
            <a:r>
              <a:rPr lang="en-US" altLang="zh-CN" i="1" baseline="-25000" dirty="0">
                <a:ea typeface="楷体_GB2312" pitchFamily="49" charset="-122"/>
              </a:rPr>
              <a:t> </a:t>
            </a:r>
            <a:r>
              <a:rPr lang="en-US" altLang="zh-CN" i="1" dirty="0">
                <a:ea typeface="楷体_GB2312" pitchFamily="49" charset="-122"/>
              </a:rPr>
              <a:t>+ </a:t>
            </a:r>
            <a:r>
              <a:rPr lang="en-US" altLang="zh-CN" dirty="0">
                <a:ea typeface="楷体_GB2312" pitchFamily="49" charset="-122"/>
              </a:rPr>
              <a:t>1</a:t>
            </a:r>
            <a:r>
              <a:rPr lang="en-US" altLang="zh-CN" i="1" dirty="0">
                <a:ea typeface="楷体_GB2312" pitchFamily="49" charset="-122"/>
              </a:rPr>
              <a:t> </a:t>
            </a:r>
            <a:r>
              <a:rPr lang="zh-CN" altLang="en-US" dirty="0">
                <a:solidFill>
                  <a:schemeClr val="tx1"/>
                </a:solidFill>
                <a:ea typeface="楷体_GB2312" pitchFamily="49" charset="-122"/>
              </a:rPr>
              <a:t>。</a:t>
            </a:r>
          </a:p>
        </p:txBody>
      </p:sp>
      <p:sp>
        <p:nvSpPr>
          <p:cNvPr id="65607" name="AutoShape 71"/>
          <p:cNvSpPr>
            <a:spLocks noChangeArrowheads="1"/>
          </p:cNvSpPr>
          <p:nvPr/>
        </p:nvSpPr>
        <p:spPr bwMode="auto">
          <a:xfrm>
            <a:off x="3276600" y="2057400"/>
            <a:ext cx="2438400" cy="1219200"/>
          </a:xfrm>
          <a:prstGeom prst="wedgeEllipseCallout">
            <a:avLst>
              <a:gd name="adj1" fmla="val -88866"/>
              <a:gd name="adj2" fmla="val -18620"/>
            </a:avLst>
          </a:prstGeom>
          <a:noFill/>
          <a:ln w="285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a:solidFill>
                  <a:srgbClr val="0000FF"/>
                </a:solidFill>
                <a:ea typeface="楷体_GB2312" pitchFamily="49" charset="-122"/>
                <a:sym typeface="Symbol" pitchFamily="18" charset="2"/>
              </a:rPr>
              <a:t>x</a:t>
            </a:r>
            <a:r>
              <a:rPr lang="zh-CN" altLang="en-US">
                <a:solidFill>
                  <a:srgbClr val="0000FF"/>
                </a:solidFill>
                <a:ea typeface="楷体_GB2312" pitchFamily="49" charset="-122"/>
                <a:sym typeface="Symbol" pitchFamily="18" charset="2"/>
              </a:rPr>
              <a:t>：向下取整</a:t>
            </a:r>
          </a:p>
        </p:txBody>
      </p:sp>
      <p:sp>
        <p:nvSpPr>
          <p:cNvPr id="23559" name="Rectangle 72"/>
          <p:cNvSpPr>
            <a:spLocks noChangeArrowheads="1"/>
          </p:cNvSpPr>
          <p:nvPr/>
        </p:nvSpPr>
        <p:spPr bwMode="auto">
          <a:xfrm>
            <a:off x="457200" y="6096000"/>
            <a:ext cx="8382000" cy="553998"/>
          </a:xfrm>
          <a:prstGeom prst="rect">
            <a:avLst/>
          </a:prstGeom>
          <a:solidFill>
            <a:schemeClr val="bg1"/>
          </a:solidFill>
          <a:ln w="28575">
            <a:solidFill>
              <a:schemeClr val="tx2"/>
            </a:solidFill>
            <a:prstDash val="dashDot"/>
            <a:miter lim="800000"/>
            <a:headEnd/>
            <a:tailEnd/>
          </a:ln>
        </p:spPr>
        <p:txBody>
          <a:bodyPr wrap="square">
            <a:spAutoFit/>
          </a:bodyPr>
          <a:lstStyle/>
          <a:p>
            <a:pPr algn="l">
              <a:lnSpc>
                <a:spcPct val="125000"/>
              </a:lnSpc>
              <a:buClr>
                <a:schemeClr val="tx2"/>
              </a:buClr>
              <a:buSzPct val="110000"/>
              <a:buFont typeface="Symbol" pitchFamily="18" charset="2"/>
              <a:buChar char="¨"/>
            </a:pPr>
            <a:r>
              <a:rPr lang="zh-CN" altLang="en-US" sz="2400" dirty="0">
                <a:ea typeface="楷体_GB2312" pitchFamily="49" charset="-122"/>
              </a:rPr>
              <a:t>性质 </a:t>
            </a:r>
            <a:r>
              <a:rPr lang="en-US" altLang="zh-CN" sz="2400" dirty="0">
                <a:ea typeface="楷体_GB2312" pitchFamily="49" charset="-122"/>
              </a:rPr>
              <a:t>2 </a:t>
            </a:r>
            <a:r>
              <a:rPr lang="zh-CN" altLang="en-US" sz="2400" dirty="0">
                <a:ea typeface="楷体_GB2312" pitchFamily="49" charset="-122"/>
              </a:rPr>
              <a:t>：</a:t>
            </a:r>
            <a:r>
              <a:rPr lang="zh-CN" altLang="en-US" sz="2400" dirty="0">
                <a:solidFill>
                  <a:srgbClr val="000000"/>
                </a:solidFill>
                <a:ea typeface="楷体_GB2312" pitchFamily="49" charset="-122"/>
              </a:rPr>
              <a:t>深度为 </a:t>
            </a:r>
            <a:r>
              <a:rPr lang="en-US" altLang="zh-CN" sz="2400" i="1" dirty="0">
                <a:solidFill>
                  <a:srgbClr val="0000FF"/>
                </a:solidFill>
                <a:ea typeface="楷体_GB2312" pitchFamily="49" charset="-122"/>
              </a:rPr>
              <a:t>k </a:t>
            </a:r>
            <a:r>
              <a:rPr lang="zh-CN" altLang="en-US" sz="2400" dirty="0">
                <a:solidFill>
                  <a:srgbClr val="000000"/>
                </a:solidFill>
                <a:ea typeface="楷体_GB2312" pitchFamily="49" charset="-122"/>
              </a:rPr>
              <a:t>的二叉树上至多含 </a:t>
            </a:r>
            <a:r>
              <a:rPr lang="en-US" altLang="zh-CN" sz="2400" dirty="0">
                <a:solidFill>
                  <a:srgbClr val="0000FF"/>
                </a:solidFill>
                <a:ea typeface="楷体_GB2312" pitchFamily="49" charset="-122"/>
              </a:rPr>
              <a:t>2</a:t>
            </a:r>
            <a:r>
              <a:rPr lang="en-US" altLang="zh-CN" sz="2400" i="1" baseline="30000" dirty="0">
                <a:solidFill>
                  <a:srgbClr val="0000FF"/>
                </a:solidFill>
                <a:ea typeface="楷体_GB2312" pitchFamily="49" charset="-122"/>
              </a:rPr>
              <a:t>k</a:t>
            </a:r>
            <a:r>
              <a:rPr lang="en-US" altLang="zh-CN" sz="2400" dirty="0">
                <a:solidFill>
                  <a:srgbClr val="0000FF"/>
                </a:solidFill>
                <a:ea typeface="楷体_GB2312" pitchFamily="49" charset="-122"/>
              </a:rPr>
              <a:t>-1 </a:t>
            </a:r>
            <a:r>
              <a:rPr lang="zh-CN" altLang="en-US" sz="2400" dirty="0">
                <a:solidFill>
                  <a:srgbClr val="000000"/>
                </a:solidFill>
                <a:ea typeface="楷体_GB2312" pitchFamily="49" charset="-122"/>
              </a:rPr>
              <a:t>个结点</a:t>
            </a:r>
            <a:r>
              <a:rPr lang="en-US" altLang="zh-CN" sz="2400" dirty="0">
                <a:solidFill>
                  <a:srgbClr val="000000"/>
                </a:solidFill>
                <a:ea typeface="楷体_GB2312" pitchFamily="49" charset="-122"/>
              </a:rPr>
              <a:t>(k</a:t>
            </a:r>
            <a:r>
              <a:rPr lang="en-US" altLang="zh-CN" sz="2400" dirty="0">
                <a:solidFill>
                  <a:srgbClr val="000000"/>
                </a:solidFill>
                <a:latin typeface="楷体_GB2312" pitchFamily="49" charset="-122"/>
                <a:ea typeface="楷体_GB2312" pitchFamily="49" charset="-122"/>
              </a:rPr>
              <a:t>≥</a:t>
            </a:r>
            <a:r>
              <a:rPr lang="en-US" altLang="zh-CN" sz="2400" dirty="0">
                <a:solidFill>
                  <a:srgbClr val="000000"/>
                </a:solidFill>
                <a:ea typeface="楷体_GB2312" pitchFamily="49" charset="-122"/>
              </a:rPr>
              <a:t>1)</a:t>
            </a:r>
            <a:r>
              <a:rPr lang="zh-CN" altLang="en-US" sz="2400" dirty="0">
                <a:solidFill>
                  <a:srgbClr val="000000"/>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607"/>
                                        </p:tgtEl>
                                        <p:attrNameLst>
                                          <p:attrName>style.visibility</p:attrName>
                                        </p:attrNameLst>
                                      </p:cBhvr>
                                      <p:to>
                                        <p:strVal val="visible"/>
                                      </p:to>
                                    </p:set>
                                    <p:animEffect transition="in" filter="wipe(left)">
                                      <p:cBhvr>
                                        <p:cTn id="7" dur="500"/>
                                        <p:tgtEl>
                                          <p:spTgt spid="656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606">
                                            <p:bg/>
                                          </p:spTgt>
                                        </p:tgtEl>
                                        <p:attrNameLst>
                                          <p:attrName>style.visibility</p:attrName>
                                        </p:attrNameLst>
                                      </p:cBhvr>
                                      <p:to>
                                        <p:strVal val="visible"/>
                                      </p:to>
                                    </p:set>
                                    <p:animEffect transition="in" filter="wipe(left)">
                                      <p:cBhvr>
                                        <p:cTn id="12" dur="500"/>
                                        <p:tgtEl>
                                          <p:spTgt spid="65606">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606">
                                            <p:txEl>
                                              <p:pRg st="0" end="0"/>
                                            </p:txEl>
                                          </p:spTgt>
                                        </p:tgtEl>
                                        <p:attrNameLst>
                                          <p:attrName>style.visibility</p:attrName>
                                        </p:attrNameLst>
                                      </p:cBhvr>
                                      <p:to>
                                        <p:strVal val="visible"/>
                                      </p:to>
                                    </p:set>
                                    <p:animEffect transition="in" filter="wipe(left)">
                                      <p:cBhvr>
                                        <p:cTn id="17" dur="500"/>
                                        <p:tgtEl>
                                          <p:spTgt spid="6560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606">
                                            <p:txEl>
                                              <p:pRg st="1" end="1"/>
                                            </p:txEl>
                                          </p:spTgt>
                                        </p:tgtEl>
                                        <p:attrNameLst>
                                          <p:attrName>style.visibility</p:attrName>
                                        </p:attrNameLst>
                                      </p:cBhvr>
                                      <p:to>
                                        <p:strVal val="visible"/>
                                      </p:to>
                                    </p:set>
                                    <p:animEffect transition="in" filter="wipe(left)">
                                      <p:cBhvr>
                                        <p:cTn id="22" dur="500"/>
                                        <p:tgtEl>
                                          <p:spTgt spid="6560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606">
                                            <p:txEl>
                                              <p:pRg st="2" end="2"/>
                                            </p:txEl>
                                          </p:spTgt>
                                        </p:tgtEl>
                                        <p:attrNameLst>
                                          <p:attrName>style.visibility</p:attrName>
                                        </p:attrNameLst>
                                      </p:cBhvr>
                                      <p:to>
                                        <p:strVal val="visible"/>
                                      </p:to>
                                    </p:set>
                                    <p:animEffect transition="in" filter="wipe(left)">
                                      <p:cBhvr>
                                        <p:cTn id="27" dur="500"/>
                                        <p:tgtEl>
                                          <p:spTgt spid="6560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606">
                                            <p:txEl>
                                              <p:pRg st="3" end="3"/>
                                            </p:txEl>
                                          </p:spTgt>
                                        </p:tgtEl>
                                        <p:attrNameLst>
                                          <p:attrName>style.visibility</p:attrName>
                                        </p:attrNameLst>
                                      </p:cBhvr>
                                      <p:to>
                                        <p:strVal val="visible"/>
                                      </p:to>
                                    </p:set>
                                    <p:animEffect transition="in" filter="wipe(left)">
                                      <p:cBhvr>
                                        <p:cTn id="32" dur="500"/>
                                        <p:tgtEl>
                                          <p:spTgt spid="65606">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5606">
                                            <p:txEl>
                                              <p:pRg st="4" end="4"/>
                                            </p:txEl>
                                          </p:spTgt>
                                        </p:tgtEl>
                                        <p:attrNameLst>
                                          <p:attrName>style.visibility</p:attrName>
                                        </p:attrNameLst>
                                      </p:cBhvr>
                                      <p:to>
                                        <p:strVal val="visible"/>
                                      </p:to>
                                    </p:set>
                                    <p:animEffect transition="in" filter="wipe(left)">
                                      <p:cBhvr>
                                        <p:cTn id="37" dur="500"/>
                                        <p:tgtEl>
                                          <p:spTgt spid="65606">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5606">
                                            <p:txEl>
                                              <p:pRg st="5" end="5"/>
                                            </p:txEl>
                                          </p:spTgt>
                                        </p:tgtEl>
                                        <p:attrNameLst>
                                          <p:attrName>style.visibility</p:attrName>
                                        </p:attrNameLst>
                                      </p:cBhvr>
                                      <p:to>
                                        <p:strVal val="visible"/>
                                      </p:to>
                                    </p:set>
                                    <p:animEffect transition="in" filter="wipe(left)">
                                      <p:cBhvr>
                                        <p:cTn id="42" dur="500"/>
                                        <p:tgtEl>
                                          <p:spTgt spid="656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06" grpId="0" build="p" bldLvl="2" animBg="1" autoUpdateAnimBg="0"/>
      <p:bldP spid="6560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BA0BC9C7-E0EB-46CB-BF2A-D76525140A69}" type="slidenum">
              <a:rPr kumimoji="0" lang="en-US" altLang="zh-CN" sz="1400" b="0" smtClean="0">
                <a:solidFill>
                  <a:schemeClr val="tx1"/>
                </a:solidFill>
              </a:rPr>
              <a:pPr eaLnBrk="1" hangingPunct="1"/>
              <a:t>21</a:t>
            </a:fld>
            <a:endParaRPr kumimoji="0" lang="en-US" altLang="zh-CN" sz="1400" b="0" smtClean="0">
              <a:solidFill>
                <a:schemeClr val="tx1"/>
              </a:solidFill>
            </a:endParaRPr>
          </a:p>
        </p:txBody>
      </p:sp>
      <p:sp>
        <p:nvSpPr>
          <p:cNvPr id="24579" name="Rectangle 8"/>
          <p:cNvSpPr>
            <a:spLocks noGrp="1" noChangeArrowheads="1"/>
          </p:cNvSpPr>
          <p:nvPr>
            <p:ph type="title"/>
          </p:nvPr>
        </p:nvSpPr>
        <p:spPr/>
        <p:txBody>
          <a:bodyPr/>
          <a:lstStyle/>
          <a:p>
            <a:pPr eaLnBrk="1" hangingPunct="1"/>
            <a:r>
              <a:rPr lang="en-US" altLang="zh-CN" smtClean="0"/>
              <a:t>6.2.2 </a:t>
            </a:r>
            <a:r>
              <a:rPr lang="zh-CN" altLang="en-US" smtClean="0"/>
              <a:t>二叉树的性质－ </a:t>
            </a:r>
            <a:r>
              <a:rPr lang="en-US" altLang="zh-CN" smtClean="0"/>
              <a:t>5</a:t>
            </a:r>
          </a:p>
        </p:txBody>
      </p:sp>
      <p:sp>
        <p:nvSpPr>
          <p:cNvPr id="24580" name="Rectangle 9"/>
          <p:cNvSpPr>
            <a:spLocks noGrp="1" noChangeArrowheads="1"/>
          </p:cNvSpPr>
          <p:nvPr>
            <p:ph type="body" idx="1"/>
          </p:nvPr>
        </p:nvSpPr>
        <p:spPr/>
        <p:txBody>
          <a:bodyPr/>
          <a:lstStyle/>
          <a:p>
            <a:pPr eaLnBrk="1" hangingPunct="1"/>
            <a:r>
              <a:rPr lang="zh-CN" altLang="en-US" dirty="0" smtClean="0">
                <a:solidFill>
                  <a:schemeClr val="tx1"/>
                </a:solidFill>
              </a:rPr>
              <a:t>若对含 </a:t>
            </a:r>
            <a:r>
              <a:rPr lang="en-US" altLang="zh-CN" i="1" dirty="0" smtClean="0">
                <a:solidFill>
                  <a:schemeClr val="tx1"/>
                </a:solidFill>
              </a:rPr>
              <a:t>n </a:t>
            </a:r>
            <a:r>
              <a:rPr lang="zh-CN" altLang="en-US" dirty="0" smtClean="0">
                <a:solidFill>
                  <a:schemeClr val="tx1"/>
                </a:solidFill>
              </a:rPr>
              <a:t>个结点的完全二叉树从上到下且从左至右进行 </a:t>
            </a:r>
            <a:r>
              <a:rPr lang="en-US" altLang="zh-CN" dirty="0" smtClean="0">
                <a:solidFill>
                  <a:schemeClr val="tx1"/>
                </a:solidFill>
              </a:rPr>
              <a:t>1 </a:t>
            </a:r>
            <a:r>
              <a:rPr lang="zh-CN" altLang="en-US" dirty="0" smtClean="0">
                <a:solidFill>
                  <a:schemeClr val="tx1"/>
                </a:solidFill>
              </a:rPr>
              <a:t>至 </a:t>
            </a:r>
            <a:r>
              <a:rPr lang="en-US" altLang="zh-CN" i="1" dirty="0" smtClean="0">
                <a:solidFill>
                  <a:schemeClr val="tx1"/>
                </a:solidFill>
              </a:rPr>
              <a:t>n</a:t>
            </a:r>
            <a:r>
              <a:rPr lang="en-US" altLang="zh-CN" dirty="0" smtClean="0">
                <a:solidFill>
                  <a:schemeClr val="tx1"/>
                </a:solidFill>
              </a:rPr>
              <a:t> </a:t>
            </a:r>
            <a:r>
              <a:rPr lang="zh-CN" altLang="en-US" dirty="0" smtClean="0">
                <a:solidFill>
                  <a:schemeClr val="tx1"/>
                </a:solidFill>
              </a:rPr>
              <a:t>的编号，则对完全二叉树中任意一个编号为 </a:t>
            </a:r>
            <a:r>
              <a:rPr lang="en-US" altLang="zh-CN" i="1" dirty="0" err="1" smtClean="0">
                <a:solidFill>
                  <a:schemeClr val="tx1"/>
                </a:solidFill>
              </a:rPr>
              <a:t>i</a:t>
            </a:r>
            <a:r>
              <a:rPr lang="en-US" altLang="zh-CN" dirty="0" smtClean="0">
                <a:solidFill>
                  <a:schemeClr val="tx1"/>
                </a:solidFill>
              </a:rPr>
              <a:t> </a:t>
            </a:r>
            <a:r>
              <a:rPr lang="zh-CN" altLang="en-US" dirty="0" smtClean="0">
                <a:solidFill>
                  <a:schemeClr val="tx1"/>
                </a:solidFill>
              </a:rPr>
              <a:t>的结点：</a:t>
            </a:r>
          </a:p>
          <a:p>
            <a:pPr eaLnBrk="1" hangingPunct="1"/>
            <a:r>
              <a:rPr lang="en-US" altLang="zh-CN" dirty="0" smtClean="0">
                <a:solidFill>
                  <a:schemeClr val="tx1"/>
                </a:solidFill>
              </a:rPr>
              <a:t>(1) </a:t>
            </a:r>
            <a:r>
              <a:rPr lang="zh-CN" altLang="en-US" dirty="0" smtClean="0">
                <a:solidFill>
                  <a:schemeClr val="tx1"/>
                </a:solidFill>
              </a:rPr>
              <a:t>若 </a:t>
            </a:r>
            <a:r>
              <a:rPr lang="en-US" altLang="zh-CN" i="1" dirty="0" err="1" smtClean="0">
                <a:solidFill>
                  <a:schemeClr val="tx1"/>
                </a:solidFill>
              </a:rPr>
              <a:t>i</a:t>
            </a:r>
            <a:r>
              <a:rPr lang="en-US" altLang="zh-CN" dirty="0" smtClean="0">
                <a:solidFill>
                  <a:schemeClr val="tx1"/>
                </a:solidFill>
              </a:rPr>
              <a:t>=1</a:t>
            </a:r>
            <a:r>
              <a:rPr lang="zh-CN" altLang="en-US" dirty="0" smtClean="0">
                <a:solidFill>
                  <a:schemeClr val="tx1"/>
                </a:solidFill>
              </a:rPr>
              <a:t>，则结点</a:t>
            </a:r>
            <a:r>
              <a:rPr lang="en-US" altLang="zh-CN" i="1" dirty="0" err="1" smtClean="0">
                <a:solidFill>
                  <a:schemeClr val="tx1"/>
                </a:solidFill>
              </a:rPr>
              <a:t>i</a:t>
            </a:r>
            <a:r>
              <a:rPr lang="zh-CN" altLang="en-US" dirty="0" smtClean="0">
                <a:solidFill>
                  <a:schemeClr val="tx1"/>
                </a:solidFill>
              </a:rPr>
              <a:t>是二叉树的根，无双亲</a:t>
            </a:r>
            <a:r>
              <a:rPr lang="en-US" altLang="zh-CN" dirty="0" smtClean="0">
                <a:solidFill>
                  <a:schemeClr val="tx1"/>
                </a:solidFill>
              </a:rPr>
              <a:t>;</a:t>
            </a:r>
            <a:br>
              <a:rPr lang="en-US" altLang="zh-CN" dirty="0" smtClean="0">
                <a:solidFill>
                  <a:schemeClr val="tx1"/>
                </a:solidFill>
              </a:rPr>
            </a:br>
            <a:r>
              <a:rPr lang="zh-CN" altLang="en-US" dirty="0" smtClean="0">
                <a:solidFill>
                  <a:schemeClr val="tx1"/>
                </a:solidFill>
              </a:rPr>
              <a:t>否则，则其</a:t>
            </a:r>
            <a:r>
              <a:rPr lang="zh-CN" altLang="en-US" dirty="0" smtClean="0">
                <a:solidFill>
                  <a:srgbClr val="FF3300"/>
                </a:solidFill>
              </a:rPr>
              <a:t>双亲</a:t>
            </a:r>
            <a:r>
              <a:rPr lang="zh-CN" altLang="en-US" dirty="0" smtClean="0">
                <a:solidFill>
                  <a:schemeClr val="tx1"/>
                </a:solidFill>
              </a:rPr>
              <a:t>结点编号为 </a:t>
            </a:r>
            <a:r>
              <a:rPr lang="zh-CN" altLang="en-US" dirty="0" smtClean="0">
                <a:solidFill>
                  <a:srgbClr val="FF3300"/>
                </a:solidFill>
                <a:sym typeface="Symbol" pitchFamily="18" charset="2"/>
              </a:rPr>
              <a:t></a:t>
            </a:r>
            <a:r>
              <a:rPr lang="en-US" altLang="zh-CN" i="1" dirty="0" err="1" smtClean="0">
                <a:solidFill>
                  <a:srgbClr val="FF3300"/>
                </a:solidFill>
              </a:rPr>
              <a:t>i</a:t>
            </a:r>
            <a:r>
              <a:rPr lang="en-US" altLang="zh-CN" dirty="0" smtClean="0">
                <a:solidFill>
                  <a:srgbClr val="FF3300"/>
                </a:solidFill>
              </a:rPr>
              <a:t>/2</a:t>
            </a:r>
            <a:r>
              <a:rPr lang="en-US" altLang="zh-CN" dirty="0" smtClean="0">
                <a:solidFill>
                  <a:srgbClr val="FF3300"/>
                </a:solidFill>
                <a:sym typeface="Symbol" pitchFamily="18" charset="2"/>
              </a:rPr>
              <a:t></a:t>
            </a:r>
            <a:r>
              <a:rPr lang="en-US" altLang="zh-CN" dirty="0" smtClean="0">
                <a:solidFill>
                  <a:schemeClr val="tx1"/>
                </a:solidFill>
                <a:sym typeface="Symbol" pitchFamily="18" charset="2"/>
              </a:rPr>
              <a:t> </a:t>
            </a:r>
            <a:r>
              <a:rPr lang="zh-CN" altLang="en-US" dirty="0" smtClean="0">
                <a:solidFill>
                  <a:schemeClr val="tx1"/>
                </a:solidFill>
              </a:rPr>
              <a:t>；</a:t>
            </a:r>
          </a:p>
        </p:txBody>
      </p:sp>
      <p:grpSp>
        <p:nvGrpSpPr>
          <p:cNvPr id="3" name="Group 51"/>
          <p:cNvGrpSpPr>
            <a:grpSpLocks/>
          </p:cNvGrpSpPr>
          <p:nvPr/>
        </p:nvGrpSpPr>
        <p:grpSpPr bwMode="auto">
          <a:xfrm>
            <a:off x="5220891" y="3636854"/>
            <a:ext cx="3171825" cy="1706565"/>
            <a:chOff x="3281" y="2493"/>
            <a:chExt cx="1998" cy="1075"/>
          </a:xfrm>
        </p:grpSpPr>
        <p:sp>
          <p:nvSpPr>
            <p:cNvPr id="24583" name="Line 35"/>
            <p:cNvSpPr>
              <a:spLocks noChangeShapeType="1"/>
            </p:cNvSpPr>
            <p:nvPr/>
          </p:nvSpPr>
          <p:spPr bwMode="auto">
            <a:xfrm flipH="1">
              <a:off x="3664" y="2784"/>
              <a:ext cx="528"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584" name="Line 38"/>
            <p:cNvSpPr>
              <a:spLocks noChangeShapeType="1"/>
            </p:cNvSpPr>
            <p:nvPr/>
          </p:nvSpPr>
          <p:spPr bwMode="auto">
            <a:xfrm>
              <a:off x="4432" y="2784"/>
              <a:ext cx="576"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4585" name="Oval 41"/>
            <p:cNvSpPr>
              <a:spLocks noChangeArrowheads="1"/>
            </p:cNvSpPr>
            <p:nvPr/>
          </p:nvSpPr>
          <p:spPr bwMode="auto">
            <a:xfrm>
              <a:off x="3281" y="3024"/>
              <a:ext cx="544" cy="544"/>
            </a:xfrm>
            <a:prstGeom prst="ellipse">
              <a:avLst/>
            </a:prstGeom>
            <a:solidFill>
              <a:srgbClr val="FFFF00"/>
            </a:solidFill>
            <a:ln w="28575" cap="sq">
              <a:solidFill>
                <a:schemeClr val="tx1"/>
              </a:solidFill>
              <a:round/>
              <a:headEnd/>
              <a:tailEnd/>
            </a:ln>
          </p:spPr>
          <p:txBody>
            <a:bodyPr anchor="ctr">
              <a:spAutoFit/>
            </a:bodyPr>
            <a:lstStyle/>
            <a:p>
              <a:pPr>
                <a:buClr>
                  <a:schemeClr val="tx2"/>
                </a:buClr>
                <a:buSzPct val="110000"/>
                <a:buFont typeface="Symbol" pitchFamily="18" charset="2"/>
                <a:buNone/>
              </a:pPr>
              <a:r>
                <a:rPr lang="en-US" altLang="zh-CN" sz="2400" i="1" dirty="0" err="1">
                  <a:solidFill>
                    <a:srgbClr val="FF3300"/>
                  </a:solidFill>
                  <a:ea typeface="楷体_GB2312" pitchFamily="49" charset="-122"/>
                </a:rPr>
                <a:t>i</a:t>
              </a:r>
              <a:endParaRPr lang="en-US" altLang="zh-CN" sz="2400" dirty="0">
                <a:solidFill>
                  <a:srgbClr val="FF3300"/>
                </a:solidFill>
                <a:ea typeface="楷体_GB2312" pitchFamily="49" charset="-122"/>
                <a:sym typeface="Symbol" pitchFamily="18" charset="2"/>
              </a:endParaRPr>
            </a:p>
          </p:txBody>
        </p:sp>
        <p:sp>
          <p:nvSpPr>
            <p:cNvPr id="24586" name="Oval 43"/>
            <p:cNvSpPr>
              <a:spLocks noChangeArrowheads="1"/>
            </p:cNvSpPr>
            <p:nvPr/>
          </p:nvSpPr>
          <p:spPr bwMode="auto">
            <a:xfrm>
              <a:off x="3937" y="2493"/>
              <a:ext cx="661" cy="544"/>
            </a:xfrm>
            <a:prstGeom prst="ellipse">
              <a:avLst/>
            </a:prstGeom>
            <a:solidFill>
              <a:srgbClr val="FBE2DF"/>
            </a:solidFill>
            <a:ln w="28575" cap="sq">
              <a:solidFill>
                <a:schemeClr val="tx1"/>
              </a:solidFill>
              <a:round/>
              <a:headEnd/>
              <a:tailEnd/>
            </a:ln>
          </p:spPr>
          <p:txBody>
            <a:bodyPr wrap="none" anchor="ctr">
              <a:spAutoFit/>
            </a:bodyPr>
            <a:lstStyle/>
            <a:p>
              <a:pPr>
                <a:buClr>
                  <a:schemeClr val="tx2"/>
                </a:buClr>
                <a:buSzPct val="110000"/>
                <a:buFont typeface="Symbol" pitchFamily="18" charset="2"/>
                <a:buNone/>
              </a:pPr>
              <a:r>
                <a:rPr lang="en-US" altLang="zh-CN" sz="2400" dirty="0">
                  <a:solidFill>
                    <a:srgbClr val="FF3300"/>
                  </a:solidFill>
                  <a:ea typeface="楷体_GB2312" pitchFamily="49" charset="-122"/>
                  <a:sym typeface="Symbol" pitchFamily="18" charset="2"/>
                </a:rPr>
                <a:t></a:t>
              </a:r>
              <a:r>
                <a:rPr lang="en-US" altLang="zh-CN" sz="2400" i="1" dirty="0" err="1">
                  <a:solidFill>
                    <a:srgbClr val="FF3300"/>
                  </a:solidFill>
                  <a:ea typeface="楷体_GB2312" pitchFamily="49" charset="-122"/>
                </a:rPr>
                <a:t>i</a:t>
              </a:r>
              <a:r>
                <a:rPr lang="en-US" altLang="zh-CN" sz="2400" dirty="0">
                  <a:solidFill>
                    <a:srgbClr val="FF3300"/>
                  </a:solidFill>
                  <a:ea typeface="楷体_GB2312" pitchFamily="49" charset="-122"/>
                </a:rPr>
                <a:t>/2</a:t>
              </a:r>
              <a:r>
                <a:rPr lang="en-US" altLang="zh-CN" sz="2400" dirty="0">
                  <a:solidFill>
                    <a:srgbClr val="FF3300"/>
                  </a:solidFill>
                  <a:ea typeface="楷体_GB2312" pitchFamily="49" charset="-122"/>
                  <a:sym typeface="Symbol" pitchFamily="18" charset="2"/>
                </a:rPr>
                <a:t></a:t>
              </a:r>
            </a:p>
          </p:txBody>
        </p:sp>
        <p:sp>
          <p:nvSpPr>
            <p:cNvPr id="24587" name="Oval 44"/>
            <p:cNvSpPr>
              <a:spLocks noChangeArrowheads="1"/>
            </p:cNvSpPr>
            <p:nvPr/>
          </p:nvSpPr>
          <p:spPr bwMode="auto">
            <a:xfrm>
              <a:off x="4680" y="3024"/>
              <a:ext cx="599" cy="544"/>
            </a:xfrm>
            <a:prstGeom prst="ellipse">
              <a:avLst/>
            </a:prstGeom>
            <a:solidFill>
              <a:srgbClr val="FBE2DF"/>
            </a:solidFill>
            <a:ln w="28575" cap="sq">
              <a:solidFill>
                <a:schemeClr val="tx1"/>
              </a:solidFill>
              <a:round/>
              <a:headEnd/>
              <a:tailEnd/>
            </a:ln>
          </p:spPr>
          <p:txBody>
            <a:bodyPr anchor="ctr">
              <a:spAutoFit/>
            </a:bodyPr>
            <a:lstStyle/>
            <a:p>
              <a:pPr>
                <a:buClr>
                  <a:schemeClr val="tx2"/>
                </a:buClr>
                <a:buSzPct val="110000"/>
                <a:buFont typeface="Symbol" pitchFamily="18" charset="2"/>
                <a:buNone/>
              </a:pPr>
              <a:r>
                <a:rPr lang="en-US" altLang="zh-CN" sz="2400" i="1">
                  <a:solidFill>
                    <a:srgbClr val="FF3300"/>
                  </a:solidFill>
                  <a:ea typeface="楷体_GB2312" pitchFamily="49" charset="-122"/>
                </a:rPr>
                <a:t>i</a:t>
              </a:r>
              <a:r>
                <a:rPr lang="en-US" altLang="zh-CN" sz="2400">
                  <a:solidFill>
                    <a:srgbClr val="FF3300"/>
                  </a:solidFill>
                  <a:ea typeface="楷体_GB2312" pitchFamily="49" charset="-122"/>
                </a:rPr>
                <a:t>+1</a:t>
              </a:r>
              <a:endParaRPr lang="en-US" altLang="zh-CN" sz="2400">
                <a:solidFill>
                  <a:srgbClr val="FF3300"/>
                </a:solidFill>
                <a:ea typeface="楷体_GB2312" pitchFamily="49" charset="-122"/>
                <a:sym typeface="Symbol" pitchFamily="18" charset="2"/>
              </a:endParaRPr>
            </a:p>
          </p:txBody>
        </p:sp>
      </p:grpSp>
      <p:grpSp>
        <p:nvGrpSpPr>
          <p:cNvPr id="36" name="Group 61"/>
          <p:cNvGrpSpPr>
            <a:grpSpLocks/>
          </p:cNvGrpSpPr>
          <p:nvPr/>
        </p:nvGrpSpPr>
        <p:grpSpPr bwMode="auto">
          <a:xfrm>
            <a:off x="588169" y="3140968"/>
            <a:ext cx="3881438" cy="2874962"/>
            <a:chOff x="3173" y="1797"/>
            <a:chExt cx="2445" cy="1811"/>
          </a:xfrm>
        </p:grpSpPr>
        <p:sp>
          <p:nvSpPr>
            <p:cNvPr id="37" name="Line 60"/>
            <p:cNvSpPr>
              <a:spLocks noChangeShapeType="1"/>
            </p:cNvSpPr>
            <p:nvPr/>
          </p:nvSpPr>
          <p:spPr bwMode="auto">
            <a:xfrm flipH="1">
              <a:off x="4848" y="3038"/>
              <a:ext cx="91" cy="32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38" name="Line 56"/>
            <p:cNvSpPr>
              <a:spLocks noChangeShapeType="1"/>
            </p:cNvSpPr>
            <p:nvPr/>
          </p:nvSpPr>
          <p:spPr bwMode="auto">
            <a:xfrm>
              <a:off x="4320" y="3024"/>
              <a:ext cx="192"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51"/>
            <p:cNvSpPr>
              <a:spLocks noChangeShapeType="1"/>
            </p:cNvSpPr>
            <p:nvPr/>
          </p:nvSpPr>
          <p:spPr bwMode="auto">
            <a:xfrm flipH="1">
              <a:off x="3907" y="1979"/>
              <a:ext cx="624" cy="40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52"/>
            <p:cNvSpPr>
              <a:spLocks noChangeShapeType="1"/>
            </p:cNvSpPr>
            <p:nvPr/>
          </p:nvSpPr>
          <p:spPr bwMode="auto">
            <a:xfrm>
              <a:off x="4542" y="1979"/>
              <a:ext cx="544" cy="45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4"/>
            <p:cNvSpPr>
              <a:spLocks noChangeShapeType="1"/>
            </p:cNvSpPr>
            <p:nvPr/>
          </p:nvSpPr>
          <p:spPr bwMode="auto">
            <a:xfrm>
              <a:off x="5139" y="2433"/>
              <a:ext cx="330" cy="51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35"/>
            <p:cNvSpPr>
              <a:spLocks noChangeShapeType="1"/>
            </p:cNvSpPr>
            <p:nvPr/>
          </p:nvSpPr>
          <p:spPr bwMode="auto">
            <a:xfrm flipH="1">
              <a:off x="4917" y="2433"/>
              <a:ext cx="177" cy="5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36"/>
            <p:cNvSpPr>
              <a:spLocks noChangeShapeType="1"/>
            </p:cNvSpPr>
            <p:nvPr/>
          </p:nvSpPr>
          <p:spPr bwMode="auto">
            <a:xfrm flipH="1">
              <a:off x="3509" y="2462"/>
              <a:ext cx="352"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37"/>
            <p:cNvSpPr>
              <a:spLocks noChangeShapeType="1"/>
            </p:cNvSpPr>
            <p:nvPr/>
          </p:nvSpPr>
          <p:spPr bwMode="auto">
            <a:xfrm>
              <a:off x="3907" y="2462"/>
              <a:ext cx="370"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38"/>
            <p:cNvSpPr>
              <a:spLocks noChangeShapeType="1"/>
            </p:cNvSpPr>
            <p:nvPr/>
          </p:nvSpPr>
          <p:spPr bwMode="auto">
            <a:xfrm flipH="1">
              <a:off x="3317" y="2961"/>
              <a:ext cx="181"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9"/>
            <p:cNvSpPr>
              <a:spLocks noChangeShapeType="1"/>
            </p:cNvSpPr>
            <p:nvPr/>
          </p:nvSpPr>
          <p:spPr bwMode="auto">
            <a:xfrm>
              <a:off x="3544" y="2961"/>
              <a:ext cx="157"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0"/>
            <p:cNvSpPr>
              <a:spLocks noChangeShapeType="1"/>
            </p:cNvSpPr>
            <p:nvPr/>
          </p:nvSpPr>
          <p:spPr bwMode="auto">
            <a:xfrm flipH="1">
              <a:off x="4085" y="2961"/>
              <a:ext cx="185"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Oval 41"/>
            <p:cNvSpPr>
              <a:spLocks noChangeArrowheads="1"/>
            </p:cNvSpPr>
            <p:nvPr/>
          </p:nvSpPr>
          <p:spPr bwMode="auto">
            <a:xfrm>
              <a:off x="4360" y="1797"/>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dirty="0">
                  <a:solidFill>
                    <a:schemeClr val="tx1"/>
                  </a:solidFill>
                </a:rPr>
                <a:t>1</a:t>
              </a:r>
              <a:endParaRPr lang="en-US" altLang="zh-CN" sz="2400" b="0" dirty="0">
                <a:solidFill>
                  <a:schemeClr val="tx1"/>
                </a:solidFill>
              </a:endParaRPr>
            </a:p>
          </p:txBody>
        </p:sp>
        <p:sp>
          <p:nvSpPr>
            <p:cNvPr id="49" name="Oval 42"/>
            <p:cNvSpPr>
              <a:spLocks noChangeArrowheads="1"/>
            </p:cNvSpPr>
            <p:nvPr/>
          </p:nvSpPr>
          <p:spPr bwMode="auto">
            <a:xfrm>
              <a:off x="3749" y="236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2</a:t>
              </a:r>
              <a:endParaRPr lang="en-US" altLang="zh-CN" sz="2400" b="0">
                <a:solidFill>
                  <a:schemeClr val="tx1"/>
                </a:solidFill>
              </a:endParaRPr>
            </a:p>
          </p:txBody>
        </p:sp>
        <p:sp>
          <p:nvSpPr>
            <p:cNvPr id="50" name="Oval 43"/>
            <p:cNvSpPr>
              <a:spLocks noChangeArrowheads="1"/>
            </p:cNvSpPr>
            <p:nvPr/>
          </p:nvSpPr>
          <p:spPr bwMode="auto">
            <a:xfrm>
              <a:off x="4975" y="2331"/>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dirty="0">
                  <a:solidFill>
                    <a:schemeClr val="tx1"/>
                  </a:solidFill>
                </a:rPr>
                <a:t>3</a:t>
              </a:r>
              <a:endParaRPr lang="en-US" altLang="zh-CN" sz="2400" b="0" dirty="0">
                <a:solidFill>
                  <a:schemeClr val="tx1"/>
                </a:solidFill>
              </a:endParaRPr>
            </a:p>
          </p:txBody>
        </p:sp>
        <p:sp>
          <p:nvSpPr>
            <p:cNvPr id="51" name="Oval 44"/>
            <p:cNvSpPr>
              <a:spLocks noChangeArrowheads="1"/>
            </p:cNvSpPr>
            <p:nvPr/>
          </p:nvSpPr>
          <p:spPr bwMode="auto">
            <a:xfrm>
              <a:off x="3365" y="284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4</a:t>
              </a:r>
              <a:endParaRPr lang="en-US" altLang="zh-CN" sz="2400" b="0">
                <a:solidFill>
                  <a:schemeClr val="tx1"/>
                </a:solidFill>
              </a:endParaRPr>
            </a:p>
          </p:txBody>
        </p:sp>
        <p:sp>
          <p:nvSpPr>
            <p:cNvPr id="52" name="Oval 45"/>
            <p:cNvSpPr>
              <a:spLocks noChangeArrowheads="1"/>
            </p:cNvSpPr>
            <p:nvPr/>
          </p:nvSpPr>
          <p:spPr bwMode="auto">
            <a:xfrm>
              <a:off x="4133" y="284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5</a:t>
              </a:r>
              <a:endParaRPr lang="en-US" altLang="zh-CN" sz="2400" b="0">
                <a:solidFill>
                  <a:schemeClr val="tx1"/>
                </a:solidFill>
              </a:endParaRPr>
            </a:p>
          </p:txBody>
        </p:sp>
        <p:sp>
          <p:nvSpPr>
            <p:cNvPr id="53" name="Oval 46"/>
            <p:cNvSpPr>
              <a:spLocks noChangeArrowheads="1"/>
            </p:cNvSpPr>
            <p:nvPr/>
          </p:nvSpPr>
          <p:spPr bwMode="auto">
            <a:xfrm>
              <a:off x="4756" y="2851"/>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dirty="0">
                  <a:solidFill>
                    <a:schemeClr val="tx1"/>
                  </a:solidFill>
                </a:rPr>
                <a:t>6</a:t>
              </a:r>
              <a:endParaRPr lang="en-US" altLang="zh-CN" sz="2400" b="0" dirty="0">
                <a:solidFill>
                  <a:schemeClr val="tx1"/>
                </a:solidFill>
              </a:endParaRPr>
            </a:p>
          </p:txBody>
        </p:sp>
        <p:sp>
          <p:nvSpPr>
            <p:cNvPr id="54" name="Oval 47"/>
            <p:cNvSpPr>
              <a:spLocks noChangeArrowheads="1"/>
            </p:cNvSpPr>
            <p:nvPr/>
          </p:nvSpPr>
          <p:spPr bwMode="auto">
            <a:xfrm>
              <a:off x="5330" y="284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dirty="0">
                  <a:solidFill>
                    <a:schemeClr val="tx1"/>
                  </a:solidFill>
                </a:rPr>
                <a:t>7</a:t>
              </a:r>
              <a:endParaRPr lang="en-US" altLang="zh-CN" sz="2400" b="0" dirty="0">
                <a:solidFill>
                  <a:schemeClr val="tx1"/>
                </a:solidFill>
              </a:endParaRPr>
            </a:p>
          </p:txBody>
        </p:sp>
        <p:sp>
          <p:nvSpPr>
            <p:cNvPr id="55" name="Oval 48"/>
            <p:cNvSpPr>
              <a:spLocks noChangeArrowheads="1"/>
            </p:cNvSpPr>
            <p:nvPr/>
          </p:nvSpPr>
          <p:spPr bwMode="auto">
            <a:xfrm>
              <a:off x="3173" y="332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8</a:t>
              </a:r>
              <a:endParaRPr lang="en-US" altLang="zh-CN" sz="2400" b="0">
                <a:solidFill>
                  <a:schemeClr val="tx1"/>
                </a:solidFill>
              </a:endParaRPr>
            </a:p>
          </p:txBody>
        </p:sp>
        <p:sp>
          <p:nvSpPr>
            <p:cNvPr id="56" name="Oval 49"/>
            <p:cNvSpPr>
              <a:spLocks noChangeArrowheads="1"/>
            </p:cNvSpPr>
            <p:nvPr/>
          </p:nvSpPr>
          <p:spPr bwMode="auto">
            <a:xfrm>
              <a:off x="3557" y="332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9</a:t>
              </a:r>
              <a:endParaRPr lang="en-US" altLang="zh-CN" sz="2400" b="0">
                <a:solidFill>
                  <a:schemeClr val="tx1"/>
                </a:solidFill>
              </a:endParaRPr>
            </a:p>
          </p:txBody>
        </p:sp>
        <p:sp>
          <p:nvSpPr>
            <p:cNvPr id="57" name="Oval 50"/>
            <p:cNvSpPr>
              <a:spLocks noChangeArrowheads="1"/>
            </p:cNvSpPr>
            <p:nvPr/>
          </p:nvSpPr>
          <p:spPr bwMode="auto">
            <a:xfrm>
              <a:off x="3941" y="332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10</a:t>
              </a:r>
              <a:endParaRPr lang="en-US" altLang="zh-CN" sz="2400" b="0">
                <a:solidFill>
                  <a:schemeClr val="tx1"/>
                </a:solidFill>
              </a:endParaRPr>
            </a:p>
          </p:txBody>
        </p:sp>
        <p:sp>
          <p:nvSpPr>
            <p:cNvPr id="58" name="Oval 57"/>
            <p:cNvSpPr>
              <a:spLocks noChangeArrowheads="1"/>
            </p:cNvSpPr>
            <p:nvPr/>
          </p:nvSpPr>
          <p:spPr bwMode="auto">
            <a:xfrm>
              <a:off x="4368" y="331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11</a:t>
              </a:r>
              <a:endParaRPr lang="en-US" altLang="zh-CN" sz="2400" b="0">
                <a:solidFill>
                  <a:schemeClr val="tx1"/>
                </a:solidFill>
              </a:endParaRPr>
            </a:p>
          </p:txBody>
        </p:sp>
        <p:sp>
          <p:nvSpPr>
            <p:cNvPr id="59" name="Oval 58"/>
            <p:cNvSpPr>
              <a:spLocks noChangeArrowheads="1"/>
            </p:cNvSpPr>
            <p:nvPr/>
          </p:nvSpPr>
          <p:spPr bwMode="auto">
            <a:xfrm>
              <a:off x="4368" y="331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11</a:t>
              </a:r>
              <a:endParaRPr lang="en-US" altLang="zh-CN" sz="2400" b="0">
                <a:solidFill>
                  <a:schemeClr val="tx1"/>
                </a:solidFill>
              </a:endParaRPr>
            </a:p>
          </p:txBody>
        </p:sp>
        <p:sp>
          <p:nvSpPr>
            <p:cNvPr id="60" name="Oval 59"/>
            <p:cNvSpPr>
              <a:spLocks noChangeArrowheads="1"/>
            </p:cNvSpPr>
            <p:nvPr/>
          </p:nvSpPr>
          <p:spPr bwMode="auto">
            <a:xfrm>
              <a:off x="4704" y="331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12</a:t>
              </a:r>
              <a:endParaRPr lang="en-US" altLang="zh-CN" sz="2400" b="0">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758E6B89-087A-4669-8ECB-60A07F61DBFE}" type="slidenum">
              <a:rPr kumimoji="0" lang="en-US" altLang="zh-CN" sz="1400" b="0" smtClean="0">
                <a:solidFill>
                  <a:schemeClr val="tx1"/>
                </a:solidFill>
              </a:rPr>
              <a:pPr eaLnBrk="1" hangingPunct="1"/>
              <a:t>22</a:t>
            </a:fld>
            <a:endParaRPr kumimoji="0" lang="en-US" altLang="zh-CN" sz="1400" b="0" smtClean="0">
              <a:solidFill>
                <a:schemeClr val="tx1"/>
              </a:solidFill>
            </a:endParaRPr>
          </a:p>
        </p:txBody>
      </p:sp>
      <p:sp>
        <p:nvSpPr>
          <p:cNvPr id="25603" name="Rectangle 2"/>
          <p:cNvSpPr>
            <a:spLocks noGrp="1" noChangeArrowheads="1"/>
          </p:cNvSpPr>
          <p:nvPr>
            <p:ph type="title"/>
          </p:nvPr>
        </p:nvSpPr>
        <p:spPr/>
        <p:txBody>
          <a:bodyPr/>
          <a:lstStyle/>
          <a:p>
            <a:pPr eaLnBrk="1" hangingPunct="1"/>
            <a:r>
              <a:rPr lang="en-US" altLang="zh-CN" smtClean="0"/>
              <a:t>6.2.2 </a:t>
            </a:r>
            <a:r>
              <a:rPr lang="zh-CN" altLang="en-US" smtClean="0"/>
              <a:t>二叉树的性质－ </a:t>
            </a:r>
            <a:r>
              <a:rPr lang="en-US" altLang="zh-CN" smtClean="0"/>
              <a:t>5</a:t>
            </a:r>
          </a:p>
        </p:txBody>
      </p:sp>
      <p:sp>
        <p:nvSpPr>
          <p:cNvPr id="25604" name="Rectangle 3"/>
          <p:cNvSpPr>
            <a:spLocks noGrp="1" noChangeArrowheads="1"/>
          </p:cNvSpPr>
          <p:nvPr>
            <p:ph type="body" idx="1"/>
          </p:nvPr>
        </p:nvSpPr>
        <p:spPr/>
        <p:txBody>
          <a:bodyPr/>
          <a:lstStyle/>
          <a:p>
            <a:pPr eaLnBrk="1" hangingPunct="1"/>
            <a:r>
              <a:rPr lang="en-US" altLang="zh-CN" dirty="0" smtClean="0">
                <a:solidFill>
                  <a:schemeClr val="tx1"/>
                </a:solidFill>
              </a:rPr>
              <a:t>(2) </a:t>
            </a:r>
            <a:r>
              <a:rPr lang="zh-CN" altLang="en-US" dirty="0" smtClean="0">
                <a:solidFill>
                  <a:schemeClr val="tx1"/>
                </a:solidFill>
              </a:rPr>
              <a:t>若 </a:t>
            </a:r>
            <a:r>
              <a:rPr lang="en-US" altLang="zh-CN" dirty="0" smtClean="0">
                <a:solidFill>
                  <a:schemeClr val="tx1"/>
                </a:solidFill>
              </a:rPr>
              <a:t>2</a:t>
            </a:r>
            <a:r>
              <a:rPr lang="en-US" altLang="zh-CN" i="1" dirty="0" smtClean="0">
                <a:solidFill>
                  <a:schemeClr val="tx1"/>
                </a:solidFill>
              </a:rPr>
              <a:t>i&gt;n</a:t>
            </a:r>
            <a:r>
              <a:rPr lang="zh-CN" altLang="en-US" dirty="0" smtClean="0">
                <a:solidFill>
                  <a:schemeClr val="tx1"/>
                </a:solidFill>
              </a:rPr>
              <a:t>，则结点</a:t>
            </a:r>
            <a:r>
              <a:rPr lang="en-US" altLang="zh-CN" i="1" dirty="0" err="1" smtClean="0">
                <a:solidFill>
                  <a:schemeClr val="tx1"/>
                </a:solidFill>
              </a:rPr>
              <a:t>i</a:t>
            </a:r>
            <a:r>
              <a:rPr lang="zh-CN" altLang="en-US" dirty="0" smtClean="0">
                <a:solidFill>
                  <a:schemeClr val="tx1"/>
                </a:solidFill>
              </a:rPr>
              <a:t>无左孩子；</a:t>
            </a:r>
            <a:br>
              <a:rPr lang="zh-CN" altLang="en-US" dirty="0" smtClean="0">
                <a:solidFill>
                  <a:schemeClr val="tx1"/>
                </a:solidFill>
              </a:rPr>
            </a:br>
            <a:r>
              <a:rPr lang="zh-CN" altLang="en-US" dirty="0" smtClean="0">
                <a:solidFill>
                  <a:schemeClr val="tx1"/>
                </a:solidFill>
              </a:rPr>
              <a:t>  否则，结点</a:t>
            </a:r>
            <a:r>
              <a:rPr lang="en-US" altLang="zh-CN" i="1" dirty="0" err="1" smtClean="0">
                <a:solidFill>
                  <a:schemeClr val="tx1"/>
                </a:solidFill>
              </a:rPr>
              <a:t>i</a:t>
            </a:r>
            <a:r>
              <a:rPr lang="zh-CN" altLang="en-US" dirty="0" smtClean="0">
                <a:solidFill>
                  <a:schemeClr val="tx1"/>
                </a:solidFill>
              </a:rPr>
              <a:t>的</a:t>
            </a:r>
            <a:r>
              <a:rPr lang="zh-CN" altLang="en-US" dirty="0" smtClean="0">
                <a:solidFill>
                  <a:srgbClr val="FF3300"/>
                </a:solidFill>
              </a:rPr>
              <a:t>左孩子</a:t>
            </a:r>
            <a:r>
              <a:rPr lang="zh-CN" altLang="en-US" dirty="0" smtClean="0">
                <a:solidFill>
                  <a:schemeClr val="tx1"/>
                </a:solidFill>
              </a:rPr>
              <a:t>结点的编号为 </a:t>
            </a:r>
            <a:r>
              <a:rPr lang="en-US" altLang="zh-CN" i="1" dirty="0" smtClean="0">
                <a:solidFill>
                  <a:srgbClr val="FF3300"/>
                </a:solidFill>
              </a:rPr>
              <a:t>2i </a:t>
            </a:r>
            <a:r>
              <a:rPr lang="zh-CN" altLang="en-US" dirty="0" smtClean="0">
                <a:solidFill>
                  <a:schemeClr val="tx1"/>
                </a:solidFill>
              </a:rPr>
              <a:t>；</a:t>
            </a:r>
          </a:p>
          <a:p>
            <a:pPr eaLnBrk="1" hangingPunct="1"/>
            <a:r>
              <a:rPr lang="en-US" altLang="zh-CN" dirty="0" smtClean="0">
                <a:solidFill>
                  <a:schemeClr val="tx1"/>
                </a:solidFill>
              </a:rPr>
              <a:t>(3) </a:t>
            </a:r>
            <a:r>
              <a:rPr lang="zh-CN" altLang="en-US" dirty="0" smtClean="0">
                <a:solidFill>
                  <a:schemeClr val="tx1"/>
                </a:solidFill>
              </a:rPr>
              <a:t>若 </a:t>
            </a:r>
            <a:r>
              <a:rPr lang="en-US" altLang="zh-CN" dirty="0" smtClean="0">
                <a:solidFill>
                  <a:schemeClr val="tx1"/>
                </a:solidFill>
              </a:rPr>
              <a:t>2</a:t>
            </a:r>
            <a:r>
              <a:rPr lang="en-US" altLang="zh-CN" i="1" dirty="0" smtClean="0">
                <a:solidFill>
                  <a:schemeClr val="tx1"/>
                </a:solidFill>
              </a:rPr>
              <a:t>i+</a:t>
            </a:r>
            <a:r>
              <a:rPr lang="en-US" altLang="zh-CN" dirty="0" smtClean="0">
                <a:solidFill>
                  <a:schemeClr val="tx1"/>
                </a:solidFill>
              </a:rPr>
              <a:t>1</a:t>
            </a:r>
            <a:r>
              <a:rPr lang="en-US" altLang="zh-CN" i="1" dirty="0" smtClean="0">
                <a:solidFill>
                  <a:schemeClr val="tx1"/>
                </a:solidFill>
              </a:rPr>
              <a:t>&gt;n</a:t>
            </a:r>
            <a:r>
              <a:rPr lang="zh-CN" altLang="en-US" dirty="0" smtClean="0">
                <a:solidFill>
                  <a:schemeClr val="tx1"/>
                </a:solidFill>
              </a:rPr>
              <a:t>，则结点</a:t>
            </a:r>
            <a:r>
              <a:rPr lang="en-US" altLang="zh-CN" i="1" dirty="0" err="1" smtClean="0">
                <a:solidFill>
                  <a:schemeClr val="tx1"/>
                </a:solidFill>
              </a:rPr>
              <a:t>i</a:t>
            </a:r>
            <a:r>
              <a:rPr lang="zh-CN" altLang="en-US" dirty="0" smtClean="0">
                <a:solidFill>
                  <a:schemeClr val="tx1"/>
                </a:solidFill>
              </a:rPr>
              <a:t>无右孩子结点；</a:t>
            </a:r>
            <a:br>
              <a:rPr lang="zh-CN" altLang="en-US" dirty="0" smtClean="0">
                <a:solidFill>
                  <a:schemeClr val="tx1"/>
                </a:solidFill>
              </a:rPr>
            </a:br>
            <a:r>
              <a:rPr lang="zh-CN" altLang="en-US" dirty="0" smtClean="0">
                <a:solidFill>
                  <a:schemeClr val="tx1"/>
                </a:solidFill>
              </a:rPr>
              <a:t>  否则，结点</a:t>
            </a:r>
            <a:r>
              <a:rPr lang="en-US" altLang="zh-CN" i="1" dirty="0" err="1" smtClean="0">
                <a:solidFill>
                  <a:schemeClr val="tx1"/>
                </a:solidFill>
              </a:rPr>
              <a:t>i</a:t>
            </a:r>
            <a:r>
              <a:rPr lang="zh-CN" altLang="en-US" dirty="0" smtClean="0">
                <a:solidFill>
                  <a:schemeClr val="tx1"/>
                </a:solidFill>
              </a:rPr>
              <a:t>的</a:t>
            </a:r>
            <a:r>
              <a:rPr lang="zh-CN" altLang="en-US" dirty="0" smtClean="0">
                <a:solidFill>
                  <a:srgbClr val="FF3300"/>
                </a:solidFill>
              </a:rPr>
              <a:t>右孩子</a:t>
            </a:r>
            <a:r>
              <a:rPr lang="zh-CN" altLang="en-US" dirty="0" smtClean="0">
                <a:solidFill>
                  <a:schemeClr val="tx1"/>
                </a:solidFill>
              </a:rPr>
              <a:t>结点的编号为</a:t>
            </a:r>
            <a:r>
              <a:rPr lang="en-US" altLang="zh-CN" i="1" dirty="0" smtClean="0">
                <a:solidFill>
                  <a:srgbClr val="FF3300"/>
                </a:solidFill>
              </a:rPr>
              <a:t>2i+</a:t>
            </a:r>
            <a:r>
              <a:rPr lang="en-US" altLang="zh-CN" dirty="0" smtClean="0">
                <a:solidFill>
                  <a:srgbClr val="FF3300"/>
                </a:solidFill>
              </a:rPr>
              <a:t>1</a:t>
            </a:r>
            <a:r>
              <a:rPr lang="en-US" altLang="zh-CN" i="1" dirty="0" smtClean="0">
                <a:solidFill>
                  <a:srgbClr val="FF3300"/>
                </a:solidFill>
              </a:rPr>
              <a:t> </a:t>
            </a:r>
            <a:r>
              <a:rPr lang="zh-CN" altLang="en-US" dirty="0" smtClean="0">
                <a:solidFill>
                  <a:schemeClr val="tx1"/>
                </a:solidFill>
              </a:rPr>
              <a:t>；</a:t>
            </a:r>
          </a:p>
          <a:p>
            <a:pPr eaLnBrk="1" hangingPunct="1"/>
            <a:endParaRPr lang="en-US" altLang="zh-CN" dirty="0" smtClean="0"/>
          </a:p>
        </p:txBody>
      </p:sp>
      <p:grpSp>
        <p:nvGrpSpPr>
          <p:cNvPr id="3" name="Group 43"/>
          <p:cNvGrpSpPr>
            <a:grpSpLocks/>
          </p:cNvGrpSpPr>
          <p:nvPr/>
        </p:nvGrpSpPr>
        <p:grpSpPr bwMode="auto">
          <a:xfrm>
            <a:off x="4554793" y="4809331"/>
            <a:ext cx="914400" cy="1095375"/>
            <a:chOff x="2945" y="3360"/>
            <a:chExt cx="576" cy="690"/>
          </a:xfrm>
        </p:grpSpPr>
        <p:sp>
          <p:nvSpPr>
            <p:cNvPr id="25622" name="Line 32"/>
            <p:cNvSpPr>
              <a:spLocks noChangeShapeType="1"/>
            </p:cNvSpPr>
            <p:nvPr/>
          </p:nvSpPr>
          <p:spPr bwMode="auto">
            <a:xfrm flipH="1">
              <a:off x="3185" y="3360"/>
              <a:ext cx="336"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23" name="Oval 39"/>
            <p:cNvSpPr>
              <a:spLocks noChangeArrowheads="1"/>
            </p:cNvSpPr>
            <p:nvPr/>
          </p:nvSpPr>
          <p:spPr bwMode="auto">
            <a:xfrm>
              <a:off x="2945" y="3648"/>
              <a:ext cx="528" cy="402"/>
            </a:xfrm>
            <a:prstGeom prst="ellipse">
              <a:avLst/>
            </a:prstGeom>
            <a:solidFill>
              <a:srgbClr val="FBE2DF"/>
            </a:solidFill>
            <a:ln w="28575" cap="sq">
              <a:solidFill>
                <a:schemeClr val="tx1"/>
              </a:solidFill>
              <a:round/>
              <a:headEnd/>
              <a:tailEnd/>
            </a:ln>
          </p:spPr>
          <p:txBody>
            <a:bodyPr anchor="ctr">
              <a:spAutoFit/>
            </a:bodyPr>
            <a:lstStyle/>
            <a:p>
              <a:pPr>
                <a:buClr>
                  <a:schemeClr val="tx2"/>
                </a:buClr>
                <a:buSzPct val="110000"/>
                <a:buFont typeface="Symbol" pitchFamily="18" charset="2"/>
                <a:buNone/>
              </a:pPr>
              <a:r>
                <a:rPr lang="en-US" altLang="zh-CN" sz="2400">
                  <a:solidFill>
                    <a:srgbClr val="FF3300"/>
                  </a:solidFill>
                  <a:ea typeface="楷体_GB2312" pitchFamily="49" charset="-122"/>
                </a:rPr>
                <a:t>2</a:t>
              </a:r>
              <a:r>
                <a:rPr lang="en-US" altLang="zh-CN" sz="2400" i="1">
                  <a:solidFill>
                    <a:srgbClr val="FF3300"/>
                  </a:solidFill>
                  <a:ea typeface="楷体_GB2312" pitchFamily="49" charset="-122"/>
                </a:rPr>
                <a:t>i</a:t>
              </a:r>
              <a:endParaRPr lang="en-US" altLang="zh-CN" sz="2400">
                <a:solidFill>
                  <a:srgbClr val="FF3300"/>
                </a:solidFill>
                <a:ea typeface="楷体_GB2312" pitchFamily="49" charset="-122"/>
                <a:sym typeface="Symbol" pitchFamily="18" charset="2"/>
              </a:endParaRPr>
            </a:p>
          </p:txBody>
        </p:sp>
      </p:grpSp>
      <p:grpSp>
        <p:nvGrpSpPr>
          <p:cNvPr id="4" name="Group 44"/>
          <p:cNvGrpSpPr>
            <a:grpSpLocks/>
          </p:cNvGrpSpPr>
          <p:nvPr/>
        </p:nvGrpSpPr>
        <p:grpSpPr bwMode="auto">
          <a:xfrm>
            <a:off x="5545393" y="4809331"/>
            <a:ext cx="1141413" cy="1106488"/>
            <a:chOff x="3569" y="3360"/>
            <a:chExt cx="719" cy="697"/>
          </a:xfrm>
        </p:grpSpPr>
        <p:sp>
          <p:nvSpPr>
            <p:cNvPr id="25620" name="Line 35"/>
            <p:cNvSpPr>
              <a:spLocks noChangeShapeType="1"/>
            </p:cNvSpPr>
            <p:nvPr/>
          </p:nvSpPr>
          <p:spPr bwMode="auto">
            <a:xfrm>
              <a:off x="3569" y="3360"/>
              <a:ext cx="384"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21" name="Oval 40"/>
            <p:cNvSpPr>
              <a:spLocks noChangeArrowheads="1"/>
            </p:cNvSpPr>
            <p:nvPr/>
          </p:nvSpPr>
          <p:spPr bwMode="auto">
            <a:xfrm>
              <a:off x="3620" y="3648"/>
              <a:ext cx="668" cy="409"/>
            </a:xfrm>
            <a:prstGeom prst="ellipse">
              <a:avLst/>
            </a:prstGeom>
            <a:solidFill>
              <a:srgbClr val="FBE2DF"/>
            </a:solidFill>
            <a:ln w="28575" cap="sq">
              <a:solidFill>
                <a:schemeClr val="tx1"/>
              </a:solidFill>
              <a:round/>
              <a:headEnd/>
              <a:tailEnd/>
            </a:ln>
          </p:spPr>
          <p:txBody>
            <a:bodyPr anchor="ctr">
              <a:spAutoFit/>
            </a:bodyPr>
            <a:lstStyle/>
            <a:p>
              <a:pPr>
                <a:buClr>
                  <a:schemeClr val="tx2"/>
                </a:buClr>
                <a:buSzPct val="110000"/>
                <a:buFont typeface="Symbol" pitchFamily="18" charset="2"/>
                <a:buNone/>
              </a:pPr>
              <a:r>
                <a:rPr lang="en-US" altLang="zh-CN" sz="2400">
                  <a:solidFill>
                    <a:srgbClr val="FF3300"/>
                  </a:solidFill>
                  <a:ea typeface="楷体_GB2312" pitchFamily="49" charset="-122"/>
                </a:rPr>
                <a:t>2</a:t>
              </a:r>
              <a:r>
                <a:rPr lang="en-US" altLang="zh-CN" sz="2400" i="1">
                  <a:solidFill>
                    <a:srgbClr val="FF3300"/>
                  </a:solidFill>
                  <a:ea typeface="楷体_GB2312" pitchFamily="49" charset="-122"/>
                </a:rPr>
                <a:t>i</a:t>
              </a:r>
              <a:r>
                <a:rPr lang="en-US" altLang="zh-CN" sz="2400">
                  <a:solidFill>
                    <a:srgbClr val="FF3300"/>
                  </a:solidFill>
                  <a:ea typeface="楷体_GB2312" pitchFamily="49" charset="-122"/>
                </a:rPr>
                <a:t>+1</a:t>
              </a:r>
              <a:endParaRPr lang="en-US" altLang="zh-CN" sz="2400">
                <a:solidFill>
                  <a:srgbClr val="FF3300"/>
                </a:solidFill>
                <a:ea typeface="楷体_GB2312" pitchFamily="49" charset="-122"/>
                <a:sym typeface="Symbol" pitchFamily="18" charset="2"/>
              </a:endParaRPr>
            </a:p>
          </p:txBody>
        </p:sp>
      </p:grpSp>
      <p:grpSp>
        <p:nvGrpSpPr>
          <p:cNvPr id="5" name="Group 45"/>
          <p:cNvGrpSpPr>
            <a:grpSpLocks/>
          </p:cNvGrpSpPr>
          <p:nvPr/>
        </p:nvGrpSpPr>
        <p:grpSpPr bwMode="auto">
          <a:xfrm>
            <a:off x="6763006" y="4733131"/>
            <a:ext cx="1077912" cy="1182688"/>
            <a:chOff x="4336" y="3312"/>
            <a:chExt cx="679" cy="745"/>
          </a:xfrm>
        </p:grpSpPr>
        <p:sp>
          <p:nvSpPr>
            <p:cNvPr id="25618" name="Line 31"/>
            <p:cNvSpPr>
              <a:spLocks noChangeShapeType="1"/>
            </p:cNvSpPr>
            <p:nvPr/>
          </p:nvSpPr>
          <p:spPr bwMode="auto">
            <a:xfrm flipH="1">
              <a:off x="4560" y="3312"/>
              <a:ext cx="432"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19" name="Oval 41"/>
            <p:cNvSpPr>
              <a:spLocks noChangeArrowheads="1"/>
            </p:cNvSpPr>
            <p:nvPr/>
          </p:nvSpPr>
          <p:spPr bwMode="auto">
            <a:xfrm>
              <a:off x="4336" y="3648"/>
              <a:ext cx="679" cy="409"/>
            </a:xfrm>
            <a:prstGeom prst="ellipse">
              <a:avLst/>
            </a:prstGeom>
            <a:solidFill>
              <a:srgbClr val="FBE2DF"/>
            </a:solidFill>
            <a:ln w="28575" cap="sq">
              <a:solidFill>
                <a:schemeClr val="tx1"/>
              </a:solidFill>
              <a:round/>
              <a:headEnd/>
              <a:tailEnd/>
            </a:ln>
          </p:spPr>
          <p:txBody>
            <a:bodyPr anchor="ctr">
              <a:spAutoFit/>
            </a:bodyPr>
            <a:lstStyle/>
            <a:p>
              <a:pPr>
                <a:buClr>
                  <a:schemeClr val="tx2"/>
                </a:buClr>
                <a:buSzPct val="110000"/>
                <a:buFont typeface="Symbol" pitchFamily="18" charset="2"/>
                <a:buNone/>
              </a:pPr>
              <a:r>
                <a:rPr lang="en-US" altLang="zh-CN" sz="2400">
                  <a:solidFill>
                    <a:srgbClr val="FF3300"/>
                  </a:solidFill>
                  <a:ea typeface="楷体_GB2312" pitchFamily="49" charset="-122"/>
                </a:rPr>
                <a:t>2</a:t>
              </a:r>
              <a:r>
                <a:rPr lang="en-US" altLang="zh-CN" sz="2400" i="1">
                  <a:solidFill>
                    <a:srgbClr val="FF3300"/>
                  </a:solidFill>
                  <a:ea typeface="楷体_GB2312" pitchFamily="49" charset="-122"/>
                </a:rPr>
                <a:t>i</a:t>
              </a:r>
              <a:r>
                <a:rPr lang="en-US" altLang="zh-CN" sz="2400">
                  <a:solidFill>
                    <a:srgbClr val="FF3300"/>
                  </a:solidFill>
                  <a:ea typeface="楷体_GB2312" pitchFamily="49" charset="-122"/>
                </a:rPr>
                <a:t>+2</a:t>
              </a:r>
              <a:endParaRPr lang="en-US" altLang="zh-CN" sz="2400">
                <a:solidFill>
                  <a:srgbClr val="FF3300"/>
                </a:solidFill>
                <a:ea typeface="楷体_GB2312" pitchFamily="49" charset="-122"/>
                <a:sym typeface="Symbol" pitchFamily="18" charset="2"/>
              </a:endParaRPr>
            </a:p>
          </p:txBody>
        </p:sp>
      </p:grpSp>
      <p:grpSp>
        <p:nvGrpSpPr>
          <p:cNvPr id="6" name="Group 46"/>
          <p:cNvGrpSpPr>
            <a:grpSpLocks/>
          </p:cNvGrpSpPr>
          <p:nvPr/>
        </p:nvGrpSpPr>
        <p:grpSpPr bwMode="auto">
          <a:xfrm>
            <a:off x="7956806" y="4733131"/>
            <a:ext cx="1066800" cy="1171575"/>
            <a:chOff x="5088" y="3312"/>
            <a:chExt cx="672" cy="738"/>
          </a:xfrm>
        </p:grpSpPr>
        <p:sp>
          <p:nvSpPr>
            <p:cNvPr id="25616" name="Line 34"/>
            <p:cNvSpPr>
              <a:spLocks noChangeShapeType="1"/>
            </p:cNvSpPr>
            <p:nvPr/>
          </p:nvSpPr>
          <p:spPr bwMode="auto">
            <a:xfrm>
              <a:off x="5088" y="3312"/>
              <a:ext cx="384" cy="48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17" name="Oval 42"/>
            <p:cNvSpPr>
              <a:spLocks noChangeArrowheads="1"/>
            </p:cNvSpPr>
            <p:nvPr/>
          </p:nvSpPr>
          <p:spPr bwMode="auto">
            <a:xfrm>
              <a:off x="5088" y="3648"/>
              <a:ext cx="672" cy="402"/>
            </a:xfrm>
            <a:prstGeom prst="ellipse">
              <a:avLst/>
            </a:prstGeom>
            <a:solidFill>
              <a:srgbClr val="FBE2DF"/>
            </a:solidFill>
            <a:ln w="28575" cap="sq">
              <a:solidFill>
                <a:schemeClr val="tx1"/>
              </a:solidFill>
              <a:round/>
              <a:headEnd/>
              <a:tailEnd/>
            </a:ln>
          </p:spPr>
          <p:txBody>
            <a:bodyPr anchor="ctr">
              <a:spAutoFit/>
            </a:bodyPr>
            <a:lstStyle/>
            <a:p>
              <a:pPr>
                <a:buClr>
                  <a:schemeClr val="tx2"/>
                </a:buClr>
                <a:buSzPct val="110000"/>
                <a:buFont typeface="Symbol" pitchFamily="18" charset="2"/>
                <a:buNone/>
              </a:pPr>
              <a:r>
                <a:rPr lang="en-US" altLang="zh-CN" sz="2400">
                  <a:solidFill>
                    <a:srgbClr val="FF3300"/>
                  </a:solidFill>
                  <a:ea typeface="楷体_GB2312" pitchFamily="49" charset="-122"/>
                </a:rPr>
                <a:t>2</a:t>
              </a:r>
              <a:r>
                <a:rPr lang="en-US" altLang="zh-CN" sz="2400" i="1">
                  <a:solidFill>
                    <a:srgbClr val="FF3300"/>
                  </a:solidFill>
                  <a:ea typeface="楷体_GB2312" pitchFamily="49" charset="-122"/>
                </a:rPr>
                <a:t>i</a:t>
              </a:r>
              <a:r>
                <a:rPr lang="en-US" altLang="zh-CN" sz="2400">
                  <a:solidFill>
                    <a:srgbClr val="FF3300"/>
                  </a:solidFill>
                  <a:ea typeface="楷体_GB2312" pitchFamily="49" charset="-122"/>
                </a:rPr>
                <a:t>+3</a:t>
              </a:r>
              <a:endParaRPr lang="en-US" altLang="zh-CN" sz="2400">
                <a:solidFill>
                  <a:srgbClr val="FF3300"/>
                </a:solidFill>
                <a:ea typeface="楷体_GB2312" pitchFamily="49" charset="-122"/>
                <a:sym typeface="Symbol" pitchFamily="18" charset="2"/>
              </a:endParaRPr>
            </a:p>
          </p:txBody>
        </p:sp>
      </p:grpSp>
      <p:grpSp>
        <p:nvGrpSpPr>
          <p:cNvPr id="25610" name="Group 47"/>
          <p:cNvGrpSpPr>
            <a:grpSpLocks/>
          </p:cNvGrpSpPr>
          <p:nvPr/>
        </p:nvGrpSpPr>
        <p:grpSpPr bwMode="auto">
          <a:xfrm>
            <a:off x="5088193" y="3437731"/>
            <a:ext cx="3171825" cy="1487488"/>
            <a:chOff x="3281" y="2496"/>
            <a:chExt cx="1998" cy="937"/>
          </a:xfrm>
        </p:grpSpPr>
        <p:sp>
          <p:nvSpPr>
            <p:cNvPr id="25611" name="Line 30"/>
            <p:cNvSpPr>
              <a:spLocks noChangeShapeType="1"/>
            </p:cNvSpPr>
            <p:nvPr/>
          </p:nvSpPr>
          <p:spPr bwMode="auto">
            <a:xfrm flipH="1">
              <a:off x="3664" y="2784"/>
              <a:ext cx="528"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12" name="Line 33"/>
            <p:cNvSpPr>
              <a:spLocks noChangeShapeType="1"/>
            </p:cNvSpPr>
            <p:nvPr/>
          </p:nvSpPr>
          <p:spPr bwMode="auto">
            <a:xfrm>
              <a:off x="4432" y="2784"/>
              <a:ext cx="576"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5613" name="Oval 37"/>
            <p:cNvSpPr>
              <a:spLocks noChangeArrowheads="1"/>
            </p:cNvSpPr>
            <p:nvPr/>
          </p:nvSpPr>
          <p:spPr bwMode="auto">
            <a:xfrm>
              <a:off x="3952" y="2496"/>
              <a:ext cx="630" cy="402"/>
            </a:xfrm>
            <a:prstGeom prst="ellipse">
              <a:avLst/>
            </a:prstGeom>
            <a:solidFill>
              <a:srgbClr val="FBE2DF"/>
            </a:solidFill>
            <a:ln w="28575" cap="sq">
              <a:solidFill>
                <a:schemeClr val="tx1"/>
              </a:solidFill>
              <a:round/>
              <a:headEnd/>
              <a:tailEnd/>
            </a:ln>
          </p:spPr>
          <p:txBody>
            <a:bodyPr wrap="none" anchor="ctr">
              <a:spAutoFit/>
            </a:bodyPr>
            <a:lstStyle/>
            <a:p>
              <a:pPr>
                <a:buClr>
                  <a:schemeClr val="tx2"/>
                </a:buClr>
                <a:buSzPct val="110000"/>
                <a:buFont typeface="Symbol" pitchFamily="18" charset="2"/>
                <a:buNone/>
              </a:pPr>
              <a:r>
                <a:rPr lang="en-US" altLang="zh-CN" sz="2400" dirty="0">
                  <a:solidFill>
                    <a:srgbClr val="FF3300"/>
                  </a:solidFill>
                  <a:ea typeface="楷体_GB2312" pitchFamily="49" charset="-122"/>
                  <a:sym typeface="Symbol" pitchFamily="18" charset="2"/>
                </a:rPr>
                <a:t></a:t>
              </a:r>
              <a:r>
                <a:rPr lang="en-US" altLang="zh-CN" sz="2400" i="1" dirty="0" err="1">
                  <a:solidFill>
                    <a:srgbClr val="FF3300"/>
                  </a:solidFill>
                  <a:ea typeface="楷体_GB2312" pitchFamily="49" charset="-122"/>
                </a:rPr>
                <a:t>i</a:t>
              </a:r>
              <a:r>
                <a:rPr lang="en-US" altLang="zh-CN" sz="2400" dirty="0">
                  <a:solidFill>
                    <a:srgbClr val="FF3300"/>
                  </a:solidFill>
                  <a:ea typeface="楷体_GB2312" pitchFamily="49" charset="-122"/>
                </a:rPr>
                <a:t>/2</a:t>
              </a:r>
              <a:r>
                <a:rPr lang="en-US" altLang="zh-CN" sz="2400" dirty="0">
                  <a:solidFill>
                    <a:srgbClr val="FF3300"/>
                  </a:solidFill>
                  <a:ea typeface="楷体_GB2312" pitchFamily="49" charset="-122"/>
                  <a:sym typeface="Symbol" pitchFamily="18" charset="2"/>
                </a:rPr>
                <a:t></a:t>
              </a:r>
            </a:p>
          </p:txBody>
        </p:sp>
        <p:sp>
          <p:nvSpPr>
            <p:cNvPr id="25614" name="Oval 38"/>
            <p:cNvSpPr>
              <a:spLocks noChangeArrowheads="1"/>
            </p:cNvSpPr>
            <p:nvPr/>
          </p:nvSpPr>
          <p:spPr bwMode="auto">
            <a:xfrm>
              <a:off x="4655" y="3024"/>
              <a:ext cx="624" cy="409"/>
            </a:xfrm>
            <a:prstGeom prst="ellipse">
              <a:avLst/>
            </a:prstGeom>
            <a:solidFill>
              <a:srgbClr val="FBE2DF"/>
            </a:solidFill>
            <a:ln w="28575" cap="sq">
              <a:solidFill>
                <a:schemeClr val="tx1"/>
              </a:solidFill>
              <a:round/>
              <a:headEnd/>
              <a:tailEnd/>
            </a:ln>
          </p:spPr>
          <p:txBody>
            <a:bodyPr anchor="ctr">
              <a:spAutoFit/>
            </a:bodyPr>
            <a:lstStyle/>
            <a:p>
              <a:pPr>
                <a:buClr>
                  <a:schemeClr val="tx2"/>
                </a:buClr>
                <a:buSzPct val="110000"/>
                <a:buFont typeface="Symbol" pitchFamily="18" charset="2"/>
                <a:buNone/>
              </a:pPr>
              <a:r>
                <a:rPr lang="en-US" altLang="zh-CN" sz="2400" i="1" dirty="0">
                  <a:solidFill>
                    <a:srgbClr val="FF3300"/>
                  </a:solidFill>
                  <a:ea typeface="楷体_GB2312" pitchFamily="49" charset="-122"/>
                </a:rPr>
                <a:t>i</a:t>
              </a:r>
              <a:r>
                <a:rPr lang="en-US" altLang="zh-CN" sz="2400" dirty="0">
                  <a:solidFill>
                    <a:srgbClr val="FF3300"/>
                  </a:solidFill>
                  <a:ea typeface="楷体_GB2312" pitchFamily="49" charset="-122"/>
                </a:rPr>
                <a:t>+1</a:t>
              </a:r>
              <a:endParaRPr lang="en-US" altLang="zh-CN" sz="2400" dirty="0">
                <a:solidFill>
                  <a:srgbClr val="FF3300"/>
                </a:solidFill>
                <a:ea typeface="楷体_GB2312" pitchFamily="49" charset="-122"/>
                <a:sym typeface="Symbol" pitchFamily="18" charset="2"/>
              </a:endParaRPr>
            </a:p>
          </p:txBody>
        </p:sp>
        <p:sp>
          <p:nvSpPr>
            <p:cNvPr id="25615" name="Oval 36"/>
            <p:cNvSpPr>
              <a:spLocks noChangeArrowheads="1"/>
            </p:cNvSpPr>
            <p:nvPr/>
          </p:nvSpPr>
          <p:spPr bwMode="auto">
            <a:xfrm>
              <a:off x="3281" y="3024"/>
              <a:ext cx="528" cy="402"/>
            </a:xfrm>
            <a:prstGeom prst="ellipse">
              <a:avLst/>
            </a:prstGeom>
            <a:solidFill>
              <a:srgbClr val="FFFF00"/>
            </a:solidFill>
            <a:ln w="28575" cap="sq">
              <a:solidFill>
                <a:schemeClr val="tx1"/>
              </a:solidFill>
              <a:round/>
              <a:headEnd/>
              <a:tailEnd/>
            </a:ln>
          </p:spPr>
          <p:txBody>
            <a:bodyPr anchor="ctr">
              <a:spAutoFit/>
            </a:bodyPr>
            <a:lstStyle/>
            <a:p>
              <a:pPr>
                <a:buClr>
                  <a:schemeClr val="tx2"/>
                </a:buClr>
                <a:buSzPct val="110000"/>
                <a:buFont typeface="Symbol" pitchFamily="18" charset="2"/>
                <a:buNone/>
              </a:pPr>
              <a:r>
                <a:rPr lang="en-US" altLang="zh-CN" sz="2400" i="1" dirty="0" err="1">
                  <a:solidFill>
                    <a:srgbClr val="FF3300"/>
                  </a:solidFill>
                  <a:ea typeface="楷体_GB2312" pitchFamily="49" charset="-122"/>
                </a:rPr>
                <a:t>i</a:t>
              </a:r>
              <a:endParaRPr lang="en-US" altLang="zh-CN" sz="2400" dirty="0">
                <a:solidFill>
                  <a:srgbClr val="FF3300"/>
                </a:solidFill>
                <a:ea typeface="楷体_GB2312" pitchFamily="49" charset="-122"/>
                <a:sym typeface="Symbol" pitchFamily="18" charset="2"/>
              </a:endParaRPr>
            </a:p>
          </p:txBody>
        </p:sp>
      </p:grpSp>
      <p:grpSp>
        <p:nvGrpSpPr>
          <p:cNvPr id="48" name="Group 61"/>
          <p:cNvGrpSpPr>
            <a:grpSpLocks/>
          </p:cNvGrpSpPr>
          <p:nvPr/>
        </p:nvGrpSpPr>
        <p:grpSpPr bwMode="auto">
          <a:xfrm>
            <a:off x="473823" y="3265683"/>
            <a:ext cx="3881438" cy="2874962"/>
            <a:chOff x="3173" y="1797"/>
            <a:chExt cx="2445" cy="1811"/>
          </a:xfrm>
        </p:grpSpPr>
        <p:sp>
          <p:nvSpPr>
            <p:cNvPr id="49" name="Line 60"/>
            <p:cNvSpPr>
              <a:spLocks noChangeShapeType="1"/>
            </p:cNvSpPr>
            <p:nvPr/>
          </p:nvSpPr>
          <p:spPr bwMode="auto">
            <a:xfrm flipH="1">
              <a:off x="4848" y="3038"/>
              <a:ext cx="91" cy="32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50" name="Line 56"/>
            <p:cNvSpPr>
              <a:spLocks noChangeShapeType="1"/>
            </p:cNvSpPr>
            <p:nvPr/>
          </p:nvSpPr>
          <p:spPr bwMode="auto">
            <a:xfrm>
              <a:off x="4320" y="3024"/>
              <a:ext cx="192"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51"/>
            <p:cNvSpPr>
              <a:spLocks noChangeShapeType="1"/>
            </p:cNvSpPr>
            <p:nvPr/>
          </p:nvSpPr>
          <p:spPr bwMode="auto">
            <a:xfrm flipH="1">
              <a:off x="3907" y="1979"/>
              <a:ext cx="624" cy="40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2"/>
            <p:cNvSpPr>
              <a:spLocks noChangeShapeType="1"/>
            </p:cNvSpPr>
            <p:nvPr/>
          </p:nvSpPr>
          <p:spPr bwMode="auto">
            <a:xfrm>
              <a:off x="4542" y="1979"/>
              <a:ext cx="544" cy="45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34"/>
            <p:cNvSpPr>
              <a:spLocks noChangeShapeType="1"/>
            </p:cNvSpPr>
            <p:nvPr/>
          </p:nvSpPr>
          <p:spPr bwMode="auto">
            <a:xfrm>
              <a:off x="5139" y="2433"/>
              <a:ext cx="330" cy="51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35"/>
            <p:cNvSpPr>
              <a:spLocks noChangeShapeType="1"/>
            </p:cNvSpPr>
            <p:nvPr/>
          </p:nvSpPr>
          <p:spPr bwMode="auto">
            <a:xfrm flipH="1">
              <a:off x="4917" y="2433"/>
              <a:ext cx="177" cy="5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36"/>
            <p:cNvSpPr>
              <a:spLocks noChangeShapeType="1"/>
            </p:cNvSpPr>
            <p:nvPr/>
          </p:nvSpPr>
          <p:spPr bwMode="auto">
            <a:xfrm flipH="1">
              <a:off x="3509" y="2462"/>
              <a:ext cx="352"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37"/>
            <p:cNvSpPr>
              <a:spLocks noChangeShapeType="1"/>
            </p:cNvSpPr>
            <p:nvPr/>
          </p:nvSpPr>
          <p:spPr bwMode="auto">
            <a:xfrm>
              <a:off x="3907" y="2462"/>
              <a:ext cx="370"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38"/>
            <p:cNvSpPr>
              <a:spLocks noChangeShapeType="1"/>
            </p:cNvSpPr>
            <p:nvPr/>
          </p:nvSpPr>
          <p:spPr bwMode="auto">
            <a:xfrm flipH="1">
              <a:off x="3317" y="2961"/>
              <a:ext cx="181"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39"/>
            <p:cNvSpPr>
              <a:spLocks noChangeShapeType="1"/>
            </p:cNvSpPr>
            <p:nvPr/>
          </p:nvSpPr>
          <p:spPr bwMode="auto">
            <a:xfrm>
              <a:off x="3544" y="2961"/>
              <a:ext cx="157"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40"/>
            <p:cNvSpPr>
              <a:spLocks noChangeShapeType="1"/>
            </p:cNvSpPr>
            <p:nvPr/>
          </p:nvSpPr>
          <p:spPr bwMode="auto">
            <a:xfrm flipH="1">
              <a:off x="4085" y="2961"/>
              <a:ext cx="185"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Oval 41"/>
            <p:cNvSpPr>
              <a:spLocks noChangeArrowheads="1"/>
            </p:cNvSpPr>
            <p:nvPr/>
          </p:nvSpPr>
          <p:spPr bwMode="auto">
            <a:xfrm>
              <a:off x="4360" y="1797"/>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dirty="0">
                  <a:solidFill>
                    <a:schemeClr val="tx1"/>
                  </a:solidFill>
                </a:rPr>
                <a:t>1</a:t>
              </a:r>
              <a:endParaRPr lang="en-US" altLang="zh-CN" sz="2400" b="0" dirty="0">
                <a:solidFill>
                  <a:schemeClr val="tx1"/>
                </a:solidFill>
              </a:endParaRPr>
            </a:p>
          </p:txBody>
        </p:sp>
        <p:sp>
          <p:nvSpPr>
            <p:cNvPr id="61" name="Oval 42"/>
            <p:cNvSpPr>
              <a:spLocks noChangeArrowheads="1"/>
            </p:cNvSpPr>
            <p:nvPr/>
          </p:nvSpPr>
          <p:spPr bwMode="auto">
            <a:xfrm>
              <a:off x="3749" y="236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2</a:t>
              </a:r>
              <a:endParaRPr lang="en-US" altLang="zh-CN" sz="2400" b="0">
                <a:solidFill>
                  <a:schemeClr val="tx1"/>
                </a:solidFill>
              </a:endParaRPr>
            </a:p>
          </p:txBody>
        </p:sp>
        <p:sp>
          <p:nvSpPr>
            <p:cNvPr id="62" name="Oval 43"/>
            <p:cNvSpPr>
              <a:spLocks noChangeArrowheads="1"/>
            </p:cNvSpPr>
            <p:nvPr/>
          </p:nvSpPr>
          <p:spPr bwMode="auto">
            <a:xfrm>
              <a:off x="4975" y="2331"/>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dirty="0">
                  <a:solidFill>
                    <a:schemeClr val="tx1"/>
                  </a:solidFill>
                </a:rPr>
                <a:t>3</a:t>
              </a:r>
              <a:endParaRPr lang="en-US" altLang="zh-CN" sz="2400" b="0" dirty="0">
                <a:solidFill>
                  <a:schemeClr val="tx1"/>
                </a:solidFill>
              </a:endParaRPr>
            </a:p>
          </p:txBody>
        </p:sp>
        <p:sp>
          <p:nvSpPr>
            <p:cNvPr id="63" name="Oval 44"/>
            <p:cNvSpPr>
              <a:spLocks noChangeArrowheads="1"/>
            </p:cNvSpPr>
            <p:nvPr/>
          </p:nvSpPr>
          <p:spPr bwMode="auto">
            <a:xfrm>
              <a:off x="3365" y="284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4</a:t>
              </a:r>
              <a:endParaRPr lang="en-US" altLang="zh-CN" sz="2400" b="0">
                <a:solidFill>
                  <a:schemeClr val="tx1"/>
                </a:solidFill>
              </a:endParaRPr>
            </a:p>
          </p:txBody>
        </p:sp>
        <p:sp>
          <p:nvSpPr>
            <p:cNvPr id="64" name="Oval 45"/>
            <p:cNvSpPr>
              <a:spLocks noChangeArrowheads="1"/>
            </p:cNvSpPr>
            <p:nvPr/>
          </p:nvSpPr>
          <p:spPr bwMode="auto">
            <a:xfrm>
              <a:off x="4133" y="284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5</a:t>
              </a:r>
              <a:endParaRPr lang="en-US" altLang="zh-CN" sz="2400" b="0">
                <a:solidFill>
                  <a:schemeClr val="tx1"/>
                </a:solidFill>
              </a:endParaRPr>
            </a:p>
          </p:txBody>
        </p:sp>
        <p:sp>
          <p:nvSpPr>
            <p:cNvPr id="65" name="Oval 46"/>
            <p:cNvSpPr>
              <a:spLocks noChangeArrowheads="1"/>
            </p:cNvSpPr>
            <p:nvPr/>
          </p:nvSpPr>
          <p:spPr bwMode="auto">
            <a:xfrm>
              <a:off x="4756" y="2851"/>
              <a:ext cx="288" cy="288"/>
            </a:xfrm>
            <a:prstGeom prst="ellipse">
              <a:avLst/>
            </a:prstGeom>
            <a:solidFill>
              <a:schemeClr val="accent2"/>
            </a:solidFill>
            <a:ln w="28575" cap="sq">
              <a:solidFill>
                <a:schemeClr val="tx1"/>
              </a:solidFill>
              <a:round/>
              <a:headEnd type="none" w="sm" len="sm"/>
              <a:tailEnd type="none" w="sm" len="sm"/>
            </a:ln>
          </p:spPr>
          <p:txBody>
            <a:bodyPr wrap="none" anchor="ctr"/>
            <a:lstStyle/>
            <a:p>
              <a:pPr>
                <a:spcBef>
                  <a:spcPct val="0"/>
                </a:spcBef>
              </a:pPr>
              <a:r>
                <a:rPr lang="en-US" altLang="zh-CN" sz="3200" dirty="0">
                  <a:solidFill>
                    <a:schemeClr val="tx1"/>
                  </a:solidFill>
                </a:rPr>
                <a:t>6</a:t>
              </a:r>
              <a:endParaRPr lang="en-US" altLang="zh-CN" sz="2400" b="0" dirty="0">
                <a:solidFill>
                  <a:schemeClr val="tx1"/>
                </a:solidFill>
              </a:endParaRPr>
            </a:p>
          </p:txBody>
        </p:sp>
        <p:sp>
          <p:nvSpPr>
            <p:cNvPr id="66" name="Oval 47"/>
            <p:cNvSpPr>
              <a:spLocks noChangeArrowheads="1"/>
            </p:cNvSpPr>
            <p:nvPr/>
          </p:nvSpPr>
          <p:spPr bwMode="auto">
            <a:xfrm>
              <a:off x="5330" y="2840"/>
              <a:ext cx="288" cy="288"/>
            </a:xfrm>
            <a:prstGeom prst="ellipse">
              <a:avLst/>
            </a:prstGeom>
            <a:solidFill>
              <a:schemeClr val="accent1"/>
            </a:solidFill>
            <a:ln w="28575" cap="sq">
              <a:solidFill>
                <a:schemeClr val="tx1"/>
              </a:solidFill>
              <a:round/>
              <a:headEnd type="none" w="sm" len="sm"/>
              <a:tailEnd type="none" w="sm" len="sm"/>
            </a:ln>
          </p:spPr>
          <p:txBody>
            <a:bodyPr wrap="none" anchor="ctr"/>
            <a:lstStyle/>
            <a:p>
              <a:pPr>
                <a:spcBef>
                  <a:spcPct val="0"/>
                </a:spcBef>
              </a:pPr>
              <a:r>
                <a:rPr lang="en-US" altLang="zh-CN" sz="3200" dirty="0">
                  <a:solidFill>
                    <a:schemeClr val="tx1"/>
                  </a:solidFill>
                </a:rPr>
                <a:t>7</a:t>
              </a:r>
              <a:endParaRPr lang="en-US" altLang="zh-CN" sz="2400" b="0" dirty="0">
                <a:solidFill>
                  <a:schemeClr val="tx1"/>
                </a:solidFill>
              </a:endParaRPr>
            </a:p>
          </p:txBody>
        </p:sp>
        <p:sp>
          <p:nvSpPr>
            <p:cNvPr id="67" name="Oval 48"/>
            <p:cNvSpPr>
              <a:spLocks noChangeArrowheads="1"/>
            </p:cNvSpPr>
            <p:nvPr/>
          </p:nvSpPr>
          <p:spPr bwMode="auto">
            <a:xfrm>
              <a:off x="3173" y="332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8</a:t>
              </a:r>
              <a:endParaRPr lang="en-US" altLang="zh-CN" sz="2400" b="0">
                <a:solidFill>
                  <a:schemeClr val="tx1"/>
                </a:solidFill>
              </a:endParaRPr>
            </a:p>
          </p:txBody>
        </p:sp>
        <p:sp>
          <p:nvSpPr>
            <p:cNvPr id="68" name="Oval 49"/>
            <p:cNvSpPr>
              <a:spLocks noChangeArrowheads="1"/>
            </p:cNvSpPr>
            <p:nvPr/>
          </p:nvSpPr>
          <p:spPr bwMode="auto">
            <a:xfrm>
              <a:off x="3557" y="332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9</a:t>
              </a:r>
              <a:endParaRPr lang="en-US" altLang="zh-CN" sz="2400" b="0">
                <a:solidFill>
                  <a:schemeClr val="tx1"/>
                </a:solidFill>
              </a:endParaRPr>
            </a:p>
          </p:txBody>
        </p:sp>
        <p:sp>
          <p:nvSpPr>
            <p:cNvPr id="69" name="Oval 50"/>
            <p:cNvSpPr>
              <a:spLocks noChangeArrowheads="1"/>
            </p:cNvSpPr>
            <p:nvPr/>
          </p:nvSpPr>
          <p:spPr bwMode="auto">
            <a:xfrm>
              <a:off x="3941" y="3320"/>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10</a:t>
              </a:r>
              <a:endParaRPr lang="en-US" altLang="zh-CN" sz="2400" b="0">
                <a:solidFill>
                  <a:schemeClr val="tx1"/>
                </a:solidFill>
              </a:endParaRPr>
            </a:p>
          </p:txBody>
        </p:sp>
        <p:sp>
          <p:nvSpPr>
            <p:cNvPr id="70" name="Oval 57"/>
            <p:cNvSpPr>
              <a:spLocks noChangeArrowheads="1"/>
            </p:cNvSpPr>
            <p:nvPr/>
          </p:nvSpPr>
          <p:spPr bwMode="auto">
            <a:xfrm>
              <a:off x="4368" y="331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11</a:t>
              </a:r>
              <a:endParaRPr lang="en-US" altLang="zh-CN" sz="2400" b="0">
                <a:solidFill>
                  <a:schemeClr val="tx1"/>
                </a:solidFill>
              </a:endParaRPr>
            </a:p>
          </p:txBody>
        </p:sp>
        <p:sp>
          <p:nvSpPr>
            <p:cNvPr id="71" name="Oval 58"/>
            <p:cNvSpPr>
              <a:spLocks noChangeArrowheads="1"/>
            </p:cNvSpPr>
            <p:nvPr/>
          </p:nvSpPr>
          <p:spPr bwMode="auto">
            <a:xfrm>
              <a:off x="4368" y="331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11</a:t>
              </a:r>
              <a:endParaRPr lang="en-US" altLang="zh-CN" sz="2400" b="0">
                <a:solidFill>
                  <a:schemeClr val="tx1"/>
                </a:solidFill>
              </a:endParaRPr>
            </a:p>
          </p:txBody>
        </p:sp>
        <p:sp>
          <p:nvSpPr>
            <p:cNvPr id="72" name="Oval 59"/>
            <p:cNvSpPr>
              <a:spLocks noChangeArrowheads="1"/>
            </p:cNvSpPr>
            <p:nvPr/>
          </p:nvSpPr>
          <p:spPr bwMode="auto">
            <a:xfrm>
              <a:off x="4704" y="331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12</a:t>
              </a:r>
              <a:endParaRPr lang="en-US" altLang="zh-CN" sz="2400" b="0">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29C20085-8D21-4874-B8CB-C88B9D28E58D}" type="slidenum">
              <a:rPr kumimoji="0" lang="en-US" altLang="zh-CN" sz="1400" b="0" smtClean="0">
                <a:solidFill>
                  <a:schemeClr val="tx1"/>
                </a:solidFill>
              </a:rPr>
              <a:pPr eaLnBrk="1" hangingPunct="1"/>
              <a:t>23</a:t>
            </a:fld>
            <a:endParaRPr kumimoji="0" lang="en-US" altLang="zh-CN" sz="1400" b="0" smtClean="0">
              <a:solidFill>
                <a:schemeClr val="tx1"/>
              </a:solidFill>
            </a:endParaRPr>
          </a:p>
        </p:txBody>
      </p:sp>
      <p:sp>
        <p:nvSpPr>
          <p:cNvPr id="26627" name="Rectangle 8"/>
          <p:cNvSpPr>
            <a:spLocks noGrp="1" noChangeArrowheads="1"/>
          </p:cNvSpPr>
          <p:nvPr>
            <p:ph type="title"/>
          </p:nvPr>
        </p:nvSpPr>
        <p:spPr/>
        <p:txBody>
          <a:bodyPr/>
          <a:lstStyle/>
          <a:p>
            <a:pPr eaLnBrk="1" hangingPunct="1"/>
            <a:r>
              <a:rPr lang="en-US" altLang="zh-CN" smtClean="0"/>
              <a:t>6.3 </a:t>
            </a:r>
            <a:r>
              <a:rPr lang="zh-CN" altLang="en-US" smtClean="0"/>
              <a:t>二叉树的存储结构</a:t>
            </a:r>
          </a:p>
        </p:txBody>
      </p:sp>
      <p:sp>
        <p:nvSpPr>
          <p:cNvPr id="26628" name="Rectangle 9"/>
          <p:cNvSpPr>
            <a:spLocks noGrp="1" noChangeArrowheads="1"/>
          </p:cNvSpPr>
          <p:nvPr>
            <p:ph type="body" idx="1"/>
          </p:nvPr>
        </p:nvSpPr>
        <p:spPr/>
        <p:txBody>
          <a:bodyPr/>
          <a:lstStyle/>
          <a:p>
            <a:pPr eaLnBrk="1" hangingPunct="1"/>
            <a:r>
              <a:rPr lang="en-US" altLang="zh-CN" smtClean="0"/>
              <a:t>6.3.1 </a:t>
            </a:r>
            <a:r>
              <a:rPr lang="zh-CN" altLang="en-US" smtClean="0">
                <a:solidFill>
                  <a:schemeClr val="tx1"/>
                </a:solidFill>
              </a:rPr>
              <a:t>二叉树的顺序存储表示</a:t>
            </a:r>
          </a:p>
          <a:p>
            <a:pPr eaLnBrk="1" hangingPunct="1"/>
            <a:r>
              <a:rPr lang="en-US" altLang="zh-CN" smtClean="0"/>
              <a:t>6.3.2 </a:t>
            </a:r>
            <a:r>
              <a:rPr lang="zh-CN" altLang="en-US" smtClean="0">
                <a:solidFill>
                  <a:schemeClr val="tx1"/>
                </a:solidFill>
              </a:rPr>
              <a:t>二叉树的链式存储表示</a:t>
            </a:r>
          </a:p>
        </p:txBody>
      </p:sp>
    </p:spTree>
  </p:cSld>
  <p:clrMapOvr>
    <a:masterClrMapping/>
  </p:clrMapOvr>
  <p:transition spd="med">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AC6BAB4B-7EF8-4C76-9640-4EBCACA284FB}" type="slidenum">
              <a:rPr kumimoji="0" lang="en-US" altLang="zh-CN" sz="1400" b="0" smtClean="0">
                <a:solidFill>
                  <a:schemeClr val="tx1"/>
                </a:solidFill>
              </a:rPr>
              <a:pPr eaLnBrk="1" hangingPunct="1"/>
              <a:t>24</a:t>
            </a:fld>
            <a:endParaRPr kumimoji="0" lang="en-US" altLang="zh-CN" sz="1400" b="0" smtClean="0">
              <a:solidFill>
                <a:schemeClr val="tx1"/>
              </a:solidFill>
            </a:endParaRPr>
          </a:p>
        </p:txBody>
      </p:sp>
      <p:sp>
        <p:nvSpPr>
          <p:cNvPr id="27651" name="Rectangle 9"/>
          <p:cNvSpPr>
            <a:spLocks noGrp="1" noChangeArrowheads="1"/>
          </p:cNvSpPr>
          <p:nvPr>
            <p:ph type="title"/>
          </p:nvPr>
        </p:nvSpPr>
        <p:spPr/>
        <p:txBody>
          <a:bodyPr/>
          <a:lstStyle/>
          <a:p>
            <a:pPr eaLnBrk="1" hangingPunct="1"/>
            <a:r>
              <a:rPr lang="en-US" altLang="zh-CN" dirty="0" smtClean="0"/>
              <a:t>6.3.1 </a:t>
            </a:r>
            <a:r>
              <a:rPr lang="zh-CN" altLang="en-US" dirty="0" smtClean="0">
                <a:solidFill>
                  <a:schemeClr val="tx1"/>
                </a:solidFill>
              </a:rPr>
              <a:t>二叉树的顺序存储表示</a:t>
            </a:r>
          </a:p>
        </p:txBody>
      </p:sp>
      <p:sp>
        <p:nvSpPr>
          <p:cNvPr id="74762" name="Text Box 10"/>
          <p:cNvSpPr txBox="1">
            <a:spLocks noChangeArrowheads="1"/>
          </p:cNvSpPr>
          <p:nvPr/>
        </p:nvSpPr>
        <p:spPr bwMode="auto">
          <a:xfrm>
            <a:off x="609600" y="2362200"/>
            <a:ext cx="8153400" cy="2155825"/>
          </a:xfrm>
          <a:prstGeom prst="rect">
            <a:avLst/>
          </a:prstGeom>
          <a:noFill/>
          <a:ln w="12700"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20000"/>
              </a:lnSpc>
              <a:spcBef>
                <a:spcPct val="0"/>
              </a:spcBef>
            </a:pPr>
            <a:r>
              <a:rPr lang="en-US" altLang="zh-CN" dirty="0">
                <a:solidFill>
                  <a:schemeClr val="tx1"/>
                </a:solidFill>
              </a:rPr>
              <a:t>#define  MAX_TREE_SIZE  100      </a:t>
            </a:r>
          </a:p>
          <a:p>
            <a:pPr algn="l" eaLnBrk="1" hangingPunct="1">
              <a:lnSpc>
                <a:spcPct val="120000"/>
              </a:lnSpc>
              <a:spcBef>
                <a:spcPct val="0"/>
              </a:spcBef>
            </a:pPr>
            <a:r>
              <a:rPr lang="en-US" altLang="zh-CN" dirty="0">
                <a:solidFill>
                  <a:schemeClr val="tx1"/>
                </a:solidFill>
              </a:rPr>
              <a:t>             // </a:t>
            </a:r>
            <a:r>
              <a:rPr lang="zh-CN" altLang="en-US" dirty="0">
                <a:solidFill>
                  <a:schemeClr val="tx1"/>
                </a:solidFill>
                <a:ea typeface="楷体_GB2312" pitchFamily="49" charset="-122"/>
              </a:rPr>
              <a:t>二叉树的最大结点数</a:t>
            </a:r>
            <a:endParaRPr lang="zh-CN" altLang="en-US" dirty="0">
              <a:solidFill>
                <a:schemeClr val="tx1"/>
              </a:solidFill>
            </a:endParaRPr>
          </a:p>
          <a:p>
            <a:pPr algn="l" eaLnBrk="1" hangingPunct="1">
              <a:lnSpc>
                <a:spcPct val="120000"/>
              </a:lnSpc>
              <a:spcBef>
                <a:spcPct val="0"/>
              </a:spcBef>
            </a:pPr>
            <a:r>
              <a:rPr lang="en-US" altLang="zh-CN" dirty="0" err="1">
                <a:solidFill>
                  <a:srgbClr val="990000"/>
                </a:solidFill>
              </a:rPr>
              <a:t>typedef</a:t>
            </a:r>
            <a:r>
              <a:rPr lang="en-US" altLang="zh-CN" dirty="0">
                <a:solidFill>
                  <a:srgbClr val="990000"/>
                </a:solidFill>
              </a:rPr>
              <a:t> </a:t>
            </a:r>
            <a:r>
              <a:rPr lang="en-US" altLang="zh-CN" dirty="0" err="1">
                <a:solidFill>
                  <a:srgbClr val="990000"/>
                </a:solidFill>
              </a:rPr>
              <a:t>TElemType</a:t>
            </a:r>
            <a:r>
              <a:rPr lang="en-US" altLang="zh-CN" dirty="0">
                <a:solidFill>
                  <a:srgbClr val="990000"/>
                </a:solidFill>
              </a:rPr>
              <a:t>  </a:t>
            </a:r>
            <a:r>
              <a:rPr lang="en-US" altLang="zh-CN" dirty="0" err="1">
                <a:solidFill>
                  <a:srgbClr val="990000"/>
                </a:solidFill>
              </a:rPr>
              <a:t>SqBiTree</a:t>
            </a:r>
            <a:r>
              <a:rPr lang="en-US" altLang="zh-CN" dirty="0">
                <a:solidFill>
                  <a:srgbClr val="990000"/>
                </a:solidFill>
              </a:rPr>
              <a:t>[MAX_TREE_SIZE];</a:t>
            </a:r>
            <a:r>
              <a:rPr lang="en-US" altLang="zh-CN" dirty="0">
                <a:solidFill>
                  <a:schemeClr val="tx1"/>
                </a:solidFill>
              </a:rPr>
              <a:t>   </a:t>
            </a:r>
          </a:p>
          <a:p>
            <a:pPr algn="l" eaLnBrk="1" hangingPunct="1">
              <a:lnSpc>
                <a:spcPct val="120000"/>
              </a:lnSpc>
              <a:spcBef>
                <a:spcPct val="0"/>
              </a:spcBef>
            </a:pPr>
            <a:r>
              <a:rPr lang="en-US" altLang="zh-CN" dirty="0" err="1">
                <a:solidFill>
                  <a:schemeClr val="tx1"/>
                </a:solidFill>
              </a:rPr>
              <a:t>SqBiTree</a:t>
            </a:r>
            <a:r>
              <a:rPr lang="en-US" altLang="zh-CN" dirty="0">
                <a:solidFill>
                  <a:schemeClr val="tx1"/>
                </a:solidFill>
              </a:rPr>
              <a:t>  </a:t>
            </a:r>
            <a:r>
              <a:rPr lang="en-US" altLang="zh-CN" dirty="0" err="1">
                <a:solidFill>
                  <a:schemeClr val="tx1"/>
                </a:solidFill>
              </a:rPr>
              <a:t>bt</a:t>
            </a:r>
            <a:r>
              <a:rPr lang="en-US" altLang="zh-CN" dirty="0">
                <a:solidFill>
                  <a:schemeClr val="tx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4762"/>
                                        </p:tgtEl>
                                        <p:attrNameLst>
                                          <p:attrName>style.visibility</p:attrName>
                                        </p:attrNameLst>
                                      </p:cBhvr>
                                      <p:to>
                                        <p:strVal val="visible"/>
                                      </p:to>
                                    </p:set>
                                    <p:anim calcmode="lin" valueType="num">
                                      <p:cBhvr>
                                        <p:cTn id="7" dur="500" fill="hold"/>
                                        <p:tgtEl>
                                          <p:spTgt spid="74762"/>
                                        </p:tgtEl>
                                        <p:attrNameLst>
                                          <p:attrName>ppt_x</p:attrName>
                                        </p:attrNameLst>
                                      </p:cBhvr>
                                      <p:tavLst>
                                        <p:tav tm="0">
                                          <p:val>
                                            <p:strVal val="#ppt_x-#ppt_w/2"/>
                                          </p:val>
                                        </p:tav>
                                        <p:tav tm="100000">
                                          <p:val>
                                            <p:strVal val="#ppt_x"/>
                                          </p:val>
                                        </p:tav>
                                      </p:tavLst>
                                    </p:anim>
                                    <p:anim calcmode="lin" valueType="num">
                                      <p:cBhvr>
                                        <p:cTn id="8" dur="500" fill="hold"/>
                                        <p:tgtEl>
                                          <p:spTgt spid="74762"/>
                                        </p:tgtEl>
                                        <p:attrNameLst>
                                          <p:attrName>ppt_y</p:attrName>
                                        </p:attrNameLst>
                                      </p:cBhvr>
                                      <p:tavLst>
                                        <p:tav tm="0">
                                          <p:val>
                                            <p:strVal val="#ppt_y"/>
                                          </p:val>
                                        </p:tav>
                                        <p:tav tm="100000">
                                          <p:val>
                                            <p:strVal val="#ppt_y"/>
                                          </p:val>
                                        </p:tav>
                                      </p:tavLst>
                                    </p:anim>
                                    <p:anim calcmode="lin" valueType="num">
                                      <p:cBhvr>
                                        <p:cTn id="9" dur="500" fill="hold"/>
                                        <p:tgtEl>
                                          <p:spTgt spid="74762"/>
                                        </p:tgtEl>
                                        <p:attrNameLst>
                                          <p:attrName>ppt_w</p:attrName>
                                        </p:attrNameLst>
                                      </p:cBhvr>
                                      <p:tavLst>
                                        <p:tav tm="0">
                                          <p:val>
                                            <p:fltVal val="0"/>
                                          </p:val>
                                        </p:tav>
                                        <p:tav tm="100000">
                                          <p:val>
                                            <p:strVal val="#ppt_w"/>
                                          </p:val>
                                        </p:tav>
                                      </p:tavLst>
                                    </p:anim>
                                    <p:anim calcmode="lin" valueType="num">
                                      <p:cBhvr>
                                        <p:cTn id="10" dur="500" fill="hold"/>
                                        <p:tgtEl>
                                          <p:spTgt spid="747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D6F6B729-AF3C-4BC9-81C3-560B46EB65F8}" type="slidenum">
              <a:rPr kumimoji="0" lang="en-US" altLang="zh-CN" sz="1400" b="0" smtClean="0">
                <a:solidFill>
                  <a:schemeClr val="tx1"/>
                </a:solidFill>
              </a:rPr>
              <a:pPr eaLnBrk="1" hangingPunct="1"/>
              <a:t>25</a:t>
            </a:fld>
            <a:endParaRPr kumimoji="0" lang="en-US" altLang="zh-CN" sz="1400" b="0" smtClean="0">
              <a:solidFill>
                <a:schemeClr val="tx1"/>
              </a:solidFill>
            </a:endParaRPr>
          </a:p>
        </p:txBody>
      </p:sp>
      <p:sp>
        <p:nvSpPr>
          <p:cNvPr id="28675" name="Rectangle 2"/>
          <p:cNvSpPr>
            <a:spLocks noGrp="1" noChangeArrowheads="1"/>
          </p:cNvSpPr>
          <p:nvPr>
            <p:ph type="title"/>
          </p:nvPr>
        </p:nvSpPr>
        <p:spPr/>
        <p:txBody>
          <a:bodyPr/>
          <a:lstStyle/>
          <a:p>
            <a:pPr eaLnBrk="1" hangingPunct="1"/>
            <a:r>
              <a:rPr lang="en-US" altLang="zh-CN" dirty="0" smtClean="0"/>
              <a:t>6.3.1 </a:t>
            </a:r>
            <a:r>
              <a:rPr lang="zh-CN" altLang="en-US" dirty="0" smtClean="0">
                <a:solidFill>
                  <a:schemeClr val="tx1"/>
                </a:solidFill>
              </a:rPr>
              <a:t>二叉树的顺序存储表示</a:t>
            </a:r>
            <a:endParaRPr lang="zh-CN" altLang="zh-CN" dirty="0" smtClean="0"/>
          </a:p>
        </p:txBody>
      </p:sp>
      <p:grpSp>
        <p:nvGrpSpPr>
          <p:cNvPr id="28676" name="Group 3"/>
          <p:cNvGrpSpPr>
            <a:grpSpLocks/>
          </p:cNvGrpSpPr>
          <p:nvPr/>
        </p:nvGrpSpPr>
        <p:grpSpPr bwMode="auto">
          <a:xfrm>
            <a:off x="1828800" y="1524000"/>
            <a:ext cx="4191000" cy="3056082"/>
            <a:chOff x="3286" y="1397"/>
            <a:chExt cx="2474" cy="1813"/>
          </a:xfrm>
        </p:grpSpPr>
        <p:sp>
          <p:nvSpPr>
            <p:cNvPr id="28727" name="Line 4"/>
            <p:cNvSpPr>
              <a:spLocks noChangeShapeType="1"/>
            </p:cNvSpPr>
            <p:nvPr/>
          </p:nvSpPr>
          <p:spPr bwMode="auto">
            <a:xfrm flipH="1">
              <a:off x="4961" y="2624"/>
              <a:ext cx="144" cy="3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8728" name="Line 5"/>
            <p:cNvSpPr>
              <a:spLocks noChangeShapeType="1"/>
            </p:cNvSpPr>
            <p:nvPr/>
          </p:nvSpPr>
          <p:spPr bwMode="auto">
            <a:xfrm>
              <a:off x="4433" y="2624"/>
              <a:ext cx="192"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9" name="Line 6"/>
            <p:cNvSpPr>
              <a:spLocks noChangeShapeType="1"/>
            </p:cNvSpPr>
            <p:nvPr/>
          </p:nvSpPr>
          <p:spPr bwMode="auto">
            <a:xfrm flipH="1">
              <a:off x="4020" y="1579"/>
              <a:ext cx="624" cy="40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0" name="Line 7"/>
            <p:cNvSpPr>
              <a:spLocks noChangeShapeType="1"/>
            </p:cNvSpPr>
            <p:nvPr/>
          </p:nvSpPr>
          <p:spPr bwMode="auto">
            <a:xfrm>
              <a:off x="4655" y="1579"/>
              <a:ext cx="544" cy="45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1" name="Line 8"/>
            <p:cNvSpPr>
              <a:spLocks noChangeShapeType="1"/>
            </p:cNvSpPr>
            <p:nvPr/>
          </p:nvSpPr>
          <p:spPr bwMode="auto">
            <a:xfrm>
              <a:off x="5252" y="2033"/>
              <a:ext cx="333" cy="40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2" name="Line 9"/>
            <p:cNvSpPr>
              <a:spLocks noChangeShapeType="1"/>
            </p:cNvSpPr>
            <p:nvPr/>
          </p:nvSpPr>
          <p:spPr bwMode="auto">
            <a:xfrm flipH="1">
              <a:off x="5043" y="2033"/>
              <a:ext cx="164" cy="5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3" name="Line 10"/>
            <p:cNvSpPr>
              <a:spLocks noChangeShapeType="1"/>
            </p:cNvSpPr>
            <p:nvPr/>
          </p:nvSpPr>
          <p:spPr bwMode="auto">
            <a:xfrm flipH="1">
              <a:off x="3622" y="2062"/>
              <a:ext cx="352"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4" name="Line 11"/>
            <p:cNvSpPr>
              <a:spLocks noChangeShapeType="1"/>
            </p:cNvSpPr>
            <p:nvPr/>
          </p:nvSpPr>
          <p:spPr bwMode="auto">
            <a:xfrm>
              <a:off x="4020" y="2062"/>
              <a:ext cx="370"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5" name="Line 12"/>
            <p:cNvSpPr>
              <a:spLocks noChangeShapeType="1"/>
            </p:cNvSpPr>
            <p:nvPr/>
          </p:nvSpPr>
          <p:spPr bwMode="auto">
            <a:xfrm flipH="1">
              <a:off x="3430" y="2561"/>
              <a:ext cx="181"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6" name="Line 13"/>
            <p:cNvSpPr>
              <a:spLocks noChangeShapeType="1"/>
            </p:cNvSpPr>
            <p:nvPr/>
          </p:nvSpPr>
          <p:spPr bwMode="auto">
            <a:xfrm>
              <a:off x="3657" y="2561"/>
              <a:ext cx="157"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7" name="Line 14"/>
            <p:cNvSpPr>
              <a:spLocks noChangeShapeType="1"/>
            </p:cNvSpPr>
            <p:nvPr/>
          </p:nvSpPr>
          <p:spPr bwMode="auto">
            <a:xfrm flipH="1">
              <a:off x="4198" y="2561"/>
              <a:ext cx="185"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8" name="Oval 15"/>
            <p:cNvSpPr>
              <a:spLocks noChangeArrowheads="1"/>
            </p:cNvSpPr>
            <p:nvPr/>
          </p:nvSpPr>
          <p:spPr bwMode="auto">
            <a:xfrm>
              <a:off x="4473" y="1397"/>
              <a:ext cx="288" cy="29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A</a:t>
              </a:r>
              <a:endParaRPr lang="en-US" altLang="zh-CN" b="0">
                <a:solidFill>
                  <a:schemeClr val="tx1"/>
                </a:solidFill>
              </a:endParaRPr>
            </a:p>
          </p:txBody>
        </p:sp>
        <p:sp>
          <p:nvSpPr>
            <p:cNvPr id="28739" name="Oval 16"/>
            <p:cNvSpPr>
              <a:spLocks noChangeArrowheads="1"/>
            </p:cNvSpPr>
            <p:nvPr/>
          </p:nvSpPr>
          <p:spPr bwMode="auto">
            <a:xfrm>
              <a:off x="3862" y="1960"/>
              <a:ext cx="288" cy="29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dirty="0">
                  <a:solidFill>
                    <a:schemeClr val="tx1"/>
                  </a:solidFill>
                </a:rPr>
                <a:t>B</a:t>
              </a:r>
              <a:endParaRPr lang="en-US" altLang="zh-CN" b="0" dirty="0">
                <a:solidFill>
                  <a:schemeClr val="tx1"/>
                </a:solidFill>
              </a:endParaRPr>
            </a:p>
          </p:txBody>
        </p:sp>
        <p:sp>
          <p:nvSpPr>
            <p:cNvPr id="28740" name="Oval 17"/>
            <p:cNvSpPr>
              <a:spLocks noChangeArrowheads="1"/>
            </p:cNvSpPr>
            <p:nvPr/>
          </p:nvSpPr>
          <p:spPr bwMode="auto">
            <a:xfrm>
              <a:off x="5088" y="1931"/>
              <a:ext cx="288" cy="29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I</a:t>
              </a:r>
              <a:endParaRPr lang="en-US" altLang="zh-CN" b="0">
                <a:solidFill>
                  <a:schemeClr val="tx1"/>
                </a:solidFill>
              </a:endParaRPr>
            </a:p>
          </p:txBody>
        </p:sp>
        <p:sp>
          <p:nvSpPr>
            <p:cNvPr id="28741" name="Oval 18"/>
            <p:cNvSpPr>
              <a:spLocks noChangeArrowheads="1"/>
            </p:cNvSpPr>
            <p:nvPr/>
          </p:nvSpPr>
          <p:spPr bwMode="auto">
            <a:xfrm>
              <a:off x="3478" y="2440"/>
              <a:ext cx="288" cy="29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C</a:t>
              </a:r>
              <a:endParaRPr lang="en-US" altLang="zh-CN" b="0">
                <a:solidFill>
                  <a:schemeClr val="tx1"/>
                </a:solidFill>
              </a:endParaRPr>
            </a:p>
          </p:txBody>
        </p:sp>
        <p:sp>
          <p:nvSpPr>
            <p:cNvPr id="28742" name="Oval 19"/>
            <p:cNvSpPr>
              <a:spLocks noChangeArrowheads="1"/>
            </p:cNvSpPr>
            <p:nvPr/>
          </p:nvSpPr>
          <p:spPr bwMode="auto">
            <a:xfrm>
              <a:off x="4246" y="2440"/>
              <a:ext cx="288" cy="29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F</a:t>
              </a:r>
              <a:endParaRPr lang="en-US" altLang="zh-CN" b="0">
                <a:solidFill>
                  <a:schemeClr val="tx1"/>
                </a:solidFill>
              </a:endParaRPr>
            </a:p>
          </p:txBody>
        </p:sp>
        <p:sp>
          <p:nvSpPr>
            <p:cNvPr id="28743" name="Oval 20"/>
            <p:cNvSpPr>
              <a:spLocks noChangeArrowheads="1"/>
            </p:cNvSpPr>
            <p:nvPr/>
          </p:nvSpPr>
          <p:spPr bwMode="auto">
            <a:xfrm>
              <a:off x="4961" y="2432"/>
              <a:ext cx="288" cy="29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dirty="0">
                  <a:solidFill>
                    <a:schemeClr val="tx1"/>
                  </a:solidFill>
                </a:rPr>
                <a:t>G</a:t>
              </a:r>
              <a:endParaRPr lang="en-US" altLang="zh-CN" b="0" dirty="0">
                <a:solidFill>
                  <a:schemeClr val="tx1"/>
                </a:solidFill>
              </a:endParaRPr>
            </a:p>
          </p:txBody>
        </p:sp>
        <p:sp>
          <p:nvSpPr>
            <p:cNvPr id="28744" name="Oval 21"/>
            <p:cNvSpPr>
              <a:spLocks noChangeArrowheads="1"/>
            </p:cNvSpPr>
            <p:nvPr/>
          </p:nvSpPr>
          <p:spPr bwMode="auto">
            <a:xfrm>
              <a:off x="5472" y="2440"/>
              <a:ext cx="288" cy="29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dirty="0">
                  <a:solidFill>
                    <a:schemeClr val="tx1"/>
                  </a:solidFill>
                </a:rPr>
                <a:t>L</a:t>
              </a:r>
              <a:endParaRPr lang="en-US" altLang="zh-CN" b="0" dirty="0">
                <a:solidFill>
                  <a:schemeClr val="tx1"/>
                </a:solidFill>
              </a:endParaRPr>
            </a:p>
          </p:txBody>
        </p:sp>
        <p:sp>
          <p:nvSpPr>
            <p:cNvPr id="28745" name="Oval 22"/>
            <p:cNvSpPr>
              <a:spLocks noChangeArrowheads="1"/>
            </p:cNvSpPr>
            <p:nvPr/>
          </p:nvSpPr>
          <p:spPr bwMode="auto">
            <a:xfrm>
              <a:off x="3286" y="2920"/>
              <a:ext cx="288" cy="29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D</a:t>
              </a:r>
              <a:endParaRPr lang="en-US" altLang="zh-CN" b="0">
                <a:solidFill>
                  <a:schemeClr val="tx1"/>
                </a:solidFill>
              </a:endParaRPr>
            </a:p>
          </p:txBody>
        </p:sp>
        <p:sp>
          <p:nvSpPr>
            <p:cNvPr id="28746" name="Oval 23"/>
            <p:cNvSpPr>
              <a:spLocks noChangeArrowheads="1"/>
            </p:cNvSpPr>
            <p:nvPr/>
          </p:nvSpPr>
          <p:spPr bwMode="auto">
            <a:xfrm>
              <a:off x="3670" y="2920"/>
              <a:ext cx="288" cy="29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E</a:t>
              </a:r>
              <a:endParaRPr lang="en-US" altLang="zh-CN" b="0">
                <a:solidFill>
                  <a:schemeClr val="tx1"/>
                </a:solidFill>
              </a:endParaRPr>
            </a:p>
          </p:txBody>
        </p:sp>
        <p:sp>
          <p:nvSpPr>
            <p:cNvPr id="28747" name="Oval 24"/>
            <p:cNvSpPr>
              <a:spLocks noChangeArrowheads="1"/>
            </p:cNvSpPr>
            <p:nvPr/>
          </p:nvSpPr>
          <p:spPr bwMode="auto">
            <a:xfrm>
              <a:off x="4054" y="2920"/>
              <a:ext cx="288" cy="29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G</a:t>
              </a:r>
              <a:endParaRPr lang="en-US" altLang="zh-CN" b="0">
                <a:solidFill>
                  <a:schemeClr val="tx1"/>
                </a:solidFill>
              </a:endParaRPr>
            </a:p>
          </p:txBody>
        </p:sp>
        <p:sp>
          <p:nvSpPr>
            <p:cNvPr id="28748" name="Oval 25"/>
            <p:cNvSpPr>
              <a:spLocks noChangeArrowheads="1"/>
            </p:cNvSpPr>
            <p:nvPr/>
          </p:nvSpPr>
          <p:spPr bwMode="auto">
            <a:xfrm>
              <a:off x="4481" y="291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11</a:t>
              </a:r>
              <a:endParaRPr lang="en-US" altLang="zh-CN" b="0">
                <a:solidFill>
                  <a:schemeClr val="tx1"/>
                </a:solidFill>
              </a:endParaRPr>
            </a:p>
          </p:txBody>
        </p:sp>
        <p:sp>
          <p:nvSpPr>
            <p:cNvPr id="28749" name="Oval 26"/>
            <p:cNvSpPr>
              <a:spLocks noChangeArrowheads="1"/>
            </p:cNvSpPr>
            <p:nvPr/>
          </p:nvSpPr>
          <p:spPr bwMode="auto">
            <a:xfrm>
              <a:off x="4481" y="2912"/>
              <a:ext cx="288" cy="29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H</a:t>
              </a:r>
              <a:endParaRPr lang="en-US" altLang="zh-CN" b="0">
                <a:solidFill>
                  <a:schemeClr val="tx1"/>
                </a:solidFill>
              </a:endParaRPr>
            </a:p>
          </p:txBody>
        </p:sp>
        <p:sp>
          <p:nvSpPr>
            <p:cNvPr id="28750" name="Oval 27"/>
            <p:cNvSpPr>
              <a:spLocks noChangeArrowheads="1"/>
            </p:cNvSpPr>
            <p:nvPr/>
          </p:nvSpPr>
          <p:spPr bwMode="auto">
            <a:xfrm>
              <a:off x="4817" y="2912"/>
              <a:ext cx="288" cy="29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K</a:t>
              </a:r>
            </a:p>
          </p:txBody>
        </p:sp>
      </p:grpSp>
      <p:graphicFrame>
        <p:nvGraphicFramePr>
          <p:cNvPr id="452837" name="Group 229"/>
          <p:cNvGraphicFramePr>
            <a:graphicFrameLocks noGrp="1"/>
          </p:cNvGraphicFramePr>
          <p:nvPr/>
        </p:nvGraphicFramePr>
        <p:xfrm>
          <a:off x="457200" y="5029200"/>
          <a:ext cx="8382000" cy="1187450"/>
        </p:xfrm>
        <a:graphic>
          <a:graphicData uri="http://schemas.openxmlformats.org/drawingml/2006/table">
            <a:tbl>
              <a:tblPr/>
              <a:tblGrid>
                <a:gridCol w="558800"/>
                <a:gridCol w="558800"/>
                <a:gridCol w="558800"/>
                <a:gridCol w="558800"/>
                <a:gridCol w="558800"/>
                <a:gridCol w="558800"/>
                <a:gridCol w="558800"/>
                <a:gridCol w="558800"/>
                <a:gridCol w="558800"/>
                <a:gridCol w="558800"/>
                <a:gridCol w="558800"/>
                <a:gridCol w="558800"/>
                <a:gridCol w="558800"/>
                <a:gridCol w="558800"/>
                <a:gridCol w="558800"/>
              </a:tblGrid>
              <a:tr h="5937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10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11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12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13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14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15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8726" name="TextBox 96"/>
          <p:cNvSpPr txBox="1">
            <a:spLocks noChangeArrowheads="1"/>
          </p:cNvSpPr>
          <p:nvPr/>
        </p:nvSpPr>
        <p:spPr bwMode="auto">
          <a:xfrm>
            <a:off x="428625" y="4429125"/>
            <a:ext cx="642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r>
              <a:rPr lang="en-US" altLang="zh-CN"/>
              <a:t>bt</a:t>
            </a:r>
            <a:endParaRPr lang="zh-CN" altLang="en-US"/>
          </a:p>
        </p:txBody>
      </p:sp>
      <p:sp>
        <p:nvSpPr>
          <p:cNvPr id="2" name="矩形 1"/>
          <p:cNvSpPr/>
          <p:nvPr/>
        </p:nvSpPr>
        <p:spPr>
          <a:xfrm>
            <a:off x="253501" y="1584013"/>
            <a:ext cx="2225802" cy="609398"/>
          </a:xfrm>
          <a:prstGeom prst="rect">
            <a:avLst/>
          </a:prstGeom>
        </p:spPr>
        <p:txBody>
          <a:bodyPr wrap="none">
            <a:spAutoFit/>
          </a:bodyPr>
          <a:lstStyle/>
          <a:p>
            <a:pPr algn="l" eaLnBrk="1" hangingPunct="1">
              <a:lnSpc>
                <a:spcPct val="120000"/>
              </a:lnSpc>
              <a:spcBef>
                <a:spcPct val="0"/>
              </a:spcBef>
            </a:pPr>
            <a:r>
              <a:rPr lang="en-US" altLang="zh-CN" dirty="0" err="1">
                <a:solidFill>
                  <a:schemeClr val="tx1"/>
                </a:solidFill>
              </a:rPr>
              <a:t>SqBiTree</a:t>
            </a:r>
            <a:r>
              <a:rPr lang="en-US" altLang="zh-CN" dirty="0">
                <a:solidFill>
                  <a:schemeClr val="tx1"/>
                </a:solidFill>
              </a:rPr>
              <a:t>  </a:t>
            </a:r>
            <a:r>
              <a:rPr lang="en-US" altLang="zh-CN" dirty="0" err="1">
                <a:solidFill>
                  <a:schemeClr val="tx1"/>
                </a:solidFill>
              </a:rPr>
              <a:t>bt</a:t>
            </a:r>
            <a:r>
              <a:rPr lang="en-US" altLang="zh-CN" dirty="0">
                <a:solidFill>
                  <a:schemeClr val="tx1"/>
                </a:solidFill>
              </a:rPr>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30"/>
          <p:cNvSpPr>
            <a:spLocks noGrp="1"/>
          </p:cNvSpPr>
          <p:nvPr>
            <p:ph type="title"/>
          </p:nvPr>
        </p:nvSpPr>
        <p:spPr/>
        <p:txBody>
          <a:bodyPr/>
          <a:lstStyle/>
          <a:p>
            <a:r>
              <a:rPr lang="en-US" altLang="zh-CN" dirty="0" smtClean="0"/>
              <a:t>6.3.1 </a:t>
            </a:r>
            <a:r>
              <a:rPr lang="zh-CN" altLang="en-US" dirty="0" smtClean="0">
                <a:solidFill>
                  <a:schemeClr val="tx1"/>
                </a:solidFill>
              </a:rPr>
              <a:t>二叉树的顺序存储表示</a:t>
            </a:r>
            <a:endParaRPr lang="zh-CN" altLang="en-US" dirty="0"/>
          </a:p>
        </p:txBody>
      </p:sp>
      <p:sp>
        <p:nvSpPr>
          <p:cNvPr id="29698"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616E69AB-CBA7-48C3-B8E5-1C4057CB6701}" type="slidenum">
              <a:rPr kumimoji="0" lang="en-US" altLang="zh-CN" sz="1400" b="0" smtClean="0">
                <a:solidFill>
                  <a:schemeClr val="tx1"/>
                </a:solidFill>
              </a:rPr>
              <a:pPr eaLnBrk="1" hangingPunct="1"/>
              <a:t>26</a:t>
            </a:fld>
            <a:endParaRPr kumimoji="0" lang="en-US" altLang="zh-CN" sz="1400" b="0" smtClean="0">
              <a:solidFill>
                <a:schemeClr val="tx1"/>
              </a:solidFill>
            </a:endParaRPr>
          </a:p>
        </p:txBody>
      </p:sp>
      <p:graphicFrame>
        <p:nvGraphicFramePr>
          <p:cNvPr id="114763" name="Group 75"/>
          <p:cNvGraphicFramePr>
            <a:graphicFrameLocks noGrp="1"/>
          </p:cNvGraphicFramePr>
          <p:nvPr/>
        </p:nvGraphicFramePr>
        <p:xfrm>
          <a:off x="500034" y="5456260"/>
          <a:ext cx="8382000" cy="1187450"/>
        </p:xfrm>
        <a:graphic>
          <a:graphicData uri="http://schemas.openxmlformats.org/drawingml/2006/table">
            <a:tbl>
              <a:tblPr/>
              <a:tblGrid>
                <a:gridCol w="558800"/>
                <a:gridCol w="558800"/>
                <a:gridCol w="558800"/>
                <a:gridCol w="558800"/>
                <a:gridCol w="558800"/>
                <a:gridCol w="558800"/>
                <a:gridCol w="558800"/>
                <a:gridCol w="558800"/>
                <a:gridCol w="558800"/>
                <a:gridCol w="558800"/>
                <a:gridCol w="558800"/>
                <a:gridCol w="558800"/>
                <a:gridCol w="558800"/>
                <a:gridCol w="558800"/>
                <a:gridCol w="558800"/>
              </a:tblGrid>
              <a:tr h="5937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10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11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12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13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14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楷体_GB2312" pitchFamily="49" charset="-122"/>
                        </a:rPr>
                        <a:t>15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pSp>
        <p:nvGrpSpPr>
          <p:cNvPr id="29748" name="Group 68"/>
          <p:cNvGrpSpPr>
            <a:grpSpLocks/>
          </p:cNvGrpSpPr>
          <p:nvPr/>
        </p:nvGrpSpPr>
        <p:grpSpPr bwMode="auto">
          <a:xfrm>
            <a:off x="1154084" y="1144610"/>
            <a:ext cx="7431088" cy="4075113"/>
            <a:chOff x="748" y="164"/>
            <a:chExt cx="4681" cy="2567"/>
          </a:xfrm>
        </p:grpSpPr>
        <p:sp>
          <p:nvSpPr>
            <p:cNvPr id="29755" name="Line 66"/>
            <p:cNvSpPr>
              <a:spLocks noChangeShapeType="1"/>
            </p:cNvSpPr>
            <p:nvPr/>
          </p:nvSpPr>
          <p:spPr bwMode="auto">
            <a:xfrm flipH="1">
              <a:off x="3516" y="1298"/>
              <a:ext cx="363" cy="363"/>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9756" name="Line 65"/>
            <p:cNvSpPr>
              <a:spLocks noChangeShapeType="1"/>
            </p:cNvSpPr>
            <p:nvPr/>
          </p:nvSpPr>
          <p:spPr bwMode="auto">
            <a:xfrm flipH="1">
              <a:off x="1066" y="1298"/>
              <a:ext cx="363" cy="363"/>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9757" name="Line 48"/>
            <p:cNvSpPr>
              <a:spLocks noChangeShapeType="1"/>
            </p:cNvSpPr>
            <p:nvPr/>
          </p:nvSpPr>
          <p:spPr bwMode="auto">
            <a:xfrm flipH="1">
              <a:off x="4604" y="1888"/>
              <a:ext cx="544" cy="45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8" name="Line 46"/>
            <p:cNvSpPr>
              <a:spLocks noChangeShapeType="1"/>
            </p:cNvSpPr>
            <p:nvPr/>
          </p:nvSpPr>
          <p:spPr bwMode="auto">
            <a:xfrm>
              <a:off x="2970" y="527"/>
              <a:ext cx="1997" cy="114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9" name="Line 44"/>
            <p:cNvSpPr>
              <a:spLocks noChangeShapeType="1"/>
            </p:cNvSpPr>
            <p:nvPr/>
          </p:nvSpPr>
          <p:spPr bwMode="auto">
            <a:xfrm flipH="1">
              <a:off x="1610" y="527"/>
              <a:ext cx="1043" cy="49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0" name="Line 45"/>
            <p:cNvSpPr>
              <a:spLocks noChangeShapeType="1"/>
            </p:cNvSpPr>
            <p:nvPr/>
          </p:nvSpPr>
          <p:spPr bwMode="auto">
            <a:xfrm>
              <a:off x="1700" y="1253"/>
              <a:ext cx="545" cy="45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29761" name="Oval 4"/>
            <p:cNvSpPr>
              <a:spLocks noChangeArrowheads="1"/>
            </p:cNvSpPr>
            <p:nvPr/>
          </p:nvSpPr>
          <p:spPr bwMode="auto">
            <a:xfrm>
              <a:off x="2562" y="164"/>
              <a:ext cx="480" cy="480"/>
            </a:xfrm>
            <a:prstGeom prst="ellipse">
              <a:avLst/>
            </a:prstGeom>
            <a:ln w="38100" cap="sq">
              <a:solidFill>
                <a:srgbClr val="008080"/>
              </a:solidFill>
              <a:round/>
              <a:headEnd type="none" w="sm" len="sm"/>
              <a:tailEnd type="none" w="sm" len="sm"/>
            </a:ln>
          </p:spPr>
          <p:txBody>
            <a:bodyPr wrap="none" anchor="ctr"/>
            <a:lstStyle/>
            <a:p>
              <a:pPr>
                <a:spcBef>
                  <a:spcPct val="0"/>
                </a:spcBef>
              </a:pPr>
              <a:r>
                <a:rPr lang="en-US" altLang="zh-CN" sz="4000">
                  <a:solidFill>
                    <a:srgbClr val="990033"/>
                  </a:solidFill>
                </a:rPr>
                <a:t>A</a:t>
              </a:r>
              <a:endParaRPr lang="en-US" altLang="zh-CN" sz="2400" b="0">
                <a:solidFill>
                  <a:schemeClr val="tx1"/>
                </a:solidFill>
              </a:endParaRPr>
            </a:p>
          </p:txBody>
        </p:sp>
        <p:sp useBgFill="1">
          <p:nvSpPr>
            <p:cNvPr id="29762" name="Oval 7"/>
            <p:cNvSpPr>
              <a:spLocks noChangeArrowheads="1"/>
            </p:cNvSpPr>
            <p:nvPr/>
          </p:nvSpPr>
          <p:spPr bwMode="auto">
            <a:xfrm>
              <a:off x="1301" y="859"/>
              <a:ext cx="528" cy="528"/>
            </a:xfrm>
            <a:prstGeom prst="ellipse">
              <a:avLst/>
            </a:prstGeom>
            <a:ln w="28575" cap="sq">
              <a:solidFill>
                <a:srgbClr val="008080"/>
              </a:solidFill>
              <a:round/>
              <a:headEnd type="none" w="sm" len="sm"/>
              <a:tailEnd type="none" w="sm" len="sm"/>
            </a:ln>
          </p:spPr>
          <p:txBody>
            <a:bodyPr wrap="none" anchor="ctr"/>
            <a:lstStyle/>
            <a:p>
              <a:pPr>
                <a:spcBef>
                  <a:spcPct val="0"/>
                </a:spcBef>
              </a:pPr>
              <a:r>
                <a:rPr lang="en-US" altLang="zh-CN" sz="4000">
                  <a:solidFill>
                    <a:srgbClr val="990033"/>
                  </a:solidFill>
                </a:rPr>
                <a:t>B</a:t>
              </a:r>
              <a:endParaRPr lang="en-US" altLang="zh-CN" sz="2400" b="0">
                <a:solidFill>
                  <a:schemeClr val="tx1"/>
                </a:solidFill>
              </a:endParaRPr>
            </a:p>
          </p:txBody>
        </p:sp>
        <p:sp useBgFill="1">
          <p:nvSpPr>
            <p:cNvPr id="29763" name="Oval 8"/>
            <p:cNvSpPr>
              <a:spLocks noChangeArrowheads="1"/>
            </p:cNvSpPr>
            <p:nvPr/>
          </p:nvSpPr>
          <p:spPr bwMode="auto">
            <a:xfrm>
              <a:off x="1925" y="1531"/>
              <a:ext cx="480" cy="480"/>
            </a:xfrm>
            <a:prstGeom prst="ellipse">
              <a:avLst/>
            </a:prstGeom>
            <a:ln w="28575" cap="sq">
              <a:solidFill>
                <a:srgbClr val="008080"/>
              </a:solidFill>
              <a:round/>
              <a:headEnd type="none" w="sm" len="sm"/>
              <a:tailEnd type="none" w="sm" len="sm"/>
            </a:ln>
          </p:spPr>
          <p:txBody>
            <a:bodyPr wrap="none" anchor="ctr"/>
            <a:lstStyle/>
            <a:p>
              <a:pPr>
                <a:spcBef>
                  <a:spcPct val="0"/>
                </a:spcBef>
              </a:pPr>
              <a:r>
                <a:rPr lang="en-US" altLang="zh-CN" sz="4000">
                  <a:solidFill>
                    <a:srgbClr val="990033"/>
                  </a:solidFill>
                </a:rPr>
                <a:t>C</a:t>
              </a:r>
              <a:endParaRPr lang="en-US" altLang="zh-CN" sz="2400" b="0">
                <a:solidFill>
                  <a:schemeClr val="tx1"/>
                </a:solidFill>
              </a:endParaRPr>
            </a:p>
          </p:txBody>
        </p:sp>
        <p:sp useBgFill="1">
          <p:nvSpPr>
            <p:cNvPr id="29764" name="Oval 9"/>
            <p:cNvSpPr>
              <a:spLocks noChangeArrowheads="1"/>
            </p:cNvSpPr>
            <p:nvPr/>
          </p:nvSpPr>
          <p:spPr bwMode="auto">
            <a:xfrm>
              <a:off x="3749" y="859"/>
              <a:ext cx="528" cy="528"/>
            </a:xfrm>
            <a:prstGeom prst="ellipse">
              <a:avLst/>
            </a:prstGeom>
            <a:ln w="28575" cap="sq">
              <a:solidFill>
                <a:srgbClr val="008080"/>
              </a:solidFill>
              <a:round/>
              <a:headEnd type="none" w="sm" len="sm"/>
              <a:tailEnd type="none" w="sm" len="sm"/>
            </a:ln>
          </p:spPr>
          <p:txBody>
            <a:bodyPr wrap="none" anchor="ctr"/>
            <a:lstStyle/>
            <a:p>
              <a:pPr>
                <a:spcBef>
                  <a:spcPct val="0"/>
                </a:spcBef>
              </a:pPr>
              <a:r>
                <a:rPr lang="en-US" altLang="zh-CN" sz="4000">
                  <a:solidFill>
                    <a:srgbClr val="990033"/>
                  </a:solidFill>
                </a:rPr>
                <a:t>D</a:t>
              </a:r>
              <a:endParaRPr lang="en-US" altLang="zh-CN" sz="2400" b="0">
                <a:solidFill>
                  <a:schemeClr val="tx1"/>
                </a:solidFill>
              </a:endParaRPr>
            </a:p>
          </p:txBody>
        </p:sp>
        <p:sp useBgFill="1">
          <p:nvSpPr>
            <p:cNvPr id="29765" name="Oval 10"/>
            <p:cNvSpPr>
              <a:spLocks noChangeArrowheads="1"/>
            </p:cNvSpPr>
            <p:nvPr/>
          </p:nvSpPr>
          <p:spPr bwMode="auto">
            <a:xfrm>
              <a:off x="4901" y="1483"/>
              <a:ext cx="528" cy="528"/>
            </a:xfrm>
            <a:prstGeom prst="ellipse">
              <a:avLst/>
            </a:prstGeom>
            <a:ln w="28575" cap="sq">
              <a:solidFill>
                <a:srgbClr val="008080"/>
              </a:solidFill>
              <a:round/>
              <a:headEnd type="none" w="sm" len="sm"/>
              <a:tailEnd type="none" w="sm" len="sm"/>
            </a:ln>
          </p:spPr>
          <p:txBody>
            <a:bodyPr wrap="none" anchor="ctr"/>
            <a:lstStyle/>
            <a:p>
              <a:pPr>
                <a:spcBef>
                  <a:spcPct val="0"/>
                </a:spcBef>
              </a:pPr>
              <a:r>
                <a:rPr lang="en-US" altLang="zh-CN" sz="4000">
                  <a:solidFill>
                    <a:srgbClr val="990033"/>
                  </a:solidFill>
                </a:rPr>
                <a:t>E</a:t>
              </a:r>
              <a:endParaRPr lang="en-US" altLang="zh-CN" sz="2400">
                <a:solidFill>
                  <a:schemeClr val="tx1"/>
                </a:solidFill>
              </a:endParaRPr>
            </a:p>
          </p:txBody>
        </p:sp>
        <p:sp useBgFill="1">
          <p:nvSpPr>
            <p:cNvPr id="29766" name="Oval 11"/>
            <p:cNvSpPr>
              <a:spLocks noChangeArrowheads="1"/>
            </p:cNvSpPr>
            <p:nvPr/>
          </p:nvSpPr>
          <p:spPr bwMode="auto">
            <a:xfrm>
              <a:off x="4377" y="2251"/>
              <a:ext cx="528" cy="480"/>
            </a:xfrm>
            <a:prstGeom prst="ellipse">
              <a:avLst/>
            </a:prstGeom>
            <a:ln w="28575" cap="sq">
              <a:solidFill>
                <a:srgbClr val="008080"/>
              </a:solidFill>
              <a:round/>
              <a:headEnd type="none" w="sm" len="sm"/>
              <a:tailEnd type="none" w="sm" len="sm"/>
            </a:ln>
          </p:spPr>
          <p:txBody>
            <a:bodyPr wrap="none" anchor="ctr"/>
            <a:lstStyle/>
            <a:p>
              <a:pPr>
                <a:spcBef>
                  <a:spcPct val="0"/>
                </a:spcBef>
              </a:pPr>
              <a:r>
                <a:rPr lang="en-US" altLang="zh-CN" sz="4000">
                  <a:solidFill>
                    <a:srgbClr val="990033"/>
                  </a:solidFill>
                </a:rPr>
                <a:t>F</a:t>
              </a:r>
              <a:endParaRPr lang="en-US" altLang="zh-CN" sz="2400" b="0">
                <a:solidFill>
                  <a:schemeClr val="tx1"/>
                </a:solidFill>
              </a:endParaRPr>
            </a:p>
          </p:txBody>
        </p:sp>
        <p:sp>
          <p:nvSpPr>
            <p:cNvPr id="29767" name="Text Box 50"/>
            <p:cNvSpPr txBox="1">
              <a:spLocks noChangeArrowheads="1"/>
            </p:cNvSpPr>
            <p:nvPr/>
          </p:nvSpPr>
          <p:spPr bwMode="auto">
            <a:xfrm>
              <a:off x="975" y="936"/>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b="0">
                  <a:solidFill>
                    <a:schemeClr val="tx1"/>
                  </a:solidFill>
                </a:rPr>
                <a:t>2</a:t>
              </a:r>
            </a:p>
          </p:txBody>
        </p:sp>
        <p:sp>
          <p:nvSpPr>
            <p:cNvPr id="29768" name="Text Box 51"/>
            <p:cNvSpPr txBox="1">
              <a:spLocks noChangeArrowheads="1"/>
            </p:cNvSpPr>
            <p:nvPr/>
          </p:nvSpPr>
          <p:spPr bwMode="auto">
            <a:xfrm>
              <a:off x="2472" y="1525"/>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b="0">
                  <a:solidFill>
                    <a:schemeClr val="tx1"/>
                  </a:solidFill>
                </a:rPr>
                <a:t>5</a:t>
              </a:r>
            </a:p>
          </p:txBody>
        </p:sp>
        <p:sp>
          <p:nvSpPr>
            <p:cNvPr id="29769" name="Text Box 52"/>
            <p:cNvSpPr txBox="1">
              <a:spLocks noChangeArrowheads="1"/>
            </p:cNvSpPr>
            <p:nvPr/>
          </p:nvSpPr>
          <p:spPr bwMode="auto">
            <a:xfrm>
              <a:off x="2290" y="214"/>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b="0">
                  <a:solidFill>
                    <a:schemeClr val="tx1"/>
                  </a:solidFill>
                </a:rPr>
                <a:t>1</a:t>
              </a:r>
            </a:p>
          </p:txBody>
        </p:sp>
        <p:sp>
          <p:nvSpPr>
            <p:cNvPr id="29770" name="Text Box 53"/>
            <p:cNvSpPr txBox="1">
              <a:spLocks noChangeArrowheads="1"/>
            </p:cNvSpPr>
            <p:nvPr/>
          </p:nvSpPr>
          <p:spPr bwMode="auto">
            <a:xfrm>
              <a:off x="3968" y="21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b="0">
                  <a:solidFill>
                    <a:schemeClr val="tx1"/>
                  </a:solidFill>
                </a:rPr>
                <a:t>14</a:t>
              </a:r>
            </a:p>
          </p:txBody>
        </p:sp>
        <p:sp>
          <p:nvSpPr>
            <p:cNvPr id="29771" name="Text Box 55"/>
            <p:cNvSpPr txBox="1">
              <a:spLocks noChangeArrowheads="1"/>
            </p:cNvSpPr>
            <p:nvPr/>
          </p:nvSpPr>
          <p:spPr bwMode="auto">
            <a:xfrm>
              <a:off x="4331" y="800"/>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b="0">
                  <a:solidFill>
                    <a:schemeClr val="tx1"/>
                  </a:solidFill>
                </a:rPr>
                <a:t>3</a:t>
              </a:r>
            </a:p>
          </p:txBody>
        </p:sp>
        <p:sp>
          <p:nvSpPr>
            <p:cNvPr id="29772" name="Text Box 56"/>
            <p:cNvSpPr txBox="1">
              <a:spLocks noChangeArrowheads="1"/>
            </p:cNvSpPr>
            <p:nvPr/>
          </p:nvSpPr>
          <p:spPr bwMode="auto">
            <a:xfrm>
              <a:off x="5148" y="1162"/>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b="0">
                  <a:solidFill>
                    <a:schemeClr val="tx1"/>
                  </a:solidFill>
                </a:rPr>
                <a:t>7</a:t>
              </a:r>
            </a:p>
          </p:txBody>
        </p:sp>
        <p:sp useBgFill="1">
          <p:nvSpPr>
            <p:cNvPr id="29773" name="Oval 64"/>
            <p:cNvSpPr>
              <a:spLocks noChangeArrowheads="1"/>
            </p:cNvSpPr>
            <p:nvPr/>
          </p:nvSpPr>
          <p:spPr bwMode="auto">
            <a:xfrm>
              <a:off x="748" y="1525"/>
              <a:ext cx="480" cy="480"/>
            </a:xfrm>
            <a:prstGeom prst="ellipse">
              <a:avLst/>
            </a:prstGeom>
            <a:ln w="28575">
              <a:solidFill>
                <a:srgbClr val="008080"/>
              </a:solidFill>
              <a:prstDash val="sysDot"/>
              <a:round/>
              <a:headEnd type="none" w="sm" len="sm"/>
              <a:tailEnd type="none" w="sm" len="sm"/>
            </a:ln>
          </p:spPr>
          <p:txBody>
            <a:bodyPr wrap="none" anchor="ctr"/>
            <a:lstStyle/>
            <a:p>
              <a:pPr>
                <a:spcBef>
                  <a:spcPct val="0"/>
                </a:spcBef>
              </a:pPr>
              <a:endParaRPr lang="zh-CN" altLang="zh-CN" sz="2400" b="0">
                <a:solidFill>
                  <a:schemeClr val="tx1"/>
                </a:solidFill>
              </a:endParaRPr>
            </a:p>
          </p:txBody>
        </p:sp>
        <p:sp useBgFill="1">
          <p:nvSpPr>
            <p:cNvPr id="29774" name="Oval 67"/>
            <p:cNvSpPr>
              <a:spLocks noChangeArrowheads="1"/>
            </p:cNvSpPr>
            <p:nvPr/>
          </p:nvSpPr>
          <p:spPr bwMode="auto">
            <a:xfrm>
              <a:off x="3198" y="1525"/>
              <a:ext cx="480" cy="480"/>
            </a:xfrm>
            <a:prstGeom prst="ellipse">
              <a:avLst/>
            </a:prstGeom>
            <a:ln w="28575">
              <a:solidFill>
                <a:srgbClr val="008080"/>
              </a:solidFill>
              <a:prstDash val="sysDot"/>
              <a:round/>
              <a:headEnd type="none" w="sm" len="sm"/>
              <a:tailEnd type="none" w="sm" len="sm"/>
            </a:ln>
          </p:spPr>
          <p:txBody>
            <a:bodyPr wrap="none" anchor="ctr"/>
            <a:lstStyle/>
            <a:p>
              <a:pPr>
                <a:spcBef>
                  <a:spcPct val="0"/>
                </a:spcBef>
              </a:pPr>
              <a:endParaRPr lang="zh-CN" altLang="zh-CN" sz="2400" b="0">
                <a:solidFill>
                  <a:schemeClr val="tx1"/>
                </a:solidFill>
              </a:endParaRPr>
            </a:p>
          </p:txBody>
        </p:sp>
      </p:grpSp>
      <p:sp>
        <p:nvSpPr>
          <p:cNvPr id="114757" name="Rectangle 69"/>
          <p:cNvSpPr>
            <a:spLocks noChangeArrowheads="1"/>
          </p:cNvSpPr>
          <p:nvPr/>
        </p:nvSpPr>
        <p:spPr bwMode="auto">
          <a:xfrm>
            <a:off x="525434" y="5494360"/>
            <a:ext cx="457200" cy="519113"/>
          </a:xfrm>
          <a:prstGeom prst="rect">
            <a:avLst/>
          </a:prstGeom>
          <a:solidFill>
            <a:schemeClr val="hlink"/>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r>
              <a:rPr lang="en-US" altLang="zh-CN">
                <a:solidFill>
                  <a:srgbClr val="990033"/>
                </a:solidFill>
              </a:rPr>
              <a:t>A</a:t>
            </a:r>
          </a:p>
        </p:txBody>
      </p:sp>
      <p:sp>
        <p:nvSpPr>
          <p:cNvPr id="114758" name="Rectangle 70"/>
          <p:cNvSpPr>
            <a:spLocks noChangeArrowheads="1"/>
          </p:cNvSpPr>
          <p:nvPr/>
        </p:nvSpPr>
        <p:spPr bwMode="auto">
          <a:xfrm>
            <a:off x="1146147" y="5494360"/>
            <a:ext cx="420687" cy="519113"/>
          </a:xfrm>
          <a:prstGeom prst="rect">
            <a:avLst/>
          </a:prstGeom>
          <a:solidFill>
            <a:schemeClr val="hlink"/>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algn="l"/>
            <a:r>
              <a:rPr lang="en-US" altLang="zh-CN">
                <a:solidFill>
                  <a:srgbClr val="990033"/>
                </a:solidFill>
              </a:rPr>
              <a:t>B</a:t>
            </a:r>
          </a:p>
        </p:txBody>
      </p:sp>
      <p:sp>
        <p:nvSpPr>
          <p:cNvPr id="114759" name="Rectangle 71"/>
          <p:cNvSpPr>
            <a:spLocks noChangeArrowheads="1"/>
          </p:cNvSpPr>
          <p:nvPr/>
        </p:nvSpPr>
        <p:spPr bwMode="auto">
          <a:xfrm>
            <a:off x="1658909" y="5494360"/>
            <a:ext cx="441325" cy="519113"/>
          </a:xfrm>
          <a:prstGeom prst="rect">
            <a:avLst/>
          </a:prstGeom>
          <a:solidFill>
            <a:schemeClr val="hlink"/>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algn="l"/>
            <a:r>
              <a:rPr lang="en-US" altLang="zh-CN">
                <a:solidFill>
                  <a:srgbClr val="990033"/>
                </a:solidFill>
              </a:rPr>
              <a:t>D</a:t>
            </a:r>
          </a:p>
        </p:txBody>
      </p:sp>
      <p:sp>
        <p:nvSpPr>
          <p:cNvPr id="114760" name="Rectangle 72"/>
          <p:cNvSpPr>
            <a:spLocks noChangeArrowheads="1"/>
          </p:cNvSpPr>
          <p:nvPr/>
        </p:nvSpPr>
        <p:spPr bwMode="auto">
          <a:xfrm>
            <a:off x="2789209" y="5494360"/>
            <a:ext cx="441325" cy="519113"/>
          </a:xfrm>
          <a:prstGeom prst="rect">
            <a:avLst/>
          </a:prstGeom>
          <a:solidFill>
            <a:schemeClr val="hlink"/>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algn="l"/>
            <a:r>
              <a:rPr lang="en-US" altLang="zh-CN">
                <a:solidFill>
                  <a:srgbClr val="990033"/>
                </a:solidFill>
              </a:rPr>
              <a:t>C</a:t>
            </a:r>
          </a:p>
        </p:txBody>
      </p:sp>
      <p:sp>
        <p:nvSpPr>
          <p:cNvPr id="114761" name="Rectangle 73"/>
          <p:cNvSpPr>
            <a:spLocks noChangeArrowheads="1"/>
          </p:cNvSpPr>
          <p:nvPr/>
        </p:nvSpPr>
        <p:spPr bwMode="auto">
          <a:xfrm>
            <a:off x="3914747" y="5494360"/>
            <a:ext cx="420687" cy="519113"/>
          </a:xfrm>
          <a:prstGeom prst="rect">
            <a:avLst/>
          </a:prstGeom>
          <a:solidFill>
            <a:schemeClr val="hlink"/>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algn="l"/>
            <a:r>
              <a:rPr lang="en-US" altLang="zh-CN">
                <a:solidFill>
                  <a:srgbClr val="990033"/>
                </a:solidFill>
              </a:rPr>
              <a:t>E</a:t>
            </a:r>
          </a:p>
        </p:txBody>
      </p:sp>
      <p:sp>
        <p:nvSpPr>
          <p:cNvPr id="114762" name="Rectangle 74"/>
          <p:cNvSpPr>
            <a:spLocks noChangeArrowheads="1"/>
          </p:cNvSpPr>
          <p:nvPr/>
        </p:nvSpPr>
        <p:spPr bwMode="auto">
          <a:xfrm>
            <a:off x="7853334" y="5494360"/>
            <a:ext cx="401638" cy="519113"/>
          </a:xfrm>
          <a:prstGeom prst="rect">
            <a:avLst/>
          </a:prstGeom>
          <a:solidFill>
            <a:schemeClr val="hlink"/>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algn="l"/>
            <a:r>
              <a:rPr lang="en-US" altLang="zh-CN">
                <a:solidFill>
                  <a:srgbClr val="990033"/>
                </a:solidFill>
              </a:rPr>
              <a:t>F</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757"/>
                                        </p:tgtEl>
                                        <p:attrNameLst>
                                          <p:attrName>style.visibility</p:attrName>
                                        </p:attrNameLst>
                                      </p:cBhvr>
                                      <p:to>
                                        <p:strVal val="visible"/>
                                      </p:to>
                                    </p:set>
                                    <p:animEffect transition="in" filter="wipe(up)">
                                      <p:cBhvr>
                                        <p:cTn id="7" dur="500"/>
                                        <p:tgtEl>
                                          <p:spTgt spid="114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4758"/>
                                        </p:tgtEl>
                                        <p:attrNameLst>
                                          <p:attrName>style.visibility</p:attrName>
                                        </p:attrNameLst>
                                      </p:cBhvr>
                                      <p:to>
                                        <p:strVal val="visible"/>
                                      </p:to>
                                    </p:set>
                                    <p:animEffect transition="in" filter="wipe(up)">
                                      <p:cBhvr>
                                        <p:cTn id="12" dur="500"/>
                                        <p:tgtEl>
                                          <p:spTgt spid="1147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4759"/>
                                        </p:tgtEl>
                                        <p:attrNameLst>
                                          <p:attrName>style.visibility</p:attrName>
                                        </p:attrNameLst>
                                      </p:cBhvr>
                                      <p:to>
                                        <p:strVal val="visible"/>
                                      </p:to>
                                    </p:set>
                                    <p:animEffect transition="in" filter="wipe(up)">
                                      <p:cBhvr>
                                        <p:cTn id="17" dur="500"/>
                                        <p:tgtEl>
                                          <p:spTgt spid="1147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4760"/>
                                        </p:tgtEl>
                                        <p:attrNameLst>
                                          <p:attrName>style.visibility</p:attrName>
                                        </p:attrNameLst>
                                      </p:cBhvr>
                                      <p:to>
                                        <p:strVal val="visible"/>
                                      </p:to>
                                    </p:set>
                                    <p:animEffect transition="in" filter="wipe(up)">
                                      <p:cBhvr>
                                        <p:cTn id="22" dur="500"/>
                                        <p:tgtEl>
                                          <p:spTgt spid="1147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4761"/>
                                        </p:tgtEl>
                                        <p:attrNameLst>
                                          <p:attrName>style.visibility</p:attrName>
                                        </p:attrNameLst>
                                      </p:cBhvr>
                                      <p:to>
                                        <p:strVal val="visible"/>
                                      </p:to>
                                    </p:set>
                                    <p:animEffect transition="in" filter="wipe(up)">
                                      <p:cBhvr>
                                        <p:cTn id="27" dur="500"/>
                                        <p:tgtEl>
                                          <p:spTgt spid="1147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4762"/>
                                        </p:tgtEl>
                                        <p:attrNameLst>
                                          <p:attrName>style.visibility</p:attrName>
                                        </p:attrNameLst>
                                      </p:cBhvr>
                                      <p:to>
                                        <p:strVal val="visible"/>
                                      </p:to>
                                    </p:set>
                                    <p:animEffect transition="in" filter="wipe(up)">
                                      <p:cBhvr>
                                        <p:cTn id="32" dur="500"/>
                                        <p:tgtEl>
                                          <p:spTgt spid="11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57" grpId="0" animBg="1" autoUpdateAnimBg="0"/>
      <p:bldP spid="114758" grpId="0" animBg="1" autoUpdateAnimBg="0"/>
      <p:bldP spid="114759" grpId="0" animBg="1" autoUpdateAnimBg="0"/>
      <p:bldP spid="114760" grpId="0" animBg="1" autoUpdateAnimBg="0"/>
      <p:bldP spid="114761" grpId="0" animBg="1" autoUpdateAnimBg="0"/>
      <p:bldP spid="114762"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E531C1CC-5B92-4576-B205-4A8F4B9EDD9C}" type="slidenum">
              <a:rPr kumimoji="0" lang="en-US" altLang="zh-CN" sz="1400" b="0" smtClean="0">
                <a:solidFill>
                  <a:schemeClr val="tx1"/>
                </a:solidFill>
              </a:rPr>
              <a:pPr eaLnBrk="1" hangingPunct="1"/>
              <a:t>27</a:t>
            </a:fld>
            <a:endParaRPr kumimoji="0" lang="en-US" altLang="zh-CN" sz="1400" b="0" smtClean="0">
              <a:solidFill>
                <a:schemeClr val="tx1"/>
              </a:solidFill>
            </a:endParaRPr>
          </a:p>
        </p:txBody>
      </p:sp>
      <p:sp>
        <p:nvSpPr>
          <p:cNvPr id="30723" name="Rectangle 4"/>
          <p:cNvSpPr>
            <a:spLocks noGrp="1" noChangeArrowheads="1"/>
          </p:cNvSpPr>
          <p:nvPr>
            <p:ph type="title"/>
          </p:nvPr>
        </p:nvSpPr>
        <p:spPr/>
        <p:txBody>
          <a:bodyPr/>
          <a:lstStyle/>
          <a:p>
            <a:pPr eaLnBrk="1" hangingPunct="1"/>
            <a:r>
              <a:rPr lang="en-US" altLang="zh-CN" smtClean="0"/>
              <a:t>6.3.2 </a:t>
            </a:r>
            <a:r>
              <a:rPr lang="zh-CN" altLang="en-US" smtClean="0">
                <a:solidFill>
                  <a:schemeClr val="tx1"/>
                </a:solidFill>
              </a:rPr>
              <a:t>二叉树的链式存储表示</a:t>
            </a:r>
          </a:p>
        </p:txBody>
      </p:sp>
      <p:sp>
        <p:nvSpPr>
          <p:cNvPr id="30724" name="Rectangle 5"/>
          <p:cNvSpPr>
            <a:spLocks noGrp="1" noChangeArrowheads="1"/>
          </p:cNvSpPr>
          <p:nvPr>
            <p:ph type="body" idx="1"/>
          </p:nvPr>
        </p:nvSpPr>
        <p:spPr/>
        <p:txBody>
          <a:bodyPr/>
          <a:lstStyle/>
          <a:p>
            <a:pPr eaLnBrk="1" hangingPunct="1"/>
            <a:r>
              <a:rPr lang="en-US" altLang="zh-CN" smtClean="0"/>
              <a:t>1)   </a:t>
            </a:r>
            <a:r>
              <a:rPr lang="zh-CN" altLang="en-US" smtClean="0"/>
              <a:t>二叉链表</a:t>
            </a:r>
          </a:p>
          <a:p>
            <a:pPr eaLnBrk="1" hangingPunct="1"/>
            <a:r>
              <a:rPr lang="en-US" altLang="zh-CN" smtClean="0"/>
              <a:t>2)   </a:t>
            </a:r>
            <a:r>
              <a:rPr lang="zh-CN" altLang="en-US" smtClean="0"/>
              <a:t>三叉链表</a:t>
            </a:r>
          </a:p>
          <a:p>
            <a:pPr eaLnBrk="1" hangingPunct="1"/>
            <a:r>
              <a:rPr lang="en-US" altLang="zh-CN" smtClean="0"/>
              <a:t>3)   </a:t>
            </a:r>
            <a:r>
              <a:rPr lang="zh-CN" altLang="en-US" smtClean="0"/>
              <a:t>双亲链表</a:t>
            </a:r>
          </a:p>
          <a:p>
            <a:pPr eaLnBrk="1" hangingPunct="1"/>
            <a:r>
              <a:rPr lang="en-US" altLang="zh-CN" smtClean="0"/>
              <a:t>4)   </a:t>
            </a:r>
            <a:r>
              <a:rPr lang="zh-CN" altLang="en-US" smtClean="0"/>
              <a:t>线索链表</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3DE68851-CED3-4BA6-BEC0-E33F720A72E7}" type="slidenum">
              <a:rPr kumimoji="0" lang="en-US" altLang="zh-CN" sz="1400" b="0" smtClean="0">
                <a:solidFill>
                  <a:schemeClr val="tx1"/>
                </a:solidFill>
              </a:rPr>
              <a:pPr eaLnBrk="1" hangingPunct="1"/>
              <a:t>28</a:t>
            </a:fld>
            <a:endParaRPr kumimoji="0" lang="en-US" altLang="zh-CN" sz="1400" b="0" smtClean="0">
              <a:solidFill>
                <a:schemeClr val="tx1"/>
              </a:solidFill>
            </a:endParaRPr>
          </a:p>
        </p:txBody>
      </p:sp>
      <p:sp>
        <p:nvSpPr>
          <p:cNvPr id="31747" name="Rectangle 10"/>
          <p:cNvSpPr>
            <a:spLocks noGrp="1" noChangeArrowheads="1"/>
          </p:cNvSpPr>
          <p:nvPr>
            <p:ph type="title"/>
          </p:nvPr>
        </p:nvSpPr>
        <p:spPr/>
        <p:txBody>
          <a:bodyPr/>
          <a:lstStyle/>
          <a:p>
            <a:pPr eaLnBrk="1" hangingPunct="1"/>
            <a:r>
              <a:rPr lang="en-US" altLang="zh-CN" smtClean="0"/>
              <a:t>1)   </a:t>
            </a:r>
            <a:r>
              <a:rPr lang="zh-CN" altLang="en-US" smtClean="0"/>
              <a:t>二叉链表</a:t>
            </a:r>
          </a:p>
        </p:txBody>
      </p:sp>
      <p:grpSp>
        <p:nvGrpSpPr>
          <p:cNvPr id="2" name="Group 11"/>
          <p:cNvGrpSpPr>
            <a:grpSpLocks/>
          </p:cNvGrpSpPr>
          <p:nvPr/>
        </p:nvGrpSpPr>
        <p:grpSpPr bwMode="auto">
          <a:xfrm>
            <a:off x="2749550" y="2449513"/>
            <a:ext cx="1524000" cy="533400"/>
            <a:chOff x="1728" y="1478"/>
            <a:chExt cx="960" cy="336"/>
          </a:xfrm>
        </p:grpSpPr>
        <p:sp>
          <p:nvSpPr>
            <p:cNvPr id="31798" name="Rectangle 12"/>
            <p:cNvSpPr>
              <a:spLocks noChangeArrowheads="1"/>
            </p:cNvSpPr>
            <p:nvPr/>
          </p:nvSpPr>
          <p:spPr bwMode="auto">
            <a:xfrm>
              <a:off x="1728" y="1478"/>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A</a:t>
              </a:r>
              <a:endParaRPr lang="en-US" altLang="zh-CN" sz="2400" b="0">
                <a:solidFill>
                  <a:schemeClr val="tx1"/>
                </a:solidFill>
              </a:endParaRPr>
            </a:p>
          </p:txBody>
        </p:sp>
        <p:sp>
          <p:nvSpPr>
            <p:cNvPr id="31799" name="Line 13"/>
            <p:cNvSpPr>
              <a:spLocks noChangeShapeType="1"/>
            </p:cNvSpPr>
            <p:nvPr/>
          </p:nvSpPr>
          <p:spPr bwMode="auto">
            <a:xfrm>
              <a:off x="1968" y="147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0" name="Line 14"/>
            <p:cNvSpPr>
              <a:spLocks noChangeShapeType="1"/>
            </p:cNvSpPr>
            <p:nvPr/>
          </p:nvSpPr>
          <p:spPr bwMode="auto">
            <a:xfrm>
              <a:off x="2448" y="147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5"/>
          <p:cNvGrpSpPr>
            <a:grpSpLocks/>
          </p:cNvGrpSpPr>
          <p:nvPr/>
        </p:nvGrpSpPr>
        <p:grpSpPr bwMode="auto">
          <a:xfrm>
            <a:off x="5586413" y="5764213"/>
            <a:ext cx="1643062" cy="720725"/>
            <a:chOff x="3515" y="3566"/>
            <a:chExt cx="1035" cy="454"/>
          </a:xfrm>
        </p:grpSpPr>
        <p:sp>
          <p:nvSpPr>
            <p:cNvPr id="31793" name="Rectangle 16"/>
            <p:cNvSpPr>
              <a:spLocks noChangeArrowheads="1"/>
            </p:cNvSpPr>
            <p:nvPr/>
          </p:nvSpPr>
          <p:spPr bwMode="auto">
            <a:xfrm>
              <a:off x="3552" y="3638"/>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F</a:t>
              </a:r>
              <a:endParaRPr lang="en-US" altLang="zh-CN" sz="2400" b="0">
                <a:solidFill>
                  <a:schemeClr val="tx1"/>
                </a:solidFill>
              </a:endParaRPr>
            </a:p>
          </p:txBody>
        </p:sp>
        <p:sp>
          <p:nvSpPr>
            <p:cNvPr id="31794" name="Line 17"/>
            <p:cNvSpPr>
              <a:spLocks noChangeShapeType="1"/>
            </p:cNvSpPr>
            <p:nvPr/>
          </p:nvSpPr>
          <p:spPr bwMode="auto">
            <a:xfrm>
              <a:off x="3792" y="363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5" name="Line 18"/>
            <p:cNvSpPr>
              <a:spLocks noChangeShapeType="1"/>
            </p:cNvSpPr>
            <p:nvPr/>
          </p:nvSpPr>
          <p:spPr bwMode="auto">
            <a:xfrm>
              <a:off x="4272" y="363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6" name="Text Box 19"/>
            <p:cNvSpPr txBox="1">
              <a:spLocks noChangeArrowheads="1"/>
            </p:cNvSpPr>
            <p:nvPr/>
          </p:nvSpPr>
          <p:spPr bwMode="auto">
            <a:xfrm>
              <a:off x="3515" y="3578"/>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sym typeface="Symbol" pitchFamily="18" charset="2"/>
                </a:rPr>
                <a:t></a:t>
              </a:r>
              <a:endParaRPr lang="en-US" altLang="zh-CN" sz="2400" b="0">
                <a:solidFill>
                  <a:schemeClr val="tx1"/>
                </a:solidFill>
              </a:endParaRPr>
            </a:p>
          </p:txBody>
        </p:sp>
        <p:sp>
          <p:nvSpPr>
            <p:cNvPr id="31797" name="Text Box 20"/>
            <p:cNvSpPr txBox="1">
              <a:spLocks noChangeArrowheads="1"/>
            </p:cNvSpPr>
            <p:nvPr/>
          </p:nvSpPr>
          <p:spPr bwMode="auto">
            <a:xfrm>
              <a:off x="4241" y="3566"/>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sym typeface="Symbol" pitchFamily="18" charset="2"/>
                </a:rPr>
                <a:t></a:t>
              </a:r>
              <a:endParaRPr lang="en-US" altLang="zh-CN" sz="2400" b="0">
                <a:solidFill>
                  <a:schemeClr val="tx1"/>
                </a:solidFill>
              </a:endParaRPr>
            </a:p>
          </p:txBody>
        </p:sp>
      </p:grpSp>
      <p:grpSp>
        <p:nvGrpSpPr>
          <p:cNvPr id="4" name="Group 21"/>
          <p:cNvGrpSpPr>
            <a:grpSpLocks/>
          </p:cNvGrpSpPr>
          <p:nvPr/>
        </p:nvGrpSpPr>
        <p:grpSpPr bwMode="auto">
          <a:xfrm>
            <a:off x="4578350" y="3460750"/>
            <a:ext cx="1600200" cy="701675"/>
            <a:chOff x="2880" y="2115"/>
            <a:chExt cx="1008" cy="442"/>
          </a:xfrm>
        </p:grpSpPr>
        <p:sp>
          <p:nvSpPr>
            <p:cNvPr id="31789" name="Rectangle 22"/>
            <p:cNvSpPr>
              <a:spLocks noChangeArrowheads="1"/>
            </p:cNvSpPr>
            <p:nvPr/>
          </p:nvSpPr>
          <p:spPr bwMode="auto">
            <a:xfrm>
              <a:off x="2928" y="2198"/>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D</a:t>
              </a:r>
              <a:endParaRPr lang="en-US" altLang="zh-CN" sz="2400" b="0">
                <a:solidFill>
                  <a:schemeClr val="tx1"/>
                </a:solidFill>
              </a:endParaRPr>
            </a:p>
          </p:txBody>
        </p:sp>
        <p:sp>
          <p:nvSpPr>
            <p:cNvPr id="31790" name="Line 23"/>
            <p:cNvSpPr>
              <a:spLocks noChangeShapeType="1"/>
            </p:cNvSpPr>
            <p:nvPr/>
          </p:nvSpPr>
          <p:spPr bwMode="auto">
            <a:xfrm>
              <a:off x="3168" y="219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1" name="Line 24"/>
            <p:cNvSpPr>
              <a:spLocks noChangeShapeType="1"/>
            </p:cNvSpPr>
            <p:nvPr/>
          </p:nvSpPr>
          <p:spPr bwMode="auto">
            <a:xfrm>
              <a:off x="3648" y="219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2" name="Text Box 25"/>
            <p:cNvSpPr txBox="1">
              <a:spLocks noChangeArrowheads="1"/>
            </p:cNvSpPr>
            <p:nvPr/>
          </p:nvSpPr>
          <p:spPr bwMode="auto">
            <a:xfrm>
              <a:off x="2880" y="2115"/>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sym typeface="Symbol" pitchFamily="18" charset="2"/>
                </a:rPr>
                <a:t></a:t>
              </a:r>
              <a:endParaRPr lang="en-US" altLang="zh-CN" sz="2400" b="0">
                <a:solidFill>
                  <a:schemeClr val="tx1"/>
                </a:solidFill>
              </a:endParaRPr>
            </a:p>
          </p:txBody>
        </p:sp>
      </p:grpSp>
      <p:grpSp>
        <p:nvGrpSpPr>
          <p:cNvPr id="5" name="Group 26"/>
          <p:cNvGrpSpPr>
            <a:grpSpLocks/>
          </p:cNvGrpSpPr>
          <p:nvPr/>
        </p:nvGrpSpPr>
        <p:grpSpPr bwMode="auto">
          <a:xfrm>
            <a:off x="6559550" y="4611688"/>
            <a:ext cx="1547813" cy="701675"/>
            <a:chOff x="4128" y="2840"/>
            <a:chExt cx="975" cy="442"/>
          </a:xfrm>
        </p:grpSpPr>
        <p:sp>
          <p:nvSpPr>
            <p:cNvPr id="31785" name="Rectangle 27"/>
            <p:cNvSpPr>
              <a:spLocks noChangeArrowheads="1"/>
            </p:cNvSpPr>
            <p:nvPr/>
          </p:nvSpPr>
          <p:spPr bwMode="auto">
            <a:xfrm>
              <a:off x="4128" y="2918"/>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E</a:t>
              </a:r>
              <a:endParaRPr lang="en-US" altLang="zh-CN" sz="2400" b="0">
                <a:solidFill>
                  <a:schemeClr val="tx1"/>
                </a:solidFill>
              </a:endParaRPr>
            </a:p>
          </p:txBody>
        </p:sp>
        <p:sp>
          <p:nvSpPr>
            <p:cNvPr id="31786" name="Line 28"/>
            <p:cNvSpPr>
              <a:spLocks noChangeShapeType="1"/>
            </p:cNvSpPr>
            <p:nvPr/>
          </p:nvSpPr>
          <p:spPr bwMode="auto">
            <a:xfrm>
              <a:off x="4368" y="291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7" name="Line 29"/>
            <p:cNvSpPr>
              <a:spLocks noChangeShapeType="1"/>
            </p:cNvSpPr>
            <p:nvPr/>
          </p:nvSpPr>
          <p:spPr bwMode="auto">
            <a:xfrm>
              <a:off x="4848" y="291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8" name="Text Box 30"/>
            <p:cNvSpPr txBox="1">
              <a:spLocks noChangeArrowheads="1"/>
            </p:cNvSpPr>
            <p:nvPr/>
          </p:nvSpPr>
          <p:spPr bwMode="auto">
            <a:xfrm>
              <a:off x="4794" y="2840"/>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sym typeface="Symbol" pitchFamily="18" charset="2"/>
                </a:rPr>
                <a:t></a:t>
              </a:r>
              <a:endParaRPr lang="en-US" altLang="zh-CN" sz="2400" b="0">
                <a:solidFill>
                  <a:schemeClr val="tx1"/>
                </a:solidFill>
              </a:endParaRPr>
            </a:p>
          </p:txBody>
        </p:sp>
      </p:grpSp>
      <p:grpSp>
        <p:nvGrpSpPr>
          <p:cNvPr id="6" name="Group 31"/>
          <p:cNvGrpSpPr>
            <a:grpSpLocks/>
          </p:cNvGrpSpPr>
          <p:nvPr/>
        </p:nvGrpSpPr>
        <p:grpSpPr bwMode="auto">
          <a:xfrm>
            <a:off x="1698625" y="4611688"/>
            <a:ext cx="1641475" cy="701675"/>
            <a:chOff x="1066" y="2840"/>
            <a:chExt cx="1034" cy="442"/>
          </a:xfrm>
        </p:grpSpPr>
        <p:sp>
          <p:nvSpPr>
            <p:cNvPr id="31780" name="Rectangle 32"/>
            <p:cNvSpPr>
              <a:spLocks noChangeArrowheads="1"/>
            </p:cNvSpPr>
            <p:nvPr/>
          </p:nvSpPr>
          <p:spPr bwMode="auto">
            <a:xfrm>
              <a:off x="1104" y="2918"/>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C</a:t>
              </a:r>
              <a:endParaRPr lang="en-US" altLang="zh-CN" sz="2400" b="0">
                <a:solidFill>
                  <a:schemeClr val="tx1"/>
                </a:solidFill>
              </a:endParaRPr>
            </a:p>
          </p:txBody>
        </p:sp>
        <p:sp>
          <p:nvSpPr>
            <p:cNvPr id="31781" name="Line 33"/>
            <p:cNvSpPr>
              <a:spLocks noChangeShapeType="1"/>
            </p:cNvSpPr>
            <p:nvPr/>
          </p:nvSpPr>
          <p:spPr bwMode="auto">
            <a:xfrm>
              <a:off x="1344" y="291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2" name="Line 34"/>
            <p:cNvSpPr>
              <a:spLocks noChangeShapeType="1"/>
            </p:cNvSpPr>
            <p:nvPr/>
          </p:nvSpPr>
          <p:spPr bwMode="auto">
            <a:xfrm>
              <a:off x="1824" y="291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3" name="Text Box 35"/>
            <p:cNvSpPr txBox="1">
              <a:spLocks noChangeArrowheads="1"/>
            </p:cNvSpPr>
            <p:nvPr/>
          </p:nvSpPr>
          <p:spPr bwMode="auto">
            <a:xfrm>
              <a:off x="1066" y="2840"/>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sym typeface="Symbol" pitchFamily="18" charset="2"/>
                </a:rPr>
                <a:t></a:t>
              </a:r>
              <a:endParaRPr lang="en-US" altLang="zh-CN" sz="2400" b="0">
                <a:solidFill>
                  <a:schemeClr val="tx1"/>
                </a:solidFill>
              </a:endParaRPr>
            </a:p>
          </p:txBody>
        </p:sp>
        <p:sp>
          <p:nvSpPr>
            <p:cNvPr id="31784" name="Text Box 36"/>
            <p:cNvSpPr txBox="1">
              <a:spLocks noChangeArrowheads="1"/>
            </p:cNvSpPr>
            <p:nvPr/>
          </p:nvSpPr>
          <p:spPr bwMode="auto">
            <a:xfrm>
              <a:off x="1791" y="2840"/>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sym typeface="Symbol" pitchFamily="18" charset="2"/>
                </a:rPr>
                <a:t></a:t>
              </a:r>
              <a:endParaRPr lang="en-US" altLang="zh-CN" sz="2400" b="0">
                <a:solidFill>
                  <a:schemeClr val="tx1"/>
                </a:solidFill>
              </a:endParaRPr>
            </a:p>
          </p:txBody>
        </p:sp>
      </p:grpSp>
      <p:grpSp>
        <p:nvGrpSpPr>
          <p:cNvPr id="7" name="Group 37"/>
          <p:cNvGrpSpPr>
            <a:grpSpLocks/>
          </p:cNvGrpSpPr>
          <p:nvPr/>
        </p:nvGrpSpPr>
        <p:grpSpPr bwMode="auto">
          <a:xfrm>
            <a:off x="762000" y="3460750"/>
            <a:ext cx="1606550" cy="701675"/>
            <a:chOff x="476" y="2115"/>
            <a:chExt cx="1012" cy="442"/>
          </a:xfrm>
        </p:grpSpPr>
        <p:sp>
          <p:nvSpPr>
            <p:cNvPr id="31776" name="Rectangle 38"/>
            <p:cNvSpPr>
              <a:spLocks noChangeArrowheads="1"/>
            </p:cNvSpPr>
            <p:nvPr/>
          </p:nvSpPr>
          <p:spPr bwMode="auto">
            <a:xfrm>
              <a:off x="528" y="2198"/>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B</a:t>
              </a:r>
              <a:endParaRPr lang="en-US" altLang="zh-CN" sz="2400" b="0">
                <a:solidFill>
                  <a:schemeClr val="tx1"/>
                </a:solidFill>
              </a:endParaRPr>
            </a:p>
          </p:txBody>
        </p:sp>
        <p:sp>
          <p:nvSpPr>
            <p:cNvPr id="31777" name="Line 39"/>
            <p:cNvSpPr>
              <a:spLocks noChangeShapeType="1"/>
            </p:cNvSpPr>
            <p:nvPr/>
          </p:nvSpPr>
          <p:spPr bwMode="auto">
            <a:xfrm>
              <a:off x="768" y="219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8" name="Line 40"/>
            <p:cNvSpPr>
              <a:spLocks noChangeShapeType="1"/>
            </p:cNvSpPr>
            <p:nvPr/>
          </p:nvSpPr>
          <p:spPr bwMode="auto">
            <a:xfrm>
              <a:off x="1248" y="219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9" name="Text Box 41"/>
            <p:cNvSpPr txBox="1">
              <a:spLocks noChangeArrowheads="1"/>
            </p:cNvSpPr>
            <p:nvPr/>
          </p:nvSpPr>
          <p:spPr bwMode="auto">
            <a:xfrm>
              <a:off x="476" y="2115"/>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sym typeface="Symbol" pitchFamily="18" charset="2"/>
                </a:rPr>
                <a:t></a:t>
              </a:r>
              <a:endParaRPr lang="en-US" altLang="zh-CN" sz="2400" b="0">
                <a:solidFill>
                  <a:schemeClr val="tx1"/>
                </a:solidFill>
              </a:endParaRPr>
            </a:p>
          </p:txBody>
        </p:sp>
      </p:grpSp>
      <p:sp>
        <p:nvSpPr>
          <p:cNvPr id="90154" name="Line 42"/>
          <p:cNvSpPr>
            <a:spLocks noChangeShapeType="1"/>
          </p:cNvSpPr>
          <p:nvPr/>
        </p:nvSpPr>
        <p:spPr bwMode="auto">
          <a:xfrm flipH="1">
            <a:off x="1606550" y="2678113"/>
            <a:ext cx="1295400" cy="914400"/>
          </a:xfrm>
          <a:prstGeom prst="line">
            <a:avLst/>
          </a:prstGeom>
          <a:noFill/>
          <a:ln w="38100" cap="sq">
            <a:solidFill>
              <a:srgbClr val="000099"/>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5" name="Line 43"/>
          <p:cNvSpPr>
            <a:spLocks noChangeShapeType="1"/>
          </p:cNvSpPr>
          <p:nvPr/>
        </p:nvSpPr>
        <p:spPr bwMode="auto">
          <a:xfrm>
            <a:off x="4044950" y="2678113"/>
            <a:ext cx="1371600" cy="914400"/>
          </a:xfrm>
          <a:prstGeom prst="line">
            <a:avLst/>
          </a:prstGeom>
          <a:noFill/>
          <a:ln w="38100" cap="sq">
            <a:solidFill>
              <a:srgbClr val="000099"/>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6" name="Line 44"/>
          <p:cNvSpPr>
            <a:spLocks noChangeShapeType="1"/>
          </p:cNvSpPr>
          <p:nvPr/>
        </p:nvSpPr>
        <p:spPr bwMode="auto">
          <a:xfrm>
            <a:off x="2139950" y="3821113"/>
            <a:ext cx="381000" cy="914400"/>
          </a:xfrm>
          <a:prstGeom prst="line">
            <a:avLst/>
          </a:prstGeom>
          <a:noFill/>
          <a:ln w="38100" cap="sq">
            <a:solidFill>
              <a:srgbClr val="000099"/>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7" name="Line 45"/>
          <p:cNvSpPr>
            <a:spLocks noChangeShapeType="1"/>
          </p:cNvSpPr>
          <p:nvPr/>
        </p:nvSpPr>
        <p:spPr bwMode="auto">
          <a:xfrm>
            <a:off x="5949950" y="3821113"/>
            <a:ext cx="1371600" cy="914400"/>
          </a:xfrm>
          <a:prstGeom prst="line">
            <a:avLst/>
          </a:prstGeom>
          <a:noFill/>
          <a:ln w="38100" cap="sq">
            <a:solidFill>
              <a:srgbClr val="000099"/>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8" name="Line 46"/>
          <p:cNvSpPr>
            <a:spLocks noChangeShapeType="1"/>
          </p:cNvSpPr>
          <p:nvPr/>
        </p:nvSpPr>
        <p:spPr bwMode="auto">
          <a:xfrm flipH="1">
            <a:off x="6407150" y="4964113"/>
            <a:ext cx="304800" cy="914400"/>
          </a:xfrm>
          <a:prstGeom prst="line">
            <a:avLst/>
          </a:prstGeom>
          <a:noFill/>
          <a:ln w="38100" cap="sq">
            <a:solidFill>
              <a:srgbClr val="000099"/>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9" name="Text Box 47"/>
          <p:cNvSpPr txBox="1">
            <a:spLocks noChangeArrowheads="1"/>
          </p:cNvSpPr>
          <p:nvPr/>
        </p:nvSpPr>
        <p:spPr bwMode="auto">
          <a:xfrm>
            <a:off x="609600" y="1371600"/>
            <a:ext cx="1087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rPr>
              <a:t>root</a:t>
            </a:r>
            <a:endParaRPr lang="en-US" altLang="zh-CN" sz="2400" b="0">
              <a:solidFill>
                <a:schemeClr val="tx1"/>
              </a:solidFill>
            </a:endParaRPr>
          </a:p>
        </p:txBody>
      </p:sp>
      <p:sp>
        <p:nvSpPr>
          <p:cNvPr id="90165" name="Text Box 53"/>
          <p:cNvSpPr txBox="1">
            <a:spLocks noChangeArrowheads="1"/>
          </p:cNvSpPr>
          <p:nvPr/>
        </p:nvSpPr>
        <p:spPr bwMode="auto">
          <a:xfrm>
            <a:off x="5886450" y="1406525"/>
            <a:ext cx="216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zh-CN" altLang="en-US" sz="3600">
                <a:solidFill>
                  <a:srgbClr val="990000"/>
                </a:solidFill>
                <a:ea typeface="楷体_GB2312" pitchFamily="49" charset="-122"/>
              </a:rPr>
              <a:t>结点结构</a:t>
            </a:r>
            <a:r>
              <a:rPr lang="en-US" altLang="zh-CN" sz="3600">
                <a:solidFill>
                  <a:srgbClr val="990000"/>
                </a:solidFill>
                <a:ea typeface="楷体_GB2312" pitchFamily="49" charset="-122"/>
              </a:rPr>
              <a:t>:</a:t>
            </a:r>
            <a:endParaRPr lang="en-US" altLang="zh-CN" sz="2400" b="0">
              <a:solidFill>
                <a:srgbClr val="990000"/>
              </a:solidFill>
            </a:endParaRPr>
          </a:p>
        </p:txBody>
      </p:sp>
      <p:graphicFrame>
        <p:nvGraphicFramePr>
          <p:cNvPr id="90187" name="Group 75"/>
          <p:cNvGraphicFramePr>
            <a:graphicFrameLocks noGrp="1"/>
          </p:cNvGraphicFramePr>
          <p:nvPr/>
        </p:nvGraphicFramePr>
        <p:xfrm>
          <a:off x="4819650" y="2097088"/>
          <a:ext cx="3962400" cy="640034"/>
        </p:xfrm>
        <a:graphic>
          <a:graphicData uri="http://schemas.openxmlformats.org/drawingml/2006/table">
            <a:tbl>
              <a:tblPr/>
              <a:tblGrid>
                <a:gridCol w="1320800"/>
                <a:gridCol w="1320800"/>
                <a:gridCol w="1320800"/>
              </a:tblGrid>
              <a:tr h="639762">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600" b="1" i="0" u="none" strike="noStrike" cap="none" normalizeH="0" baseline="0" dirty="0" smtClean="0">
                          <a:ln>
                            <a:noFill/>
                          </a:ln>
                          <a:solidFill>
                            <a:srgbClr val="990000"/>
                          </a:solidFill>
                          <a:effectLst/>
                          <a:latin typeface="Times New Roman" pitchFamily="18" charset="0"/>
                          <a:ea typeface="宋体" pitchFamily="2" charset="-122"/>
                        </a:rPr>
                        <a:t>l</a:t>
                      </a:r>
                      <a:r>
                        <a:rPr kumimoji="1" lang="en-US" altLang="zh-CN" sz="3600" b="0" i="0" u="none" strike="noStrike" cap="none" normalizeH="0" baseline="0" dirty="0" smtClean="0">
                          <a:ln>
                            <a:noFill/>
                          </a:ln>
                          <a:solidFill>
                            <a:srgbClr val="990000"/>
                          </a:solidFill>
                          <a:effectLst/>
                          <a:latin typeface="Times New Roman" pitchFamily="18" charset="0"/>
                          <a:ea typeface="宋体" pitchFamily="2" charset="-122"/>
                        </a:rPr>
                        <a:t>child</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600" b="0" i="0" u="none" strike="noStrike" cap="none" normalizeH="0" baseline="0" smtClean="0">
                          <a:ln>
                            <a:noFill/>
                          </a:ln>
                          <a:solidFill>
                            <a:srgbClr val="990000"/>
                          </a:solidFill>
                          <a:effectLst/>
                          <a:latin typeface="Times New Roman" pitchFamily="18" charset="0"/>
                          <a:ea typeface="宋体" pitchFamily="2" charset="-122"/>
                        </a:rPr>
                        <a:t>data</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600" b="1" i="0" u="none" strike="noStrike" cap="none" normalizeH="0" baseline="0" smtClean="0">
                          <a:ln>
                            <a:noFill/>
                          </a:ln>
                          <a:solidFill>
                            <a:srgbClr val="990000"/>
                          </a:solidFill>
                          <a:effectLst/>
                          <a:latin typeface="Times New Roman" pitchFamily="18" charset="0"/>
                          <a:ea typeface="宋体" pitchFamily="2" charset="-122"/>
                        </a:rPr>
                        <a:t>r</a:t>
                      </a:r>
                      <a:r>
                        <a:rPr kumimoji="1" lang="en-US" altLang="zh-CN" sz="3600" b="0" i="0" u="none" strike="noStrike" cap="none" normalizeH="0" baseline="0" smtClean="0">
                          <a:ln>
                            <a:noFill/>
                          </a:ln>
                          <a:solidFill>
                            <a:srgbClr val="990000"/>
                          </a:solidFill>
                          <a:effectLst/>
                          <a:latin typeface="Times New Roman" pitchFamily="18" charset="0"/>
                          <a:ea typeface="宋体" pitchFamily="2" charset="-122"/>
                        </a:rPr>
                        <a:t>child</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0188" name="Freeform 76"/>
          <p:cNvSpPr>
            <a:spLocks/>
          </p:cNvSpPr>
          <p:nvPr/>
        </p:nvSpPr>
        <p:spPr bwMode="auto">
          <a:xfrm>
            <a:off x="1752600" y="1524000"/>
            <a:ext cx="1828800" cy="838200"/>
          </a:xfrm>
          <a:custGeom>
            <a:avLst/>
            <a:gdLst>
              <a:gd name="T0" fmla="*/ 0 w 720"/>
              <a:gd name="T1" fmla="*/ 0 h 528"/>
              <a:gd name="T2" fmla="*/ 1463040 w 720"/>
              <a:gd name="T3" fmla="*/ 76200 h 528"/>
              <a:gd name="T4" fmla="*/ 853440 w 720"/>
              <a:gd name="T5" fmla="*/ 381000 h 528"/>
              <a:gd name="T6" fmla="*/ 1828800 w 720"/>
              <a:gd name="T7" fmla="*/ 838200 h 528"/>
              <a:gd name="T8" fmla="*/ 0 60000 65536"/>
              <a:gd name="T9" fmla="*/ 0 60000 65536"/>
              <a:gd name="T10" fmla="*/ 0 60000 65536"/>
              <a:gd name="T11" fmla="*/ 0 60000 65536"/>
              <a:gd name="T12" fmla="*/ 0 w 720"/>
              <a:gd name="T13" fmla="*/ 0 h 528"/>
              <a:gd name="T14" fmla="*/ 720 w 720"/>
              <a:gd name="T15" fmla="*/ 528 h 528"/>
            </a:gdLst>
            <a:ahLst/>
            <a:cxnLst>
              <a:cxn ang="T8">
                <a:pos x="T0" y="T1"/>
              </a:cxn>
              <a:cxn ang="T9">
                <a:pos x="T2" y="T3"/>
              </a:cxn>
              <a:cxn ang="T10">
                <a:pos x="T4" y="T5"/>
              </a:cxn>
              <a:cxn ang="T11">
                <a:pos x="T6" y="T7"/>
              </a:cxn>
            </a:cxnLst>
            <a:rect l="T12" t="T13" r="T14" b="T15"/>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a:solidFill>
              <a:schemeClr val="tx1"/>
            </a:solidFill>
            <a:round/>
            <a:headEnd type="none" w="sm" len="sm"/>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 name="Group 79"/>
          <p:cNvGrpSpPr>
            <a:grpSpLocks/>
          </p:cNvGrpSpPr>
          <p:nvPr/>
        </p:nvGrpSpPr>
        <p:grpSpPr bwMode="auto">
          <a:xfrm>
            <a:off x="457199" y="5562598"/>
            <a:ext cx="4664075" cy="954088"/>
            <a:chOff x="240" y="3504"/>
            <a:chExt cx="2592" cy="601"/>
          </a:xfrm>
        </p:grpSpPr>
        <p:sp>
          <p:nvSpPr>
            <p:cNvPr id="31774" name="Text Box 77"/>
            <p:cNvSpPr txBox="1">
              <a:spLocks noChangeArrowheads="1"/>
            </p:cNvSpPr>
            <p:nvPr/>
          </p:nvSpPr>
          <p:spPr bwMode="auto">
            <a:xfrm>
              <a:off x="528" y="3504"/>
              <a:ext cx="2304"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dirty="0" smtClean="0"/>
                <a:t>n</a:t>
              </a:r>
              <a:r>
                <a:rPr lang="zh-CN" altLang="en-US" dirty="0" smtClean="0"/>
                <a:t>个链表</a:t>
              </a:r>
              <a:r>
                <a:rPr lang="zh-CN" altLang="en-US" dirty="0"/>
                <a:t>中有多少空指针？</a:t>
              </a:r>
            </a:p>
          </p:txBody>
        </p:sp>
        <p:sp>
          <p:nvSpPr>
            <p:cNvPr id="90190" name="AutoShape 78"/>
            <p:cNvSpPr>
              <a:spLocks noChangeArrowheads="1"/>
            </p:cNvSpPr>
            <p:nvPr/>
          </p:nvSpPr>
          <p:spPr bwMode="auto">
            <a:xfrm>
              <a:off x="240" y="3504"/>
              <a:ext cx="288" cy="288"/>
            </a:xfrm>
            <a:prstGeom prst="star5">
              <a:avLst/>
            </a:prstGeom>
            <a:solidFill>
              <a:srgbClr val="FF3300"/>
            </a:solidFill>
            <a:ln w="28575" cap="sq">
              <a:solidFill>
                <a:srgbClr val="FF3300"/>
              </a:solidFill>
              <a:miter lim="800000"/>
              <a:headEnd/>
              <a:tailEnd/>
            </a:ln>
            <a:effectLst/>
          </p:spPr>
          <p:txBody>
            <a:bodyPr anchor="ctr">
              <a:spAutoFit/>
            </a:bodyPr>
            <a:lstStyle/>
            <a:p>
              <a:pPr>
                <a:defRPr/>
              </a:pPr>
              <a:endParaRPr lang="zh-CN" altLang="en-US">
                <a:ea typeface="宋体" pitchFamily="2" charset="-122"/>
              </a:endParaRPr>
            </a:p>
          </p:txBody>
        </p:sp>
      </p:grpSp>
      <p:sp>
        <p:nvSpPr>
          <p:cNvPr id="90192" name="Text Box 80"/>
          <p:cNvSpPr txBox="1">
            <a:spLocks noChangeArrowheads="1"/>
          </p:cNvSpPr>
          <p:nvPr/>
        </p:nvSpPr>
        <p:spPr bwMode="auto">
          <a:xfrm>
            <a:off x="1066800" y="60960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a:t>n</a:t>
            </a:r>
            <a:r>
              <a:rPr lang="zh-CN" altLang="en-US"/>
              <a:t>＋</a:t>
            </a:r>
            <a:r>
              <a:rPr lang="en-US" altLang="zh-CN"/>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0165"/>
                                        </p:tgtEl>
                                        <p:attrNameLst>
                                          <p:attrName>style.visibility</p:attrName>
                                        </p:attrNameLst>
                                      </p:cBhvr>
                                      <p:to>
                                        <p:strVal val="visible"/>
                                      </p:to>
                                    </p:set>
                                    <p:anim calcmode="lin" valueType="num">
                                      <p:cBhvr additive="base">
                                        <p:cTn id="7" dur="500" fill="hold"/>
                                        <p:tgtEl>
                                          <p:spTgt spid="90165"/>
                                        </p:tgtEl>
                                        <p:attrNameLst>
                                          <p:attrName>ppt_x</p:attrName>
                                        </p:attrNameLst>
                                      </p:cBhvr>
                                      <p:tavLst>
                                        <p:tav tm="0">
                                          <p:val>
                                            <p:strVal val="#ppt_x"/>
                                          </p:val>
                                        </p:tav>
                                        <p:tav tm="100000">
                                          <p:val>
                                            <p:strVal val="#ppt_x"/>
                                          </p:val>
                                        </p:tav>
                                      </p:tavLst>
                                    </p:anim>
                                    <p:anim calcmode="lin" valueType="num">
                                      <p:cBhvr additive="base">
                                        <p:cTn id="8" dur="500" fill="hold"/>
                                        <p:tgtEl>
                                          <p:spTgt spid="9016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90187"/>
                                        </p:tgtEl>
                                        <p:attrNameLst>
                                          <p:attrName>style.visibility</p:attrName>
                                        </p:attrNameLst>
                                      </p:cBhvr>
                                      <p:to>
                                        <p:strVal val="visible"/>
                                      </p:to>
                                    </p:set>
                                    <p:anim calcmode="lin" valueType="num">
                                      <p:cBhvr additive="base">
                                        <p:cTn id="13" dur="500" fill="hold"/>
                                        <p:tgtEl>
                                          <p:spTgt spid="90187"/>
                                        </p:tgtEl>
                                        <p:attrNameLst>
                                          <p:attrName>ppt_x</p:attrName>
                                        </p:attrNameLst>
                                      </p:cBhvr>
                                      <p:tavLst>
                                        <p:tav tm="0">
                                          <p:val>
                                            <p:strVal val="#ppt_x"/>
                                          </p:val>
                                        </p:tav>
                                        <p:tav tm="100000">
                                          <p:val>
                                            <p:strVal val="#ppt_x"/>
                                          </p:val>
                                        </p:tav>
                                      </p:tavLst>
                                    </p:anim>
                                    <p:anim calcmode="lin" valueType="num">
                                      <p:cBhvr additive="base">
                                        <p:cTn id="14" dur="500" fill="hold"/>
                                        <p:tgtEl>
                                          <p:spTgt spid="90187"/>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heckerboard(across)">
                                      <p:cBhvr>
                                        <p:cTn id="19" dur="500"/>
                                        <p:tgtEl>
                                          <p:spTgt spid="2"/>
                                        </p:tgtEl>
                                      </p:cBhvr>
                                    </p:animEffect>
                                  </p:childTnLst>
                                </p:cTn>
                              </p:par>
                            </p:childTnLst>
                          </p:cTn>
                        </p:par>
                        <p:par>
                          <p:cTn id="20" fill="hold" nodeType="afterGroup">
                            <p:stCondLst>
                              <p:cond delay="500"/>
                            </p:stCondLst>
                            <p:childTnLst>
                              <p:par>
                                <p:cTn id="21" presetID="17" presetClass="entr" presetSubtype="1" fill="hold" grpId="0" nodeType="afterEffect">
                                  <p:stCondLst>
                                    <p:cond delay="0"/>
                                  </p:stCondLst>
                                  <p:childTnLst>
                                    <p:set>
                                      <p:cBhvr>
                                        <p:cTn id="22" dur="1" fill="hold">
                                          <p:stCondLst>
                                            <p:cond delay="0"/>
                                          </p:stCondLst>
                                        </p:cTn>
                                        <p:tgtEl>
                                          <p:spTgt spid="90154"/>
                                        </p:tgtEl>
                                        <p:attrNameLst>
                                          <p:attrName>style.visibility</p:attrName>
                                        </p:attrNameLst>
                                      </p:cBhvr>
                                      <p:to>
                                        <p:strVal val="visible"/>
                                      </p:to>
                                    </p:set>
                                    <p:anim calcmode="lin" valueType="num">
                                      <p:cBhvr>
                                        <p:cTn id="23" dur="500" fill="hold"/>
                                        <p:tgtEl>
                                          <p:spTgt spid="90154"/>
                                        </p:tgtEl>
                                        <p:attrNameLst>
                                          <p:attrName>ppt_x</p:attrName>
                                        </p:attrNameLst>
                                      </p:cBhvr>
                                      <p:tavLst>
                                        <p:tav tm="0">
                                          <p:val>
                                            <p:strVal val="#ppt_x"/>
                                          </p:val>
                                        </p:tav>
                                        <p:tav tm="100000">
                                          <p:val>
                                            <p:strVal val="#ppt_x"/>
                                          </p:val>
                                        </p:tav>
                                      </p:tavLst>
                                    </p:anim>
                                    <p:anim calcmode="lin" valueType="num">
                                      <p:cBhvr>
                                        <p:cTn id="24" dur="500" fill="hold"/>
                                        <p:tgtEl>
                                          <p:spTgt spid="90154"/>
                                        </p:tgtEl>
                                        <p:attrNameLst>
                                          <p:attrName>ppt_y</p:attrName>
                                        </p:attrNameLst>
                                      </p:cBhvr>
                                      <p:tavLst>
                                        <p:tav tm="0">
                                          <p:val>
                                            <p:strVal val="#ppt_y-#ppt_h/2"/>
                                          </p:val>
                                        </p:tav>
                                        <p:tav tm="100000">
                                          <p:val>
                                            <p:strVal val="#ppt_y"/>
                                          </p:val>
                                        </p:tav>
                                      </p:tavLst>
                                    </p:anim>
                                    <p:anim calcmode="lin" valueType="num">
                                      <p:cBhvr>
                                        <p:cTn id="25" dur="500" fill="hold"/>
                                        <p:tgtEl>
                                          <p:spTgt spid="90154"/>
                                        </p:tgtEl>
                                        <p:attrNameLst>
                                          <p:attrName>ppt_w</p:attrName>
                                        </p:attrNameLst>
                                      </p:cBhvr>
                                      <p:tavLst>
                                        <p:tav tm="0">
                                          <p:val>
                                            <p:strVal val="#ppt_w"/>
                                          </p:val>
                                        </p:tav>
                                        <p:tav tm="100000">
                                          <p:val>
                                            <p:strVal val="#ppt_w"/>
                                          </p:val>
                                        </p:tav>
                                      </p:tavLst>
                                    </p:anim>
                                    <p:anim calcmode="lin" valueType="num">
                                      <p:cBhvr>
                                        <p:cTn id="26" dur="500" fill="hold"/>
                                        <p:tgtEl>
                                          <p:spTgt spid="90154"/>
                                        </p:tgtEl>
                                        <p:attrNameLst>
                                          <p:attrName>ppt_h</p:attrName>
                                        </p:attrNameLst>
                                      </p:cBhvr>
                                      <p:tavLst>
                                        <p:tav tm="0">
                                          <p:val>
                                            <p:fltVal val="0"/>
                                          </p:val>
                                        </p:tav>
                                        <p:tav tm="100000">
                                          <p:val>
                                            <p:strVal val="#ppt_h"/>
                                          </p:val>
                                        </p:tav>
                                      </p:tavLst>
                                    </p:anim>
                                  </p:childTnLst>
                                </p:cTn>
                              </p:par>
                            </p:childTnLst>
                          </p:cTn>
                        </p:par>
                        <p:par>
                          <p:cTn id="27" fill="hold" nodeType="afterGroup">
                            <p:stCondLst>
                              <p:cond delay="1000"/>
                            </p:stCondLst>
                            <p:childTnLst>
                              <p:par>
                                <p:cTn id="28" presetID="5" presetClass="entr" presetSubtype="10"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heckerboard(across)">
                                      <p:cBhvr>
                                        <p:cTn id="30" dur="500"/>
                                        <p:tgtEl>
                                          <p:spTgt spid="7"/>
                                        </p:tgtEl>
                                      </p:cBhvr>
                                    </p:animEffect>
                                  </p:childTnLst>
                                </p:cTn>
                              </p:par>
                            </p:childTnLst>
                          </p:cTn>
                        </p:par>
                        <p:par>
                          <p:cTn id="31" fill="hold" nodeType="afterGroup">
                            <p:stCondLst>
                              <p:cond delay="1500"/>
                            </p:stCondLst>
                            <p:childTnLst>
                              <p:par>
                                <p:cTn id="32" presetID="17" presetClass="entr" presetSubtype="1" fill="hold" grpId="0" nodeType="afterEffect">
                                  <p:stCondLst>
                                    <p:cond delay="0"/>
                                  </p:stCondLst>
                                  <p:childTnLst>
                                    <p:set>
                                      <p:cBhvr>
                                        <p:cTn id="33" dur="1" fill="hold">
                                          <p:stCondLst>
                                            <p:cond delay="0"/>
                                          </p:stCondLst>
                                        </p:cTn>
                                        <p:tgtEl>
                                          <p:spTgt spid="90155"/>
                                        </p:tgtEl>
                                        <p:attrNameLst>
                                          <p:attrName>style.visibility</p:attrName>
                                        </p:attrNameLst>
                                      </p:cBhvr>
                                      <p:to>
                                        <p:strVal val="visible"/>
                                      </p:to>
                                    </p:set>
                                    <p:anim calcmode="lin" valueType="num">
                                      <p:cBhvr>
                                        <p:cTn id="34" dur="500" fill="hold"/>
                                        <p:tgtEl>
                                          <p:spTgt spid="90155"/>
                                        </p:tgtEl>
                                        <p:attrNameLst>
                                          <p:attrName>ppt_x</p:attrName>
                                        </p:attrNameLst>
                                      </p:cBhvr>
                                      <p:tavLst>
                                        <p:tav tm="0">
                                          <p:val>
                                            <p:strVal val="#ppt_x"/>
                                          </p:val>
                                        </p:tav>
                                        <p:tav tm="100000">
                                          <p:val>
                                            <p:strVal val="#ppt_x"/>
                                          </p:val>
                                        </p:tav>
                                      </p:tavLst>
                                    </p:anim>
                                    <p:anim calcmode="lin" valueType="num">
                                      <p:cBhvr>
                                        <p:cTn id="35" dur="500" fill="hold"/>
                                        <p:tgtEl>
                                          <p:spTgt spid="90155"/>
                                        </p:tgtEl>
                                        <p:attrNameLst>
                                          <p:attrName>ppt_y</p:attrName>
                                        </p:attrNameLst>
                                      </p:cBhvr>
                                      <p:tavLst>
                                        <p:tav tm="0">
                                          <p:val>
                                            <p:strVal val="#ppt_y-#ppt_h/2"/>
                                          </p:val>
                                        </p:tav>
                                        <p:tav tm="100000">
                                          <p:val>
                                            <p:strVal val="#ppt_y"/>
                                          </p:val>
                                        </p:tav>
                                      </p:tavLst>
                                    </p:anim>
                                    <p:anim calcmode="lin" valueType="num">
                                      <p:cBhvr>
                                        <p:cTn id="36" dur="500" fill="hold"/>
                                        <p:tgtEl>
                                          <p:spTgt spid="90155"/>
                                        </p:tgtEl>
                                        <p:attrNameLst>
                                          <p:attrName>ppt_w</p:attrName>
                                        </p:attrNameLst>
                                      </p:cBhvr>
                                      <p:tavLst>
                                        <p:tav tm="0">
                                          <p:val>
                                            <p:strVal val="#ppt_w"/>
                                          </p:val>
                                        </p:tav>
                                        <p:tav tm="100000">
                                          <p:val>
                                            <p:strVal val="#ppt_w"/>
                                          </p:val>
                                        </p:tav>
                                      </p:tavLst>
                                    </p:anim>
                                    <p:anim calcmode="lin" valueType="num">
                                      <p:cBhvr>
                                        <p:cTn id="37" dur="500" fill="hold"/>
                                        <p:tgtEl>
                                          <p:spTgt spid="90155"/>
                                        </p:tgtEl>
                                        <p:attrNameLst>
                                          <p:attrName>ppt_h</p:attrName>
                                        </p:attrNameLst>
                                      </p:cBhvr>
                                      <p:tavLst>
                                        <p:tav tm="0">
                                          <p:val>
                                            <p:fltVal val="0"/>
                                          </p:val>
                                        </p:tav>
                                        <p:tav tm="100000">
                                          <p:val>
                                            <p:strVal val="#ppt_h"/>
                                          </p:val>
                                        </p:tav>
                                      </p:tavLst>
                                    </p:anim>
                                  </p:childTnLst>
                                </p:cTn>
                              </p:par>
                            </p:childTnLst>
                          </p:cTn>
                        </p:par>
                        <p:par>
                          <p:cTn id="38" fill="hold" nodeType="afterGroup">
                            <p:stCondLst>
                              <p:cond delay="2000"/>
                            </p:stCondLst>
                            <p:childTnLst>
                              <p:par>
                                <p:cTn id="39" presetID="5" presetClass="entr" presetSubtype="10"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checkerboard(across)">
                                      <p:cBhvr>
                                        <p:cTn id="41" dur="500"/>
                                        <p:tgtEl>
                                          <p:spTgt spid="4"/>
                                        </p:tgtEl>
                                      </p:cBhvr>
                                    </p:animEffect>
                                  </p:childTnLst>
                                </p:cTn>
                              </p:par>
                            </p:childTnLst>
                          </p:cTn>
                        </p:par>
                        <p:par>
                          <p:cTn id="42" fill="hold" nodeType="afterGroup">
                            <p:stCondLst>
                              <p:cond delay="2500"/>
                            </p:stCondLst>
                            <p:childTnLst>
                              <p:par>
                                <p:cTn id="43" presetID="17" presetClass="entr" presetSubtype="1" fill="hold" grpId="0" nodeType="afterEffect">
                                  <p:stCondLst>
                                    <p:cond delay="0"/>
                                  </p:stCondLst>
                                  <p:childTnLst>
                                    <p:set>
                                      <p:cBhvr>
                                        <p:cTn id="44" dur="1" fill="hold">
                                          <p:stCondLst>
                                            <p:cond delay="0"/>
                                          </p:stCondLst>
                                        </p:cTn>
                                        <p:tgtEl>
                                          <p:spTgt spid="90156"/>
                                        </p:tgtEl>
                                        <p:attrNameLst>
                                          <p:attrName>style.visibility</p:attrName>
                                        </p:attrNameLst>
                                      </p:cBhvr>
                                      <p:to>
                                        <p:strVal val="visible"/>
                                      </p:to>
                                    </p:set>
                                    <p:anim calcmode="lin" valueType="num">
                                      <p:cBhvr>
                                        <p:cTn id="45" dur="500" fill="hold"/>
                                        <p:tgtEl>
                                          <p:spTgt spid="90156"/>
                                        </p:tgtEl>
                                        <p:attrNameLst>
                                          <p:attrName>ppt_x</p:attrName>
                                        </p:attrNameLst>
                                      </p:cBhvr>
                                      <p:tavLst>
                                        <p:tav tm="0">
                                          <p:val>
                                            <p:strVal val="#ppt_x"/>
                                          </p:val>
                                        </p:tav>
                                        <p:tav tm="100000">
                                          <p:val>
                                            <p:strVal val="#ppt_x"/>
                                          </p:val>
                                        </p:tav>
                                      </p:tavLst>
                                    </p:anim>
                                    <p:anim calcmode="lin" valueType="num">
                                      <p:cBhvr>
                                        <p:cTn id="46" dur="500" fill="hold"/>
                                        <p:tgtEl>
                                          <p:spTgt spid="90156"/>
                                        </p:tgtEl>
                                        <p:attrNameLst>
                                          <p:attrName>ppt_y</p:attrName>
                                        </p:attrNameLst>
                                      </p:cBhvr>
                                      <p:tavLst>
                                        <p:tav tm="0">
                                          <p:val>
                                            <p:strVal val="#ppt_y-#ppt_h/2"/>
                                          </p:val>
                                        </p:tav>
                                        <p:tav tm="100000">
                                          <p:val>
                                            <p:strVal val="#ppt_y"/>
                                          </p:val>
                                        </p:tav>
                                      </p:tavLst>
                                    </p:anim>
                                    <p:anim calcmode="lin" valueType="num">
                                      <p:cBhvr>
                                        <p:cTn id="47" dur="500" fill="hold"/>
                                        <p:tgtEl>
                                          <p:spTgt spid="90156"/>
                                        </p:tgtEl>
                                        <p:attrNameLst>
                                          <p:attrName>ppt_w</p:attrName>
                                        </p:attrNameLst>
                                      </p:cBhvr>
                                      <p:tavLst>
                                        <p:tav tm="0">
                                          <p:val>
                                            <p:strVal val="#ppt_w"/>
                                          </p:val>
                                        </p:tav>
                                        <p:tav tm="100000">
                                          <p:val>
                                            <p:strVal val="#ppt_w"/>
                                          </p:val>
                                        </p:tav>
                                      </p:tavLst>
                                    </p:anim>
                                    <p:anim calcmode="lin" valueType="num">
                                      <p:cBhvr>
                                        <p:cTn id="48" dur="500" fill="hold"/>
                                        <p:tgtEl>
                                          <p:spTgt spid="90156"/>
                                        </p:tgtEl>
                                        <p:attrNameLst>
                                          <p:attrName>ppt_h</p:attrName>
                                        </p:attrNameLst>
                                      </p:cBhvr>
                                      <p:tavLst>
                                        <p:tav tm="0">
                                          <p:val>
                                            <p:fltVal val="0"/>
                                          </p:val>
                                        </p:tav>
                                        <p:tav tm="100000">
                                          <p:val>
                                            <p:strVal val="#ppt_h"/>
                                          </p:val>
                                        </p:tav>
                                      </p:tavLst>
                                    </p:anim>
                                  </p:childTnLst>
                                </p:cTn>
                              </p:par>
                            </p:childTnLst>
                          </p:cTn>
                        </p:par>
                        <p:par>
                          <p:cTn id="49" fill="hold" nodeType="afterGroup">
                            <p:stCondLst>
                              <p:cond delay="3000"/>
                            </p:stCondLst>
                            <p:childTnLst>
                              <p:par>
                                <p:cTn id="50" presetID="5" presetClass="entr" presetSubtype="10"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checkerboard(across)">
                                      <p:cBhvr>
                                        <p:cTn id="52" dur="500"/>
                                        <p:tgtEl>
                                          <p:spTgt spid="6"/>
                                        </p:tgtEl>
                                      </p:cBhvr>
                                    </p:animEffect>
                                  </p:childTnLst>
                                </p:cTn>
                              </p:par>
                            </p:childTnLst>
                          </p:cTn>
                        </p:par>
                        <p:par>
                          <p:cTn id="53" fill="hold" nodeType="afterGroup">
                            <p:stCondLst>
                              <p:cond delay="3500"/>
                            </p:stCondLst>
                            <p:childTnLst>
                              <p:par>
                                <p:cTn id="54" presetID="17" presetClass="entr" presetSubtype="1" fill="hold" grpId="0" nodeType="afterEffect">
                                  <p:stCondLst>
                                    <p:cond delay="0"/>
                                  </p:stCondLst>
                                  <p:childTnLst>
                                    <p:set>
                                      <p:cBhvr>
                                        <p:cTn id="55" dur="1" fill="hold">
                                          <p:stCondLst>
                                            <p:cond delay="0"/>
                                          </p:stCondLst>
                                        </p:cTn>
                                        <p:tgtEl>
                                          <p:spTgt spid="90157"/>
                                        </p:tgtEl>
                                        <p:attrNameLst>
                                          <p:attrName>style.visibility</p:attrName>
                                        </p:attrNameLst>
                                      </p:cBhvr>
                                      <p:to>
                                        <p:strVal val="visible"/>
                                      </p:to>
                                    </p:set>
                                    <p:anim calcmode="lin" valueType="num">
                                      <p:cBhvr>
                                        <p:cTn id="56" dur="500" fill="hold"/>
                                        <p:tgtEl>
                                          <p:spTgt spid="90157"/>
                                        </p:tgtEl>
                                        <p:attrNameLst>
                                          <p:attrName>ppt_x</p:attrName>
                                        </p:attrNameLst>
                                      </p:cBhvr>
                                      <p:tavLst>
                                        <p:tav tm="0">
                                          <p:val>
                                            <p:strVal val="#ppt_x"/>
                                          </p:val>
                                        </p:tav>
                                        <p:tav tm="100000">
                                          <p:val>
                                            <p:strVal val="#ppt_x"/>
                                          </p:val>
                                        </p:tav>
                                      </p:tavLst>
                                    </p:anim>
                                    <p:anim calcmode="lin" valueType="num">
                                      <p:cBhvr>
                                        <p:cTn id="57" dur="500" fill="hold"/>
                                        <p:tgtEl>
                                          <p:spTgt spid="90157"/>
                                        </p:tgtEl>
                                        <p:attrNameLst>
                                          <p:attrName>ppt_y</p:attrName>
                                        </p:attrNameLst>
                                      </p:cBhvr>
                                      <p:tavLst>
                                        <p:tav tm="0">
                                          <p:val>
                                            <p:strVal val="#ppt_y-#ppt_h/2"/>
                                          </p:val>
                                        </p:tav>
                                        <p:tav tm="100000">
                                          <p:val>
                                            <p:strVal val="#ppt_y"/>
                                          </p:val>
                                        </p:tav>
                                      </p:tavLst>
                                    </p:anim>
                                    <p:anim calcmode="lin" valueType="num">
                                      <p:cBhvr>
                                        <p:cTn id="58" dur="500" fill="hold"/>
                                        <p:tgtEl>
                                          <p:spTgt spid="90157"/>
                                        </p:tgtEl>
                                        <p:attrNameLst>
                                          <p:attrName>ppt_w</p:attrName>
                                        </p:attrNameLst>
                                      </p:cBhvr>
                                      <p:tavLst>
                                        <p:tav tm="0">
                                          <p:val>
                                            <p:strVal val="#ppt_w"/>
                                          </p:val>
                                        </p:tav>
                                        <p:tav tm="100000">
                                          <p:val>
                                            <p:strVal val="#ppt_w"/>
                                          </p:val>
                                        </p:tav>
                                      </p:tavLst>
                                    </p:anim>
                                    <p:anim calcmode="lin" valueType="num">
                                      <p:cBhvr>
                                        <p:cTn id="59" dur="500" fill="hold"/>
                                        <p:tgtEl>
                                          <p:spTgt spid="90157"/>
                                        </p:tgtEl>
                                        <p:attrNameLst>
                                          <p:attrName>ppt_h</p:attrName>
                                        </p:attrNameLst>
                                      </p:cBhvr>
                                      <p:tavLst>
                                        <p:tav tm="0">
                                          <p:val>
                                            <p:fltVal val="0"/>
                                          </p:val>
                                        </p:tav>
                                        <p:tav tm="100000">
                                          <p:val>
                                            <p:strVal val="#ppt_h"/>
                                          </p:val>
                                        </p:tav>
                                      </p:tavLst>
                                    </p:anim>
                                  </p:childTnLst>
                                </p:cTn>
                              </p:par>
                            </p:childTnLst>
                          </p:cTn>
                        </p:par>
                        <p:par>
                          <p:cTn id="60" fill="hold" nodeType="afterGroup">
                            <p:stCondLst>
                              <p:cond delay="4000"/>
                            </p:stCondLst>
                            <p:childTnLst>
                              <p:par>
                                <p:cTn id="61" presetID="5" presetClass="entr" presetSubtype="10"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checkerboard(across)">
                                      <p:cBhvr>
                                        <p:cTn id="63" dur="500"/>
                                        <p:tgtEl>
                                          <p:spTgt spid="5"/>
                                        </p:tgtEl>
                                      </p:cBhvr>
                                    </p:animEffect>
                                  </p:childTnLst>
                                </p:cTn>
                              </p:par>
                            </p:childTnLst>
                          </p:cTn>
                        </p:par>
                        <p:par>
                          <p:cTn id="64" fill="hold" nodeType="afterGroup">
                            <p:stCondLst>
                              <p:cond delay="4500"/>
                            </p:stCondLst>
                            <p:childTnLst>
                              <p:par>
                                <p:cTn id="65" presetID="17" presetClass="entr" presetSubtype="1" fill="hold" grpId="0" nodeType="afterEffect">
                                  <p:stCondLst>
                                    <p:cond delay="0"/>
                                  </p:stCondLst>
                                  <p:childTnLst>
                                    <p:set>
                                      <p:cBhvr>
                                        <p:cTn id="66" dur="1" fill="hold">
                                          <p:stCondLst>
                                            <p:cond delay="0"/>
                                          </p:stCondLst>
                                        </p:cTn>
                                        <p:tgtEl>
                                          <p:spTgt spid="90158"/>
                                        </p:tgtEl>
                                        <p:attrNameLst>
                                          <p:attrName>style.visibility</p:attrName>
                                        </p:attrNameLst>
                                      </p:cBhvr>
                                      <p:to>
                                        <p:strVal val="visible"/>
                                      </p:to>
                                    </p:set>
                                    <p:anim calcmode="lin" valueType="num">
                                      <p:cBhvr>
                                        <p:cTn id="67" dur="500" fill="hold"/>
                                        <p:tgtEl>
                                          <p:spTgt spid="90158"/>
                                        </p:tgtEl>
                                        <p:attrNameLst>
                                          <p:attrName>ppt_x</p:attrName>
                                        </p:attrNameLst>
                                      </p:cBhvr>
                                      <p:tavLst>
                                        <p:tav tm="0">
                                          <p:val>
                                            <p:strVal val="#ppt_x"/>
                                          </p:val>
                                        </p:tav>
                                        <p:tav tm="100000">
                                          <p:val>
                                            <p:strVal val="#ppt_x"/>
                                          </p:val>
                                        </p:tav>
                                      </p:tavLst>
                                    </p:anim>
                                    <p:anim calcmode="lin" valueType="num">
                                      <p:cBhvr>
                                        <p:cTn id="68" dur="500" fill="hold"/>
                                        <p:tgtEl>
                                          <p:spTgt spid="90158"/>
                                        </p:tgtEl>
                                        <p:attrNameLst>
                                          <p:attrName>ppt_y</p:attrName>
                                        </p:attrNameLst>
                                      </p:cBhvr>
                                      <p:tavLst>
                                        <p:tav tm="0">
                                          <p:val>
                                            <p:strVal val="#ppt_y-#ppt_h/2"/>
                                          </p:val>
                                        </p:tav>
                                        <p:tav tm="100000">
                                          <p:val>
                                            <p:strVal val="#ppt_y"/>
                                          </p:val>
                                        </p:tav>
                                      </p:tavLst>
                                    </p:anim>
                                    <p:anim calcmode="lin" valueType="num">
                                      <p:cBhvr>
                                        <p:cTn id="69" dur="500" fill="hold"/>
                                        <p:tgtEl>
                                          <p:spTgt spid="90158"/>
                                        </p:tgtEl>
                                        <p:attrNameLst>
                                          <p:attrName>ppt_w</p:attrName>
                                        </p:attrNameLst>
                                      </p:cBhvr>
                                      <p:tavLst>
                                        <p:tav tm="0">
                                          <p:val>
                                            <p:strVal val="#ppt_w"/>
                                          </p:val>
                                        </p:tav>
                                        <p:tav tm="100000">
                                          <p:val>
                                            <p:strVal val="#ppt_w"/>
                                          </p:val>
                                        </p:tav>
                                      </p:tavLst>
                                    </p:anim>
                                    <p:anim calcmode="lin" valueType="num">
                                      <p:cBhvr>
                                        <p:cTn id="70" dur="500" fill="hold"/>
                                        <p:tgtEl>
                                          <p:spTgt spid="90158"/>
                                        </p:tgtEl>
                                        <p:attrNameLst>
                                          <p:attrName>ppt_h</p:attrName>
                                        </p:attrNameLst>
                                      </p:cBhvr>
                                      <p:tavLst>
                                        <p:tav tm="0">
                                          <p:val>
                                            <p:fltVal val="0"/>
                                          </p:val>
                                        </p:tav>
                                        <p:tav tm="100000">
                                          <p:val>
                                            <p:strVal val="#ppt_h"/>
                                          </p:val>
                                        </p:tav>
                                      </p:tavLst>
                                    </p:anim>
                                  </p:childTnLst>
                                </p:cTn>
                              </p:par>
                            </p:childTnLst>
                          </p:cTn>
                        </p:par>
                        <p:par>
                          <p:cTn id="71" fill="hold" nodeType="afterGroup">
                            <p:stCondLst>
                              <p:cond delay="5000"/>
                            </p:stCondLst>
                            <p:childTnLst>
                              <p:par>
                                <p:cTn id="72" presetID="5" presetClass="entr" presetSubtype="10" fill="hold"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checkerboard(across)">
                                      <p:cBhvr>
                                        <p:cTn id="74" dur="500"/>
                                        <p:tgtEl>
                                          <p:spTgt spid="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90188"/>
                                        </p:tgtEl>
                                        <p:attrNameLst>
                                          <p:attrName>style.visibility</p:attrName>
                                        </p:attrNameLst>
                                      </p:cBhvr>
                                      <p:to>
                                        <p:strVal val="visible"/>
                                      </p:to>
                                    </p:set>
                                    <p:animEffect transition="in" filter="wipe(up)">
                                      <p:cBhvr>
                                        <p:cTn id="79" dur="500"/>
                                        <p:tgtEl>
                                          <p:spTgt spid="90188"/>
                                        </p:tgtEl>
                                      </p:cBhvr>
                                    </p:animEffect>
                                  </p:childTnLst>
                                </p:cTn>
                              </p:par>
                            </p:childTnLst>
                          </p:cTn>
                        </p:par>
                        <p:par>
                          <p:cTn id="80" fill="hold" nodeType="afterGroup">
                            <p:stCondLst>
                              <p:cond delay="500"/>
                            </p:stCondLst>
                            <p:childTnLst>
                              <p:par>
                                <p:cTn id="81" presetID="2" presetClass="entr" presetSubtype="8" fill="hold" grpId="0" nodeType="afterEffect">
                                  <p:stCondLst>
                                    <p:cond delay="0"/>
                                  </p:stCondLst>
                                  <p:childTnLst>
                                    <p:set>
                                      <p:cBhvr>
                                        <p:cTn id="82" dur="1" fill="hold">
                                          <p:stCondLst>
                                            <p:cond delay="0"/>
                                          </p:stCondLst>
                                        </p:cTn>
                                        <p:tgtEl>
                                          <p:spTgt spid="90159"/>
                                        </p:tgtEl>
                                        <p:attrNameLst>
                                          <p:attrName>style.visibility</p:attrName>
                                        </p:attrNameLst>
                                      </p:cBhvr>
                                      <p:to>
                                        <p:strVal val="visible"/>
                                      </p:to>
                                    </p:set>
                                    <p:anim calcmode="lin" valueType="num">
                                      <p:cBhvr additive="base">
                                        <p:cTn id="83" dur="500" fill="hold"/>
                                        <p:tgtEl>
                                          <p:spTgt spid="90159"/>
                                        </p:tgtEl>
                                        <p:attrNameLst>
                                          <p:attrName>ppt_x</p:attrName>
                                        </p:attrNameLst>
                                      </p:cBhvr>
                                      <p:tavLst>
                                        <p:tav tm="0">
                                          <p:val>
                                            <p:strVal val="0-#ppt_w/2"/>
                                          </p:val>
                                        </p:tav>
                                        <p:tav tm="100000">
                                          <p:val>
                                            <p:strVal val="#ppt_x"/>
                                          </p:val>
                                        </p:tav>
                                      </p:tavLst>
                                    </p:anim>
                                    <p:anim calcmode="lin" valueType="num">
                                      <p:cBhvr additive="base">
                                        <p:cTn id="84" dur="500" fill="hold"/>
                                        <p:tgtEl>
                                          <p:spTgt spid="90159"/>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8" fill="hold" nodeType="click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additive="base">
                                        <p:cTn id="89" dur="500" fill="hold"/>
                                        <p:tgtEl>
                                          <p:spTgt spid="8"/>
                                        </p:tgtEl>
                                        <p:attrNameLst>
                                          <p:attrName>ppt_x</p:attrName>
                                        </p:attrNameLst>
                                      </p:cBhvr>
                                      <p:tavLst>
                                        <p:tav tm="0">
                                          <p:val>
                                            <p:strVal val="0-#ppt_w/2"/>
                                          </p:val>
                                        </p:tav>
                                        <p:tav tm="100000">
                                          <p:val>
                                            <p:strVal val="#ppt_x"/>
                                          </p:val>
                                        </p:tav>
                                      </p:tavLst>
                                    </p:anim>
                                    <p:anim calcmode="lin" valueType="num">
                                      <p:cBhvr additive="base">
                                        <p:cTn id="9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1" fill="hold" grpId="0" nodeType="clickEffect">
                                  <p:stCondLst>
                                    <p:cond delay="0"/>
                                  </p:stCondLst>
                                  <p:childTnLst>
                                    <p:set>
                                      <p:cBhvr>
                                        <p:cTn id="94" dur="1" fill="hold">
                                          <p:stCondLst>
                                            <p:cond delay="0"/>
                                          </p:stCondLst>
                                        </p:cTn>
                                        <p:tgtEl>
                                          <p:spTgt spid="90192"/>
                                        </p:tgtEl>
                                        <p:attrNameLst>
                                          <p:attrName>style.visibility</p:attrName>
                                        </p:attrNameLst>
                                      </p:cBhvr>
                                      <p:to>
                                        <p:strVal val="visible"/>
                                      </p:to>
                                    </p:set>
                                    <p:anim calcmode="lin" valueType="num">
                                      <p:cBhvr additive="base">
                                        <p:cTn id="95" dur="500" fill="hold"/>
                                        <p:tgtEl>
                                          <p:spTgt spid="90192"/>
                                        </p:tgtEl>
                                        <p:attrNameLst>
                                          <p:attrName>ppt_x</p:attrName>
                                        </p:attrNameLst>
                                      </p:cBhvr>
                                      <p:tavLst>
                                        <p:tav tm="0">
                                          <p:val>
                                            <p:strVal val="#ppt_x"/>
                                          </p:val>
                                        </p:tav>
                                        <p:tav tm="100000">
                                          <p:val>
                                            <p:strVal val="#ppt_x"/>
                                          </p:val>
                                        </p:tav>
                                      </p:tavLst>
                                    </p:anim>
                                    <p:anim calcmode="lin" valueType="num">
                                      <p:cBhvr additive="base">
                                        <p:cTn id="96" dur="500" fill="hold"/>
                                        <p:tgtEl>
                                          <p:spTgt spid="9019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54" grpId="0" animBg="1"/>
      <p:bldP spid="90155" grpId="0" animBg="1"/>
      <p:bldP spid="90156" grpId="0" animBg="1"/>
      <p:bldP spid="90157" grpId="0" animBg="1"/>
      <p:bldP spid="90158" grpId="0" animBg="1"/>
      <p:bldP spid="90159" grpId="0" autoUpdateAnimBg="0"/>
      <p:bldP spid="90165" grpId="0" autoUpdateAnimBg="0"/>
      <p:bldP spid="90188" grpId="0" animBg="1"/>
      <p:bldP spid="9019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7C23B988-BDD5-41A2-A68F-CA901405DEF4}" type="slidenum">
              <a:rPr kumimoji="0" lang="en-US" altLang="zh-CN" sz="1400" b="0" smtClean="0">
                <a:solidFill>
                  <a:schemeClr val="tx1"/>
                </a:solidFill>
              </a:rPr>
              <a:pPr eaLnBrk="1" hangingPunct="1"/>
              <a:t>29</a:t>
            </a:fld>
            <a:endParaRPr kumimoji="0" lang="en-US" altLang="zh-CN" sz="1400" b="0" smtClean="0">
              <a:solidFill>
                <a:schemeClr val="tx1"/>
              </a:solidFill>
            </a:endParaRPr>
          </a:p>
        </p:txBody>
      </p:sp>
      <p:sp>
        <p:nvSpPr>
          <p:cNvPr id="32771" name="Rectangle 53"/>
          <p:cNvSpPr>
            <a:spLocks noGrp="1" noChangeArrowheads="1"/>
          </p:cNvSpPr>
          <p:nvPr>
            <p:ph type="title"/>
          </p:nvPr>
        </p:nvSpPr>
        <p:spPr/>
        <p:txBody>
          <a:bodyPr/>
          <a:lstStyle/>
          <a:p>
            <a:pPr eaLnBrk="1" hangingPunct="1"/>
            <a:r>
              <a:rPr lang="en-US" altLang="zh-CN" smtClean="0"/>
              <a:t>1)   </a:t>
            </a:r>
            <a:r>
              <a:rPr lang="zh-CN" altLang="en-US" smtClean="0"/>
              <a:t>二叉链表</a:t>
            </a:r>
          </a:p>
        </p:txBody>
      </p:sp>
      <p:sp>
        <p:nvSpPr>
          <p:cNvPr id="176185" name="Text Box 57"/>
          <p:cNvSpPr txBox="1">
            <a:spLocks noChangeArrowheads="1"/>
          </p:cNvSpPr>
          <p:nvPr/>
        </p:nvSpPr>
        <p:spPr bwMode="auto">
          <a:xfrm>
            <a:off x="1116013" y="3213100"/>
            <a:ext cx="7173912" cy="2684463"/>
          </a:xfrm>
          <a:prstGeom prst="rect">
            <a:avLst/>
          </a:prstGeom>
          <a:noFill/>
          <a:ln w="28575"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20000"/>
              </a:lnSpc>
              <a:spcBef>
                <a:spcPct val="0"/>
              </a:spcBef>
            </a:pPr>
            <a:r>
              <a:rPr lang="en-US" altLang="zh-CN" dirty="0" err="1">
                <a:solidFill>
                  <a:schemeClr val="tx1"/>
                </a:solidFill>
              </a:rPr>
              <a:t>typedef</a:t>
            </a:r>
            <a:r>
              <a:rPr lang="en-US" altLang="zh-CN" dirty="0">
                <a:solidFill>
                  <a:schemeClr val="tx1"/>
                </a:solidFill>
              </a:rPr>
              <a:t> </a:t>
            </a:r>
            <a:r>
              <a:rPr lang="en-US" altLang="zh-CN" dirty="0" err="1">
                <a:solidFill>
                  <a:schemeClr val="tx1"/>
                </a:solidFill>
              </a:rPr>
              <a:t>struct</a:t>
            </a:r>
            <a:r>
              <a:rPr lang="en-US" altLang="zh-CN" dirty="0">
                <a:solidFill>
                  <a:schemeClr val="tx1"/>
                </a:solidFill>
              </a:rPr>
              <a:t> </a:t>
            </a:r>
            <a:r>
              <a:rPr lang="en-US" altLang="zh-CN" dirty="0" err="1">
                <a:solidFill>
                  <a:schemeClr val="tx1"/>
                </a:solidFill>
              </a:rPr>
              <a:t>BiTNode</a:t>
            </a:r>
            <a:r>
              <a:rPr lang="en-US" altLang="zh-CN" dirty="0">
                <a:solidFill>
                  <a:schemeClr val="tx1"/>
                </a:solidFill>
              </a:rPr>
              <a:t> { // </a:t>
            </a:r>
            <a:r>
              <a:rPr lang="zh-CN" altLang="en-US" dirty="0">
                <a:solidFill>
                  <a:schemeClr val="tx1"/>
                </a:solidFill>
                <a:ea typeface="楷体_GB2312" pitchFamily="49" charset="-122"/>
              </a:rPr>
              <a:t>结点结构</a:t>
            </a:r>
            <a:endParaRPr lang="zh-CN" altLang="en-US" dirty="0">
              <a:solidFill>
                <a:schemeClr val="tx1"/>
              </a:solidFill>
            </a:endParaRPr>
          </a:p>
          <a:p>
            <a:pPr algn="l" eaLnBrk="1" hangingPunct="1">
              <a:lnSpc>
                <a:spcPct val="120000"/>
              </a:lnSpc>
              <a:spcBef>
                <a:spcPct val="0"/>
              </a:spcBef>
            </a:pPr>
            <a:r>
              <a:rPr lang="zh-CN" altLang="en-US" dirty="0">
                <a:solidFill>
                  <a:schemeClr val="tx1"/>
                </a:solidFill>
              </a:rPr>
              <a:t>    </a:t>
            </a:r>
            <a:r>
              <a:rPr lang="en-US" altLang="zh-CN" dirty="0" err="1">
                <a:solidFill>
                  <a:schemeClr val="tx1"/>
                </a:solidFill>
              </a:rPr>
              <a:t>TElemType</a:t>
            </a:r>
            <a:r>
              <a:rPr lang="en-US" altLang="zh-CN" dirty="0">
                <a:solidFill>
                  <a:schemeClr val="tx1"/>
                </a:solidFill>
              </a:rPr>
              <a:t>      data;</a:t>
            </a:r>
          </a:p>
          <a:p>
            <a:pPr algn="l" eaLnBrk="1" hangingPunct="1">
              <a:lnSpc>
                <a:spcPct val="120000"/>
              </a:lnSpc>
              <a:spcBef>
                <a:spcPct val="0"/>
              </a:spcBef>
            </a:pPr>
            <a:r>
              <a:rPr lang="en-US" altLang="zh-CN" dirty="0">
                <a:solidFill>
                  <a:schemeClr val="tx1"/>
                </a:solidFill>
              </a:rPr>
              <a:t>    </a:t>
            </a:r>
            <a:r>
              <a:rPr lang="en-US" altLang="zh-CN" dirty="0" err="1">
                <a:solidFill>
                  <a:srgbClr val="FF0000"/>
                </a:solidFill>
              </a:rPr>
              <a:t>struct</a:t>
            </a:r>
            <a:r>
              <a:rPr lang="en-US" altLang="zh-CN" dirty="0">
                <a:solidFill>
                  <a:srgbClr val="FF0000"/>
                </a:solidFill>
              </a:rPr>
              <a:t> </a:t>
            </a:r>
            <a:r>
              <a:rPr lang="en-US" altLang="zh-CN" dirty="0" err="1">
                <a:solidFill>
                  <a:srgbClr val="FF0000"/>
                </a:solidFill>
              </a:rPr>
              <a:t>BiTNode</a:t>
            </a:r>
            <a:r>
              <a:rPr lang="en-US" altLang="zh-CN" dirty="0">
                <a:solidFill>
                  <a:srgbClr val="FF0000"/>
                </a:solidFill>
              </a:rPr>
              <a:t>  *</a:t>
            </a:r>
            <a:r>
              <a:rPr lang="en-US" altLang="zh-CN" dirty="0" err="1">
                <a:solidFill>
                  <a:srgbClr val="FF0000"/>
                </a:solidFill>
              </a:rPr>
              <a:t>lchild</a:t>
            </a:r>
            <a:r>
              <a:rPr lang="en-US" altLang="zh-CN" dirty="0">
                <a:solidFill>
                  <a:srgbClr val="FF0000"/>
                </a:solidFill>
              </a:rPr>
              <a:t>, *</a:t>
            </a:r>
            <a:r>
              <a:rPr lang="en-US" altLang="zh-CN" dirty="0" err="1">
                <a:solidFill>
                  <a:srgbClr val="FF0000"/>
                </a:solidFill>
              </a:rPr>
              <a:t>rchild</a:t>
            </a:r>
            <a:r>
              <a:rPr lang="en-US" altLang="zh-CN" dirty="0">
                <a:solidFill>
                  <a:srgbClr val="FF0000"/>
                </a:solidFill>
              </a:rPr>
              <a:t>; </a:t>
            </a:r>
          </a:p>
          <a:p>
            <a:pPr algn="l" eaLnBrk="1" hangingPunct="1">
              <a:lnSpc>
                <a:spcPct val="120000"/>
              </a:lnSpc>
              <a:spcBef>
                <a:spcPct val="0"/>
              </a:spcBef>
            </a:pPr>
            <a:r>
              <a:rPr lang="en-US" altLang="zh-CN" dirty="0">
                <a:solidFill>
                  <a:srgbClr val="FF0000"/>
                </a:solidFill>
              </a:rPr>
              <a:t>                                     // </a:t>
            </a:r>
            <a:r>
              <a:rPr lang="zh-CN" altLang="en-US" dirty="0">
                <a:solidFill>
                  <a:srgbClr val="FF0000"/>
                </a:solidFill>
                <a:ea typeface="楷体_GB2312" pitchFamily="49" charset="-122"/>
              </a:rPr>
              <a:t>左右孩子指针</a:t>
            </a:r>
            <a:endParaRPr lang="zh-CN" altLang="en-US" dirty="0">
              <a:solidFill>
                <a:srgbClr val="FF0000"/>
              </a:solidFill>
            </a:endParaRPr>
          </a:p>
          <a:p>
            <a:pPr algn="l" eaLnBrk="1" hangingPunct="1">
              <a:lnSpc>
                <a:spcPct val="120000"/>
              </a:lnSpc>
              <a:spcBef>
                <a:spcPct val="0"/>
              </a:spcBef>
            </a:pPr>
            <a:r>
              <a:rPr lang="en-US" altLang="zh-CN" dirty="0">
                <a:solidFill>
                  <a:schemeClr val="tx1"/>
                </a:solidFill>
              </a:rPr>
              <a:t>} </a:t>
            </a:r>
            <a:r>
              <a:rPr lang="en-US" altLang="zh-CN" dirty="0" err="1">
                <a:solidFill>
                  <a:schemeClr val="tx1"/>
                </a:solidFill>
              </a:rPr>
              <a:t>BiTNode</a:t>
            </a:r>
            <a:r>
              <a:rPr lang="en-US" altLang="zh-CN" dirty="0">
                <a:solidFill>
                  <a:schemeClr val="tx1"/>
                </a:solidFill>
              </a:rPr>
              <a:t>, </a:t>
            </a:r>
            <a:r>
              <a:rPr lang="en-US" altLang="zh-CN" dirty="0">
                <a:solidFill>
                  <a:srgbClr val="FF0000"/>
                </a:solidFill>
              </a:rPr>
              <a:t>*</a:t>
            </a:r>
            <a:r>
              <a:rPr lang="en-US" altLang="zh-CN" dirty="0" err="1">
                <a:solidFill>
                  <a:schemeClr val="tx1"/>
                </a:solidFill>
              </a:rPr>
              <a:t>BiTree</a:t>
            </a:r>
            <a:r>
              <a:rPr lang="en-US" altLang="zh-CN" dirty="0">
                <a:solidFill>
                  <a:schemeClr val="tx1"/>
                </a:solidFill>
              </a:rPr>
              <a:t>;</a:t>
            </a:r>
          </a:p>
        </p:txBody>
      </p:sp>
      <p:sp>
        <p:nvSpPr>
          <p:cNvPr id="32773" name="Text Box 63"/>
          <p:cNvSpPr txBox="1">
            <a:spLocks noChangeArrowheads="1"/>
          </p:cNvSpPr>
          <p:nvPr/>
        </p:nvSpPr>
        <p:spPr bwMode="auto">
          <a:xfrm>
            <a:off x="1258888" y="1773238"/>
            <a:ext cx="2171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zh-CN" altLang="en-US" sz="3600" dirty="0">
                <a:solidFill>
                  <a:srgbClr val="990000"/>
                </a:solidFill>
                <a:ea typeface="楷体_GB2312" pitchFamily="49" charset="-122"/>
              </a:rPr>
              <a:t>结点结构</a:t>
            </a:r>
            <a:r>
              <a:rPr lang="en-US" altLang="zh-CN" sz="3600" dirty="0">
                <a:solidFill>
                  <a:srgbClr val="990000"/>
                </a:solidFill>
                <a:ea typeface="楷体_GB2312" pitchFamily="49" charset="-122"/>
              </a:rPr>
              <a:t>:</a:t>
            </a:r>
            <a:endParaRPr lang="en-US" altLang="zh-CN" sz="2400" b="0" dirty="0">
              <a:solidFill>
                <a:srgbClr val="990000"/>
              </a:solidFill>
            </a:endParaRPr>
          </a:p>
        </p:txBody>
      </p:sp>
      <p:graphicFrame>
        <p:nvGraphicFramePr>
          <p:cNvPr id="176192" name="Group 64"/>
          <p:cNvGraphicFramePr>
            <a:graphicFrameLocks noGrp="1"/>
          </p:cNvGraphicFramePr>
          <p:nvPr/>
        </p:nvGraphicFramePr>
        <p:xfrm>
          <a:off x="3581400" y="1752600"/>
          <a:ext cx="3962400" cy="640034"/>
        </p:xfrm>
        <a:graphic>
          <a:graphicData uri="http://schemas.openxmlformats.org/drawingml/2006/table">
            <a:tbl>
              <a:tblPr/>
              <a:tblGrid>
                <a:gridCol w="1320800"/>
                <a:gridCol w="1320800"/>
                <a:gridCol w="1320800"/>
              </a:tblGrid>
              <a:tr h="6397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600" b="1" i="0" u="none" strike="noStrike" cap="none" normalizeH="0" baseline="0" dirty="0" smtClean="0">
                          <a:ln>
                            <a:noFill/>
                          </a:ln>
                          <a:solidFill>
                            <a:srgbClr val="990000"/>
                          </a:solidFill>
                          <a:effectLst/>
                          <a:latin typeface="Times New Roman" pitchFamily="18" charset="0"/>
                          <a:ea typeface="宋体" pitchFamily="2" charset="-122"/>
                        </a:rPr>
                        <a:t>l</a:t>
                      </a:r>
                      <a:r>
                        <a:rPr kumimoji="1" lang="en-US" altLang="zh-CN" sz="3600" b="0" i="0" u="none" strike="noStrike" cap="none" normalizeH="0" baseline="0" dirty="0" smtClean="0">
                          <a:ln>
                            <a:noFill/>
                          </a:ln>
                          <a:solidFill>
                            <a:srgbClr val="990000"/>
                          </a:solidFill>
                          <a:effectLst/>
                          <a:latin typeface="Times New Roman" pitchFamily="18" charset="0"/>
                          <a:ea typeface="宋体" pitchFamily="2" charset="-122"/>
                        </a:rPr>
                        <a:t>child</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600" b="0" i="0" u="none" strike="noStrike" cap="none" normalizeH="0" baseline="0" smtClean="0">
                          <a:ln>
                            <a:noFill/>
                          </a:ln>
                          <a:solidFill>
                            <a:srgbClr val="990000"/>
                          </a:solidFill>
                          <a:effectLst/>
                          <a:latin typeface="Times New Roman" pitchFamily="18" charset="0"/>
                          <a:ea typeface="宋体" pitchFamily="2" charset="-122"/>
                        </a:rPr>
                        <a:t>data</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600" b="1" i="0" u="none" strike="noStrike" cap="none" normalizeH="0" baseline="0" smtClean="0">
                          <a:ln>
                            <a:noFill/>
                          </a:ln>
                          <a:solidFill>
                            <a:srgbClr val="990000"/>
                          </a:solidFill>
                          <a:effectLst/>
                          <a:latin typeface="Times New Roman" pitchFamily="18" charset="0"/>
                          <a:ea typeface="宋体" pitchFamily="2" charset="-122"/>
                        </a:rPr>
                        <a:t>r</a:t>
                      </a:r>
                      <a:r>
                        <a:rPr kumimoji="1" lang="en-US" altLang="zh-CN" sz="3600" b="0" i="0" u="none" strike="noStrike" cap="none" normalizeH="0" baseline="0" smtClean="0">
                          <a:ln>
                            <a:noFill/>
                          </a:ln>
                          <a:solidFill>
                            <a:srgbClr val="990000"/>
                          </a:solidFill>
                          <a:effectLst/>
                          <a:latin typeface="Times New Roman" pitchFamily="18" charset="0"/>
                          <a:ea typeface="宋体" pitchFamily="2" charset="-122"/>
                        </a:rPr>
                        <a:t>child</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76192"/>
                                        </p:tgtEl>
                                        <p:attrNameLst>
                                          <p:attrName>style.visibility</p:attrName>
                                        </p:attrNameLst>
                                      </p:cBhvr>
                                      <p:to>
                                        <p:strVal val="visible"/>
                                      </p:to>
                                    </p:set>
                                    <p:anim calcmode="lin" valueType="num">
                                      <p:cBhvr additive="base">
                                        <p:cTn id="7" dur="500" fill="hold"/>
                                        <p:tgtEl>
                                          <p:spTgt spid="176192"/>
                                        </p:tgtEl>
                                        <p:attrNameLst>
                                          <p:attrName>ppt_x</p:attrName>
                                        </p:attrNameLst>
                                      </p:cBhvr>
                                      <p:tavLst>
                                        <p:tav tm="0">
                                          <p:val>
                                            <p:strVal val="#ppt_x"/>
                                          </p:val>
                                        </p:tav>
                                        <p:tav tm="100000">
                                          <p:val>
                                            <p:strVal val="#ppt_x"/>
                                          </p:val>
                                        </p:tav>
                                      </p:tavLst>
                                    </p:anim>
                                    <p:anim calcmode="lin" valueType="num">
                                      <p:cBhvr additive="base">
                                        <p:cTn id="8" dur="500" fill="hold"/>
                                        <p:tgtEl>
                                          <p:spTgt spid="17619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76185">
                                            <p:txEl>
                                              <p:charRg st="4294967295" end="4294967295"/>
                                            </p:txEl>
                                          </p:spTgt>
                                        </p:tgtEl>
                                        <p:attrNameLst>
                                          <p:attrName>style.visibility</p:attrName>
                                        </p:attrNameLst>
                                      </p:cBhvr>
                                      <p:to>
                                        <p:strVal val="visible"/>
                                      </p:to>
                                    </p:set>
                                    <p:animEffect transition="in" filter="strips(downRight)">
                                      <p:cBhvr>
                                        <p:cTn id="13" dur="500"/>
                                        <p:tgtEl>
                                          <p:spTgt spid="176185">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8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6"/>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E1A210EF-8D62-4F0A-9CF3-9F0477A553F9}" type="slidenum">
              <a:rPr kumimoji="0" lang="en-US" altLang="zh-CN" sz="1400" b="0" smtClean="0">
                <a:solidFill>
                  <a:schemeClr val="tx1"/>
                </a:solidFill>
              </a:rPr>
              <a:pPr eaLnBrk="1" hangingPunct="1"/>
              <a:t>3</a:t>
            </a:fld>
            <a:endParaRPr kumimoji="0" lang="en-US" altLang="zh-CN" sz="1400" b="0" smtClean="0">
              <a:solidFill>
                <a:schemeClr val="tx1"/>
              </a:solidFill>
            </a:endParaRPr>
          </a:p>
        </p:txBody>
      </p:sp>
      <p:sp>
        <p:nvSpPr>
          <p:cNvPr id="6147" name="Rectangle 6"/>
          <p:cNvSpPr>
            <a:spLocks noGrp="1" noChangeArrowheads="1"/>
          </p:cNvSpPr>
          <p:nvPr>
            <p:ph type="title"/>
          </p:nvPr>
        </p:nvSpPr>
        <p:spPr/>
        <p:txBody>
          <a:bodyPr/>
          <a:lstStyle/>
          <a:p>
            <a:pPr eaLnBrk="1" hangingPunct="1"/>
            <a:r>
              <a:rPr lang="en-US" altLang="zh-CN" smtClean="0"/>
              <a:t>6.1 </a:t>
            </a:r>
            <a:r>
              <a:rPr lang="zh-CN" altLang="en-US" smtClean="0"/>
              <a:t>树的类型定义</a:t>
            </a:r>
          </a:p>
        </p:txBody>
      </p:sp>
      <p:sp>
        <p:nvSpPr>
          <p:cNvPr id="6148" name="Rectangle 34"/>
          <p:cNvSpPr>
            <a:spLocks noGrp="1" noChangeArrowheads="1"/>
          </p:cNvSpPr>
          <p:nvPr>
            <p:ph type="body" sz="half" idx="1"/>
          </p:nvPr>
        </p:nvSpPr>
        <p:spPr>
          <a:xfrm>
            <a:off x="323850" y="1371600"/>
            <a:ext cx="4032250" cy="4953000"/>
          </a:xfrm>
          <a:ln w="12700">
            <a:solidFill>
              <a:schemeClr val="tx1"/>
            </a:solidFill>
            <a:miter lim="800000"/>
            <a:headEnd/>
            <a:tailEnd/>
          </a:ln>
        </p:spPr>
        <p:txBody>
          <a:bodyPr/>
          <a:lstStyle/>
          <a:p>
            <a:pPr eaLnBrk="1" hangingPunct="1"/>
            <a:r>
              <a:rPr lang="zh-CN" altLang="en-US" smtClean="0">
                <a:solidFill>
                  <a:srgbClr val="FF0000"/>
                </a:solidFill>
                <a:latin typeface="楷体_GB2312" pitchFamily="49" charset="-122"/>
              </a:rPr>
              <a:t>结点</a:t>
            </a:r>
            <a:r>
              <a:rPr lang="en-US" altLang="zh-CN" smtClean="0">
                <a:solidFill>
                  <a:srgbClr val="FF0000"/>
                </a:solidFill>
                <a:latin typeface="楷体_GB2312" pitchFamily="49" charset="-122"/>
              </a:rPr>
              <a:t>:</a:t>
            </a:r>
            <a:r>
              <a:rPr lang="zh-CN" altLang="en-US" smtClean="0">
                <a:solidFill>
                  <a:srgbClr val="6600CC"/>
                </a:solidFill>
                <a:latin typeface="楷体_GB2312" pitchFamily="49" charset="-122"/>
              </a:rPr>
              <a:t>数据元素</a:t>
            </a:r>
            <a:r>
              <a:rPr lang="en-US" altLang="zh-CN" smtClean="0">
                <a:solidFill>
                  <a:srgbClr val="FF00FF"/>
                </a:solidFill>
                <a:latin typeface="楷体_GB2312" pitchFamily="49" charset="-122"/>
              </a:rPr>
              <a:t>+</a:t>
            </a:r>
            <a:r>
              <a:rPr lang="zh-CN" altLang="en-US" smtClean="0">
                <a:solidFill>
                  <a:srgbClr val="6600CC"/>
                </a:solidFill>
                <a:latin typeface="楷体_GB2312" pitchFamily="49" charset="-122"/>
              </a:rPr>
              <a:t>若干指向子树的分支</a:t>
            </a:r>
          </a:p>
          <a:p>
            <a:pPr eaLnBrk="1" hangingPunct="1"/>
            <a:r>
              <a:rPr lang="zh-CN" altLang="en-US" smtClean="0">
                <a:solidFill>
                  <a:srgbClr val="FF0000"/>
                </a:solidFill>
                <a:latin typeface="楷体_GB2312" pitchFamily="49" charset="-122"/>
              </a:rPr>
              <a:t>结点的度</a:t>
            </a:r>
            <a:r>
              <a:rPr lang="en-US" altLang="zh-CN" smtClean="0">
                <a:solidFill>
                  <a:srgbClr val="FF0000"/>
                </a:solidFill>
                <a:latin typeface="楷体_GB2312" pitchFamily="49" charset="-122"/>
              </a:rPr>
              <a:t>:</a:t>
            </a:r>
            <a:r>
              <a:rPr lang="zh-CN" altLang="en-US" smtClean="0">
                <a:solidFill>
                  <a:srgbClr val="6600CC"/>
                </a:solidFill>
                <a:latin typeface="楷体_GB2312" pitchFamily="49" charset="-122"/>
              </a:rPr>
              <a:t>分支的个数</a:t>
            </a:r>
          </a:p>
          <a:p>
            <a:pPr eaLnBrk="1" hangingPunct="1"/>
            <a:r>
              <a:rPr lang="zh-CN" altLang="en-US" smtClean="0">
                <a:solidFill>
                  <a:srgbClr val="FF0000"/>
                </a:solidFill>
                <a:latin typeface="楷体_GB2312" pitchFamily="49" charset="-122"/>
              </a:rPr>
              <a:t>树的度</a:t>
            </a:r>
            <a:r>
              <a:rPr lang="en-US" altLang="zh-CN" smtClean="0">
                <a:solidFill>
                  <a:srgbClr val="FF0000"/>
                </a:solidFill>
                <a:latin typeface="楷体_GB2312" pitchFamily="49" charset="-122"/>
              </a:rPr>
              <a:t>:</a:t>
            </a:r>
            <a:r>
              <a:rPr lang="zh-CN" altLang="en-US" smtClean="0">
                <a:solidFill>
                  <a:srgbClr val="6600CC"/>
                </a:solidFill>
                <a:latin typeface="楷体_GB2312" pitchFamily="49" charset="-122"/>
              </a:rPr>
              <a:t>树中所有结点的度的最大值</a:t>
            </a:r>
          </a:p>
          <a:p>
            <a:pPr eaLnBrk="1" hangingPunct="1"/>
            <a:r>
              <a:rPr lang="zh-CN" altLang="en-US" smtClean="0">
                <a:solidFill>
                  <a:srgbClr val="FF0000"/>
                </a:solidFill>
                <a:latin typeface="楷体_GB2312" pitchFamily="49" charset="-122"/>
              </a:rPr>
              <a:t>叶子结点</a:t>
            </a:r>
            <a:r>
              <a:rPr lang="en-US" altLang="zh-CN" smtClean="0">
                <a:solidFill>
                  <a:srgbClr val="FF0000"/>
                </a:solidFill>
                <a:latin typeface="楷体_GB2312" pitchFamily="49" charset="-122"/>
              </a:rPr>
              <a:t>:</a:t>
            </a:r>
            <a:r>
              <a:rPr lang="zh-CN" altLang="en-US" smtClean="0">
                <a:solidFill>
                  <a:srgbClr val="6600CC"/>
                </a:solidFill>
                <a:latin typeface="楷体_GB2312" pitchFamily="49" charset="-122"/>
              </a:rPr>
              <a:t>度为零的结点</a:t>
            </a:r>
          </a:p>
          <a:p>
            <a:pPr eaLnBrk="1" hangingPunct="1"/>
            <a:r>
              <a:rPr lang="zh-CN" altLang="en-US" smtClean="0">
                <a:solidFill>
                  <a:srgbClr val="FF0000"/>
                </a:solidFill>
                <a:latin typeface="楷体_GB2312" pitchFamily="49" charset="-122"/>
              </a:rPr>
              <a:t>分支结点</a:t>
            </a:r>
            <a:r>
              <a:rPr lang="en-US" altLang="zh-CN" smtClean="0">
                <a:solidFill>
                  <a:srgbClr val="FF0000"/>
                </a:solidFill>
                <a:latin typeface="楷体_GB2312" pitchFamily="49" charset="-122"/>
              </a:rPr>
              <a:t>:</a:t>
            </a:r>
            <a:r>
              <a:rPr lang="zh-CN" altLang="en-US" smtClean="0">
                <a:solidFill>
                  <a:srgbClr val="6600CC"/>
                </a:solidFill>
                <a:latin typeface="楷体_GB2312" pitchFamily="49" charset="-122"/>
              </a:rPr>
              <a:t>度大于零的结点</a:t>
            </a:r>
            <a:endParaRPr lang="zh-CN" altLang="en-US" smtClean="0">
              <a:solidFill>
                <a:schemeClr val="tx1"/>
              </a:solidFill>
              <a:latin typeface="楷体_GB2312" pitchFamily="49" charset="-122"/>
            </a:endParaRPr>
          </a:p>
        </p:txBody>
      </p:sp>
      <p:grpSp>
        <p:nvGrpSpPr>
          <p:cNvPr id="6149" name="Group 33"/>
          <p:cNvGrpSpPr>
            <a:grpSpLocks/>
          </p:cNvGrpSpPr>
          <p:nvPr/>
        </p:nvGrpSpPr>
        <p:grpSpPr bwMode="auto">
          <a:xfrm>
            <a:off x="4398963" y="1773238"/>
            <a:ext cx="4565650" cy="3044825"/>
            <a:chOff x="2109" y="1026"/>
            <a:chExt cx="2876" cy="1918"/>
          </a:xfrm>
        </p:grpSpPr>
        <p:sp>
          <p:nvSpPr>
            <p:cNvPr id="6151" name="Line 32"/>
            <p:cNvSpPr>
              <a:spLocks noChangeShapeType="1"/>
            </p:cNvSpPr>
            <p:nvPr/>
          </p:nvSpPr>
          <p:spPr bwMode="auto">
            <a:xfrm>
              <a:off x="4785" y="2341"/>
              <a:ext cx="0" cy="45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 name="Line 31"/>
            <p:cNvSpPr>
              <a:spLocks noChangeShapeType="1"/>
            </p:cNvSpPr>
            <p:nvPr/>
          </p:nvSpPr>
          <p:spPr bwMode="auto">
            <a:xfrm>
              <a:off x="4468" y="1797"/>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 name="Line 30"/>
            <p:cNvSpPr>
              <a:spLocks noChangeShapeType="1"/>
            </p:cNvSpPr>
            <p:nvPr/>
          </p:nvSpPr>
          <p:spPr bwMode="auto">
            <a:xfrm flipH="1">
              <a:off x="4377" y="1842"/>
              <a:ext cx="0" cy="331"/>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4" name="Line 29"/>
            <p:cNvSpPr>
              <a:spLocks noChangeShapeType="1"/>
            </p:cNvSpPr>
            <p:nvPr/>
          </p:nvSpPr>
          <p:spPr bwMode="auto">
            <a:xfrm flipH="1">
              <a:off x="3969" y="1797"/>
              <a:ext cx="288" cy="38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5" name="Line 28"/>
            <p:cNvSpPr>
              <a:spLocks noChangeShapeType="1"/>
            </p:cNvSpPr>
            <p:nvPr/>
          </p:nvSpPr>
          <p:spPr bwMode="auto">
            <a:xfrm>
              <a:off x="3506" y="1888"/>
              <a:ext cx="1"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6" name="Line 25"/>
            <p:cNvSpPr>
              <a:spLocks noChangeShapeType="1"/>
            </p:cNvSpPr>
            <p:nvPr/>
          </p:nvSpPr>
          <p:spPr bwMode="auto">
            <a:xfrm>
              <a:off x="2699" y="1842"/>
              <a:ext cx="28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7" name="Line 24"/>
            <p:cNvSpPr>
              <a:spLocks noChangeShapeType="1"/>
            </p:cNvSpPr>
            <p:nvPr/>
          </p:nvSpPr>
          <p:spPr bwMode="auto">
            <a:xfrm flipH="1">
              <a:off x="2336" y="1842"/>
              <a:ext cx="317"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 name="Line 27"/>
            <p:cNvSpPr>
              <a:spLocks noChangeShapeType="1"/>
            </p:cNvSpPr>
            <p:nvPr/>
          </p:nvSpPr>
          <p:spPr bwMode="auto">
            <a:xfrm>
              <a:off x="3061" y="2309"/>
              <a:ext cx="187" cy="42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9" name="Line 26"/>
            <p:cNvSpPr>
              <a:spLocks noChangeShapeType="1"/>
            </p:cNvSpPr>
            <p:nvPr/>
          </p:nvSpPr>
          <p:spPr bwMode="auto">
            <a:xfrm flipH="1">
              <a:off x="2744" y="2309"/>
              <a:ext cx="272" cy="40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0" name="Line 21"/>
            <p:cNvSpPr>
              <a:spLocks noChangeShapeType="1"/>
            </p:cNvSpPr>
            <p:nvPr/>
          </p:nvSpPr>
          <p:spPr bwMode="auto">
            <a:xfrm flipH="1">
              <a:off x="2699" y="1243"/>
              <a:ext cx="635" cy="41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1" name="Oval 8"/>
            <p:cNvSpPr>
              <a:spLocks noChangeArrowheads="1"/>
            </p:cNvSpPr>
            <p:nvPr/>
          </p:nvSpPr>
          <p:spPr bwMode="auto">
            <a:xfrm>
              <a:off x="3334" y="1026"/>
              <a:ext cx="336" cy="313"/>
            </a:xfrm>
            <a:prstGeom prst="ellipse">
              <a:avLst/>
            </a:prstGeom>
            <a:solidFill>
              <a:srgbClr val="FBE2DF"/>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FF0000"/>
                  </a:solidFill>
                </a:rPr>
                <a:t>A</a:t>
              </a:r>
              <a:endParaRPr lang="en-US" altLang="zh-CN" sz="2400" b="0">
                <a:solidFill>
                  <a:schemeClr val="tx1"/>
                </a:solidFill>
              </a:endParaRPr>
            </a:p>
          </p:txBody>
        </p:sp>
        <p:sp>
          <p:nvSpPr>
            <p:cNvPr id="6162" name="Oval 9"/>
            <p:cNvSpPr>
              <a:spLocks noChangeArrowheads="1"/>
            </p:cNvSpPr>
            <p:nvPr/>
          </p:nvSpPr>
          <p:spPr bwMode="auto">
            <a:xfrm>
              <a:off x="2517" y="1579"/>
              <a:ext cx="337"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B</a:t>
              </a:r>
              <a:endParaRPr lang="en-US" altLang="zh-CN" sz="2400" b="0">
                <a:solidFill>
                  <a:schemeClr val="tx1"/>
                </a:solidFill>
              </a:endParaRPr>
            </a:p>
          </p:txBody>
        </p:sp>
        <p:sp>
          <p:nvSpPr>
            <p:cNvPr id="6163" name="Oval 10"/>
            <p:cNvSpPr>
              <a:spLocks noChangeArrowheads="1"/>
            </p:cNvSpPr>
            <p:nvPr/>
          </p:nvSpPr>
          <p:spPr bwMode="auto">
            <a:xfrm>
              <a:off x="3334" y="157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C</a:t>
              </a:r>
              <a:endParaRPr lang="en-US" altLang="zh-CN" sz="2400" b="0">
                <a:solidFill>
                  <a:schemeClr val="tx1"/>
                </a:solidFill>
              </a:endParaRPr>
            </a:p>
          </p:txBody>
        </p:sp>
        <p:sp>
          <p:nvSpPr>
            <p:cNvPr id="6164" name="Oval 11"/>
            <p:cNvSpPr>
              <a:spLocks noChangeArrowheads="1"/>
            </p:cNvSpPr>
            <p:nvPr/>
          </p:nvSpPr>
          <p:spPr bwMode="auto">
            <a:xfrm>
              <a:off x="4198" y="157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D</a:t>
              </a:r>
              <a:endParaRPr lang="en-US" altLang="zh-CN" sz="2400" b="0"/>
            </a:p>
          </p:txBody>
        </p:sp>
        <p:sp>
          <p:nvSpPr>
            <p:cNvPr id="6165" name="Oval 12"/>
            <p:cNvSpPr>
              <a:spLocks noChangeArrowheads="1"/>
            </p:cNvSpPr>
            <p:nvPr/>
          </p:nvSpPr>
          <p:spPr bwMode="auto">
            <a:xfrm>
              <a:off x="2109" y="2069"/>
              <a:ext cx="361"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E</a:t>
              </a:r>
              <a:endParaRPr lang="en-US" altLang="zh-CN" sz="2400" b="0">
                <a:solidFill>
                  <a:schemeClr val="tx1"/>
                </a:solidFill>
              </a:endParaRPr>
            </a:p>
          </p:txBody>
        </p:sp>
        <p:sp>
          <p:nvSpPr>
            <p:cNvPr id="6166" name="Oval 13"/>
            <p:cNvSpPr>
              <a:spLocks noChangeArrowheads="1"/>
            </p:cNvSpPr>
            <p:nvPr/>
          </p:nvSpPr>
          <p:spPr bwMode="auto">
            <a:xfrm>
              <a:off x="2854" y="2069"/>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F</a:t>
              </a:r>
              <a:endParaRPr lang="en-US" altLang="zh-CN" sz="2400" b="0">
                <a:solidFill>
                  <a:schemeClr val="tx1"/>
                </a:solidFill>
              </a:endParaRPr>
            </a:p>
          </p:txBody>
        </p:sp>
        <p:sp>
          <p:nvSpPr>
            <p:cNvPr id="6167" name="Oval 14"/>
            <p:cNvSpPr>
              <a:spLocks noChangeArrowheads="1"/>
            </p:cNvSpPr>
            <p:nvPr/>
          </p:nvSpPr>
          <p:spPr bwMode="auto">
            <a:xfrm>
              <a:off x="3334" y="206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G</a:t>
              </a:r>
              <a:endParaRPr lang="en-US" altLang="zh-CN" sz="2400" b="0">
                <a:solidFill>
                  <a:schemeClr val="tx1"/>
                </a:solidFill>
              </a:endParaRPr>
            </a:p>
          </p:txBody>
        </p:sp>
        <p:sp>
          <p:nvSpPr>
            <p:cNvPr id="6168" name="Oval 15"/>
            <p:cNvSpPr>
              <a:spLocks noChangeArrowheads="1"/>
            </p:cNvSpPr>
            <p:nvPr/>
          </p:nvSpPr>
          <p:spPr bwMode="auto">
            <a:xfrm>
              <a:off x="3766"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H</a:t>
              </a:r>
              <a:endParaRPr lang="en-US" altLang="zh-CN" sz="2400" b="0"/>
            </a:p>
          </p:txBody>
        </p:sp>
        <p:sp>
          <p:nvSpPr>
            <p:cNvPr id="6169" name="Oval 16"/>
            <p:cNvSpPr>
              <a:spLocks noChangeArrowheads="1"/>
            </p:cNvSpPr>
            <p:nvPr/>
          </p:nvSpPr>
          <p:spPr bwMode="auto">
            <a:xfrm>
              <a:off x="4198"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I</a:t>
              </a:r>
              <a:endParaRPr lang="en-US" altLang="zh-CN" sz="2400" b="0"/>
            </a:p>
          </p:txBody>
        </p:sp>
        <p:sp>
          <p:nvSpPr>
            <p:cNvPr id="6170" name="Oval 17"/>
            <p:cNvSpPr>
              <a:spLocks noChangeArrowheads="1"/>
            </p:cNvSpPr>
            <p:nvPr/>
          </p:nvSpPr>
          <p:spPr bwMode="auto">
            <a:xfrm>
              <a:off x="4630" y="2069"/>
              <a:ext cx="337"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J</a:t>
              </a:r>
              <a:endParaRPr lang="en-US" altLang="zh-CN" sz="2400" b="0"/>
            </a:p>
          </p:txBody>
        </p:sp>
        <p:sp>
          <p:nvSpPr>
            <p:cNvPr id="6171" name="Oval 18"/>
            <p:cNvSpPr>
              <a:spLocks noChangeArrowheads="1"/>
            </p:cNvSpPr>
            <p:nvPr/>
          </p:nvSpPr>
          <p:spPr bwMode="auto">
            <a:xfrm>
              <a:off x="4649" y="2614"/>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M</a:t>
              </a:r>
              <a:endParaRPr lang="en-US" altLang="zh-CN" sz="2400" b="0"/>
            </a:p>
          </p:txBody>
        </p:sp>
        <p:sp>
          <p:nvSpPr>
            <p:cNvPr id="6172" name="Oval 19"/>
            <p:cNvSpPr>
              <a:spLocks noChangeArrowheads="1"/>
            </p:cNvSpPr>
            <p:nvPr/>
          </p:nvSpPr>
          <p:spPr bwMode="auto">
            <a:xfrm>
              <a:off x="256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K</a:t>
              </a:r>
              <a:endParaRPr lang="en-US" altLang="zh-CN" sz="2400" b="0">
                <a:solidFill>
                  <a:schemeClr val="tx1"/>
                </a:solidFill>
              </a:endParaRPr>
            </a:p>
          </p:txBody>
        </p:sp>
        <p:sp>
          <p:nvSpPr>
            <p:cNvPr id="6173" name="Oval 20"/>
            <p:cNvSpPr>
              <a:spLocks noChangeArrowheads="1"/>
            </p:cNvSpPr>
            <p:nvPr/>
          </p:nvSpPr>
          <p:spPr bwMode="auto">
            <a:xfrm>
              <a:off x="315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L</a:t>
              </a:r>
              <a:endParaRPr lang="en-US" altLang="zh-CN" sz="2400" b="0">
                <a:solidFill>
                  <a:schemeClr val="tx1"/>
                </a:solidFill>
              </a:endParaRPr>
            </a:p>
          </p:txBody>
        </p:sp>
        <p:sp>
          <p:nvSpPr>
            <p:cNvPr id="6174" name="Line 22"/>
            <p:cNvSpPr>
              <a:spLocks noChangeShapeType="1"/>
            </p:cNvSpPr>
            <p:nvPr/>
          </p:nvSpPr>
          <p:spPr bwMode="auto">
            <a:xfrm>
              <a:off x="3506" y="1339"/>
              <a:ext cx="1"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5" name="Line 23"/>
            <p:cNvSpPr>
              <a:spLocks noChangeShapeType="1"/>
            </p:cNvSpPr>
            <p:nvPr/>
          </p:nvSpPr>
          <p:spPr bwMode="auto">
            <a:xfrm>
              <a:off x="3670" y="1243"/>
              <a:ext cx="672"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150" name="Rectangle 36"/>
          <p:cNvSpPr>
            <a:spLocks noChangeArrowheads="1"/>
          </p:cNvSpPr>
          <p:nvPr/>
        </p:nvSpPr>
        <p:spPr bwMode="auto">
          <a:xfrm>
            <a:off x="4356100" y="1371600"/>
            <a:ext cx="4679950" cy="4937125"/>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354F83BB-07EA-4E47-A000-0CD2ACB6C112}" type="slidenum">
              <a:rPr kumimoji="0" lang="en-US" altLang="zh-CN" sz="1400" b="0" smtClean="0">
                <a:solidFill>
                  <a:schemeClr val="tx1"/>
                </a:solidFill>
              </a:rPr>
              <a:pPr eaLnBrk="1" hangingPunct="1"/>
              <a:t>30</a:t>
            </a:fld>
            <a:endParaRPr kumimoji="0" lang="en-US" altLang="zh-CN" sz="1400" b="0" smtClean="0">
              <a:solidFill>
                <a:schemeClr val="tx1"/>
              </a:solidFill>
            </a:endParaRPr>
          </a:p>
        </p:txBody>
      </p:sp>
      <p:grpSp>
        <p:nvGrpSpPr>
          <p:cNvPr id="33795" name="Group 81"/>
          <p:cNvGrpSpPr>
            <a:grpSpLocks/>
          </p:cNvGrpSpPr>
          <p:nvPr/>
        </p:nvGrpSpPr>
        <p:grpSpPr bwMode="auto">
          <a:xfrm>
            <a:off x="2819400" y="2498725"/>
            <a:ext cx="1524000" cy="533400"/>
            <a:chOff x="1776" y="1574"/>
            <a:chExt cx="960" cy="336"/>
          </a:xfrm>
        </p:grpSpPr>
        <p:sp>
          <p:nvSpPr>
            <p:cNvPr id="33857" name="Rectangle 2"/>
            <p:cNvSpPr>
              <a:spLocks noChangeArrowheads="1"/>
            </p:cNvSpPr>
            <p:nvPr/>
          </p:nvSpPr>
          <p:spPr bwMode="auto">
            <a:xfrm>
              <a:off x="1776" y="1574"/>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A</a:t>
              </a:r>
              <a:endParaRPr lang="en-US" altLang="zh-CN" sz="2400" b="0">
                <a:solidFill>
                  <a:schemeClr val="tx1"/>
                </a:solidFill>
              </a:endParaRPr>
            </a:p>
          </p:txBody>
        </p:sp>
        <p:sp>
          <p:nvSpPr>
            <p:cNvPr id="33858" name="Line 3"/>
            <p:cNvSpPr>
              <a:spLocks noChangeShapeType="1"/>
            </p:cNvSpPr>
            <p:nvPr/>
          </p:nvSpPr>
          <p:spPr bwMode="auto">
            <a:xfrm>
              <a:off x="2016" y="157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9" name="Line 4"/>
            <p:cNvSpPr>
              <a:spLocks noChangeShapeType="1"/>
            </p:cNvSpPr>
            <p:nvPr/>
          </p:nvSpPr>
          <p:spPr bwMode="auto">
            <a:xfrm>
              <a:off x="2496" y="157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3796" name="Group 84"/>
          <p:cNvGrpSpPr>
            <a:grpSpLocks/>
          </p:cNvGrpSpPr>
          <p:nvPr/>
        </p:nvGrpSpPr>
        <p:grpSpPr bwMode="auto">
          <a:xfrm>
            <a:off x="5681663" y="5775325"/>
            <a:ext cx="1633537" cy="701675"/>
            <a:chOff x="3579" y="3638"/>
            <a:chExt cx="1029" cy="442"/>
          </a:xfrm>
        </p:grpSpPr>
        <p:sp>
          <p:nvSpPr>
            <p:cNvPr id="33852" name="Rectangle 17"/>
            <p:cNvSpPr>
              <a:spLocks noChangeArrowheads="1"/>
            </p:cNvSpPr>
            <p:nvPr/>
          </p:nvSpPr>
          <p:spPr bwMode="auto">
            <a:xfrm>
              <a:off x="3600" y="3734"/>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F</a:t>
              </a:r>
              <a:endParaRPr lang="en-US" altLang="zh-CN" sz="2400" b="0">
                <a:solidFill>
                  <a:schemeClr val="tx1"/>
                </a:solidFill>
              </a:endParaRPr>
            </a:p>
          </p:txBody>
        </p:sp>
        <p:sp>
          <p:nvSpPr>
            <p:cNvPr id="33853" name="Line 18"/>
            <p:cNvSpPr>
              <a:spLocks noChangeShapeType="1"/>
            </p:cNvSpPr>
            <p:nvPr/>
          </p:nvSpPr>
          <p:spPr bwMode="auto">
            <a:xfrm>
              <a:off x="3840" y="373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4" name="Line 19"/>
            <p:cNvSpPr>
              <a:spLocks noChangeShapeType="1"/>
            </p:cNvSpPr>
            <p:nvPr/>
          </p:nvSpPr>
          <p:spPr bwMode="auto">
            <a:xfrm>
              <a:off x="4320" y="373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5" name="Text Box 20"/>
            <p:cNvSpPr txBox="1">
              <a:spLocks noChangeArrowheads="1"/>
            </p:cNvSpPr>
            <p:nvPr/>
          </p:nvSpPr>
          <p:spPr bwMode="auto">
            <a:xfrm>
              <a:off x="3579" y="3638"/>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sym typeface="Symbol" pitchFamily="18" charset="2"/>
                </a:rPr>
                <a:t></a:t>
              </a:r>
              <a:endParaRPr lang="en-US" altLang="zh-CN" sz="2400" b="0">
                <a:solidFill>
                  <a:schemeClr val="tx1"/>
                </a:solidFill>
              </a:endParaRPr>
            </a:p>
          </p:txBody>
        </p:sp>
        <p:sp>
          <p:nvSpPr>
            <p:cNvPr id="33856" name="Text Box 21"/>
            <p:cNvSpPr txBox="1">
              <a:spLocks noChangeArrowheads="1"/>
            </p:cNvSpPr>
            <p:nvPr/>
          </p:nvSpPr>
          <p:spPr bwMode="auto">
            <a:xfrm>
              <a:off x="4299" y="3638"/>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sym typeface="Symbol" pitchFamily="18" charset="2"/>
                </a:rPr>
                <a:t></a:t>
              </a:r>
              <a:endParaRPr lang="en-US" altLang="zh-CN" sz="2400" b="0">
                <a:solidFill>
                  <a:schemeClr val="tx1"/>
                </a:solidFill>
              </a:endParaRPr>
            </a:p>
          </p:txBody>
        </p:sp>
      </p:grpSp>
      <p:grpSp>
        <p:nvGrpSpPr>
          <p:cNvPr id="33797" name="Group 83"/>
          <p:cNvGrpSpPr>
            <a:grpSpLocks/>
          </p:cNvGrpSpPr>
          <p:nvPr/>
        </p:nvGrpSpPr>
        <p:grpSpPr bwMode="auto">
          <a:xfrm>
            <a:off x="6629400" y="4632325"/>
            <a:ext cx="1600200" cy="701675"/>
            <a:chOff x="4176" y="2918"/>
            <a:chExt cx="1008" cy="442"/>
          </a:xfrm>
        </p:grpSpPr>
        <p:sp>
          <p:nvSpPr>
            <p:cNvPr id="33848" name="Rectangle 8"/>
            <p:cNvSpPr>
              <a:spLocks noChangeArrowheads="1"/>
            </p:cNvSpPr>
            <p:nvPr/>
          </p:nvSpPr>
          <p:spPr bwMode="auto">
            <a:xfrm>
              <a:off x="4176" y="3014"/>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E</a:t>
              </a:r>
              <a:endParaRPr lang="en-US" altLang="zh-CN" sz="2400" b="0">
                <a:solidFill>
                  <a:schemeClr val="tx1"/>
                </a:solidFill>
              </a:endParaRPr>
            </a:p>
          </p:txBody>
        </p:sp>
        <p:sp>
          <p:nvSpPr>
            <p:cNvPr id="33849" name="Line 9"/>
            <p:cNvSpPr>
              <a:spLocks noChangeShapeType="1"/>
            </p:cNvSpPr>
            <p:nvPr/>
          </p:nvSpPr>
          <p:spPr bwMode="auto">
            <a:xfrm>
              <a:off x="4416"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0" name="Line 10"/>
            <p:cNvSpPr>
              <a:spLocks noChangeShapeType="1"/>
            </p:cNvSpPr>
            <p:nvPr/>
          </p:nvSpPr>
          <p:spPr bwMode="auto">
            <a:xfrm>
              <a:off x="4896"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1" name="Text Box 22"/>
            <p:cNvSpPr txBox="1">
              <a:spLocks noChangeArrowheads="1"/>
            </p:cNvSpPr>
            <p:nvPr/>
          </p:nvSpPr>
          <p:spPr bwMode="auto">
            <a:xfrm>
              <a:off x="4875" y="2918"/>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sym typeface="Symbol" pitchFamily="18" charset="2"/>
                </a:rPr>
                <a:t></a:t>
              </a:r>
              <a:endParaRPr lang="en-US" altLang="zh-CN" sz="2400" b="0">
                <a:solidFill>
                  <a:schemeClr val="tx1"/>
                </a:solidFill>
              </a:endParaRPr>
            </a:p>
          </p:txBody>
        </p:sp>
      </p:grpSp>
      <p:grpSp>
        <p:nvGrpSpPr>
          <p:cNvPr id="33798" name="Group 82"/>
          <p:cNvGrpSpPr>
            <a:grpSpLocks/>
          </p:cNvGrpSpPr>
          <p:nvPr/>
        </p:nvGrpSpPr>
        <p:grpSpPr bwMode="auto">
          <a:xfrm>
            <a:off x="4648200" y="3489325"/>
            <a:ext cx="1600200" cy="701675"/>
            <a:chOff x="2928" y="2198"/>
            <a:chExt cx="1008" cy="442"/>
          </a:xfrm>
        </p:grpSpPr>
        <p:sp>
          <p:nvSpPr>
            <p:cNvPr id="33844" name="Rectangle 5"/>
            <p:cNvSpPr>
              <a:spLocks noChangeArrowheads="1"/>
            </p:cNvSpPr>
            <p:nvPr/>
          </p:nvSpPr>
          <p:spPr bwMode="auto">
            <a:xfrm>
              <a:off x="2976" y="2294"/>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D</a:t>
              </a:r>
              <a:endParaRPr lang="en-US" altLang="zh-CN" sz="2400" b="0">
                <a:solidFill>
                  <a:schemeClr val="tx1"/>
                </a:solidFill>
              </a:endParaRPr>
            </a:p>
          </p:txBody>
        </p:sp>
        <p:sp>
          <p:nvSpPr>
            <p:cNvPr id="33845" name="Line 6"/>
            <p:cNvSpPr>
              <a:spLocks noChangeShapeType="1"/>
            </p:cNvSpPr>
            <p:nvPr/>
          </p:nvSpPr>
          <p:spPr bwMode="auto">
            <a:xfrm>
              <a:off x="321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6" name="Line 7"/>
            <p:cNvSpPr>
              <a:spLocks noChangeShapeType="1"/>
            </p:cNvSpPr>
            <p:nvPr/>
          </p:nvSpPr>
          <p:spPr bwMode="auto">
            <a:xfrm>
              <a:off x="369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7" name="Text Box 23"/>
            <p:cNvSpPr txBox="1">
              <a:spLocks noChangeArrowheads="1"/>
            </p:cNvSpPr>
            <p:nvPr/>
          </p:nvSpPr>
          <p:spPr bwMode="auto">
            <a:xfrm>
              <a:off x="2928" y="2198"/>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sym typeface="Symbol" pitchFamily="18" charset="2"/>
                </a:rPr>
                <a:t></a:t>
              </a:r>
              <a:endParaRPr lang="en-US" altLang="zh-CN" sz="2400" b="0">
                <a:solidFill>
                  <a:schemeClr val="tx1"/>
                </a:solidFill>
              </a:endParaRPr>
            </a:p>
          </p:txBody>
        </p:sp>
      </p:grpSp>
      <p:grpSp>
        <p:nvGrpSpPr>
          <p:cNvPr id="33799" name="Group 85"/>
          <p:cNvGrpSpPr>
            <a:grpSpLocks/>
          </p:cNvGrpSpPr>
          <p:nvPr/>
        </p:nvGrpSpPr>
        <p:grpSpPr bwMode="auto">
          <a:xfrm>
            <a:off x="1752600" y="4616450"/>
            <a:ext cx="1676400" cy="717550"/>
            <a:chOff x="1104" y="2908"/>
            <a:chExt cx="1056" cy="452"/>
          </a:xfrm>
        </p:grpSpPr>
        <p:sp>
          <p:nvSpPr>
            <p:cNvPr id="33839" name="Rectangle 14"/>
            <p:cNvSpPr>
              <a:spLocks noChangeArrowheads="1"/>
            </p:cNvSpPr>
            <p:nvPr/>
          </p:nvSpPr>
          <p:spPr bwMode="auto">
            <a:xfrm>
              <a:off x="1152" y="3014"/>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C</a:t>
              </a:r>
              <a:endParaRPr lang="en-US" altLang="zh-CN" sz="2400" b="0">
                <a:solidFill>
                  <a:schemeClr val="tx1"/>
                </a:solidFill>
              </a:endParaRPr>
            </a:p>
          </p:txBody>
        </p:sp>
        <p:sp>
          <p:nvSpPr>
            <p:cNvPr id="33840" name="Line 15"/>
            <p:cNvSpPr>
              <a:spLocks noChangeShapeType="1"/>
            </p:cNvSpPr>
            <p:nvPr/>
          </p:nvSpPr>
          <p:spPr bwMode="auto">
            <a:xfrm>
              <a:off x="1392"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1" name="Line 16"/>
            <p:cNvSpPr>
              <a:spLocks noChangeShapeType="1"/>
            </p:cNvSpPr>
            <p:nvPr/>
          </p:nvSpPr>
          <p:spPr bwMode="auto">
            <a:xfrm>
              <a:off x="1872"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2" name="Text Box 24"/>
            <p:cNvSpPr txBox="1">
              <a:spLocks noChangeArrowheads="1"/>
            </p:cNvSpPr>
            <p:nvPr/>
          </p:nvSpPr>
          <p:spPr bwMode="auto">
            <a:xfrm>
              <a:off x="1104" y="2908"/>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sym typeface="Symbol" pitchFamily="18" charset="2"/>
                </a:rPr>
                <a:t></a:t>
              </a:r>
              <a:endParaRPr lang="en-US" altLang="zh-CN" sz="2400" b="0">
                <a:solidFill>
                  <a:schemeClr val="tx1"/>
                </a:solidFill>
              </a:endParaRPr>
            </a:p>
          </p:txBody>
        </p:sp>
        <p:sp>
          <p:nvSpPr>
            <p:cNvPr id="33843" name="Text Box 25"/>
            <p:cNvSpPr txBox="1">
              <a:spLocks noChangeArrowheads="1"/>
            </p:cNvSpPr>
            <p:nvPr/>
          </p:nvSpPr>
          <p:spPr bwMode="auto">
            <a:xfrm>
              <a:off x="1851" y="2918"/>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sym typeface="Symbol" pitchFamily="18" charset="2"/>
                </a:rPr>
                <a:t></a:t>
              </a:r>
              <a:endParaRPr lang="en-US" altLang="zh-CN" sz="2400" b="0">
                <a:solidFill>
                  <a:schemeClr val="tx1"/>
                </a:solidFill>
              </a:endParaRPr>
            </a:p>
          </p:txBody>
        </p:sp>
      </p:grpSp>
      <p:grpSp>
        <p:nvGrpSpPr>
          <p:cNvPr id="33800" name="Group 86"/>
          <p:cNvGrpSpPr>
            <a:grpSpLocks/>
          </p:cNvGrpSpPr>
          <p:nvPr/>
        </p:nvGrpSpPr>
        <p:grpSpPr bwMode="auto">
          <a:xfrm>
            <a:off x="838200" y="3489325"/>
            <a:ext cx="1600200" cy="701675"/>
            <a:chOff x="528" y="2198"/>
            <a:chExt cx="1008" cy="442"/>
          </a:xfrm>
        </p:grpSpPr>
        <p:sp>
          <p:nvSpPr>
            <p:cNvPr id="33835" name="Rectangle 11"/>
            <p:cNvSpPr>
              <a:spLocks noChangeArrowheads="1"/>
            </p:cNvSpPr>
            <p:nvPr/>
          </p:nvSpPr>
          <p:spPr bwMode="auto">
            <a:xfrm>
              <a:off x="576" y="2294"/>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B</a:t>
              </a:r>
              <a:endParaRPr lang="en-US" altLang="zh-CN" sz="2400" b="0">
                <a:solidFill>
                  <a:schemeClr val="tx1"/>
                </a:solidFill>
              </a:endParaRPr>
            </a:p>
          </p:txBody>
        </p:sp>
        <p:sp>
          <p:nvSpPr>
            <p:cNvPr id="33836" name="Line 12"/>
            <p:cNvSpPr>
              <a:spLocks noChangeShapeType="1"/>
            </p:cNvSpPr>
            <p:nvPr/>
          </p:nvSpPr>
          <p:spPr bwMode="auto">
            <a:xfrm>
              <a:off x="81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7" name="Line 13"/>
            <p:cNvSpPr>
              <a:spLocks noChangeShapeType="1"/>
            </p:cNvSpPr>
            <p:nvPr/>
          </p:nvSpPr>
          <p:spPr bwMode="auto">
            <a:xfrm>
              <a:off x="129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8" name="Text Box 26"/>
            <p:cNvSpPr txBox="1">
              <a:spLocks noChangeArrowheads="1"/>
            </p:cNvSpPr>
            <p:nvPr/>
          </p:nvSpPr>
          <p:spPr bwMode="auto">
            <a:xfrm>
              <a:off x="528" y="2198"/>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sym typeface="Symbol" pitchFamily="18" charset="2"/>
                </a:rPr>
                <a:t></a:t>
              </a:r>
              <a:endParaRPr lang="en-US" altLang="zh-CN" sz="2400" b="0">
                <a:solidFill>
                  <a:schemeClr val="tx1"/>
                </a:solidFill>
              </a:endParaRPr>
            </a:p>
          </p:txBody>
        </p:sp>
      </p:grpSp>
      <p:sp>
        <p:nvSpPr>
          <p:cNvPr id="177180" name="Line 28"/>
          <p:cNvSpPr>
            <a:spLocks noChangeShapeType="1"/>
          </p:cNvSpPr>
          <p:nvPr/>
        </p:nvSpPr>
        <p:spPr bwMode="auto">
          <a:xfrm>
            <a:off x="4114800" y="2803525"/>
            <a:ext cx="1371600" cy="838200"/>
          </a:xfrm>
          <a:prstGeom prst="line">
            <a:avLst/>
          </a:prstGeom>
          <a:noFill/>
          <a:ln w="38100" cap="sq">
            <a:solidFill>
              <a:srgbClr val="0054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181" name="Line 29"/>
          <p:cNvSpPr>
            <a:spLocks noChangeShapeType="1"/>
          </p:cNvSpPr>
          <p:nvPr/>
        </p:nvSpPr>
        <p:spPr bwMode="auto">
          <a:xfrm>
            <a:off x="2209800" y="3870325"/>
            <a:ext cx="381000" cy="914400"/>
          </a:xfrm>
          <a:prstGeom prst="line">
            <a:avLst/>
          </a:prstGeom>
          <a:noFill/>
          <a:ln w="38100" cap="sq">
            <a:solidFill>
              <a:srgbClr val="0054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182" name="Line 30"/>
          <p:cNvSpPr>
            <a:spLocks noChangeShapeType="1"/>
          </p:cNvSpPr>
          <p:nvPr/>
        </p:nvSpPr>
        <p:spPr bwMode="auto">
          <a:xfrm>
            <a:off x="6019800" y="3870325"/>
            <a:ext cx="1371600" cy="914400"/>
          </a:xfrm>
          <a:prstGeom prst="line">
            <a:avLst/>
          </a:prstGeom>
          <a:noFill/>
          <a:ln w="38100" cap="sq">
            <a:solidFill>
              <a:srgbClr val="0054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183" name="Line 31"/>
          <p:cNvSpPr>
            <a:spLocks noChangeShapeType="1"/>
          </p:cNvSpPr>
          <p:nvPr/>
        </p:nvSpPr>
        <p:spPr bwMode="auto">
          <a:xfrm flipH="1">
            <a:off x="6477000" y="5013325"/>
            <a:ext cx="304800" cy="914400"/>
          </a:xfrm>
          <a:prstGeom prst="line">
            <a:avLst/>
          </a:prstGeom>
          <a:noFill/>
          <a:ln w="38100" cap="sq">
            <a:solidFill>
              <a:srgbClr val="0054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3805" name="Group 87"/>
          <p:cNvGrpSpPr>
            <a:grpSpLocks/>
          </p:cNvGrpSpPr>
          <p:nvPr/>
        </p:nvGrpSpPr>
        <p:grpSpPr bwMode="auto">
          <a:xfrm>
            <a:off x="1143000" y="1050925"/>
            <a:ext cx="2438400" cy="1447800"/>
            <a:chOff x="720" y="662"/>
            <a:chExt cx="1536" cy="912"/>
          </a:xfrm>
        </p:grpSpPr>
        <p:sp>
          <p:nvSpPr>
            <p:cNvPr id="33833" name="Freeform 32"/>
            <p:cNvSpPr>
              <a:spLocks/>
            </p:cNvSpPr>
            <p:nvPr/>
          </p:nvSpPr>
          <p:spPr bwMode="auto">
            <a:xfrm>
              <a:off x="1104" y="1046"/>
              <a:ext cx="1152" cy="528"/>
            </a:xfrm>
            <a:custGeom>
              <a:avLst/>
              <a:gdLst>
                <a:gd name="T0" fmla="*/ 0 w 720"/>
                <a:gd name="T1" fmla="*/ 0 h 528"/>
                <a:gd name="T2" fmla="*/ 922 w 720"/>
                <a:gd name="T3" fmla="*/ 48 h 528"/>
                <a:gd name="T4" fmla="*/ 538 w 720"/>
                <a:gd name="T5" fmla="*/ 240 h 528"/>
                <a:gd name="T6" fmla="*/ 1152 w 720"/>
                <a:gd name="T7" fmla="*/ 528 h 528"/>
                <a:gd name="T8" fmla="*/ 0 60000 65536"/>
                <a:gd name="T9" fmla="*/ 0 60000 65536"/>
                <a:gd name="T10" fmla="*/ 0 60000 65536"/>
                <a:gd name="T11" fmla="*/ 0 60000 65536"/>
                <a:gd name="T12" fmla="*/ 0 w 720"/>
                <a:gd name="T13" fmla="*/ 0 h 528"/>
                <a:gd name="T14" fmla="*/ 720 w 720"/>
                <a:gd name="T15" fmla="*/ 528 h 528"/>
              </a:gdLst>
              <a:ahLst/>
              <a:cxnLst>
                <a:cxn ang="T8">
                  <a:pos x="T0" y="T1"/>
                </a:cxn>
                <a:cxn ang="T9">
                  <a:pos x="T2" y="T3"/>
                </a:cxn>
                <a:cxn ang="T10">
                  <a:pos x="T4" y="T5"/>
                </a:cxn>
                <a:cxn ang="T11">
                  <a:pos x="T6" y="T7"/>
                </a:cxn>
              </a:cxnLst>
              <a:rect l="T12" t="T13" r="T14" b="T15"/>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a:solidFill>
                <a:schemeClr val="tx1"/>
              </a:solidFill>
              <a:round/>
              <a:headEnd type="none" w="sm" len="sm"/>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34" name="Text Box 33"/>
            <p:cNvSpPr txBox="1">
              <a:spLocks noChangeArrowheads="1"/>
            </p:cNvSpPr>
            <p:nvPr/>
          </p:nvSpPr>
          <p:spPr bwMode="auto">
            <a:xfrm>
              <a:off x="720" y="662"/>
              <a:ext cx="68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a:solidFill>
                    <a:srgbClr val="FF3300"/>
                  </a:solidFill>
                </a:rPr>
                <a:t>root</a:t>
              </a:r>
              <a:endParaRPr lang="en-US" altLang="zh-CN" sz="2400" b="0" dirty="0">
                <a:solidFill>
                  <a:schemeClr val="tx1"/>
                </a:solidFill>
              </a:endParaRPr>
            </a:p>
          </p:txBody>
        </p:sp>
      </p:grpSp>
      <p:sp>
        <p:nvSpPr>
          <p:cNvPr id="177186" name="Rectangle 34"/>
          <p:cNvSpPr>
            <a:spLocks noChangeArrowheads="1"/>
          </p:cNvSpPr>
          <p:nvPr/>
        </p:nvSpPr>
        <p:spPr bwMode="auto">
          <a:xfrm>
            <a:off x="2438400" y="2498725"/>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p>
            <a:endParaRPr lang="zh-CN" altLang="en-US"/>
          </a:p>
        </p:txBody>
      </p:sp>
      <p:sp>
        <p:nvSpPr>
          <p:cNvPr id="177187" name="Line 35"/>
          <p:cNvSpPr>
            <a:spLocks noChangeShapeType="1"/>
          </p:cNvSpPr>
          <p:nvPr/>
        </p:nvSpPr>
        <p:spPr bwMode="auto">
          <a:xfrm flipH="1">
            <a:off x="1676400" y="2803525"/>
            <a:ext cx="1371600" cy="838200"/>
          </a:xfrm>
          <a:prstGeom prst="line">
            <a:avLst/>
          </a:prstGeom>
          <a:noFill/>
          <a:ln w="38100" cap="sq">
            <a:solidFill>
              <a:srgbClr val="0054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188" name="Rectangle 36"/>
          <p:cNvSpPr>
            <a:spLocks noChangeArrowheads="1"/>
          </p:cNvSpPr>
          <p:nvPr/>
        </p:nvSpPr>
        <p:spPr bwMode="auto">
          <a:xfrm>
            <a:off x="533400" y="3641725"/>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p>
            <a:endParaRPr lang="zh-CN" altLang="en-US"/>
          </a:p>
        </p:txBody>
      </p:sp>
      <p:sp>
        <p:nvSpPr>
          <p:cNvPr id="177189" name="Rectangle 37"/>
          <p:cNvSpPr>
            <a:spLocks noChangeArrowheads="1"/>
          </p:cNvSpPr>
          <p:nvPr/>
        </p:nvSpPr>
        <p:spPr bwMode="auto">
          <a:xfrm>
            <a:off x="4343400" y="3641725"/>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p>
            <a:endParaRPr lang="zh-CN" altLang="en-US"/>
          </a:p>
        </p:txBody>
      </p:sp>
      <p:sp>
        <p:nvSpPr>
          <p:cNvPr id="177190" name="Rectangle 38"/>
          <p:cNvSpPr>
            <a:spLocks noChangeArrowheads="1"/>
          </p:cNvSpPr>
          <p:nvPr/>
        </p:nvSpPr>
        <p:spPr bwMode="auto">
          <a:xfrm>
            <a:off x="1447800" y="4784725"/>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p>
            <a:endParaRPr lang="zh-CN" altLang="en-US"/>
          </a:p>
        </p:txBody>
      </p:sp>
      <p:sp>
        <p:nvSpPr>
          <p:cNvPr id="177191" name="Rectangle 39"/>
          <p:cNvSpPr>
            <a:spLocks noChangeArrowheads="1"/>
          </p:cNvSpPr>
          <p:nvPr/>
        </p:nvSpPr>
        <p:spPr bwMode="auto">
          <a:xfrm>
            <a:off x="6248400" y="4784725"/>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p>
            <a:endParaRPr lang="zh-CN" altLang="en-US"/>
          </a:p>
        </p:txBody>
      </p:sp>
      <p:sp>
        <p:nvSpPr>
          <p:cNvPr id="177192" name="Rectangle 40"/>
          <p:cNvSpPr>
            <a:spLocks noChangeArrowheads="1"/>
          </p:cNvSpPr>
          <p:nvPr/>
        </p:nvSpPr>
        <p:spPr bwMode="auto">
          <a:xfrm>
            <a:off x="5334000" y="5927725"/>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p>
            <a:endParaRPr lang="zh-CN" altLang="en-US"/>
          </a:p>
        </p:txBody>
      </p:sp>
      <p:sp>
        <p:nvSpPr>
          <p:cNvPr id="177193" name="Text Box 41"/>
          <p:cNvSpPr txBox="1">
            <a:spLocks noChangeArrowheads="1"/>
          </p:cNvSpPr>
          <p:nvPr/>
        </p:nvSpPr>
        <p:spPr bwMode="auto">
          <a:xfrm>
            <a:off x="2362200" y="2346325"/>
            <a:ext cx="490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a:solidFill>
                  <a:srgbClr val="FF0000"/>
                </a:solidFill>
                <a:sym typeface="Symbol" pitchFamily="18" charset="2"/>
              </a:rPr>
              <a:t></a:t>
            </a:r>
            <a:endParaRPr lang="en-US" altLang="zh-CN" sz="2400" b="0" dirty="0">
              <a:solidFill>
                <a:srgbClr val="FF0000"/>
              </a:solidFill>
            </a:endParaRPr>
          </a:p>
        </p:txBody>
      </p:sp>
      <p:sp>
        <p:nvSpPr>
          <p:cNvPr id="177196" name="Freeform 44"/>
          <p:cNvSpPr>
            <a:spLocks/>
          </p:cNvSpPr>
          <p:nvPr/>
        </p:nvSpPr>
        <p:spPr bwMode="auto">
          <a:xfrm>
            <a:off x="684213" y="2852738"/>
            <a:ext cx="1695450" cy="1143000"/>
          </a:xfrm>
          <a:custGeom>
            <a:avLst/>
            <a:gdLst>
              <a:gd name="T0" fmla="*/ 0 w 1068"/>
              <a:gd name="T1" fmla="*/ 1143000 h 720"/>
              <a:gd name="T2" fmla="*/ 114300 w 1068"/>
              <a:gd name="T3" fmla="*/ 781050 h 720"/>
              <a:gd name="T4" fmla="*/ 342900 w 1068"/>
              <a:gd name="T5" fmla="*/ 476250 h 720"/>
              <a:gd name="T6" fmla="*/ 742950 w 1068"/>
              <a:gd name="T7" fmla="*/ 209550 h 720"/>
              <a:gd name="T8" fmla="*/ 1143000 w 1068"/>
              <a:gd name="T9" fmla="*/ 95250 h 720"/>
              <a:gd name="T10" fmla="*/ 1600200 w 1068"/>
              <a:gd name="T11" fmla="*/ 19050 h 720"/>
              <a:gd name="T12" fmla="*/ 1695450 w 1068"/>
              <a:gd name="T13" fmla="*/ 0 h 720"/>
              <a:gd name="T14" fmla="*/ 0 60000 65536"/>
              <a:gd name="T15" fmla="*/ 0 60000 65536"/>
              <a:gd name="T16" fmla="*/ 0 60000 65536"/>
              <a:gd name="T17" fmla="*/ 0 60000 65536"/>
              <a:gd name="T18" fmla="*/ 0 60000 65536"/>
              <a:gd name="T19" fmla="*/ 0 60000 65536"/>
              <a:gd name="T20" fmla="*/ 0 60000 65536"/>
              <a:gd name="T21" fmla="*/ 0 w 1068"/>
              <a:gd name="T22" fmla="*/ 0 h 720"/>
              <a:gd name="T23" fmla="*/ 1068 w 1068"/>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8" h="720">
                <a:moveTo>
                  <a:pt x="0" y="720"/>
                </a:moveTo>
                <a:cubicBezTo>
                  <a:pt x="19" y="662"/>
                  <a:pt x="44" y="534"/>
                  <a:pt x="72" y="492"/>
                </a:cubicBezTo>
                <a:cubicBezTo>
                  <a:pt x="108" y="422"/>
                  <a:pt x="168" y="350"/>
                  <a:pt x="216" y="300"/>
                </a:cubicBezTo>
                <a:cubicBezTo>
                  <a:pt x="282" y="240"/>
                  <a:pt x="384" y="172"/>
                  <a:pt x="468" y="132"/>
                </a:cubicBezTo>
                <a:cubicBezTo>
                  <a:pt x="546" y="97"/>
                  <a:pt x="637" y="78"/>
                  <a:pt x="720" y="60"/>
                </a:cubicBezTo>
                <a:cubicBezTo>
                  <a:pt x="810" y="40"/>
                  <a:pt x="950" y="22"/>
                  <a:pt x="1008" y="12"/>
                </a:cubicBezTo>
                <a:cubicBezTo>
                  <a:pt x="1028" y="8"/>
                  <a:pt x="1068" y="0"/>
                  <a:pt x="1068" y="0"/>
                </a:cubicBezTo>
              </a:path>
            </a:pathLst>
          </a:custGeom>
          <a:noFill/>
          <a:ln w="38100" cap="sq">
            <a:solidFill>
              <a:srgbClr val="333399"/>
            </a:solidFill>
            <a:round/>
            <a:headEnd type="none" w="sm" len="sm"/>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7202" name="Line 50"/>
          <p:cNvSpPr>
            <a:spLocks noChangeShapeType="1"/>
          </p:cNvSpPr>
          <p:nvPr/>
        </p:nvSpPr>
        <p:spPr bwMode="auto">
          <a:xfrm flipH="1">
            <a:off x="1600200" y="4175125"/>
            <a:ext cx="76200" cy="838200"/>
          </a:xfrm>
          <a:prstGeom prst="line">
            <a:avLst/>
          </a:prstGeom>
          <a:noFill/>
          <a:ln w="38100" cap="sq">
            <a:solidFill>
              <a:srgbClr val="333399"/>
            </a:solidFill>
            <a:round/>
            <a:headEnd type="triangle"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204" name="Freeform 52"/>
          <p:cNvSpPr>
            <a:spLocks/>
          </p:cNvSpPr>
          <p:nvPr/>
        </p:nvSpPr>
        <p:spPr bwMode="auto">
          <a:xfrm>
            <a:off x="3600450" y="3032125"/>
            <a:ext cx="895350" cy="914400"/>
          </a:xfrm>
          <a:custGeom>
            <a:avLst/>
            <a:gdLst>
              <a:gd name="T0" fmla="*/ 0 w 564"/>
              <a:gd name="T1" fmla="*/ 0 h 576"/>
              <a:gd name="T2" fmla="*/ 304800 w 564"/>
              <a:gd name="T3" fmla="*/ 531812 h 576"/>
              <a:gd name="T4" fmla="*/ 533400 w 564"/>
              <a:gd name="T5" fmla="*/ 765175 h 576"/>
              <a:gd name="T6" fmla="*/ 704850 w 564"/>
              <a:gd name="T7" fmla="*/ 865188 h 576"/>
              <a:gd name="T8" fmla="*/ 895350 w 564"/>
              <a:gd name="T9" fmla="*/ 914400 h 576"/>
              <a:gd name="T10" fmla="*/ 0 60000 65536"/>
              <a:gd name="T11" fmla="*/ 0 60000 65536"/>
              <a:gd name="T12" fmla="*/ 0 60000 65536"/>
              <a:gd name="T13" fmla="*/ 0 60000 65536"/>
              <a:gd name="T14" fmla="*/ 0 60000 65536"/>
              <a:gd name="T15" fmla="*/ 0 w 564"/>
              <a:gd name="T16" fmla="*/ 0 h 576"/>
              <a:gd name="T17" fmla="*/ 564 w 564"/>
              <a:gd name="T18" fmla="*/ 576 h 576"/>
            </a:gdLst>
            <a:ahLst/>
            <a:cxnLst>
              <a:cxn ang="T10">
                <a:pos x="T0" y="T1"/>
              </a:cxn>
              <a:cxn ang="T11">
                <a:pos x="T2" y="T3"/>
              </a:cxn>
              <a:cxn ang="T12">
                <a:pos x="T4" y="T5"/>
              </a:cxn>
              <a:cxn ang="T13">
                <a:pos x="T6" y="T7"/>
              </a:cxn>
              <a:cxn ang="T14">
                <a:pos x="T8" y="T9"/>
              </a:cxn>
            </a:cxnLst>
            <a:rect l="T15" t="T16" r="T17" b="T18"/>
            <a:pathLst>
              <a:path w="564" h="576">
                <a:moveTo>
                  <a:pt x="0" y="0"/>
                </a:moveTo>
                <a:cubicBezTo>
                  <a:pt x="35" y="122"/>
                  <a:pt x="117" y="230"/>
                  <a:pt x="192" y="335"/>
                </a:cubicBezTo>
                <a:cubicBezTo>
                  <a:pt x="248" y="415"/>
                  <a:pt x="294" y="447"/>
                  <a:pt x="336" y="482"/>
                </a:cubicBezTo>
                <a:cubicBezTo>
                  <a:pt x="368" y="510"/>
                  <a:pt x="403" y="529"/>
                  <a:pt x="444" y="545"/>
                </a:cubicBezTo>
                <a:cubicBezTo>
                  <a:pt x="482" y="561"/>
                  <a:pt x="544" y="571"/>
                  <a:pt x="564" y="576"/>
                </a:cubicBezTo>
              </a:path>
            </a:pathLst>
          </a:custGeom>
          <a:noFill/>
          <a:ln w="38100" cap="sq">
            <a:solidFill>
              <a:srgbClr val="333399"/>
            </a:solidFill>
            <a:round/>
            <a:headEnd type="triangle"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7205" name="Freeform 53"/>
          <p:cNvSpPr>
            <a:spLocks/>
          </p:cNvSpPr>
          <p:nvPr/>
        </p:nvSpPr>
        <p:spPr bwMode="auto">
          <a:xfrm>
            <a:off x="5467350" y="4194175"/>
            <a:ext cx="933450" cy="869950"/>
          </a:xfrm>
          <a:custGeom>
            <a:avLst/>
            <a:gdLst>
              <a:gd name="T0" fmla="*/ 0 w 588"/>
              <a:gd name="T1" fmla="*/ 0 h 548"/>
              <a:gd name="T2" fmla="*/ 114300 w 588"/>
              <a:gd name="T3" fmla="*/ 174625 h 548"/>
              <a:gd name="T4" fmla="*/ 323850 w 588"/>
              <a:gd name="T5" fmla="*/ 457200 h 548"/>
              <a:gd name="T6" fmla="*/ 552450 w 588"/>
              <a:gd name="T7" fmla="*/ 695325 h 548"/>
              <a:gd name="T8" fmla="*/ 933450 w 588"/>
              <a:gd name="T9" fmla="*/ 869950 h 548"/>
              <a:gd name="T10" fmla="*/ 0 60000 65536"/>
              <a:gd name="T11" fmla="*/ 0 60000 65536"/>
              <a:gd name="T12" fmla="*/ 0 60000 65536"/>
              <a:gd name="T13" fmla="*/ 0 60000 65536"/>
              <a:gd name="T14" fmla="*/ 0 60000 65536"/>
              <a:gd name="T15" fmla="*/ 0 w 588"/>
              <a:gd name="T16" fmla="*/ 0 h 548"/>
              <a:gd name="T17" fmla="*/ 588 w 588"/>
              <a:gd name="T18" fmla="*/ 548 h 548"/>
            </a:gdLst>
            <a:ahLst/>
            <a:cxnLst>
              <a:cxn ang="T10">
                <a:pos x="T0" y="T1"/>
              </a:cxn>
              <a:cxn ang="T11">
                <a:pos x="T2" y="T3"/>
              </a:cxn>
              <a:cxn ang="T12">
                <a:pos x="T4" y="T5"/>
              </a:cxn>
              <a:cxn ang="T13">
                <a:pos x="T6" y="T7"/>
              </a:cxn>
              <a:cxn ang="T14">
                <a:pos x="T8" y="T9"/>
              </a:cxn>
            </a:cxnLst>
            <a:rect l="T15" t="T16" r="T17" b="T18"/>
            <a:pathLst>
              <a:path w="588" h="548">
                <a:moveTo>
                  <a:pt x="0" y="0"/>
                </a:moveTo>
                <a:cubicBezTo>
                  <a:pt x="16" y="55"/>
                  <a:pt x="30" y="78"/>
                  <a:pt x="72" y="110"/>
                </a:cubicBezTo>
                <a:cubicBezTo>
                  <a:pt x="106" y="158"/>
                  <a:pt x="166" y="242"/>
                  <a:pt x="204" y="288"/>
                </a:cubicBezTo>
                <a:cubicBezTo>
                  <a:pt x="250" y="343"/>
                  <a:pt x="314" y="404"/>
                  <a:pt x="348" y="438"/>
                </a:cubicBezTo>
                <a:cubicBezTo>
                  <a:pt x="412" y="481"/>
                  <a:pt x="548" y="530"/>
                  <a:pt x="588" y="548"/>
                </a:cubicBezTo>
              </a:path>
            </a:pathLst>
          </a:custGeom>
          <a:noFill/>
          <a:ln w="38100" cap="sq">
            <a:solidFill>
              <a:srgbClr val="333399"/>
            </a:solidFill>
            <a:round/>
            <a:headEnd type="triangle"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7207" name="Freeform 55"/>
          <p:cNvSpPr>
            <a:spLocks/>
          </p:cNvSpPr>
          <p:nvPr/>
        </p:nvSpPr>
        <p:spPr bwMode="auto">
          <a:xfrm>
            <a:off x="5486400" y="5334000"/>
            <a:ext cx="1905000" cy="822324"/>
          </a:xfrm>
          <a:custGeom>
            <a:avLst/>
            <a:gdLst>
              <a:gd name="T0" fmla="*/ 952500 w 600"/>
              <a:gd name="T1" fmla="*/ 0 h 576"/>
              <a:gd name="T2" fmla="*/ 241300 w 600"/>
              <a:gd name="T3" fmla="*/ 358775 h 576"/>
              <a:gd name="T4" fmla="*/ 0 w 600"/>
              <a:gd name="T5" fmla="*/ 914400 h 576"/>
              <a:gd name="T6" fmla="*/ 0 60000 65536"/>
              <a:gd name="T7" fmla="*/ 0 60000 65536"/>
              <a:gd name="T8" fmla="*/ 0 60000 65536"/>
              <a:gd name="T9" fmla="*/ 0 w 600"/>
              <a:gd name="T10" fmla="*/ 0 h 576"/>
              <a:gd name="T11" fmla="*/ 600 w 600"/>
              <a:gd name="T12" fmla="*/ 576 h 576"/>
            </a:gdLst>
            <a:ahLst/>
            <a:cxnLst>
              <a:cxn ang="T6">
                <a:pos x="T0" y="T1"/>
              </a:cxn>
              <a:cxn ang="T7">
                <a:pos x="T2" y="T3"/>
              </a:cxn>
              <a:cxn ang="T8">
                <a:pos x="T4" y="T5"/>
              </a:cxn>
            </a:cxnLst>
            <a:rect l="T9" t="T10" r="T11" b="T12"/>
            <a:pathLst>
              <a:path w="600" h="576">
                <a:moveTo>
                  <a:pt x="600" y="0"/>
                </a:moveTo>
                <a:cubicBezTo>
                  <a:pt x="547" y="54"/>
                  <a:pt x="252" y="130"/>
                  <a:pt x="152" y="226"/>
                </a:cubicBezTo>
                <a:cubicBezTo>
                  <a:pt x="66" y="306"/>
                  <a:pt x="32" y="542"/>
                  <a:pt x="0" y="576"/>
                </a:cubicBezTo>
              </a:path>
            </a:pathLst>
          </a:custGeom>
          <a:noFill/>
          <a:ln w="38100" cap="sq">
            <a:solidFill>
              <a:srgbClr val="333399"/>
            </a:solidFill>
            <a:round/>
            <a:headEnd type="triangle"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7215" name="Text Box 63"/>
          <p:cNvSpPr txBox="1">
            <a:spLocks noChangeArrowheads="1"/>
          </p:cNvSpPr>
          <p:nvPr/>
        </p:nvSpPr>
        <p:spPr bwMode="auto">
          <a:xfrm>
            <a:off x="5181600" y="457200"/>
            <a:ext cx="2171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zh-CN" altLang="en-US" sz="3600">
                <a:ea typeface="楷体_GB2312" pitchFamily="49" charset="-122"/>
              </a:rPr>
              <a:t>结点结构</a:t>
            </a:r>
            <a:r>
              <a:rPr lang="en-US" altLang="zh-CN" sz="3600">
                <a:ea typeface="楷体_GB2312" pitchFamily="49" charset="-122"/>
              </a:rPr>
              <a:t>:</a:t>
            </a:r>
            <a:endParaRPr lang="en-US" altLang="zh-CN" sz="2400" b="0">
              <a:solidFill>
                <a:schemeClr val="tx1"/>
              </a:solidFill>
            </a:endParaRPr>
          </a:p>
        </p:txBody>
      </p:sp>
      <p:sp>
        <p:nvSpPr>
          <p:cNvPr id="33820" name="Rectangle 64"/>
          <p:cNvSpPr>
            <a:spLocks noGrp="1" noChangeArrowheads="1"/>
          </p:cNvSpPr>
          <p:nvPr>
            <p:ph type="title"/>
          </p:nvPr>
        </p:nvSpPr>
        <p:spPr/>
        <p:txBody>
          <a:bodyPr/>
          <a:lstStyle/>
          <a:p>
            <a:pPr eaLnBrk="1" hangingPunct="1"/>
            <a:r>
              <a:rPr lang="en-US" altLang="zh-CN" smtClean="0"/>
              <a:t>2)   </a:t>
            </a:r>
            <a:r>
              <a:rPr lang="zh-CN" altLang="en-US" smtClean="0"/>
              <a:t>三叉链表</a:t>
            </a:r>
          </a:p>
        </p:txBody>
      </p:sp>
      <p:graphicFrame>
        <p:nvGraphicFramePr>
          <p:cNvPr id="177232" name="Group 80"/>
          <p:cNvGraphicFramePr>
            <a:graphicFrameLocks noGrp="1"/>
          </p:cNvGraphicFramePr>
          <p:nvPr/>
        </p:nvGraphicFramePr>
        <p:xfrm>
          <a:off x="3657600" y="1447800"/>
          <a:ext cx="5435600" cy="584200"/>
        </p:xfrm>
        <a:graphic>
          <a:graphicData uri="http://schemas.openxmlformats.org/drawingml/2006/table">
            <a:tbl>
              <a:tblPr/>
              <a:tblGrid>
                <a:gridCol w="1358900"/>
                <a:gridCol w="1358900"/>
                <a:gridCol w="1358900"/>
                <a:gridCol w="1358900"/>
              </a:tblGrid>
              <a:tr h="584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99"/>
                          </a:solidFill>
                          <a:effectLst/>
                          <a:latin typeface="Times New Roman" pitchFamily="18" charset="0"/>
                          <a:ea typeface="宋体" pitchFamily="2" charset="-122"/>
                        </a:rPr>
                        <a:t>parent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dirty="0" smtClean="0">
                          <a:ln>
                            <a:noFill/>
                          </a:ln>
                          <a:solidFill>
                            <a:srgbClr val="990000"/>
                          </a:solidFill>
                          <a:effectLst/>
                          <a:latin typeface="Times New Roman" pitchFamily="18" charset="0"/>
                          <a:ea typeface="宋体" pitchFamily="2" charset="-122"/>
                        </a:rPr>
                        <a:t>l</a:t>
                      </a:r>
                      <a:r>
                        <a:rPr kumimoji="1" lang="en-US" altLang="zh-CN" sz="3200" b="0" i="0" u="none" strike="noStrike" cap="none" normalizeH="0" baseline="0" dirty="0" smtClean="0">
                          <a:ln>
                            <a:noFill/>
                          </a:ln>
                          <a:solidFill>
                            <a:srgbClr val="990000"/>
                          </a:solidFill>
                          <a:effectLst/>
                          <a:latin typeface="Times New Roman" pitchFamily="18" charset="0"/>
                          <a:ea typeface="宋体" pitchFamily="2" charset="-122"/>
                        </a:rPr>
                        <a:t>child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0" i="0" u="none" strike="noStrike" cap="none" normalizeH="0" baseline="0" smtClean="0">
                          <a:ln>
                            <a:noFill/>
                          </a:ln>
                          <a:solidFill>
                            <a:srgbClr val="990000"/>
                          </a:solidFill>
                          <a:effectLst/>
                          <a:latin typeface="Times New Roman" pitchFamily="18" charset="0"/>
                          <a:ea typeface="宋体" pitchFamily="2" charset="-122"/>
                        </a:rPr>
                        <a:t>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990000"/>
                          </a:solidFill>
                          <a:effectLst/>
                          <a:latin typeface="Times New Roman" pitchFamily="18" charset="0"/>
                          <a:ea typeface="宋体" pitchFamily="2" charset="-122"/>
                        </a:rPr>
                        <a:t>r</a:t>
                      </a:r>
                      <a:r>
                        <a:rPr kumimoji="1" lang="en-US" altLang="zh-CN" sz="3200" b="0" i="0" u="none" strike="noStrike" cap="none" normalizeH="0" baseline="0" smtClean="0">
                          <a:ln>
                            <a:noFill/>
                          </a:ln>
                          <a:solidFill>
                            <a:srgbClr val="990000"/>
                          </a:solidFill>
                          <a:effectLst/>
                          <a:latin typeface="Times New Roman" pitchFamily="18" charset="0"/>
                          <a:ea typeface="宋体" pitchFamily="2" charset="-122"/>
                        </a:rPr>
                        <a:t>child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7215"/>
                                        </p:tgtEl>
                                        <p:attrNameLst>
                                          <p:attrName>style.visibility</p:attrName>
                                        </p:attrNameLst>
                                      </p:cBhvr>
                                      <p:to>
                                        <p:strVal val="visible"/>
                                      </p:to>
                                    </p:set>
                                    <p:anim calcmode="lin" valueType="num">
                                      <p:cBhvr additive="base">
                                        <p:cTn id="7" dur="500" fill="hold"/>
                                        <p:tgtEl>
                                          <p:spTgt spid="177215"/>
                                        </p:tgtEl>
                                        <p:attrNameLst>
                                          <p:attrName>ppt_x</p:attrName>
                                        </p:attrNameLst>
                                      </p:cBhvr>
                                      <p:tavLst>
                                        <p:tav tm="0">
                                          <p:val>
                                            <p:strVal val="#ppt_x"/>
                                          </p:val>
                                        </p:tav>
                                        <p:tav tm="100000">
                                          <p:val>
                                            <p:strVal val="#ppt_x"/>
                                          </p:val>
                                        </p:tav>
                                      </p:tavLst>
                                    </p:anim>
                                    <p:anim calcmode="lin" valueType="num">
                                      <p:cBhvr additive="base">
                                        <p:cTn id="8" dur="500" fill="hold"/>
                                        <p:tgtEl>
                                          <p:spTgt spid="17721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177232"/>
                                        </p:tgtEl>
                                        <p:attrNameLst>
                                          <p:attrName>style.visibility</p:attrName>
                                        </p:attrNameLst>
                                      </p:cBhvr>
                                      <p:to>
                                        <p:strVal val="visible"/>
                                      </p:to>
                                    </p:set>
                                    <p:anim calcmode="lin" valueType="num">
                                      <p:cBhvr additive="base">
                                        <p:cTn id="13" dur="500" fill="hold"/>
                                        <p:tgtEl>
                                          <p:spTgt spid="177232"/>
                                        </p:tgtEl>
                                        <p:attrNameLst>
                                          <p:attrName>ppt_x</p:attrName>
                                        </p:attrNameLst>
                                      </p:cBhvr>
                                      <p:tavLst>
                                        <p:tav tm="0">
                                          <p:val>
                                            <p:strVal val="#ppt_x"/>
                                          </p:val>
                                        </p:tav>
                                        <p:tav tm="100000">
                                          <p:val>
                                            <p:strVal val="#ppt_x"/>
                                          </p:val>
                                        </p:tav>
                                      </p:tavLst>
                                    </p:anim>
                                    <p:anim calcmode="lin" valueType="num">
                                      <p:cBhvr additive="base">
                                        <p:cTn id="14" dur="500" fill="hold"/>
                                        <p:tgtEl>
                                          <p:spTgt spid="177232"/>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77187"/>
                                        </p:tgtEl>
                                        <p:attrNameLst>
                                          <p:attrName>style.visibility</p:attrName>
                                        </p:attrNameLst>
                                      </p:cBhvr>
                                      <p:to>
                                        <p:strVal val="visible"/>
                                      </p:to>
                                    </p:set>
                                    <p:anim calcmode="lin" valueType="num">
                                      <p:cBhvr additive="base">
                                        <p:cTn id="18" dur="500" fill="hold"/>
                                        <p:tgtEl>
                                          <p:spTgt spid="177187"/>
                                        </p:tgtEl>
                                        <p:attrNameLst>
                                          <p:attrName>ppt_x</p:attrName>
                                        </p:attrNameLst>
                                      </p:cBhvr>
                                      <p:tavLst>
                                        <p:tav tm="0">
                                          <p:val>
                                            <p:strVal val="0-#ppt_w/2"/>
                                          </p:val>
                                        </p:tav>
                                        <p:tav tm="100000">
                                          <p:val>
                                            <p:strVal val="#ppt_x"/>
                                          </p:val>
                                        </p:tav>
                                      </p:tavLst>
                                    </p:anim>
                                    <p:anim calcmode="lin" valueType="num">
                                      <p:cBhvr additive="base">
                                        <p:cTn id="19" dur="500" fill="hold"/>
                                        <p:tgtEl>
                                          <p:spTgt spid="177187"/>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17" presetClass="entr" presetSubtype="1" fill="hold" grpId="0" nodeType="afterEffect">
                                  <p:stCondLst>
                                    <p:cond delay="0"/>
                                  </p:stCondLst>
                                  <p:childTnLst>
                                    <p:set>
                                      <p:cBhvr>
                                        <p:cTn id="22" dur="1" fill="hold">
                                          <p:stCondLst>
                                            <p:cond delay="0"/>
                                          </p:stCondLst>
                                        </p:cTn>
                                        <p:tgtEl>
                                          <p:spTgt spid="177180"/>
                                        </p:tgtEl>
                                        <p:attrNameLst>
                                          <p:attrName>style.visibility</p:attrName>
                                        </p:attrNameLst>
                                      </p:cBhvr>
                                      <p:to>
                                        <p:strVal val="visible"/>
                                      </p:to>
                                    </p:set>
                                    <p:anim calcmode="lin" valueType="num">
                                      <p:cBhvr>
                                        <p:cTn id="23" dur="500" fill="hold"/>
                                        <p:tgtEl>
                                          <p:spTgt spid="177180"/>
                                        </p:tgtEl>
                                        <p:attrNameLst>
                                          <p:attrName>ppt_x</p:attrName>
                                        </p:attrNameLst>
                                      </p:cBhvr>
                                      <p:tavLst>
                                        <p:tav tm="0">
                                          <p:val>
                                            <p:strVal val="#ppt_x"/>
                                          </p:val>
                                        </p:tav>
                                        <p:tav tm="100000">
                                          <p:val>
                                            <p:strVal val="#ppt_x"/>
                                          </p:val>
                                        </p:tav>
                                      </p:tavLst>
                                    </p:anim>
                                    <p:anim calcmode="lin" valueType="num">
                                      <p:cBhvr>
                                        <p:cTn id="24" dur="500" fill="hold"/>
                                        <p:tgtEl>
                                          <p:spTgt spid="177180"/>
                                        </p:tgtEl>
                                        <p:attrNameLst>
                                          <p:attrName>ppt_y</p:attrName>
                                        </p:attrNameLst>
                                      </p:cBhvr>
                                      <p:tavLst>
                                        <p:tav tm="0">
                                          <p:val>
                                            <p:strVal val="#ppt_y-#ppt_h/2"/>
                                          </p:val>
                                        </p:tav>
                                        <p:tav tm="100000">
                                          <p:val>
                                            <p:strVal val="#ppt_y"/>
                                          </p:val>
                                        </p:tav>
                                      </p:tavLst>
                                    </p:anim>
                                    <p:anim calcmode="lin" valueType="num">
                                      <p:cBhvr>
                                        <p:cTn id="25" dur="500" fill="hold"/>
                                        <p:tgtEl>
                                          <p:spTgt spid="177180"/>
                                        </p:tgtEl>
                                        <p:attrNameLst>
                                          <p:attrName>ppt_w</p:attrName>
                                        </p:attrNameLst>
                                      </p:cBhvr>
                                      <p:tavLst>
                                        <p:tav tm="0">
                                          <p:val>
                                            <p:strVal val="#ppt_w"/>
                                          </p:val>
                                        </p:tav>
                                        <p:tav tm="100000">
                                          <p:val>
                                            <p:strVal val="#ppt_w"/>
                                          </p:val>
                                        </p:tav>
                                      </p:tavLst>
                                    </p:anim>
                                    <p:anim calcmode="lin" valueType="num">
                                      <p:cBhvr>
                                        <p:cTn id="26" dur="500" fill="hold"/>
                                        <p:tgtEl>
                                          <p:spTgt spid="177180"/>
                                        </p:tgtEl>
                                        <p:attrNameLst>
                                          <p:attrName>ppt_h</p:attrName>
                                        </p:attrNameLst>
                                      </p:cBhvr>
                                      <p:tavLst>
                                        <p:tav tm="0">
                                          <p:val>
                                            <p:fltVal val="0"/>
                                          </p:val>
                                        </p:tav>
                                        <p:tav tm="100000">
                                          <p:val>
                                            <p:strVal val="#ppt_h"/>
                                          </p:val>
                                        </p:tav>
                                      </p:tavLst>
                                    </p:anim>
                                  </p:childTnLst>
                                </p:cTn>
                              </p:par>
                            </p:childTnLst>
                          </p:cTn>
                        </p:par>
                        <p:par>
                          <p:cTn id="27" fill="hold" nodeType="afterGroup">
                            <p:stCondLst>
                              <p:cond delay="1500"/>
                            </p:stCondLst>
                            <p:childTnLst>
                              <p:par>
                                <p:cTn id="28" presetID="17" presetClass="entr" presetSubtype="1" fill="hold" grpId="0" nodeType="afterEffect">
                                  <p:stCondLst>
                                    <p:cond delay="0"/>
                                  </p:stCondLst>
                                  <p:childTnLst>
                                    <p:set>
                                      <p:cBhvr>
                                        <p:cTn id="29" dur="1" fill="hold">
                                          <p:stCondLst>
                                            <p:cond delay="0"/>
                                          </p:stCondLst>
                                        </p:cTn>
                                        <p:tgtEl>
                                          <p:spTgt spid="177181"/>
                                        </p:tgtEl>
                                        <p:attrNameLst>
                                          <p:attrName>style.visibility</p:attrName>
                                        </p:attrNameLst>
                                      </p:cBhvr>
                                      <p:to>
                                        <p:strVal val="visible"/>
                                      </p:to>
                                    </p:set>
                                    <p:anim calcmode="lin" valueType="num">
                                      <p:cBhvr>
                                        <p:cTn id="30" dur="500" fill="hold"/>
                                        <p:tgtEl>
                                          <p:spTgt spid="177181"/>
                                        </p:tgtEl>
                                        <p:attrNameLst>
                                          <p:attrName>ppt_x</p:attrName>
                                        </p:attrNameLst>
                                      </p:cBhvr>
                                      <p:tavLst>
                                        <p:tav tm="0">
                                          <p:val>
                                            <p:strVal val="#ppt_x"/>
                                          </p:val>
                                        </p:tav>
                                        <p:tav tm="100000">
                                          <p:val>
                                            <p:strVal val="#ppt_x"/>
                                          </p:val>
                                        </p:tav>
                                      </p:tavLst>
                                    </p:anim>
                                    <p:anim calcmode="lin" valueType="num">
                                      <p:cBhvr>
                                        <p:cTn id="31" dur="500" fill="hold"/>
                                        <p:tgtEl>
                                          <p:spTgt spid="177181"/>
                                        </p:tgtEl>
                                        <p:attrNameLst>
                                          <p:attrName>ppt_y</p:attrName>
                                        </p:attrNameLst>
                                      </p:cBhvr>
                                      <p:tavLst>
                                        <p:tav tm="0">
                                          <p:val>
                                            <p:strVal val="#ppt_y-#ppt_h/2"/>
                                          </p:val>
                                        </p:tav>
                                        <p:tav tm="100000">
                                          <p:val>
                                            <p:strVal val="#ppt_y"/>
                                          </p:val>
                                        </p:tav>
                                      </p:tavLst>
                                    </p:anim>
                                    <p:anim calcmode="lin" valueType="num">
                                      <p:cBhvr>
                                        <p:cTn id="32" dur="500" fill="hold"/>
                                        <p:tgtEl>
                                          <p:spTgt spid="177181"/>
                                        </p:tgtEl>
                                        <p:attrNameLst>
                                          <p:attrName>ppt_w</p:attrName>
                                        </p:attrNameLst>
                                      </p:cBhvr>
                                      <p:tavLst>
                                        <p:tav tm="0">
                                          <p:val>
                                            <p:strVal val="#ppt_w"/>
                                          </p:val>
                                        </p:tav>
                                        <p:tav tm="100000">
                                          <p:val>
                                            <p:strVal val="#ppt_w"/>
                                          </p:val>
                                        </p:tav>
                                      </p:tavLst>
                                    </p:anim>
                                    <p:anim calcmode="lin" valueType="num">
                                      <p:cBhvr>
                                        <p:cTn id="33" dur="500" fill="hold"/>
                                        <p:tgtEl>
                                          <p:spTgt spid="177181"/>
                                        </p:tgtEl>
                                        <p:attrNameLst>
                                          <p:attrName>ppt_h</p:attrName>
                                        </p:attrNameLst>
                                      </p:cBhvr>
                                      <p:tavLst>
                                        <p:tav tm="0">
                                          <p:val>
                                            <p:fltVal val="0"/>
                                          </p:val>
                                        </p:tav>
                                        <p:tav tm="100000">
                                          <p:val>
                                            <p:strVal val="#ppt_h"/>
                                          </p:val>
                                        </p:tav>
                                      </p:tavLst>
                                    </p:anim>
                                  </p:childTnLst>
                                </p:cTn>
                              </p:par>
                            </p:childTnLst>
                          </p:cTn>
                        </p:par>
                        <p:par>
                          <p:cTn id="34" fill="hold" nodeType="afterGroup">
                            <p:stCondLst>
                              <p:cond delay="2000"/>
                            </p:stCondLst>
                            <p:childTnLst>
                              <p:par>
                                <p:cTn id="35" presetID="17" presetClass="entr" presetSubtype="1" fill="hold" grpId="0" nodeType="afterEffect">
                                  <p:stCondLst>
                                    <p:cond delay="0"/>
                                  </p:stCondLst>
                                  <p:childTnLst>
                                    <p:set>
                                      <p:cBhvr>
                                        <p:cTn id="36" dur="1" fill="hold">
                                          <p:stCondLst>
                                            <p:cond delay="0"/>
                                          </p:stCondLst>
                                        </p:cTn>
                                        <p:tgtEl>
                                          <p:spTgt spid="177182"/>
                                        </p:tgtEl>
                                        <p:attrNameLst>
                                          <p:attrName>style.visibility</p:attrName>
                                        </p:attrNameLst>
                                      </p:cBhvr>
                                      <p:to>
                                        <p:strVal val="visible"/>
                                      </p:to>
                                    </p:set>
                                    <p:anim calcmode="lin" valueType="num">
                                      <p:cBhvr>
                                        <p:cTn id="37" dur="500" fill="hold"/>
                                        <p:tgtEl>
                                          <p:spTgt spid="177182"/>
                                        </p:tgtEl>
                                        <p:attrNameLst>
                                          <p:attrName>ppt_x</p:attrName>
                                        </p:attrNameLst>
                                      </p:cBhvr>
                                      <p:tavLst>
                                        <p:tav tm="0">
                                          <p:val>
                                            <p:strVal val="#ppt_x"/>
                                          </p:val>
                                        </p:tav>
                                        <p:tav tm="100000">
                                          <p:val>
                                            <p:strVal val="#ppt_x"/>
                                          </p:val>
                                        </p:tav>
                                      </p:tavLst>
                                    </p:anim>
                                    <p:anim calcmode="lin" valueType="num">
                                      <p:cBhvr>
                                        <p:cTn id="38" dur="500" fill="hold"/>
                                        <p:tgtEl>
                                          <p:spTgt spid="177182"/>
                                        </p:tgtEl>
                                        <p:attrNameLst>
                                          <p:attrName>ppt_y</p:attrName>
                                        </p:attrNameLst>
                                      </p:cBhvr>
                                      <p:tavLst>
                                        <p:tav tm="0">
                                          <p:val>
                                            <p:strVal val="#ppt_y-#ppt_h/2"/>
                                          </p:val>
                                        </p:tav>
                                        <p:tav tm="100000">
                                          <p:val>
                                            <p:strVal val="#ppt_y"/>
                                          </p:val>
                                        </p:tav>
                                      </p:tavLst>
                                    </p:anim>
                                    <p:anim calcmode="lin" valueType="num">
                                      <p:cBhvr>
                                        <p:cTn id="39" dur="500" fill="hold"/>
                                        <p:tgtEl>
                                          <p:spTgt spid="177182"/>
                                        </p:tgtEl>
                                        <p:attrNameLst>
                                          <p:attrName>ppt_w</p:attrName>
                                        </p:attrNameLst>
                                      </p:cBhvr>
                                      <p:tavLst>
                                        <p:tav tm="0">
                                          <p:val>
                                            <p:strVal val="#ppt_w"/>
                                          </p:val>
                                        </p:tav>
                                        <p:tav tm="100000">
                                          <p:val>
                                            <p:strVal val="#ppt_w"/>
                                          </p:val>
                                        </p:tav>
                                      </p:tavLst>
                                    </p:anim>
                                    <p:anim calcmode="lin" valueType="num">
                                      <p:cBhvr>
                                        <p:cTn id="40" dur="500" fill="hold"/>
                                        <p:tgtEl>
                                          <p:spTgt spid="177182"/>
                                        </p:tgtEl>
                                        <p:attrNameLst>
                                          <p:attrName>ppt_h</p:attrName>
                                        </p:attrNameLst>
                                      </p:cBhvr>
                                      <p:tavLst>
                                        <p:tav tm="0">
                                          <p:val>
                                            <p:fltVal val="0"/>
                                          </p:val>
                                        </p:tav>
                                        <p:tav tm="100000">
                                          <p:val>
                                            <p:strVal val="#ppt_h"/>
                                          </p:val>
                                        </p:tav>
                                      </p:tavLst>
                                    </p:anim>
                                  </p:childTnLst>
                                </p:cTn>
                              </p:par>
                            </p:childTnLst>
                          </p:cTn>
                        </p:par>
                        <p:par>
                          <p:cTn id="41" fill="hold" nodeType="afterGroup">
                            <p:stCondLst>
                              <p:cond delay="2500"/>
                            </p:stCondLst>
                            <p:childTnLst>
                              <p:par>
                                <p:cTn id="42" presetID="17" presetClass="entr" presetSubtype="1" fill="hold" grpId="0" nodeType="afterEffect">
                                  <p:stCondLst>
                                    <p:cond delay="0"/>
                                  </p:stCondLst>
                                  <p:childTnLst>
                                    <p:set>
                                      <p:cBhvr>
                                        <p:cTn id="43" dur="1" fill="hold">
                                          <p:stCondLst>
                                            <p:cond delay="0"/>
                                          </p:stCondLst>
                                        </p:cTn>
                                        <p:tgtEl>
                                          <p:spTgt spid="177183"/>
                                        </p:tgtEl>
                                        <p:attrNameLst>
                                          <p:attrName>style.visibility</p:attrName>
                                        </p:attrNameLst>
                                      </p:cBhvr>
                                      <p:to>
                                        <p:strVal val="visible"/>
                                      </p:to>
                                    </p:set>
                                    <p:anim calcmode="lin" valueType="num">
                                      <p:cBhvr>
                                        <p:cTn id="44" dur="500" fill="hold"/>
                                        <p:tgtEl>
                                          <p:spTgt spid="177183"/>
                                        </p:tgtEl>
                                        <p:attrNameLst>
                                          <p:attrName>ppt_x</p:attrName>
                                        </p:attrNameLst>
                                      </p:cBhvr>
                                      <p:tavLst>
                                        <p:tav tm="0">
                                          <p:val>
                                            <p:strVal val="#ppt_x"/>
                                          </p:val>
                                        </p:tav>
                                        <p:tav tm="100000">
                                          <p:val>
                                            <p:strVal val="#ppt_x"/>
                                          </p:val>
                                        </p:tav>
                                      </p:tavLst>
                                    </p:anim>
                                    <p:anim calcmode="lin" valueType="num">
                                      <p:cBhvr>
                                        <p:cTn id="45" dur="500" fill="hold"/>
                                        <p:tgtEl>
                                          <p:spTgt spid="177183"/>
                                        </p:tgtEl>
                                        <p:attrNameLst>
                                          <p:attrName>ppt_y</p:attrName>
                                        </p:attrNameLst>
                                      </p:cBhvr>
                                      <p:tavLst>
                                        <p:tav tm="0">
                                          <p:val>
                                            <p:strVal val="#ppt_y-#ppt_h/2"/>
                                          </p:val>
                                        </p:tav>
                                        <p:tav tm="100000">
                                          <p:val>
                                            <p:strVal val="#ppt_y"/>
                                          </p:val>
                                        </p:tav>
                                      </p:tavLst>
                                    </p:anim>
                                    <p:anim calcmode="lin" valueType="num">
                                      <p:cBhvr>
                                        <p:cTn id="46" dur="500" fill="hold"/>
                                        <p:tgtEl>
                                          <p:spTgt spid="177183"/>
                                        </p:tgtEl>
                                        <p:attrNameLst>
                                          <p:attrName>ppt_w</p:attrName>
                                        </p:attrNameLst>
                                      </p:cBhvr>
                                      <p:tavLst>
                                        <p:tav tm="0">
                                          <p:val>
                                            <p:strVal val="#ppt_w"/>
                                          </p:val>
                                        </p:tav>
                                        <p:tav tm="100000">
                                          <p:val>
                                            <p:strVal val="#ppt_w"/>
                                          </p:val>
                                        </p:tav>
                                      </p:tavLst>
                                    </p:anim>
                                    <p:anim calcmode="lin" valueType="num">
                                      <p:cBhvr>
                                        <p:cTn id="47" dur="500" fill="hold"/>
                                        <p:tgtEl>
                                          <p:spTgt spid="177183"/>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2" fill="hold" grpId="0" nodeType="clickEffect">
                                  <p:stCondLst>
                                    <p:cond delay="0"/>
                                  </p:stCondLst>
                                  <p:childTnLst>
                                    <p:set>
                                      <p:cBhvr>
                                        <p:cTn id="51" dur="1" fill="hold">
                                          <p:stCondLst>
                                            <p:cond delay="0"/>
                                          </p:stCondLst>
                                        </p:cTn>
                                        <p:tgtEl>
                                          <p:spTgt spid="177186"/>
                                        </p:tgtEl>
                                        <p:attrNameLst>
                                          <p:attrName>style.visibility</p:attrName>
                                        </p:attrNameLst>
                                      </p:cBhvr>
                                      <p:to>
                                        <p:strVal val="visible"/>
                                      </p:to>
                                    </p:set>
                                    <p:animEffect transition="in" filter="slide(fromRight)">
                                      <p:cBhvr>
                                        <p:cTn id="52" dur="500"/>
                                        <p:tgtEl>
                                          <p:spTgt spid="177186"/>
                                        </p:tgtEl>
                                      </p:cBhvr>
                                    </p:animEffect>
                                  </p:childTnLst>
                                </p:cTn>
                              </p:par>
                            </p:childTnLst>
                          </p:cTn>
                        </p:par>
                        <p:par>
                          <p:cTn id="53" fill="hold" nodeType="afterGroup">
                            <p:stCondLst>
                              <p:cond delay="500"/>
                            </p:stCondLst>
                            <p:childTnLst>
                              <p:par>
                                <p:cTn id="54" presetID="12" presetClass="entr" presetSubtype="2" fill="hold" grpId="0" nodeType="afterEffect">
                                  <p:stCondLst>
                                    <p:cond delay="0"/>
                                  </p:stCondLst>
                                  <p:childTnLst>
                                    <p:set>
                                      <p:cBhvr>
                                        <p:cTn id="55" dur="1" fill="hold">
                                          <p:stCondLst>
                                            <p:cond delay="0"/>
                                          </p:stCondLst>
                                        </p:cTn>
                                        <p:tgtEl>
                                          <p:spTgt spid="177188"/>
                                        </p:tgtEl>
                                        <p:attrNameLst>
                                          <p:attrName>style.visibility</p:attrName>
                                        </p:attrNameLst>
                                      </p:cBhvr>
                                      <p:to>
                                        <p:strVal val="visible"/>
                                      </p:to>
                                    </p:set>
                                    <p:animEffect transition="in" filter="slide(fromRight)">
                                      <p:cBhvr>
                                        <p:cTn id="56" dur="500"/>
                                        <p:tgtEl>
                                          <p:spTgt spid="177188"/>
                                        </p:tgtEl>
                                      </p:cBhvr>
                                    </p:animEffect>
                                  </p:childTnLst>
                                </p:cTn>
                              </p:par>
                            </p:childTnLst>
                          </p:cTn>
                        </p:par>
                        <p:par>
                          <p:cTn id="57" fill="hold" nodeType="afterGroup">
                            <p:stCondLst>
                              <p:cond delay="1000"/>
                            </p:stCondLst>
                            <p:childTnLst>
                              <p:par>
                                <p:cTn id="58" presetID="12" presetClass="entr" presetSubtype="2" fill="hold" grpId="0" nodeType="afterEffect">
                                  <p:stCondLst>
                                    <p:cond delay="0"/>
                                  </p:stCondLst>
                                  <p:childTnLst>
                                    <p:set>
                                      <p:cBhvr>
                                        <p:cTn id="59" dur="1" fill="hold">
                                          <p:stCondLst>
                                            <p:cond delay="0"/>
                                          </p:stCondLst>
                                        </p:cTn>
                                        <p:tgtEl>
                                          <p:spTgt spid="177189"/>
                                        </p:tgtEl>
                                        <p:attrNameLst>
                                          <p:attrName>style.visibility</p:attrName>
                                        </p:attrNameLst>
                                      </p:cBhvr>
                                      <p:to>
                                        <p:strVal val="visible"/>
                                      </p:to>
                                    </p:set>
                                    <p:animEffect transition="in" filter="slide(fromRight)">
                                      <p:cBhvr>
                                        <p:cTn id="60" dur="500"/>
                                        <p:tgtEl>
                                          <p:spTgt spid="177189"/>
                                        </p:tgtEl>
                                      </p:cBhvr>
                                    </p:animEffect>
                                  </p:childTnLst>
                                </p:cTn>
                              </p:par>
                            </p:childTnLst>
                          </p:cTn>
                        </p:par>
                        <p:par>
                          <p:cTn id="61" fill="hold" nodeType="afterGroup">
                            <p:stCondLst>
                              <p:cond delay="1500"/>
                            </p:stCondLst>
                            <p:childTnLst>
                              <p:par>
                                <p:cTn id="62" presetID="12" presetClass="entr" presetSubtype="2" fill="hold" grpId="0" nodeType="afterEffect">
                                  <p:stCondLst>
                                    <p:cond delay="0"/>
                                  </p:stCondLst>
                                  <p:childTnLst>
                                    <p:set>
                                      <p:cBhvr>
                                        <p:cTn id="63" dur="1" fill="hold">
                                          <p:stCondLst>
                                            <p:cond delay="0"/>
                                          </p:stCondLst>
                                        </p:cTn>
                                        <p:tgtEl>
                                          <p:spTgt spid="177190"/>
                                        </p:tgtEl>
                                        <p:attrNameLst>
                                          <p:attrName>style.visibility</p:attrName>
                                        </p:attrNameLst>
                                      </p:cBhvr>
                                      <p:to>
                                        <p:strVal val="visible"/>
                                      </p:to>
                                    </p:set>
                                    <p:animEffect transition="in" filter="slide(fromRight)">
                                      <p:cBhvr>
                                        <p:cTn id="64" dur="500"/>
                                        <p:tgtEl>
                                          <p:spTgt spid="177190"/>
                                        </p:tgtEl>
                                      </p:cBhvr>
                                    </p:animEffect>
                                  </p:childTnLst>
                                </p:cTn>
                              </p:par>
                            </p:childTnLst>
                          </p:cTn>
                        </p:par>
                        <p:par>
                          <p:cTn id="65" fill="hold" nodeType="afterGroup">
                            <p:stCondLst>
                              <p:cond delay="2000"/>
                            </p:stCondLst>
                            <p:childTnLst>
                              <p:par>
                                <p:cTn id="66" presetID="12" presetClass="entr" presetSubtype="2" fill="hold" grpId="0" nodeType="afterEffect">
                                  <p:stCondLst>
                                    <p:cond delay="0"/>
                                  </p:stCondLst>
                                  <p:childTnLst>
                                    <p:set>
                                      <p:cBhvr>
                                        <p:cTn id="67" dur="1" fill="hold">
                                          <p:stCondLst>
                                            <p:cond delay="0"/>
                                          </p:stCondLst>
                                        </p:cTn>
                                        <p:tgtEl>
                                          <p:spTgt spid="177191"/>
                                        </p:tgtEl>
                                        <p:attrNameLst>
                                          <p:attrName>style.visibility</p:attrName>
                                        </p:attrNameLst>
                                      </p:cBhvr>
                                      <p:to>
                                        <p:strVal val="visible"/>
                                      </p:to>
                                    </p:set>
                                    <p:animEffect transition="in" filter="slide(fromRight)">
                                      <p:cBhvr>
                                        <p:cTn id="68" dur="500"/>
                                        <p:tgtEl>
                                          <p:spTgt spid="177191"/>
                                        </p:tgtEl>
                                      </p:cBhvr>
                                    </p:animEffect>
                                  </p:childTnLst>
                                </p:cTn>
                              </p:par>
                            </p:childTnLst>
                          </p:cTn>
                        </p:par>
                        <p:par>
                          <p:cTn id="69" fill="hold" nodeType="afterGroup">
                            <p:stCondLst>
                              <p:cond delay="2500"/>
                            </p:stCondLst>
                            <p:childTnLst>
                              <p:par>
                                <p:cTn id="70" presetID="12" presetClass="entr" presetSubtype="2" fill="hold" grpId="0" nodeType="afterEffect">
                                  <p:stCondLst>
                                    <p:cond delay="0"/>
                                  </p:stCondLst>
                                  <p:childTnLst>
                                    <p:set>
                                      <p:cBhvr>
                                        <p:cTn id="71" dur="1" fill="hold">
                                          <p:stCondLst>
                                            <p:cond delay="0"/>
                                          </p:stCondLst>
                                        </p:cTn>
                                        <p:tgtEl>
                                          <p:spTgt spid="177192"/>
                                        </p:tgtEl>
                                        <p:attrNameLst>
                                          <p:attrName>style.visibility</p:attrName>
                                        </p:attrNameLst>
                                      </p:cBhvr>
                                      <p:to>
                                        <p:strVal val="visible"/>
                                      </p:to>
                                    </p:set>
                                    <p:animEffect transition="in" filter="slide(fromRight)">
                                      <p:cBhvr>
                                        <p:cTn id="72" dur="500"/>
                                        <p:tgtEl>
                                          <p:spTgt spid="17719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4" fill="hold" grpId="0" nodeType="clickEffect">
                                  <p:stCondLst>
                                    <p:cond delay="0"/>
                                  </p:stCondLst>
                                  <p:childTnLst>
                                    <p:set>
                                      <p:cBhvr>
                                        <p:cTn id="76" dur="1" fill="hold">
                                          <p:stCondLst>
                                            <p:cond delay="0"/>
                                          </p:stCondLst>
                                        </p:cTn>
                                        <p:tgtEl>
                                          <p:spTgt spid="177196"/>
                                        </p:tgtEl>
                                        <p:attrNameLst>
                                          <p:attrName>style.visibility</p:attrName>
                                        </p:attrNameLst>
                                      </p:cBhvr>
                                      <p:to>
                                        <p:strVal val="visible"/>
                                      </p:to>
                                    </p:set>
                                    <p:anim calcmode="lin" valueType="num">
                                      <p:cBhvr>
                                        <p:cTn id="77" dur="500" fill="hold"/>
                                        <p:tgtEl>
                                          <p:spTgt spid="177196"/>
                                        </p:tgtEl>
                                        <p:attrNameLst>
                                          <p:attrName>ppt_x</p:attrName>
                                        </p:attrNameLst>
                                      </p:cBhvr>
                                      <p:tavLst>
                                        <p:tav tm="0">
                                          <p:val>
                                            <p:strVal val="#ppt_x"/>
                                          </p:val>
                                        </p:tav>
                                        <p:tav tm="100000">
                                          <p:val>
                                            <p:strVal val="#ppt_x"/>
                                          </p:val>
                                        </p:tav>
                                      </p:tavLst>
                                    </p:anim>
                                    <p:anim calcmode="lin" valueType="num">
                                      <p:cBhvr>
                                        <p:cTn id="78" dur="500" fill="hold"/>
                                        <p:tgtEl>
                                          <p:spTgt spid="177196"/>
                                        </p:tgtEl>
                                        <p:attrNameLst>
                                          <p:attrName>ppt_y</p:attrName>
                                        </p:attrNameLst>
                                      </p:cBhvr>
                                      <p:tavLst>
                                        <p:tav tm="0">
                                          <p:val>
                                            <p:strVal val="#ppt_y+#ppt_h/2"/>
                                          </p:val>
                                        </p:tav>
                                        <p:tav tm="100000">
                                          <p:val>
                                            <p:strVal val="#ppt_y"/>
                                          </p:val>
                                        </p:tav>
                                      </p:tavLst>
                                    </p:anim>
                                    <p:anim calcmode="lin" valueType="num">
                                      <p:cBhvr>
                                        <p:cTn id="79" dur="500" fill="hold"/>
                                        <p:tgtEl>
                                          <p:spTgt spid="177196"/>
                                        </p:tgtEl>
                                        <p:attrNameLst>
                                          <p:attrName>ppt_w</p:attrName>
                                        </p:attrNameLst>
                                      </p:cBhvr>
                                      <p:tavLst>
                                        <p:tav tm="0">
                                          <p:val>
                                            <p:strVal val="#ppt_w"/>
                                          </p:val>
                                        </p:tav>
                                        <p:tav tm="100000">
                                          <p:val>
                                            <p:strVal val="#ppt_w"/>
                                          </p:val>
                                        </p:tav>
                                      </p:tavLst>
                                    </p:anim>
                                    <p:anim calcmode="lin" valueType="num">
                                      <p:cBhvr>
                                        <p:cTn id="80" dur="500" fill="hold"/>
                                        <p:tgtEl>
                                          <p:spTgt spid="177196"/>
                                        </p:tgtEl>
                                        <p:attrNameLst>
                                          <p:attrName>ppt_h</p:attrName>
                                        </p:attrNameLst>
                                      </p:cBhvr>
                                      <p:tavLst>
                                        <p:tav tm="0">
                                          <p:val>
                                            <p:fltVal val="0"/>
                                          </p:val>
                                        </p:tav>
                                        <p:tav tm="100000">
                                          <p:val>
                                            <p:strVal val="#ppt_h"/>
                                          </p:val>
                                        </p:tav>
                                      </p:tavLst>
                                    </p:anim>
                                  </p:childTnLst>
                                </p:cTn>
                              </p:par>
                            </p:childTnLst>
                          </p:cTn>
                        </p:par>
                        <p:par>
                          <p:cTn id="81" fill="hold" nodeType="afterGroup">
                            <p:stCondLst>
                              <p:cond delay="500"/>
                            </p:stCondLst>
                            <p:childTnLst>
                              <p:par>
                                <p:cTn id="82" presetID="17" presetClass="entr" presetSubtype="4" fill="hold" grpId="0" nodeType="afterEffect">
                                  <p:stCondLst>
                                    <p:cond delay="0"/>
                                  </p:stCondLst>
                                  <p:childTnLst>
                                    <p:set>
                                      <p:cBhvr>
                                        <p:cTn id="83" dur="1" fill="hold">
                                          <p:stCondLst>
                                            <p:cond delay="0"/>
                                          </p:stCondLst>
                                        </p:cTn>
                                        <p:tgtEl>
                                          <p:spTgt spid="177202"/>
                                        </p:tgtEl>
                                        <p:attrNameLst>
                                          <p:attrName>style.visibility</p:attrName>
                                        </p:attrNameLst>
                                      </p:cBhvr>
                                      <p:to>
                                        <p:strVal val="visible"/>
                                      </p:to>
                                    </p:set>
                                    <p:anim calcmode="lin" valueType="num">
                                      <p:cBhvr>
                                        <p:cTn id="84" dur="500" fill="hold"/>
                                        <p:tgtEl>
                                          <p:spTgt spid="177202"/>
                                        </p:tgtEl>
                                        <p:attrNameLst>
                                          <p:attrName>ppt_x</p:attrName>
                                        </p:attrNameLst>
                                      </p:cBhvr>
                                      <p:tavLst>
                                        <p:tav tm="0">
                                          <p:val>
                                            <p:strVal val="#ppt_x"/>
                                          </p:val>
                                        </p:tav>
                                        <p:tav tm="100000">
                                          <p:val>
                                            <p:strVal val="#ppt_x"/>
                                          </p:val>
                                        </p:tav>
                                      </p:tavLst>
                                    </p:anim>
                                    <p:anim calcmode="lin" valueType="num">
                                      <p:cBhvr>
                                        <p:cTn id="85" dur="500" fill="hold"/>
                                        <p:tgtEl>
                                          <p:spTgt spid="177202"/>
                                        </p:tgtEl>
                                        <p:attrNameLst>
                                          <p:attrName>ppt_y</p:attrName>
                                        </p:attrNameLst>
                                      </p:cBhvr>
                                      <p:tavLst>
                                        <p:tav tm="0">
                                          <p:val>
                                            <p:strVal val="#ppt_y+#ppt_h/2"/>
                                          </p:val>
                                        </p:tav>
                                        <p:tav tm="100000">
                                          <p:val>
                                            <p:strVal val="#ppt_y"/>
                                          </p:val>
                                        </p:tav>
                                      </p:tavLst>
                                    </p:anim>
                                    <p:anim calcmode="lin" valueType="num">
                                      <p:cBhvr>
                                        <p:cTn id="86" dur="500" fill="hold"/>
                                        <p:tgtEl>
                                          <p:spTgt spid="177202"/>
                                        </p:tgtEl>
                                        <p:attrNameLst>
                                          <p:attrName>ppt_w</p:attrName>
                                        </p:attrNameLst>
                                      </p:cBhvr>
                                      <p:tavLst>
                                        <p:tav tm="0">
                                          <p:val>
                                            <p:strVal val="#ppt_w"/>
                                          </p:val>
                                        </p:tav>
                                        <p:tav tm="100000">
                                          <p:val>
                                            <p:strVal val="#ppt_w"/>
                                          </p:val>
                                        </p:tav>
                                      </p:tavLst>
                                    </p:anim>
                                    <p:anim calcmode="lin" valueType="num">
                                      <p:cBhvr>
                                        <p:cTn id="87" dur="500" fill="hold"/>
                                        <p:tgtEl>
                                          <p:spTgt spid="177202"/>
                                        </p:tgtEl>
                                        <p:attrNameLst>
                                          <p:attrName>ppt_h</p:attrName>
                                        </p:attrNameLst>
                                      </p:cBhvr>
                                      <p:tavLst>
                                        <p:tav tm="0">
                                          <p:val>
                                            <p:fltVal val="0"/>
                                          </p:val>
                                        </p:tav>
                                        <p:tav tm="100000">
                                          <p:val>
                                            <p:strVal val="#ppt_h"/>
                                          </p:val>
                                        </p:tav>
                                      </p:tavLst>
                                    </p:anim>
                                  </p:childTnLst>
                                </p:cTn>
                              </p:par>
                            </p:childTnLst>
                          </p:cTn>
                        </p:par>
                        <p:par>
                          <p:cTn id="88" fill="hold" nodeType="afterGroup">
                            <p:stCondLst>
                              <p:cond delay="1000"/>
                            </p:stCondLst>
                            <p:childTnLst>
                              <p:par>
                                <p:cTn id="89" presetID="17" presetClass="entr" presetSubtype="4" fill="hold" grpId="0" nodeType="afterEffect">
                                  <p:stCondLst>
                                    <p:cond delay="0"/>
                                  </p:stCondLst>
                                  <p:childTnLst>
                                    <p:set>
                                      <p:cBhvr>
                                        <p:cTn id="90" dur="1" fill="hold">
                                          <p:stCondLst>
                                            <p:cond delay="0"/>
                                          </p:stCondLst>
                                        </p:cTn>
                                        <p:tgtEl>
                                          <p:spTgt spid="177204"/>
                                        </p:tgtEl>
                                        <p:attrNameLst>
                                          <p:attrName>style.visibility</p:attrName>
                                        </p:attrNameLst>
                                      </p:cBhvr>
                                      <p:to>
                                        <p:strVal val="visible"/>
                                      </p:to>
                                    </p:set>
                                    <p:anim calcmode="lin" valueType="num">
                                      <p:cBhvr>
                                        <p:cTn id="91" dur="500" fill="hold"/>
                                        <p:tgtEl>
                                          <p:spTgt spid="177204"/>
                                        </p:tgtEl>
                                        <p:attrNameLst>
                                          <p:attrName>ppt_x</p:attrName>
                                        </p:attrNameLst>
                                      </p:cBhvr>
                                      <p:tavLst>
                                        <p:tav tm="0">
                                          <p:val>
                                            <p:strVal val="#ppt_x"/>
                                          </p:val>
                                        </p:tav>
                                        <p:tav tm="100000">
                                          <p:val>
                                            <p:strVal val="#ppt_x"/>
                                          </p:val>
                                        </p:tav>
                                      </p:tavLst>
                                    </p:anim>
                                    <p:anim calcmode="lin" valueType="num">
                                      <p:cBhvr>
                                        <p:cTn id="92" dur="500" fill="hold"/>
                                        <p:tgtEl>
                                          <p:spTgt spid="177204"/>
                                        </p:tgtEl>
                                        <p:attrNameLst>
                                          <p:attrName>ppt_y</p:attrName>
                                        </p:attrNameLst>
                                      </p:cBhvr>
                                      <p:tavLst>
                                        <p:tav tm="0">
                                          <p:val>
                                            <p:strVal val="#ppt_y+#ppt_h/2"/>
                                          </p:val>
                                        </p:tav>
                                        <p:tav tm="100000">
                                          <p:val>
                                            <p:strVal val="#ppt_y"/>
                                          </p:val>
                                        </p:tav>
                                      </p:tavLst>
                                    </p:anim>
                                    <p:anim calcmode="lin" valueType="num">
                                      <p:cBhvr>
                                        <p:cTn id="93" dur="500" fill="hold"/>
                                        <p:tgtEl>
                                          <p:spTgt spid="177204"/>
                                        </p:tgtEl>
                                        <p:attrNameLst>
                                          <p:attrName>ppt_w</p:attrName>
                                        </p:attrNameLst>
                                      </p:cBhvr>
                                      <p:tavLst>
                                        <p:tav tm="0">
                                          <p:val>
                                            <p:strVal val="#ppt_w"/>
                                          </p:val>
                                        </p:tav>
                                        <p:tav tm="100000">
                                          <p:val>
                                            <p:strVal val="#ppt_w"/>
                                          </p:val>
                                        </p:tav>
                                      </p:tavLst>
                                    </p:anim>
                                    <p:anim calcmode="lin" valueType="num">
                                      <p:cBhvr>
                                        <p:cTn id="94" dur="500" fill="hold"/>
                                        <p:tgtEl>
                                          <p:spTgt spid="177204"/>
                                        </p:tgtEl>
                                        <p:attrNameLst>
                                          <p:attrName>ppt_h</p:attrName>
                                        </p:attrNameLst>
                                      </p:cBhvr>
                                      <p:tavLst>
                                        <p:tav tm="0">
                                          <p:val>
                                            <p:fltVal val="0"/>
                                          </p:val>
                                        </p:tav>
                                        <p:tav tm="100000">
                                          <p:val>
                                            <p:strVal val="#ppt_h"/>
                                          </p:val>
                                        </p:tav>
                                      </p:tavLst>
                                    </p:anim>
                                  </p:childTnLst>
                                </p:cTn>
                              </p:par>
                            </p:childTnLst>
                          </p:cTn>
                        </p:par>
                        <p:par>
                          <p:cTn id="95" fill="hold" nodeType="afterGroup">
                            <p:stCondLst>
                              <p:cond delay="1500"/>
                            </p:stCondLst>
                            <p:childTnLst>
                              <p:par>
                                <p:cTn id="96" presetID="17" presetClass="entr" presetSubtype="4" fill="hold" grpId="0" nodeType="afterEffect">
                                  <p:stCondLst>
                                    <p:cond delay="0"/>
                                  </p:stCondLst>
                                  <p:childTnLst>
                                    <p:set>
                                      <p:cBhvr>
                                        <p:cTn id="97" dur="1" fill="hold">
                                          <p:stCondLst>
                                            <p:cond delay="0"/>
                                          </p:stCondLst>
                                        </p:cTn>
                                        <p:tgtEl>
                                          <p:spTgt spid="177205"/>
                                        </p:tgtEl>
                                        <p:attrNameLst>
                                          <p:attrName>style.visibility</p:attrName>
                                        </p:attrNameLst>
                                      </p:cBhvr>
                                      <p:to>
                                        <p:strVal val="visible"/>
                                      </p:to>
                                    </p:set>
                                    <p:anim calcmode="lin" valueType="num">
                                      <p:cBhvr>
                                        <p:cTn id="98" dur="500" fill="hold"/>
                                        <p:tgtEl>
                                          <p:spTgt spid="177205"/>
                                        </p:tgtEl>
                                        <p:attrNameLst>
                                          <p:attrName>ppt_x</p:attrName>
                                        </p:attrNameLst>
                                      </p:cBhvr>
                                      <p:tavLst>
                                        <p:tav tm="0">
                                          <p:val>
                                            <p:strVal val="#ppt_x"/>
                                          </p:val>
                                        </p:tav>
                                        <p:tav tm="100000">
                                          <p:val>
                                            <p:strVal val="#ppt_x"/>
                                          </p:val>
                                        </p:tav>
                                      </p:tavLst>
                                    </p:anim>
                                    <p:anim calcmode="lin" valueType="num">
                                      <p:cBhvr>
                                        <p:cTn id="99" dur="500" fill="hold"/>
                                        <p:tgtEl>
                                          <p:spTgt spid="177205"/>
                                        </p:tgtEl>
                                        <p:attrNameLst>
                                          <p:attrName>ppt_y</p:attrName>
                                        </p:attrNameLst>
                                      </p:cBhvr>
                                      <p:tavLst>
                                        <p:tav tm="0">
                                          <p:val>
                                            <p:strVal val="#ppt_y+#ppt_h/2"/>
                                          </p:val>
                                        </p:tav>
                                        <p:tav tm="100000">
                                          <p:val>
                                            <p:strVal val="#ppt_y"/>
                                          </p:val>
                                        </p:tav>
                                      </p:tavLst>
                                    </p:anim>
                                    <p:anim calcmode="lin" valueType="num">
                                      <p:cBhvr>
                                        <p:cTn id="100" dur="500" fill="hold"/>
                                        <p:tgtEl>
                                          <p:spTgt spid="177205"/>
                                        </p:tgtEl>
                                        <p:attrNameLst>
                                          <p:attrName>ppt_w</p:attrName>
                                        </p:attrNameLst>
                                      </p:cBhvr>
                                      <p:tavLst>
                                        <p:tav tm="0">
                                          <p:val>
                                            <p:strVal val="#ppt_w"/>
                                          </p:val>
                                        </p:tav>
                                        <p:tav tm="100000">
                                          <p:val>
                                            <p:strVal val="#ppt_w"/>
                                          </p:val>
                                        </p:tav>
                                      </p:tavLst>
                                    </p:anim>
                                    <p:anim calcmode="lin" valueType="num">
                                      <p:cBhvr>
                                        <p:cTn id="101" dur="500" fill="hold"/>
                                        <p:tgtEl>
                                          <p:spTgt spid="177205"/>
                                        </p:tgtEl>
                                        <p:attrNameLst>
                                          <p:attrName>ppt_h</p:attrName>
                                        </p:attrNameLst>
                                      </p:cBhvr>
                                      <p:tavLst>
                                        <p:tav tm="0">
                                          <p:val>
                                            <p:fltVal val="0"/>
                                          </p:val>
                                        </p:tav>
                                        <p:tav tm="100000">
                                          <p:val>
                                            <p:strVal val="#ppt_h"/>
                                          </p:val>
                                        </p:tav>
                                      </p:tavLst>
                                    </p:anim>
                                  </p:childTnLst>
                                </p:cTn>
                              </p:par>
                            </p:childTnLst>
                          </p:cTn>
                        </p:par>
                        <p:par>
                          <p:cTn id="102" fill="hold" nodeType="afterGroup">
                            <p:stCondLst>
                              <p:cond delay="2000"/>
                            </p:stCondLst>
                            <p:childTnLst>
                              <p:par>
                                <p:cTn id="103" presetID="17" presetClass="entr" presetSubtype="4" fill="hold" grpId="0" nodeType="afterEffect">
                                  <p:stCondLst>
                                    <p:cond delay="0"/>
                                  </p:stCondLst>
                                  <p:childTnLst>
                                    <p:set>
                                      <p:cBhvr>
                                        <p:cTn id="104" dur="1" fill="hold">
                                          <p:stCondLst>
                                            <p:cond delay="0"/>
                                          </p:stCondLst>
                                        </p:cTn>
                                        <p:tgtEl>
                                          <p:spTgt spid="177207"/>
                                        </p:tgtEl>
                                        <p:attrNameLst>
                                          <p:attrName>style.visibility</p:attrName>
                                        </p:attrNameLst>
                                      </p:cBhvr>
                                      <p:to>
                                        <p:strVal val="visible"/>
                                      </p:to>
                                    </p:set>
                                    <p:anim calcmode="lin" valueType="num">
                                      <p:cBhvr>
                                        <p:cTn id="105" dur="500" fill="hold"/>
                                        <p:tgtEl>
                                          <p:spTgt spid="177207"/>
                                        </p:tgtEl>
                                        <p:attrNameLst>
                                          <p:attrName>ppt_x</p:attrName>
                                        </p:attrNameLst>
                                      </p:cBhvr>
                                      <p:tavLst>
                                        <p:tav tm="0">
                                          <p:val>
                                            <p:strVal val="#ppt_x"/>
                                          </p:val>
                                        </p:tav>
                                        <p:tav tm="100000">
                                          <p:val>
                                            <p:strVal val="#ppt_x"/>
                                          </p:val>
                                        </p:tav>
                                      </p:tavLst>
                                    </p:anim>
                                    <p:anim calcmode="lin" valueType="num">
                                      <p:cBhvr>
                                        <p:cTn id="106" dur="500" fill="hold"/>
                                        <p:tgtEl>
                                          <p:spTgt spid="177207"/>
                                        </p:tgtEl>
                                        <p:attrNameLst>
                                          <p:attrName>ppt_y</p:attrName>
                                        </p:attrNameLst>
                                      </p:cBhvr>
                                      <p:tavLst>
                                        <p:tav tm="0">
                                          <p:val>
                                            <p:strVal val="#ppt_y+#ppt_h/2"/>
                                          </p:val>
                                        </p:tav>
                                        <p:tav tm="100000">
                                          <p:val>
                                            <p:strVal val="#ppt_y"/>
                                          </p:val>
                                        </p:tav>
                                      </p:tavLst>
                                    </p:anim>
                                    <p:anim calcmode="lin" valueType="num">
                                      <p:cBhvr>
                                        <p:cTn id="107" dur="500" fill="hold"/>
                                        <p:tgtEl>
                                          <p:spTgt spid="177207"/>
                                        </p:tgtEl>
                                        <p:attrNameLst>
                                          <p:attrName>ppt_w</p:attrName>
                                        </p:attrNameLst>
                                      </p:cBhvr>
                                      <p:tavLst>
                                        <p:tav tm="0">
                                          <p:val>
                                            <p:strVal val="#ppt_w"/>
                                          </p:val>
                                        </p:tav>
                                        <p:tav tm="100000">
                                          <p:val>
                                            <p:strVal val="#ppt_w"/>
                                          </p:val>
                                        </p:tav>
                                      </p:tavLst>
                                    </p:anim>
                                    <p:anim calcmode="lin" valueType="num">
                                      <p:cBhvr>
                                        <p:cTn id="108" dur="500" fill="hold"/>
                                        <p:tgtEl>
                                          <p:spTgt spid="177207"/>
                                        </p:tgtEl>
                                        <p:attrNameLst>
                                          <p:attrName>ppt_h</p:attrName>
                                        </p:attrNameLst>
                                      </p:cBhvr>
                                      <p:tavLst>
                                        <p:tav tm="0">
                                          <p:val>
                                            <p:fltVal val="0"/>
                                          </p:val>
                                        </p:tav>
                                        <p:tav tm="100000">
                                          <p:val>
                                            <p:strVal val="#ppt_h"/>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177193"/>
                                        </p:tgtEl>
                                        <p:attrNameLst>
                                          <p:attrName>style.visibility</p:attrName>
                                        </p:attrNameLst>
                                      </p:cBhvr>
                                      <p:to>
                                        <p:strVal val="visible"/>
                                      </p:to>
                                    </p:set>
                                    <p:anim calcmode="lin" valueType="num">
                                      <p:cBhvr additive="base">
                                        <p:cTn id="113" dur="500" fill="hold"/>
                                        <p:tgtEl>
                                          <p:spTgt spid="177193"/>
                                        </p:tgtEl>
                                        <p:attrNameLst>
                                          <p:attrName>ppt_x</p:attrName>
                                        </p:attrNameLst>
                                      </p:cBhvr>
                                      <p:tavLst>
                                        <p:tav tm="0">
                                          <p:val>
                                            <p:strVal val="0-#ppt_w/2"/>
                                          </p:val>
                                        </p:tav>
                                        <p:tav tm="100000">
                                          <p:val>
                                            <p:strVal val="#ppt_x"/>
                                          </p:val>
                                        </p:tav>
                                      </p:tavLst>
                                    </p:anim>
                                    <p:anim calcmode="lin" valueType="num">
                                      <p:cBhvr additive="base">
                                        <p:cTn id="114" dur="500" fill="hold"/>
                                        <p:tgtEl>
                                          <p:spTgt spid="1771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80" grpId="0" animBg="1"/>
      <p:bldP spid="177181" grpId="0" animBg="1"/>
      <p:bldP spid="177182" grpId="0" animBg="1"/>
      <p:bldP spid="177183" grpId="0" animBg="1"/>
      <p:bldP spid="177186" grpId="0" animBg="1"/>
      <p:bldP spid="177187" grpId="0" animBg="1"/>
      <p:bldP spid="177188" grpId="0" animBg="1"/>
      <p:bldP spid="177189" grpId="0" animBg="1"/>
      <p:bldP spid="177190" grpId="0" animBg="1"/>
      <p:bldP spid="177191" grpId="0" animBg="1"/>
      <p:bldP spid="177192" grpId="0" animBg="1"/>
      <p:bldP spid="177193" grpId="0" autoUpdateAnimBg="0"/>
      <p:bldP spid="177196" grpId="0" animBg="1"/>
      <p:bldP spid="177202" grpId="0" animBg="1"/>
      <p:bldP spid="177204" grpId="0" animBg="1"/>
      <p:bldP spid="177205" grpId="0" animBg="1"/>
      <p:bldP spid="177207" grpId="0" animBg="1"/>
      <p:bldP spid="17721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86D8B2B6-4B0E-49A1-9A9A-7EE36C1CC7F7}" type="slidenum">
              <a:rPr kumimoji="0" lang="en-US" altLang="zh-CN" sz="1400" b="0" smtClean="0">
                <a:solidFill>
                  <a:schemeClr val="tx1"/>
                </a:solidFill>
              </a:rPr>
              <a:pPr eaLnBrk="1" hangingPunct="1"/>
              <a:t>31</a:t>
            </a:fld>
            <a:endParaRPr kumimoji="0" lang="en-US" altLang="zh-CN" sz="1400" b="0" smtClean="0">
              <a:solidFill>
                <a:schemeClr val="tx1"/>
              </a:solidFill>
            </a:endParaRPr>
          </a:p>
        </p:txBody>
      </p:sp>
      <p:sp>
        <p:nvSpPr>
          <p:cNvPr id="34819" name="Rectangle 2"/>
          <p:cNvSpPr>
            <a:spLocks noGrp="1" noChangeArrowheads="1"/>
          </p:cNvSpPr>
          <p:nvPr>
            <p:ph type="title"/>
          </p:nvPr>
        </p:nvSpPr>
        <p:spPr/>
        <p:txBody>
          <a:bodyPr/>
          <a:lstStyle/>
          <a:p>
            <a:pPr eaLnBrk="1" hangingPunct="1"/>
            <a:r>
              <a:rPr lang="en-US" altLang="zh-CN" smtClean="0"/>
              <a:t>2)   </a:t>
            </a:r>
            <a:r>
              <a:rPr lang="zh-CN" altLang="en-US" smtClean="0"/>
              <a:t>三叉链表</a:t>
            </a:r>
          </a:p>
        </p:txBody>
      </p:sp>
      <p:sp>
        <p:nvSpPr>
          <p:cNvPr id="34820" name="Text Box 11"/>
          <p:cNvSpPr txBox="1">
            <a:spLocks noChangeArrowheads="1"/>
          </p:cNvSpPr>
          <p:nvPr/>
        </p:nvSpPr>
        <p:spPr bwMode="auto">
          <a:xfrm>
            <a:off x="762000" y="1725613"/>
            <a:ext cx="19510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zh-CN" altLang="en-US" sz="3200">
                <a:ea typeface="楷体_GB2312" pitchFamily="49" charset="-122"/>
              </a:rPr>
              <a:t>结点结构</a:t>
            </a:r>
            <a:r>
              <a:rPr lang="en-US" altLang="zh-CN" sz="3200">
                <a:ea typeface="楷体_GB2312" pitchFamily="49" charset="-122"/>
              </a:rPr>
              <a:t>:</a:t>
            </a:r>
            <a:endParaRPr lang="en-US" altLang="zh-CN" sz="3200" b="0">
              <a:solidFill>
                <a:schemeClr val="tx1"/>
              </a:solidFill>
            </a:endParaRPr>
          </a:p>
        </p:txBody>
      </p:sp>
      <p:sp>
        <p:nvSpPr>
          <p:cNvPr id="285708" name="Text Box 12"/>
          <p:cNvSpPr txBox="1">
            <a:spLocks noChangeArrowheads="1"/>
          </p:cNvSpPr>
          <p:nvPr/>
        </p:nvSpPr>
        <p:spPr bwMode="auto">
          <a:xfrm>
            <a:off x="1265238" y="2781300"/>
            <a:ext cx="6884987" cy="2682875"/>
          </a:xfrm>
          <a:prstGeom prst="rect">
            <a:avLst/>
          </a:prstGeom>
          <a:noFill/>
          <a:ln w="28575"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dirty="0">
                <a:solidFill>
                  <a:schemeClr val="tx1"/>
                </a:solidFill>
              </a:rPr>
              <a:t>    </a:t>
            </a:r>
            <a:r>
              <a:rPr lang="en-US" altLang="zh-CN" dirty="0" err="1">
                <a:solidFill>
                  <a:schemeClr val="tx1"/>
                </a:solidFill>
              </a:rPr>
              <a:t>typedef</a:t>
            </a:r>
            <a:r>
              <a:rPr lang="en-US" altLang="zh-CN" dirty="0">
                <a:solidFill>
                  <a:schemeClr val="tx1"/>
                </a:solidFill>
              </a:rPr>
              <a:t> </a:t>
            </a:r>
            <a:r>
              <a:rPr lang="en-US" altLang="zh-CN" dirty="0" err="1">
                <a:solidFill>
                  <a:schemeClr val="tx1"/>
                </a:solidFill>
              </a:rPr>
              <a:t>struct</a:t>
            </a:r>
            <a:r>
              <a:rPr lang="en-US" altLang="zh-CN" dirty="0"/>
              <a:t> </a:t>
            </a:r>
            <a:r>
              <a:rPr lang="en-US" altLang="zh-CN" dirty="0" err="1"/>
              <a:t>TriTNode</a:t>
            </a:r>
            <a:r>
              <a:rPr lang="en-US" altLang="zh-CN" dirty="0"/>
              <a:t> </a:t>
            </a:r>
            <a:r>
              <a:rPr lang="en-US" altLang="zh-CN" dirty="0">
                <a:solidFill>
                  <a:schemeClr val="tx1"/>
                </a:solidFill>
              </a:rPr>
              <a:t>{ // </a:t>
            </a:r>
            <a:r>
              <a:rPr lang="zh-CN" altLang="en-US" dirty="0">
                <a:solidFill>
                  <a:schemeClr val="tx1"/>
                </a:solidFill>
                <a:ea typeface="楷体_GB2312" pitchFamily="49" charset="-122"/>
              </a:rPr>
              <a:t>结点结构</a:t>
            </a:r>
            <a:endParaRPr lang="zh-CN" altLang="en-US" dirty="0">
              <a:solidFill>
                <a:schemeClr val="tx1"/>
              </a:solidFill>
            </a:endParaRPr>
          </a:p>
          <a:p>
            <a:pPr algn="l" eaLnBrk="1" hangingPunct="1">
              <a:spcBef>
                <a:spcPct val="0"/>
              </a:spcBef>
            </a:pPr>
            <a:r>
              <a:rPr lang="zh-CN" altLang="en-US" dirty="0">
                <a:solidFill>
                  <a:schemeClr val="tx1"/>
                </a:solidFill>
              </a:rPr>
              <a:t>         </a:t>
            </a:r>
            <a:r>
              <a:rPr lang="en-US" altLang="zh-CN" dirty="0" err="1">
                <a:solidFill>
                  <a:schemeClr val="tx1"/>
                </a:solidFill>
              </a:rPr>
              <a:t>TElemType</a:t>
            </a:r>
            <a:r>
              <a:rPr lang="en-US" altLang="zh-CN" dirty="0">
                <a:solidFill>
                  <a:schemeClr val="tx1"/>
                </a:solidFill>
              </a:rPr>
              <a:t>       data;</a:t>
            </a:r>
          </a:p>
          <a:p>
            <a:pPr algn="l" eaLnBrk="1" hangingPunct="1">
              <a:spcBef>
                <a:spcPct val="0"/>
              </a:spcBef>
            </a:pPr>
            <a:r>
              <a:rPr lang="en-US" altLang="zh-CN" dirty="0">
                <a:solidFill>
                  <a:schemeClr val="tx1"/>
                </a:solidFill>
              </a:rPr>
              <a:t>         </a:t>
            </a:r>
            <a:r>
              <a:rPr lang="en-US" altLang="zh-CN" dirty="0" err="1">
                <a:solidFill>
                  <a:schemeClr val="tx1"/>
                </a:solidFill>
              </a:rPr>
              <a:t>struct</a:t>
            </a:r>
            <a:r>
              <a:rPr lang="en-US" altLang="zh-CN" dirty="0">
                <a:solidFill>
                  <a:schemeClr val="tx1"/>
                </a:solidFill>
              </a:rPr>
              <a:t> </a:t>
            </a:r>
            <a:r>
              <a:rPr lang="en-US" altLang="zh-CN" dirty="0" err="1">
                <a:solidFill>
                  <a:schemeClr val="tx1"/>
                </a:solidFill>
              </a:rPr>
              <a:t>TriTNode</a:t>
            </a:r>
            <a:r>
              <a:rPr lang="en-US" altLang="zh-CN" dirty="0">
                <a:solidFill>
                  <a:schemeClr val="tx1"/>
                </a:solidFill>
              </a:rPr>
              <a:t>  *</a:t>
            </a:r>
            <a:r>
              <a:rPr lang="en-US" altLang="zh-CN" dirty="0" err="1">
                <a:solidFill>
                  <a:schemeClr val="tx1"/>
                </a:solidFill>
              </a:rPr>
              <a:t>lchild</a:t>
            </a:r>
            <a:r>
              <a:rPr lang="en-US" altLang="zh-CN" dirty="0">
                <a:solidFill>
                  <a:schemeClr val="tx1"/>
                </a:solidFill>
              </a:rPr>
              <a:t>, *</a:t>
            </a:r>
            <a:r>
              <a:rPr lang="en-US" altLang="zh-CN" dirty="0" err="1">
                <a:solidFill>
                  <a:schemeClr val="tx1"/>
                </a:solidFill>
              </a:rPr>
              <a:t>rchild</a:t>
            </a:r>
            <a:r>
              <a:rPr lang="en-US" altLang="zh-CN" dirty="0">
                <a:solidFill>
                  <a:schemeClr val="tx1"/>
                </a:solidFill>
              </a:rPr>
              <a:t>; </a:t>
            </a:r>
          </a:p>
          <a:p>
            <a:pPr algn="l" eaLnBrk="1" hangingPunct="1">
              <a:spcBef>
                <a:spcPct val="0"/>
              </a:spcBef>
            </a:pPr>
            <a:r>
              <a:rPr lang="en-US" altLang="zh-CN" dirty="0">
                <a:solidFill>
                  <a:schemeClr val="tx1"/>
                </a:solidFill>
              </a:rPr>
              <a:t>                                     // </a:t>
            </a:r>
            <a:r>
              <a:rPr lang="zh-CN" altLang="en-US" dirty="0">
                <a:solidFill>
                  <a:schemeClr val="tx1"/>
                </a:solidFill>
                <a:ea typeface="楷体_GB2312" pitchFamily="49" charset="-122"/>
              </a:rPr>
              <a:t>左右孩子指针</a:t>
            </a:r>
            <a:endParaRPr lang="zh-CN" altLang="en-US" dirty="0">
              <a:solidFill>
                <a:schemeClr val="tx1"/>
              </a:solidFill>
            </a:endParaRPr>
          </a:p>
          <a:p>
            <a:pPr algn="l" eaLnBrk="1" hangingPunct="1">
              <a:spcBef>
                <a:spcPct val="0"/>
              </a:spcBef>
            </a:pPr>
            <a:r>
              <a:rPr lang="zh-CN" altLang="en-US" dirty="0">
                <a:solidFill>
                  <a:schemeClr val="tx1"/>
                </a:solidFill>
              </a:rPr>
              <a:t>         </a:t>
            </a:r>
            <a:r>
              <a:rPr lang="en-US" altLang="zh-CN" dirty="0" err="1">
                <a:solidFill>
                  <a:srgbClr val="FF0000"/>
                </a:solidFill>
              </a:rPr>
              <a:t>struct</a:t>
            </a:r>
            <a:r>
              <a:rPr lang="en-US" altLang="zh-CN" dirty="0">
                <a:solidFill>
                  <a:srgbClr val="FF0000"/>
                </a:solidFill>
              </a:rPr>
              <a:t> </a:t>
            </a:r>
            <a:r>
              <a:rPr lang="en-US" altLang="zh-CN" dirty="0" err="1">
                <a:solidFill>
                  <a:srgbClr val="FF0000"/>
                </a:solidFill>
              </a:rPr>
              <a:t>TriTNode</a:t>
            </a:r>
            <a:r>
              <a:rPr lang="en-US" altLang="zh-CN" dirty="0">
                <a:solidFill>
                  <a:srgbClr val="FF0000"/>
                </a:solidFill>
              </a:rPr>
              <a:t>  *parent;  //</a:t>
            </a:r>
            <a:r>
              <a:rPr lang="zh-CN" altLang="zh-CN" dirty="0">
                <a:solidFill>
                  <a:srgbClr val="FF0000"/>
                </a:solidFill>
                <a:ea typeface="楷体_GB2312" pitchFamily="49" charset="-122"/>
              </a:rPr>
              <a:t>双亲指针</a:t>
            </a:r>
            <a:r>
              <a:rPr lang="zh-CN" altLang="en-US" dirty="0">
                <a:solidFill>
                  <a:srgbClr val="FF0000"/>
                </a:solidFill>
              </a:rPr>
              <a:t> </a:t>
            </a:r>
          </a:p>
          <a:p>
            <a:pPr algn="l" eaLnBrk="1" hangingPunct="1">
              <a:spcBef>
                <a:spcPct val="0"/>
              </a:spcBef>
            </a:pPr>
            <a:r>
              <a:rPr lang="zh-CN" altLang="en-US" dirty="0"/>
              <a:t>   </a:t>
            </a:r>
            <a:r>
              <a:rPr lang="en-US" altLang="zh-CN" dirty="0"/>
              <a:t>} </a:t>
            </a:r>
            <a:r>
              <a:rPr lang="en-US" altLang="zh-CN" dirty="0" err="1"/>
              <a:t>TriTNode</a:t>
            </a:r>
            <a:r>
              <a:rPr lang="en-US" altLang="zh-CN" dirty="0"/>
              <a:t>, *</a:t>
            </a:r>
            <a:r>
              <a:rPr lang="en-US" altLang="zh-CN" dirty="0" err="1"/>
              <a:t>TriTree</a:t>
            </a:r>
            <a:r>
              <a:rPr lang="en-US" altLang="zh-CN" dirty="0"/>
              <a:t>;</a:t>
            </a:r>
          </a:p>
        </p:txBody>
      </p:sp>
      <p:graphicFrame>
        <p:nvGraphicFramePr>
          <p:cNvPr id="285711" name="Group 15"/>
          <p:cNvGraphicFramePr>
            <a:graphicFrameLocks noGrp="1"/>
          </p:cNvGraphicFramePr>
          <p:nvPr/>
        </p:nvGraphicFramePr>
        <p:xfrm>
          <a:off x="2743200" y="1676400"/>
          <a:ext cx="5435600" cy="584200"/>
        </p:xfrm>
        <a:graphic>
          <a:graphicData uri="http://schemas.openxmlformats.org/drawingml/2006/table">
            <a:tbl>
              <a:tblPr/>
              <a:tblGrid>
                <a:gridCol w="1358900"/>
                <a:gridCol w="1358900"/>
                <a:gridCol w="1358900"/>
                <a:gridCol w="1358900"/>
              </a:tblGrid>
              <a:tr h="584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99"/>
                          </a:solidFill>
                          <a:effectLst/>
                          <a:latin typeface="Times New Roman" pitchFamily="18" charset="0"/>
                          <a:ea typeface="宋体" pitchFamily="2" charset="-122"/>
                        </a:rPr>
                        <a:t>parent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dirty="0" smtClean="0">
                          <a:ln>
                            <a:noFill/>
                          </a:ln>
                          <a:solidFill>
                            <a:srgbClr val="990000"/>
                          </a:solidFill>
                          <a:effectLst/>
                          <a:latin typeface="Times New Roman" pitchFamily="18" charset="0"/>
                          <a:ea typeface="宋体" pitchFamily="2" charset="-122"/>
                        </a:rPr>
                        <a:t>l</a:t>
                      </a:r>
                      <a:r>
                        <a:rPr kumimoji="1" lang="en-US" altLang="zh-CN" sz="3200" b="0" i="0" u="none" strike="noStrike" cap="none" normalizeH="0" baseline="0" dirty="0" smtClean="0">
                          <a:ln>
                            <a:noFill/>
                          </a:ln>
                          <a:solidFill>
                            <a:srgbClr val="990000"/>
                          </a:solidFill>
                          <a:effectLst/>
                          <a:latin typeface="Times New Roman" pitchFamily="18" charset="0"/>
                          <a:ea typeface="宋体" pitchFamily="2" charset="-122"/>
                        </a:rPr>
                        <a:t>child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0" i="0" u="none" strike="noStrike" cap="none" normalizeH="0" baseline="0" smtClean="0">
                          <a:ln>
                            <a:noFill/>
                          </a:ln>
                          <a:solidFill>
                            <a:srgbClr val="990000"/>
                          </a:solidFill>
                          <a:effectLst/>
                          <a:latin typeface="Times New Roman" pitchFamily="18" charset="0"/>
                          <a:ea typeface="宋体" pitchFamily="2" charset="-122"/>
                        </a:rPr>
                        <a:t>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dirty="0" err="1" smtClean="0">
                          <a:ln>
                            <a:noFill/>
                          </a:ln>
                          <a:solidFill>
                            <a:srgbClr val="990000"/>
                          </a:solidFill>
                          <a:effectLst/>
                          <a:latin typeface="Times New Roman" pitchFamily="18" charset="0"/>
                          <a:ea typeface="宋体" pitchFamily="2" charset="-122"/>
                        </a:rPr>
                        <a:t>r</a:t>
                      </a:r>
                      <a:r>
                        <a:rPr kumimoji="1" lang="en-US" altLang="zh-CN" sz="3200" b="0" i="0" u="none" strike="noStrike" cap="none" normalizeH="0" baseline="0" dirty="0" err="1" smtClean="0">
                          <a:ln>
                            <a:noFill/>
                          </a:ln>
                          <a:solidFill>
                            <a:srgbClr val="990000"/>
                          </a:solidFill>
                          <a:effectLst/>
                          <a:latin typeface="Times New Roman" pitchFamily="18" charset="0"/>
                          <a:ea typeface="宋体" pitchFamily="2" charset="-122"/>
                        </a:rPr>
                        <a:t>child</a:t>
                      </a:r>
                      <a:endParaRPr kumimoji="1" lang="en-US" altLang="zh-CN" sz="3200" b="0" i="0" u="none" strike="noStrike" cap="none" normalizeH="0" baseline="0" dirty="0" smtClean="0">
                        <a:ln>
                          <a:noFill/>
                        </a:ln>
                        <a:solidFill>
                          <a:srgbClr val="99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85708">
                                            <p:txEl>
                                              <p:charRg st="4294967295" end="4294967295"/>
                                            </p:txEl>
                                          </p:spTgt>
                                        </p:tgtEl>
                                        <p:attrNameLst>
                                          <p:attrName>style.visibility</p:attrName>
                                        </p:attrNameLst>
                                      </p:cBhvr>
                                      <p:to>
                                        <p:strVal val="visible"/>
                                      </p:to>
                                    </p:set>
                                    <p:animEffect transition="in" filter="strips(downRight)">
                                      <p:cBhvr>
                                        <p:cTn id="7" dur="500"/>
                                        <p:tgtEl>
                                          <p:spTgt spid="285708">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3364C7D9-18AF-49C5-B0C4-AEE6ACD71C02}" type="slidenum">
              <a:rPr kumimoji="0" lang="en-US" altLang="zh-CN" sz="1400" b="0" smtClean="0">
                <a:solidFill>
                  <a:schemeClr val="tx1"/>
                </a:solidFill>
              </a:rPr>
              <a:pPr eaLnBrk="1" hangingPunct="1"/>
              <a:t>32</a:t>
            </a:fld>
            <a:endParaRPr kumimoji="0" lang="en-US" altLang="zh-CN" sz="1400" b="0" smtClean="0">
              <a:solidFill>
                <a:schemeClr val="tx1"/>
              </a:solidFill>
            </a:endParaRPr>
          </a:p>
        </p:txBody>
      </p:sp>
      <p:sp>
        <p:nvSpPr>
          <p:cNvPr id="35843" name="Rectangle 2"/>
          <p:cNvSpPr>
            <a:spLocks noGrp="1" noChangeArrowheads="1"/>
          </p:cNvSpPr>
          <p:nvPr>
            <p:ph type="title"/>
          </p:nvPr>
        </p:nvSpPr>
        <p:spPr/>
        <p:txBody>
          <a:bodyPr/>
          <a:lstStyle/>
          <a:p>
            <a:pPr eaLnBrk="1" hangingPunct="1"/>
            <a:r>
              <a:rPr lang="en-US" altLang="zh-CN" smtClean="0"/>
              <a:t>2)   </a:t>
            </a:r>
            <a:r>
              <a:rPr lang="zh-CN" altLang="en-US" smtClean="0"/>
              <a:t>双亲链表</a:t>
            </a:r>
          </a:p>
        </p:txBody>
      </p:sp>
      <p:graphicFrame>
        <p:nvGraphicFramePr>
          <p:cNvPr id="287005" name="Group 285"/>
          <p:cNvGraphicFramePr>
            <a:graphicFrameLocks noGrp="1"/>
          </p:cNvGraphicFramePr>
          <p:nvPr/>
        </p:nvGraphicFramePr>
        <p:xfrm>
          <a:off x="5638800" y="1524000"/>
          <a:ext cx="2913063" cy="4751390"/>
        </p:xfrm>
        <a:graphic>
          <a:graphicData uri="http://schemas.openxmlformats.org/drawingml/2006/table">
            <a:tbl>
              <a:tblPr/>
              <a:tblGrid>
                <a:gridCol w="728663"/>
                <a:gridCol w="728662"/>
                <a:gridCol w="727075"/>
                <a:gridCol w="728663"/>
              </a:tblGrid>
              <a:tr h="528638">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楷体_GB2312" pitchFamily="49"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楷体_GB2312" pitchFamily="49"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chemeClr val="tx2"/>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楷体_GB2312" pitchFamily="49"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楷体_GB2312" pitchFamily="49"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楷体_GB2312" pitchFamily="49"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6785" name="Text Box 65"/>
          <p:cNvSpPr txBox="1">
            <a:spLocks noChangeArrowheads="1"/>
          </p:cNvSpPr>
          <p:nvPr/>
        </p:nvSpPr>
        <p:spPr bwMode="auto">
          <a:xfrm>
            <a:off x="827088" y="1484313"/>
            <a:ext cx="2171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zh-CN" altLang="en-US" sz="3600">
                <a:solidFill>
                  <a:schemeClr val="tx1"/>
                </a:solidFill>
                <a:ea typeface="楷体_GB2312" pitchFamily="49" charset="-122"/>
              </a:rPr>
              <a:t>结点结构</a:t>
            </a:r>
            <a:r>
              <a:rPr lang="en-US" altLang="zh-CN" sz="3600">
                <a:solidFill>
                  <a:schemeClr val="tx1"/>
                </a:solidFill>
                <a:ea typeface="楷体_GB2312" pitchFamily="49" charset="-122"/>
              </a:rPr>
              <a:t>:</a:t>
            </a:r>
            <a:endParaRPr lang="en-US" altLang="zh-CN" sz="2400" b="0">
              <a:solidFill>
                <a:schemeClr val="tx1"/>
              </a:solidFill>
            </a:endParaRPr>
          </a:p>
        </p:txBody>
      </p:sp>
      <p:grpSp>
        <p:nvGrpSpPr>
          <p:cNvPr id="2" name="Group 94"/>
          <p:cNvGrpSpPr>
            <a:grpSpLocks/>
          </p:cNvGrpSpPr>
          <p:nvPr/>
        </p:nvGrpSpPr>
        <p:grpSpPr bwMode="auto">
          <a:xfrm>
            <a:off x="522288" y="2246313"/>
            <a:ext cx="3943350" cy="685800"/>
            <a:chOff x="329" y="1415"/>
            <a:chExt cx="2484" cy="432"/>
          </a:xfrm>
        </p:grpSpPr>
        <p:sp>
          <p:nvSpPr>
            <p:cNvPr id="35909" name="Text Box 64"/>
            <p:cNvSpPr txBox="1">
              <a:spLocks noChangeArrowheads="1"/>
            </p:cNvSpPr>
            <p:nvPr/>
          </p:nvSpPr>
          <p:spPr bwMode="auto">
            <a:xfrm>
              <a:off x="329" y="1415"/>
              <a:ext cx="1548" cy="420"/>
            </a:xfrm>
            <a:prstGeom prst="rect">
              <a:avLst/>
            </a:prstGeom>
            <a:noFill/>
            <a:ln w="25400"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b="0" dirty="0">
                  <a:solidFill>
                    <a:schemeClr val="tx1"/>
                  </a:solidFill>
                </a:rPr>
                <a:t> data  </a:t>
              </a:r>
              <a:r>
                <a:rPr lang="en-US" altLang="zh-CN" sz="3600" b="0" dirty="0">
                  <a:solidFill>
                    <a:srgbClr val="FF0000"/>
                  </a:solidFill>
                </a:rPr>
                <a:t>parent</a:t>
              </a:r>
              <a:endParaRPr lang="en-US" altLang="zh-CN" sz="2400" b="0" dirty="0">
                <a:solidFill>
                  <a:srgbClr val="FF0000"/>
                </a:solidFill>
              </a:endParaRPr>
            </a:p>
          </p:txBody>
        </p:sp>
        <p:sp>
          <p:nvSpPr>
            <p:cNvPr id="35910" name="Text Box 66"/>
            <p:cNvSpPr txBox="1">
              <a:spLocks noChangeArrowheads="1"/>
            </p:cNvSpPr>
            <p:nvPr/>
          </p:nvSpPr>
          <p:spPr bwMode="auto">
            <a:xfrm>
              <a:off x="1865" y="1415"/>
              <a:ext cx="948" cy="420"/>
            </a:xfrm>
            <a:prstGeom prst="rect">
              <a:avLst/>
            </a:prstGeom>
            <a:solidFill>
              <a:srgbClr val="CAF2CE"/>
            </a:solidFill>
            <a:ln w="25400" cap="sq">
              <a:solidFill>
                <a:schemeClr val="tx2"/>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b="0" dirty="0" err="1">
                  <a:solidFill>
                    <a:srgbClr val="FF0000"/>
                  </a:solidFill>
                </a:rPr>
                <a:t>LRTag</a:t>
              </a:r>
              <a:endParaRPr lang="en-US" altLang="zh-CN" sz="2400" b="0" dirty="0">
                <a:solidFill>
                  <a:srgbClr val="FF0000"/>
                </a:solidFill>
              </a:endParaRPr>
            </a:p>
          </p:txBody>
        </p:sp>
        <p:sp>
          <p:nvSpPr>
            <p:cNvPr id="35911" name="Line 67"/>
            <p:cNvSpPr>
              <a:spLocks noChangeShapeType="1"/>
            </p:cNvSpPr>
            <p:nvPr/>
          </p:nvSpPr>
          <p:spPr bwMode="auto">
            <a:xfrm>
              <a:off x="1001" y="1415"/>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897" name="Group 100"/>
          <p:cNvGrpSpPr>
            <a:grpSpLocks/>
          </p:cNvGrpSpPr>
          <p:nvPr/>
        </p:nvGrpSpPr>
        <p:grpSpPr bwMode="auto">
          <a:xfrm>
            <a:off x="609600" y="3276600"/>
            <a:ext cx="3949700" cy="2819400"/>
            <a:chOff x="384" y="2064"/>
            <a:chExt cx="2488" cy="1776"/>
          </a:xfrm>
        </p:grpSpPr>
        <p:sp>
          <p:nvSpPr>
            <p:cNvPr id="35898" name="Line 95"/>
            <p:cNvSpPr>
              <a:spLocks noChangeShapeType="1"/>
            </p:cNvSpPr>
            <p:nvPr/>
          </p:nvSpPr>
          <p:spPr bwMode="auto">
            <a:xfrm flipH="1" flipV="1">
              <a:off x="2064" y="2736"/>
              <a:ext cx="480" cy="336"/>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99" name="Line 96"/>
            <p:cNvSpPr>
              <a:spLocks noChangeShapeType="1"/>
            </p:cNvSpPr>
            <p:nvPr/>
          </p:nvSpPr>
          <p:spPr bwMode="auto">
            <a:xfrm flipH="1" flipV="1">
              <a:off x="1440" y="2352"/>
              <a:ext cx="480" cy="336"/>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901" name="Line 98"/>
            <p:cNvSpPr>
              <a:spLocks noChangeShapeType="1"/>
            </p:cNvSpPr>
            <p:nvPr/>
          </p:nvSpPr>
          <p:spPr bwMode="auto">
            <a:xfrm flipH="1" flipV="1">
              <a:off x="624" y="2832"/>
              <a:ext cx="288" cy="288"/>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902" name="Line 99"/>
            <p:cNvSpPr>
              <a:spLocks noChangeShapeType="1"/>
            </p:cNvSpPr>
            <p:nvPr/>
          </p:nvSpPr>
          <p:spPr bwMode="auto">
            <a:xfrm flipV="1">
              <a:off x="624" y="2304"/>
              <a:ext cx="528" cy="288"/>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useBgFill="1">
          <p:nvSpPr>
            <p:cNvPr id="35903" name="Oval 75"/>
            <p:cNvSpPr>
              <a:spLocks noChangeArrowheads="1"/>
            </p:cNvSpPr>
            <p:nvPr/>
          </p:nvSpPr>
          <p:spPr bwMode="auto">
            <a:xfrm>
              <a:off x="1128" y="2064"/>
              <a:ext cx="350" cy="343"/>
            </a:xfrm>
            <a:prstGeom prst="ellipse">
              <a:avLst/>
            </a:prstGeom>
            <a:ln w="38100"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A</a:t>
              </a:r>
            </a:p>
          </p:txBody>
        </p:sp>
        <p:sp useBgFill="1">
          <p:nvSpPr>
            <p:cNvPr id="35904" name="Oval 76"/>
            <p:cNvSpPr>
              <a:spLocks noChangeArrowheads="1"/>
            </p:cNvSpPr>
            <p:nvPr/>
          </p:nvSpPr>
          <p:spPr bwMode="auto">
            <a:xfrm>
              <a:off x="384" y="2485"/>
              <a:ext cx="385" cy="378"/>
            </a:xfrm>
            <a:prstGeom prst="ellipse">
              <a:avLst/>
            </a:prstGeom>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B</a:t>
              </a:r>
            </a:p>
          </p:txBody>
        </p:sp>
        <p:sp useBgFill="1">
          <p:nvSpPr>
            <p:cNvPr id="35905" name="Oval 77"/>
            <p:cNvSpPr>
              <a:spLocks noChangeArrowheads="1"/>
            </p:cNvSpPr>
            <p:nvPr/>
          </p:nvSpPr>
          <p:spPr bwMode="auto">
            <a:xfrm>
              <a:off x="796" y="3032"/>
              <a:ext cx="350" cy="343"/>
            </a:xfrm>
            <a:prstGeom prst="ellipse">
              <a:avLst/>
            </a:prstGeom>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C</a:t>
              </a:r>
            </a:p>
          </p:txBody>
        </p:sp>
        <p:sp useBgFill="1">
          <p:nvSpPr>
            <p:cNvPr id="35906" name="Oval 78"/>
            <p:cNvSpPr>
              <a:spLocks noChangeArrowheads="1"/>
            </p:cNvSpPr>
            <p:nvPr/>
          </p:nvSpPr>
          <p:spPr bwMode="auto">
            <a:xfrm>
              <a:off x="1745" y="2443"/>
              <a:ext cx="385" cy="378"/>
            </a:xfrm>
            <a:prstGeom prst="ellipse">
              <a:avLst/>
            </a:prstGeom>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D</a:t>
              </a:r>
            </a:p>
          </p:txBody>
        </p:sp>
        <p:sp useBgFill="1">
          <p:nvSpPr>
            <p:cNvPr id="35907" name="Oval 79"/>
            <p:cNvSpPr>
              <a:spLocks noChangeArrowheads="1"/>
            </p:cNvSpPr>
            <p:nvPr/>
          </p:nvSpPr>
          <p:spPr bwMode="auto">
            <a:xfrm>
              <a:off x="2487" y="2948"/>
              <a:ext cx="385" cy="377"/>
            </a:xfrm>
            <a:prstGeom prst="ellipse">
              <a:avLst/>
            </a:prstGeom>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E</a:t>
              </a:r>
            </a:p>
          </p:txBody>
        </p:sp>
        <p:sp useBgFill="1">
          <p:nvSpPr>
            <p:cNvPr id="35908" name="Oval 80"/>
            <p:cNvSpPr>
              <a:spLocks noChangeArrowheads="1"/>
            </p:cNvSpPr>
            <p:nvPr/>
          </p:nvSpPr>
          <p:spPr bwMode="auto">
            <a:xfrm>
              <a:off x="2106" y="3497"/>
              <a:ext cx="385" cy="343"/>
            </a:xfrm>
            <a:prstGeom prst="ellipse">
              <a:avLst/>
            </a:prstGeom>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F</a:t>
              </a:r>
            </a:p>
          </p:txBody>
        </p:sp>
        <p:sp>
          <p:nvSpPr>
            <p:cNvPr id="35900" name="Line 97"/>
            <p:cNvSpPr>
              <a:spLocks noChangeShapeType="1"/>
            </p:cNvSpPr>
            <p:nvPr/>
          </p:nvSpPr>
          <p:spPr bwMode="auto">
            <a:xfrm flipV="1">
              <a:off x="2304" y="3264"/>
              <a:ext cx="288" cy="336"/>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22" name="矩形 21"/>
          <p:cNvSpPr/>
          <p:nvPr/>
        </p:nvSpPr>
        <p:spPr>
          <a:xfrm>
            <a:off x="6572264" y="1000108"/>
            <a:ext cx="1324914" cy="523220"/>
          </a:xfrm>
          <a:prstGeom prst="rect">
            <a:avLst/>
          </a:prstGeom>
        </p:spPr>
        <p:txBody>
          <a:bodyPr wrap="none">
            <a:spAutoFit/>
          </a:bodyPr>
          <a:lstStyle/>
          <a:p>
            <a:r>
              <a:rPr lang="en-US" altLang="zh-CN" dirty="0" err="1" smtClean="0">
                <a:solidFill>
                  <a:srgbClr val="6600FF"/>
                </a:solidFill>
              </a:rPr>
              <a:t>BPTree</a:t>
            </a:r>
            <a:endParaRPr lang="zh-CN" altLang="en-US" dirty="0"/>
          </a:p>
        </p:txBody>
      </p:sp>
      <p:grpSp>
        <p:nvGrpSpPr>
          <p:cNvPr id="5" name="组合 4"/>
          <p:cNvGrpSpPr/>
          <p:nvPr/>
        </p:nvGrpSpPr>
        <p:grpSpPr>
          <a:xfrm>
            <a:off x="5029200" y="2276872"/>
            <a:ext cx="1126976" cy="584775"/>
            <a:chOff x="5029200" y="2276872"/>
            <a:chExt cx="1126976" cy="584775"/>
          </a:xfrm>
        </p:grpSpPr>
        <p:sp>
          <p:nvSpPr>
            <p:cNvPr id="23" name="Text Box 33"/>
            <p:cNvSpPr txBox="1">
              <a:spLocks noChangeArrowheads="1"/>
            </p:cNvSpPr>
            <p:nvPr/>
          </p:nvSpPr>
          <p:spPr bwMode="auto">
            <a:xfrm>
              <a:off x="5092700" y="2276872"/>
              <a:ext cx="9065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200" dirty="0">
                  <a:solidFill>
                    <a:srgbClr val="FF0000"/>
                  </a:solidFill>
                </a:rPr>
                <a:t>root</a:t>
              </a:r>
              <a:endParaRPr lang="en-US" altLang="zh-CN" sz="3200" b="0" dirty="0">
                <a:solidFill>
                  <a:srgbClr val="FF0000"/>
                </a:solidFill>
              </a:endParaRPr>
            </a:p>
          </p:txBody>
        </p:sp>
        <p:cxnSp>
          <p:nvCxnSpPr>
            <p:cNvPr id="4" name="直接箭头连接符 3"/>
            <p:cNvCxnSpPr/>
            <p:nvPr/>
          </p:nvCxnSpPr>
          <p:spPr bwMode="auto">
            <a:xfrm>
              <a:off x="5029200" y="2850536"/>
              <a:ext cx="1126976" cy="0"/>
            </a:xfrm>
            <a:prstGeom prst="straightConnector1">
              <a:avLst/>
            </a:prstGeom>
            <a:solidFill>
              <a:schemeClr val="accent1"/>
            </a:solidFill>
            <a:ln w="28575" cap="sq" cmpd="sng" algn="ctr">
              <a:solidFill>
                <a:srgbClr val="FF0000"/>
              </a:solidFill>
              <a:prstDash val="solid"/>
              <a:round/>
              <a:headEnd type="none" w="med" len="med"/>
              <a:tailEnd type="triangle"/>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6785"/>
                                        </p:tgtEl>
                                        <p:attrNameLst>
                                          <p:attrName>style.visibility</p:attrName>
                                        </p:attrNameLst>
                                      </p:cBhvr>
                                      <p:to>
                                        <p:strVal val="visible"/>
                                      </p:to>
                                    </p:set>
                                    <p:anim calcmode="lin" valueType="num">
                                      <p:cBhvr additive="base">
                                        <p:cTn id="7" dur="500" fill="hold"/>
                                        <p:tgtEl>
                                          <p:spTgt spid="286785"/>
                                        </p:tgtEl>
                                        <p:attrNameLst>
                                          <p:attrName>ppt_x</p:attrName>
                                        </p:attrNameLst>
                                      </p:cBhvr>
                                      <p:tavLst>
                                        <p:tav tm="0">
                                          <p:val>
                                            <p:strVal val="#ppt_x"/>
                                          </p:val>
                                        </p:tav>
                                        <p:tav tm="100000">
                                          <p:val>
                                            <p:strVal val="#ppt_x"/>
                                          </p:val>
                                        </p:tav>
                                      </p:tavLst>
                                    </p:anim>
                                    <p:anim calcmode="lin" valueType="num">
                                      <p:cBhvr additive="base">
                                        <p:cTn id="8" dur="500" fill="hold"/>
                                        <p:tgtEl>
                                          <p:spTgt spid="28678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287005"/>
                                        </p:tgtEl>
                                        <p:attrNameLst>
                                          <p:attrName>style.visibility</p:attrName>
                                        </p:attrNameLst>
                                      </p:cBhvr>
                                      <p:to>
                                        <p:strVal val="visible"/>
                                      </p:to>
                                    </p:set>
                                    <p:animEffect transition="in" filter="wipe(up)">
                                      <p:cBhvr>
                                        <p:cTn id="19" dur="500"/>
                                        <p:tgtEl>
                                          <p:spTgt spid="28700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A3D7EA23-EE39-449A-953D-F599C5CF52DD}" type="slidenum">
              <a:rPr kumimoji="0" lang="en-US" altLang="zh-CN" sz="1400" b="0" smtClean="0">
                <a:solidFill>
                  <a:schemeClr val="tx1"/>
                </a:solidFill>
              </a:rPr>
              <a:pPr eaLnBrk="1" hangingPunct="1"/>
              <a:t>33</a:t>
            </a:fld>
            <a:endParaRPr kumimoji="0" lang="en-US" altLang="zh-CN" sz="1400" b="0" smtClean="0">
              <a:solidFill>
                <a:schemeClr val="tx1"/>
              </a:solidFill>
            </a:endParaRPr>
          </a:p>
        </p:txBody>
      </p:sp>
      <p:sp>
        <p:nvSpPr>
          <p:cNvPr id="36867" name="Rectangle 14"/>
          <p:cNvSpPr>
            <a:spLocks noGrp="1" noChangeArrowheads="1"/>
          </p:cNvSpPr>
          <p:nvPr>
            <p:ph type="title"/>
          </p:nvPr>
        </p:nvSpPr>
        <p:spPr/>
        <p:txBody>
          <a:bodyPr/>
          <a:lstStyle/>
          <a:p>
            <a:pPr eaLnBrk="1" hangingPunct="1"/>
            <a:r>
              <a:rPr lang="en-US" altLang="zh-CN" smtClean="0"/>
              <a:t>2)   </a:t>
            </a:r>
            <a:r>
              <a:rPr lang="zh-CN" altLang="en-US" smtClean="0"/>
              <a:t>双亲链表</a:t>
            </a:r>
          </a:p>
        </p:txBody>
      </p:sp>
      <p:sp>
        <p:nvSpPr>
          <p:cNvPr id="88080" name="Text Box 16"/>
          <p:cNvSpPr txBox="1">
            <a:spLocks noChangeArrowheads="1"/>
          </p:cNvSpPr>
          <p:nvPr/>
        </p:nvSpPr>
        <p:spPr bwMode="auto">
          <a:xfrm>
            <a:off x="1042988" y="1125538"/>
            <a:ext cx="6842125" cy="2684462"/>
          </a:xfrm>
          <a:prstGeom prst="rect">
            <a:avLst/>
          </a:prstGeom>
          <a:noFill/>
          <a:ln w="28575"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20000"/>
              </a:lnSpc>
              <a:spcBef>
                <a:spcPct val="0"/>
              </a:spcBef>
            </a:pPr>
            <a:r>
              <a:rPr lang="en-US" altLang="zh-CN">
                <a:solidFill>
                  <a:schemeClr val="tx1"/>
                </a:solidFill>
              </a:rPr>
              <a:t>      </a:t>
            </a:r>
            <a:r>
              <a:rPr lang="en-US" altLang="zh-CN">
                <a:solidFill>
                  <a:srgbClr val="800000"/>
                </a:solidFill>
              </a:rPr>
              <a:t>typedef struct </a:t>
            </a:r>
            <a:r>
              <a:rPr lang="en-US" altLang="zh-CN">
                <a:solidFill>
                  <a:srgbClr val="FF3300"/>
                </a:solidFill>
              </a:rPr>
              <a:t>BPTNode</a:t>
            </a:r>
            <a:r>
              <a:rPr lang="en-US" altLang="zh-CN">
                <a:solidFill>
                  <a:srgbClr val="800000"/>
                </a:solidFill>
              </a:rPr>
              <a:t> { // </a:t>
            </a:r>
            <a:r>
              <a:rPr lang="zh-CN" altLang="en-US">
                <a:solidFill>
                  <a:srgbClr val="FF3300"/>
                </a:solidFill>
                <a:ea typeface="楷体_GB2312" pitchFamily="49" charset="-122"/>
              </a:rPr>
              <a:t>结点结构</a:t>
            </a:r>
            <a:endParaRPr lang="zh-CN" altLang="en-US">
              <a:solidFill>
                <a:srgbClr val="800000"/>
              </a:solidFill>
            </a:endParaRPr>
          </a:p>
          <a:p>
            <a:pPr algn="l" eaLnBrk="1" hangingPunct="1">
              <a:lnSpc>
                <a:spcPct val="120000"/>
              </a:lnSpc>
              <a:spcBef>
                <a:spcPct val="0"/>
              </a:spcBef>
            </a:pPr>
            <a:r>
              <a:rPr lang="zh-CN" altLang="en-US">
                <a:solidFill>
                  <a:srgbClr val="800000"/>
                </a:solidFill>
              </a:rPr>
              <a:t>         </a:t>
            </a:r>
            <a:r>
              <a:rPr lang="en-US" altLang="zh-CN">
                <a:solidFill>
                  <a:srgbClr val="800000"/>
                </a:solidFill>
              </a:rPr>
              <a:t>TElemType  data;</a:t>
            </a:r>
          </a:p>
          <a:p>
            <a:pPr algn="l" eaLnBrk="1" hangingPunct="1">
              <a:lnSpc>
                <a:spcPct val="120000"/>
              </a:lnSpc>
              <a:spcBef>
                <a:spcPct val="0"/>
              </a:spcBef>
            </a:pPr>
            <a:r>
              <a:rPr lang="en-US" altLang="zh-CN">
                <a:solidFill>
                  <a:srgbClr val="800000"/>
                </a:solidFill>
              </a:rPr>
              <a:t>         </a:t>
            </a:r>
            <a:r>
              <a:rPr lang="en-US" altLang="zh-CN">
                <a:solidFill>
                  <a:srgbClr val="FF3300"/>
                </a:solidFill>
              </a:rPr>
              <a:t>int  parent;     // </a:t>
            </a:r>
            <a:r>
              <a:rPr lang="zh-CN" altLang="en-US">
                <a:solidFill>
                  <a:srgbClr val="FF3300"/>
                </a:solidFill>
                <a:ea typeface="楷体_GB2312" pitchFamily="49" charset="-122"/>
              </a:rPr>
              <a:t>指向双亲的指针</a:t>
            </a:r>
            <a:endParaRPr lang="zh-CN" altLang="en-US">
              <a:solidFill>
                <a:srgbClr val="FF3300"/>
              </a:solidFill>
            </a:endParaRPr>
          </a:p>
          <a:p>
            <a:pPr algn="l" eaLnBrk="1" hangingPunct="1">
              <a:lnSpc>
                <a:spcPct val="120000"/>
              </a:lnSpc>
              <a:spcBef>
                <a:spcPct val="0"/>
              </a:spcBef>
            </a:pPr>
            <a:r>
              <a:rPr lang="zh-CN" altLang="en-US">
                <a:solidFill>
                  <a:srgbClr val="800000"/>
                </a:solidFill>
              </a:rPr>
              <a:t>         </a:t>
            </a:r>
            <a:r>
              <a:rPr lang="en-US" altLang="zh-CN">
                <a:solidFill>
                  <a:srgbClr val="FF3300"/>
                </a:solidFill>
              </a:rPr>
              <a:t>char  LRTag;    // </a:t>
            </a:r>
            <a:r>
              <a:rPr lang="zh-CN" altLang="en-US">
                <a:solidFill>
                  <a:srgbClr val="FF3300"/>
                </a:solidFill>
                <a:ea typeface="楷体_GB2312" pitchFamily="49" charset="-122"/>
              </a:rPr>
              <a:t>左、右孩子标志域</a:t>
            </a:r>
            <a:endParaRPr lang="zh-CN" altLang="en-US">
              <a:solidFill>
                <a:srgbClr val="FF3300"/>
              </a:solidFill>
            </a:endParaRPr>
          </a:p>
          <a:p>
            <a:pPr algn="l" eaLnBrk="1" hangingPunct="1">
              <a:lnSpc>
                <a:spcPct val="120000"/>
              </a:lnSpc>
              <a:spcBef>
                <a:spcPct val="0"/>
              </a:spcBef>
            </a:pPr>
            <a:r>
              <a:rPr lang="zh-CN" altLang="en-US">
                <a:solidFill>
                  <a:srgbClr val="800000"/>
                </a:solidFill>
              </a:rPr>
              <a:t>    </a:t>
            </a:r>
            <a:r>
              <a:rPr lang="en-US" altLang="zh-CN">
                <a:solidFill>
                  <a:srgbClr val="800000"/>
                </a:solidFill>
              </a:rPr>
              <a:t>} BPTNode    </a:t>
            </a:r>
            <a:endParaRPr lang="en-US" altLang="zh-CN">
              <a:solidFill>
                <a:srgbClr val="333399"/>
              </a:solidFill>
            </a:endParaRPr>
          </a:p>
        </p:txBody>
      </p:sp>
      <p:sp>
        <p:nvSpPr>
          <p:cNvPr id="88081" name="Rectangle 17"/>
          <p:cNvSpPr>
            <a:spLocks noChangeArrowheads="1"/>
          </p:cNvSpPr>
          <p:nvPr/>
        </p:nvSpPr>
        <p:spPr bwMode="auto">
          <a:xfrm>
            <a:off x="1042988" y="3860800"/>
            <a:ext cx="6842125" cy="2684463"/>
          </a:xfrm>
          <a:prstGeom prst="rect">
            <a:avLst/>
          </a:prstGeom>
          <a:noFill/>
          <a:ln w="28575" cap="sq" algn="ctr">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342900" indent="-342900" algn="l">
              <a:lnSpc>
                <a:spcPct val="120000"/>
              </a:lnSpc>
              <a:spcBef>
                <a:spcPct val="0"/>
              </a:spcBef>
            </a:pPr>
            <a:r>
              <a:rPr lang="en-US" altLang="zh-CN" dirty="0" err="1">
                <a:solidFill>
                  <a:srgbClr val="333399"/>
                </a:solidFill>
              </a:rPr>
              <a:t>typedef</a:t>
            </a:r>
            <a:r>
              <a:rPr lang="en-US" altLang="zh-CN" dirty="0">
                <a:solidFill>
                  <a:srgbClr val="333399"/>
                </a:solidFill>
              </a:rPr>
              <a:t> </a:t>
            </a:r>
            <a:r>
              <a:rPr lang="en-US" altLang="zh-CN" dirty="0" err="1">
                <a:solidFill>
                  <a:srgbClr val="333399"/>
                </a:solidFill>
              </a:rPr>
              <a:t>struct</a:t>
            </a:r>
            <a:r>
              <a:rPr lang="en-US" altLang="zh-CN" dirty="0">
                <a:solidFill>
                  <a:srgbClr val="333399"/>
                </a:solidFill>
              </a:rPr>
              <a:t> </a:t>
            </a:r>
            <a:r>
              <a:rPr lang="en-US" altLang="zh-CN" dirty="0" err="1">
                <a:solidFill>
                  <a:srgbClr val="6600FF"/>
                </a:solidFill>
              </a:rPr>
              <a:t>BPTree</a:t>
            </a:r>
            <a:r>
              <a:rPr lang="en-US" altLang="zh-CN" dirty="0">
                <a:solidFill>
                  <a:srgbClr val="333399"/>
                </a:solidFill>
              </a:rPr>
              <a:t>{ // </a:t>
            </a:r>
            <a:r>
              <a:rPr lang="zh-CN" altLang="en-US" dirty="0">
                <a:solidFill>
                  <a:srgbClr val="6600FF"/>
                </a:solidFill>
                <a:ea typeface="楷体_GB2312" pitchFamily="49" charset="-122"/>
              </a:rPr>
              <a:t>树结构</a:t>
            </a:r>
            <a:endParaRPr lang="zh-CN" altLang="en-US" dirty="0">
              <a:solidFill>
                <a:srgbClr val="333399"/>
              </a:solidFill>
            </a:endParaRPr>
          </a:p>
          <a:p>
            <a:pPr marL="342900" indent="-342900" algn="l">
              <a:lnSpc>
                <a:spcPct val="120000"/>
              </a:lnSpc>
              <a:spcBef>
                <a:spcPct val="0"/>
              </a:spcBef>
            </a:pPr>
            <a:r>
              <a:rPr lang="zh-CN" altLang="en-US" dirty="0">
                <a:solidFill>
                  <a:srgbClr val="333399"/>
                </a:solidFill>
              </a:rPr>
              <a:t>         </a:t>
            </a:r>
            <a:r>
              <a:rPr lang="en-US" altLang="zh-CN" dirty="0" err="1">
                <a:solidFill>
                  <a:srgbClr val="FF3300"/>
                </a:solidFill>
              </a:rPr>
              <a:t>BPTNode</a:t>
            </a:r>
            <a:r>
              <a:rPr lang="en-US" altLang="zh-CN" dirty="0">
                <a:solidFill>
                  <a:srgbClr val="FF3300"/>
                </a:solidFill>
              </a:rPr>
              <a:t> nodes[MAX_TREE_SIZE];</a:t>
            </a:r>
          </a:p>
          <a:p>
            <a:pPr marL="342900" indent="-342900" algn="l">
              <a:lnSpc>
                <a:spcPct val="120000"/>
              </a:lnSpc>
              <a:spcBef>
                <a:spcPct val="0"/>
              </a:spcBef>
            </a:pPr>
            <a:r>
              <a:rPr lang="en-US" altLang="zh-CN" dirty="0">
                <a:solidFill>
                  <a:srgbClr val="333399"/>
                </a:solidFill>
              </a:rPr>
              <a:t>         </a:t>
            </a:r>
            <a:r>
              <a:rPr lang="en-US" altLang="zh-CN" dirty="0" err="1">
                <a:solidFill>
                  <a:srgbClr val="333399"/>
                </a:solidFill>
              </a:rPr>
              <a:t>int</a:t>
            </a:r>
            <a:r>
              <a:rPr lang="en-US" altLang="zh-CN" dirty="0">
                <a:solidFill>
                  <a:srgbClr val="333399"/>
                </a:solidFill>
              </a:rPr>
              <a:t>  </a:t>
            </a:r>
            <a:r>
              <a:rPr lang="en-US" altLang="zh-CN" dirty="0" err="1">
                <a:solidFill>
                  <a:srgbClr val="333399"/>
                </a:solidFill>
              </a:rPr>
              <a:t>num_node</a:t>
            </a:r>
            <a:r>
              <a:rPr lang="en-US" altLang="zh-CN" dirty="0">
                <a:solidFill>
                  <a:srgbClr val="333399"/>
                </a:solidFill>
              </a:rPr>
              <a:t>;     // </a:t>
            </a:r>
            <a:r>
              <a:rPr lang="zh-CN" altLang="en-US" dirty="0">
                <a:solidFill>
                  <a:srgbClr val="333399"/>
                </a:solidFill>
                <a:ea typeface="楷体_GB2312" pitchFamily="49" charset="-122"/>
              </a:rPr>
              <a:t>结点数目</a:t>
            </a:r>
            <a:endParaRPr lang="zh-CN" altLang="en-US" dirty="0">
              <a:solidFill>
                <a:srgbClr val="333399"/>
              </a:solidFill>
            </a:endParaRPr>
          </a:p>
          <a:p>
            <a:pPr marL="342900" indent="-342900" algn="l">
              <a:lnSpc>
                <a:spcPct val="120000"/>
              </a:lnSpc>
              <a:spcBef>
                <a:spcPct val="0"/>
              </a:spcBef>
            </a:pPr>
            <a:r>
              <a:rPr lang="zh-CN" altLang="en-US" dirty="0">
                <a:solidFill>
                  <a:srgbClr val="333399"/>
                </a:solidFill>
              </a:rPr>
              <a:t>         </a:t>
            </a:r>
            <a:r>
              <a:rPr lang="en-US" altLang="zh-CN" dirty="0" err="1">
                <a:solidFill>
                  <a:srgbClr val="333399"/>
                </a:solidFill>
              </a:rPr>
              <a:t>int</a:t>
            </a:r>
            <a:r>
              <a:rPr lang="en-US" altLang="zh-CN" dirty="0">
                <a:solidFill>
                  <a:srgbClr val="333399"/>
                </a:solidFill>
              </a:rPr>
              <a:t>  root;                // </a:t>
            </a:r>
            <a:r>
              <a:rPr lang="zh-CN" altLang="zh-CN" dirty="0">
                <a:solidFill>
                  <a:srgbClr val="333399"/>
                </a:solidFill>
                <a:ea typeface="楷体_GB2312" pitchFamily="49" charset="-122"/>
              </a:rPr>
              <a:t>根结点的位置</a:t>
            </a:r>
            <a:endParaRPr lang="zh-CN" altLang="en-US" dirty="0">
              <a:solidFill>
                <a:srgbClr val="333399"/>
              </a:solidFill>
            </a:endParaRPr>
          </a:p>
          <a:p>
            <a:pPr marL="342900" indent="-342900" algn="l">
              <a:lnSpc>
                <a:spcPct val="120000"/>
              </a:lnSpc>
              <a:spcBef>
                <a:spcPct val="0"/>
              </a:spcBef>
            </a:pPr>
            <a:r>
              <a:rPr lang="zh-CN" altLang="en-US" dirty="0">
                <a:solidFill>
                  <a:srgbClr val="333399"/>
                </a:solidFill>
              </a:rPr>
              <a:t>    </a:t>
            </a:r>
            <a:r>
              <a:rPr lang="en-US" altLang="zh-CN" dirty="0">
                <a:solidFill>
                  <a:srgbClr val="333399"/>
                </a:solidFill>
              </a:rPr>
              <a:t>} </a:t>
            </a:r>
            <a:r>
              <a:rPr lang="en-US" altLang="zh-CN" dirty="0" err="1">
                <a:solidFill>
                  <a:srgbClr val="333399"/>
                </a:solidFill>
              </a:rPr>
              <a:t>BPTree</a:t>
            </a:r>
            <a:endParaRPr lang="en-US" altLang="zh-CN" dirty="0">
              <a:solidFill>
                <a:srgbClr val="3333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8080">
                                            <p:txEl>
                                              <p:charRg st="4294967295" end="4294967295"/>
                                            </p:txEl>
                                          </p:spTgt>
                                        </p:tgtEl>
                                        <p:attrNameLst>
                                          <p:attrName>style.visibility</p:attrName>
                                        </p:attrNameLst>
                                      </p:cBhvr>
                                      <p:to>
                                        <p:strVal val="visible"/>
                                      </p:to>
                                    </p:set>
                                    <p:animEffect transition="in" filter="barn(outVertical)">
                                      <p:cBhvr>
                                        <p:cTn id="7" dur="500"/>
                                        <p:tgtEl>
                                          <p:spTgt spid="88080">
                                            <p:txEl>
                                              <p:charRg st="4294967295" end="429496729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8081"/>
                                        </p:tgtEl>
                                        <p:attrNameLst>
                                          <p:attrName>style.visibility</p:attrName>
                                        </p:attrNameLst>
                                      </p:cBhvr>
                                      <p:to>
                                        <p:strVal val="visible"/>
                                      </p:to>
                                    </p:set>
                                    <p:anim calcmode="lin" valueType="num">
                                      <p:cBhvr additive="base">
                                        <p:cTn id="12" dur="500" fill="hold"/>
                                        <p:tgtEl>
                                          <p:spTgt spid="88081"/>
                                        </p:tgtEl>
                                        <p:attrNameLst>
                                          <p:attrName>ppt_x</p:attrName>
                                        </p:attrNameLst>
                                      </p:cBhvr>
                                      <p:tavLst>
                                        <p:tav tm="0">
                                          <p:val>
                                            <p:strVal val="0-#ppt_w/2"/>
                                          </p:val>
                                        </p:tav>
                                        <p:tav tm="100000">
                                          <p:val>
                                            <p:strVal val="#ppt_x"/>
                                          </p:val>
                                        </p:tav>
                                      </p:tavLst>
                                    </p:anim>
                                    <p:anim calcmode="lin" valueType="num">
                                      <p:cBhvr additive="base">
                                        <p:cTn id="13" dur="500" fill="hold"/>
                                        <p:tgtEl>
                                          <p:spTgt spid="880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0" grpId="0" autoUpdateAnimBg="0"/>
      <p:bldP spid="88081"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4C8C9A6D-01C6-47B1-B467-3AB025D55BCA}" type="slidenum">
              <a:rPr kumimoji="0" lang="en-US" altLang="zh-CN" sz="1400" b="0" smtClean="0">
                <a:solidFill>
                  <a:schemeClr val="tx1"/>
                </a:solidFill>
              </a:rPr>
              <a:pPr eaLnBrk="1" hangingPunct="1"/>
              <a:t>34</a:t>
            </a:fld>
            <a:endParaRPr kumimoji="0" lang="en-US" altLang="zh-CN" sz="1400" b="0" smtClean="0">
              <a:solidFill>
                <a:schemeClr val="tx1"/>
              </a:solidFill>
            </a:endParaRPr>
          </a:p>
        </p:txBody>
      </p:sp>
      <p:sp>
        <p:nvSpPr>
          <p:cNvPr id="37891" name="Rectangle 2"/>
          <p:cNvSpPr>
            <a:spLocks noGrp="1" noChangeArrowheads="1"/>
          </p:cNvSpPr>
          <p:nvPr>
            <p:ph type="title"/>
          </p:nvPr>
        </p:nvSpPr>
        <p:spPr/>
        <p:txBody>
          <a:bodyPr/>
          <a:lstStyle/>
          <a:p>
            <a:pPr eaLnBrk="1" hangingPunct="1"/>
            <a:r>
              <a:rPr lang="en-US" altLang="zh-CN" smtClean="0"/>
              <a:t>6.4 </a:t>
            </a:r>
            <a:r>
              <a:rPr lang="zh-CN" altLang="en-US" smtClean="0"/>
              <a:t>二叉树的遍历</a:t>
            </a:r>
          </a:p>
        </p:txBody>
      </p:sp>
      <p:sp>
        <p:nvSpPr>
          <p:cNvPr id="37892" name="Rectangle 3"/>
          <p:cNvSpPr>
            <a:spLocks noGrp="1" noChangeArrowheads="1"/>
          </p:cNvSpPr>
          <p:nvPr>
            <p:ph type="body" idx="1"/>
          </p:nvPr>
        </p:nvSpPr>
        <p:spPr/>
        <p:txBody>
          <a:bodyPr/>
          <a:lstStyle/>
          <a:p>
            <a:pPr eaLnBrk="1" hangingPunct="1"/>
            <a:r>
              <a:rPr lang="zh-CN" altLang="en-US" dirty="0" smtClean="0">
                <a:solidFill>
                  <a:schemeClr val="tx1"/>
                </a:solidFill>
              </a:rPr>
              <a:t>什么是遍历？</a:t>
            </a:r>
          </a:p>
          <a:p>
            <a:pPr lvl="1" eaLnBrk="1" hangingPunct="1"/>
            <a:r>
              <a:rPr lang="zh-CN" altLang="en-US" dirty="0" smtClean="0">
                <a:solidFill>
                  <a:schemeClr val="tx2"/>
                </a:solidFill>
              </a:rPr>
              <a:t>按照某种顺序依次访问各个节点，使得每个结点均被访问一次，而且</a:t>
            </a:r>
            <a:r>
              <a:rPr lang="zh-CN" altLang="en-US" dirty="0" smtClean="0">
                <a:solidFill>
                  <a:srgbClr val="FF0000"/>
                </a:solidFill>
              </a:rPr>
              <a:t>仅被访问一次</a:t>
            </a:r>
            <a:r>
              <a:rPr lang="zh-CN" altLang="en-US" dirty="0" smtClean="0">
                <a:solidFill>
                  <a:schemeClr val="tx1"/>
                </a:solidFill>
              </a:rPr>
              <a:t>。</a:t>
            </a:r>
          </a:p>
          <a:p>
            <a:pPr eaLnBrk="1" hangingPunct="1"/>
            <a:r>
              <a:rPr lang="zh-CN" altLang="en-US" dirty="0" smtClean="0">
                <a:solidFill>
                  <a:schemeClr val="tx1"/>
                </a:solidFill>
              </a:rPr>
              <a:t>线性结构</a:t>
            </a:r>
          </a:p>
          <a:p>
            <a:pPr lvl="1" eaLnBrk="1" hangingPunct="1"/>
            <a:r>
              <a:rPr lang="zh-CN" altLang="en-US" dirty="0" smtClean="0">
                <a:solidFill>
                  <a:schemeClr val="tx2"/>
                </a:solidFill>
              </a:rPr>
              <a:t>只有一条访问路径</a:t>
            </a:r>
          </a:p>
          <a:p>
            <a:pPr eaLnBrk="1" hangingPunct="1"/>
            <a:r>
              <a:rPr lang="zh-CN" altLang="en-US" dirty="0" smtClean="0">
                <a:solidFill>
                  <a:schemeClr val="tx1"/>
                </a:solidFill>
              </a:rPr>
              <a:t>二叉树</a:t>
            </a:r>
          </a:p>
          <a:p>
            <a:pPr lvl="1" eaLnBrk="1" hangingPunct="1"/>
            <a:r>
              <a:rPr lang="zh-CN" altLang="en-US" dirty="0" smtClean="0">
                <a:solidFill>
                  <a:schemeClr val="tx2"/>
                </a:solidFill>
              </a:rPr>
              <a:t>是非线性结构</a:t>
            </a:r>
          </a:p>
          <a:p>
            <a:pPr lvl="1" eaLnBrk="1" hangingPunct="1"/>
            <a:r>
              <a:rPr lang="zh-CN" altLang="en-US" dirty="0" smtClean="0">
                <a:solidFill>
                  <a:srgbClr val="FF0000"/>
                </a:solidFill>
              </a:rPr>
              <a:t>需要确定访问的顺序</a:t>
            </a:r>
          </a:p>
        </p:txBody>
      </p:sp>
      <p:grpSp>
        <p:nvGrpSpPr>
          <p:cNvPr id="37893" name="Group 24"/>
          <p:cNvGrpSpPr>
            <a:grpSpLocks/>
          </p:cNvGrpSpPr>
          <p:nvPr/>
        </p:nvGrpSpPr>
        <p:grpSpPr bwMode="auto">
          <a:xfrm>
            <a:off x="4572001" y="2905127"/>
            <a:ext cx="4440238" cy="582613"/>
            <a:chOff x="2880" y="1830"/>
            <a:chExt cx="2797" cy="367"/>
          </a:xfrm>
        </p:grpSpPr>
        <p:sp>
          <p:nvSpPr>
            <p:cNvPr id="37905" name="Line 21"/>
            <p:cNvSpPr>
              <a:spLocks noChangeShapeType="1"/>
            </p:cNvSpPr>
            <p:nvPr/>
          </p:nvSpPr>
          <p:spPr bwMode="auto">
            <a:xfrm>
              <a:off x="3072" y="2019"/>
              <a:ext cx="249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7906" name="Oval 15"/>
            <p:cNvSpPr>
              <a:spLocks noChangeArrowheads="1"/>
            </p:cNvSpPr>
            <p:nvPr/>
          </p:nvSpPr>
          <p:spPr bwMode="auto">
            <a:xfrm>
              <a:off x="2880" y="1848"/>
              <a:ext cx="350" cy="349"/>
            </a:xfrm>
            <a:prstGeom prst="ellipse">
              <a:avLst/>
            </a:prstGeom>
            <a:solidFill>
              <a:srgbClr val="FBE2DF"/>
            </a:solidFill>
            <a:ln w="38100" cap="sq">
              <a:solidFill>
                <a:schemeClr val="tx1"/>
              </a:solidFill>
              <a:round/>
              <a:headEnd type="none" w="sm" len="sm"/>
              <a:tailEnd type="none" w="sm" len="sm"/>
            </a:ln>
          </p:spPr>
          <p:txBody>
            <a:bodyPr wrap="none" anchor="ctr"/>
            <a:lstStyle/>
            <a:p>
              <a:pPr>
                <a:spcBef>
                  <a:spcPct val="0"/>
                </a:spcBef>
              </a:pPr>
              <a:r>
                <a:rPr lang="en-US" altLang="zh-CN" sz="2400" dirty="0">
                  <a:solidFill>
                    <a:srgbClr val="FF3300"/>
                  </a:solidFill>
                </a:rPr>
                <a:t>A</a:t>
              </a:r>
            </a:p>
          </p:txBody>
        </p:sp>
        <p:sp>
          <p:nvSpPr>
            <p:cNvPr id="37907" name="Oval 16"/>
            <p:cNvSpPr>
              <a:spLocks noChangeArrowheads="1"/>
            </p:cNvSpPr>
            <p:nvPr/>
          </p:nvSpPr>
          <p:spPr bwMode="auto">
            <a:xfrm>
              <a:off x="3360" y="1830"/>
              <a:ext cx="349" cy="349"/>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B</a:t>
              </a:r>
            </a:p>
          </p:txBody>
        </p:sp>
        <p:sp>
          <p:nvSpPr>
            <p:cNvPr id="37908" name="Oval 17"/>
            <p:cNvSpPr>
              <a:spLocks noChangeArrowheads="1"/>
            </p:cNvSpPr>
            <p:nvPr/>
          </p:nvSpPr>
          <p:spPr bwMode="auto">
            <a:xfrm>
              <a:off x="3888" y="1848"/>
              <a:ext cx="349" cy="349"/>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C</a:t>
              </a:r>
            </a:p>
          </p:txBody>
        </p:sp>
        <p:sp>
          <p:nvSpPr>
            <p:cNvPr id="37909" name="Oval 18"/>
            <p:cNvSpPr>
              <a:spLocks noChangeArrowheads="1"/>
            </p:cNvSpPr>
            <p:nvPr/>
          </p:nvSpPr>
          <p:spPr bwMode="auto">
            <a:xfrm>
              <a:off x="4368" y="1830"/>
              <a:ext cx="349" cy="349"/>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D</a:t>
              </a:r>
            </a:p>
          </p:txBody>
        </p:sp>
        <p:sp>
          <p:nvSpPr>
            <p:cNvPr id="37910" name="Oval 19"/>
            <p:cNvSpPr>
              <a:spLocks noChangeArrowheads="1"/>
            </p:cNvSpPr>
            <p:nvPr/>
          </p:nvSpPr>
          <p:spPr bwMode="auto">
            <a:xfrm>
              <a:off x="4848" y="1831"/>
              <a:ext cx="349" cy="349"/>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E</a:t>
              </a:r>
            </a:p>
          </p:txBody>
        </p:sp>
        <p:sp>
          <p:nvSpPr>
            <p:cNvPr id="37911" name="Oval 20"/>
            <p:cNvSpPr>
              <a:spLocks noChangeArrowheads="1"/>
            </p:cNvSpPr>
            <p:nvPr/>
          </p:nvSpPr>
          <p:spPr bwMode="auto">
            <a:xfrm>
              <a:off x="5328" y="1848"/>
              <a:ext cx="349" cy="349"/>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F</a:t>
              </a:r>
            </a:p>
          </p:txBody>
        </p:sp>
      </p:grpSp>
      <p:grpSp>
        <p:nvGrpSpPr>
          <p:cNvPr id="37894" name="Group 28"/>
          <p:cNvGrpSpPr>
            <a:grpSpLocks/>
          </p:cNvGrpSpPr>
          <p:nvPr/>
        </p:nvGrpSpPr>
        <p:grpSpPr bwMode="auto">
          <a:xfrm>
            <a:off x="5037137" y="3962400"/>
            <a:ext cx="3365500" cy="2109788"/>
            <a:chOff x="3125" y="2304"/>
            <a:chExt cx="2120" cy="1329"/>
          </a:xfrm>
          <a:solidFill>
            <a:srgbClr val="CCECFF"/>
          </a:solidFill>
        </p:grpSpPr>
        <p:sp>
          <p:nvSpPr>
            <p:cNvPr id="37895" name="Line 5"/>
            <p:cNvSpPr>
              <a:spLocks noChangeShapeType="1"/>
            </p:cNvSpPr>
            <p:nvPr/>
          </p:nvSpPr>
          <p:spPr bwMode="auto">
            <a:xfrm flipH="1">
              <a:off x="4176" y="2920"/>
              <a:ext cx="301" cy="428"/>
            </a:xfrm>
            <a:prstGeom prst="line">
              <a:avLst/>
            </a:prstGeom>
            <a:grpFill/>
            <a:ln w="28575" cap="sq">
              <a:solidFill>
                <a:schemeClr val="tx1"/>
              </a:solidFill>
              <a:round/>
              <a:headEnd type="none" w="sm" len="sm"/>
              <a:tailEnd type="none" w="sm" len="sm"/>
            </a:ln>
            <a:extLst/>
          </p:spPr>
          <p:txBody>
            <a:bodyPr wrap="none" anchor="ctr"/>
            <a:lstStyle/>
            <a:p>
              <a:endParaRPr lang="zh-CN" altLang="en-US"/>
            </a:p>
          </p:txBody>
        </p:sp>
        <p:sp>
          <p:nvSpPr>
            <p:cNvPr id="37896" name="Line 6"/>
            <p:cNvSpPr>
              <a:spLocks noChangeShapeType="1"/>
            </p:cNvSpPr>
            <p:nvPr/>
          </p:nvSpPr>
          <p:spPr bwMode="auto">
            <a:xfrm>
              <a:off x="4065" y="2564"/>
              <a:ext cx="1084" cy="834"/>
            </a:xfrm>
            <a:prstGeom prst="line">
              <a:avLst/>
            </a:prstGeom>
            <a:grpFill/>
            <a:ln w="28575" cap="sq">
              <a:solidFill>
                <a:schemeClr val="tx1"/>
              </a:solidFill>
              <a:round/>
              <a:headEnd type="none" w="sm" len="sm"/>
              <a:tailEnd type="none" w="sm" len="sm"/>
            </a:ln>
            <a:extLst/>
          </p:spPr>
          <p:txBody>
            <a:bodyPr wrap="none" anchor="ctr"/>
            <a:lstStyle/>
            <a:p>
              <a:endParaRPr lang="zh-CN" altLang="en-US"/>
            </a:p>
          </p:txBody>
        </p:sp>
        <p:sp>
          <p:nvSpPr>
            <p:cNvPr id="37897" name="Line 7"/>
            <p:cNvSpPr>
              <a:spLocks noChangeShapeType="1"/>
            </p:cNvSpPr>
            <p:nvPr/>
          </p:nvSpPr>
          <p:spPr bwMode="auto">
            <a:xfrm flipH="1">
              <a:off x="3288" y="2564"/>
              <a:ext cx="546" cy="356"/>
            </a:xfrm>
            <a:prstGeom prst="line">
              <a:avLst/>
            </a:prstGeom>
            <a:grpFill/>
            <a:ln w="28575" cap="sq">
              <a:solidFill>
                <a:schemeClr val="tx1"/>
              </a:solidFill>
              <a:round/>
              <a:headEnd type="none" w="sm" len="sm"/>
              <a:tailEnd type="none" w="sm" len="sm"/>
            </a:ln>
            <a:extLst/>
          </p:spPr>
          <p:txBody>
            <a:bodyPr wrap="none" anchor="ctr"/>
            <a:lstStyle/>
            <a:p>
              <a:endParaRPr lang="zh-CN" altLang="en-US"/>
            </a:p>
          </p:txBody>
        </p:sp>
        <p:sp>
          <p:nvSpPr>
            <p:cNvPr id="37898" name="Line 8"/>
            <p:cNvSpPr>
              <a:spLocks noChangeShapeType="1"/>
            </p:cNvSpPr>
            <p:nvPr/>
          </p:nvSpPr>
          <p:spPr bwMode="auto">
            <a:xfrm>
              <a:off x="3339" y="2982"/>
              <a:ext cx="279" cy="416"/>
            </a:xfrm>
            <a:prstGeom prst="line">
              <a:avLst/>
            </a:prstGeom>
            <a:grpFill/>
            <a:ln w="28575" cap="sq">
              <a:solidFill>
                <a:schemeClr val="tx1"/>
              </a:solidFill>
              <a:round/>
              <a:headEnd type="none" w="sm" len="sm"/>
              <a:tailEnd type="none" w="sm" len="sm"/>
            </a:ln>
            <a:extLst/>
          </p:spPr>
          <p:txBody>
            <a:bodyPr wrap="none" anchor="ctr"/>
            <a:lstStyle/>
            <a:p>
              <a:endParaRPr lang="zh-CN" altLang="en-US"/>
            </a:p>
          </p:txBody>
        </p:sp>
        <p:sp>
          <p:nvSpPr>
            <p:cNvPr id="37899" name="Oval 9"/>
            <p:cNvSpPr>
              <a:spLocks noChangeArrowheads="1"/>
            </p:cNvSpPr>
            <p:nvPr/>
          </p:nvSpPr>
          <p:spPr bwMode="auto">
            <a:xfrm>
              <a:off x="3768" y="2304"/>
              <a:ext cx="349" cy="349"/>
            </a:xfrm>
            <a:prstGeom prst="ellipse">
              <a:avLst/>
            </a:prstGeom>
            <a:grpFill/>
            <a:ln w="38100" cap="sq">
              <a:solidFill>
                <a:schemeClr val="tx1"/>
              </a:solidFill>
              <a:round/>
              <a:headEnd type="none" w="sm" len="sm"/>
              <a:tailEnd type="none" w="sm" len="sm"/>
            </a:ln>
          </p:spPr>
          <p:txBody>
            <a:bodyPr wrap="none" anchor="ctr"/>
            <a:lstStyle/>
            <a:p>
              <a:pPr>
                <a:spcBef>
                  <a:spcPct val="0"/>
                </a:spcBef>
              </a:pPr>
              <a:r>
                <a:rPr lang="en-US" altLang="zh-CN" sz="2400" dirty="0">
                  <a:solidFill>
                    <a:srgbClr val="FF3300"/>
                  </a:solidFill>
                </a:rPr>
                <a:t>A</a:t>
              </a:r>
            </a:p>
          </p:txBody>
        </p:sp>
        <p:sp>
          <p:nvSpPr>
            <p:cNvPr id="37900" name="Oval 10"/>
            <p:cNvSpPr>
              <a:spLocks noChangeArrowheads="1"/>
            </p:cNvSpPr>
            <p:nvPr/>
          </p:nvSpPr>
          <p:spPr bwMode="auto">
            <a:xfrm>
              <a:off x="3125" y="2724"/>
              <a:ext cx="349" cy="349"/>
            </a:xfrm>
            <a:prstGeom prst="ellipse">
              <a:avLst/>
            </a:prstGeom>
            <a:grp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B</a:t>
              </a:r>
            </a:p>
          </p:txBody>
        </p:sp>
        <p:sp>
          <p:nvSpPr>
            <p:cNvPr id="37901" name="Oval 11"/>
            <p:cNvSpPr>
              <a:spLocks noChangeArrowheads="1"/>
            </p:cNvSpPr>
            <p:nvPr/>
          </p:nvSpPr>
          <p:spPr bwMode="auto">
            <a:xfrm>
              <a:off x="3436" y="3272"/>
              <a:ext cx="349" cy="349"/>
            </a:xfrm>
            <a:prstGeom prst="ellipse">
              <a:avLst/>
            </a:prstGeom>
            <a:grp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C</a:t>
              </a:r>
            </a:p>
          </p:txBody>
        </p:sp>
        <p:sp>
          <p:nvSpPr>
            <p:cNvPr id="37902" name="Oval 12"/>
            <p:cNvSpPr>
              <a:spLocks noChangeArrowheads="1"/>
            </p:cNvSpPr>
            <p:nvPr/>
          </p:nvSpPr>
          <p:spPr bwMode="auto">
            <a:xfrm>
              <a:off x="4320" y="2693"/>
              <a:ext cx="349" cy="349"/>
            </a:xfrm>
            <a:prstGeom prst="ellipse">
              <a:avLst/>
            </a:prstGeom>
            <a:grp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D</a:t>
              </a:r>
            </a:p>
          </p:txBody>
        </p:sp>
        <p:sp>
          <p:nvSpPr>
            <p:cNvPr id="37903" name="Oval 13"/>
            <p:cNvSpPr>
              <a:spLocks noChangeArrowheads="1"/>
            </p:cNvSpPr>
            <p:nvPr/>
          </p:nvSpPr>
          <p:spPr bwMode="auto">
            <a:xfrm>
              <a:off x="4896" y="3284"/>
              <a:ext cx="349" cy="349"/>
            </a:xfrm>
            <a:prstGeom prst="ellipse">
              <a:avLst/>
            </a:prstGeom>
            <a:grpFill/>
            <a:ln w="28575" cap="sq">
              <a:solidFill>
                <a:schemeClr val="tx1"/>
              </a:solidFill>
              <a:round/>
              <a:headEnd type="none" w="sm" len="sm"/>
              <a:tailEnd type="none" w="sm" len="sm"/>
            </a:ln>
          </p:spPr>
          <p:txBody>
            <a:bodyPr wrap="none" anchor="ctr"/>
            <a:lstStyle/>
            <a:p>
              <a:pPr>
                <a:spcBef>
                  <a:spcPct val="0"/>
                </a:spcBef>
              </a:pPr>
              <a:r>
                <a:rPr lang="en-US" altLang="zh-CN" sz="2400" dirty="0">
                  <a:solidFill>
                    <a:srgbClr val="FF3300"/>
                  </a:solidFill>
                </a:rPr>
                <a:t>F</a:t>
              </a:r>
            </a:p>
          </p:txBody>
        </p:sp>
        <p:sp>
          <p:nvSpPr>
            <p:cNvPr id="37904" name="Oval 14"/>
            <p:cNvSpPr>
              <a:spLocks noChangeArrowheads="1"/>
            </p:cNvSpPr>
            <p:nvPr/>
          </p:nvSpPr>
          <p:spPr bwMode="auto">
            <a:xfrm>
              <a:off x="4011" y="3284"/>
              <a:ext cx="349" cy="349"/>
            </a:xfrm>
            <a:prstGeom prst="ellipse">
              <a:avLst/>
            </a:prstGeom>
            <a:grp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E</a:t>
              </a:r>
            </a:p>
          </p:txBody>
        </p: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C60E4347-18B0-4ACA-A3EC-88E3F01AAEBF}" type="slidenum">
              <a:rPr kumimoji="0" lang="en-US" altLang="zh-CN" sz="1400" b="0" smtClean="0">
                <a:solidFill>
                  <a:schemeClr val="tx1"/>
                </a:solidFill>
              </a:rPr>
              <a:pPr eaLnBrk="1" hangingPunct="1"/>
              <a:t>35</a:t>
            </a:fld>
            <a:endParaRPr kumimoji="0" lang="en-US" altLang="zh-CN" sz="1400" b="0" smtClean="0">
              <a:solidFill>
                <a:schemeClr val="tx1"/>
              </a:solidFill>
            </a:endParaRPr>
          </a:p>
        </p:txBody>
      </p:sp>
      <p:sp>
        <p:nvSpPr>
          <p:cNvPr id="38915" name="Rectangle 2"/>
          <p:cNvSpPr>
            <a:spLocks noGrp="1" noChangeArrowheads="1"/>
          </p:cNvSpPr>
          <p:nvPr>
            <p:ph type="title"/>
          </p:nvPr>
        </p:nvSpPr>
        <p:spPr/>
        <p:txBody>
          <a:bodyPr/>
          <a:lstStyle/>
          <a:p>
            <a:pPr eaLnBrk="1" hangingPunct="1"/>
            <a:r>
              <a:rPr lang="en-US" altLang="zh-CN" dirty="0" smtClean="0"/>
              <a:t>6.4.1 </a:t>
            </a:r>
            <a:r>
              <a:rPr lang="zh-CN" altLang="en-US" dirty="0" smtClean="0"/>
              <a:t>二叉树的访问顺序</a:t>
            </a:r>
          </a:p>
        </p:txBody>
      </p:sp>
      <p:sp>
        <p:nvSpPr>
          <p:cNvPr id="38916" name="Rectangle 3"/>
          <p:cNvSpPr>
            <a:spLocks noGrp="1" noChangeArrowheads="1"/>
          </p:cNvSpPr>
          <p:nvPr>
            <p:ph type="body" idx="1"/>
          </p:nvPr>
        </p:nvSpPr>
        <p:spPr>
          <a:xfrm>
            <a:off x="457200" y="1371600"/>
            <a:ext cx="5334000" cy="4953000"/>
          </a:xfrm>
        </p:spPr>
        <p:txBody>
          <a:bodyPr/>
          <a:lstStyle/>
          <a:p>
            <a:pPr algn="just" eaLnBrk="1" hangingPunct="1">
              <a:lnSpc>
                <a:spcPct val="110000"/>
              </a:lnSpc>
            </a:pPr>
            <a:r>
              <a:rPr lang="zh-CN" altLang="en-US" smtClean="0"/>
              <a:t>六种访问顺序：</a:t>
            </a:r>
          </a:p>
          <a:p>
            <a:pPr lvl="1" algn="just" eaLnBrk="1" hangingPunct="1">
              <a:lnSpc>
                <a:spcPct val="110000"/>
              </a:lnSpc>
            </a:pPr>
            <a:r>
              <a:rPr lang="en-US" altLang="zh-CN" u="sng" smtClean="0">
                <a:solidFill>
                  <a:srgbClr val="FF3300"/>
                </a:solidFill>
              </a:rPr>
              <a:t>D</a:t>
            </a:r>
            <a:r>
              <a:rPr lang="en-US" altLang="zh-CN" smtClean="0">
                <a:solidFill>
                  <a:srgbClr val="FF3300"/>
                </a:solidFill>
              </a:rPr>
              <a:t>LR</a:t>
            </a:r>
          </a:p>
          <a:p>
            <a:pPr lvl="1" algn="just" eaLnBrk="1" hangingPunct="1">
              <a:lnSpc>
                <a:spcPct val="110000"/>
              </a:lnSpc>
            </a:pPr>
            <a:r>
              <a:rPr lang="en-US" altLang="zh-CN" smtClean="0"/>
              <a:t>DRL</a:t>
            </a:r>
          </a:p>
          <a:p>
            <a:pPr lvl="1" algn="just" eaLnBrk="1" hangingPunct="1">
              <a:lnSpc>
                <a:spcPct val="110000"/>
              </a:lnSpc>
            </a:pPr>
            <a:r>
              <a:rPr lang="en-US" altLang="zh-CN" smtClean="0">
                <a:solidFill>
                  <a:srgbClr val="FF3300"/>
                </a:solidFill>
              </a:rPr>
              <a:t>L</a:t>
            </a:r>
            <a:r>
              <a:rPr lang="en-US" altLang="zh-CN" u="sng" smtClean="0">
                <a:solidFill>
                  <a:srgbClr val="FF3300"/>
                </a:solidFill>
              </a:rPr>
              <a:t>D</a:t>
            </a:r>
            <a:r>
              <a:rPr lang="en-US" altLang="zh-CN" smtClean="0">
                <a:solidFill>
                  <a:srgbClr val="FF3300"/>
                </a:solidFill>
              </a:rPr>
              <a:t>R</a:t>
            </a:r>
          </a:p>
          <a:p>
            <a:pPr lvl="1" algn="just" eaLnBrk="1" hangingPunct="1">
              <a:lnSpc>
                <a:spcPct val="110000"/>
              </a:lnSpc>
            </a:pPr>
            <a:r>
              <a:rPr lang="en-US" altLang="zh-CN" smtClean="0"/>
              <a:t>RDL</a:t>
            </a:r>
          </a:p>
          <a:p>
            <a:pPr lvl="1" algn="just" eaLnBrk="1" hangingPunct="1">
              <a:lnSpc>
                <a:spcPct val="110000"/>
              </a:lnSpc>
            </a:pPr>
            <a:r>
              <a:rPr lang="en-US" altLang="zh-CN" smtClean="0">
                <a:solidFill>
                  <a:srgbClr val="FF3300"/>
                </a:solidFill>
              </a:rPr>
              <a:t>LR</a:t>
            </a:r>
            <a:r>
              <a:rPr lang="en-US" altLang="zh-CN" u="sng" smtClean="0">
                <a:solidFill>
                  <a:srgbClr val="FF3300"/>
                </a:solidFill>
              </a:rPr>
              <a:t>D</a:t>
            </a:r>
          </a:p>
          <a:p>
            <a:pPr lvl="1" algn="just" eaLnBrk="1" hangingPunct="1">
              <a:lnSpc>
                <a:spcPct val="110000"/>
              </a:lnSpc>
            </a:pPr>
            <a:r>
              <a:rPr lang="en-US" altLang="zh-CN" smtClean="0"/>
              <a:t>RLD</a:t>
            </a:r>
          </a:p>
          <a:p>
            <a:pPr algn="just" eaLnBrk="1" hangingPunct="1">
              <a:lnSpc>
                <a:spcPct val="110000"/>
              </a:lnSpc>
            </a:pPr>
            <a:r>
              <a:rPr kumimoji="0" lang="zh-CN" altLang="en-US" smtClean="0">
                <a:solidFill>
                  <a:srgbClr val="FF3300"/>
                </a:solidFill>
                <a:latin typeface="楷体_GB2312" pitchFamily="49" charset="-122"/>
              </a:rPr>
              <a:t>限定从左向右访问！</a:t>
            </a:r>
          </a:p>
        </p:txBody>
      </p:sp>
      <p:sp>
        <p:nvSpPr>
          <p:cNvPr id="292880" name="Text Box 16"/>
          <p:cNvSpPr txBox="1">
            <a:spLocks noChangeArrowheads="1"/>
          </p:cNvSpPr>
          <p:nvPr/>
        </p:nvSpPr>
        <p:spPr bwMode="auto">
          <a:xfrm>
            <a:off x="2514600" y="198120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buClr>
                <a:schemeClr val="tx2"/>
              </a:buClr>
              <a:buSzPct val="110000"/>
              <a:buFont typeface="Symbol" pitchFamily="18" charset="2"/>
              <a:buNone/>
            </a:pPr>
            <a:r>
              <a:rPr kumimoji="0" lang="zh-CN" altLang="en-US" u="sng">
                <a:solidFill>
                  <a:schemeClr val="tx1"/>
                </a:solidFill>
                <a:latin typeface="楷体_GB2312" pitchFamily="49" charset="-122"/>
                <a:ea typeface="楷体_GB2312" pitchFamily="49" charset="-122"/>
              </a:rPr>
              <a:t>先（根）序遍历</a:t>
            </a:r>
          </a:p>
        </p:txBody>
      </p:sp>
      <p:sp>
        <p:nvSpPr>
          <p:cNvPr id="292881" name="Text Box 17"/>
          <p:cNvSpPr txBox="1">
            <a:spLocks noChangeArrowheads="1"/>
          </p:cNvSpPr>
          <p:nvPr/>
        </p:nvSpPr>
        <p:spPr bwMode="auto">
          <a:xfrm>
            <a:off x="2514600" y="304800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buClr>
                <a:schemeClr val="tx2"/>
              </a:buClr>
              <a:buSzPct val="110000"/>
              <a:buFont typeface="Symbol" pitchFamily="18" charset="2"/>
              <a:buNone/>
            </a:pPr>
            <a:r>
              <a:rPr kumimoji="0" lang="zh-CN" altLang="en-US" u="sng">
                <a:solidFill>
                  <a:schemeClr val="tx1"/>
                </a:solidFill>
                <a:latin typeface="楷体_GB2312" pitchFamily="49" charset="-122"/>
                <a:ea typeface="楷体_GB2312" pitchFamily="49" charset="-122"/>
              </a:rPr>
              <a:t>中（根）序遍历</a:t>
            </a:r>
          </a:p>
        </p:txBody>
      </p:sp>
      <p:sp>
        <p:nvSpPr>
          <p:cNvPr id="292882" name="Text Box 18"/>
          <p:cNvSpPr txBox="1">
            <a:spLocks noChangeArrowheads="1"/>
          </p:cNvSpPr>
          <p:nvPr/>
        </p:nvSpPr>
        <p:spPr bwMode="auto">
          <a:xfrm>
            <a:off x="2514600" y="419100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buClr>
                <a:schemeClr val="tx2"/>
              </a:buClr>
              <a:buSzPct val="110000"/>
              <a:buFont typeface="Symbol" pitchFamily="18" charset="2"/>
              <a:buNone/>
            </a:pPr>
            <a:r>
              <a:rPr kumimoji="0" lang="zh-CN" altLang="en-US" u="sng">
                <a:solidFill>
                  <a:schemeClr val="tx1"/>
                </a:solidFill>
                <a:latin typeface="楷体_GB2312" pitchFamily="49" charset="-122"/>
                <a:ea typeface="楷体_GB2312" pitchFamily="49" charset="-122"/>
              </a:rPr>
              <a:t>后（根）序遍历</a:t>
            </a:r>
          </a:p>
        </p:txBody>
      </p:sp>
      <p:grpSp>
        <p:nvGrpSpPr>
          <p:cNvPr id="38920" name="Group 22"/>
          <p:cNvGrpSpPr>
            <a:grpSpLocks/>
          </p:cNvGrpSpPr>
          <p:nvPr/>
        </p:nvGrpSpPr>
        <p:grpSpPr bwMode="auto">
          <a:xfrm>
            <a:off x="5867400" y="2438400"/>
            <a:ext cx="2952750" cy="2819400"/>
            <a:chOff x="3696" y="1536"/>
            <a:chExt cx="1860" cy="1776"/>
          </a:xfrm>
        </p:grpSpPr>
        <p:sp>
          <p:nvSpPr>
            <p:cNvPr id="38921" name="AutoShape 19"/>
            <p:cNvSpPr>
              <a:spLocks noChangeArrowheads="1"/>
            </p:cNvSpPr>
            <p:nvPr/>
          </p:nvSpPr>
          <p:spPr bwMode="auto">
            <a:xfrm>
              <a:off x="3696" y="2160"/>
              <a:ext cx="635" cy="1152"/>
            </a:xfrm>
            <a:prstGeom prst="wedgeEllipseCallout">
              <a:avLst>
                <a:gd name="adj1" fmla="val 60694"/>
                <a:gd name="adj2" fmla="val -71440"/>
              </a:avLst>
            </a:prstGeom>
            <a:solidFill>
              <a:schemeClr val="bg2"/>
            </a:solidFill>
            <a:ln w="28575" cap="sq">
              <a:solidFill>
                <a:schemeClr val="tx1"/>
              </a:solidFill>
              <a:miter lim="800000"/>
              <a:headEnd/>
              <a:tailEnd/>
            </a:ln>
          </p:spPr>
          <p:txBody>
            <a:bodyPr/>
            <a:lstStyle/>
            <a:p>
              <a:r>
                <a:rPr lang="en-US" altLang="zh-CN" sz="2400" dirty="0"/>
                <a:t>L</a:t>
              </a:r>
            </a:p>
            <a:p>
              <a:r>
                <a:rPr lang="en-US" altLang="zh-CN" sz="2400" dirty="0" err="1"/>
                <a:t>subtree</a:t>
              </a:r>
              <a:endParaRPr lang="en-US" altLang="zh-CN" sz="2400" dirty="0"/>
            </a:p>
          </p:txBody>
        </p:sp>
        <p:sp>
          <p:nvSpPr>
            <p:cNvPr id="38922" name="AutoShape 20"/>
            <p:cNvSpPr>
              <a:spLocks noChangeArrowheads="1"/>
            </p:cNvSpPr>
            <p:nvPr/>
          </p:nvSpPr>
          <p:spPr bwMode="auto">
            <a:xfrm>
              <a:off x="4896" y="2208"/>
              <a:ext cx="660" cy="1104"/>
            </a:xfrm>
            <a:prstGeom prst="wedgeEllipseCallout">
              <a:avLst>
                <a:gd name="adj1" fmla="val -62917"/>
                <a:gd name="adj2" fmla="val -82699"/>
              </a:avLst>
            </a:prstGeom>
            <a:solidFill>
              <a:srgbClr val="CAF2CE"/>
            </a:solidFill>
            <a:ln w="28575" cap="sq">
              <a:solidFill>
                <a:schemeClr val="tx1"/>
              </a:solidFill>
              <a:miter lim="800000"/>
              <a:headEnd/>
              <a:tailEnd/>
            </a:ln>
          </p:spPr>
          <p:txBody>
            <a:bodyPr tIns="0" bIns="0"/>
            <a:lstStyle/>
            <a:p>
              <a:r>
                <a:rPr lang="en-US" altLang="zh-CN" sz="2400"/>
                <a:t>R</a:t>
              </a:r>
            </a:p>
            <a:p>
              <a:r>
                <a:rPr lang="en-US" altLang="zh-CN" sz="2400"/>
                <a:t>subtree</a:t>
              </a:r>
            </a:p>
          </p:txBody>
        </p:sp>
        <p:grpSp>
          <p:nvGrpSpPr>
            <p:cNvPr id="38923" name="Group 6"/>
            <p:cNvGrpSpPr>
              <a:grpSpLocks/>
            </p:cNvGrpSpPr>
            <p:nvPr/>
          </p:nvGrpSpPr>
          <p:grpSpPr bwMode="auto">
            <a:xfrm>
              <a:off x="4416" y="1536"/>
              <a:ext cx="432" cy="432"/>
              <a:chOff x="2688" y="2352"/>
              <a:chExt cx="432" cy="432"/>
            </a:xfrm>
          </p:grpSpPr>
          <p:sp>
            <p:nvSpPr>
              <p:cNvPr id="38924" name="Oval 4"/>
              <p:cNvSpPr>
                <a:spLocks noChangeArrowheads="1"/>
              </p:cNvSpPr>
              <p:nvPr/>
            </p:nvSpPr>
            <p:spPr bwMode="auto">
              <a:xfrm>
                <a:off x="2688" y="2352"/>
                <a:ext cx="432" cy="432"/>
              </a:xfrm>
              <a:prstGeom prst="ellipse">
                <a:avLst/>
              </a:prstGeom>
              <a:solidFill>
                <a:srgbClr val="FBE2DF"/>
              </a:solidFill>
              <a:ln w="28575" cap="sq">
                <a:solidFill>
                  <a:schemeClr val="tx1"/>
                </a:solidFill>
                <a:round/>
                <a:headEnd/>
                <a:tailEnd/>
              </a:ln>
            </p:spPr>
            <p:txBody>
              <a:bodyPr wrap="none" anchor="ctr">
                <a:spAutoFit/>
              </a:bodyPr>
              <a:lstStyle/>
              <a:p>
                <a:endParaRPr lang="zh-CN" altLang="en-US"/>
              </a:p>
            </p:txBody>
          </p:sp>
          <p:sp>
            <p:nvSpPr>
              <p:cNvPr id="38925" name="Text Box 5"/>
              <p:cNvSpPr txBox="1">
                <a:spLocks noChangeArrowheads="1"/>
              </p:cNvSpPr>
              <p:nvPr/>
            </p:nvSpPr>
            <p:spPr bwMode="auto">
              <a:xfrm>
                <a:off x="2688" y="24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buClr>
                    <a:schemeClr val="tx2"/>
                  </a:buClr>
                  <a:buSzPct val="110000"/>
                  <a:buFont typeface="Symbol" pitchFamily="18" charset="2"/>
                  <a:buNone/>
                </a:pPr>
                <a:r>
                  <a:rPr kumimoji="0" lang="en-US" altLang="zh-CN">
                    <a:solidFill>
                      <a:schemeClr val="tx1"/>
                    </a:solidFill>
                    <a:ea typeface="楷体_GB2312" pitchFamily="49" charset="-122"/>
                  </a:rPr>
                  <a:t>D</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2880"/>
                                        </p:tgtEl>
                                        <p:attrNameLst>
                                          <p:attrName>style.visibility</p:attrName>
                                        </p:attrNameLst>
                                      </p:cBhvr>
                                      <p:to>
                                        <p:strVal val="visible"/>
                                      </p:to>
                                    </p:set>
                                    <p:anim calcmode="lin" valueType="num">
                                      <p:cBhvr additive="base">
                                        <p:cTn id="7" dur="500" fill="hold"/>
                                        <p:tgtEl>
                                          <p:spTgt spid="292880"/>
                                        </p:tgtEl>
                                        <p:attrNameLst>
                                          <p:attrName>ppt_x</p:attrName>
                                        </p:attrNameLst>
                                      </p:cBhvr>
                                      <p:tavLst>
                                        <p:tav tm="0">
                                          <p:val>
                                            <p:strVal val="1+#ppt_w/2"/>
                                          </p:val>
                                        </p:tav>
                                        <p:tav tm="100000">
                                          <p:val>
                                            <p:strVal val="#ppt_x"/>
                                          </p:val>
                                        </p:tav>
                                      </p:tavLst>
                                    </p:anim>
                                    <p:anim calcmode="lin" valueType="num">
                                      <p:cBhvr additive="base">
                                        <p:cTn id="8" dur="500" fill="hold"/>
                                        <p:tgtEl>
                                          <p:spTgt spid="2928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2881"/>
                                        </p:tgtEl>
                                        <p:attrNameLst>
                                          <p:attrName>style.visibility</p:attrName>
                                        </p:attrNameLst>
                                      </p:cBhvr>
                                      <p:to>
                                        <p:strVal val="visible"/>
                                      </p:to>
                                    </p:set>
                                    <p:anim calcmode="lin" valueType="num">
                                      <p:cBhvr additive="base">
                                        <p:cTn id="13" dur="500" fill="hold"/>
                                        <p:tgtEl>
                                          <p:spTgt spid="292881"/>
                                        </p:tgtEl>
                                        <p:attrNameLst>
                                          <p:attrName>ppt_x</p:attrName>
                                        </p:attrNameLst>
                                      </p:cBhvr>
                                      <p:tavLst>
                                        <p:tav tm="0">
                                          <p:val>
                                            <p:strVal val="1+#ppt_w/2"/>
                                          </p:val>
                                        </p:tav>
                                        <p:tav tm="100000">
                                          <p:val>
                                            <p:strVal val="#ppt_x"/>
                                          </p:val>
                                        </p:tav>
                                      </p:tavLst>
                                    </p:anim>
                                    <p:anim calcmode="lin" valueType="num">
                                      <p:cBhvr additive="base">
                                        <p:cTn id="14" dur="500" fill="hold"/>
                                        <p:tgtEl>
                                          <p:spTgt spid="2928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92882"/>
                                        </p:tgtEl>
                                        <p:attrNameLst>
                                          <p:attrName>style.visibility</p:attrName>
                                        </p:attrNameLst>
                                      </p:cBhvr>
                                      <p:to>
                                        <p:strVal val="visible"/>
                                      </p:to>
                                    </p:set>
                                    <p:anim calcmode="lin" valueType="num">
                                      <p:cBhvr additive="base">
                                        <p:cTn id="19" dur="500" fill="hold"/>
                                        <p:tgtEl>
                                          <p:spTgt spid="292882"/>
                                        </p:tgtEl>
                                        <p:attrNameLst>
                                          <p:attrName>ppt_x</p:attrName>
                                        </p:attrNameLst>
                                      </p:cBhvr>
                                      <p:tavLst>
                                        <p:tav tm="0">
                                          <p:val>
                                            <p:strVal val="1+#ppt_w/2"/>
                                          </p:val>
                                        </p:tav>
                                        <p:tav tm="100000">
                                          <p:val>
                                            <p:strVal val="#ppt_x"/>
                                          </p:val>
                                        </p:tav>
                                      </p:tavLst>
                                    </p:anim>
                                    <p:anim calcmode="lin" valueType="num">
                                      <p:cBhvr additive="base">
                                        <p:cTn id="20" dur="500" fill="hold"/>
                                        <p:tgtEl>
                                          <p:spTgt spid="2928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80" grpId="0" autoUpdateAnimBg="0"/>
      <p:bldP spid="292881" grpId="0" autoUpdateAnimBg="0"/>
      <p:bldP spid="29288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22041BDC-9FC7-4D0A-AA06-AAE1C8AB9353}" type="slidenum">
              <a:rPr kumimoji="0" lang="en-US" altLang="zh-CN" sz="1400" b="0" smtClean="0">
                <a:solidFill>
                  <a:schemeClr val="tx1"/>
                </a:solidFill>
              </a:rPr>
              <a:pPr eaLnBrk="1" hangingPunct="1"/>
              <a:t>36</a:t>
            </a:fld>
            <a:endParaRPr kumimoji="0" lang="en-US" altLang="zh-CN" sz="1400" b="0" smtClean="0">
              <a:solidFill>
                <a:schemeClr val="tx1"/>
              </a:solidFill>
            </a:endParaRPr>
          </a:p>
        </p:txBody>
      </p:sp>
      <p:sp>
        <p:nvSpPr>
          <p:cNvPr id="39939" name="Rectangle 2"/>
          <p:cNvSpPr>
            <a:spLocks noGrp="1" noChangeArrowheads="1"/>
          </p:cNvSpPr>
          <p:nvPr>
            <p:ph type="title"/>
          </p:nvPr>
        </p:nvSpPr>
        <p:spPr/>
        <p:txBody>
          <a:bodyPr/>
          <a:lstStyle/>
          <a:p>
            <a:pPr eaLnBrk="1" hangingPunct="1"/>
            <a:r>
              <a:rPr lang="zh-CN" altLang="en-US" smtClean="0"/>
              <a:t>先（根）序的遍历</a:t>
            </a:r>
            <a:r>
              <a:rPr lang="en-US" altLang="zh-CN" u="sng" smtClean="0">
                <a:solidFill>
                  <a:srgbClr val="FF3300"/>
                </a:solidFill>
              </a:rPr>
              <a:t>D</a:t>
            </a:r>
            <a:r>
              <a:rPr lang="en-US" altLang="zh-CN" smtClean="0">
                <a:solidFill>
                  <a:srgbClr val="FF3300"/>
                </a:solidFill>
              </a:rPr>
              <a:t>LR</a:t>
            </a:r>
            <a:r>
              <a:rPr lang="zh-CN" altLang="en-US" smtClean="0"/>
              <a:t>算法</a:t>
            </a:r>
          </a:p>
        </p:txBody>
      </p:sp>
      <p:sp>
        <p:nvSpPr>
          <p:cNvPr id="39940" name="Rectangle 3"/>
          <p:cNvSpPr>
            <a:spLocks noGrp="1" noChangeArrowheads="1"/>
          </p:cNvSpPr>
          <p:nvPr>
            <p:ph type="body" idx="1"/>
          </p:nvPr>
        </p:nvSpPr>
        <p:spPr>
          <a:xfrm>
            <a:off x="457200" y="1371600"/>
            <a:ext cx="5562600" cy="4953000"/>
          </a:xfrm>
        </p:spPr>
        <p:txBody>
          <a:bodyPr/>
          <a:lstStyle/>
          <a:p>
            <a:pPr eaLnBrk="1" hangingPunct="1"/>
            <a:r>
              <a:rPr lang="zh-CN" altLang="en-US" dirty="0" smtClean="0"/>
              <a:t>若二叉树为空树，则空操作；</a:t>
            </a:r>
          </a:p>
          <a:p>
            <a:pPr eaLnBrk="1" hangingPunct="1"/>
            <a:r>
              <a:rPr lang="zh-CN" altLang="en-US" dirty="0" smtClean="0"/>
              <a:t>否则</a:t>
            </a:r>
          </a:p>
          <a:p>
            <a:pPr lvl="1" eaLnBrk="1" hangingPunct="1"/>
            <a:r>
              <a:rPr lang="zh-CN" altLang="en-US" dirty="0" smtClean="0"/>
              <a:t>（</a:t>
            </a:r>
            <a:r>
              <a:rPr lang="en-US" altLang="zh-CN" dirty="0" smtClean="0"/>
              <a:t>1</a:t>
            </a:r>
            <a:r>
              <a:rPr lang="zh-CN" altLang="en-US" dirty="0" smtClean="0"/>
              <a:t>）访问根结点；</a:t>
            </a:r>
          </a:p>
          <a:p>
            <a:pPr lvl="1" eaLnBrk="1" hangingPunct="1"/>
            <a:r>
              <a:rPr lang="zh-CN" altLang="en-US" dirty="0" smtClean="0"/>
              <a:t>（</a:t>
            </a:r>
            <a:r>
              <a:rPr lang="en-US" altLang="zh-CN" dirty="0" smtClean="0"/>
              <a:t>2</a:t>
            </a:r>
            <a:r>
              <a:rPr lang="zh-CN" altLang="en-US" dirty="0" smtClean="0"/>
              <a:t>）先序遍历左子树；</a:t>
            </a:r>
          </a:p>
          <a:p>
            <a:pPr lvl="1" eaLnBrk="1" hangingPunct="1"/>
            <a:r>
              <a:rPr lang="zh-CN" altLang="en-US" dirty="0" smtClean="0"/>
              <a:t>（</a:t>
            </a:r>
            <a:r>
              <a:rPr lang="en-US" altLang="zh-CN" dirty="0" smtClean="0"/>
              <a:t>3</a:t>
            </a:r>
            <a:r>
              <a:rPr lang="zh-CN" altLang="en-US" dirty="0" smtClean="0"/>
              <a:t>）先序遍历右子树</a:t>
            </a:r>
            <a:r>
              <a:rPr lang="en-US" altLang="zh-CN" dirty="0" smtClean="0"/>
              <a:t>;</a:t>
            </a:r>
          </a:p>
        </p:txBody>
      </p:sp>
      <p:grpSp>
        <p:nvGrpSpPr>
          <p:cNvPr id="39941" name="Group 16"/>
          <p:cNvGrpSpPr>
            <a:grpSpLocks/>
          </p:cNvGrpSpPr>
          <p:nvPr/>
        </p:nvGrpSpPr>
        <p:grpSpPr bwMode="auto">
          <a:xfrm>
            <a:off x="5486400" y="1447800"/>
            <a:ext cx="2901950" cy="2819400"/>
            <a:chOff x="3696" y="1536"/>
            <a:chExt cx="1828" cy="1776"/>
          </a:xfrm>
        </p:grpSpPr>
        <p:sp>
          <p:nvSpPr>
            <p:cNvPr id="39957" name="AutoShape 17"/>
            <p:cNvSpPr>
              <a:spLocks noChangeArrowheads="1"/>
            </p:cNvSpPr>
            <p:nvPr/>
          </p:nvSpPr>
          <p:spPr bwMode="auto">
            <a:xfrm>
              <a:off x="3696" y="2160"/>
              <a:ext cx="653" cy="1152"/>
            </a:xfrm>
            <a:prstGeom prst="wedgeEllipseCallout">
              <a:avLst>
                <a:gd name="adj1" fmla="val 60694"/>
                <a:gd name="adj2" fmla="val -71440"/>
              </a:avLst>
            </a:prstGeom>
            <a:solidFill>
              <a:schemeClr val="bg2"/>
            </a:solidFill>
            <a:ln w="28575" cap="sq">
              <a:solidFill>
                <a:schemeClr val="tx1"/>
              </a:solidFill>
              <a:miter lim="800000"/>
              <a:headEnd/>
              <a:tailEnd/>
            </a:ln>
          </p:spPr>
          <p:txBody>
            <a:bodyPr/>
            <a:lstStyle/>
            <a:p>
              <a:r>
                <a:rPr lang="en-US" altLang="zh-CN" sz="2400"/>
                <a:t>L</a:t>
              </a:r>
            </a:p>
            <a:p>
              <a:r>
                <a:rPr lang="en-US" altLang="zh-CN" sz="2400"/>
                <a:t>subtree</a:t>
              </a:r>
            </a:p>
          </p:txBody>
        </p:sp>
        <p:sp>
          <p:nvSpPr>
            <p:cNvPr id="39958" name="AutoShape 18"/>
            <p:cNvSpPr>
              <a:spLocks noChangeArrowheads="1"/>
            </p:cNvSpPr>
            <p:nvPr/>
          </p:nvSpPr>
          <p:spPr bwMode="auto">
            <a:xfrm>
              <a:off x="4896" y="2208"/>
              <a:ext cx="628" cy="1104"/>
            </a:xfrm>
            <a:prstGeom prst="wedgeEllipseCallout">
              <a:avLst>
                <a:gd name="adj1" fmla="val -62917"/>
                <a:gd name="adj2" fmla="val -82699"/>
              </a:avLst>
            </a:prstGeom>
            <a:solidFill>
              <a:srgbClr val="CAF2CE"/>
            </a:solidFill>
            <a:ln w="28575" cap="sq">
              <a:solidFill>
                <a:schemeClr val="tx1"/>
              </a:solidFill>
              <a:miter lim="800000"/>
              <a:headEnd/>
              <a:tailEnd/>
            </a:ln>
          </p:spPr>
          <p:txBody>
            <a:bodyPr tIns="0" bIns="0"/>
            <a:lstStyle/>
            <a:p>
              <a:r>
                <a:rPr lang="en-US" altLang="zh-CN" sz="2400" dirty="0"/>
                <a:t>R</a:t>
              </a:r>
            </a:p>
            <a:p>
              <a:r>
                <a:rPr lang="en-US" altLang="zh-CN" sz="2400" dirty="0" err="1"/>
                <a:t>subtree</a:t>
              </a:r>
              <a:endParaRPr lang="en-US" altLang="zh-CN" sz="2400" dirty="0"/>
            </a:p>
          </p:txBody>
        </p:sp>
        <p:grpSp>
          <p:nvGrpSpPr>
            <p:cNvPr id="39959" name="Group 19"/>
            <p:cNvGrpSpPr>
              <a:grpSpLocks/>
            </p:cNvGrpSpPr>
            <p:nvPr/>
          </p:nvGrpSpPr>
          <p:grpSpPr bwMode="auto">
            <a:xfrm>
              <a:off x="4416" y="1536"/>
              <a:ext cx="432" cy="432"/>
              <a:chOff x="2688" y="2352"/>
              <a:chExt cx="432" cy="432"/>
            </a:xfrm>
          </p:grpSpPr>
          <p:sp>
            <p:nvSpPr>
              <p:cNvPr id="39960" name="Oval 20"/>
              <p:cNvSpPr>
                <a:spLocks noChangeArrowheads="1"/>
              </p:cNvSpPr>
              <p:nvPr/>
            </p:nvSpPr>
            <p:spPr bwMode="auto">
              <a:xfrm>
                <a:off x="2688" y="2352"/>
                <a:ext cx="432" cy="432"/>
              </a:xfrm>
              <a:prstGeom prst="ellipse">
                <a:avLst/>
              </a:prstGeom>
              <a:solidFill>
                <a:srgbClr val="FBE2DF"/>
              </a:solidFill>
              <a:ln w="28575" cap="sq">
                <a:solidFill>
                  <a:schemeClr val="tx1"/>
                </a:solidFill>
                <a:round/>
                <a:headEnd/>
                <a:tailEnd/>
              </a:ln>
            </p:spPr>
            <p:txBody>
              <a:bodyPr wrap="none" anchor="ctr">
                <a:spAutoFit/>
              </a:bodyPr>
              <a:lstStyle/>
              <a:p>
                <a:endParaRPr lang="zh-CN" altLang="en-US"/>
              </a:p>
            </p:txBody>
          </p:sp>
          <p:sp>
            <p:nvSpPr>
              <p:cNvPr id="39961" name="Text Box 21"/>
              <p:cNvSpPr txBox="1">
                <a:spLocks noChangeArrowheads="1"/>
              </p:cNvSpPr>
              <p:nvPr/>
            </p:nvSpPr>
            <p:spPr bwMode="auto">
              <a:xfrm>
                <a:off x="2688" y="24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buClr>
                    <a:schemeClr val="tx2"/>
                  </a:buClr>
                  <a:buSzPct val="110000"/>
                  <a:buFont typeface="Symbol" pitchFamily="18" charset="2"/>
                  <a:buNone/>
                </a:pPr>
                <a:r>
                  <a:rPr kumimoji="0" lang="en-US" altLang="zh-CN">
                    <a:solidFill>
                      <a:schemeClr val="tx1"/>
                    </a:solidFill>
                    <a:ea typeface="楷体_GB2312" pitchFamily="49" charset="-122"/>
                  </a:rPr>
                  <a:t>D</a:t>
                </a:r>
              </a:p>
            </p:txBody>
          </p:sp>
        </p:grpSp>
      </p:grpSp>
      <p:sp>
        <p:nvSpPr>
          <p:cNvPr id="293921" name="Text Box 33"/>
          <p:cNvSpPr txBox="1">
            <a:spLocks noChangeArrowheads="1"/>
          </p:cNvSpPr>
          <p:nvPr/>
        </p:nvSpPr>
        <p:spPr bwMode="auto">
          <a:xfrm>
            <a:off x="533400" y="48768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zh-CN" altLang="en-US" dirty="0">
                <a:solidFill>
                  <a:srgbClr val="000000"/>
                </a:solidFill>
                <a:ea typeface="楷体_GB2312" pitchFamily="49" charset="-122"/>
              </a:rPr>
              <a:t>先序遍历：</a:t>
            </a:r>
            <a:r>
              <a:rPr lang="en-US" altLang="zh-CN" dirty="0">
                <a:solidFill>
                  <a:srgbClr val="000000"/>
                </a:solidFill>
                <a:ea typeface="楷体_GB2312" pitchFamily="49" charset="-122"/>
              </a:rPr>
              <a:t>ABCDEF</a:t>
            </a:r>
          </a:p>
        </p:txBody>
      </p:sp>
      <p:sp>
        <p:nvSpPr>
          <p:cNvPr id="293922" name="Line 34"/>
          <p:cNvSpPr>
            <a:spLocks noChangeShapeType="1"/>
          </p:cNvSpPr>
          <p:nvPr/>
        </p:nvSpPr>
        <p:spPr bwMode="auto">
          <a:xfrm flipH="1">
            <a:off x="5181600" y="1752600"/>
            <a:ext cx="990600" cy="1219200"/>
          </a:xfrm>
          <a:prstGeom prst="line">
            <a:avLst/>
          </a:prstGeom>
          <a:noFill/>
          <a:ln w="57150" cap="sq">
            <a:solidFill>
              <a:srgbClr val="FF33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3923" name="Line 35"/>
          <p:cNvSpPr>
            <a:spLocks noChangeShapeType="1"/>
          </p:cNvSpPr>
          <p:nvPr/>
        </p:nvSpPr>
        <p:spPr bwMode="auto">
          <a:xfrm>
            <a:off x="7924800" y="1752600"/>
            <a:ext cx="838200" cy="1295400"/>
          </a:xfrm>
          <a:prstGeom prst="line">
            <a:avLst/>
          </a:prstGeom>
          <a:noFill/>
          <a:ln w="57150" cap="sq">
            <a:solidFill>
              <a:srgbClr val="FF33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3924" name="AutoShape 36"/>
          <p:cNvSpPr>
            <a:spLocks noChangeArrowheads="1"/>
          </p:cNvSpPr>
          <p:nvPr/>
        </p:nvSpPr>
        <p:spPr bwMode="auto">
          <a:xfrm>
            <a:off x="6781800" y="914400"/>
            <a:ext cx="381000" cy="381000"/>
          </a:xfrm>
          <a:prstGeom prst="star5">
            <a:avLst/>
          </a:prstGeom>
          <a:solidFill>
            <a:srgbClr val="FF3300"/>
          </a:solidFill>
          <a:ln w="28575" cap="sq">
            <a:solidFill>
              <a:srgbClr val="FF3300"/>
            </a:solidFill>
            <a:miter lim="800000"/>
            <a:headEnd/>
            <a:tailEnd/>
          </a:ln>
          <a:effectLst/>
        </p:spPr>
        <p:txBody>
          <a:bodyPr wrap="none" anchor="ctr">
            <a:spAutoFit/>
          </a:bodyPr>
          <a:lstStyle/>
          <a:p>
            <a:pPr>
              <a:defRPr/>
            </a:pPr>
            <a:endParaRPr lang="zh-CN" altLang="en-US">
              <a:ea typeface="宋体" pitchFamily="2" charset="-122"/>
            </a:endParaRPr>
          </a:p>
        </p:txBody>
      </p:sp>
      <p:grpSp>
        <p:nvGrpSpPr>
          <p:cNvPr id="37" name="Group 28"/>
          <p:cNvGrpSpPr>
            <a:grpSpLocks/>
          </p:cNvGrpSpPr>
          <p:nvPr/>
        </p:nvGrpSpPr>
        <p:grpSpPr bwMode="auto">
          <a:xfrm>
            <a:off x="5397500" y="4291012"/>
            <a:ext cx="3365500" cy="2109788"/>
            <a:chOff x="3125" y="2304"/>
            <a:chExt cx="2120" cy="1329"/>
          </a:xfrm>
          <a:solidFill>
            <a:srgbClr val="CCECFF"/>
          </a:solidFill>
        </p:grpSpPr>
        <p:sp>
          <p:nvSpPr>
            <p:cNvPr id="38" name="Line 5"/>
            <p:cNvSpPr>
              <a:spLocks noChangeShapeType="1"/>
            </p:cNvSpPr>
            <p:nvPr/>
          </p:nvSpPr>
          <p:spPr bwMode="auto">
            <a:xfrm flipH="1">
              <a:off x="4176" y="2920"/>
              <a:ext cx="301" cy="428"/>
            </a:xfrm>
            <a:prstGeom prst="line">
              <a:avLst/>
            </a:prstGeom>
            <a:grpFill/>
            <a:ln w="28575" cap="sq">
              <a:solidFill>
                <a:schemeClr val="tx1"/>
              </a:solidFill>
              <a:round/>
              <a:headEnd type="none" w="sm" len="sm"/>
              <a:tailEnd type="none" w="sm" len="sm"/>
            </a:ln>
            <a:extLst/>
          </p:spPr>
          <p:txBody>
            <a:bodyPr wrap="none" anchor="ctr"/>
            <a:lstStyle/>
            <a:p>
              <a:endParaRPr lang="zh-CN" altLang="en-US"/>
            </a:p>
          </p:txBody>
        </p:sp>
        <p:sp>
          <p:nvSpPr>
            <p:cNvPr id="39" name="Line 6"/>
            <p:cNvSpPr>
              <a:spLocks noChangeShapeType="1"/>
            </p:cNvSpPr>
            <p:nvPr/>
          </p:nvSpPr>
          <p:spPr bwMode="auto">
            <a:xfrm>
              <a:off x="4065" y="2564"/>
              <a:ext cx="1084" cy="834"/>
            </a:xfrm>
            <a:prstGeom prst="line">
              <a:avLst/>
            </a:prstGeom>
            <a:grpFill/>
            <a:ln w="28575" cap="sq">
              <a:solidFill>
                <a:schemeClr val="tx1"/>
              </a:solidFill>
              <a:round/>
              <a:headEnd type="none" w="sm" len="sm"/>
              <a:tailEnd type="none" w="sm" len="sm"/>
            </a:ln>
            <a:extLst/>
          </p:spPr>
          <p:txBody>
            <a:bodyPr wrap="none" anchor="ctr"/>
            <a:lstStyle/>
            <a:p>
              <a:endParaRPr lang="zh-CN" altLang="en-US"/>
            </a:p>
          </p:txBody>
        </p:sp>
        <p:sp>
          <p:nvSpPr>
            <p:cNvPr id="40" name="Line 7"/>
            <p:cNvSpPr>
              <a:spLocks noChangeShapeType="1"/>
            </p:cNvSpPr>
            <p:nvPr/>
          </p:nvSpPr>
          <p:spPr bwMode="auto">
            <a:xfrm flipH="1">
              <a:off x="3288" y="2564"/>
              <a:ext cx="546" cy="356"/>
            </a:xfrm>
            <a:prstGeom prst="line">
              <a:avLst/>
            </a:prstGeom>
            <a:grpFill/>
            <a:ln w="28575" cap="sq">
              <a:solidFill>
                <a:schemeClr val="tx1"/>
              </a:solidFill>
              <a:round/>
              <a:headEnd type="none" w="sm" len="sm"/>
              <a:tailEnd type="none" w="sm" len="sm"/>
            </a:ln>
            <a:extLst/>
          </p:spPr>
          <p:txBody>
            <a:bodyPr wrap="none" anchor="ctr"/>
            <a:lstStyle/>
            <a:p>
              <a:endParaRPr lang="zh-CN" altLang="en-US"/>
            </a:p>
          </p:txBody>
        </p:sp>
        <p:sp>
          <p:nvSpPr>
            <p:cNvPr id="41" name="Line 8"/>
            <p:cNvSpPr>
              <a:spLocks noChangeShapeType="1"/>
            </p:cNvSpPr>
            <p:nvPr/>
          </p:nvSpPr>
          <p:spPr bwMode="auto">
            <a:xfrm>
              <a:off x="3339" y="2982"/>
              <a:ext cx="279" cy="416"/>
            </a:xfrm>
            <a:prstGeom prst="line">
              <a:avLst/>
            </a:prstGeom>
            <a:grpFill/>
            <a:ln w="28575" cap="sq">
              <a:solidFill>
                <a:schemeClr val="tx1"/>
              </a:solidFill>
              <a:round/>
              <a:headEnd type="none" w="sm" len="sm"/>
              <a:tailEnd type="none" w="sm" len="sm"/>
            </a:ln>
            <a:extLst/>
          </p:spPr>
          <p:txBody>
            <a:bodyPr wrap="none" anchor="ctr"/>
            <a:lstStyle/>
            <a:p>
              <a:endParaRPr lang="zh-CN" altLang="en-US"/>
            </a:p>
          </p:txBody>
        </p:sp>
        <p:sp>
          <p:nvSpPr>
            <p:cNvPr id="42" name="Oval 9"/>
            <p:cNvSpPr>
              <a:spLocks noChangeArrowheads="1"/>
            </p:cNvSpPr>
            <p:nvPr/>
          </p:nvSpPr>
          <p:spPr bwMode="auto">
            <a:xfrm>
              <a:off x="3768" y="2304"/>
              <a:ext cx="349" cy="349"/>
            </a:xfrm>
            <a:prstGeom prst="ellipse">
              <a:avLst/>
            </a:prstGeom>
            <a:grpFill/>
            <a:ln w="38100" cap="sq">
              <a:solidFill>
                <a:schemeClr val="tx1"/>
              </a:solidFill>
              <a:round/>
              <a:headEnd type="none" w="sm" len="sm"/>
              <a:tailEnd type="none" w="sm" len="sm"/>
            </a:ln>
          </p:spPr>
          <p:txBody>
            <a:bodyPr wrap="none" anchor="ctr"/>
            <a:lstStyle/>
            <a:p>
              <a:pPr>
                <a:spcBef>
                  <a:spcPct val="0"/>
                </a:spcBef>
              </a:pPr>
              <a:r>
                <a:rPr lang="en-US" altLang="zh-CN" sz="2400" dirty="0">
                  <a:solidFill>
                    <a:srgbClr val="FF3300"/>
                  </a:solidFill>
                </a:rPr>
                <a:t>A</a:t>
              </a:r>
            </a:p>
          </p:txBody>
        </p:sp>
        <p:sp>
          <p:nvSpPr>
            <p:cNvPr id="43" name="Oval 10"/>
            <p:cNvSpPr>
              <a:spLocks noChangeArrowheads="1"/>
            </p:cNvSpPr>
            <p:nvPr/>
          </p:nvSpPr>
          <p:spPr bwMode="auto">
            <a:xfrm>
              <a:off x="3125" y="2724"/>
              <a:ext cx="349" cy="349"/>
            </a:xfrm>
            <a:prstGeom prst="ellipse">
              <a:avLst/>
            </a:prstGeom>
            <a:grp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B</a:t>
              </a:r>
            </a:p>
          </p:txBody>
        </p:sp>
        <p:sp>
          <p:nvSpPr>
            <p:cNvPr id="44" name="Oval 11"/>
            <p:cNvSpPr>
              <a:spLocks noChangeArrowheads="1"/>
            </p:cNvSpPr>
            <p:nvPr/>
          </p:nvSpPr>
          <p:spPr bwMode="auto">
            <a:xfrm>
              <a:off x="3436" y="3272"/>
              <a:ext cx="349" cy="349"/>
            </a:xfrm>
            <a:prstGeom prst="ellipse">
              <a:avLst/>
            </a:prstGeom>
            <a:grp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C</a:t>
              </a:r>
            </a:p>
          </p:txBody>
        </p:sp>
        <p:sp>
          <p:nvSpPr>
            <p:cNvPr id="45" name="Oval 12"/>
            <p:cNvSpPr>
              <a:spLocks noChangeArrowheads="1"/>
            </p:cNvSpPr>
            <p:nvPr/>
          </p:nvSpPr>
          <p:spPr bwMode="auto">
            <a:xfrm>
              <a:off x="4320" y="2693"/>
              <a:ext cx="349" cy="349"/>
            </a:xfrm>
            <a:prstGeom prst="ellipse">
              <a:avLst/>
            </a:prstGeom>
            <a:grp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D</a:t>
              </a:r>
            </a:p>
          </p:txBody>
        </p:sp>
        <p:sp>
          <p:nvSpPr>
            <p:cNvPr id="46" name="Oval 13"/>
            <p:cNvSpPr>
              <a:spLocks noChangeArrowheads="1"/>
            </p:cNvSpPr>
            <p:nvPr/>
          </p:nvSpPr>
          <p:spPr bwMode="auto">
            <a:xfrm>
              <a:off x="4896" y="3284"/>
              <a:ext cx="349" cy="349"/>
            </a:xfrm>
            <a:prstGeom prst="ellipse">
              <a:avLst/>
            </a:prstGeom>
            <a:grpFill/>
            <a:ln w="28575" cap="sq">
              <a:solidFill>
                <a:schemeClr val="tx1"/>
              </a:solidFill>
              <a:round/>
              <a:headEnd type="none" w="sm" len="sm"/>
              <a:tailEnd type="none" w="sm" len="sm"/>
            </a:ln>
          </p:spPr>
          <p:txBody>
            <a:bodyPr wrap="none" anchor="ctr"/>
            <a:lstStyle/>
            <a:p>
              <a:pPr>
                <a:spcBef>
                  <a:spcPct val="0"/>
                </a:spcBef>
              </a:pPr>
              <a:r>
                <a:rPr lang="en-US" altLang="zh-CN" sz="2400" dirty="0">
                  <a:solidFill>
                    <a:srgbClr val="FF3300"/>
                  </a:solidFill>
                </a:rPr>
                <a:t>F</a:t>
              </a:r>
            </a:p>
          </p:txBody>
        </p:sp>
        <p:sp>
          <p:nvSpPr>
            <p:cNvPr id="47" name="Oval 14"/>
            <p:cNvSpPr>
              <a:spLocks noChangeArrowheads="1"/>
            </p:cNvSpPr>
            <p:nvPr/>
          </p:nvSpPr>
          <p:spPr bwMode="auto">
            <a:xfrm>
              <a:off x="4011" y="3284"/>
              <a:ext cx="349" cy="349"/>
            </a:xfrm>
            <a:prstGeom prst="ellipse">
              <a:avLst/>
            </a:prstGeom>
            <a:grp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3924"/>
                                        </p:tgtEl>
                                        <p:attrNameLst>
                                          <p:attrName>style.visibility</p:attrName>
                                        </p:attrNameLst>
                                      </p:cBhvr>
                                      <p:to>
                                        <p:strVal val="visible"/>
                                      </p:to>
                                    </p:set>
                                    <p:animEffect transition="in" filter="barn(outHorizontal)">
                                      <p:cBhvr>
                                        <p:cTn id="7" dur="500"/>
                                        <p:tgtEl>
                                          <p:spTgt spid="293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3922"/>
                                        </p:tgtEl>
                                        <p:attrNameLst>
                                          <p:attrName>style.visibility</p:attrName>
                                        </p:attrNameLst>
                                      </p:cBhvr>
                                      <p:to>
                                        <p:strVal val="visible"/>
                                      </p:to>
                                    </p:set>
                                    <p:animEffect transition="in" filter="wipe(up)">
                                      <p:cBhvr>
                                        <p:cTn id="12" dur="500"/>
                                        <p:tgtEl>
                                          <p:spTgt spid="2939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3923"/>
                                        </p:tgtEl>
                                        <p:attrNameLst>
                                          <p:attrName>style.visibility</p:attrName>
                                        </p:attrNameLst>
                                      </p:cBhvr>
                                      <p:to>
                                        <p:strVal val="visible"/>
                                      </p:to>
                                    </p:set>
                                    <p:animEffect transition="in" filter="wipe(up)">
                                      <p:cBhvr>
                                        <p:cTn id="17" dur="500"/>
                                        <p:tgtEl>
                                          <p:spTgt spid="2939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93921"/>
                                        </p:tgtEl>
                                        <p:attrNameLst>
                                          <p:attrName>style.visibility</p:attrName>
                                        </p:attrNameLst>
                                      </p:cBhvr>
                                      <p:to>
                                        <p:strVal val="visible"/>
                                      </p:to>
                                    </p:set>
                                    <p:anim calcmode="lin" valueType="num">
                                      <p:cBhvr additive="base">
                                        <p:cTn id="28" dur="500" fill="hold"/>
                                        <p:tgtEl>
                                          <p:spTgt spid="293921"/>
                                        </p:tgtEl>
                                        <p:attrNameLst>
                                          <p:attrName>ppt_x</p:attrName>
                                        </p:attrNameLst>
                                      </p:cBhvr>
                                      <p:tavLst>
                                        <p:tav tm="0">
                                          <p:val>
                                            <p:strVal val="0-#ppt_w/2"/>
                                          </p:val>
                                        </p:tav>
                                        <p:tav tm="100000">
                                          <p:val>
                                            <p:strVal val="#ppt_x"/>
                                          </p:val>
                                        </p:tav>
                                      </p:tavLst>
                                    </p:anim>
                                    <p:anim calcmode="lin" valueType="num">
                                      <p:cBhvr additive="base">
                                        <p:cTn id="29" dur="500" fill="hold"/>
                                        <p:tgtEl>
                                          <p:spTgt spid="2939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21" grpId="0" autoUpdateAnimBg="0"/>
      <p:bldP spid="293922" grpId="0" animBg="1"/>
      <p:bldP spid="293923" grpId="0" animBg="1"/>
      <p:bldP spid="2939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FA473918-9B0D-4089-8C49-6577E1402525}" type="slidenum">
              <a:rPr kumimoji="0" lang="en-US" altLang="zh-CN" sz="1400" b="0" smtClean="0">
                <a:solidFill>
                  <a:schemeClr val="tx1"/>
                </a:solidFill>
              </a:rPr>
              <a:pPr eaLnBrk="1" hangingPunct="1"/>
              <a:t>37</a:t>
            </a:fld>
            <a:endParaRPr kumimoji="0" lang="en-US" altLang="zh-CN" sz="1400" b="0" smtClean="0">
              <a:solidFill>
                <a:schemeClr val="tx1"/>
              </a:solidFill>
            </a:endParaRPr>
          </a:p>
        </p:txBody>
      </p:sp>
      <p:sp>
        <p:nvSpPr>
          <p:cNvPr id="40963" name="Rectangle 2"/>
          <p:cNvSpPr>
            <a:spLocks noGrp="1" noChangeArrowheads="1"/>
          </p:cNvSpPr>
          <p:nvPr>
            <p:ph type="title"/>
          </p:nvPr>
        </p:nvSpPr>
        <p:spPr/>
        <p:txBody>
          <a:bodyPr/>
          <a:lstStyle/>
          <a:p>
            <a:pPr eaLnBrk="1" hangingPunct="1"/>
            <a:r>
              <a:rPr lang="zh-CN" altLang="en-US" smtClean="0"/>
              <a:t>中（根）序的遍历</a:t>
            </a:r>
            <a:r>
              <a:rPr lang="en-US" altLang="zh-CN" smtClean="0">
                <a:solidFill>
                  <a:srgbClr val="FF3300"/>
                </a:solidFill>
              </a:rPr>
              <a:t>L</a:t>
            </a:r>
            <a:r>
              <a:rPr lang="en-US" altLang="zh-CN" u="sng" smtClean="0">
                <a:solidFill>
                  <a:srgbClr val="FF3300"/>
                </a:solidFill>
              </a:rPr>
              <a:t>D</a:t>
            </a:r>
            <a:r>
              <a:rPr lang="en-US" altLang="zh-CN" smtClean="0">
                <a:solidFill>
                  <a:srgbClr val="FF3300"/>
                </a:solidFill>
              </a:rPr>
              <a:t>R</a:t>
            </a:r>
            <a:r>
              <a:rPr lang="zh-CN" altLang="en-US" smtClean="0"/>
              <a:t>算法</a:t>
            </a:r>
          </a:p>
        </p:txBody>
      </p:sp>
      <p:sp>
        <p:nvSpPr>
          <p:cNvPr id="40964" name="Rectangle 3"/>
          <p:cNvSpPr>
            <a:spLocks noGrp="1" noChangeArrowheads="1"/>
          </p:cNvSpPr>
          <p:nvPr>
            <p:ph type="body" idx="1"/>
          </p:nvPr>
        </p:nvSpPr>
        <p:spPr>
          <a:xfrm>
            <a:off x="457200" y="1371600"/>
            <a:ext cx="5715000" cy="4953000"/>
          </a:xfrm>
        </p:spPr>
        <p:txBody>
          <a:bodyPr/>
          <a:lstStyle/>
          <a:p>
            <a:pPr eaLnBrk="1" hangingPunct="1"/>
            <a:r>
              <a:rPr lang="en-US" altLang="zh-CN" smtClean="0"/>
              <a:t> </a:t>
            </a:r>
            <a:r>
              <a:rPr lang="zh-CN" altLang="en-US" smtClean="0"/>
              <a:t>若二叉树为空树，则空操作；</a:t>
            </a:r>
          </a:p>
          <a:p>
            <a:pPr eaLnBrk="1" hangingPunct="1"/>
            <a:r>
              <a:rPr lang="zh-CN" altLang="en-US" smtClean="0"/>
              <a:t>否则</a:t>
            </a:r>
            <a:r>
              <a:rPr lang="en-US" altLang="zh-CN" smtClean="0"/>
              <a:t>:</a:t>
            </a:r>
          </a:p>
          <a:p>
            <a:pPr lvl="1" eaLnBrk="1" hangingPunct="1"/>
            <a:r>
              <a:rPr lang="zh-CN" altLang="en-US" smtClean="0"/>
              <a:t>（</a:t>
            </a:r>
            <a:r>
              <a:rPr lang="en-US" altLang="zh-CN" smtClean="0"/>
              <a:t>1</a:t>
            </a:r>
            <a:r>
              <a:rPr lang="zh-CN" altLang="en-US" smtClean="0"/>
              <a:t>）中序遍历左子树；</a:t>
            </a:r>
          </a:p>
          <a:p>
            <a:pPr lvl="1" eaLnBrk="1" hangingPunct="1"/>
            <a:r>
              <a:rPr lang="zh-CN" altLang="en-US" smtClean="0"/>
              <a:t>（</a:t>
            </a:r>
            <a:r>
              <a:rPr lang="en-US" altLang="zh-CN" smtClean="0"/>
              <a:t>2</a:t>
            </a:r>
            <a:r>
              <a:rPr lang="zh-CN" altLang="en-US" smtClean="0"/>
              <a:t>）访问根结点；</a:t>
            </a:r>
          </a:p>
          <a:p>
            <a:pPr lvl="1" eaLnBrk="1" hangingPunct="1"/>
            <a:r>
              <a:rPr lang="zh-CN" altLang="en-US" smtClean="0"/>
              <a:t>（</a:t>
            </a:r>
            <a:r>
              <a:rPr lang="en-US" altLang="zh-CN" smtClean="0"/>
              <a:t>3</a:t>
            </a:r>
            <a:r>
              <a:rPr lang="zh-CN" altLang="en-US" smtClean="0"/>
              <a:t>）中序遍历右子树</a:t>
            </a:r>
            <a:r>
              <a:rPr lang="en-US" altLang="zh-CN" smtClean="0"/>
              <a:t>;</a:t>
            </a:r>
          </a:p>
        </p:txBody>
      </p:sp>
      <p:grpSp>
        <p:nvGrpSpPr>
          <p:cNvPr id="40965" name="Group 16"/>
          <p:cNvGrpSpPr>
            <a:grpSpLocks/>
          </p:cNvGrpSpPr>
          <p:nvPr/>
        </p:nvGrpSpPr>
        <p:grpSpPr bwMode="auto">
          <a:xfrm>
            <a:off x="5791200" y="1447800"/>
            <a:ext cx="3048000" cy="2819400"/>
            <a:chOff x="3696" y="1536"/>
            <a:chExt cx="1920" cy="1776"/>
          </a:xfrm>
        </p:grpSpPr>
        <p:sp>
          <p:nvSpPr>
            <p:cNvPr id="40980" name="AutoShape 17"/>
            <p:cNvSpPr>
              <a:spLocks noChangeArrowheads="1"/>
            </p:cNvSpPr>
            <p:nvPr/>
          </p:nvSpPr>
          <p:spPr bwMode="auto">
            <a:xfrm>
              <a:off x="3696" y="2160"/>
              <a:ext cx="720" cy="1152"/>
            </a:xfrm>
            <a:prstGeom prst="wedgeEllipseCallout">
              <a:avLst>
                <a:gd name="adj1" fmla="val 60694"/>
                <a:gd name="adj2" fmla="val -71440"/>
              </a:avLst>
            </a:prstGeom>
            <a:solidFill>
              <a:schemeClr val="bg2"/>
            </a:solidFill>
            <a:ln w="28575" cap="sq">
              <a:solidFill>
                <a:schemeClr val="tx1"/>
              </a:solidFill>
              <a:miter lim="800000"/>
              <a:headEnd/>
              <a:tailEnd/>
            </a:ln>
          </p:spPr>
          <p:txBody>
            <a:bodyPr/>
            <a:lstStyle/>
            <a:p>
              <a:r>
                <a:rPr lang="en-US" altLang="zh-CN" sz="2400"/>
                <a:t>L</a:t>
              </a:r>
            </a:p>
            <a:p>
              <a:r>
                <a:rPr lang="en-US" altLang="zh-CN" sz="2400"/>
                <a:t>subtree</a:t>
              </a:r>
            </a:p>
          </p:txBody>
        </p:sp>
        <p:sp>
          <p:nvSpPr>
            <p:cNvPr id="40981" name="AutoShape 18"/>
            <p:cNvSpPr>
              <a:spLocks noChangeArrowheads="1"/>
            </p:cNvSpPr>
            <p:nvPr/>
          </p:nvSpPr>
          <p:spPr bwMode="auto">
            <a:xfrm>
              <a:off x="4896" y="2208"/>
              <a:ext cx="720" cy="1104"/>
            </a:xfrm>
            <a:prstGeom prst="wedgeEllipseCallout">
              <a:avLst>
                <a:gd name="adj1" fmla="val -62917"/>
                <a:gd name="adj2" fmla="val -82699"/>
              </a:avLst>
            </a:prstGeom>
            <a:solidFill>
              <a:srgbClr val="CAF2CE"/>
            </a:solidFill>
            <a:ln w="28575" cap="sq">
              <a:solidFill>
                <a:schemeClr val="tx1"/>
              </a:solidFill>
              <a:miter lim="800000"/>
              <a:headEnd/>
              <a:tailEnd/>
            </a:ln>
          </p:spPr>
          <p:txBody>
            <a:bodyPr tIns="0" bIns="0"/>
            <a:lstStyle/>
            <a:p>
              <a:r>
                <a:rPr lang="en-US" altLang="zh-CN" sz="2400"/>
                <a:t>R</a:t>
              </a:r>
            </a:p>
            <a:p>
              <a:r>
                <a:rPr lang="en-US" altLang="zh-CN" sz="2400"/>
                <a:t>subtree</a:t>
              </a:r>
            </a:p>
          </p:txBody>
        </p:sp>
        <p:grpSp>
          <p:nvGrpSpPr>
            <p:cNvPr id="40982" name="Group 19"/>
            <p:cNvGrpSpPr>
              <a:grpSpLocks/>
            </p:cNvGrpSpPr>
            <p:nvPr/>
          </p:nvGrpSpPr>
          <p:grpSpPr bwMode="auto">
            <a:xfrm>
              <a:off x="4416" y="1536"/>
              <a:ext cx="432" cy="432"/>
              <a:chOff x="2688" y="2352"/>
              <a:chExt cx="432" cy="432"/>
            </a:xfrm>
          </p:grpSpPr>
          <p:sp>
            <p:nvSpPr>
              <p:cNvPr id="40983" name="Oval 20"/>
              <p:cNvSpPr>
                <a:spLocks noChangeArrowheads="1"/>
              </p:cNvSpPr>
              <p:nvPr/>
            </p:nvSpPr>
            <p:spPr bwMode="auto">
              <a:xfrm>
                <a:off x="2688" y="2352"/>
                <a:ext cx="432" cy="432"/>
              </a:xfrm>
              <a:prstGeom prst="ellipse">
                <a:avLst/>
              </a:prstGeom>
              <a:solidFill>
                <a:srgbClr val="FBE2DF"/>
              </a:solidFill>
              <a:ln w="28575" cap="sq">
                <a:solidFill>
                  <a:schemeClr val="tx1"/>
                </a:solidFill>
                <a:round/>
                <a:headEnd/>
                <a:tailEnd/>
              </a:ln>
            </p:spPr>
            <p:txBody>
              <a:bodyPr wrap="none" anchor="ctr">
                <a:spAutoFit/>
              </a:bodyPr>
              <a:lstStyle/>
              <a:p>
                <a:endParaRPr lang="zh-CN" altLang="en-US"/>
              </a:p>
            </p:txBody>
          </p:sp>
          <p:sp>
            <p:nvSpPr>
              <p:cNvPr id="40984" name="Text Box 21"/>
              <p:cNvSpPr txBox="1">
                <a:spLocks noChangeArrowheads="1"/>
              </p:cNvSpPr>
              <p:nvPr/>
            </p:nvSpPr>
            <p:spPr bwMode="auto">
              <a:xfrm>
                <a:off x="2688" y="24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buClr>
                    <a:schemeClr val="tx2"/>
                  </a:buClr>
                  <a:buSzPct val="110000"/>
                  <a:buFont typeface="Symbol" pitchFamily="18" charset="2"/>
                  <a:buNone/>
                </a:pPr>
                <a:r>
                  <a:rPr kumimoji="0" lang="en-US" altLang="zh-CN">
                    <a:solidFill>
                      <a:schemeClr val="tx1"/>
                    </a:solidFill>
                    <a:ea typeface="楷体_GB2312" pitchFamily="49" charset="-122"/>
                  </a:rPr>
                  <a:t>D</a:t>
                </a:r>
              </a:p>
            </p:txBody>
          </p:sp>
        </p:grpSp>
      </p:grpSp>
      <p:grpSp>
        <p:nvGrpSpPr>
          <p:cNvPr id="4" name="Group 22"/>
          <p:cNvGrpSpPr>
            <a:grpSpLocks/>
          </p:cNvGrpSpPr>
          <p:nvPr/>
        </p:nvGrpSpPr>
        <p:grpSpPr bwMode="auto">
          <a:xfrm>
            <a:off x="4953000" y="4419600"/>
            <a:ext cx="3962400" cy="2100263"/>
            <a:chOff x="3024" y="2304"/>
            <a:chExt cx="2496" cy="1323"/>
          </a:xfrm>
        </p:grpSpPr>
        <p:sp>
          <p:nvSpPr>
            <p:cNvPr id="40970" name="Line 23"/>
            <p:cNvSpPr>
              <a:spLocks noChangeShapeType="1"/>
            </p:cNvSpPr>
            <p:nvPr/>
          </p:nvSpPr>
          <p:spPr bwMode="auto">
            <a:xfrm flipH="1">
              <a:off x="4176" y="3024"/>
              <a:ext cx="397" cy="3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1" name="Line 24"/>
            <p:cNvSpPr>
              <a:spLocks noChangeShapeType="1"/>
            </p:cNvSpPr>
            <p:nvPr/>
          </p:nvSpPr>
          <p:spPr bwMode="auto">
            <a:xfrm>
              <a:off x="4065" y="2564"/>
              <a:ext cx="1455" cy="81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Line 25"/>
            <p:cNvSpPr>
              <a:spLocks noChangeShapeType="1"/>
            </p:cNvSpPr>
            <p:nvPr/>
          </p:nvSpPr>
          <p:spPr bwMode="auto">
            <a:xfrm flipH="1">
              <a:off x="3074" y="2564"/>
              <a:ext cx="760" cy="35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Line 26"/>
            <p:cNvSpPr>
              <a:spLocks noChangeShapeType="1"/>
            </p:cNvSpPr>
            <p:nvPr/>
          </p:nvSpPr>
          <p:spPr bwMode="auto">
            <a:xfrm>
              <a:off x="3272" y="3073"/>
              <a:ext cx="397" cy="32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Oval 27"/>
            <p:cNvSpPr>
              <a:spLocks noChangeArrowheads="1"/>
            </p:cNvSpPr>
            <p:nvPr/>
          </p:nvSpPr>
          <p:spPr bwMode="auto">
            <a:xfrm>
              <a:off x="3768" y="2304"/>
              <a:ext cx="350" cy="343"/>
            </a:xfrm>
            <a:prstGeom prst="ellipse">
              <a:avLst/>
            </a:prstGeom>
            <a:solidFill>
              <a:schemeClr val="bg2"/>
            </a:solidFill>
            <a:ln w="38100"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A</a:t>
              </a:r>
            </a:p>
          </p:txBody>
        </p:sp>
        <p:sp>
          <p:nvSpPr>
            <p:cNvPr id="40975" name="Oval 28"/>
            <p:cNvSpPr>
              <a:spLocks noChangeArrowheads="1"/>
            </p:cNvSpPr>
            <p:nvPr/>
          </p:nvSpPr>
          <p:spPr bwMode="auto">
            <a:xfrm>
              <a:off x="3024" y="2725"/>
              <a:ext cx="385" cy="37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B</a:t>
              </a:r>
            </a:p>
          </p:txBody>
        </p:sp>
        <p:sp>
          <p:nvSpPr>
            <p:cNvPr id="40976" name="Oval 29"/>
            <p:cNvSpPr>
              <a:spLocks noChangeArrowheads="1"/>
            </p:cNvSpPr>
            <p:nvPr/>
          </p:nvSpPr>
          <p:spPr bwMode="auto">
            <a:xfrm>
              <a:off x="3436" y="3272"/>
              <a:ext cx="350" cy="343"/>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C</a:t>
              </a:r>
            </a:p>
          </p:txBody>
        </p:sp>
        <p:sp>
          <p:nvSpPr>
            <p:cNvPr id="40977" name="Oval 30"/>
            <p:cNvSpPr>
              <a:spLocks noChangeArrowheads="1"/>
            </p:cNvSpPr>
            <p:nvPr/>
          </p:nvSpPr>
          <p:spPr bwMode="auto">
            <a:xfrm>
              <a:off x="4385" y="2683"/>
              <a:ext cx="385" cy="37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D</a:t>
              </a:r>
            </a:p>
          </p:txBody>
        </p:sp>
        <p:sp>
          <p:nvSpPr>
            <p:cNvPr id="40978" name="Oval 31"/>
            <p:cNvSpPr>
              <a:spLocks noChangeArrowheads="1"/>
            </p:cNvSpPr>
            <p:nvPr/>
          </p:nvSpPr>
          <p:spPr bwMode="auto">
            <a:xfrm>
              <a:off x="5127" y="3188"/>
              <a:ext cx="385" cy="377"/>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F</a:t>
              </a:r>
            </a:p>
          </p:txBody>
        </p:sp>
        <p:sp>
          <p:nvSpPr>
            <p:cNvPr id="40979" name="Oval 32"/>
            <p:cNvSpPr>
              <a:spLocks noChangeArrowheads="1"/>
            </p:cNvSpPr>
            <p:nvPr/>
          </p:nvSpPr>
          <p:spPr bwMode="auto">
            <a:xfrm>
              <a:off x="4011" y="3284"/>
              <a:ext cx="342" cy="343"/>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E</a:t>
              </a:r>
            </a:p>
          </p:txBody>
        </p:sp>
      </p:grpSp>
      <p:sp>
        <p:nvSpPr>
          <p:cNvPr id="294945" name="Text Box 33"/>
          <p:cNvSpPr txBox="1">
            <a:spLocks noChangeArrowheads="1"/>
          </p:cNvSpPr>
          <p:nvPr/>
        </p:nvSpPr>
        <p:spPr bwMode="auto">
          <a:xfrm>
            <a:off x="533400" y="48768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zh-CN" altLang="en-US" dirty="0">
                <a:solidFill>
                  <a:srgbClr val="000000"/>
                </a:solidFill>
                <a:ea typeface="楷体_GB2312" pitchFamily="49" charset="-122"/>
              </a:rPr>
              <a:t>中序遍历：</a:t>
            </a:r>
            <a:r>
              <a:rPr lang="en-US" altLang="zh-CN" dirty="0">
                <a:solidFill>
                  <a:srgbClr val="000000"/>
                </a:solidFill>
                <a:ea typeface="楷体_GB2312" pitchFamily="49" charset="-122"/>
              </a:rPr>
              <a:t>BCAEDF</a:t>
            </a:r>
          </a:p>
        </p:txBody>
      </p:sp>
      <p:sp>
        <p:nvSpPr>
          <p:cNvPr id="294946" name="AutoShape 34"/>
          <p:cNvSpPr>
            <a:spLocks noChangeArrowheads="1"/>
          </p:cNvSpPr>
          <p:nvPr/>
        </p:nvSpPr>
        <p:spPr bwMode="auto">
          <a:xfrm>
            <a:off x="5661819" y="3733800"/>
            <a:ext cx="381000" cy="381000"/>
          </a:xfrm>
          <a:prstGeom prst="star5">
            <a:avLst/>
          </a:prstGeom>
          <a:solidFill>
            <a:srgbClr val="FF3300"/>
          </a:solidFill>
          <a:ln w="28575" cap="sq">
            <a:solidFill>
              <a:srgbClr val="FF3300"/>
            </a:solidFill>
            <a:miter lim="800000"/>
            <a:headEnd/>
            <a:tailEnd/>
          </a:ln>
          <a:effectLst/>
        </p:spPr>
        <p:txBody>
          <a:bodyPr wrap="none" anchor="ctr">
            <a:spAutoFit/>
          </a:bodyPr>
          <a:lstStyle/>
          <a:p>
            <a:pPr>
              <a:defRPr/>
            </a:pPr>
            <a:endParaRPr lang="zh-CN" altLang="en-US">
              <a:ea typeface="宋体" pitchFamily="2" charset="-122"/>
            </a:endParaRPr>
          </a:p>
        </p:txBody>
      </p:sp>
      <p:sp>
        <p:nvSpPr>
          <p:cNvPr id="294947" name="Freeform 35"/>
          <p:cNvSpPr>
            <a:spLocks/>
          </p:cNvSpPr>
          <p:nvPr/>
        </p:nvSpPr>
        <p:spPr bwMode="auto">
          <a:xfrm>
            <a:off x="5292725" y="1214438"/>
            <a:ext cx="3775075" cy="2062162"/>
          </a:xfrm>
          <a:custGeom>
            <a:avLst/>
            <a:gdLst>
              <a:gd name="T0" fmla="*/ 0 w 2378"/>
              <a:gd name="T1" fmla="*/ 1966912 h 1299"/>
              <a:gd name="T2" fmla="*/ 450850 w 2378"/>
              <a:gd name="T3" fmla="*/ 1052512 h 1299"/>
              <a:gd name="T4" fmla="*/ 1082675 w 2378"/>
              <a:gd name="T5" fmla="*/ 369887 h 1299"/>
              <a:gd name="T6" fmla="*/ 1687513 w 2378"/>
              <a:gd name="T7" fmla="*/ 47625 h 1299"/>
              <a:gd name="T8" fmla="*/ 2555875 w 2378"/>
              <a:gd name="T9" fmla="*/ 157162 h 1299"/>
              <a:gd name="T10" fmla="*/ 3317875 w 2378"/>
              <a:gd name="T11" fmla="*/ 995362 h 1299"/>
              <a:gd name="T12" fmla="*/ 3775075 w 2378"/>
              <a:gd name="T13" fmla="*/ 2062162 h 1299"/>
              <a:gd name="T14" fmla="*/ 0 60000 65536"/>
              <a:gd name="T15" fmla="*/ 0 60000 65536"/>
              <a:gd name="T16" fmla="*/ 0 60000 65536"/>
              <a:gd name="T17" fmla="*/ 0 60000 65536"/>
              <a:gd name="T18" fmla="*/ 0 60000 65536"/>
              <a:gd name="T19" fmla="*/ 0 60000 65536"/>
              <a:gd name="T20" fmla="*/ 0 60000 65536"/>
              <a:gd name="T21" fmla="*/ 0 w 2378"/>
              <a:gd name="T22" fmla="*/ 0 h 1299"/>
              <a:gd name="T23" fmla="*/ 2378 w 2378"/>
              <a:gd name="T24" fmla="*/ 1299 h 12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78" h="1299">
                <a:moveTo>
                  <a:pt x="0" y="1239"/>
                </a:moveTo>
                <a:cubicBezTo>
                  <a:pt x="47" y="1143"/>
                  <a:pt x="170" y="831"/>
                  <a:pt x="284" y="663"/>
                </a:cubicBezTo>
                <a:cubicBezTo>
                  <a:pt x="398" y="495"/>
                  <a:pt x="552" y="338"/>
                  <a:pt x="682" y="233"/>
                </a:cubicBezTo>
                <a:cubicBezTo>
                  <a:pt x="812" y="128"/>
                  <a:pt x="908" y="52"/>
                  <a:pt x="1063" y="30"/>
                </a:cubicBezTo>
                <a:cubicBezTo>
                  <a:pt x="1218" y="8"/>
                  <a:pt x="1439" y="0"/>
                  <a:pt x="1610" y="99"/>
                </a:cubicBezTo>
                <a:cubicBezTo>
                  <a:pt x="1781" y="198"/>
                  <a:pt x="1962" y="427"/>
                  <a:pt x="2090" y="627"/>
                </a:cubicBezTo>
                <a:cubicBezTo>
                  <a:pt x="2218" y="827"/>
                  <a:pt x="2298" y="1063"/>
                  <a:pt x="2378" y="1299"/>
                </a:cubicBezTo>
              </a:path>
            </a:pathLst>
          </a:custGeom>
          <a:noFill/>
          <a:ln w="38100" cap="sq">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4946"/>
                                        </p:tgtEl>
                                        <p:attrNameLst>
                                          <p:attrName>style.visibility</p:attrName>
                                        </p:attrNameLst>
                                      </p:cBhvr>
                                      <p:to>
                                        <p:strVal val="visible"/>
                                      </p:to>
                                    </p:set>
                                    <p:animEffect transition="in" filter="barn(outHorizontal)">
                                      <p:cBhvr>
                                        <p:cTn id="7" dur="500"/>
                                        <p:tgtEl>
                                          <p:spTgt spid="294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4947"/>
                                        </p:tgtEl>
                                        <p:attrNameLst>
                                          <p:attrName>style.visibility</p:attrName>
                                        </p:attrNameLst>
                                      </p:cBhvr>
                                      <p:to>
                                        <p:strVal val="visible"/>
                                      </p:to>
                                    </p:set>
                                    <p:animEffect transition="in" filter="wipe(left)">
                                      <p:cBhvr>
                                        <p:cTn id="12" dur="500"/>
                                        <p:tgtEl>
                                          <p:spTgt spid="294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94945"/>
                                        </p:tgtEl>
                                        <p:attrNameLst>
                                          <p:attrName>style.visibility</p:attrName>
                                        </p:attrNameLst>
                                      </p:cBhvr>
                                      <p:to>
                                        <p:strVal val="visible"/>
                                      </p:to>
                                    </p:set>
                                    <p:anim calcmode="lin" valueType="num">
                                      <p:cBhvr additive="base">
                                        <p:cTn id="23" dur="500" fill="hold"/>
                                        <p:tgtEl>
                                          <p:spTgt spid="294945"/>
                                        </p:tgtEl>
                                        <p:attrNameLst>
                                          <p:attrName>ppt_x</p:attrName>
                                        </p:attrNameLst>
                                      </p:cBhvr>
                                      <p:tavLst>
                                        <p:tav tm="0">
                                          <p:val>
                                            <p:strVal val="0-#ppt_w/2"/>
                                          </p:val>
                                        </p:tav>
                                        <p:tav tm="100000">
                                          <p:val>
                                            <p:strVal val="#ppt_x"/>
                                          </p:val>
                                        </p:tav>
                                      </p:tavLst>
                                    </p:anim>
                                    <p:anim calcmode="lin" valueType="num">
                                      <p:cBhvr additive="base">
                                        <p:cTn id="24" dur="500" fill="hold"/>
                                        <p:tgtEl>
                                          <p:spTgt spid="2949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45" grpId="0" autoUpdateAnimBg="0"/>
      <p:bldP spid="294946" grpId="0" animBg="1"/>
      <p:bldP spid="2949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36EB79A1-CB15-483C-B0BD-11999C1490F9}" type="slidenum">
              <a:rPr kumimoji="0" lang="en-US" altLang="zh-CN" sz="1400" b="0" smtClean="0">
                <a:solidFill>
                  <a:schemeClr val="tx1"/>
                </a:solidFill>
              </a:rPr>
              <a:pPr eaLnBrk="1" hangingPunct="1"/>
              <a:t>38</a:t>
            </a:fld>
            <a:endParaRPr kumimoji="0" lang="en-US" altLang="zh-CN" sz="1400" b="0" smtClean="0">
              <a:solidFill>
                <a:schemeClr val="tx1"/>
              </a:solidFill>
            </a:endParaRPr>
          </a:p>
        </p:txBody>
      </p:sp>
      <p:sp>
        <p:nvSpPr>
          <p:cNvPr id="41987" name="Rectangle 2"/>
          <p:cNvSpPr>
            <a:spLocks noGrp="1" noChangeArrowheads="1"/>
          </p:cNvSpPr>
          <p:nvPr>
            <p:ph type="title"/>
          </p:nvPr>
        </p:nvSpPr>
        <p:spPr/>
        <p:txBody>
          <a:bodyPr/>
          <a:lstStyle/>
          <a:p>
            <a:pPr eaLnBrk="1" hangingPunct="1"/>
            <a:r>
              <a:rPr lang="zh-CN" altLang="en-US" smtClean="0"/>
              <a:t>后（根）序的遍历</a:t>
            </a:r>
            <a:r>
              <a:rPr lang="en-US" altLang="zh-CN" smtClean="0">
                <a:solidFill>
                  <a:srgbClr val="FF3300"/>
                </a:solidFill>
              </a:rPr>
              <a:t>LR</a:t>
            </a:r>
            <a:r>
              <a:rPr lang="en-US" altLang="zh-CN" u="sng" smtClean="0">
                <a:solidFill>
                  <a:srgbClr val="FF3300"/>
                </a:solidFill>
              </a:rPr>
              <a:t>D</a:t>
            </a:r>
            <a:r>
              <a:rPr lang="zh-CN" altLang="en-US" smtClean="0"/>
              <a:t>算法</a:t>
            </a:r>
          </a:p>
        </p:txBody>
      </p:sp>
      <p:sp>
        <p:nvSpPr>
          <p:cNvPr id="41988" name="Rectangle 3"/>
          <p:cNvSpPr>
            <a:spLocks noGrp="1" noChangeArrowheads="1"/>
          </p:cNvSpPr>
          <p:nvPr>
            <p:ph type="body" idx="1"/>
          </p:nvPr>
        </p:nvSpPr>
        <p:spPr>
          <a:xfrm>
            <a:off x="457200" y="1371600"/>
            <a:ext cx="5638800" cy="4953000"/>
          </a:xfrm>
        </p:spPr>
        <p:txBody>
          <a:bodyPr/>
          <a:lstStyle/>
          <a:p>
            <a:pPr eaLnBrk="1" hangingPunct="1"/>
            <a:r>
              <a:rPr lang="en-US" altLang="zh-CN" smtClean="0"/>
              <a:t> </a:t>
            </a:r>
            <a:r>
              <a:rPr lang="zh-CN" altLang="en-US" smtClean="0"/>
              <a:t>若二叉树为空树，则空操作；</a:t>
            </a:r>
          </a:p>
          <a:p>
            <a:pPr eaLnBrk="1" hangingPunct="1"/>
            <a:r>
              <a:rPr lang="zh-CN" altLang="en-US" smtClean="0"/>
              <a:t>否则</a:t>
            </a:r>
          </a:p>
          <a:p>
            <a:pPr lvl="1" eaLnBrk="1" hangingPunct="1"/>
            <a:r>
              <a:rPr lang="zh-CN" altLang="en-US" smtClean="0"/>
              <a:t>（</a:t>
            </a:r>
            <a:r>
              <a:rPr lang="en-US" altLang="zh-CN" smtClean="0"/>
              <a:t>1</a:t>
            </a:r>
            <a:r>
              <a:rPr lang="zh-CN" altLang="en-US" smtClean="0"/>
              <a:t>）后序遍历左子树；</a:t>
            </a:r>
          </a:p>
          <a:p>
            <a:pPr lvl="1" eaLnBrk="1" hangingPunct="1"/>
            <a:r>
              <a:rPr lang="zh-CN" altLang="en-US" smtClean="0"/>
              <a:t>（</a:t>
            </a:r>
            <a:r>
              <a:rPr lang="en-US" altLang="zh-CN" smtClean="0"/>
              <a:t>2</a:t>
            </a:r>
            <a:r>
              <a:rPr lang="zh-CN" altLang="en-US" smtClean="0"/>
              <a:t>）后序遍历右子树；</a:t>
            </a:r>
          </a:p>
          <a:p>
            <a:pPr lvl="1" eaLnBrk="1" hangingPunct="1"/>
            <a:r>
              <a:rPr lang="zh-CN" altLang="en-US" smtClean="0"/>
              <a:t>（</a:t>
            </a:r>
            <a:r>
              <a:rPr lang="en-US" altLang="zh-CN" smtClean="0"/>
              <a:t>3</a:t>
            </a:r>
            <a:r>
              <a:rPr lang="zh-CN" altLang="en-US" smtClean="0"/>
              <a:t>）访问根结点</a:t>
            </a:r>
            <a:r>
              <a:rPr lang="en-US" altLang="zh-CN" smtClean="0"/>
              <a:t>;</a:t>
            </a:r>
          </a:p>
        </p:txBody>
      </p:sp>
      <p:grpSp>
        <p:nvGrpSpPr>
          <p:cNvPr id="41989" name="Group 22"/>
          <p:cNvGrpSpPr>
            <a:grpSpLocks/>
          </p:cNvGrpSpPr>
          <p:nvPr/>
        </p:nvGrpSpPr>
        <p:grpSpPr bwMode="auto">
          <a:xfrm>
            <a:off x="5791200" y="1371600"/>
            <a:ext cx="3048000" cy="2819400"/>
            <a:chOff x="3696" y="1536"/>
            <a:chExt cx="1920" cy="1776"/>
          </a:xfrm>
        </p:grpSpPr>
        <p:sp>
          <p:nvSpPr>
            <p:cNvPr id="42004" name="AutoShape 23"/>
            <p:cNvSpPr>
              <a:spLocks noChangeArrowheads="1"/>
            </p:cNvSpPr>
            <p:nvPr/>
          </p:nvSpPr>
          <p:spPr bwMode="auto">
            <a:xfrm>
              <a:off x="3696" y="2160"/>
              <a:ext cx="720" cy="1152"/>
            </a:xfrm>
            <a:prstGeom prst="wedgeEllipseCallout">
              <a:avLst>
                <a:gd name="adj1" fmla="val 60694"/>
                <a:gd name="adj2" fmla="val -71440"/>
              </a:avLst>
            </a:prstGeom>
            <a:solidFill>
              <a:schemeClr val="bg2"/>
            </a:solidFill>
            <a:ln w="28575" cap="sq">
              <a:solidFill>
                <a:schemeClr val="tx1"/>
              </a:solidFill>
              <a:miter lim="800000"/>
              <a:headEnd/>
              <a:tailEnd/>
            </a:ln>
          </p:spPr>
          <p:txBody>
            <a:bodyPr/>
            <a:lstStyle/>
            <a:p>
              <a:r>
                <a:rPr lang="en-US" altLang="zh-CN" sz="2400"/>
                <a:t>L</a:t>
              </a:r>
            </a:p>
            <a:p>
              <a:r>
                <a:rPr lang="en-US" altLang="zh-CN" sz="2400"/>
                <a:t>subtree</a:t>
              </a:r>
            </a:p>
          </p:txBody>
        </p:sp>
        <p:sp>
          <p:nvSpPr>
            <p:cNvPr id="42005" name="AutoShape 24"/>
            <p:cNvSpPr>
              <a:spLocks noChangeArrowheads="1"/>
            </p:cNvSpPr>
            <p:nvPr/>
          </p:nvSpPr>
          <p:spPr bwMode="auto">
            <a:xfrm>
              <a:off x="4896" y="2208"/>
              <a:ext cx="720" cy="1104"/>
            </a:xfrm>
            <a:prstGeom prst="wedgeEllipseCallout">
              <a:avLst>
                <a:gd name="adj1" fmla="val -62917"/>
                <a:gd name="adj2" fmla="val -82699"/>
              </a:avLst>
            </a:prstGeom>
            <a:solidFill>
              <a:srgbClr val="CAF2CE"/>
            </a:solidFill>
            <a:ln w="28575" cap="sq">
              <a:solidFill>
                <a:schemeClr val="tx1"/>
              </a:solidFill>
              <a:miter lim="800000"/>
              <a:headEnd/>
              <a:tailEnd/>
            </a:ln>
          </p:spPr>
          <p:txBody>
            <a:bodyPr tIns="0" bIns="0"/>
            <a:lstStyle/>
            <a:p>
              <a:r>
                <a:rPr lang="en-US" altLang="zh-CN" sz="2400"/>
                <a:t>R</a:t>
              </a:r>
            </a:p>
            <a:p>
              <a:r>
                <a:rPr lang="en-US" altLang="zh-CN" sz="2400"/>
                <a:t>subtree</a:t>
              </a:r>
            </a:p>
          </p:txBody>
        </p:sp>
        <p:grpSp>
          <p:nvGrpSpPr>
            <p:cNvPr id="42006" name="Group 25"/>
            <p:cNvGrpSpPr>
              <a:grpSpLocks/>
            </p:cNvGrpSpPr>
            <p:nvPr/>
          </p:nvGrpSpPr>
          <p:grpSpPr bwMode="auto">
            <a:xfrm>
              <a:off x="4416" y="1536"/>
              <a:ext cx="432" cy="432"/>
              <a:chOff x="2688" y="2352"/>
              <a:chExt cx="432" cy="432"/>
            </a:xfrm>
          </p:grpSpPr>
          <p:sp>
            <p:nvSpPr>
              <p:cNvPr id="42007" name="Oval 26"/>
              <p:cNvSpPr>
                <a:spLocks noChangeArrowheads="1"/>
              </p:cNvSpPr>
              <p:nvPr/>
            </p:nvSpPr>
            <p:spPr bwMode="auto">
              <a:xfrm>
                <a:off x="2688" y="2352"/>
                <a:ext cx="432" cy="432"/>
              </a:xfrm>
              <a:prstGeom prst="ellipse">
                <a:avLst/>
              </a:prstGeom>
              <a:solidFill>
                <a:srgbClr val="FBE2DF"/>
              </a:solidFill>
              <a:ln w="28575" cap="sq">
                <a:solidFill>
                  <a:schemeClr val="tx1"/>
                </a:solidFill>
                <a:round/>
                <a:headEnd/>
                <a:tailEnd/>
              </a:ln>
            </p:spPr>
            <p:txBody>
              <a:bodyPr wrap="none" anchor="ctr">
                <a:spAutoFit/>
              </a:bodyPr>
              <a:lstStyle/>
              <a:p>
                <a:endParaRPr lang="zh-CN" altLang="en-US"/>
              </a:p>
            </p:txBody>
          </p:sp>
          <p:sp>
            <p:nvSpPr>
              <p:cNvPr id="42008" name="Text Box 27"/>
              <p:cNvSpPr txBox="1">
                <a:spLocks noChangeArrowheads="1"/>
              </p:cNvSpPr>
              <p:nvPr/>
            </p:nvSpPr>
            <p:spPr bwMode="auto">
              <a:xfrm>
                <a:off x="2688" y="24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buClr>
                    <a:schemeClr val="tx2"/>
                  </a:buClr>
                  <a:buSzPct val="110000"/>
                  <a:buFont typeface="Symbol" pitchFamily="18" charset="2"/>
                  <a:buNone/>
                </a:pPr>
                <a:r>
                  <a:rPr kumimoji="0" lang="en-US" altLang="zh-CN">
                    <a:solidFill>
                      <a:schemeClr val="tx1"/>
                    </a:solidFill>
                    <a:ea typeface="楷体_GB2312" pitchFamily="49" charset="-122"/>
                  </a:rPr>
                  <a:t>D</a:t>
                </a:r>
              </a:p>
            </p:txBody>
          </p:sp>
        </p:grpSp>
      </p:grpSp>
      <p:sp>
        <p:nvSpPr>
          <p:cNvPr id="295964" name="AutoShape 28"/>
          <p:cNvSpPr>
            <a:spLocks noChangeArrowheads="1"/>
          </p:cNvSpPr>
          <p:nvPr/>
        </p:nvSpPr>
        <p:spPr bwMode="auto">
          <a:xfrm>
            <a:off x="5791200" y="3657600"/>
            <a:ext cx="381000" cy="381000"/>
          </a:xfrm>
          <a:prstGeom prst="star5">
            <a:avLst/>
          </a:prstGeom>
          <a:solidFill>
            <a:srgbClr val="FF3300"/>
          </a:solidFill>
          <a:ln w="28575" cap="sq">
            <a:solidFill>
              <a:srgbClr val="FF3300"/>
            </a:solidFill>
            <a:miter lim="800000"/>
            <a:headEnd/>
            <a:tailEnd/>
          </a:ln>
          <a:effectLst/>
        </p:spPr>
        <p:txBody>
          <a:bodyPr wrap="none" anchor="ctr">
            <a:spAutoFit/>
          </a:bodyPr>
          <a:lstStyle/>
          <a:p>
            <a:pPr>
              <a:defRPr/>
            </a:pPr>
            <a:endParaRPr lang="zh-CN" altLang="en-US">
              <a:ea typeface="宋体" pitchFamily="2" charset="-122"/>
            </a:endParaRPr>
          </a:p>
        </p:txBody>
      </p:sp>
      <p:sp>
        <p:nvSpPr>
          <p:cNvPr id="295965" name="Freeform 29"/>
          <p:cNvSpPr>
            <a:spLocks/>
          </p:cNvSpPr>
          <p:nvPr/>
        </p:nvSpPr>
        <p:spPr bwMode="auto">
          <a:xfrm>
            <a:off x="5943600" y="1524000"/>
            <a:ext cx="3160713" cy="2984500"/>
          </a:xfrm>
          <a:custGeom>
            <a:avLst/>
            <a:gdLst>
              <a:gd name="T0" fmla="*/ 0 w 1991"/>
              <a:gd name="T1" fmla="*/ 2743200 h 1880"/>
              <a:gd name="T2" fmla="*/ 947738 w 1991"/>
              <a:gd name="T3" fmla="*/ 2870200 h 1880"/>
              <a:gd name="T4" fmla="*/ 2363788 w 1991"/>
              <a:gd name="T5" fmla="*/ 2895600 h 1880"/>
              <a:gd name="T6" fmla="*/ 3046413 w 1991"/>
              <a:gd name="T7" fmla="*/ 2339975 h 1880"/>
              <a:gd name="T8" fmla="*/ 3046413 w 1991"/>
              <a:gd name="T9" fmla="*/ 923925 h 1880"/>
              <a:gd name="T10" fmla="*/ 2633663 w 1991"/>
              <a:gd name="T11" fmla="*/ 357188 h 1880"/>
              <a:gd name="T12" fmla="*/ 1981201 w 1991"/>
              <a:gd name="T13" fmla="*/ 0 h 1880"/>
              <a:gd name="T14" fmla="*/ 0 60000 65536"/>
              <a:gd name="T15" fmla="*/ 0 60000 65536"/>
              <a:gd name="T16" fmla="*/ 0 60000 65536"/>
              <a:gd name="T17" fmla="*/ 0 60000 65536"/>
              <a:gd name="T18" fmla="*/ 0 60000 65536"/>
              <a:gd name="T19" fmla="*/ 0 60000 65536"/>
              <a:gd name="T20" fmla="*/ 0 60000 65536"/>
              <a:gd name="T21" fmla="*/ 0 w 1991"/>
              <a:gd name="T22" fmla="*/ 0 h 1880"/>
              <a:gd name="T23" fmla="*/ 1991 w 1991"/>
              <a:gd name="T24" fmla="*/ 1880 h 18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91" h="1880">
                <a:moveTo>
                  <a:pt x="0" y="1728"/>
                </a:moveTo>
                <a:cubicBezTo>
                  <a:pt x="99" y="1741"/>
                  <a:pt x="349" y="1792"/>
                  <a:pt x="597" y="1808"/>
                </a:cubicBezTo>
                <a:cubicBezTo>
                  <a:pt x="845" y="1824"/>
                  <a:pt x="1269" y="1880"/>
                  <a:pt x="1489" y="1824"/>
                </a:cubicBezTo>
                <a:cubicBezTo>
                  <a:pt x="1709" y="1768"/>
                  <a:pt x="1847" y="1681"/>
                  <a:pt x="1919" y="1474"/>
                </a:cubicBezTo>
                <a:cubicBezTo>
                  <a:pt x="1991" y="1267"/>
                  <a:pt x="1962" y="790"/>
                  <a:pt x="1919" y="582"/>
                </a:cubicBezTo>
                <a:cubicBezTo>
                  <a:pt x="1876" y="374"/>
                  <a:pt x="1771" y="322"/>
                  <a:pt x="1659" y="225"/>
                </a:cubicBezTo>
                <a:cubicBezTo>
                  <a:pt x="1547" y="128"/>
                  <a:pt x="1334" y="47"/>
                  <a:pt x="1248" y="0"/>
                </a:cubicBezTo>
              </a:path>
            </a:pathLst>
          </a:custGeom>
          <a:noFill/>
          <a:ln w="38100" cap="sq">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4" name="Group 30"/>
          <p:cNvGrpSpPr>
            <a:grpSpLocks/>
          </p:cNvGrpSpPr>
          <p:nvPr/>
        </p:nvGrpSpPr>
        <p:grpSpPr bwMode="auto">
          <a:xfrm>
            <a:off x="4953000" y="4419600"/>
            <a:ext cx="3962400" cy="2100263"/>
            <a:chOff x="3024" y="2304"/>
            <a:chExt cx="2496" cy="1323"/>
          </a:xfrm>
        </p:grpSpPr>
        <p:sp>
          <p:nvSpPr>
            <p:cNvPr id="41994" name="Line 31"/>
            <p:cNvSpPr>
              <a:spLocks noChangeShapeType="1"/>
            </p:cNvSpPr>
            <p:nvPr/>
          </p:nvSpPr>
          <p:spPr bwMode="auto">
            <a:xfrm flipH="1">
              <a:off x="4176" y="3024"/>
              <a:ext cx="397" cy="3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5" name="Line 32"/>
            <p:cNvSpPr>
              <a:spLocks noChangeShapeType="1"/>
            </p:cNvSpPr>
            <p:nvPr/>
          </p:nvSpPr>
          <p:spPr bwMode="auto">
            <a:xfrm>
              <a:off x="4065" y="2564"/>
              <a:ext cx="1455" cy="81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6" name="Line 33"/>
            <p:cNvSpPr>
              <a:spLocks noChangeShapeType="1"/>
            </p:cNvSpPr>
            <p:nvPr/>
          </p:nvSpPr>
          <p:spPr bwMode="auto">
            <a:xfrm flipH="1">
              <a:off x="3074" y="2564"/>
              <a:ext cx="760" cy="35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7" name="Line 34"/>
            <p:cNvSpPr>
              <a:spLocks noChangeShapeType="1"/>
            </p:cNvSpPr>
            <p:nvPr/>
          </p:nvSpPr>
          <p:spPr bwMode="auto">
            <a:xfrm>
              <a:off x="3272" y="3073"/>
              <a:ext cx="397" cy="32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8" name="Oval 35"/>
            <p:cNvSpPr>
              <a:spLocks noChangeArrowheads="1"/>
            </p:cNvSpPr>
            <p:nvPr/>
          </p:nvSpPr>
          <p:spPr bwMode="auto">
            <a:xfrm>
              <a:off x="3768" y="2304"/>
              <a:ext cx="350" cy="343"/>
            </a:xfrm>
            <a:prstGeom prst="ellipse">
              <a:avLst/>
            </a:prstGeom>
            <a:solidFill>
              <a:schemeClr val="bg2"/>
            </a:solidFill>
            <a:ln w="38100"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A</a:t>
              </a:r>
            </a:p>
          </p:txBody>
        </p:sp>
        <p:sp>
          <p:nvSpPr>
            <p:cNvPr id="41999" name="Oval 36"/>
            <p:cNvSpPr>
              <a:spLocks noChangeArrowheads="1"/>
            </p:cNvSpPr>
            <p:nvPr/>
          </p:nvSpPr>
          <p:spPr bwMode="auto">
            <a:xfrm>
              <a:off x="3024" y="2725"/>
              <a:ext cx="385" cy="37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B</a:t>
              </a:r>
            </a:p>
          </p:txBody>
        </p:sp>
        <p:sp>
          <p:nvSpPr>
            <p:cNvPr id="42000" name="Oval 37"/>
            <p:cNvSpPr>
              <a:spLocks noChangeArrowheads="1"/>
            </p:cNvSpPr>
            <p:nvPr/>
          </p:nvSpPr>
          <p:spPr bwMode="auto">
            <a:xfrm>
              <a:off x="3436" y="3272"/>
              <a:ext cx="350" cy="343"/>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C</a:t>
              </a:r>
            </a:p>
          </p:txBody>
        </p:sp>
        <p:sp>
          <p:nvSpPr>
            <p:cNvPr id="42001" name="Oval 38"/>
            <p:cNvSpPr>
              <a:spLocks noChangeArrowheads="1"/>
            </p:cNvSpPr>
            <p:nvPr/>
          </p:nvSpPr>
          <p:spPr bwMode="auto">
            <a:xfrm>
              <a:off x="4385" y="2683"/>
              <a:ext cx="385" cy="37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D</a:t>
              </a:r>
            </a:p>
          </p:txBody>
        </p:sp>
        <p:sp>
          <p:nvSpPr>
            <p:cNvPr id="42002" name="Oval 39"/>
            <p:cNvSpPr>
              <a:spLocks noChangeArrowheads="1"/>
            </p:cNvSpPr>
            <p:nvPr/>
          </p:nvSpPr>
          <p:spPr bwMode="auto">
            <a:xfrm>
              <a:off x="5127" y="3188"/>
              <a:ext cx="385" cy="377"/>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F</a:t>
              </a:r>
            </a:p>
          </p:txBody>
        </p:sp>
        <p:sp>
          <p:nvSpPr>
            <p:cNvPr id="42003" name="Oval 40"/>
            <p:cNvSpPr>
              <a:spLocks noChangeArrowheads="1"/>
            </p:cNvSpPr>
            <p:nvPr/>
          </p:nvSpPr>
          <p:spPr bwMode="auto">
            <a:xfrm>
              <a:off x="4011" y="3284"/>
              <a:ext cx="342" cy="343"/>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E</a:t>
              </a:r>
            </a:p>
          </p:txBody>
        </p:sp>
      </p:grpSp>
      <p:sp>
        <p:nvSpPr>
          <p:cNvPr id="295977" name="Text Box 41"/>
          <p:cNvSpPr txBox="1">
            <a:spLocks noChangeArrowheads="1"/>
          </p:cNvSpPr>
          <p:nvPr/>
        </p:nvSpPr>
        <p:spPr bwMode="auto">
          <a:xfrm>
            <a:off x="533400" y="48768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zh-CN" altLang="en-US" dirty="0">
                <a:solidFill>
                  <a:srgbClr val="000000"/>
                </a:solidFill>
                <a:ea typeface="楷体_GB2312" pitchFamily="49" charset="-122"/>
              </a:rPr>
              <a:t>后序遍历：</a:t>
            </a:r>
            <a:r>
              <a:rPr lang="en-US" altLang="zh-CN" dirty="0">
                <a:solidFill>
                  <a:srgbClr val="000000"/>
                </a:solidFill>
                <a:ea typeface="楷体_GB2312" pitchFamily="49" charset="-122"/>
              </a:rPr>
              <a:t>CBEFDA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5964"/>
                                        </p:tgtEl>
                                        <p:attrNameLst>
                                          <p:attrName>style.visibility</p:attrName>
                                        </p:attrNameLst>
                                      </p:cBhvr>
                                      <p:to>
                                        <p:strVal val="visible"/>
                                      </p:to>
                                    </p:set>
                                    <p:animEffect transition="in" filter="barn(outHorizontal)">
                                      <p:cBhvr>
                                        <p:cTn id="7" dur="500"/>
                                        <p:tgtEl>
                                          <p:spTgt spid="295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5965"/>
                                        </p:tgtEl>
                                        <p:attrNameLst>
                                          <p:attrName>style.visibility</p:attrName>
                                        </p:attrNameLst>
                                      </p:cBhvr>
                                      <p:to>
                                        <p:strVal val="visible"/>
                                      </p:to>
                                    </p:set>
                                    <p:animEffect transition="in" filter="wipe(down)">
                                      <p:cBhvr>
                                        <p:cTn id="12" dur="500"/>
                                        <p:tgtEl>
                                          <p:spTgt spid="295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95977"/>
                                        </p:tgtEl>
                                        <p:attrNameLst>
                                          <p:attrName>style.visibility</p:attrName>
                                        </p:attrNameLst>
                                      </p:cBhvr>
                                      <p:to>
                                        <p:strVal val="visible"/>
                                      </p:to>
                                    </p:set>
                                    <p:anim calcmode="lin" valueType="num">
                                      <p:cBhvr additive="base">
                                        <p:cTn id="23" dur="500" fill="hold"/>
                                        <p:tgtEl>
                                          <p:spTgt spid="295977"/>
                                        </p:tgtEl>
                                        <p:attrNameLst>
                                          <p:attrName>ppt_x</p:attrName>
                                        </p:attrNameLst>
                                      </p:cBhvr>
                                      <p:tavLst>
                                        <p:tav tm="0">
                                          <p:val>
                                            <p:strVal val="0-#ppt_w/2"/>
                                          </p:val>
                                        </p:tav>
                                        <p:tav tm="100000">
                                          <p:val>
                                            <p:strVal val="#ppt_x"/>
                                          </p:val>
                                        </p:tav>
                                      </p:tavLst>
                                    </p:anim>
                                    <p:anim calcmode="lin" valueType="num">
                                      <p:cBhvr additive="base">
                                        <p:cTn id="24" dur="500" fill="hold"/>
                                        <p:tgtEl>
                                          <p:spTgt spid="2959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64" grpId="0" animBg="1"/>
      <p:bldP spid="295965" grpId="0" animBg="1"/>
      <p:bldP spid="29597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en-US" altLang="zh-CN" dirty="0" smtClean="0"/>
              <a:t>6.4.1 </a:t>
            </a:r>
            <a:r>
              <a:rPr lang="zh-CN" altLang="en-US" dirty="0" smtClean="0"/>
              <a:t>二叉树的访问顺序</a:t>
            </a:r>
            <a:endParaRPr lang="zh-CN" altLang="en-US" dirty="0"/>
          </a:p>
        </p:txBody>
      </p:sp>
      <p:sp>
        <p:nvSpPr>
          <p:cNvPr id="43010"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A11E6FB6-037A-493F-9182-7D3004BDA612}" type="slidenum">
              <a:rPr kumimoji="0" lang="en-US" altLang="zh-CN" sz="1400" b="0" smtClean="0">
                <a:solidFill>
                  <a:schemeClr val="tx1"/>
                </a:solidFill>
              </a:rPr>
              <a:pPr eaLnBrk="1" hangingPunct="1"/>
              <a:t>39</a:t>
            </a:fld>
            <a:endParaRPr kumimoji="0" lang="en-US" altLang="zh-CN" sz="1400" b="0" smtClean="0">
              <a:solidFill>
                <a:schemeClr val="tx1"/>
              </a:solidFill>
            </a:endParaRPr>
          </a:p>
        </p:txBody>
      </p:sp>
      <p:sp>
        <p:nvSpPr>
          <p:cNvPr id="43011" name="Text Box 2"/>
          <p:cNvSpPr txBox="1">
            <a:spLocks noChangeArrowheads="1"/>
          </p:cNvSpPr>
          <p:nvPr/>
        </p:nvSpPr>
        <p:spPr bwMode="auto">
          <a:xfrm>
            <a:off x="700088" y="1438275"/>
            <a:ext cx="4100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r>
              <a:rPr lang="zh-CN" altLang="en-US">
                <a:solidFill>
                  <a:schemeClr val="tx1"/>
                </a:solidFill>
                <a:ea typeface="楷体_GB2312" pitchFamily="49" charset="-122"/>
              </a:rPr>
              <a:t>先序遍历（</a:t>
            </a:r>
            <a:r>
              <a:rPr lang="en-US" altLang="zh-CN">
                <a:solidFill>
                  <a:srgbClr val="990000"/>
                </a:solidFill>
                <a:ea typeface="楷体_GB2312" pitchFamily="49" charset="-122"/>
              </a:rPr>
              <a:t>D</a:t>
            </a:r>
            <a:r>
              <a:rPr lang="en-US" altLang="zh-CN">
                <a:solidFill>
                  <a:schemeClr val="tx1"/>
                </a:solidFill>
                <a:ea typeface="楷体_GB2312" pitchFamily="49" charset="-122"/>
              </a:rPr>
              <a:t>LR</a:t>
            </a:r>
            <a:r>
              <a:rPr lang="zh-CN" altLang="en-US">
                <a:solidFill>
                  <a:schemeClr val="tx1"/>
                </a:solidFill>
                <a:ea typeface="楷体_GB2312" pitchFamily="49" charset="-122"/>
              </a:rPr>
              <a:t>）</a:t>
            </a:r>
          </a:p>
        </p:txBody>
      </p:sp>
      <p:sp>
        <p:nvSpPr>
          <p:cNvPr id="214019" name="Text Box 3"/>
          <p:cNvSpPr txBox="1">
            <a:spLocks noChangeArrowheads="1"/>
          </p:cNvSpPr>
          <p:nvPr/>
        </p:nvSpPr>
        <p:spPr bwMode="auto">
          <a:xfrm>
            <a:off x="700088" y="2262188"/>
            <a:ext cx="3719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rgbClr val="990000"/>
                </a:solidFill>
                <a:ea typeface="楷体_GB2312" pitchFamily="49" charset="-122"/>
              </a:rPr>
              <a:t>A B D E G C F </a:t>
            </a:r>
          </a:p>
        </p:txBody>
      </p:sp>
      <p:sp>
        <p:nvSpPr>
          <p:cNvPr id="43013" name="Rectangle 4"/>
          <p:cNvSpPr>
            <a:spLocks noChangeArrowheads="1"/>
          </p:cNvSpPr>
          <p:nvPr/>
        </p:nvSpPr>
        <p:spPr bwMode="auto">
          <a:xfrm>
            <a:off x="700088" y="3087688"/>
            <a:ext cx="3078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eaLnBrk="0" hangingPunct="0"/>
            <a:r>
              <a:rPr lang="zh-CN" altLang="en-US">
                <a:solidFill>
                  <a:schemeClr val="tx1"/>
                </a:solidFill>
                <a:ea typeface="楷体_GB2312" pitchFamily="49" charset="-122"/>
              </a:rPr>
              <a:t>中序遍历（</a:t>
            </a:r>
            <a:r>
              <a:rPr lang="en-US" altLang="zh-CN">
                <a:solidFill>
                  <a:schemeClr val="tx1"/>
                </a:solidFill>
                <a:ea typeface="楷体_GB2312" pitchFamily="49" charset="-122"/>
              </a:rPr>
              <a:t>L</a:t>
            </a:r>
            <a:r>
              <a:rPr lang="en-US" altLang="zh-CN">
                <a:solidFill>
                  <a:srgbClr val="990000"/>
                </a:solidFill>
                <a:ea typeface="楷体_GB2312" pitchFamily="49" charset="-122"/>
              </a:rPr>
              <a:t>D</a:t>
            </a:r>
            <a:r>
              <a:rPr lang="en-US" altLang="zh-CN">
                <a:solidFill>
                  <a:schemeClr val="tx1"/>
                </a:solidFill>
                <a:ea typeface="楷体_GB2312" pitchFamily="49" charset="-122"/>
              </a:rPr>
              <a:t>R</a:t>
            </a:r>
            <a:r>
              <a:rPr lang="zh-CN" altLang="en-US">
                <a:solidFill>
                  <a:schemeClr val="tx1"/>
                </a:solidFill>
                <a:ea typeface="楷体_GB2312" pitchFamily="49" charset="-122"/>
              </a:rPr>
              <a:t>）</a:t>
            </a:r>
          </a:p>
        </p:txBody>
      </p:sp>
      <p:sp>
        <p:nvSpPr>
          <p:cNvPr id="214021" name="Rectangle 5"/>
          <p:cNvSpPr>
            <a:spLocks noChangeArrowheads="1"/>
          </p:cNvSpPr>
          <p:nvPr/>
        </p:nvSpPr>
        <p:spPr bwMode="auto">
          <a:xfrm>
            <a:off x="700088" y="3911600"/>
            <a:ext cx="2544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algn="l" eaLnBrk="0" hangingPunct="0">
              <a:spcBef>
                <a:spcPct val="50000"/>
              </a:spcBef>
            </a:pPr>
            <a:r>
              <a:rPr lang="en-US" altLang="zh-CN">
                <a:solidFill>
                  <a:srgbClr val="990000"/>
                </a:solidFill>
                <a:ea typeface="楷体_GB2312" pitchFamily="49" charset="-122"/>
              </a:rPr>
              <a:t>D B G E A F C </a:t>
            </a:r>
          </a:p>
        </p:txBody>
      </p:sp>
      <p:sp>
        <p:nvSpPr>
          <p:cNvPr id="43015" name="Rectangle 6"/>
          <p:cNvSpPr>
            <a:spLocks noChangeArrowheads="1"/>
          </p:cNvSpPr>
          <p:nvPr/>
        </p:nvSpPr>
        <p:spPr bwMode="auto">
          <a:xfrm>
            <a:off x="700088" y="4737100"/>
            <a:ext cx="3078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eaLnBrk="0" hangingPunct="0"/>
            <a:r>
              <a:rPr lang="zh-CN" altLang="en-US">
                <a:solidFill>
                  <a:schemeClr val="tx1"/>
                </a:solidFill>
                <a:ea typeface="楷体_GB2312" pitchFamily="49" charset="-122"/>
              </a:rPr>
              <a:t>后序遍历（</a:t>
            </a:r>
            <a:r>
              <a:rPr lang="en-US" altLang="zh-CN">
                <a:solidFill>
                  <a:schemeClr val="tx1"/>
                </a:solidFill>
                <a:ea typeface="楷体_GB2312" pitchFamily="49" charset="-122"/>
              </a:rPr>
              <a:t>LR</a:t>
            </a:r>
            <a:r>
              <a:rPr lang="en-US" altLang="zh-CN">
                <a:solidFill>
                  <a:srgbClr val="990000"/>
                </a:solidFill>
                <a:ea typeface="楷体_GB2312" pitchFamily="49" charset="-122"/>
              </a:rPr>
              <a:t>D</a:t>
            </a:r>
            <a:r>
              <a:rPr lang="zh-CN" altLang="en-US">
                <a:solidFill>
                  <a:schemeClr val="tx1"/>
                </a:solidFill>
                <a:ea typeface="楷体_GB2312" pitchFamily="49" charset="-122"/>
              </a:rPr>
              <a:t>）</a:t>
            </a:r>
          </a:p>
        </p:txBody>
      </p:sp>
      <p:sp>
        <p:nvSpPr>
          <p:cNvPr id="214023" name="Rectangle 7"/>
          <p:cNvSpPr>
            <a:spLocks noChangeArrowheads="1"/>
          </p:cNvSpPr>
          <p:nvPr/>
        </p:nvSpPr>
        <p:spPr bwMode="auto">
          <a:xfrm>
            <a:off x="700088" y="5562600"/>
            <a:ext cx="2455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p>
            <a:pPr algn="l" eaLnBrk="0" hangingPunct="0">
              <a:spcBef>
                <a:spcPct val="50000"/>
              </a:spcBef>
            </a:pPr>
            <a:r>
              <a:rPr lang="en-US" altLang="zh-CN">
                <a:solidFill>
                  <a:srgbClr val="990000"/>
                </a:solidFill>
                <a:ea typeface="楷体_GB2312" pitchFamily="49" charset="-122"/>
              </a:rPr>
              <a:t>D G E B F C A</a:t>
            </a:r>
          </a:p>
        </p:txBody>
      </p:sp>
      <p:grpSp>
        <p:nvGrpSpPr>
          <p:cNvPr id="43017" name="Group 36"/>
          <p:cNvGrpSpPr>
            <a:grpSpLocks/>
          </p:cNvGrpSpPr>
          <p:nvPr/>
        </p:nvGrpSpPr>
        <p:grpSpPr bwMode="auto">
          <a:xfrm>
            <a:off x="4724400" y="2133600"/>
            <a:ext cx="3579813" cy="2730500"/>
            <a:chOff x="2976" y="1344"/>
            <a:chExt cx="2255" cy="1720"/>
          </a:xfrm>
        </p:grpSpPr>
        <p:sp>
          <p:nvSpPr>
            <p:cNvPr id="43018" name="Line 9"/>
            <p:cNvSpPr>
              <a:spLocks noChangeShapeType="1"/>
            </p:cNvSpPr>
            <p:nvPr/>
          </p:nvSpPr>
          <p:spPr bwMode="auto">
            <a:xfrm flipH="1">
              <a:off x="3845" y="2569"/>
              <a:ext cx="162" cy="22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3019" name="Group 10"/>
            <p:cNvGrpSpPr>
              <a:grpSpLocks/>
            </p:cNvGrpSpPr>
            <p:nvPr/>
          </p:nvGrpSpPr>
          <p:grpSpPr bwMode="auto">
            <a:xfrm>
              <a:off x="3507" y="2660"/>
              <a:ext cx="724" cy="404"/>
              <a:chOff x="723" y="1543"/>
              <a:chExt cx="680" cy="404"/>
            </a:xfrm>
          </p:grpSpPr>
          <p:sp>
            <p:nvSpPr>
              <p:cNvPr id="43043" name="Oval 11"/>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3044" name="Text Box 12"/>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G</a:t>
                </a:r>
              </a:p>
            </p:txBody>
          </p:sp>
        </p:grpSp>
        <p:sp>
          <p:nvSpPr>
            <p:cNvPr id="43020" name="Line 13"/>
            <p:cNvSpPr>
              <a:spLocks noChangeShapeType="1"/>
            </p:cNvSpPr>
            <p:nvPr/>
          </p:nvSpPr>
          <p:spPr bwMode="auto">
            <a:xfrm flipH="1">
              <a:off x="3715" y="1680"/>
              <a:ext cx="408" cy="28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1" name="Line 14"/>
            <p:cNvSpPr>
              <a:spLocks noChangeShapeType="1"/>
            </p:cNvSpPr>
            <p:nvPr/>
          </p:nvSpPr>
          <p:spPr bwMode="auto">
            <a:xfrm>
              <a:off x="4430" y="1680"/>
              <a:ext cx="408" cy="28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2" name="Line 15"/>
            <p:cNvSpPr>
              <a:spLocks noChangeShapeType="1"/>
            </p:cNvSpPr>
            <p:nvPr/>
          </p:nvSpPr>
          <p:spPr bwMode="auto">
            <a:xfrm>
              <a:off x="3749" y="2115"/>
              <a:ext cx="255"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3" name="Line 16"/>
            <p:cNvSpPr>
              <a:spLocks noChangeShapeType="1"/>
            </p:cNvSpPr>
            <p:nvPr/>
          </p:nvSpPr>
          <p:spPr bwMode="auto">
            <a:xfrm flipH="1">
              <a:off x="4569" y="2115"/>
              <a:ext cx="259"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4" name="Line 17"/>
            <p:cNvSpPr>
              <a:spLocks noChangeShapeType="1"/>
            </p:cNvSpPr>
            <p:nvPr/>
          </p:nvSpPr>
          <p:spPr bwMode="auto">
            <a:xfrm flipH="1">
              <a:off x="3312" y="2070"/>
              <a:ext cx="309" cy="33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3025" name="Group 18"/>
            <p:cNvGrpSpPr>
              <a:grpSpLocks/>
            </p:cNvGrpSpPr>
            <p:nvPr/>
          </p:nvGrpSpPr>
          <p:grpSpPr bwMode="auto">
            <a:xfrm>
              <a:off x="4021" y="1344"/>
              <a:ext cx="613" cy="404"/>
              <a:chOff x="3544" y="935"/>
              <a:chExt cx="576" cy="404"/>
            </a:xfrm>
          </p:grpSpPr>
          <p:sp>
            <p:nvSpPr>
              <p:cNvPr id="43041" name="Oval 19"/>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3042" name="Text Box 20"/>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43026" name="Group 21"/>
            <p:cNvGrpSpPr>
              <a:grpSpLocks/>
            </p:cNvGrpSpPr>
            <p:nvPr/>
          </p:nvGrpSpPr>
          <p:grpSpPr bwMode="auto">
            <a:xfrm>
              <a:off x="4329" y="2251"/>
              <a:ext cx="613" cy="404"/>
              <a:chOff x="3784" y="1987"/>
              <a:chExt cx="576" cy="404"/>
            </a:xfrm>
          </p:grpSpPr>
          <p:sp>
            <p:nvSpPr>
              <p:cNvPr id="43039" name="Oval 2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3040" name="Text Box 2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43027" name="Group 24"/>
            <p:cNvGrpSpPr>
              <a:grpSpLocks/>
            </p:cNvGrpSpPr>
            <p:nvPr/>
          </p:nvGrpSpPr>
          <p:grpSpPr bwMode="auto">
            <a:xfrm>
              <a:off x="3798" y="2251"/>
              <a:ext cx="613" cy="404"/>
              <a:chOff x="3304" y="1991"/>
              <a:chExt cx="576" cy="404"/>
            </a:xfrm>
          </p:grpSpPr>
          <p:sp>
            <p:nvSpPr>
              <p:cNvPr id="43037" name="Oval 25"/>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3038" name="Text Box 26"/>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43028" name="Group 27"/>
            <p:cNvGrpSpPr>
              <a:grpSpLocks/>
            </p:cNvGrpSpPr>
            <p:nvPr/>
          </p:nvGrpSpPr>
          <p:grpSpPr bwMode="auto">
            <a:xfrm>
              <a:off x="2976" y="2229"/>
              <a:ext cx="613" cy="404"/>
              <a:chOff x="2488" y="1991"/>
              <a:chExt cx="576" cy="404"/>
            </a:xfrm>
          </p:grpSpPr>
          <p:sp>
            <p:nvSpPr>
              <p:cNvPr id="43035" name="Oval 28"/>
              <p:cNvSpPr>
                <a:spLocks noChangeArrowheads="1"/>
              </p:cNvSpPr>
              <p:nvPr/>
            </p:nvSpPr>
            <p:spPr bwMode="auto">
              <a:xfrm>
                <a:off x="2572"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3036" name="Text Box 29"/>
              <p:cNvSpPr txBox="1">
                <a:spLocks noChangeArrowheads="1"/>
              </p:cNvSpPr>
              <p:nvPr/>
            </p:nvSpPr>
            <p:spPr bwMode="auto">
              <a:xfrm>
                <a:off x="2488"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D</a:t>
                </a:r>
              </a:p>
            </p:txBody>
          </p:sp>
        </p:grpSp>
        <p:grpSp>
          <p:nvGrpSpPr>
            <p:cNvPr id="43029" name="Group 30"/>
            <p:cNvGrpSpPr>
              <a:grpSpLocks/>
            </p:cNvGrpSpPr>
            <p:nvPr/>
          </p:nvGrpSpPr>
          <p:grpSpPr bwMode="auto">
            <a:xfrm>
              <a:off x="4618" y="1753"/>
              <a:ext cx="613" cy="404"/>
              <a:chOff x="4216" y="1415"/>
              <a:chExt cx="576" cy="404"/>
            </a:xfrm>
          </p:grpSpPr>
          <p:sp>
            <p:nvSpPr>
              <p:cNvPr id="43033" name="Oval 31"/>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3034" name="Text Box 32"/>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43030" name="Group 33"/>
            <p:cNvGrpSpPr>
              <a:grpSpLocks/>
            </p:cNvGrpSpPr>
            <p:nvPr/>
          </p:nvGrpSpPr>
          <p:grpSpPr bwMode="auto">
            <a:xfrm>
              <a:off x="3411" y="1753"/>
              <a:ext cx="613" cy="404"/>
              <a:chOff x="2920" y="1463"/>
              <a:chExt cx="576" cy="404"/>
            </a:xfrm>
          </p:grpSpPr>
          <p:sp>
            <p:nvSpPr>
              <p:cNvPr id="43031" name="Oval 34"/>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3032" name="Text Box 35"/>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 calcmode="lin" valueType="num">
                                      <p:cBhvr additive="base">
                                        <p:cTn id="7" dur="500" fill="hold"/>
                                        <p:tgtEl>
                                          <p:spTgt spid="214019"/>
                                        </p:tgtEl>
                                        <p:attrNameLst>
                                          <p:attrName>ppt_x</p:attrName>
                                        </p:attrNameLst>
                                      </p:cBhvr>
                                      <p:tavLst>
                                        <p:tav tm="0">
                                          <p:val>
                                            <p:strVal val="0-#ppt_w/2"/>
                                          </p:val>
                                        </p:tav>
                                        <p:tav tm="100000">
                                          <p:val>
                                            <p:strVal val="#ppt_x"/>
                                          </p:val>
                                        </p:tav>
                                      </p:tavLst>
                                    </p:anim>
                                    <p:anim calcmode="lin" valueType="num">
                                      <p:cBhvr additive="base">
                                        <p:cTn id="8" dur="500" fill="hold"/>
                                        <p:tgtEl>
                                          <p:spTgt spid="2140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4021"/>
                                        </p:tgtEl>
                                        <p:attrNameLst>
                                          <p:attrName>style.visibility</p:attrName>
                                        </p:attrNameLst>
                                      </p:cBhvr>
                                      <p:to>
                                        <p:strVal val="visible"/>
                                      </p:to>
                                    </p:set>
                                    <p:anim calcmode="lin" valueType="num">
                                      <p:cBhvr additive="base">
                                        <p:cTn id="13" dur="500" fill="hold"/>
                                        <p:tgtEl>
                                          <p:spTgt spid="214021"/>
                                        </p:tgtEl>
                                        <p:attrNameLst>
                                          <p:attrName>ppt_x</p:attrName>
                                        </p:attrNameLst>
                                      </p:cBhvr>
                                      <p:tavLst>
                                        <p:tav tm="0">
                                          <p:val>
                                            <p:strVal val="0-#ppt_w/2"/>
                                          </p:val>
                                        </p:tav>
                                        <p:tav tm="100000">
                                          <p:val>
                                            <p:strVal val="#ppt_x"/>
                                          </p:val>
                                        </p:tav>
                                      </p:tavLst>
                                    </p:anim>
                                    <p:anim calcmode="lin" valueType="num">
                                      <p:cBhvr additive="base">
                                        <p:cTn id="14" dur="500" fill="hold"/>
                                        <p:tgtEl>
                                          <p:spTgt spid="21402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4023"/>
                                        </p:tgtEl>
                                        <p:attrNameLst>
                                          <p:attrName>style.visibility</p:attrName>
                                        </p:attrNameLst>
                                      </p:cBhvr>
                                      <p:to>
                                        <p:strVal val="visible"/>
                                      </p:to>
                                    </p:set>
                                    <p:anim calcmode="lin" valueType="num">
                                      <p:cBhvr additive="base">
                                        <p:cTn id="19" dur="500" fill="hold"/>
                                        <p:tgtEl>
                                          <p:spTgt spid="214023"/>
                                        </p:tgtEl>
                                        <p:attrNameLst>
                                          <p:attrName>ppt_x</p:attrName>
                                        </p:attrNameLst>
                                      </p:cBhvr>
                                      <p:tavLst>
                                        <p:tav tm="0">
                                          <p:val>
                                            <p:strVal val="0-#ppt_w/2"/>
                                          </p:val>
                                        </p:tav>
                                        <p:tav tm="100000">
                                          <p:val>
                                            <p:strVal val="#ppt_x"/>
                                          </p:val>
                                        </p:tav>
                                      </p:tavLst>
                                    </p:anim>
                                    <p:anim calcmode="lin" valueType="num">
                                      <p:cBhvr additive="base">
                                        <p:cTn id="20" dur="500" fill="hold"/>
                                        <p:tgtEl>
                                          <p:spTgt spid="2140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utoUpdateAnimBg="0"/>
      <p:bldP spid="214021" grpId="0" autoUpdateAnimBg="0"/>
      <p:bldP spid="21402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F408867C-64D5-4DD8-BE25-977926C10A24}" type="slidenum">
              <a:rPr kumimoji="0" lang="en-US" altLang="zh-CN" sz="1400" b="0" smtClean="0">
                <a:solidFill>
                  <a:schemeClr val="tx1"/>
                </a:solidFill>
              </a:rPr>
              <a:pPr eaLnBrk="1" hangingPunct="1"/>
              <a:t>4</a:t>
            </a:fld>
            <a:endParaRPr kumimoji="0" lang="en-US" altLang="zh-CN" sz="1400" b="0" smtClean="0">
              <a:solidFill>
                <a:schemeClr val="tx1"/>
              </a:solidFill>
            </a:endParaRPr>
          </a:p>
        </p:txBody>
      </p:sp>
      <p:sp>
        <p:nvSpPr>
          <p:cNvPr id="7171" name="Rectangle 2"/>
          <p:cNvSpPr>
            <a:spLocks noGrp="1" noChangeArrowheads="1"/>
          </p:cNvSpPr>
          <p:nvPr>
            <p:ph type="title"/>
          </p:nvPr>
        </p:nvSpPr>
        <p:spPr/>
        <p:txBody>
          <a:bodyPr/>
          <a:lstStyle/>
          <a:p>
            <a:pPr eaLnBrk="1" hangingPunct="1"/>
            <a:r>
              <a:rPr lang="en-US" altLang="zh-CN" smtClean="0"/>
              <a:t>6.1 </a:t>
            </a:r>
            <a:r>
              <a:rPr lang="zh-CN" altLang="en-US" smtClean="0"/>
              <a:t>树的类型定义</a:t>
            </a:r>
          </a:p>
        </p:txBody>
      </p:sp>
      <p:sp>
        <p:nvSpPr>
          <p:cNvPr id="7172" name="Rectangle 3"/>
          <p:cNvSpPr>
            <a:spLocks noGrp="1" noChangeArrowheads="1"/>
          </p:cNvSpPr>
          <p:nvPr>
            <p:ph type="body" idx="1"/>
          </p:nvPr>
        </p:nvSpPr>
        <p:spPr>
          <a:xfrm>
            <a:off x="457200" y="1371600"/>
            <a:ext cx="4259263" cy="4953000"/>
          </a:xfrm>
          <a:ln w="12700">
            <a:solidFill>
              <a:srgbClr val="CC6600"/>
            </a:solidFill>
            <a:miter lim="800000"/>
            <a:headEnd/>
            <a:tailEnd/>
          </a:ln>
        </p:spPr>
        <p:txBody>
          <a:bodyPr/>
          <a:lstStyle/>
          <a:p>
            <a:pPr eaLnBrk="1" hangingPunct="1">
              <a:lnSpc>
                <a:spcPct val="90000"/>
              </a:lnSpc>
            </a:pPr>
            <a:r>
              <a:rPr lang="zh-CN" altLang="en-US" dirty="0" smtClean="0">
                <a:solidFill>
                  <a:srgbClr val="FF0000"/>
                </a:solidFill>
                <a:latin typeface="楷体_GB2312" pitchFamily="49" charset="-122"/>
              </a:rPr>
              <a:t>路径：</a:t>
            </a:r>
            <a:r>
              <a:rPr lang="zh-CN" altLang="en-US" dirty="0" smtClean="0">
                <a:solidFill>
                  <a:schemeClr val="tx1"/>
                </a:solidFill>
                <a:latin typeface="楷体_GB2312" pitchFamily="49" charset="-122"/>
              </a:rPr>
              <a:t>由从</a:t>
            </a:r>
            <a:r>
              <a:rPr lang="zh-CN" altLang="en-US" dirty="0" smtClean="0">
                <a:solidFill>
                  <a:srgbClr val="FF3300"/>
                </a:solidFill>
                <a:latin typeface="楷体_GB2312" pitchFamily="49" charset="-122"/>
              </a:rPr>
              <a:t>根到该结点</a:t>
            </a:r>
            <a:r>
              <a:rPr lang="zh-CN" altLang="en-US" dirty="0" smtClean="0">
                <a:solidFill>
                  <a:schemeClr val="tx1"/>
                </a:solidFill>
                <a:latin typeface="楷体_GB2312" pitchFamily="49" charset="-122"/>
              </a:rPr>
              <a:t>所经分支和结点构成</a:t>
            </a:r>
          </a:p>
          <a:p>
            <a:pPr eaLnBrk="1" hangingPunct="1">
              <a:lnSpc>
                <a:spcPct val="90000"/>
              </a:lnSpc>
            </a:pPr>
            <a:r>
              <a:rPr lang="zh-CN" altLang="en-US" dirty="0" smtClean="0">
                <a:solidFill>
                  <a:srgbClr val="FF3300"/>
                </a:solidFill>
                <a:latin typeface="楷体_GB2312" pitchFamily="49" charset="-122"/>
              </a:rPr>
              <a:t>孩子结点、双亲结点</a:t>
            </a:r>
          </a:p>
          <a:p>
            <a:pPr eaLnBrk="1" hangingPunct="1">
              <a:lnSpc>
                <a:spcPct val="90000"/>
              </a:lnSpc>
            </a:pPr>
            <a:r>
              <a:rPr lang="zh-CN" altLang="en-US" dirty="0" smtClean="0">
                <a:solidFill>
                  <a:srgbClr val="FF3300"/>
                </a:solidFill>
                <a:latin typeface="楷体_GB2312" pitchFamily="49" charset="-122"/>
              </a:rPr>
              <a:t>兄弟结点、堂兄弟</a:t>
            </a:r>
          </a:p>
          <a:p>
            <a:pPr eaLnBrk="1" hangingPunct="1">
              <a:lnSpc>
                <a:spcPct val="90000"/>
              </a:lnSpc>
            </a:pPr>
            <a:r>
              <a:rPr lang="zh-CN" altLang="en-US" dirty="0" smtClean="0">
                <a:solidFill>
                  <a:srgbClr val="FF3300"/>
                </a:solidFill>
                <a:latin typeface="楷体_GB2312" pitchFamily="49" charset="-122"/>
              </a:rPr>
              <a:t>祖先结点、子孙结点</a:t>
            </a:r>
          </a:p>
          <a:p>
            <a:pPr eaLnBrk="1" hangingPunct="1">
              <a:lnSpc>
                <a:spcPct val="90000"/>
              </a:lnSpc>
            </a:pPr>
            <a:r>
              <a:rPr lang="zh-CN" altLang="en-US" dirty="0" smtClean="0">
                <a:solidFill>
                  <a:srgbClr val="FF0000"/>
                </a:solidFill>
                <a:latin typeface="楷体_GB2312" pitchFamily="49" charset="-122"/>
              </a:rPr>
              <a:t>结点的层次</a:t>
            </a:r>
            <a:r>
              <a:rPr lang="en-US" altLang="zh-CN" dirty="0" smtClean="0">
                <a:solidFill>
                  <a:srgbClr val="FF0000"/>
                </a:solidFill>
                <a:latin typeface="楷体_GB2312" pitchFamily="49" charset="-122"/>
              </a:rPr>
              <a:t>:</a:t>
            </a:r>
            <a:r>
              <a:rPr lang="zh-CN" altLang="en-US" u="sng" dirty="0" smtClean="0">
                <a:solidFill>
                  <a:schemeClr val="tx1"/>
                </a:solidFill>
                <a:latin typeface="楷体_GB2312" pitchFamily="49" charset="-122"/>
              </a:rPr>
              <a:t>假设根结点的层次为</a:t>
            </a:r>
            <a:r>
              <a:rPr lang="en-US" altLang="zh-CN" u="sng" dirty="0" smtClean="0">
                <a:solidFill>
                  <a:schemeClr val="tx1"/>
                </a:solidFill>
                <a:latin typeface="楷体_GB2312" pitchFamily="49" charset="-122"/>
              </a:rPr>
              <a:t>1</a:t>
            </a:r>
            <a:r>
              <a:rPr lang="zh-CN" altLang="en-US" dirty="0" smtClean="0">
                <a:solidFill>
                  <a:schemeClr val="tx1"/>
                </a:solidFill>
                <a:latin typeface="楷体_GB2312" pitchFamily="49" charset="-122"/>
              </a:rPr>
              <a:t>，第</a:t>
            </a:r>
            <a:r>
              <a:rPr lang="en-US" altLang="zh-CN" i="1" dirty="0" smtClean="0">
                <a:solidFill>
                  <a:schemeClr val="tx1"/>
                </a:solidFill>
              </a:rPr>
              <a:t>l</a:t>
            </a:r>
            <a:r>
              <a:rPr lang="en-US" altLang="zh-CN" i="1" dirty="0" smtClean="0">
                <a:solidFill>
                  <a:schemeClr val="tx1"/>
                </a:solidFill>
                <a:latin typeface="楷体_GB2312" pitchFamily="49" charset="-122"/>
              </a:rPr>
              <a:t> </a:t>
            </a:r>
            <a:r>
              <a:rPr lang="zh-CN" altLang="en-US" dirty="0" smtClean="0">
                <a:solidFill>
                  <a:schemeClr val="tx1"/>
                </a:solidFill>
                <a:latin typeface="楷体_GB2312" pitchFamily="49" charset="-122"/>
              </a:rPr>
              <a:t>层的结点的子树根结点的层次为</a:t>
            </a:r>
            <a:r>
              <a:rPr lang="en-US" altLang="zh-CN" i="1" dirty="0" smtClean="0">
                <a:solidFill>
                  <a:schemeClr val="tx1"/>
                </a:solidFill>
              </a:rPr>
              <a:t>l </a:t>
            </a:r>
            <a:r>
              <a:rPr lang="en-US" altLang="zh-CN" dirty="0" smtClean="0">
                <a:solidFill>
                  <a:schemeClr val="tx1"/>
                </a:solidFill>
                <a:latin typeface="楷体_GB2312" pitchFamily="49" charset="-122"/>
              </a:rPr>
              <a:t>+1</a:t>
            </a:r>
          </a:p>
          <a:p>
            <a:pPr eaLnBrk="1" hangingPunct="1">
              <a:lnSpc>
                <a:spcPct val="90000"/>
              </a:lnSpc>
            </a:pPr>
            <a:r>
              <a:rPr lang="zh-CN" altLang="en-US" dirty="0" smtClean="0">
                <a:solidFill>
                  <a:srgbClr val="FF0000"/>
                </a:solidFill>
                <a:latin typeface="楷体_GB2312" pitchFamily="49" charset="-122"/>
              </a:rPr>
              <a:t>树的深度：</a:t>
            </a:r>
            <a:r>
              <a:rPr lang="zh-CN" altLang="en-US" dirty="0" smtClean="0">
                <a:solidFill>
                  <a:schemeClr val="tx1"/>
                </a:solidFill>
                <a:latin typeface="楷体_GB2312" pitchFamily="49" charset="-122"/>
              </a:rPr>
              <a:t>树中叶子结点所在的最大层次</a:t>
            </a:r>
          </a:p>
        </p:txBody>
      </p:sp>
      <p:grpSp>
        <p:nvGrpSpPr>
          <p:cNvPr id="7173" name="Group 32"/>
          <p:cNvGrpSpPr>
            <a:grpSpLocks/>
          </p:cNvGrpSpPr>
          <p:nvPr/>
        </p:nvGrpSpPr>
        <p:grpSpPr bwMode="auto">
          <a:xfrm>
            <a:off x="4470400" y="1814513"/>
            <a:ext cx="4565650" cy="3044825"/>
            <a:chOff x="2109" y="1026"/>
            <a:chExt cx="2876" cy="1918"/>
          </a:xfrm>
        </p:grpSpPr>
        <p:sp>
          <p:nvSpPr>
            <p:cNvPr id="7174" name="Line 33"/>
            <p:cNvSpPr>
              <a:spLocks noChangeShapeType="1"/>
            </p:cNvSpPr>
            <p:nvPr/>
          </p:nvSpPr>
          <p:spPr bwMode="auto">
            <a:xfrm>
              <a:off x="4785" y="2341"/>
              <a:ext cx="0" cy="45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5" name="Line 34"/>
            <p:cNvSpPr>
              <a:spLocks noChangeShapeType="1"/>
            </p:cNvSpPr>
            <p:nvPr/>
          </p:nvSpPr>
          <p:spPr bwMode="auto">
            <a:xfrm>
              <a:off x="4468" y="1797"/>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6" name="Line 35"/>
            <p:cNvSpPr>
              <a:spLocks noChangeShapeType="1"/>
            </p:cNvSpPr>
            <p:nvPr/>
          </p:nvSpPr>
          <p:spPr bwMode="auto">
            <a:xfrm flipH="1">
              <a:off x="4377" y="1842"/>
              <a:ext cx="0" cy="331"/>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7" name="Line 36"/>
            <p:cNvSpPr>
              <a:spLocks noChangeShapeType="1"/>
            </p:cNvSpPr>
            <p:nvPr/>
          </p:nvSpPr>
          <p:spPr bwMode="auto">
            <a:xfrm flipH="1">
              <a:off x="3969" y="1797"/>
              <a:ext cx="288" cy="38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8" name="Line 37"/>
            <p:cNvSpPr>
              <a:spLocks noChangeShapeType="1"/>
            </p:cNvSpPr>
            <p:nvPr/>
          </p:nvSpPr>
          <p:spPr bwMode="auto">
            <a:xfrm>
              <a:off x="3506" y="1888"/>
              <a:ext cx="1"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9" name="Line 38"/>
            <p:cNvSpPr>
              <a:spLocks noChangeShapeType="1"/>
            </p:cNvSpPr>
            <p:nvPr/>
          </p:nvSpPr>
          <p:spPr bwMode="auto">
            <a:xfrm>
              <a:off x="2699" y="1842"/>
              <a:ext cx="28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0" name="Line 39"/>
            <p:cNvSpPr>
              <a:spLocks noChangeShapeType="1"/>
            </p:cNvSpPr>
            <p:nvPr/>
          </p:nvSpPr>
          <p:spPr bwMode="auto">
            <a:xfrm flipH="1">
              <a:off x="2336" y="1842"/>
              <a:ext cx="317"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1" name="Line 40"/>
            <p:cNvSpPr>
              <a:spLocks noChangeShapeType="1"/>
            </p:cNvSpPr>
            <p:nvPr/>
          </p:nvSpPr>
          <p:spPr bwMode="auto">
            <a:xfrm>
              <a:off x="3061" y="2309"/>
              <a:ext cx="187" cy="42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2" name="Line 41"/>
            <p:cNvSpPr>
              <a:spLocks noChangeShapeType="1"/>
            </p:cNvSpPr>
            <p:nvPr/>
          </p:nvSpPr>
          <p:spPr bwMode="auto">
            <a:xfrm flipH="1">
              <a:off x="2744" y="2309"/>
              <a:ext cx="272" cy="40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3" name="Line 42"/>
            <p:cNvSpPr>
              <a:spLocks noChangeShapeType="1"/>
            </p:cNvSpPr>
            <p:nvPr/>
          </p:nvSpPr>
          <p:spPr bwMode="auto">
            <a:xfrm flipH="1">
              <a:off x="2699" y="1243"/>
              <a:ext cx="635" cy="41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4" name="Oval 43"/>
            <p:cNvSpPr>
              <a:spLocks noChangeArrowheads="1"/>
            </p:cNvSpPr>
            <p:nvPr/>
          </p:nvSpPr>
          <p:spPr bwMode="auto">
            <a:xfrm>
              <a:off x="3334" y="1026"/>
              <a:ext cx="336" cy="313"/>
            </a:xfrm>
            <a:prstGeom prst="ellipse">
              <a:avLst/>
            </a:prstGeom>
            <a:solidFill>
              <a:srgbClr val="FBE2DF"/>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FF0000"/>
                  </a:solidFill>
                </a:rPr>
                <a:t>A</a:t>
              </a:r>
              <a:endParaRPr lang="en-US" altLang="zh-CN" sz="2400" b="0">
                <a:solidFill>
                  <a:schemeClr val="tx1"/>
                </a:solidFill>
              </a:endParaRPr>
            </a:p>
          </p:txBody>
        </p:sp>
        <p:sp>
          <p:nvSpPr>
            <p:cNvPr id="7185" name="Oval 44"/>
            <p:cNvSpPr>
              <a:spLocks noChangeArrowheads="1"/>
            </p:cNvSpPr>
            <p:nvPr/>
          </p:nvSpPr>
          <p:spPr bwMode="auto">
            <a:xfrm>
              <a:off x="2517" y="1579"/>
              <a:ext cx="337"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B</a:t>
              </a:r>
              <a:endParaRPr lang="en-US" altLang="zh-CN" sz="2400" b="0">
                <a:solidFill>
                  <a:schemeClr val="tx1"/>
                </a:solidFill>
              </a:endParaRPr>
            </a:p>
          </p:txBody>
        </p:sp>
        <p:sp>
          <p:nvSpPr>
            <p:cNvPr id="7186" name="Oval 45"/>
            <p:cNvSpPr>
              <a:spLocks noChangeArrowheads="1"/>
            </p:cNvSpPr>
            <p:nvPr/>
          </p:nvSpPr>
          <p:spPr bwMode="auto">
            <a:xfrm>
              <a:off x="3334" y="157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C</a:t>
              </a:r>
              <a:endParaRPr lang="en-US" altLang="zh-CN" sz="2400" b="0">
                <a:solidFill>
                  <a:schemeClr val="tx1"/>
                </a:solidFill>
              </a:endParaRPr>
            </a:p>
          </p:txBody>
        </p:sp>
        <p:sp>
          <p:nvSpPr>
            <p:cNvPr id="7187" name="Oval 46"/>
            <p:cNvSpPr>
              <a:spLocks noChangeArrowheads="1"/>
            </p:cNvSpPr>
            <p:nvPr/>
          </p:nvSpPr>
          <p:spPr bwMode="auto">
            <a:xfrm>
              <a:off x="4198" y="157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D</a:t>
              </a:r>
              <a:endParaRPr lang="en-US" altLang="zh-CN" sz="2400" b="0"/>
            </a:p>
          </p:txBody>
        </p:sp>
        <p:sp>
          <p:nvSpPr>
            <p:cNvPr id="7188" name="Oval 47"/>
            <p:cNvSpPr>
              <a:spLocks noChangeArrowheads="1"/>
            </p:cNvSpPr>
            <p:nvPr/>
          </p:nvSpPr>
          <p:spPr bwMode="auto">
            <a:xfrm>
              <a:off x="2109" y="2069"/>
              <a:ext cx="361"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E</a:t>
              </a:r>
              <a:endParaRPr lang="en-US" altLang="zh-CN" sz="2400" b="0">
                <a:solidFill>
                  <a:schemeClr val="tx1"/>
                </a:solidFill>
              </a:endParaRPr>
            </a:p>
          </p:txBody>
        </p:sp>
        <p:sp>
          <p:nvSpPr>
            <p:cNvPr id="7189" name="Oval 48"/>
            <p:cNvSpPr>
              <a:spLocks noChangeArrowheads="1"/>
            </p:cNvSpPr>
            <p:nvPr/>
          </p:nvSpPr>
          <p:spPr bwMode="auto">
            <a:xfrm>
              <a:off x="2854" y="2069"/>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F</a:t>
              </a:r>
              <a:endParaRPr lang="en-US" altLang="zh-CN" sz="2400" b="0">
                <a:solidFill>
                  <a:schemeClr val="tx1"/>
                </a:solidFill>
              </a:endParaRPr>
            </a:p>
          </p:txBody>
        </p:sp>
        <p:sp>
          <p:nvSpPr>
            <p:cNvPr id="7190" name="Oval 49"/>
            <p:cNvSpPr>
              <a:spLocks noChangeArrowheads="1"/>
            </p:cNvSpPr>
            <p:nvPr/>
          </p:nvSpPr>
          <p:spPr bwMode="auto">
            <a:xfrm>
              <a:off x="3334" y="206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G</a:t>
              </a:r>
              <a:endParaRPr lang="en-US" altLang="zh-CN" sz="2400" b="0">
                <a:solidFill>
                  <a:schemeClr val="tx1"/>
                </a:solidFill>
              </a:endParaRPr>
            </a:p>
          </p:txBody>
        </p:sp>
        <p:sp>
          <p:nvSpPr>
            <p:cNvPr id="7191" name="Oval 50"/>
            <p:cNvSpPr>
              <a:spLocks noChangeArrowheads="1"/>
            </p:cNvSpPr>
            <p:nvPr/>
          </p:nvSpPr>
          <p:spPr bwMode="auto">
            <a:xfrm>
              <a:off x="3766"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H</a:t>
              </a:r>
              <a:endParaRPr lang="en-US" altLang="zh-CN" sz="2400" b="0"/>
            </a:p>
          </p:txBody>
        </p:sp>
        <p:sp>
          <p:nvSpPr>
            <p:cNvPr id="7192" name="Oval 51"/>
            <p:cNvSpPr>
              <a:spLocks noChangeArrowheads="1"/>
            </p:cNvSpPr>
            <p:nvPr/>
          </p:nvSpPr>
          <p:spPr bwMode="auto">
            <a:xfrm>
              <a:off x="4198"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I</a:t>
              </a:r>
              <a:endParaRPr lang="en-US" altLang="zh-CN" sz="2400" b="0"/>
            </a:p>
          </p:txBody>
        </p:sp>
        <p:sp>
          <p:nvSpPr>
            <p:cNvPr id="7193" name="Oval 52"/>
            <p:cNvSpPr>
              <a:spLocks noChangeArrowheads="1"/>
            </p:cNvSpPr>
            <p:nvPr/>
          </p:nvSpPr>
          <p:spPr bwMode="auto">
            <a:xfrm>
              <a:off x="4630" y="2069"/>
              <a:ext cx="337"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J</a:t>
              </a:r>
              <a:endParaRPr lang="en-US" altLang="zh-CN" sz="2400" b="0"/>
            </a:p>
          </p:txBody>
        </p:sp>
        <p:sp>
          <p:nvSpPr>
            <p:cNvPr id="7194" name="Oval 53"/>
            <p:cNvSpPr>
              <a:spLocks noChangeArrowheads="1"/>
            </p:cNvSpPr>
            <p:nvPr/>
          </p:nvSpPr>
          <p:spPr bwMode="auto">
            <a:xfrm>
              <a:off x="4649" y="2614"/>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M</a:t>
              </a:r>
              <a:endParaRPr lang="en-US" altLang="zh-CN" sz="2400" b="0"/>
            </a:p>
          </p:txBody>
        </p:sp>
        <p:sp>
          <p:nvSpPr>
            <p:cNvPr id="7195" name="Oval 54"/>
            <p:cNvSpPr>
              <a:spLocks noChangeArrowheads="1"/>
            </p:cNvSpPr>
            <p:nvPr/>
          </p:nvSpPr>
          <p:spPr bwMode="auto">
            <a:xfrm>
              <a:off x="256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K</a:t>
              </a:r>
              <a:endParaRPr lang="en-US" altLang="zh-CN" sz="2400" b="0">
                <a:solidFill>
                  <a:schemeClr val="tx1"/>
                </a:solidFill>
              </a:endParaRPr>
            </a:p>
          </p:txBody>
        </p:sp>
        <p:sp>
          <p:nvSpPr>
            <p:cNvPr id="7196" name="Oval 55"/>
            <p:cNvSpPr>
              <a:spLocks noChangeArrowheads="1"/>
            </p:cNvSpPr>
            <p:nvPr/>
          </p:nvSpPr>
          <p:spPr bwMode="auto">
            <a:xfrm>
              <a:off x="315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L</a:t>
              </a:r>
              <a:endParaRPr lang="en-US" altLang="zh-CN" sz="2400" b="0">
                <a:solidFill>
                  <a:schemeClr val="tx1"/>
                </a:solidFill>
              </a:endParaRPr>
            </a:p>
          </p:txBody>
        </p:sp>
        <p:sp>
          <p:nvSpPr>
            <p:cNvPr id="7197" name="Line 56"/>
            <p:cNvSpPr>
              <a:spLocks noChangeShapeType="1"/>
            </p:cNvSpPr>
            <p:nvPr/>
          </p:nvSpPr>
          <p:spPr bwMode="auto">
            <a:xfrm>
              <a:off x="3506" y="1339"/>
              <a:ext cx="1"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8" name="Line 57"/>
            <p:cNvSpPr>
              <a:spLocks noChangeShapeType="1"/>
            </p:cNvSpPr>
            <p:nvPr/>
          </p:nvSpPr>
          <p:spPr bwMode="auto">
            <a:xfrm>
              <a:off x="3670" y="1243"/>
              <a:ext cx="672"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DDABFF04-3A67-4C00-96AA-84D35E4014D7}" type="slidenum">
              <a:rPr kumimoji="0" lang="en-US" altLang="zh-CN" sz="1400" b="0" smtClean="0">
                <a:solidFill>
                  <a:schemeClr val="tx1"/>
                </a:solidFill>
              </a:rPr>
              <a:pPr eaLnBrk="1" hangingPunct="1"/>
              <a:t>40</a:t>
            </a:fld>
            <a:endParaRPr kumimoji="0" lang="en-US" altLang="zh-CN" sz="1400" b="0" smtClean="0">
              <a:solidFill>
                <a:schemeClr val="tx1"/>
              </a:solidFill>
            </a:endParaRPr>
          </a:p>
        </p:txBody>
      </p:sp>
      <p:sp>
        <p:nvSpPr>
          <p:cNvPr id="44035" name="Rectangle 2"/>
          <p:cNvSpPr>
            <a:spLocks noGrp="1" noChangeArrowheads="1"/>
          </p:cNvSpPr>
          <p:nvPr>
            <p:ph type="title"/>
          </p:nvPr>
        </p:nvSpPr>
        <p:spPr/>
        <p:txBody>
          <a:bodyPr/>
          <a:lstStyle/>
          <a:p>
            <a:pPr eaLnBrk="1" hangingPunct="1"/>
            <a:r>
              <a:rPr lang="en-US" altLang="zh-CN" dirty="0" smtClean="0"/>
              <a:t>6.4.2 </a:t>
            </a:r>
            <a:r>
              <a:rPr lang="zh-CN" altLang="en-US" dirty="0" smtClean="0"/>
              <a:t>遍历算法的递归描述</a:t>
            </a:r>
          </a:p>
        </p:txBody>
      </p:sp>
      <p:sp>
        <p:nvSpPr>
          <p:cNvPr id="296963" name="Text Box 3">
            <a:hlinkClick r:id="rId2" action="ppaction://hlinksldjump"/>
          </p:cNvPr>
          <p:cNvSpPr txBox="1">
            <a:spLocks noChangeArrowheads="1"/>
          </p:cNvSpPr>
          <p:nvPr/>
        </p:nvSpPr>
        <p:spPr bwMode="auto">
          <a:xfrm>
            <a:off x="457199" y="1447800"/>
            <a:ext cx="8480549" cy="4818063"/>
          </a:xfrm>
          <a:prstGeom prst="rect">
            <a:avLst/>
          </a:prstGeom>
          <a:noFill/>
          <a:ln w="28575"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dirty="0">
                <a:solidFill>
                  <a:srgbClr val="FF0000"/>
                </a:solidFill>
              </a:rPr>
              <a:t>void Preorder (</a:t>
            </a:r>
            <a:r>
              <a:rPr lang="en-US" altLang="zh-CN" dirty="0" err="1">
                <a:solidFill>
                  <a:srgbClr val="800000"/>
                </a:solidFill>
              </a:rPr>
              <a:t>BiTree</a:t>
            </a:r>
            <a:r>
              <a:rPr lang="en-US" altLang="zh-CN" dirty="0">
                <a:solidFill>
                  <a:srgbClr val="800000"/>
                </a:solidFill>
              </a:rPr>
              <a:t> T, </a:t>
            </a:r>
          </a:p>
          <a:p>
            <a:pPr algn="l" eaLnBrk="1" hangingPunct="1">
              <a:spcBef>
                <a:spcPct val="0"/>
              </a:spcBef>
            </a:pPr>
            <a:r>
              <a:rPr lang="en-US" altLang="zh-CN" dirty="0">
                <a:solidFill>
                  <a:srgbClr val="800000"/>
                </a:solidFill>
              </a:rPr>
              <a:t>                      void( *visit)(</a:t>
            </a:r>
            <a:r>
              <a:rPr lang="en-US" altLang="zh-CN" dirty="0" err="1">
                <a:solidFill>
                  <a:srgbClr val="800000"/>
                </a:solidFill>
              </a:rPr>
              <a:t>TElemType</a:t>
            </a:r>
            <a:r>
              <a:rPr lang="en-US" altLang="zh-CN" dirty="0">
                <a:solidFill>
                  <a:srgbClr val="800000"/>
                </a:solidFill>
              </a:rPr>
              <a:t>&amp; e)</a:t>
            </a:r>
            <a:r>
              <a:rPr lang="en-US" altLang="zh-CN" dirty="0">
                <a:solidFill>
                  <a:srgbClr val="FF0000"/>
                </a:solidFill>
              </a:rPr>
              <a:t>)</a:t>
            </a:r>
          </a:p>
          <a:p>
            <a:pPr algn="l" eaLnBrk="1" hangingPunct="1">
              <a:spcBef>
                <a:spcPct val="0"/>
              </a:spcBef>
            </a:pPr>
            <a:r>
              <a:rPr lang="en-US" altLang="zh-CN" dirty="0">
                <a:solidFill>
                  <a:schemeClr val="tx1"/>
                </a:solidFill>
              </a:rPr>
              <a:t>{ // </a:t>
            </a:r>
            <a:r>
              <a:rPr lang="zh-CN" altLang="en-US" u="sng" dirty="0">
                <a:solidFill>
                  <a:schemeClr val="tx1"/>
                </a:solidFill>
                <a:ea typeface="楷体_GB2312" pitchFamily="49" charset="-122"/>
              </a:rPr>
              <a:t>先序遍历二叉树</a:t>
            </a:r>
            <a:r>
              <a:rPr lang="en-US" altLang="zh-CN" u="sng" dirty="0">
                <a:solidFill>
                  <a:schemeClr val="tx1"/>
                </a:solidFill>
                <a:ea typeface="楷体_GB2312" pitchFamily="49" charset="-122"/>
              </a:rPr>
              <a:t>DLR</a:t>
            </a:r>
            <a:r>
              <a:rPr lang="en-US" altLang="zh-CN" dirty="0">
                <a:solidFill>
                  <a:schemeClr val="tx1"/>
                </a:solidFill>
              </a:rPr>
              <a:t> </a:t>
            </a:r>
          </a:p>
          <a:p>
            <a:pPr algn="l" eaLnBrk="1" hangingPunct="1">
              <a:spcBef>
                <a:spcPct val="0"/>
              </a:spcBef>
            </a:pPr>
            <a:r>
              <a:rPr lang="en-US" altLang="zh-CN" dirty="0">
                <a:solidFill>
                  <a:schemeClr val="tx1"/>
                </a:solidFill>
              </a:rPr>
              <a:t>      if (T) </a:t>
            </a:r>
            <a:r>
              <a:rPr lang="en-US" altLang="zh-CN" dirty="0" smtClean="0">
                <a:solidFill>
                  <a:schemeClr val="tx1"/>
                </a:solidFill>
              </a:rPr>
              <a:t>{ </a:t>
            </a:r>
            <a:endParaRPr lang="en-US" altLang="zh-CN" dirty="0">
              <a:solidFill>
                <a:schemeClr val="tx1"/>
              </a:solidFill>
            </a:endParaRPr>
          </a:p>
          <a:p>
            <a:pPr algn="l" eaLnBrk="1" hangingPunct="1">
              <a:spcBef>
                <a:spcPct val="0"/>
              </a:spcBef>
            </a:pPr>
            <a:endParaRPr lang="en-US" altLang="zh-CN" dirty="0">
              <a:solidFill>
                <a:schemeClr val="tx1"/>
              </a:solidFill>
            </a:endParaRPr>
          </a:p>
          <a:p>
            <a:pPr algn="l" eaLnBrk="1" hangingPunct="1">
              <a:spcBef>
                <a:spcPct val="0"/>
              </a:spcBef>
            </a:pPr>
            <a:endParaRPr lang="en-US" altLang="zh-CN" dirty="0">
              <a:solidFill>
                <a:schemeClr val="tx1"/>
              </a:solidFill>
            </a:endParaRPr>
          </a:p>
          <a:p>
            <a:pPr algn="l" eaLnBrk="1" hangingPunct="1">
              <a:spcBef>
                <a:spcPct val="0"/>
              </a:spcBef>
            </a:pPr>
            <a:endParaRPr lang="en-US" altLang="zh-CN" dirty="0">
              <a:solidFill>
                <a:schemeClr val="tx1"/>
              </a:solidFill>
            </a:endParaRPr>
          </a:p>
          <a:p>
            <a:pPr algn="l" eaLnBrk="1" hangingPunct="1">
              <a:spcBef>
                <a:spcPct val="0"/>
              </a:spcBef>
            </a:pPr>
            <a:endParaRPr lang="en-US" altLang="zh-CN" dirty="0">
              <a:solidFill>
                <a:schemeClr val="tx1"/>
              </a:solidFill>
            </a:endParaRPr>
          </a:p>
          <a:p>
            <a:pPr algn="l" eaLnBrk="1" hangingPunct="1">
              <a:spcBef>
                <a:spcPct val="0"/>
              </a:spcBef>
            </a:pPr>
            <a:endParaRPr lang="en-US" altLang="zh-CN" dirty="0">
              <a:solidFill>
                <a:schemeClr val="tx1"/>
              </a:solidFill>
            </a:endParaRPr>
          </a:p>
          <a:p>
            <a:pPr algn="l" eaLnBrk="1" hangingPunct="1">
              <a:spcBef>
                <a:spcPct val="0"/>
              </a:spcBef>
            </a:pPr>
            <a:r>
              <a:rPr lang="en-US" altLang="zh-CN" dirty="0">
                <a:solidFill>
                  <a:schemeClr val="tx1"/>
                </a:solidFill>
              </a:rPr>
              <a:t>      }</a:t>
            </a:r>
          </a:p>
          <a:p>
            <a:pPr algn="l" eaLnBrk="1" hangingPunct="1">
              <a:spcBef>
                <a:spcPct val="0"/>
              </a:spcBef>
            </a:pPr>
            <a:r>
              <a:rPr lang="en-US" altLang="zh-CN" dirty="0">
                <a:solidFill>
                  <a:schemeClr val="tx1"/>
                </a:solidFill>
              </a:rPr>
              <a:t>}// </a:t>
            </a:r>
            <a:r>
              <a:rPr lang="en-US" altLang="zh-CN" dirty="0">
                <a:solidFill>
                  <a:srgbClr val="FF0000"/>
                </a:solidFill>
              </a:rPr>
              <a:t>Preorder</a:t>
            </a:r>
          </a:p>
        </p:txBody>
      </p:sp>
      <p:sp>
        <p:nvSpPr>
          <p:cNvPr id="296964" name="Rectangle 4"/>
          <p:cNvSpPr>
            <a:spLocks noChangeArrowheads="1"/>
          </p:cNvSpPr>
          <p:nvPr/>
        </p:nvSpPr>
        <p:spPr bwMode="auto">
          <a:xfrm>
            <a:off x="1600200" y="3379788"/>
            <a:ext cx="7239000" cy="1954212"/>
          </a:xfrm>
          <a:prstGeom prst="rect">
            <a:avLst/>
          </a:prstGeom>
          <a:noFill/>
          <a:ln w="285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l">
              <a:spcBef>
                <a:spcPct val="50000"/>
              </a:spcBef>
            </a:pPr>
            <a:r>
              <a:rPr lang="en-US" altLang="zh-CN" dirty="0">
                <a:solidFill>
                  <a:srgbClr val="0000FF"/>
                </a:solidFill>
              </a:rPr>
              <a:t>visit(T-&gt;data)</a:t>
            </a:r>
            <a:r>
              <a:rPr lang="en-US" altLang="zh-CN" dirty="0">
                <a:solidFill>
                  <a:schemeClr val="tx1"/>
                </a:solidFill>
              </a:rPr>
              <a:t>;            // </a:t>
            </a:r>
            <a:r>
              <a:rPr lang="zh-CN" altLang="en-US" dirty="0">
                <a:solidFill>
                  <a:srgbClr val="333399"/>
                </a:solidFill>
                <a:ea typeface="楷体_GB2312" pitchFamily="49" charset="-122"/>
              </a:rPr>
              <a:t>访问根结点</a:t>
            </a:r>
            <a:endParaRPr lang="zh-CN" altLang="en-US" dirty="0">
              <a:solidFill>
                <a:schemeClr val="tx1"/>
              </a:solidFill>
              <a:latin typeface="宋体" charset="-122"/>
            </a:endParaRPr>
          </a:p>
          <a:p>
            <a:pPr algn="l">
              <a:spcBef>
                <a:spcPct val="50000"/>
              </a:spcBef>
            </a:pPr>
            <a:r>
              <a:rPr lang="en-US" altLang="zh-CN" dirty="0">
                <a:solidFill>
                  <a:srgbClr val="FF0000"/>
                </a:solidFill>
              </a:rPr>
              <a:t>Preorder(</a:t>
            </a:r>
            <a:r>
              <a:rPr lang="en-US" altLang="zh-CN" dirty="0">
                <a:solidFill>
                  <a:srgbClr val="800000"/>
                </a:solidFill>
              </a:rPr>
              <a:t>T-&gt;</a:t>
            </a:r>
            <a:r>
              <a:rPr lang="en-US" altLang="zh-CN" dirty="0" err="1">
                <a:solidFill>
                  <a:srgbClr val="800000"/>
                </a:solidFill>
              </a:rPr>
              <a:t>lchild</a:t>
            </a:r>
            <a:r>
              <a:rPr lang="en-US" altLang="zh-CN" dirty="0">
                <a:solidFill>
                  <a:srgbClr val="800000"/>
                </a:solidFill>
              </a:rPr>
              <a:t>, visit</a:t>
            </a:r>
            <a:r>
              <a:rPr lang="en-US" altLang="zh-CN" dirty="0">
                <a:solidFill>
                  <a:srgbClr val="FF0000"/>
                </a:solidFill>
              </a:rPr>
              <a:t>)</a:t>
            </a:r>
            <a:r>
              <a:rPr lang="en-US" altLang="zh-CN" dirty="0">
                <a:solidFill>
                  <a:schemeClr val="tx1"/>
                </a:solidFill>
              </a:rPr>
              <a:t>; //</a:t>
            </a:r>
            <a:r>
              <a:rPr lang="zh-CN" altLang="en-US" dirty="0">
                <a:solidFill>
                  <a:schemeClr val="tx1"/>
                </a:solidFill>
                <a:ea typeface="楷体_GB2312" pitchFamily="49" charset="-122"/>
              </a:rPr>
              <a:t>先序遍历左子树</a:t>
            </a:r>
            <a:endParaRPr lang="zh-CN" altLang="en-US" dirty="0">
              <a:solidFill>
                <a:schemeClr val="tx1"/>
              </a:solidFill>
              <a:latin typeface="宋体" charset="-122"/>
            </a:endParaRPr>
          </a:p>
          <a:p>
            <a:pPr algn="l">
              <a:spcBef>
                <a:spcPct val="50000"/>
              </a:spcBef>
            </a:pPr>
            <a:r>
              <a:rPr lang="en-US" altLang="zh-CN" dirty="0">
                <a:solidFill>
                  <a:srgbClr val="FF0000"/>
                </a:solidFill>
              </a:rPr>
              <a:t>Preorder(</a:t>
            </a:r>
            <a:r>
              <a:rPr lang="en-US" altLang="zh-CN" dirty="0">
                <a:solidFill>
                  <a:srgbClr val="800000"/>
                </a:solidFill>
              </a:rPr>
              <a:t>T-&gt;</a:t>
            </a:r>
            <a:r>
              <a:rPr lang="en-US" altLang="zh-CN" dirty="0" err="1">
                <a:solidFill>
                  <a:srgbClr val="800000"/>
                </a:solidFill>
              </a:rPr>
              <a:t>rchild</a:t>
            </a:r>
            <a:r>
              <a:rPr lang="en-US" altLang="zh-CN" dirty="0">
                <a:solidFill>
                  <a:srgbClr val="800000"/>
                </a:solidFill>
              </a:rPr>
              <a:t>, visit</a:t>
            </a:r>
            <a:r>
              <a:rPr lang="en-US" altLang="zh-CN" dirty="0">
                <a:solidFill>
                  <a:srgbClr val="FF0000"/>
                </a:solidFill>
              </a:rPr>
              <a:t>)</a:t>
            </a:r>
            <a:r>
              <a:rPr lang="en-US" altLang="zh-CN" dirty="0">
                <a:solidFill>
                  <a:schemeClr val="tx1"/>
                </a:solidFill>
              </a:rPr>
              <a:t>;//</a:t>
            </a:r>
            <a:r>
              <a:rPr lang="zh-CN" altLang="en-US" dirty="0">
                <a:solidFill>
                  <a:schemeClr val="tx1"/>
                </a:solidFill>
                <a:ea typeface="楷体_GB2312" pitchFamily="49" charset="-122"/>
              </a:rPr>
              <a:t>先序遍历右子树</a:t>
            </a:r>
          </a:p>
        </p:txBody>
      </p:sp>
      <p:grpSp>
        <p:nvGrpSpPr>
          <p:cNvPr id="6" name="Group 36"/>
          <p:cNvGrpSpPr>
            <a:grpSpLocks/>
          </p:cNvGrpSpPr>
          <p:nvPr/>
        </p:nvGrpSpPr>
        <p:grpSpPr bwMode="auto">
          <a:xfrm>
            <a:off x="5816723" y="-99444"/>
            <a:ext cx="3579813" cy="2730500"/>
            <a:chOff x="2976" y="1344"/>
            <a:chExt cx="2255" cy="1720"/>
          </a:xfrm>
        </p:grpSpPr>
        <p:sp>
          <p:nvSpPr>
            <p:cNvPr id="7" name="Line 9"/>
            <p:cNvSpPr>
              <a:spLocks noChangeShapeType="1"/>
            </p:cNvSpPr>
            <p:nvPr/>
          </p:nvSpPr>
          <p:spPr bwMode="auto">
            <a:xfrm flipH="1">
              <a:off x="3845" y="2569"/>
              <a:ext cx="162" cy="22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 name="Group 10"/>
            <p:cNvGrpSpPr>
              <a:grpSpLocks/>
            </p:cNvGrpSpPr>
            <p:nvPr/>
          </p:nvGrpSpPr>
          <p:grpSpPr bwMode="auto">
            <a:xfrm>
              <a:off x="3507" y="2660"/>
              <a:ext cx="724" cy="404"/>
              <a:chOff x="723" y="1543"/>
              <a:chExt cx="680" cy="404"/>
            </a:xfrm>
          </p:grpSpPr>
          <p:sp>
            <p:nvSpPr>
              <p:cNvPr id="32" name="Oval 11"/>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3" name="Text Box 12"/>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G</a:t>
                </a:r>
              </a:p>
            </p:txBody>
          </p:sp>
        </p:grpSp>
        <p:sp>
          <p:nvSpPr>
            <p:cNvPr id="9" name="Line 13"/>
            <p:cNvSpPr>
              <a:spLocks noChangeShapeType="1"/>
            </p:cNvSpPr>
            <p:nvPr/>
          </p:nvSpPr>
          <p:spPr bwMode="auto">
            <a:xfrm flipH="1">
              <a:off x="3715" y="1680"/>
              <a:ext cx="408" cy="28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4"/>
            <p:cNvSpPr>
              <a:spLocks noChangeShapeType="1"/>
            </p:cNvSpPr>
            <p:nvPr/>
          </p:nvSpPr>
          <p:spPr bwMode="auto">
            <a:xfrm>
              <a:off x="4430" y="1680"/>
              <a:ext cx="408" cy="28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5"/>
            <p:cNvSpPr>
              <a:spLocks noChangeShapeType="1"/>
            </p:cNvSpPr>
            <p:nvPr/>
          </p:nvSpPr>
          <p:spPr bwMode="auto">
            <a:xfrm>
              <a:off x="3749" y="2115"/>
              <a:ext cx="255"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6"/>
            <p:cNvSpPr>
              <a:spLocks noChangeShapeType="1"/>
            </p:cNvSpPr>
            <p:nvPr/>
          </p:nvSpPr>
          <p:spPr bwMode="auto">
            <a:xfrm flipH="1">
              <a:off x="4569" y="2115"/>
              <a:ext cx="259"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7"/>
            <p:cNvSpPr>
              <a:spLocks noChangeShapeType="1"/>
            </p:cNvSpPr>
            <p:nvPr/>
          </p:nvSpPr>
          <p:spPr bwMode="auto">
            <a:xfrm flipH="1">
              <a:off x="3312" y="2070"/>
              <a:ext cx="309" cy="33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 name="Group 18"/>
            <p:cNvGrpSpPr>
              <a:grpSpLocks/>
            </p:cNvGrpSpPr>
            <p:nvPr/>
          </p:nvGrpSpPr>
          <p:grpSpPr bwMode="auto">
            <a:xfrm>
              <a:off x="4021" y="1344"/>
              <a:ext cx="613" cy="404"/>
              <a:chOff x="3544" y="935"/>
              <a:chExt cx="576" cy="404"/>
            </a:xfrm>
          </p:grpSpPr>
          <p:sp>
            <p:nvSpPr>
              <p:cNvPr id="30" name="Oval 19"/>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1" name="Text Box 20"/>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15" name="Group 21"/>
            <p:cNvGrpSpPr>
              <a:grpSpLocks/>
            </p:cNvGrpSpPr>
            <p:nvPr/>
          </p:nvGrpSpPr>
          <p:grpSpPr bwMode="auto">
            <a:xfrm>
              <a:off x="4329" y="2251"/>
              <a:ext cx="613" cy="404"/>
              <a:chOff x="3784" y="1987"/>
              <a:chExt cx="576" cy="404"/>
            </a:xfrm>
          </p:grpSpPr>
          <p:sp>
            <p:nvSpPr>
              <p:cNvPr id="28" name="Oval 2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9" name="Text Box 2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16" name="Group 24"/>
            <p:cNvGrpSpPr>
              <a:grpSpLocks/>
            </p:cNvGrpSpPr>
            <p:nvPr/>
          </p:nvGrpSpPr>
          <p:grpSpPr bwMode="auto">
            <a:xfrm>
              <a:off x="3798" y="2251"/>
              <a:ext cx="613" cy="404"/>
              <a:chOff x="3304" y="1991"/>
              <a:chExt cx="576" cy="404"/>
            </a:xfrm>
          </p:grpSpPr>
          <p:sp>
            <p:nvSpPr>
              <p:cNvPr id="26" name="Oval 25"/>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7" name="Text Box 26"/>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17" name="Group 27"/>
            <p:cNvGrpSpPr>
              <a:grpSpLocks/>
            </p:cNvGrpSpPr>
            <p:nvPr/>
          </p:nvGrpSpPr>
          <p:grpSpPr bwMode="auto">
            <a:xfrm>
              <a:off x="2976" y="2229"/>
              <a:ext cx="613" cy="404"/>
              <a:chOff x="2488" y="1991"/>
              <a:chExt cx="576" cy="404"/>
            </a:xfrm>
          </p:grpSpPr>
          <p:sp>
            <p:nvSpPr>
              <p:cNvPr id="24" name="Oval 28"/>
              <p:cNvSpPr>
                <a:spLocks noChangeArrowheads="1"/>
              </p:cNvSpPr>
              <p:nvPr/>
            </p:nvSpPr>
            <p:spPr bwMode="auto">
              <a:xfrm>
                <a:off x="2572"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5" name="Text Box 29"/>
              <p:cNvSpPr txBox="1">
                <a:spLocks noChangeArrowheads="1"/>
              </p:cNvSpPr>
              <p:nvPr/>
            </p:nvSpPr>
            <p:spPr bwMode="auto">
              <a:xfrm>
                <a:off x="2488"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D</a:t>
                </a:r>
              </a:p>
            </p:txBody>
          </p:sp>
        </p:grpSp>
        <p:grpSp>
          <p:nvGrpSpPr>
            <p:cNvPr id="18" name="Group 30"/>
            <p:cNvGrpSpPr>
              <a:grpSpLocks/>
            </p:cNvGrpSpPr>
            <p:nvPr/>
          </p:nvGrpSpPr>
          <p:grpSpPr bwMode="auto">
            <a:xfrm>
              <a:off x="4618" y="1753"/>
              <a:ext cx="613" cy="404"/>
              <a:chOff x="4216" y="1415"/>
              <a:chExt cx="576" cy="404"/>
            </a:xfrm>
          </p:grpSpPr>
          <p:sp>
            <p:nvSpPr>
              <p:cNvPr id="22" name="Oval 31"/>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3" name="Text Box 32"/>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19" name="Group 33"/>
            <p:cNvGrpSpPr>
              <a:grpSpLocks/>
            </p:cNvGrpSpPr>
            <p:nvPr/>
          </p:nvGrpSpPr>
          <p:grpSpPr bwMode="auto">
            <a:xfrm>
              <a:off x="3411" y="1753"/>
              <a:ext cx="613" cy="404"/>
              <a:chOff x="2920" y="1463"/>
              <a:chExt cx="576" cy="404"/>
            </a:xfrm>
          </p:grpSpPr>
          <p:sp>
            <p:nvSpPr>
              <p:cNvPr id="20" name="Oval 34"/>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1" name="Text Box 35"/>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63"/>
                                        </p:tgtEl>
                                        <p:attrNameLst>
                                          <p:attrName>style.visibility</p:attrName>
                                        </p:attrNameLst>
                                      </p:cBhvr>
                                      <p:to>
                                        <p:strVal val="visible"/>
                                      </p:to>
                                    </p:set>
                                    <p:animEffect transition="in" filter="wipe(left)">
                                      <p:cBhvr>
                                        <p:cTn id="7" dur="500"/>
                                        <p:tgtEl>
                                          <p:spTgt spid="296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64">
                                            <p:bg/>
                                          </p:spTgt>
                                        </p:tgtEl>
                                        <p:attrNameLst>
                                          <p:attrName>style.visibility</p:attrName>
                                        </p:attrNameLst>
                                      </p:cBhvr>
                                      <p:to>
                                        <p:strVal val="visible"/>
                                      </p:to>
                                    </p:set>
                                    <p:animEffect transition="in" filter="wipe(left)">
                                      <p:cBhvr>
                                        <p:cTn id="12" dur="500"/>
                                        <p:tgtEl>
                                          <p:spTgt spid="296964">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64">
                                            <p:txEl>
                                              <p:pRg st="0" end="0"/>
                                            </p:txEl>
                                          </p:spTgt>
                                        </p:tgtEl>
                                        <p:attrNameLst>
                                          <p:attrName>style.visibility</p:attrName>
                                        </p:attrNameLst>
                                      </p:cBhvr>
                                      <p:to>
                                        <p:strVal val="visible"/>
                                      </p:to>
                                    </p:set>
                                    <p:animEffect transition="in" filter="wipe(left)">
                                      <p:cBhvr>
                                        <p:cTn id="17" dur="500"/>
                                        <p:tgtEl>
                                          <p:spTgt spid="29696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6964">
                                            <p:txEl>
                                              <p:pRg st="1" end="1"/>
                                            </p:txEl>
                                          </p:spTgt>
                                        </p:tgtEl>
                                        <p:attrNameLst>
                                          <p:attrName>style.visibility</p:attrName>
                                        </p:attrNameLst>
                                      </p:cBhvr>
                                      <p:to>
                                        <p:strVal val="visible"/>
                                      </p:to>
                                    </p:set>
                                    <p:animEffect transition="in" filter="wipe(left)">
                                      <p:cBhvr>
                                        <p:cTn id="22" dur="500"/>
                                        <p:tgtEl>
                                          <p:spTgt spid="29696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6964">
                                            <p:txEl>
                                              <p:pRg st="2" end="2"/>
                                            </p:txEl>
                                          </p:spTgt>
                                        </p:tgtEl>
                                        <p:attrNameLst>
                                          <p:attrName>style.visibility</p:attrName>
                                        </p:attrNameLst>
                                      </p:cBhvr>
                                      <p:to>
                                        <p:strVal val="visible"/>
                                      </p:to>
                                    </p:set>
                                    <p:animEffect transition="in" filter="wipe(left)">
                                      <p:cBhvr>
                                        <p:cTn id="27" dur="500"/>
                                        <p:tgtEl>
                                          <p:spTgt spid="2969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nimBg="1" autoUpdateAnimBg="0"/>
      <p:bldP spid="296964" grpId="0" build="p"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6.4.2 </a:t>
            </a:r>
            <a:r>
              <a:rPr lang="zh-CN" altLang="en-US" dirty="0"/>
              <a:t>遍历算法的递归描述</a:t>
            </a:r>
          </a:p>
        </p:txBody>
      </p:sp>
      <p:sp>
        <p:nvSpPr>
          <p:cNvPr id="3" name="灯片编号占位符 2"/>
          <p:cNvSpPr>
            <a:spLocks noGrp="1"/>
          </p:cNvSpPr>
          <p:nvPr>
            <p:ph type="sldNum" sz="quarter" idx="12"/>
          </p:nvPr>
        </p:nvSpPr>
        <p:spPr/>
        <p:txBody>
          <a:bodyPr/>
          <a:lstStyle/>
          <a:p>
            <a:pPr>
              <a:defRPr/>
            </a:pPr>
            <a:fld id="{9579E4D7-5257-4809-8D97-032859A2CA17}" type="slidenum">
              <a:rPr lang="en-US" altLang="zh-CN" smtClean="0"/>
              <a:pPr>
                <a:defRPr/>
              </a:pPr>
              <a:t>41</a:t>
            </a:fld>
            <a:endParaRPr lang="en-US" altLang="zh-CN"/>
          </a:p>
        </p:txBody>
      </p:sp>
      <p:sp>
        <p:nvSpPr>
          <p:cNvPr id="4" name="矩形 3"/>
          <p:cNvSpPr/>
          <p:nvPr/>
        </p:nvSpPr>
        <p:spPr>
          <a:xfrm>
            <a:off x="609600" y="2725695"/>
            <a:ext cx="8382000" cy="3231654"/>
          </a:xfrm>
          <a:prstGeom prst="rect">
            <a:avLst/>
          </a:prstGeom>
          <a:ln>
            <a:solidFill>
              <a:schemeClr val="accent5">
                <a:lumMod val="50000"/>
              </a:schemeClr>
            </a:solidFill>
          </a:ln>
        </p:spPr>
        <p:txBody>
          <a:bodyPr wrap="square">
            <a:spAutoFit/>
          </a:bodyPr>
          <a:lstStyle/>
          <a:p>
            <a:pPr algn="l" eaLnBrk="1" hangingPunct="1">
              <a:spcBef>
                <a:spcPct val="0"/>
              </a:spcBef>
            </a:pPr>
            <a:r>
              <a:rPr lang="en-US" altLang="zh-CN" sz="2400" dirty="0">
                <a:solidFill>
                  <a:srgbClr val="FF0000"/>
                </a:solidFill>
              </a:rPr>
              <a:t>void </a:t>
            </a:r>
            <a:r>
              <a:rPr lang="en-US" altLang="zh-CN" sz="2400" dirty="0" err="1">
                <a:solidFill>
                  <a:srgbClr val="FF0000"/>
                </a:solidFill>
              </a:rPr>
              <a:t>In</a:t>
            </a:r>
            <a:r>
              <a:rPr lang="en-US" altLang="zh-CN" sz="2400" dirty="0" err="1" smtClean="0">
                <a:solidFill>
                  <a:srgbClr val="FF0000"/>
                </a:solidFill>
              </a:rPr>
              <a:t>order</a:t>
            </a:r>
            <a:r>
              <a:rPr lang="en-US" altLang="zh-CN" sz="2400" dirty="0" smtClean="0">
                <a:solidFill>
                  <a:srgbClr val="FF0000"/>
                </a:solidFill>
              </a:rPr>
              <a:t> </a:t>
            </a:r>
            <a:r>
              <a:rPr lang="en-US" altLang="zh-CN" sz="2400" dirty="0">
                <a:solidFill>
                  <a:srgbClr val="FF0000"/>
                </a:solidFill>
              </a:rPr>
              <a:t>(</a:t>
            </a:r>
            <a:r>
              <a:rPr lang="en-US" altLang="zh-CN" sz="2400" dirty="0" err="1">
                <a:solidFill>
                  <a:srgbClr val="800000"/>
                </a:solidFill>
              </a:rPr>
              <a:t>BiTree</a:t>
            </a:r>
            <a:r>
              <a:rPr lang="en-US" altLang="zh-CN" sz="2400" dirty="0">
                <a:solidFill>
                  <a:srgbClr val="800000"/>
                </a:solidFill>
              </a:rPr>
              <a:t> T, </a:t>
            </a:r>
            <a:r>
              <a:rPr lang="en-US" altLang="zh-CN" sz="2400" dirty="0" smtClean="0">
                <a:solidFill>
                  <a:srgbClr val="800000"/>
                </a:solidFill>
              </a:rPr>
              <a:t>void</a:t>
            </a:r>
            <a:r>
              <a:rPr lang="en-US" altLang="zh-CN" sz="2400" dirty="0">
                <a:solidFill>
                  <a:srgbClr val="800000"/>
                </a:solidFill>
              </a:rPr>
              <a:t>( *visit)(</a:t>
            </a:r>
            <a:r>
              <a:rPr lang="en-US" altLang="zh-CN" sz="2400" dirty="0" err="1">
                <a:solidFill>
                  <a:srgbClr val="800000"/>
                </a:solidFill>
              </a:rPr>
              <a:t>TElemType</a:t>
            </a:r>
            <a:r>
              <a:rPr lang="en-US" altLang="zh-CN" sz="2400" dirty="0">
                <a:solidFill>
                  <a:srgbClr val="800000"/>
                </a:solidFill>
              </a:rPr>
              <a:t>&amp; e)</a:t>
            </a:r>
            <a:r>
              <a:rPr lang="en-US" altLang="zh-CN" sz="2400" dirty="0">
                <a:solidFill>
                  <a:srgbClr val="FF0000"/>
                </a:solidFill>
              </a:rPr>
              <a:t>)</a:t>
            </a:r>
          </a:p>
          <a:p>
            <a:pPr algn="l" eaLnBrk="1" hangingPunct="1">
              <a:spcBef>
                <a:spcPct val="0"/>
              </a:spcBef>
            </a:pPr>
            <a:r>
              <a:rPr lang="en-US" altLang="zh-CN" sz="2400" dirty="0" smtClean="0">
                <a:solidFill>
                  <a:schemeClr val="tx1"/>
                </a:solidFill>
              </a:rPr>
              <a:t>{	if </a:t>
            </a:r>
            <a:r>
              <a:rPr lang="en-US" altLang="zh-CN" sz="2400" dirty="0">
                <a:solidFill>
                  <a:schemeClr val="tx1"/>
                </a:solidFill>
              </a:rPr>
              <a:t>(T) {</a:t>
            </a:r>
          </a:p>
          <a:p>
            <a:pPr algn="l">
              <a:spcBef>
                <a:spcPct val="50000"/>
              </a:spcBef>
            </a:pPr>
            <a:r>
              <a:rPr lang="en-US" altLang="zh-CN" sz="2400" dirty="0">
                <a:solidFill>
                  <a:srgbClr val="FF0000"/>
                </a:solidFill>
              </a:rPr>
              <a:t>	</a:t>
            </a:r>
            <a:r>
              <a:rPr lang="en-US" altLang="zh-CN" sz="2400" dirty="0" smtClean="0">
                <a:solidFill>
                  <a:srgbClr val="FF0000"/>
                </a:solidFill>
              </a:rPr>
              <a:t>	</a:t>
            </a:r>
            <a:r>
              <a:rPr lang="en-US" altLang="zh-CN" sz="2400" dirty="0" err="1" smtClean="0">
                <a:solidFill>
                  <a:srgbClr val="FF0000"/>
                </a:solidFill>
              </a:rPr>
              <a:t>Inorder</a:t>
            </a:r>
            <a:r>
              <a:rPr lang="en-US" altLang="zh-CN" sz="2400" dirty="0" smtClean="0">
                <a:solidFill>
                  <a:srgbClr val="FF0000"/>
                </a:solidFill>
              </a:rPr>
              <a:t>(</a:t>
            </a:r>
            <a:r>
              <a:rPr lang="en-US" altLang="zh-CN" sz="2400" dirty="0" smtClean="0">
                <a:solidFill>
                  <a:srgbClr val="800000"/>
                </a:solidFill>
              </a:rPr>
              <a:t>T-</a:t>
            </a:r>
            <a:r>
              <a:rPr lang="en-US" altLang="zh-CN" sz="2400" dirty="0">
                <a:solidFill>
                  <a:srgbClr val="800000"/>
                </a:solidFill>
              </a:rPr>
              <a:t>&gt;</a:t>
            </a:r>
            <a:r>
              <a:rPr lang="en-US" altLang="zh-CN" sz="2400" dirty="0" err="1">
                <a:solidFill>
                  <a:srgbClr val="800000"/>
                </a:solidFill>
              </a:rPr>
              <a:t>lchild</a:t>
            </a:r>
            <a:r>
              <a:rPr lang="en-US" altLang="zh-CN" sz="2400" dirty="0">
                <a:solidFill>
                  <a:srgbClr val="800000"/>
                </a:solidFill>
              </a:rPr>
              <a:t>, visit</a:t>
            </a:r>
            <a:r>
              <a:rPr lang="en-US" altLang="zh-CN" sz="2400" dirty="0">
                <a:solidFill>
                  <a:srgbClr val="FF0000"/>
                </a:solidFill>
              </a:rPr>
              <a:t>)</a:t>
            </a:r>
            <a:r>
              <a:rPr lang="en-US" altLang="zh-CN" sz="2400" dirty="0">
                <a:solidFill>
                  <a:schemeClr val="tx1"/>
                </a:solidFill>
              </a:rPr>
              <a:t>; //</a:t>
            </a:r>
            <a:r>
              <a:rPr lang="zh-CN" altLang="en-US" sz="2400" dirty="0">
                <a:solidFill>
                  <a:schemeClr val="tx1"/>
                </a:solidFill>
                <a:ea typeface="楷体_GB2312" pitchFamily="49" charset="-122"/>
              </a:rPr>
              <a:t>中序遍历左子树</a:t>
            </a:r>
            <a:endParaRPr lang="zh-CN" altLang="en-US" sz="2400" dirty="0">
              <a:solidFill>
                <a:schemeClr val="tx1"/>
              </a:solidFill>
              <a:latin typeface="宋体" charset="-122"/>
            </a:endParaRPr>
          </a:p>
          <a:p>
            <a:pPr algn="l">
              <a:spcBef>
                <a:spcPct val="50000"/>
              </a:spcBef>
            </a:pPr>
            <a:r>
              <a:rPr lang="en-US" altLang="zh-CN" sz="2400" dirty="0" smtClean="0">
                <a:solidFill>
                  <a:srgbClr val="0000FF"/>
                </a:solidFill>
              </a:rPr>
              <a:t>		visit(T-</a:t>
            </a:r>
            <a:r>
              <a:rPr lang="en-US" altLang="zh-CN" sz="2400" dirty="0">
                <a:solidFill>
                  <a:srgbClr val="0000FF"/>
                </a:solidFill>
              </a:rPr>
              <a:t>&gt;data)</a:t>
            </a:r>
            <a:r>
              <a:rPr lang="en-US" altLang="zh-CN" sz="2400" dirty="0">
                <a:solidFill>
                  <a:schemeClr val="tx1"/>
                </a:solidFill>
              </a:rPr>
              <a:t>;            // </a:t>
            </a:r>
            <a:r>
              <a:rPr lang="zh-CN" altLang="en-US" sz="2400" dirty="0">
                <a:solidFill>
                  <a:srgbClr val="333399"/>
                </a:solidFill>
                <a:ea typeface="楷体_GB2312" pitchFamily="49" charset="-122"/>
              </a:rPr>
              <a:t>访问根结点</a:t>
            </a:r>
            <a:endParaRPr lang="zh-CN" altLang="en-US" sz="2400" dirty="0">
              <a:solidFill>
                <a:schemeClr val="tx1"/>
              </a:solidFill>
              <a:latin typeface="宋体" charset="-122"/>
            </a:endParaRPr>
          </a:p>
          <a:p>
            <a:pPr algn="l">
              <a:spcBef>
                <a:spcPct val="50000"/>
              </a:spcBef>
            </a:pPr>
            <a:r>
              <a:rPr lang="en-US" altLang="zh-CN" sz="2400" dirty="0" smtClean="0">
                <a:solidFill>
                  <a:srgbClr val="FF0000"/>
                </a:solidFill>
              </a:rPr>
              <a:t>		</a:t>
            </a:r>
            <a:r>
              <a:rPr lang="en-US" altLang="zh-CN" sz="2400" dirty="0" err="1" smtClean="0">
                <a:solidFill>
                  <a:srgbClr val="FF0000"/>
                </a:solidFill>
              </a:rPr>
              <a:t>Inorder</a:t>
            </a:r>
            <a:r>
              <a:rPr lang="en-US" altLang="zh-CN" sz="2400" dirty="0" smtClean="0">
                <a:solidFill>
                  <a:srgbClr val="FF0000"/>
                </a:solidFill>
              </a:rPr>
              <a:t>(</a:t>
            </a:r>
            <a:r>
              <a:rPr lang="en-US" altLang="zh-CN" sz="2400" dirty="0" smtClean="0">
                <a:solidFill>
                  <a:srgbClr val="800000"/>
                </a:solidFill>
              </a:rPr>
              <a:t>T-</a:t>
            </a:r>
            <a:r>
              <a:rPr lang="en-US" altLang="zh-CN" sz="2400" dirty="0">
                <a:solidFill>
                  <a:srgbClr val="800000"/>
                </a:solidFill>
              </a:rPr>
              <a:t>&gt;</a:t>
            </a:r>
            <a:r>
              <a:rPr lang="en-US" altLang="zh-CN" sz="2400" dirty="0" err="1">
                <a:solidFill>
                  <a:srgbClr val="800000"/>
                </a:solidFill>
              </a:rPr>
              <a:t>rchild</a:t>
            </a:r>
            <a:r>
              <a:rPr lang="en-US" altLang="zh-CN" sz="2400" dirty="0">
                <a:solidFill>
                  <a:srgbClr val="800000"/>
                </a:solidFill>
              </a:rPr>
              <a:t>, visit</a:t>
            </a:r>
            <a:r>
              <a:rPr lang="en-US" altLang="zh-CN" sz="2400" dirty="0" smtClean="0">
                <a:solidFill>
                  <a:srgbClr val="FF0000"/>
                </a:solidFill>
              </a:rPr>
              <a:t>)</a:t>
            </a:r>
            <a:r>
              <a:rPr lang="en-US" altLang="zh-CN" sz="2400" dirty="0" smtClean="0">
                <a:solidFill>
                  <a:schemeClr val="tx1"/>
                </a:solidFill>
              </a:rPr>
              <a:t>;//</a:t>
            </a:r>
            <a:r>
              <a:rPr lang="zh-CN" altLang="en-US" sz="2400" dirty="0" smtClean="0">
                <a:solidFill>
                  <a:schemeClr val="tx1"/>
                </a:solidFill>
                <a:ea typeface="楷体_GB2312" pitchFamily="49" charset="-122"/>
              </a:rPr>
              <a:t>中序</a:t>
            </a:r>
            <a:r>
              <a:rPr lang="zh-CN" altLang="en-US" sz="2400" dirty="0">
                <a:solidFill>
                  <a:schemeClr val="tx1"/>
                </a:solidFill>
                <a:ea typeface="楷体_GB2312" pitchFamily="49" charset="-122"/>
              </a:rPr>
              <a:t>遍历右子</a:t>
            </a:r>
            <a:r>
              <a:rPr lang="zh-CN" altLang="en-US" sz="2400" dirty="0" smtClean="0">
                <a:solidFill>
                  <a:schemeClr val="tx1"/>
                </a:solidFill>
                <a:ea typeface="楷体_GB2312" pitchFamily="49" charset="-122"/>
              </a:rPr>
              <a:t>树</a:t>
            </a:r>
            <a:endParaRPr lang="en-US" altLang="zh-CN" sz="2400" dirty="0">
              <a:solidFill>
                <a:schemeClr val="tx1"/>
              </a:solidFill>
            </a:endParaRPr>
          </a:p>
          <a:p>
            <a:pPr algn="l" eaLnBrk="1" hangingPunct="1">
              <a:spcBef>
                <a:spcPct val="0"/>
              </a:spcBef>
            </a:pPr>
            <a:r>
              <a:rPr lang="en-US" altLang="zh-CN" sz="2400" dirty="0">
                <a:solidFill>
                  <a:schemeClr val="tx1"/>
                </a:solidFill>
              </a:rPr>
              <a:t>      </a:t>
            </a:r>
            <a:r>
              <a:rPr lang="en-US" altLang="zh-CN" sz="2400" dirty="0" smtClean="0">
                <a:solidFill>
                  <a:schemeClr val="tx1"/>
                </a:solidFill>
              </a:rPr>
              <a:t>}</a:t>
            </a:r>
          </a:p>
          <a:p>
            <a:pPr algn="l" eaLnBrk="1" hangingPunct="1">
              <a:spcBef>
                <a:spcPct val="0"/>
              </a:spcBef>
            </a:pPr>
            <a:r>
              <a:rPr lang="en-US" altLang="zh-CN" sz="2400" dirty="0" smtClean="0">
                <a:solidFill>
                  <a:schemeClr val="tx1"/>
                </a:solidFill>
              </a:rPr>
              <a:t>}//</a:t>
            </a:r>
            <a:r>
              <a:rPr lang="en-US" altLang="zh-CN" sz="2400" dirty="0">
                <a:solidFill>
                  <a:srgbClr val="FF0000"/>
                </a:solidFill>
              </a:rPr>
              <a:t> </a:t>
            </a:r>
            <a:r>
              <a:rPr lang="en-US" altLang="zh-CN" sz="2400" dirty="0" err="1">
                <a:solidFill>
                  <a:srgbClr val="FF0000"/>
                </a:solidFill>
              </a:rPr>
              <a:t>Inorder</a:t>
            </a:r>
            <a:endParaRPr lang="en-US" altLang="zh-CN" sz="2400" dirty="0">
              <a:solidFill>
                <a:schemeClr val="tx1"/>
              </a:solidFill>
            </a:endParaRPr>
          </a:p>
        </p:txBody>
      </p:sp>
      <p:grpSp>
        <p:nvGrpSpPr>
          <p:cNvPr id="5" name="Group 36"/>
          <p:cNvGrpSpPr>
            <a:grpSpLocks/>
          </p:cNvGrpSpPr>
          <p:nvPr/>
        </p:nvGrpSpPr>
        <p:grpSpPr bwMode="auto">
          <a:xfrm>
            <a:off x="5816723" y="-99444"/>
            <a:ext cx="3579813" cy="2730500"/>
            <a:chOff x="2976" y="1344"/>
            <a:chExt cx="2255" cy="1720"/>
          </a:xfrm>
        </p:grpSpPr>
        <p:sp>
          <p:nvSpPr>
            <p:cNvPr id="6" name="Line 9"/>
            <p:cNvSpPr>
              <a:spLocks noChangeShapeType="1"/>
            </p:cNvSpPr>
            <p:nvPr/>
          </p:nvSpPr>
          <p:spPr bwMode="auto">
            <a:xfrm flipH="1">
              <a:off x="3845" y="2569"/>
              <a:ext cx="162" cy="22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 name="Group 10"/>
            <p:cNvGrpSpPr>
              <a:grpSpLocks/>
            </p:cNvGrpSpPr>
            <p:nvPr/>
          </p:nvGrpSpPr>
          <p:grpSpPr bwMode="auto">
            <a:xfrm>
              <a:off x="3507" y="2660"/>
              <a:ext cx="724" cy="404"/>
              <a:chOff x="723" y="1543"/>
              <a:chExt cx="680" cy="404"/>
            </a:xfrm>
          </p:grpSpPr>
          <p:sp>
            <p:nvSpPr>
              <p:cNvPr id="31" name="Oval 11"/>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2" name="Text Box 12"/>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G</a:t>
                </a:r>
              </a:p>
            </p:txBody>
          </p:sp>
        </p:grpSp>
        <p:sp>
          <p:nvSpPr>
            <p:cNvPr id="8" name="Line 13"/>
            <p:cNvSpPr>
              <a:spLocks noChangeShapeType="1"/>
            </p:cNvSpPr>
            <p:nvPr/>
          </p:nvSpPr>
          <p:spPr bwMode="auto">
            <a:xfrm flipH="1">
              <a:off x="3715" y="1680"/>
              <a:ext cx="408" cy="28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4"/>
            <p:cNvSpPr>
              <a:spLocks noChangeShapeType="1"/>
            </p:cNvSpPr>
            <p:nvPr/>
          </p:nvSpPr>
          <p:spPr bwMode="auto">
            <a:xfrm>
              <a:off x="4430" y="1680"/>
              <a:ext cx="408" cy="28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5"/>
            <p:cNvSpPr>
              <a:spLocks noChangeShapeType="1"/>
            </p:cNvSpPr>
            <p:nvPr/>
          </p:nvSpPr>
          <p:spPr bwMode="auto">
            <a:xfrm>
              <a:off x="3749" y="2115"/>
              <a:ext cx="255"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6"/>
            <p:cNvSpPr>
              <a:spLocks noChangeShapeType="1"/>
            </p:cNvSpPr>
            <p:nvPr/>
          </p:nvSpPr>
          <p:spPr bwMode="auto">
            <a:xfrm flipH="1">
              <a:off x="4569" y="2115"/>
              <a:ext cx="259"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7"/>
            <p:cNvSpPr>
              <a:spLocks noChangeShapeType="1"/>
            </p:cNvSpPr>
            <p:nvPr/>
          </p:nvSpPr>
          <p:spPr bwMode="auto">
            <a:xfrm flipH="1">
              <a:off x="3312" y="2070"/>
              <a:ext cx="309" cy="33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 name="Group 18"/>
            <p:cNvGrpSpPr>
              <a:grpSpLocks/>
            </p:cNvGrpSpPr>
            <p:nvPr/>
          </p:nvGrpSpPr>
          <p:grpSpPr bwMode="auto">
            <a:xfrm>
              <a:off x="4021" y="1344"/>
              <a:ext cx="613" cy="404"/>
              <a:chOff x="3544" y="935"/>
              <a:chExt cx="576" cy="404"/>
            </a:xfrm>
          </p:grpSpPr>
          <p:sp>
            <p:nvSpPr>
              <p:cNvPr id="29" name="Oval 19"/>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0" name="Text Box 20"/>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14" name="Group 21"/>
            <p:cNvGrpSpPr>
              <a:grpSpLocks/>
            </p:cNvGrpSpPr>
            <p:nvPr/>
          </p:nvGrpSpPr>
          <p:grpSpPr bwMode="auto">
            <a:xfrm>
              <a:off x="4329" y="2251"/>
              <a:ext cx="613" cy="404"/>
              <a:chOff x="3784" y="1987"/>
              <a:chExt cx="576" cy="404"/>
            </a:xfrm>
          </p:grpSpPr>
          <p:sp>
            <p:nvSpPr>
              <p:cNvPr id="27" name="Oval 2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8" name="Text Box 2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15" name="Group 24"/>
            <p:cNvGrpSpPr>
              <a:grpSpLocks/>
            </p:cNvGrpSpPr>
            <p:nvPr/>
          </p:nvGrpSpPr>
          <p:grpSpPr bwMode="auto">
            <a:xfrm>
              <a:off x="3798" y="2251"/>
              <a:ext cx="613" cy="404"/>
              <a:chOff x="3304" y="1991"/>
              <a:chExt cx="576" cy="404"/>
            </a:xfrm>
          </p:grpSpPr>
          <p:sp>
            <p:nvSpPr>
              <p:cNvPr id="25" name="Oval 25"/>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6" name="Text Box 26"/>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16" name="Group 27"/>
            <p:cNvGrpSpPr>
              <a:grpSpLocks/>
            </p:cNvGrpSpPr>
            <p:nvPr/>
          </p:nvGrpSpPr>
          <p:grpSpPr bwMode="auto">
            <a:xfrm>
              <a:off x="2976" y="2229"/>
              <a:ext cx="613" cy="404"/>
              <a:chOff x="2488" y="1991"/>
              <a:chExt cx="576" cy="404"/>
            </a:xfrm>
          </p:grpSpPr>
          <p:sp>
            <p:nvSpPr>
              <p:cNvPr id="23" name="Oval 28"/>
              <p:cNvSpPr>
                <a:spLocks noChangeArrowheads="1"/>
              </p:cNvSpPr>
              <p:nvPr/>
            </p:nvSpPr>
            <p:spPr bwMode="auto">
              <a:xfrm>
                <a:off x="2572"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4" name="Text Box 29"/>
              <p:cNvSpPr txBox="1">
                <a:spLocks noChangeArrowheads="1"/>
              </p:cNvSpPr>
              <p:nvPr/>
            </p:nvSpPr>
            <p:spPr bwMode="auto">
              <a:xfrm>
                <a:off x="2488"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D</a:t>
                </a:r>
              </a:p>
            </p:txBody>
          </p:sp>
        </p:grpSp>
        <p:grpSp>
          <p:nvGrpSpPr>
            <p:cNvPr id="17" name="Group 30"/>
            <p:cNvGrpSpPr>
              <a:grpSpLocks/>
            </p:cNvGrpSpPr>
            <p:nvPr/>
          </p:nvGrpSpPr>
          <p:grpSpPr bwMode="auto">
            <a:xfrm>
              <a:off x="4618" y="1753"/>
              <a:ext cx="613" cy="404"/>
              <a:chOff x="4216" y="1415"/>
              <a:chExt cx="576" cy="404"/>
            </a:xfrm>
          </p:grpSpPr>
          <p:sp>
            <p:nvSpPr>
              <p:cNvPr id="21" name="Oval 31"/>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2" name="Text Box 32"/>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18" name="Group 33"/>
            <p:cNvGrpSpPr>
              <a:grpSpLocks/>
            </p:cNvGrpSpPr>
            <p:nvPr/>
          </p:nvGrpSpPr>
          <p:grpSpPr bwMode="auto">
            <a:xfrm>
              <a:off x="3411" y="1753"/>
              <a:ext cx="613" cy="404"/>
              <a:chOff x="2920" y="1463"/>
              <a:chExt cx="576" cy="404"/>
            </a:xfrm>
          </p:grpSpPr>
          <p:sp>
            <p:nvSpPr>
              <p:cNvPr id="19" name="Oval 34"/>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0" name="Text Box 35"/>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spTree>
    <p:extLst>
      <p:ext uri="{BB962C8B-B14F-4D97-AF65-F5344CB8AC3E}">
        <p14:creationId xmlns:p14="http://schemas.microsoft.com/office/powerpoint/2010/main" val="185730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2"/>
          </p:nvPr>
        </p:nvSpPr>
        <p:spPr>
          <a:xfrm>
            <a:off x="3124200" y="6176963"/>
            <a:ext cx="1905000" cy="457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874756B8-375A-4F8E-BF04-BC6C83028B58}" type="slidenum">
              <a:rPr kumimoji="0" lang="en-US" altLang="zh-CN" sz="1400" b="0" smtClean="0">
                <a:solidFill>
                  <a:schemeClr val="tx1"/>
                </a:solidFill>
              </a:rPr>
              <a:pPr eaLnBrk="1" hangingPunct="1"/>
              <a:t>42</a:t>
            </a:fld>
            <a:endParaRPr kumimoji="0" lang="en-US" altLang="zh-CN" sz="1400" b="0" smtClean="0">
              <a:solidFill>
                <a:schemeClr val="tx1"/>
              </a:solidFill>
            </a:endParaRPr>
          </a:p>
        </p:txBody>
      </p:sp>
      <p:sp>
        <p:nvSpPr>
          <p:cNvPr id="45059" name="Rectangle 2"/>
          <p:cNvSpPr>
            <a:spLocks noGrp="1" noChangeArrowheads="1"/>
          </p:cNvSpPr>
          <p:nvPr>
            <p:ph type="title"/>
          </p:nvPr>
        </p:nvSpPr>
        <p:spPr/>
        <p:txBody>
          <a:bodyPr/>
          <a:lstStyle/>
          <a:p>
            <a:pPr eaLnBrk="1" hangingPunct="1"/>
            <a:r>
              <a:rPr lang="en-US" altLang="zh-CN" dirty="0" smtClean="0"/>
              <a:t>6.4.3 </a:t>
            </a:r>
            <a:r>
              <a:rPr lang="zh-CN" altLang="en-US" dirty="0" smtClean="0"/>
              <a:t>中序遍历</a:t>
            </a:r>
            <a:r>
              <a:rPr lang="en-US" altLang="zh-CN" dirty="0" smtClean="0">
                <a:solidFill>
                  <a:srgbClr val="FF3300"/>
                </a:solidFill>
              </a:rPr>
              <a:t>LDR</a:t>
            </a:r>
            <a:r>
              <a:rPr lang="zh-CN" altLang="en-US" dirty="0" smtClean="0"/>
              <a:t>算法的</a:t>
            </a:r>
            <a:r>
              <a:rPr lang="zh-CN" altLang="en-US" dirty="0" smtClean="0">
                <a:solidFill>
                  <a:srgbClr val="FF0000"/>
                </a:solidFill>
              </a:rPr>
              <a:t>非递归</a:t>
            </a:r>
            <a:r>
              <a:rPr lang="zh-CN" altLang="en-US" dirty="0" smtClean="0"/>
              <a:t>描述</a:t>
            </a:r>
          </a:p>
        </p:txBody>
      </p:sp>
      <p:grpSp>
        <p:nvGrpSpPr>
          <p:cNvPr id="45060" name="Group 5"/>
          <p:cNvGrpSpPr>
            <a:grpSpLocks/>
          </p:cNvGrpSpPr>
          <p:nvPr/>
        </p:nvGrpSpPr>
        <p:grpSpPr bwMode="auto">
          <a:xfrm>
            <a:off x="5335588" y="857250"/>
            <a:ext cx="3579812" cy="2730500"/>
            <a:chOff x="3170" y="663"/>
            <a:chExt cx="2119" cy="1720"/>
          </a:xfrm>
        </p:grpSpPr>
        <p:sp>
          <p:nvSpPr>
            <p:cNvPr id="45063" name="Line 6"/>
            <p:cNvSpPr>
              <a:spLocks noChangeShapeType="1"/>
            </p:cNvSpPr>
            <p:nvPr/>
          </p:nvSpPr>
          <p:spPr bwMode="auto">
            <a:xfrm flipH="1">
              <a:off x="3987" y="1888"/>
              <a:ext cx="152" cy="22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064" name="Group 7"/>
            <p:cNvGrpSpPr>
              <a:grpSpLocks/>
            </p:cNvGrpSpPr>
            <p:nvPr/>
          </p:nvGrpSpPr>
          <p:grpSpPr bwMode="auto">
            <a:xfrm>
              <a:off x="3669" y="1979"/>
              <a:ext cx="680" cy="404"/>
              <a:chOff x="723" y="1543"/>
              <a:chExt cx="680" cy="404"/>
            </a:xfrm>
          </p:grpSpPr>
          <p:sp>
            <p:nvSpPr>
              <p:cNvPr id="45088" name="Oval 8"/>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5089" name="Text Box 9"/>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G</a:t>
                </a:r>
              </a:p>
            </p:txBody>
          </p:sp>
        </p:grpSp>
        <p:sp>
          <p:nvSpPr>
            <p:cNvPr id="45065" name="Line 10"/>
            <p:cNvSpPr>
              <a:spLocks noChangeShapeType="1"/>
            </p:cNvSpPr>
            <p:nvPr/>
          </p:nvSpPr>
          <p:spPr bwMode="auto">
            <a:xfrm flipH="1">
              <a:off x="3864" y="999"/>
              <a:ext cx="384" cy="28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6" name="Line 11"/>
            <p:cNvSpPr>
              <a:spLocks noChangeShapeType="1"/>
            </p:cNvSpPr>
            <p:nvPr/>
          </p:nvSpPr>
          <p:spPr bwMode="auto">
            <a:xfrm>
              <a:off x="4536" y="999"/>
              <a:ext cx="384" cy="28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7" name="Line 12"/>
            <p:cNvSpPr>
              <a:spLocks noChangeShapeType="1"/>
            </p:cNvSpPr>
            <p:nvPr/>
          </p:nvSpPr>
          <p:spPr bwMode="auto">
            <a:xfrm>
              <a:off x="3896" y="1434"/>
              <a:ext cx="240"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8" name="Line 13"/>
            <p:cNvSpPr>
              <a:spLocks noChangeShapeType="1"/>
            </p:cNvSpPr>
            <p:nvPr/>
          </p:nvSpPr>
          <p:spPr bwMode="auto">
            <a:xfrm flipH="1">
              <a:off x="4667" y="1434"/>
              <a:ext cx="243"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9" name="Line 14"/>
            <p:cNvSpPr>
              <a:spLocks noChangeShapeType="1"/>
            </p:cNvSpPr>
            <p:nvPr/>
          </p:nvSpPr>
          <p:spPr bwMode="auto">
            <a:xfrm flipH="1">
              <a:off x="3533" y="1389"/>
              <a:ext cx="243"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070" name="Group 15"/>
            <p:cNvGrpSpPr>
              <a:grpSpLocks/>
            </p:cNvGrpSpPr>
            <p:nvPr/>
          </p:nvGrpSpPr>
          <p:grpSpPr bwMode="auto">
            <a:xfrm>
              <a:off x="4152" y="663"/>
              <a:ext cx="576" cy="404"/>
              <a:chOff x="3544" y="935"/>
              <a:chExt cx="576" cy="404"/>
            </a:xfrm>
          </p:grpSpPr>
          <p:sp>
            <p:nvSpPr>
              <p:cNvPr id="45086" name="Oval 16"/>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5087" name="Text Box 17"/>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45071" name="Group 18"/>
            <p:cNvGrpSpPr>
              <a:grpSpLocks/>
            </p:cNvGrpSpPr>
            <p:nvPr/>
          </p:nvGrpSpPr>
          <p:grpSpPr bwMode="auto">
            <a:xfrm>
              <a:off x="4441" y="1570"/>
              <a:ext cx="576" cy="404"/>
              <a:chOff x="3784" y="1987"/>
              <a:chExt cx="576" cy="404"/>
            </a:xfrm>
          </p:grpSpPr>
          <p:sp>
            <p:nvSpPr>
              <p:cNvPr id="45084" name="Oval 19"/>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5085" name="Text Box 20"/>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45072" name="Group 21"/>
            <p:cNvGrpSpPr>
              <a:grpSpLocks/>
            </p:cNvGrpSpPr>
            <p:nvPr/>
          </p:nvGrpSpPr>
          <p:grpSpPr bwMode="auto">
            <a:xfrm>
              <a:off x="3942" y="1570"/>
              <a:ext cx="576" cy="404"/>
              <a:chOff x="3304" y="1991"/>
              <a:chExt cx="576" cy="404"/>
            </a:xfrm>
          </p:grpSpPr>
          <p:sp>
            <p:nvSpPr>
              <p:cNvPr id="45082" name="Oval 22"/>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5083" name="Text Box 23"/>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45073" name="Group 24"/>
            <p:cNvGrpSpPr>
              <a:grpSpLocks/>
            </p:cNvGrpSpPr>
            <p:nvPr/>
          </p:nvGrpSpPr>
          <p:grpSpPr bwMode="auto">
            <a:xfrm>
              <a:off x="3170" y="1548"/>
              <a:ext cx="576" cy="404"/>
              <a:chOff x="2488" y="1991"/>
              <a:chExt cx="576" cy="404"/>
            </a:xfrm>
          </p:grpSpPr>
          <p:sp>
            <p:nvSpPr>
              <p:cNvPr id="45080" name="Oval 25"/>
              <p:cNvSpPr>
                <a:spLocks noChangeArrowheads="1"/>
              </p:cNvSpPr>
              <p:nvPr/>
            </p:nvSpPr>
            <p:spPr bwMode="auto">
              <a:xfrm>
                <a:off x="2572"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5081" name="Text Box 26"/>
              <p:cNvSpPr txBox="1">
                <a:spLocks noChangeArrowheads="1"/>
              </p:cNvSpPr>
              <p:nvPr/>
            </p:nvSpPr>
            <p:spPr bwMode="auto">
              <a:xfrm>
                <a:off x="2488"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D</a:t>
                </a:r>
              </a:p>
            </p:txBody>
          </p:sp>
        </p:grpSp>
        <p:grpSp>
          <p:nvGrpSpPr>
            <p:cNvPr id="45074" name="Group 27"/>
            <p:cNvGrpSpPr>
              <a:grpSpLocks/>
            </p:cNvGrpSpPr>
            <p:nvPr/>
          </p:nvGrpSpPr>
          <p:grpSpPr bwMode="auto">
            <a:xfrm>
              <a:off x="4713" y="1072"/>
              <a:ext cx="576" cy="404"/>
              <a:chOff x="4216" y="1415"/>
              <a:chExt cx="576" cy="404"/>
            </a:xfrm>
          </p:grpSpPr>
          <p:sp>
            <p:nvSpPr>
              <p:cNvPr id="45078" name="Oval 28"/>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5079" name="Text Box 29"/>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45075" name="Group 30"/>
            <p:cNvGrpSpPr>
              <a:grpSpLocks/>
            </p:cNvGrpSpPr>
            <p:nvPr/>
          </p:nvGrpSpPr>
          <p:grpSpPr bwMode="auto">
            <a:xfrm>
              <a:off x="3579" y="1072"/>
              <a:ext cx="576" cy="404"/>
              <a:chOff x="2920" y="1463"/>
              <a:chExt cx="576" cy="404"/>
            </a:xfrm>
          </p:grpSpPr>
          <p:sp>
            <p:nvSpPr>
              <p:cNvPr id="45076" name="Oval 31"/>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5077" name="Text Box 32"/>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sp>
        <p:nvSpPr>
          <p:cNvPr id="45061" name="Rectangle 33"/>
          <p:cNvSpPr>
            <a:spLocks noChangeArrowheads="1"/>
          </p:cNvSpPr>
          <p:nvPr/>
        </p:nvSpPr>
        <p:spPr bwMode="auto">
          <a:xfrm>
            <a:off x="533400" y="1052736"/>
            <a:ext cx="4902200" cy="2598738"/>
          </a:xfrm>
          <a:prstGeom prst="rect">
            <a:avLst/>
          </a:prstGeom>
          <a:noFill/>
          <a:ln w="28575" cap="sq">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buClr>
                <a:schemeClr val="tx2"/>
              </a:buClr>
              <a:buSzPct val="110000"/>
              <a:buFont typeface="Symbol" pitchFamily="18" charset="2"/>
              <a:buChar char="¨"/>
            </a:pPr>
            <a:r>
              <a:rPr lang="zh-CN" altLang="en-US" dirty="0">
                <a:solidFill>
                  <a:srgbClr val="000000"/>
                </a:solidFill>
                <a:ea typeface="楷体_GB2312" pitchFamily="49" charset="-122"/>
              </a:rPr>
              <a:t>若二叉树为空树则空操作；</a:t>
            </a:r>
          </a:p>
          <a:p>
            <a:pPr algn="l">
              <a:buClr>
                <a:schemeClr val="tx2"/>
              </a:buClr>
              <a:buSzPct val="110000"/>
              <a:buFont typeface="Symbol" pitchFamily="18" charset="2"/>
              <a:buChar char="¨"/>
            </a:pPr>
            <a:r>
              <a:rPr lang="zh-CN" altLang="en-US" dirty="0">
                <a:solidFill>
                  <a:srgbClr val="000000"/>
                </a:solidFill>
                <a:ea typeface="楷体_GB2312" pitchFamily="49" charset="-122"/>
              </a:rPr>
              <a:t>否则</a:t>
            </a:r>
          </a:p>
          <a:p>
            <a:pPr lvl="1" algn="l">
              <a:buClr>
                <a:srgbClr val="FF9900"/>
              </a:buClr>
              <a:buFontTx/>
              <a:buChar char="¶"/>
            </a:pPr>
            <a:r>
              <a:rPr lang="zh-CN" altLang="en-US" dirty="0">
                <a:solidFill>
                  <a:srgbClr val="400080"/>
                </a:solidFill>
                <a:ea typeface="楷体_GB2312" pitchFamily="49" charset="-122"/>
              </a:rPr>
              <a:t>（</a:t>
            </a:r>
            <a:r>
              <a:rPr lang="en-US" altLang="zh-CN" dirty="0">
                <a:solidFill>
                  <a:srgbClr val="400080"/>
                </a:solidFill>
                <a:ea typeface="楷体_GB2312" pitchFamily="49" charset="-122"/>
              </a:rPr>
              <a:t>1</a:t>
            </a:r>
            <a:r>
              <a:rPr lang="zh-CN" altLang="en-US" dirty="0">
                <a:solidFill>
                  <a:srgbClr val="400080"/>
                </a:solidFill>
                <a:ea typeface="楷体_GB2312" pitchFamily="49" charset="-122"/>
              </a:rPr>
              <a:t>）中序遍历左子树；</a:t>
            </a:r>
          </a:p>
          <a:p>
            <a:pPr lvl="1" algn="l">
              <a:buClr>
                <a:srgbClr val="FF9900"/>
              </a:buClr>
              <a:buFontTx/>
              <a:buChar char="¶"/>
            </a:pPr>
            <a:r>
              <a:rPr lang="zh-CN" altLang="en-US" dirty="0">
                <a:solidFill>
                  <a:srgbClr val="400080"/>
                </a:solidFill>
                <a:ea typeface="楷体_GB2312" pitchFamily="49" charset="-122"/>
              </a:rPr>
              <a:t>（</a:t>
            </a:r>
            <a:r>
              <a:rPr lang="en-US" altLang="zh-CN" dirty="0">
                <a:solidFill>
                  <a:srgbClr val="400080"/>
                </a:solidFill>
                <a:ea typeface="楷体_GB2312" pitchFamily="49" charset="-122"/>
              </a:rPr>
              <a:t>2</a:t>
            </a:r>
            <a:r>
              <a:rPr lang="zh-CN" altLang="en-US" dirty="0">
                <a:solidFill>
                  <a:srgbClr val="400080"/>
                </a:solidFill>
                <a:ea typeface="楷体_GB2312" pitchFamily="49" charset="-122"/>
              </a:rPr>
              <a:t>）访问根结点；</a:t>
            </a:r>
          </a:p>
          <a:p>
            <a:pPr lvl="1" algn="l">
              <a:buClr>
                <a:srgbClr val="FF9900"/>
              </a:buClr>
              <a:buFontTx/>
              <a:buChar char="¶"/>
            </a:pPr>
            <a:r>
              <a:rPr lang="zh-CN" altLang="en-US" dirty="0">
                <a:solidFill>
                  <a:srgbClr val="400080"/>
                </a:solidFill>
                <a:ea typeface="楷体_GB2312" pitchFamily="49" charset="-122"/>
              </a:rPr>
              <a:t>（</a:t>
            </a:r>
            <a:r>
              <a:rPr lang="en-US" altLang="zh-CN" dirty="0">
                <a:solidFill>
                  <a:srgbClr val="400080"/>
                </a:solidFill>
                <a:ea typeface="楷体_GB2312" pitchFamily="49" charset="-122"/>
              </a:rPr>
              <a:t>3</a:t>
            </a:r>
            <a:r>
              <a:rPr lang="zh-CN" altLang="en-US" dirty="0">
                <a:solidFill>
                  <a:srgbClr val="400080"/>
                </a:solidFill>
                <a:ea typeface="楷体_GB2312" pitchFamily="49" charset="-122"/>
              </a:rPr>
              <a:t>）中序遍历右子树</a:t>
            </a:r>
            <a:r>
              <a:rPr lang="en-US" altLang="zh-CN" dirty="0">
                <a:solidFill>
                  <a:srgbClr val="400080"/>
                </a:solidFill>
                <a:ea typeface="楷体_GB2312" pitchFamily="49" charset="-122"/>
              </a:rPr>
              <a:t>;</a:t>
            </a:r>
          </a:p>
        </p:txBody>
      </p:sp>
      <p:sp>
        <p:nvSpPr>
          <p:cNvPr id="35" name="Text Box 34"/>
          <p:cNvSpPr txBox="1">
            <a:spLocks noChangeArrowheads="1"/>
          </p:cNvSpPr>
          <p:nvPr/>
        </p:nvSpPr>
        <p:spPr bwMode="auto">
          <a:xfrm>
            <a:off x="533400" y="3645024"/>
            <a:ext cx="8229600" cy="2936188"/>
          </a:xfrm>
          <a:prstGeom prst="rect">
            <a:avLst/>
          </a:prstGeom>
          <a:solidFill>
            <a:schemeClr val="bg1"/>
          </a:solidFill>
          <a:ln w="28575" cap="sq">
            <a:solidFill>
              <a:srgbClr val="CC6600"/>
            </a:solidFill>
            <a:miter lim="800000"/>
            <a:headEnd/>
            <a:tailEnd/>
          </a:ln>
        </p:spPr>
        <p:txBody>
          <a:bodyPr>
            <a:spAutoFit/>
          </a:bodyPr>
          <a:lstStyle>
            <a:lvl1pPr marL="457200" indent="-457200"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buClr>
                <a:schemeClr val="tx2"/>
              </a:buClr>
              <a:buSzPct val="110000"/>
              <a:buFont typeface="Symbol" pitchFamily="18" charset="2"/>
              <a:buNone/>
            </a:pPr>
            <a:r>
              <a:rPr kumimoji="0" lang="zh-CN" altLang="en-US" dirty="0">
                <a:solidFill>
                  <a:srgbClr val="FF3300"/>
                </a:solidFill>
                <a:latin typeface="+mn-lt"/>
                <a:ea typeface="楷体_GB2312" pitchFamily="49" charset="-122"/>
              </a:rPr>
              <a:t>访问顺序</a:t>
            </a:r>
            <a:r>
              <a:rPr kumimoji="0" lang="zh-CN" altLang="en-US" dirty="0">
                <a:solidFill>
                  <a:schemeClr val="tx1"/>
                </a:solidFill>
                <a:latin typeface="+mn-lt"/>
                <a:ea typeface="楷体_GB2312" pitchFamily="49" charset="-122"/>
              </a:rPr>
              <a:t>：</a:t>
            </a:r>
          </a:p>
          <a:p>
            <a:pPr algn="l" eaLnBrk="1" hangingPunct="1">
              <a:buClr>
                <a:schemeClr val="tx2"/>
              </a:buClr>
              <a:buSzPct val="110000"/>
              <a:buFont typeface="Symbol" pitchFamily="18" charset="2"/>
              <a:buAutoNum type="arabicPeriod"/>
            </a:pPr>
            <a:r>
              <a:rPr kumimoji="0" lang="zh-CN" altLang="en-US" dirty="0">
                <a:solidFill>
                  <a:schemeClr val="tx1"/>
                </a:solidFill>
                <a:latin typeface="+mn-lt"/>
                <a:ea typeface="楷体_GB2312" pitchFamily="49" charset="-122"/>
              </a:rPr>
              <a:t>从根结点开始，依次进入左子树，并将经过的结点压入堆栈，直到结点的左指针为空；</a:t>
            </a:r>
          </a:p>
          <a:p>
            <a:pPr algn="l" eaLnBrk="1" hangingPunct="1">
              <a:buClr>
                <a:schemeClr val="tx2"/>
              </a:buClr>
              <a:buSzPct val="110000"/>
              <a:buFont typeface="Symbol" pitchFamily="18" charset="2"/>
              <a:buAutoNum type="arabicPeriod"/>
            </a:pPr>
            <a:r>
              <a:rPr kumimoji="0" lang="zh-CN" altLang="en-US" dirty="0">
                <a:solidFill>
                  <a:schemeClr val="tx1"/>
                </a:solidFill>
                <a:latin typeface="+mn-lt"/>
                <a:ea typeface="楷体_GB2312" pitchFamily="49" charset="-122"/>
              </a:rPr>
              <a:t>从栈中取出一个结点</a:t>
            </a:r>
            <a:r>
              <a:rPr kumimoji="0" lang="en-US" altLang="zh-CN" dirty="0">
                <a:solidFill>
                  <a:schemeClr val="tx1"/>
                </a:solidFill>
                <a:latin typeface="+mn-lt"/>
                <a:ea typeface="楷体_GB2312" pitchFamily="49" charset="-122"/>
              </a:rPr>
              <a:t>N</a:t>
            </a:r>
            <a:r>
              <a:rPr kumimoji="0" lang="zh-CN" altLang="en-US" dirty="0" smtClean="0">
                <a:solidFill>
                  <a:schemeClr val="tx1"/>
                </a:solidFill>
                <a:latin typeface="+mn-lt"/>
                <a:ea typeface="楷体_GB2312" pitchFamily="49" charset="-122"/>
              </a:rPr>
              <a:t>访问；</a:t>
            </a:r>
            <a:endParaRPr kumimoji="0" lang="en-US" altLang="zh-CN" dirty="0">
              <a:solidFill>
                <a:schemeClr val="tx1"/>
              </a:solidFill>
              <a:latin typeface="+mn-lt"/>
              <a:ea typeface="楷体_GB2312" pitchFamily="49" charset="-122"/>
            </a:endParaRPr>
          </a:p>
          <a:p>
            <a:pPr algn="l" eaLnBrk="1" hangingPunct="1">
              <a:buClr>
                <a:schemeClr val="tx2"/>
              </a:buClr>
              <a:buSzPct val="110000"/>
              <a:buFont typeface="Symbol" pitchFamily="18" charset="2"/>
              <a:buAutoNum type="arabicPeriod"/>
            </a:pPr>
            <a:r>
              <a:rPr kumimoji="0" lang="zh-CN" altLang="en-US" dirty="0">
                <a:solidFill>
                  <a:schemeClr val="tx1"/>
                </a:solidFill>
                <a:latin typeface="+mn-lt"/>
                <a:ea typeface="楷体_GB2312" pitchFamily="49" charset="-122"/>
              </a:rPr>
              <a:t>若</a:t>
            </a:r>
            <a:r>
              <a:rPr kumimoji="0" lang="en-US" altLang="zh-CN" dirty="0">
                <a:solidFill>
                  <a:schemeClr val="tx1"/>
                </a:solidFill>
                <a:latin typeface="+mn-lt"/>
                <a:ea typeface="楷体_GB2312" pitchFamily="49" charset="-122"/>
              </a:rPr>
              <a:t>N</a:t>
            </a:r>
            <a:r>
              <a:rPr kumimoji="0" lang="zh-CN" altLang="en-US" dirty="0">
                <a:solidFill>
                  <a:schemeClr val="tx1"/>
                </a:solidFill>
                <a:latin typeface="+mn-lt"/>
                <a:ea typeface="楷体_GB2312" pitchFamily="49" charset="-122"/>
              </a:rPr>
              <a:t>的右指针不为空，则处理其右子树，从右子树的根节点</a:t>
            </a:r>
            <a:r>
              <a:rPr kumimoji="0" lang="zh-CN" altLang="en-US" dirty="0" smtClean="0">
                <a:solidFill>
                  <a:schemeClr val="tx1"/>
                </a:solidFill>
                <a:latin typeface="+mn-lt"/>
                <a:ea typeface="楷体_GB2312" pitchFamily="49" charset="-122"/>
              </a:rPr>
              <a:t>开始继续遍历。</a:t>
            </a:r>
            <a:endParaRPr kumimoji="0" lang="zh-CN" altLang="en-US" dirty="0">
              <a:solidFill>
                <a:schemeClr val="tx1"/>
              </a:solidFill>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bg/>
                                          </p:spTgt>
                                        </p:tgtEl>
                                        <p:attrNameLst>
                                          <p:attrName>style.visibility</p:attrName>
                                        </p:attrNameLst>
                                      </p:cBhvr>
                                      <p:to>
                                        <p:strVal val="visible"/>
                                      </p:to>
                                    </p:set>
                                    <p:animEffect transition="in" filter="wipe(left)">
                                      <p:cBhvr>
                                        <p:cTn id="7" dur="500"/>
                                        <p:tgtEl>
                                          <p:spTgt spid="3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Effect transition="in" filter="wipe(left)">
                                      <p:cBhvr>
                                        <p:cTn id="12" dur="500"/>
                                        <p:tgtEl>
                                          <p:spTgt spid="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1" end="1"/>
                                            </p:txEl>
                                          </p:spTgt>
                                        </p:tgtEl>
                                        <p:attrNameLst>
                                          <p:attrName>style.visibility</p:attrName>
                                        </p:attrNameLst>
                                      </p:cBhvr>
                                      <p:to>
                                        <p:strVal val="visible"/>
                                      </p:to>
                                    </p:set>
                                    <p:animEffect transition="in" filter="wipe(left)">
                                      <p:cBhvr>
                                        <p:cTn id="17" dur="500"/>
                                        <p:tgtEl>
                                          <p:spTgt spid="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xEl>
                                              <p:pRg st="2" end="2"/>
                                            </p:txEl>
                                          </p:spTgt>
                                        </p:tgtEl>
                                        <p:attrNameLst>
                                          <p:attrName>style.visibility</p:attrName>
                                        </p:attrNameLst>
                                      </p:cBhvr>
                                      <p:to>
                                        <p:strVal val="visible"/>
                                      </p:to>
                                    </p:set>
                                    <p:animEffect transition="in" filter="wipe(left)">
                                      <p:cBhvr>
                                        <p:cTn id="22" dur="500"/>
                                        <p:tgtEl>
                                          <p:spTgt spid="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
                                            <p:txEl>
                                              <p:pRg st="3" end="3"/>
                                            </p:txEl>
                                          </p:spTgt>
                                        </p:tgtEl>
                                        <p:attrNameLst>
                                          <p:attrName>style.visibility</p:attrName>
                                        </p:attrNameLst>
                                      </p:cBhvr>
                                      <p:to>
                                        <p:strVal val="visible"/>
                                      </p:to>
                                    </p:set>
                                    <p:animEffect transition="in" filter="wipe(left)">
                                      <p:cBhvr>
                                        <p:cTn id="27"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6.4.3 </a:t>
            </a:r>
            <a:r>
              <a:rPr lang="zh-CN" altLang="en-US" dirty="0"/>
              <a:t>中序遍历</a:t>
            </a:r>
            <a:r>
              <a:rPr lang="en-US" altLang="zh-CN" dirty="0">
                <a:solidFill>
                  <a:srgbClr val="FF3300"/>
                </a:solidFill>
              </a:rPr>
              <a:t>LDR</a:t>
            </a:r>
            <a:r>
              <a:rPr lang="zh-CN" altLang="en-US" dirty="0"/>
              <a:t>算法的</a:t>
            </a:r>
            <a:r>
              <a:rPr lang="zh-CN" altLang="en-US" dirty="0">
                <a:solidFill>
                  <a:srgbClr val="FF0000"/>
                </a:solidFill>
              </a:rPr>
              <a:t>非递归</a:t>
            </a:r>
            <a:r>
              <a:rPr lang="zh-CN" altLang="en-US" dirty="0"/>
              <a:t>描述</a:t>
            </a:r>
          </a:p>
        </p:txBody>
      </p:sp>
      <p:sp>
        <p:nvSpPr>
          <p:cNvPr id="3" name="灯片编号占位符 2"/>
          <p:cNvSpPr>
            <a:spLocks noGrp="1"/>
          </p:cNvSpPr>
          <p:nvPr>
            <p:ph type="sldNum" sz="quarter" idx="12"/>
          </p:nvPr>
        </p:nvSpPr>
        <p:spPr/>
        <p:txBody>
          <a:bodyPr/>
          <a:lstStyle/>
          <a:p>
            <a:pPr>
              <a:defRPr/>
            </a:pPr>
            <a:fld id="{9579E4D7-5257-4809-8D97-032859A2CA17}" type="slidenum">
              <a:rPr lang="en-US" altLang="zh-CN" smtClean="0"/>
              <a:pPr>
                <a:defRPr/>
              </a:pPr>
              <a:t>43</a:t>
            </a:fld>
            <a:endParaRPr lang="en-US" altLang="zh-CN"/>
          </a:p>
        </p:txBody>
      </p:sp>
      <p:grpSp>
        <p:nvGrpSpPr>
          <p:cNvPr id="4" name="Group 5"/>
          <p:cNvGrpSpPr>
            <a:grpSpLocks/>
          </p:cNvGrpSpPr>
          <p:nvPr/>
        </p:nvGrpSpPr>
        <p:grpSpPr bwMode="auto">
          <a:xfrm>
            <a:off x="5796136" y="2060848"/>
            <a:ext cx="3579812" cy="2730500"/>
            <a:chOff x="3170" y="663"/>
            <a:chExt cx="2119" cy="1720"/>
          </a:xfrm>
        </p:grpSpPr>
        <p:sp>
          <p:nvSpPr>
            <p:cNvPr id="5" name="Line 6"/>
            <p:cNvSpPr>
              <a:spLocks noChangeShapeType="1"/>
            </p:cNvSpPr>
            <p:nvPr/>
          </p:nvSpPr>
          <p:spPr bwMode="auto">
            <a:xfrm flipH="1">
              <a:off x="3987" y="1888"/>
              <a:ext cx="152" cy="22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 name="Group 7"/>
            <p:cNvGrpSpPr>
              <a:grpSpLocks/>
            </p:cNvGrpSpPr>
            <p:nvPr/>
          </p:nvGrpSpPr>
          <p:grpSpPr bwMode="auto">
            <a:xfrm>
              <a:off x="3669" y="1979"/>
              <a:ext cx="680" cy="404"/>
              <a:chOff x="723" y="1543"/>
              <a:chExt cx="680" cy="404"/>
            </a:xfrm>
          </p:grpSpPr>
          <p:sp>
            <p:nvSpPr>
              <p:cNvPr id="30" name="Oval 8"/>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1" name="Text Box 9"/>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G</a:t>
                </a:r>
              </a:p>
            </p:txBody>
          </p:sp>
        </p:grpSp>
        <p:sp>
          <p:nvSpPr>
            <p:cNvPr id="7" name="Line 10"/>
            <p:cNvSpPr>
              <a:spLocks noChangeShapeType="1"/>
            </p:cNvSpPr>
            <p:nvPr/>
          </p:nvSpPr>
          <p:spPr bwMode="auto">
            <a:xfrm flipH="1">
              <a:off x="3864" y="999"/>
              <a:ext cx="384" cy="28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11"/>
            <p:cNvSpPr>
              <a:spLocks noChangeShapeType="1"/>
            </p:cNvSpPr>
            <p:nvPr/>
          </p:nvSpPr>
          <p:spPr bwMode="auto">
            <a:xfrm>
              <a:off x="4536" y="999"/>
              <a:ext cx="384" cy="28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2"/>
            <p:cNvSpPr>
              <a:spLocks noChangeShapeType="1"/>
            </p:cNvSpPr>
            <p:nvPr/>
          </p:nvSpPr>
          <p:spPr bwMode="auto">
            <a:xfrm>
              <a:off x="3896" y="1434"/>
              <a:ext cx="240"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3"/>
            <p:cNvSpPr>
              <a:spLocks noChangeShapeType="1"/>
            </p:cNvSpPr>
            <p:nvPr/>
          </p:nvSpPr>
          <p:spPr bwMode="auto">
            <a:xfrm flipH="1">
              <a:off x="4667" y="1434"/>
              <a:ext cx="243"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4"/>
            <p:cNvSpPr>
              <a:spLocks noChangeShapeType="1"/>
            </p:cNvSpPr>
            <p:nvPr/>
          </p:nvSpPr>
          <p:spPr bwMode="auto">
            <a:xfrm flipH="1">
              <a:off x="3533" y="1389"/>
              <a:ext cx="243"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 name="Group 15"/>
            <p:cNvGrpSpPr>
              <a:grpSpLocks/>
            </p:cNvGrpSpPr>
            <p:nvPr/>
          </p:nvGrpSpPr>
          <p:grpSpPr bwMode="auto">
            <a:xfrm>
              <a:off x="4152" y="663"/>
              <a:ext cx="576" cy="404"/>
              <a:chOff x="3544" y="935"/>
              <a:chExt cx="576" cy="404"/>
            </a:xfrm>
          </p:grpSpPr>
          <p:sp>
            <p:nvSpPr>
              <p:cNvPr id="28" name="Oval 16"/>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9" name="Text Box 17"/>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13" name="Group 18"/>
            <p:cNvGrpSpPr>
              <a:grpSpLocks/>
            </p:cNvGrpSpPr>
            <p:nvPr/>
          </p:nvGrpSpPr>
          <p:grpSpPr bwMode="auto">
            <a:xfrm>
              <a:off x="4441" y="1570"/>
              <a:ext cx="576" cy="404"/>
              <a:chOff x="3784" y="1987"/>
              <a:chExt cx="576" cy="404"/>
            </a:xfrm>
          </p:grpSpPr>
          <p:sp>
            <p:nvSpPr>
              <p:cNvPr id="26" name="Oval 19"/>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7" name="Text Box 20"/>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14" name="Group 21"/>
            <p:cNvGrpSpPr>
              <a:grpSpLocks/>
            </p:cNvGrpSpPr>
            <p:nvPr/>
          </p:nvGrpSpPr>
          <p:grpSpPr bwMode="auto">
            <a:xfrm>
              <a:off x="3942" y="1570"/>
              <a:ext cx="576" cy="404"/>
              <a:chOff x="3304" y="1991"/>
              <a:chExt cx="576" cy="404"/>
            </a:xfrm>
          </p:grpSpPr>
          <p:sp>
            <p:nvSpPr>
              <p:cNvPr id="24" name="Oval 22"/>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5" name="Text Box 23"/>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15" name="Group 24"/>
            <p:cNvGrpSpPr>
              <a:grpSpLocks/>
            </p:cNvGrpSpPr>
            <p:nvPr/>
          </p:nvGrpSpPr>
          <p:grpSpPr bwMode="auto">
            <a:xfrm>
              <a:off x="3170" y="1548"/>
              <a:ext cx="576" cy="404"/>
              <a:chOff x="2488" y="1991"/>
              <a:chExt cx="576" cy="404"/>
            </a:xfrm>
          </p:grpSpPr>
          <p:sp>
            <p:nvSpPr>
              <p:cNvPr id="22" name="Oval 25"/>
              <p:cNvSpPr>
                <a:spLocks noChangeArrowheads="1"/>
              </p:cNvSpPr>
              <p:nvPr/>
            </p:nvSpPr>
            <p:spPr bwMode="auto">
              <a:xfrm>
                <a:off x="2572"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3" name="Text Box 26"/>
              <p:cNvSpPr txBox="1">
                <a:spLocks noChangeArrowheads="1"/>
              </p:cNvSpPr>
              <p:nvPr/>
            </p:nvSpPr>
            <p:spPr bwMode="auto">
              <a:xfrm>
                <a:off x="2488"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D</a:t>
                </a:r>
              </a:p>
            </p:txBody>
          </p:sp>
        </p:grpSp>
        <p:grpSp>
          <p:nvGrpSpPr>
            <p:cNvPr id="16" name="Group 27"/>
            <p:cNvGrpSpPr>
              <a:grpSpLocks/>
            </p:cNvGrpSpPr>
            <p:nvPr/>
          </p:nvGrpSpPr>
          <p:grpSpPr bwMode="auto">
            <a:xfrm>
              <a:off x="4713" y="1072"/>
              <a:ext cx="576" cy="404"/>
              <a:chOff x="4216" y="1415"/>
              <a:chExt cx="576" cy="404"/>
            </a:xfrm>
          </p:grpSpPr>
          <p:sp>
            <p:nvSpPr>
              <p:cNvPr id="20" name="Oval 28"/>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1" name="Text Box 29"/>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17" name="Group 30"/>
            <p:cNvGrpSpPr>
              <a:grpSpLocks/>
            </p:cNvGrpSpPr>
            <p:nvPr/>
          </p:nvGrpSpPr>
          <p:grpSpPr bwMode="auto">
            <a:xfrm>
              <a:off x="3579" y="1072"/>
              <a:ext cx="576" cy="404"/>
              <a:chOff x="2920" y="1463"/>
              <a:chExt cx="576" cy="404"/>
            </a:xfrm>
          </p:grpSpPr>
          <p:sp>
            <p:nvSpPr>
              <p:cNvPr id="18" name="Oval 31"/>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19" name="Text Box 32"/>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sp>
        <p:nvSpPr>
          <p:cNvPr id="32" name="Text Box 34"/>
          <p:cNvSpPr txBox="1">
            <a:spLocks noChangeArrowheads="1"/>
          </p:cNvSpPr>
          <p:nvPr/>
        </p:nvSpPr>
        <p:spPr bwMode="auto">
          <a:xfrm>
            <a:off x="364247" y="1260767"/>
            <a:ext cx="5470745" cy="5262979"/>
          </a:xfrm>
          <a:prstGeom prst="rect">
            <a:avLst/>
          </a:prstGeom>
          <a:solidFill>
            <a:schemeClr val="bg1"/>
          </a:solidFill>
          <a:ln w="28575" cap="sq">
            <a:solidFill>
              <a:srgbClr val="CC6600"/>
            </a:solidFill>
            <a:miter lim="800000"/>
            <a:headEnd/>
            <a:tailEnd/>
          </a:ln>
        </p:spPr>
        <p:txBody>
          <a:bodyPr wrap="square">
            <a:spAutoFit/>
          </a:bodyPr>
          <a:lstStyle>
            <a:lvl1pPr marL="457200" indent="-457200"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buClr>
                <a:schemeClr val="tx2"/>
              </a:buClr>
              <a:buSzPct val="110000"/>
              <a:buFont typeface="Symbol" pitchFamily="18" charset="2"/>
              <a:buNone/>
            </a:pPr>
            <a:r>
              <a:rPr kumimoji="0" lang="zh-CN" altLang="en-US" dirty="0" smtClean="0">
                <a:solidFill>
                  <a:srgbClr val="FF3300"/>
                </a:solidFill>
                <a:latin typeface="+mn-lt"/>
                <a:ea typeface="楷体_GB2312" pitchFamily="49" charset="-122"/>
              </a:rPr>
              <a:t>算法基本思想</a:t>
            </a:r>
            <a:r>
              <a:rPr kumimoji="0" lang="zh-CN" altLang="en-US" dirty="0" smtClean="0">
                <a:solidFill>
                  <a:schemeClr val="tx1"/>
                </a:solidFill>
                <a:latin typeface="+mn-lt"/>
                <a:ea typeface="楷体_GB2312" pitchFamily="49" charset="-122"/>
              </a:rPr>
              <a:t>：</a:t>
            </a:r>
            <a:endParaRPr kumimoji="0" lang="zh-CN" altLang="en-US" dirty="0">
              <a:solidFill>
                <a:schemeClr val="tx1"/>
              </a:solidFill>
              <a:latin typeface="+mn-lt"/>
              <a:ea typeface="楷体_GB2312" pitchFamily="49" charset="-122"/>
            </a:endParaRPr>
          </a:p>
          <a:p>
            <a:pPr algn="l" eaLnBrk="1" hangingPunct="1">
              <a:buClr>
                <a:schemeClr val="tx2"/>
              </a:buClr>
              <a:buSzPct val="110000"/>
              <a:buFont typeface="Symbol" pitchFamily="18" charset="2"/>
              <a:buAutoNum type="arabicPeriod"/>
            </a:pPr>
            <a:r>
              <a:rPr kumimoji="0" lang="zh-CN" altLang="en-US" dirty="0" smtClean="0">
                <a:solidFill>
                  <a:schemeClr val="tx1"/>
                </a:solidFill>
                <a:latin typeface="+mn-lt"/>
                <a:ea typeface="楷体_GB2312" pitchFamily="49" charset="-122"/>
              </a:rPr>
              <a:t>设置指针</a:t>
            </a:r>
            <a:r>
              <a:rPr kumimoji="0" lang="en-US" altLang="zh-CN" dirty="0" smtClean="0">
                <a:solidFill>
                  <a:schemeClr val="tx1"/>
                </a:solidFill>
                <a:latin typeface="+mn-lt"/>
                <a:ea typeface="楷体_GB2312" pitchFamily="49" charset="-122"/>
              </a:rPr>
              <a:t>p</a:t>
            </a:r>
            <a:r>
              <a:rPr kumimoji="0" lang="zh-CN" altLang="en-US" dirty="0" smtClean="0">
                <a:solidFill>
                  <a:schemeClr val="tx1"/>
                </a:solidFill>
                <a:latin typeface="+mn-lt"/>
                <a:ea typeface="楷体_GB2312" pitchFamily="49" charset="-122"/>
              </a:rPr>
              <a:t>指向当前节点，初始时指向根结点；</a:t>
            </a:r>
            <a:endParaRPr kumimoji="0" lang="en-US" altLang="zh-CN" dirty="0" smtClean="0">
              <a:solidFill>
                <a:schemeClr val="tx1"/>
              </a:solidFill>
              <a:latin typeface="+mn-lt"/>
              <a:ea typeface="楷体_GB2312" pitchFamily="49" charset="-122"/>
            </a:endParaRPr>
          </a:p>
          <a:p>
            <a:pPr algn="l" eaLnBrk="1" hangingPunct="1">
              <a:buClr>
                <a:schemeClr val="tx2"/>
              </a:buClr>
              <a:buSzPct val="110000"/>
              <a:buFont typeface="Symbol" pitchFamily="18" charset="2"/>
              <a:buAutoNum type="arabicPeriod"/>
            </a:pPr>
            <a:r>
              <a:rPr kumimoji="0" lang="zh-CN" altLang="en-US" dirty="0" smtClean="0">
                <a:solidFill>
                  <a:schemeClr val="tx1"/>
                </a:solidFill>
                <a:latin typeface="+mn-lt"/>
                <a:ea typeface="楷体_GB2312" pitchFamily="49" charset="-122"/>
              </a:rPr>
              <a:t>循环：</a:t>
            </a:r>
            <a:endParaRPr kumimoji="0" lang="en-US" altLang="zh-CN" dirty="0" smtClean="0">
              <a:solidFill>
                <a:schemeClr val="tx1"/>
              </a:solidFill>
              <a:latin typeface="+mn-lt"/>
              <a:ea typeface="楷体_GB2312" pitchFamily="49" charset="-122"/>
            </a:endParaRPr>
          </a:p>
          <a:p>
            <a:pPr marL="457200" lvl="1" indent="0" algn="l" eaLnBrk="1" hangingPunct="1">
              <a:buClr>
                <a:schemeClr val="tx2"/>
              </a:buClr>
              <a:buSzPct val="110000"/>
            </a:pPr>
            <a:r>
              <a:rPr kumimoji="0" lang="en-US" altLang="zh-CN" dirty="0" smtClean="0">
                <a:solidFill>
                  <a:srgbClr val="FF0000"/>
                </a:solidFill>
                <a:latin typeface="+mn-lt"/>
                <a:ea typeface="楷体_GB2312" pitchFamily="49" charset="-122"/>
              </a:rPr>
              <a:t>1</a:t>
            </a:r>
            <a:r>
              <a:rPr kumimoji="0" lang="zh-CN" altLang="en-US" dirty="0" smtClean="0">
                <a:solidFill>
                  <a:srgbClr val="FF0000"/>
                </a:solidFill>
                <a:latin typeface="+mn-lt"/>
                <a:ea typeface="楷体_GB2312" pitchFamily="49" charset="-122"/>
              </a:rPr>
              <a:t>）</a:t>
            </a:r>
            <a:r>
              <a:rPr kumimoji="0" lang="zh-CN" altLang="en-US" dirty="0" smtClean="0">
                <a:solidFill>
                  <a:schemeClr val="tx1"/>
                </a:solidFill>
                <a:latin typeface="+mn-lt"/>
                <a:ea typeface="楷体_GB2312" pitchFamily="49" charset="-122"/>
              </a:rPr>
              <a:t>如果节点</a:t>
            </a:r>
            <a:r>
              <a:rPr kumimoji="0" lang="en-US" altLang="zh-CN" dirty="0" smtClean="0">
                <a:solidFill>
                  <a:schemeClr val="tx1"/>
                </a:solidFill>
                <a:latin typeface="+mn-lt"/>
                <a:ea typeface="楷体_GB2312" pitchFamily="49" charset="-122"/>
              </a:rPr>
              <a:t>p</a:t>
            </a:r>
            <a:r>
              <a:rPr kumimoji="0" lang="zh-CN" altLang="en-US" dirty="0" smtClean="0">
                <a:solidFill>
                  <a:schemeClr val="tx1"/>
                </a:solidFill>
                <a:latin typeface="+mn-lt"/>
                <a:ea typeface="楷体_GB2312" pitchFamily="49" charset="-122"/>
              </a:rPr>
              <a:t>非空，则将节点</a:t>
            </a:r>
            <a:r>
              <a:rPr kumimoji="0" lang="en-US" altLang="zh-CN" dirty="0" smtClean="0">
                <a:solidFill>
                  <a:schemeClr val="tx1"/>
                </a:solidFill>
                <a:latin typeface="+mn-lt"/>
                <a:ea typeface="楷体_GB2312" pitchFamily="49" charset="-122"/>
              </a:rPr>
              <a:t>p</a:t>
            </a:r>
            <a:r>
              <a:rPr kumimoji="0" lang="zh-CN" altLang="en-US" dirty="0">
                <a:solidFill>
                  <a:schemeClr val="tx1"/>
                </a:solidFill>
                <a:latin typeface="+mn-lt"/>
                <a:ea typeface="楷体_GB2312" pitchFamily="49" charset="-122"/>
              </a:rPr>
              <a:t>压入</a:t>
            </a:r>
            <a:r>
              <a:rPr kumimoji="0" lang="zh-CN" altLang="en-US" dirty="0" smtClean="0">
                <a:solidFill>
                  <a:schemeClr val="tx1"/>
                </a:solidFill>
                <a:latin typeface="+mn-lt"/>
                <a:ea typeface="楷体_GB2312" pitchFamily="49" charset="-122"/>
              </a:rPr>
              <a:t>堆栈；然后进入</a:t>
            </a:r>
            <a:r>
              <a:rPr kumimoji="0" lang="en-US" altLang="zh-CN" dirty="0" smtClean="0">
                <a:solidFill>
                  <a:schemeClr val="tx1"/>
                </a:solidFill>
                <a:latin typeface="+mn-lt"/>
                <a:ea typeface="楷体_GB2312" pitchFamily="49" charset="-122"/>
              </a:rPr>
              <a:t>p</a:t>
            </a:r>
            <a:r>
              <a:rPr kumimoji="0" lang="zh-CN" altLang="en-US" dirty="0" smtClean="0">
                <a:solidFill>
                  <a:schemeClr val="tx1"/>
                </a:solidFill>
                <a:latin typeface="+mn-lt"/>
                <a:ea typeface="楷体_GB2312" pitchFamily="49" charset="-122"/>
              </a:rPr>
              <a:t>的左子树</a:t>
            </a:r>
            <a:r>
              <a:rPr lang="en-US" altLang="zh-CN" dirty="0" smtClean="0">
                <a:solidFill>
                  <a:srgbClr val="000099"/>
                </a:solidFill>
                <a:latin typeface="+mn-lt"/>
              </a:rPr>
              <a:t>p </a:t>
            </a:r>
            <a:r>
              <a:rPr lang="en-US" altLang="zh-CN" dirty="0">
                <a:solidFill>
                  <a:srgbClr val="000099"/>
                </a:solidFill>
                <a:latin typeface="+mn-lt"/>
              </a:rPr>
              <a:t>= p-&gt;</a:t>
            </a:r>
            <a:r>
              <a:rPr lang="en-US" altLang="zh-CN" dirty="0" err="1" smtClean="0">
                <a:solidFill>
                  <a:srgbClr val="000099"/>
                </a:solidFill>
                <a:latin typeface="+mn-lt"/>
              </a:rPr>
              <a:t>lchild</a:t>
            </a:r>
            <a:r>
              <a:rPr lang="zh-CN" altLang="en-US" dirty="0" smtClean="0">
                <a:solidFill>
                  <a:srgbClr val="000099"/>
                </a:solidFill>
                <a:latin typeface="+mn-lt"/>
              </a:rPr>
              <a:t>；</a:t>
            </a:r>
            <a:endParaRPr lang="en-US" altLang="zh-CN" dirty="0" smtClean="0">
              <a:solidFill>
                <a:srgbClr val="000099"/>
              </a:solidFill>
              <a:latin typeface="+mn-lt"/>
            </a:endParaRPr>
          </a:p>
          <a:p>
            <a:pPr marL="457200" lvl="1" indent="0" algn="l" eaLnBrk="1" hangingPunct="1">
              <a:buClr>
                <a:schemeClr val="tx2"/>
              </a:buClr>
              <a:buSzPct val="110000"/>
            </a:pPr>
            <a:r>
              <a:rPr kumimoji="0" lang="en-US" altLang="zh-CN" dirty="0" smtClean="0">
                <a:solidFill>
                  <a:srgbClr val="FF0000"/>
                </a:solidFill>
                <a:latin typeface="+mn-lt"/>
                <a:ea typeface="楷体_GB2312" pitchFamily="49" charset="-122"/>
              </a:rPr>
              <a:t>2</a:t>
            </a:r>
            <a:r>
              <a:rPr kumimoji="0" lang="zh-CN" altLang="en-US" dirty="0" smtClean="0">
                <a:solidFill>
                  <a:srgbClr val="FF0000"/>
                </a:solidFill>
                <a:latin typeface="+mn-lt"/>
                <a:ea typeface="楷体_GB2312" pitchFamily="49" charset="-122"/>
              </a:rPr>
              <a:t>）</a:t>
            </a:r>
            <a:r>
              <a:rPr kumimoji="0" lang="zh-CN" altLang="en-US" dirty="0" smtClean="0">
                <a:solidFill>
                  <a:schemeClr val="tx1"/>
                </a:solidFill>
                <a:latin typeface="+mn-lt"/>
                <a:ea typeface="楷体_GB2312" pitchFamily="49" charset="-122"/>
              </a:rPr>
              <a:t>如果</a:t>
            </a:r>
            <a:r>
              <a:rPr kumimoji="0" lang="zh-CN" altLang="en-US" dirty="0">
                <a:solidFill>
                  <a:schemeClr val="tx1"/>
                </a:solidFill>
                <a:latin typeface="+mn-lt"/>
                <a:ea typeface="楷体_GB2312" pitchFamily="49" charset="-122"/>
              </a:rPr>
              <a:t>节点</a:t>
            </a:r>
            <a:r>
              <a:rPr kumimoji="0" lang="en-US" altLang="zh-CN" dirty="0" smtClean="0">
                <a:solidFill>
                  <a:schemeClr val="tx1"/>
                </a:solidFill>
                <a:latin typeface="+mn-lt"/>
                <a:ea typeface="楷体_GB2312" pitchFamily="49" charset="-122"/>
              </a:rPr>
              <a:t>p</a:t>
            </a:r>
            <a:r>
              <a:rPr kumimoji="0" lang="zh-CN" altLang="en-US" dirty="0" smtClean="0">
                <a:solidFill>
                  <a:schemeClr val="tx1"/>
                </a:solidFill>
                <a:latin typeface="+mn-lt"/>
                <a:ea typeface="楷体_GB2312" pitchFamily="49" charset="-122"/>
              </a:rPr>
              <a:t>为空，则从</a:t>
            </a:r>
            <a:r>
              <a:rPr kumimoji="0" lang="zh-CN" altLang="en-US" dirty="0">
                <a:solidFill>
                  <a:schemeClr val="tx1"/>
                </a:solidFill>
                <a:latin typeface="+mn-lt"/>
                <a:ea typeface="楷体_GB2312" pitchFamily="49" charset="-122"/>
              </a:rPr>
              <a:t>栈中取出一</a:t>
            </a:r>
            <a:r>
              <a:rPr kumimoji="0" lang="zh-CN" altLang="en-US" dirty="0" smtClean="0">
                <a:solidFill>
                  <a:schemeClr val="tx1"/>
                </a:solidFill>
                <a:latin typeface="+mn-lt"/>
                <a:ea typeface="楷体_GB2312" pitchFamily="49" charset="-122"/>
              </a:rPr>
              <a:t>个节点</a:t>
            </a:r>
            <a:r>
              <a:rPr lang="en-US" altLang="zh-CN" dirty="0">
                <a:solidFill>
                  <a:srgbClr val="990000"/>
                </a:solidFill>
                <a:latin typeface="+mn-lt"/>
              </a:rPr>
              <a:t>Pop(S, p)</a:t>
            </a:r>
            <a:r>
              <a:rPr kumimoji="0" lang="zh-CN" altLang="en-US" dirty="0">
                <a:solidFill>
                  <a:schemeClr val="tx1"/>
                </a:solidFill>
                <a:latin typeface="+mn-lt"/>
                <a:ea typeface="楷体_GB2312" pitchFamily="49" charset="-122"/>
              </a:rPr>
              <a:t>访问；然后进入</a:t>
            </a:r>
            <a:r>
              <a:rPr kumimoji="0" lang="en-US" altLang="zh-CN" dirty="0">
                <a:solidFill>
                  <a:schemeClr val="tx1"/>
                </a:solidFill>
                <a:latin typeface="+mn-lt"/>
                <a:ea typeface="楷体_GB2312" pitchFamily="49" charset="-122"/>
              </a:rPr>
              <a:t>p</a:t>
            </a:r>
            <a:r>
              <a:rPr kumimoji="0" lang="zh-CN" altLang="en-US" dirty="0" smtClean="0">
                <a:solidFill>
                  <a:schemeClr val="tx1"/>
                </a:solidFill>
                <a:latin typeface="+mn-lt"/>
                <a:ea typeface="楷体_GB2312" pitchFamily="49" charset="-122"/>
              </a:rPr>
              <a:t>的右子树</a:t>
            </a:r>
            <a:endParaRPr kumimoji="0" lang="en-US" altLang="zh-CN" dirty="0" smtClean="0">
              <a:solidFill>
                <a:schemeClr val="tx1"/>
              </a:solidFill>
              <a:latin typeface="+mn-lt"/>
              <a:ea typeface="楷体_GB2312" pitchFamily="49" charset="-122"/>
            </a:endParaRPr>
          </a:p>
          <a:p>
            <a:pPr marL="457200" lvl="1" indent="0" algn="l" eaLnBrk="1" hangingPunct="1">
              <a:buClr>
                <a:schemeClr val="tx2"/>
              </a:buClr>
              <a:buSzPct val="110000"/>
            </a:pPr>
            <a:r>
              <a:rPr lang="en-US" altLang="zh-CN" dirty="0" smtClean="0">
                <a:solidFill>
                  <a:srgbClr val="000099"/>
                </a:solidFill>
                <a:latin typeface="+mn-lt"/>
              </a:rPr>
              <a:t>p </a:t>
            </a:r>
            <a:r>
              <a:rPr lang="en-US" altLang="zh-CN" dirty="0">
                <a:solidFill>
                  <a:srgbClr val="000099"/>
                </a:solidFill>
                <a:latin typeface="+mn-lt"/>
              </a:rPr>
              <a:t>= p-</a:t>
            </a:r>
            <a:r>
              <a:rPr lang="en-US" altLang="zh-CN" dirty="0" smtClean="0">
                <a:solidFill>
                  <a:srgbClr val="000099"/>
                </a:solidFill>
                <a:latin typeface="+mn-lt"/>
              </a:rPr>
              <a:t>&gt;</a:t>
            </a:r>
            <a:r>
              <a:rPr lang="en-US" altLang="zh-CN" dirty="0" err="1">
                <a:solidFill>
                  <a:srgbClr val="000099"/>
                </a:solidFill>
                <a:latin typeface="+mn-lt"/>
              </a:rPr>
              <a:t>r</a:t>
            </a:r>
            <a:r>
              <a:rPr lang="en-US" altLang="zh-CN" dirty="0" err="1" smtClean="0">
                <a:solidFill>
                  <a:srgbClr val="000099"/>
                </a:solidFill>
                <a:latin typeface="+mn-lt"/>
              </a:rPr>
              <a:t>child</a:t>
            </a:r>
            <a:r>
              <a:rPr lang="zh-CN" altLang="en-US" dirty="0" smtClean="0">
                <a:solidFill>
                  <a:srgbClr val="000099"/>
                </a:solidFill>
                <a:latin typeface="+mn-lt"/>
              </a:rPr>
              <a:t>；</a:t>
            </a:r>
            <a:endParaRPr kumimoji="0" lang="en-US" altLang="zh-CN" dirty="0">
              <a:solidFill>
                <a:schemeClr val="tx1"/>
              </a:solidFill>
              <a:latin typeface="+mn-lt"/>
              <a:ea typeface="楷体_GB2312" pitchFamily="49" charset="-122"/>
            </a:endParaRPr>
          </a:p>
        </p:txBody>
      </p:sp>
      <p:sp>
        <p:nvSpPr>
          <p:cNvPr id="34" name="矩形标注 33"/>
          <p:cNvSpPr/>
          <p:nvPr/>
        </p:nvSpPr>
        <p:spPr bwMode="auto">
          <a:xfrm>
            <a:off x="2439776" y="2665821"/>
            <a:ext cx="5365799" cy="523220"/>
          </a:xfrm>
          <a:prstGeom prst="wedgeRectCallout">
            <a:avLst>
              <a:gd name="adj1" fmla="val -59050"/>
              <a:gd name="adj2" fmla="val 5456"/>
            </a:avLst>
          </a:prstGeom>
          <a:solidFill>
            <a:schemeClr val="accent1">
              <a:lumMod val="20000"/>
              <a:lumOff val="80000"/>
            </a:schemeClr>
          </a:solidFill>
          <a:ln w="28575"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chemeClr val="tx2"/>
                </a:solidFill>
                <a:effectLst/>
                <a:latin typeface="Times New Roman" pitchFamily="18" charset="0"/>
                <a:ea typeface="宋体" pitchFamily="2" charset="-122"/>
              </a:rPr>
              <a:t>条件：当</a:t>
            </a:r>
            <a:r>
              <a:rPr kumimoji="1" lang="en-US" altLang="zh-CN" sz="2800" b="1" i="0" u="none" strike="noStrike" cap="none" normalizeH="0" baseline="0" dirty="0" smtClean="0">
                <a:ln>
                  <a:noFill/>
                </a:ln>
                <a:solidFill>
                  <a:schemeClr val="tx2"/>
                </a:solidFill>
                <a:effectLst/>
                <a:latin typeface="Times New Roman" pitchFamily="18" charset="0"/>
                <a:ea typeface="宋体" pitchFamily="2" charset="-122"/>
              </a:rPr>
              <a:t>p</a:t>
            </a:r>
            <a:r>
              <a:rPr kumimoji="1" lang="zh-CN" altLang="en-US" sz="2800" b="1" i="0" u="none" strike="noStrike" cap="none" normalizeH="0" baseline="0" dirty="0" smtClean="0">
                <a:ln>
                  <a:noFill/>
                </a:ln>
                <a:solidFill>
                  <a:schemeClr val="tx2"/>
                </a:solidFill>
                <a:effectLst/>
                <a:latin typeface="Times New Roman" pitchFamily="18" charset="0"/>
                <a:ea typeface="宋体" pitchFamily="2" charset="-122"/>
              </a:rPr>
              <a:t>非空 或 堆栈非空时</a:t>
            </a:r>
          </a:p>
        </p:txBody>
      </p:sp>
    </p:spTree>
    <p:extLst>
      <p:ext uri="{BB962C8B-B14F-4D97-AF65-F5344CB8AC3E}">
        <p14:creationId xmlns:p14="http://schemas.microsoft.com/office/powerpoint/2010/main" val="396235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bg/>
                                          </p:spTgt>
                                        </p:tgtEl>
                                        <p:attrNameLst>
                                          <p:attrName>style.visibility</p:attrName>
                                        </p:attrNameLst>
                                      </p:cBhvr>
                                      <p:to>
                                        <p:strVal val="visible"/>
                                      </p:to>
                                    </p:set>
                                    <p:animEffect transition="in" filter="wipe(left)">
                                      <p:cBhvr>
                                        <p:cTn id="7" dur="500"/>
                                        <p:tgtEl>
                                          <p:spTgt spid="3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xEl>
                                              <p:pRg st="0" end="0"/>
                                            </p:txEl>
                                          </p:spTgt>
                                        </p:tgtEl>
                                        <p:attrNameLst>
                                          <p:attrName>style.visibility</p:attrName>
                                        </p:attrNameLst>
                                      </p:cBhvr>
                                      <p:to>
                                        <p:strVal val="visible"/>
                                      </p:to>
                                    </p:set>
                                    <p:animEffect transition="in" filter="wipe(left)">
                                      <p:cBhvr>
                                        <p:cTn id="12" dur="500"/>
                                        <p:tgtEl>
                                          <p:spTgt spid="3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xEl>
                                              <p:pRg st="1" end="1"/>
                                            </p:txEl>
                                          </p:spTgt>
                                        </p:tgtEl>
                                        <p:attrNameLst>
                                          <p:attrName>style.visibility</p:attrName>
                                        </p:attrNameLst>
                                      </p:cBhvr>
                                      <p:to>
                                        <p:strVal val="visible"/>
                                      </p:to>
                                    </p:set>
                                    <p:animEffect transition="in" filter="wipe(left)">
                                      <p:cBhvr>
                                        <p:cTn id="17" dur="500"/>
                                        <p:tgtEl>
                                          <p:spTgt spid="3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
                                            <p:txEl>
                                              <p:pRg st="2" end="2"/>
                                            </p:txEl>
                                          </p:spTgt>
                                        </p:tgtEl>
                                        <p:attrNameLst>
                                          <p:attrName>style.visibility</p:attrName>
                                        </p:attrNameLst>
                                      </p:cBhvr>
                                      <p:to>
                                        <p:strVal val="visible"/>
                                      </p:to>
                                    </p:set>
                                    <p:animEffect transition="in" filter="wipe(left)">
                                      <p:cBhvr>
                                        <p:cTn id="22" dur="500"/>
                                        <p:tgtEl>
                                          <p:spTgt spid="3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
                                            <p:txEl>
                                              <p:pRg st="3" end="3"/>
                                            </p:txEl>
                                          </p:spTgt>
                                        </p:tgtEl>
                                        <p:attrNameLst>
                                          <p:attrName>style.visibility</p:attrName>
                                        </p:attrNameLst>
                                      </p:cBhvr>
                                      <p:to>
                                        <p:strVal val="visible"/>
                                      </p:to>
                                    </p:set>
                                    <p:animEffect transition="in" filter="wipe(left)">
                                      <p:cBhvr>
                                        <p:cTn id="27" dur="500"/>
                                        <p:tgtEl>
                                          <p:spTgt spid="3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xEl>
                                              <p:pRg st="4" end="4"/>
                                            </p:txEl>
                                          </p:spTgt>
                                        </p:tgtEl>
                                        <p:attrNameLst>
                                          <p:attrName>style.visibility</p:attrName>
                                        </p:attrNameLst>
                                      </p:cBhvr>
                                      <p:to>
                                        <p:strVal val="visible"/>
                                      </p:to>
                                    </p:set>
                                    <p:animEffect transition="in" filter="wipe(left)">
                                      <p:cBhvr>
                                        <p:cTn id="32" dur="500"/>
                                        <p:tgtEl>
                                          <p:spTgt spid="3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
                                            <p:txEl>
                                              <p:pRg st="5" end="5"/>
                                            </p:txEl>
                                          </p:spTgt>
                                        </p:tgtEl>
                                        <p:attrNameLst>
                                          <p:attrName>style.visibility</p:attrName>
                                        </p:attrNameLst>
                                      </p:cBhvr>
                                      <p:to>
                                        <p:strVal val="visible"/>
                                      </p:to>
                                    </p:set>
                                    <p:animEffect transition="in" filter="wipe(left)">
                                      <p:cBhvr>
                                        <p:cTn id="37" dur="500"/>
                                        <p:tgtEl>
                                          <p:spTgt spid="3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bldLvl="2" animBg="1" autoUpdateAnimBg="0"/>
      <p:bldP spid="3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2A180836-5468-429A-BC16-41361709AF3F}" type="slidenum">
              <a:rPr kumimoji="0" lang="en-US" altLang="zh-CN" sz="1400" b="0" smtClean="0">
                <a:solidFill>
                  <a:schemeClr val="tx1"/>
                </a:solidFill>
              </a:rPr>
              <a:pPr eaLnBrk="1" hangingPunct="1"/>
              <a:t>44</a:t>
            </a:fld>
            <a:endParaRPr kumimoji="0" lang="en-US" altLang="zh-CN" sz="1400" b="0" smtClean="0">
              <a:solidFill>
                <a:schemeClr val="tx1"/>
              </a:solidFill>
            </a:endParaRPr>
          </a:p>
        </p:txBody>
      </p:sp>
      <p:sp>
        <p:nvSpPr>
          <p:cNvPr id="46083" name="Rectangle 2"/>
          <p:cNvSpPr>
            <a:spLocks noGrp="1" noChangeArrowheads="1"/>
          </p:cNvSpPr>
          <p:nvPr>
            <p:ph type="title"/>
          </p:nvPr>
        </p:nvSpPr>
        <p:spPr/>
        <p:txBody>
          <a:bodyPr/>
          <a:lstStyle/>
          <a:p>
            <a:pPr eaLnBrk="1" hangingPunct="1"/>
            <a:r>
              <a:rPr lang="en-US" altLang="zh-CN" smtClean="0"/>
              <a:t>6.4.3 </a:t>
            </a:r>
            <a:r>
              <a:rPr lang="zh-CN" altLang="en-US" smtClean="0"/>
              <a:t>中序遍历算法的非递归描述</a:t>
            </a:r>
          </a:p>
        </p:txBody>
      </p:sp>
      <p:sp>
        <p:nvSpPr>
          <p:cNvPr id="301059" name="Text Box 3"/>
          <p:cNvSpPr txBox="1">
            <a:spLocks noChangeArrowheads="1"/>
          </p:cNvSpPr>
          <p:nvPr/>
        </p:nvSpPr>
        <p:spPr bwMode="auto">
          <a:xfrm>
            <a:off x="294370" y="1365225"/>
            <a:ext cx="8670118" cy="5245100"/>
          </a:xfrm>
          <a:prstGeom prst="rect">
            <a:avLst/>
          </a:prstGeom>
          <a:solidFill>
            <a:schemeClr val="bg1"/>
          </a:solidFill>
          <a:ln w="28575" cap="sq">
            <a:solidFill>
              <a:srgbClr val="CC6600"/>
            </a:solidFill>
            <a:miter lim="800000"/>
            <a:headEnd type="none" w="sm" len="sm"/>
            <a:tailEnd type="none" w="sm" len="sm"/>
          </a:ln>
        </p:spPr>
        <p:txBody>
          <a:bodyPr wrap="squar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dirty="0">
                <a:solidFill>
                  <a:schemeClr val="tx1"/>
                </a:solidFill>
              </a:rPr>
              <a:t>void </a:t>
            </a:r>
            <a:r>
              <a:rPr lang="en-US" altLang="zh-CN" dirty="0" err="1">
                <a:solidFill>
                  <a:schemeClr val="tx1"/>
                </a:solidFill>
              </a:rPr>
              <a:t>InOrderTraverse</a:t>
            </a:r>
            <a:r>
              <a:rPr lang="en-US" altLang="zh-CN" dirty="0">
                <a:solidFill>
                  <a:schemeClr val="tx1"/>
                </a:solidFill>
              </a:rPr>
              <a:t>(</a:t>
            </a:r>
            <a:r>
              <a:rPr lang="en-US" altLang="zh-CN" dirty="0" err="1">
                <a:solidFill>
                  <a:schemeClr val="tx1"/>
                </a:solidFill>
              </a:rPr>
              <a:t>BiTree</a:t>
            </a:r>
            <a:r>
              <a:rPr lang="en-US" altLang="zh-CN" dirty="0">
                <a:solidFill>
                  <a:schemeClr val="tx1"/>
                </a:solidFill>
              </a:rPr>
              <a:t> T, </a:t>
            </a:r>
          </a:p>
          <a:p>
            <a:pPr algn="l" eaLnBrk="1" hangingPunct="1">
              <a:spcBef>
                <a:spcPct val="0"/>
              </a:spcBef>
            </a:pPr>
            <a:r>
              <a:rPr lang="en-US" altLang="zh-CN" dirty="0">
                <a:solidFill>
                  <a:schemeClr val="tx1"/>
                </a:solidFill>
              </a:rPr>
              <a:t>                                     void (* visit)(</a:t>
            </a:r>
            <a:r>
              <a:rPr lang="en-US" altLang="zh-CN" dirty="0" err="1">
                <a:solidFill>
                  <a:schemeClr val="tx1"/>
                </a:solidFill>
              </a:rPr>
              <a:t>TElemType</a:t>
            </a:r>
            <a:r>
              <a:rPr lang="en-US" altLang="zh-CN" dirty="0">
                <a:solidFill>
                  <a:schemeClr val="tx1"/>
                </a:solidFill>
              </a:rPr>
              <a:t>)) {</a:t>
            </a:r>
          </a:p>
          <a:p>
            <a:pPr algn="l" eaLnBrk="1" hangingPunct="1">
              <a:spcBef>
                <a:spcPct val="0"/>
              </a:spcBef>
            </a:pPr>
            <a:r>
              <a:rPr lang="en-US" altLang="zh-CN" dirty="0">
                <a:solidFill>
                  <a:schemeClr val="tx1"/>
                </a:solidFill>
              </a:rPr>
              <a:t>     </a:t>
            </a:r>
            <a:r>
              <a:rPr lang="en-US" altLang="zh-CN" dirty="0" err="1">
                <a:solidFill>
                  <a:schemeClr val="tx1"/>
                </a:solidFill>
              </a:rPr>
              <a:t>InitStack</a:t>
            </a:r>
            <a:r>
              <a:rPr lang="en-US" altLang="zh-CN" dirty="0">
                <a:solidFill>
                  <a:schemeClr val="tx1"/>
                </a:solidFill>
              </a:rPr>
              <a:t>(S); p = T;//</a:t>
            </a:r>
            <a:r>
              <a:rPr kumimoji="0" lang="zh-CN" altLang="en-US" dirty="0">
                <a:solidFill>
                  <a:schemeClr val="tx1"/>
                </a:solidFill>
                <a:latin typeface="楷体_GB2312" pitchFamily="49" charset="-122"/>
                <a:ea typeface="楷体_GB2312" pitchFamily="49" charset="-122"/>
              </a:rPr>
              <a:t>从根结点开始</a:t>
            </a:r>
            <a:endParaRPr lang="zh-CN" altLang="en-US" dirty="0">
              <a:solidFill>
                <a:schemeClr val="tx1"/>
              </a:solidFill>
            </a:endParaRPr>
          </a:p>
          <a:p>
            <a:pPr algn="l" eaLnBrk="1" hangingPunct="1">
              <a:spcBef>
                <a:spcPct val="0"/>
              </a:spcBef>
            </a:pPr>
            <a:r>
              <a:rPr lang="zh-CN" altLang="en-US" dirty="0">
                <a:solidFill>
                  <a:schemeClr val="tx1"/>
                </a:solidFill>
              </a:rPr>
              <a:t>	</a:t>
            </a:r>
          </a:p>
          <a:p>
            <a:pPr algn="l" eaLnBrk="1" hangingPunct="1">
              <a:spcBef>
                <a:spcPct val="0"/>
              </a:spcBef>
            </a:pPr>
            <a:endParaRPr lang="zh-CN" altLang="en-US" dirty="0">
              <a:solidFill>
                <a:schemeClr val="tx1"/>
              </a:solidFill>
            </a:endParaRPr>
          </a:p>
          <a:p>
            <a:pPr algn="l" eaLnBrk="1" hangingPunct="1">
              <a:spcBef>
                <a:spcPct val="0"/>
              </a:spcBef>
            </a:pPr>
            <a:endParaRPr lang="zh-CN" altLang="en-US" dirty="0">
              <a:solidFill>
                <a:schemeClr val="tx1"/>
              </a:solidFill>
            </a:endParaRPr>
          </a:p>
          <a:p>
            <a:pPr algn="l" eaLnBrk="1" hangingPunct="1">
              <a:spcBef>
                <a:spcPct val="0"/>
              </a:spcBef>
            </a:pPr>
            <a:endParaRPr lang="zh-CN" altLang="en-US" dirty="0">
              <a:solidFill>
                <a:schemeClr val="tx1"/>
              </a:solidFill>
            </a:endParaRPr>
          </a:p>
          <a:p>
            <a:pPr algn="l" eaLnBrk="1" hangingPunct="1">
              <a:spcBef>
                <a:spcPct val="0"/>
              </a:spcBef>
            </a:pPr>
            <a:endParaRPr lang="zh-CN" altLang="en-US" dirty="0">
              <a:solidFill>
                <a:schemeClr val="tx1"/>
              </a:solidFill>
            </a:endParaRPr>
          </a:p>
          <a:p>
            <a:pPr algn="l" eaLnBrk="1" hangingPunct="1">
              <a:spcBef>
                <a:spcPct val="0"/>
              </a:spcBef>
            </a:pPr>
            <a:endParaRPr lang="zh-CN" altLang="en-US" dirty="0">
              <a:solidFill>
                <a:schemeClr val="tx1"/>
              </a:solidFill>
            </a:endParaRPr>
          </a:p>
          <a:p>
            <a:pPr algn="l" eaLnBrk="1" hangingPunct="1">
              <a:spcBef>
                <a:spcPct val="0"/>
              </a:spcBef>
            </a:pPr>
            <a:endParaRPr lang="zh-CN" altLang="en-US" dirty="0">
              <a:solidFill>
                <a:schemeClr val="tx1"/>
              </a:solidFill>
            </a:endParaRPr>
          </a:p>
          <a:p>
            <a:pPr algn="l" eaLnBrk="1" hangingPunct="1">
              <a:spcBef>
                <a:spcPct val="0"/>
              </a:spcBef>
            </a:pPr>
            <a:endParaRPr lang="zh-CN" altLang="en-US" dirty="0">
              <a:solidFill>
                <a:schemeClr val="tx1"/>
              </a:solidFill>
            </a:endParaRPr>
          </a:p>
          <a:p>
            <a:pPr algn="l" eaLnBrk="1" hangingPunct="1">
              <a:spcBef>
                <a:spcPct val="0"/>
              </a:spcBef>
            </a:pPr>
            <a:r>
              <a:rPr lang="en-US" altLang="zh-CN" dirty="0">
                <a:solidFill>
                  <a:schemeClr val="tx1"/>
                </a:solidFill>
              </a:rPr>
              <a:t>}// </a:t>
            </a:r>
            <a:r>
              <a:rPr lang="en-US" altLang="zh-CN" dirty="0" err="1">
                <a:solidFill>
                  <a:schemeClr val="tx1"/>
                </a:solidFill>
              </a:rPr>
              <a:t>InOrderTraverse</a:t>
            </a:r>
            <a:endParaRPr lang="en-US" altLang="zh-CN" dirty="0">
              <a:solidFill>
                <a:schemeClr val="tx1"/>
              </a:solidFill>
            </a:endParaRPr>
          </a:p>
        </p:txBody>
      </p:sp>
      <p:sp>
        <p:nvSpPr>
          <p:cNvPr id="301060" name="Rectangle 4"/>
          <p:cNvSpPr>
            <a:spLocks noChangeArrowheads="1"/>
          </p:cNvSpPr>
          <p:nvPr/>
        </p:nvSpPr>
        <p:spPr bwMode="auto">
          <a:xfrm>
            <a:off x="751570" y="2722538"/>
            <a:ext cx="7543800" cy="3367087"/>
          </a:xfrm>
          <a:prstGeom prst="rect">
            <a:avLst/>
          </a:prstGeom>
          <a:noFill/>
          <a:ln w="285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spcBef>
                <a:spcPct val="10000"/>
              </a:spcBef>
            </a:pPr>
            <a:r>
              <a:rPr lang="en-US" altLang="zh-CN" dirty="0">
                <a:solidFill>
                  <a:srgbClr val="FF0000"/>
                </a:solidFill>
              </a:rPr>
              <a:t>while (p || !</a:t>
            </a:r>
            <a:r>
              <a:rPr lang="en-US" altLang="zh-CN" dirty="0" err="1">
                <a:solidFill>
                  <a:srgbClr val="FF0000"/>
                </a:solidFill>
              </a:rPr>
              <a:t>StackEmpty</a:t>
            </a:r>
            <a:r>
              <a:rPr lang="en-US" altLang="zh-CN" dirty="0">
                <a:solidFill>
                  <a:srgbClr val="FF0000"/>
                </a:solidFill>
              </a:rPr>
              <a:t>(S)) </a:t>
            </a:r>
            <a:r>
              <a:rPr lang="en-US" altLang="zh-CN" dirty="0">
                <a:solidFill>
                  <a:schemeClr val="tx1"/>
                </a:solidFill>
              </a:rPr>
              <a:t>{</a:t>
            </a:r>
          </a:p>
          <a:p>
            <a:pPr algn="l">
              <a:spcBef>
                <a:spcPct val="10000"/>
              </a:spcBef>
            </a:pPr>
            <a:r>
              <a:rPr lang="en-US" altLang="zh-CN" dirty="0">
                <a:solidFill>
                  <a:schemeClr val="tx1"/>
                </a:solidFill>
              </a:rPr>
              <a:t>	</a:t>
            </a:r>
            <a:r>
              <a:rPr lang="en-US" altLang="zh-CN" dirty="0">
                <a:solidFill>
                  <a:srgbClr val="000099"/>
                </a:solidFill>
              </a:rPr>
              <a:t>if (p) {</a:t>
            </a:r>
          </a:p>
          <a:p>
            <a:pPr algn="l">
              <a:spcBef>
                <a:spcPct val="10000"/>
              </a:spcBef>
            </a:pPr>
            <a:r>
              <a:rPr lang="en-US" altLang="zh-CN" dirty="0">
                <a:solidFill>
                  <a:srgbClr val="000099"/>
                </a:solidFill>
              </a:rPr>
              <a:t>                 Push(S, p);  p = p-&gt;</a:t>
            </a:r>
            <a:r>
              <a:rPr lang="en-US" altLang="zh-CN" dirty="0" err="1">
                <a:solidFill>
                  <a:srgbClr val="000099"/>
                </a:solidFill>
              </a:rPr>
              <a:t>lchild</a:t>
            </a:r>
            <a:r>
              <a:rPr lang="en-US" altLang="zh-CN" dirty="0">
                <a:solidFill>
                  <a:srgbClr val="000099"/>
                </a:solidFill>
              </a:rPr>
              <a:t>; }</a:t>
            </a:r>
          </a:p>
          <a:p>
            <a:pPr algn="l">
              <a:spcBef>
                <a:spcPct val="10000"/>
              </a:spcBef>
            </a:pPr>
            <a:r>
              <a:rPr lang="en-US" altLang="zh-CN" dirty="0">
                <a:solidFill>
                  <a:srgbClr val="000099"/>
                </a:solidFill>
              </a:rPr>
              <a:t>	</a:t>
            </a:r>
            <a:r>
              <a:rPr lang="en-US" altLang="zh-CN" dirty="0">
                <a:solidFill>
                  <a:srgbClr val="990000"/>
                </a:solidFill>
              </a:rPr>
              <a:t>else { </a:t>
            </a:r>
          </a:p>
          <a:p>
            <a:pPr algn="l">
              <a:spcBef>
                <a:spcPct val="10000"/>
              </a:spcBef>
            </a:pPr>
            <a:r>
              <a:rPr lang="en-US" altLang="zh-CN" dirty="0">
                <a:solidFill>
                  <a:srgbClr val="990000"/>
                </a:solidFill>
              </a:rPr>
              <a:t>	       Pop(S, p);  visit(p-&gt;data); </a:t>
            </a:r>
          </a:p>
          <a:p>
            <a:pPr algn="l">
              <a:spcBef>
                <a:spcPct val="10000"/>
              </a:spcBef>
            </a:pPr>
            <a:r>
              <a:rPr lang="en-US" altLang="zh-CN" dirty="0">
                <a:solidFill>
                  <a:srgbClr val="990000"/>
                </a:solidFill>
              </a:rPr>
              <a:t>	       p = p-&gt;</a:t>
            </a:r>
            <a:r>
              <a:rPr lang="en-US" altLang="zh-CN" dirty="0" err="1">
                <a:solidFill>
                  <a:srgbClr val="990000"/>
                </a:solidFill>
              </a:rPr>
              <a:t>rchild</a:t>
            </a:r>
            <a:r>
              <a:rPr lang="en-US" altLang="zh-CN" dirty="0">
                <a:solidFill>
                  <a:srgbClr val="990000"/>
                </a:solidFill>
              </a:rPr>
              <a:t>; }</a:t>
            </a:r>
          </a:p>
          <a:p>
            <a:pPr algn="l">
              <a:spcBef>
                <a:spcPct val="10000"/>
              </a:spcBef>
            </a:pPr>
            <a:r>
              <a:rPr lang="en-US" altLang="zh-CN" dirty="0">
                <a:solidFill>
                  <a:schemeClr val="tx1"/>
                </a:solidFill>
              </a:rPr>
              <a:t>}//while</a:t>
            </a:r>
          </a:p>
        </p:txBody>
      </p:sp>
      <p:grpSp>
        <p:nvGrpSpPr>
          <p:cNvPr id="6" name="Group 48"/>
          <p:cNvGrpSpPr>
            <a:grpSpLocks/>
          </p:cNvGrpSpPr>
          <p:nvPr/>
        </p:nvGrpSpPr>
        <p:grpSpPr bwMode="auto">
          <a:xfrm>
            <a:off x="6372200" y="4293096"/>
            <a:ext cx="2695600" cy="2317229"/>
            <a:chOff x="2628" y="2387"/>
            <a:chExt cx="1889" cy="1629"/>
          </a:xfrm>
        </p:grpSpPr>
        <p:sp>
          <p:nvSpPr>
            <p:cNvPr id="7" name="Line 35"/>
            <p:cNvSpPr>
              <a:spLocks noChangeShapeType="1"/>
            </p:cNvSpPr>
            <p:nvPr/>
          </p:nvSpPr>
          <p:spPr bwMode="auto">
            <a:xfrm flipH="1">
              <a:off x="3317" y="3529"/>
              <a:ext cx="162" cy="22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36"/>
            <p:cNvSpPr>
              <a:spLocks noChangeShapeType="1"/>
            </p:cNvSpPr>
            <p:nvPr/>
          </p:nvSpPr>
          <p:spPr bwMode="auto">
            <a:xfrm flipH="1">
              <a:off x="3187" y="2640"/>
              <a:ext cx="408" cy="28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7"/>
            <p:cNvSpPr>
              <a:spLocks noChangeShapeType="1"/>
            </p:cNvSpPr>
            <p:nvPr/>
          </p:nvSpPr>
          <p:spPr bwMode="auto">
            <a:xfrm>
              <a:off x="3902" y="2640"/>
              <a:ext cx="408" cy="28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38"/>
            <p:cNvSpPr>
              <a:spLocks noChangeShapeType="1"/>
            </p:cNvSpPr>
            <p:nvPr/>
          </p:nvSpPr>
          <p:spPr bwMode="auto">
            <a:xfrm>
              <a:off x="3221" y="3075"/>
              <a:ext cx="255"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39"/>
            <p:cNvSpPr>
              <a:spLocks noChangeShapeType="1"/>
            </p:cNvSpPr>
            <p:nvPr/>
          </p:nvSpPr>
          <p:spPr bwMode="auto">
            <a:xfrm flipH="1">
              <a:off x="4041" y="3075"/>
              <a:ext cx="259"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40"/>
            <p:cNvSpPr>
              <a:spLocks noChangeShapeType="1"/>
            </p:cNvSpPr>
            <p:nvPr/>
          </p:nvSpPr>
          <p:spPr bwMode="auto">
            <a:xfrm flipH="1">
              <a:off x="2834" y="3030"/>
              <a:ext cx="259"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Oval 41"/>
            <p:cNvSpPr>
              <a:spLocks noChangeArrowheads="1"/>
            </p:cNvSpPr>
            <p:nvPr/>
          </p:nvSpPr>
          <p:spPr bwMode="auto">
            <a:xfrm>
              <a:off x="3582" y="2387"/>
              <a:ext cx="338" cy="317"/>
            </a:xfrm>
            <a:prstGeom prst="ellipse">
              <a:avLst/>
            </a:prstGeom>
            <a:solidFill>
              <a:schemeClr val="accent1"/>
            </a:solidFill>
            <a:ln w="12700" cap="rnd">
              <a:solidFill>
                <a:schemeClr val="tx1"/>
              </a:solidFill>
              <a:round/>
              <a:headEnd/>
              <a:tailEnd/>
            </a:ln>
          </p:spPr>
          <p:txBody>
            <a:bodyPr wrap="none" anchor="ctr"/>
            <a:lstStyle/>
            <a:p>
              <a:r>
                <a:rPr lang="en-US" altLang="zh-CN"/>
                <a:t>A</a:t>
              </a:r>
            </a:p>
          </p:txBody>
        </p:sp>
        <p:sp>
          <p:nvSpPr>
            <p:cNvPr id="14" name="Oval 42"/>
            <p:cNvSpPr>
              <a:spLocks noChangeArrowheads="1"/>
            </p:cNvSpPr>
            <p:nvPr/>
          </p:nvSpPr>
          <p:spPr bwMode="auto">
            <a:xfrm>
              <a:off x="3162" y="3699"/>
              <a:ext cx="338" cy="317"/>
            </a:xfrm>
            <a:prstGeom prst="ellipse">
              <a:avLst/>
            </a:prstGeom>
            <a:solidFill>
              <a:srgbClr val="CAF2CE"/>
            </a:solidFill>
            <a:ln w="12700" cap="rnd">
              <a:solidFill>
                <a:schemeClr val="tx1"/>
              </a:solidFill>
              <a:round/>
              <a:headEnd/>
              <a:tailEnd/>
            </a:ln>
          </p:spPr>
          <p:txBody>
            <a:bodyPr wrap="none" anchor="ctr"/>
            <a:lstStyle/>
            <a:p>
              <a:r>
                <a:rPr lang="en-US" altLang="zh-CN"/>
                <a:t>G</a:t>
              </a:r>
            </a:p>
          </p:txBody>
        </p:sp>
        <p:sp>
          <p:nvSpPr>
            <p:cNvPr id="15" name="Oval 43"/>
            <p:cNvSpPr>
              <a:spLocks noChangeArrowheads="1"/>
            </p:cNvSpPr>
            <p:nvPr/>
          </p:nvSpPr>
          <p:spPr bwMode="auto">
            <a:xfrm>
              <a:off x="3890" y="3294"/>
              <a:ext cx="338" cy="317"/>
            </a:xfrm>
            <a:prstGeom prst="ellipse">
              <a:avLst/>
            </a:prstGeom>
            <a:solidFill>
              <a:srgbClr val="CAF2CE"/>
            </a:solidFill>
            <a:ln w="12700" cap="rnd">
              <a:solidFill>
                <a:schemeClr val="tx1"/>
              </a:solidFill>
              <a:round/>
              <a:headEnd/>
              <a:tailEnd/>
            </a:ln>
          </p:spPr>
          <p:txBody>
            <a:bodyPr wrap="none" anchor="ctr"/>
            <a:lstStyle/>
            <a:p>
              <a:r>
                <a:rPr lang="en-US" altLang="zh-CN"/>
                <a:t>F</a:t>
              </a:r>
            </a:p>
          </p:txBody>
        </p:sp>
        <p:sp>
          <p:nvSpPr>
            <p:cNvPr id="16" name="Oval 44"/>
            <p:cNvSpPr>
              <a:spLocks noChangeArrowheads="1"/>
            </p:cNvSpPr>
            <p:nvPr/>
          </p:nvSpPr>
          <p:spPr bwMode="auto">
            <a:xfrm>
              <a:off x="2628" y="3249"/>
              <a:ext cx="338" cy="317"/>
            </a:xfrm>
            <a:prstGeom prst="ellipse">
              <a:avLst/>
            </a:prstGeom>
            <a:solidFill>
              <a:srgbClr val="CAF2CE"/>
            </a:solidFill>
            <a:ln w="12700" cap="rnd">
              <a:solidFill>
                <a:schemeClr val="tx1"/>
              </a:solidFill>
              <a:round/>
              <a:headEnd/>
              <a:tailEnd/>
            </a:ln>
          </p:spPr>
          <p:txBody>
            <a:bodyPr wrap="none" anchor="ctr"/>
            <a:lstStyle/>
            <a:p>
              <a:r>
                <a:rPr lang="en-US" altLang="zh-CN"/>
                <a:t>D</a:t>
              </a:r>
            </a:p>
          </p:txBody>
        </p:sp>
        <p:sp>
          <p:nvSpPr>
            <p:cNvPr id="17" name="Oval 45"/>
            <p:cNvSpPr>
              <a:spLocks noChangeArrowheads="1"/>
            </p:cNvSpPr>
            <p:nvPr/>
          </p:nvSpPr>
          <p:spPr bwMode="auto">
            <a:xfrm>
              <a:off x="3359" y="3294"/>
              <a:ext cx="338" cy="317"/>
            </a:xfrm>
            <a:prstGeom prst="ellipse">
              <a:avLst/>
            </a:prstGeom>
            <a:solidFill>
              <a:schemeClr val="accent1"/>
            </a:solidFill>
            <a:ln w="12700" cap="rnd">
              <a:solidFill>
                <a:schemeClr val="tx1"/>
              </a:solidFill>
              <a:round/>
              <a:headEnd/>
              <a:tailEnd/>
            </a:ln>
          </p:spPr>
          <p:txBody>
            <a:bodyPr wrap="none" anchor="ctr"/>
            <a:lstStyle/>
            <a:p>
              <a:r>
                <a:rPr lang="en-US" altLang="zh-CN"/>
                <a:t>E</a:t>
              </a:r>
            </a:p>
          </p:txBody>
        </p:sp>
        <p:sp>
          <p:nvSpPr>
            <p:cNvPr id="18" name="Oval 46"/>
            <p:cNvSpPr>
              <a:spLocks noChangeArrowheads="1"/>
            </p:cNvSpPr>
            <p:nvPr/>
          </p:nvSpPr>
          <p:spPr bwMode="auto">
            <a:xfrm>
              <a:off x="4179" y="2796"/>
              <a:ext cx="338" cy="317"/>
            </a:xfrm>
            <a:prstGeom prst="ellipse">
              <a:avLst/>
            </a:prstGeom>
            <a:solidFill>
              <a:schemeClr val="accent1"/>
            </a:solidFill>
            <a:ln w="12700" cap="rnd">
              <a:solidFill>
                <a:schemeClr val="tx1"/>
              </a:solidFill>
              <a:round/>
              <a:headEnd/>
              <a:tailEnd/>
            </a:ln>
          </p:spPr>
          <p:txBody>
            <a:bodyPr wrap="none" anchor="ctr"/>
            <a:lstStyle/>
            <a:p>
              <a:r>
                <a:rPr lang="en-US" altLang="zh-CN"/>
                <a:t>C</a:t>
              </a:r>
            </a:p>
          </p:txBody>
        </p:sp>
        <p:sp>
          <p:nvSpPr>
            <p:cNvPr id="19" name="Oval 47"/>
            <p:cNvSpPr>
              <a:spLocks noChangeArrowheads="1"/>
            </p:cNvSpPr>
            <p:nvPr/>
          </p:nvSpPr>
          <p:spPr bwMode="auto">
            <a:xfrm>
              <a:off x="2972" y="2796"/>
              <a:ext cx="338" cy="317"/>
            </a:xfrm>
            <a:prstGeom prst="ellipse">
              <a:avLst/>
            </a:prstGeom>
            <a:solidFill>
              <a:schemeClr val="accent1"/>
            </a:solidFill>
            <a:ln w="12700" cap="rnd">
              <a:solidFill>
                <a:schemeClr val="tx1"/>
              </a:solidFill>
              <a:round/>
              <a:headEnd/>
              <a:tailEnd/>
            </a:ln>
          </p:spPr>
          <p:txBody>
            <a:bodyPr wrap="none" anchor="ctr"/>
            <a:lstStyle/>
            <a:p>
              <a:r>
                <a:rPr lang="en-US" altLang="zh-CN"/>
                <a:t>B</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1059"/>
                                        </p:tgtEl>
                                        <p:attrNameLst>
                                          <p:attrName>style.visibility</p:attrName>
                                        </p:attrNameLst>
                                      </p:cBhvr>
                                      <p:to>
                                        <p:strVal val="visible"/>
                                      </p:to>
                                    </p:set>
                                    <p:anim calcmode="lin" valueType="num">
                                      <p:cBhvr additive="base">
                                        <p:cTn id="7" dur="500" fill="hold"/>
                                        <p:tgtEl>
                                          <p:spTgt spid="301059"/>
                                        </p:tgtEl>
                                        <p:attrNameLst>
                                          <p:attrName>ppt_x</p:attrName>
                                        </p:attrNameLst>
                                      </p:cBhvr>
                                      <p:tavLst>
                                        <p:tav tm="0">
                                          <p:val>
                                            <p:strVal val="0-#ppt_w/2"/>
                                          </p:val>
                                        </p:tav>
                                        <p:tav tm="100000">
                                          <p:val>
                                            <p:strVal val="#ppt_x"/>
                                          </p:val>
                                        </p:tav>
                                      </p:tavLst>
                                    </p:anim>
                                    <p:anim calcmode="lin" valueType="num">
                                      <p:cBhvr additive="base">
                                        <p:cTn id="8" dur="500" fill="hold"/>
                                        <p:tgtEl>
                                          <p:spTgt spid="3010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01060">
                                            <p:bg/>
                                          </p:spTgt>
                                        </p:tgtEl>
                                        <p:attrNameLst>
                                          <p:attrName>style.visibility</p:attrName>
                                        </p:attrNameLst>
                                      </p:cBhvr>
                                      <p:to>
                                        <p:strVal val="visible"/>
                                      </p:to>
                                    </p:set>
                                    <p:animEffect transition="in" filter="wipe(left)">
                                      <p:cBhvr>
                                        <p:cTn id="13" dur="500"/>
                                        <p:tgtEl>
                                          <p:spTgt spid="301060">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01060">
                                            <p:txEl>
                                              <p:pRg st="0" end="0"/>
                                            </p:txEl>
                                          </p:spTgt>
                                        </p:tgtEl>
                                        <p:attrNameLst>
                                          <p:attrName>style.visibility</p:attrName>
                                        </p:attrNameLst>
                                      </p:cBhvr>
                                      <p:to>
                                        <p:strVal val="visible"/>
                                      </p:to>
                                    </p:set>
                                    <p:animEffect transition="in" filter="wipe(left)">
                                      <p:cBhvr>
                                        <p:cTn id="18" dur="500"/>
                                        <p:tgtEl>
                                          <p:spTgt spid="301060">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1060">
                                            <p:txEl>
                                              <p:pRg st="1" end="1"/>
                                            </p:txEl>
                                          </p:spTgt>
                                        </p:tgtEl>
                                        <p:attrNameLst>
                                          <p:attrName>style.visibility</p:attrName>
                                        </p:attrNameLst>
                                      </p:cBhvr>
                                      <p:to>
                                        <p:strVal val="visible"/>
                                      </p:to>
                                    </p:set>
                                    <p:animEffect transition="in" filter="wipe(left)">
                                      <p:cBhvr>
                                        <p:cTn id="23" dur="500"/>
                                        <p:tgtEl>
                                          <p:spTgt spid="301060">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1060">
                                            <p:txEl>
                                              <p:pRg st="2" end="2"/>
                                            </p:txEl>
                                          </p:spTgt>
                                        </p:tgtEl>
                                        <p:attrNameLst>
                                          <p:attrName>style.visibility</p:attrName>
                                        </p:attrNameLst>
                                      </p:cBhvr>
                                      <p:to>
                                        <p:strVal val="visible"/>
                                      </p:to>
                                    </p:set>
                                    <p:animEffect transition="in" filter="wipe(left)">
                                      <p:cBhvr>
                                        <p:cTn id="28" dur="500"/>
                                        <p:tgtEl>
                                          <p:spTgt spid="301060">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01060">
                                            <p:txEl>
                                              <p:pRg st="3" end="3"/>
                                            </p:txEl>
                                          </p:spTgt>
                                        </p:tgtEl>
                                        <p:attrNameLst>
                                          <p:attrName>style.visibility</p:attrName>
                                        </p:attrNameLst>
                                      </p:cBhvr>
                                      <p:to>
                                        <p:strVal val="visible"/>
                                      </p:to>
                                    </p:set>
                                    <p:animEffect transition="in" filter="wipe(left)">
                                      <p:cBhvr>
                                        <p:cTn id="33" dur="500"/>
                                        <p:tgtEl>
                                          <p:spTgt spid="301060">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01060">
                                            <p:txEl>
                                              <p:pRg st="4" end="4"/>
                                            </p:txEl>
                                          </p:spTgt>
                                        </p:tgtEl>
                                        <p:attrNameLst>
                                          <p:attrName>style.visibility</p:attrName>
                                        </p:attrNameLst>
                                      </p:cBhvr>
                                      <p:to>
                                        <p:strVal val="visible"/>
                                      </p:to>
                                    </p:set>
                                    <p:animEffect transition="in" filter="wipe(left)">
                                      <p:cBhvr>
                                        <p:cTn id="38" dur="500"/>
                                        <p:tgtEl>
                                          <p:spTgt spid="301060">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01060">
                                            <p:txEl>
                                              <p:pRg st="5" end="5"/>
                                            </p:txEl>
                                          </p:spTgt>
                                        </p:tgtEl>
                                        <p:attrNameLst>
                                          <p:attrName>style.visibility</p:attrName>
                                        </p:attrNameLst>
                                      </p:cBhvr>
                                      <p:to>
                                        <p:strVal val="visible"/>
                                      </p:to>
                                    </p:set>
                                    <p:animEffect transition="in" filter="wipe(left)">
                                      <p:cBhvr>
                                        <p:cTn id="43" dur="500"/>
                                        <p:tgtEl>
                                          <p:spTgt spid="301060">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01060">
                                            <p:txEl>
                                              <p:pRg st="6" end="6"/>
                                            </p:txEl>
                                          </p:spTgt>
                                        </p:tgtEl>
                                        <p:attrNameLst>
                                          <p:attrName>style.visibility</p:attrName>
                                        </p:attrNameLst>
                                      </p:cBhvr>
                                      <p:to>
                                        <p:strVal val="visible"/>
                                      </p:to>
                                    </p:set>
                                    <p:animEffect transition="in" filter="wipe(left)">
                                      <p:cBhvr>
                                        <p:cTn id="48" dur="500"/>
                                        <p:tgtEl>
                                          <p:spTgt spid="30106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animBg="1" autoUpdateAnimBg="0"/>
      <p:bldP spid="301060" grpId="0" build="p"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106F747B-B482-4805-B381-925E0D625254}" type="slidenum">
              <a:rPr kumimoji="0" lang="en-US" altLang="zh-CN" sz="1400" b="0" smtClean="0">
                <a:solidFill>
                  <a:schemeClr val="tx1"/>
                </a:solidFill>
              </a:rPr>
              <a:pPr eaLnBrk="1" hangingPunct="1"/>
              <a:t>45</a:t>
            </a:fld>
            <a:endParaRPr kumimoji="0" lang="en-US" altLang="zh-CN" sz="1400" b="0" dirty="0" smtClean="0">
              <a:solidFill>
                <a:schemeClr val="tx1"/>
              </a:solidFill>
            </a:endParaRPr>
          </a:p>
        </p:txBody>
      </p:sp>
      <p:sp>
        <p:nvSpPr>
          <p:cNvPr id="67587" name="Rectangle 2"/>
          <p:cNvSpPr>
            <a:spLocks noGrp="1" noChangeArrowheads="1"/>
          </p:cNvSpPr>
          <p:nvPr>
            <p:ph type="title"/>
          </p:nvPr>
        </p:nvSpPr>
        <p:spPr/>
        <p:txBody>
          <a:bodyPr/>
          <a:lstStyle/>
          <a:p>
            <a:pPr eaLnBrk="1" hangingPunct="1"/>
            <a:r>
              <a:rPr lang="zh-CN" altLang="en-US" dirty="0" smtClean="0"/>
              <a:t>思考</a:t>
            </a:r>
            <a:r>
              <a:rPr lang="en-US" altLang="zh-CN" dirty="0" smtClean="0"/>
              <a:t>:</a:t>
            </a:r>
            <a:r>
              <a:rPr lang="zh-CN" altLang="en-US" dirty="0" smtClean="0"/>
              <a:t>先序和后序的非递归遍历</a:t>
            </a:r>
          </a:p>
        </p:txBody>
      </p:sp>
      <p:sp>
        <p:nvSpPr>
          <p:cNvPr id="67588" name="Rectangle 3"/>
          <p:cNvSpPr>
            <a:spLocks noGrp="1" noChangeArrowheads="1"/>
          </p:cNvSpPr>
          <p:nvPr>
            <p:ph type="body" idx="1"/>
          </p:nvPr>
        </p:nvSpPr>
        <p:spPr/>
        <p:txBody>
          <a:bodyPr/>
          <a:lstStyle/>
          <a:p>
            <a:pPr eaLnBrk="1" hangingPunct="1"/>
            <a:r>
              <a:rPr lang="zh-CN" altLang="en-US" dirty="0" smtClean="0"/>
              <a:t>遍历二叉树的结果是结点的一个线性序列</a:t>
            </a:r>
          </a:p>
        </p:txBody>
      </p:sp>
      <p:sp>
        <p:nvSpPr>
          <p:cNvPr id="67589" name="Text Box 4"/>
          <p:cNvSpPr txBox="1">
            <a:spLocks noChangeArrowheads="1"/>
          </p:cNvSpPr>
          <p:nvPr/>
        </p:nvSpPr>
        <p:spPr bwMode="auto">
          <a:xfrm>
            <a:off x="762000" y="2452688"/>
            <a:ext cx="3420000" cy="531812"/>
          </a:xfrm>
          <a:prstGeom prst="rect">
            <a:avLst/>
          </a:prstGeom>
          <a:noFill/>
          <a:ln w="12700" cap="rnd">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r>
              <a:rPr lang="zh-CN" altLang="en-US" dirty="0" smtClean="0">
                <a:solidFill>
                  <a:schemeClr val="tx1"/>
                </a:solidFill>
                <a:ea typeface="楷体_GB2312" pitchFamily="49" charset="-122"/>
              </a:rPr>
              <a:t>  先</a:t>
            </a:r>
            <a:r>
              <a:rPr lang="zh-CN" altLang="en-US" dirty="0">
                <a:solidFill>
                  <a:schemeClr val="tx1"/>
                </a:solidFill>
                <a:ea typeface="楷体_GB2312" pitchFamily="49" charset="-122"/>
              </a:rPr>
              <a:t>序遍历（</a:t>
            </a:r>
            <a:r>
              <a:rPr lang="en-US" altLang="zh-CN" dirty="0">
                <a:solidFill>
                  <a:schemeClr val="tx1"/>
                </a:solidFill>
                <a:ea typeface="楷体_GB2312" pitchFamily="49" charset="-122"/>
              </a:rPr>
              <a:t>DLR</a:t>
            </a:r>
            <a:r>
              <a:rPr lang="zh-CN" altLang="en-US" dirty="0">
                <a:solidFill>
                  <a:schemeClr val="tx1"/>
                </a:solidFill>
                <a:ea typeface="楷体_GB2312" pitchFamily="49" charset="-122"/>
              </a:rPr>
              <a:t>）</a:t>
            </a:r>
          </a:p>
        </p:txBody>
      </p:sp>
      <p:sp>
        <p:nvSpPr>
          <p:cNvPr id="395269" name="Text Box 5"/>
          <p:cNvSpPr txBox="1">
            <a:spLocks noChangeArrowheads="1"/>
          </p:cNvSpPr>
          <p:nvPr/>
        </p:nvSpPr>
        <p:spPr bwMode="auto">
          <a:xfrm>
            <a:off x="762000" y="2973388"/>
            <a:ext cx="3420000" cy="531812"/>
          </a:xfrm>
          <a:prstGeom prst="rect">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a:solidFill>
                  <a:srgbClr val="990000"/>
                </a:solidFill>
                <a:ea typeface="楷体_GB2312" pitchFamily="49" charset="-122"/>
              </a:rPr>
              <a:t>A B C D E F G H K</a:t>
            </a:r>
          </a:p>
        </p:txBody>
      </p:sp>
      <p:sp>
        <p:nvSpPr>
          <p:cNvPr id="67591" name="Rectangle 6"/>
          <p:cNvSpPr>
            <a:spLocks noChangeArrowheads="1"/>
          </p:cNvSpPr>
          <p:nvPr/>
        </p:nvSpPr>
        <p:spPr bwMode="auto">
          <a:xfrm>
            <a:off x="762000" y="3505200"/>
            <a:ext cx="3420000" cy="531813"/>
          </a:xfrm>
          <a:prstGeom prst="rect">
            <a:avLst/>
          </a:prstGeom>
          <a:noFill/>
          <a:ln w="12700" cap="rnd">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r>
              <a:rPr lang="zh-CN" altLang="en-US" dirty="0">
                <a:solidFill>
                  <a:schemeClr val="tx1"/>
                </a:solidFill>
                <a:ea typeface="楷体_GB2312" pitchFamily="49" charset="-122"/>
              </a:rPr>
              <a:t>中序遍历（</a:t>
            </a:r>
            <a:r>
              <a:rPr lang="en-US" altLang="zh-CN" dirty="0">
                <a:solidFill>
                  <a:schemeClr val="tx1"/>
                </a:solidFill>
                <a:ea typeface="楷体_GB2312" pitchFamily="49" charset="-122"/>
              </a:rPr>
              <a:t>LDR</a:t>
            </a:r>
            <a:r>
              <a:rPr lang="zh-CN" altLang="en-US" dirty="0">
                <a:solidFill>
                  <a:schemeClr val="tx1"/>
                </a:solidFill>
                <a:ea typeface="楷体_GB2312" pitchFamily="49" charset="-122"/>
              </a:rPr>
              <a:t>）</a:t>
            </a:r>
          </a:p>
        </p:txBody>
      </p:sp>
      <p:sp>
        <p:nvSpPr>
          <p:cNvPr id="395271" name="Rectangle 7"/>
          <p:cNvSpPr>
            <a:spLocks noChangeArrowheads="1"/>
          </p:cNvSpPr>
          <p:nvPr/>
        </p:nvSpPr>
        <p:spPr bwMode="auto">
          <a:xfrm>
            <a:off x="761999" y="4038600"/>
            <a:ext cx="3420000" cy="531813"/>
          </a:xfrm>
          <a:prstGeom prst="rect">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eaLnBrk="0" hangingPunct="0">
              <a:spcBef>
                <a:spcPct val="50000"/>
              </a:spcBef>
            </a:pPr>
            <a:r>
              <a:rPr lang="en-US" altLang="zh-CN" dirty="0">
                <a:solidFill>
                  <a:srgbClr val="990000"/>
                </a:solidFill>
                <a:ea typeface="楷体_GB2312" pitchFamily="49" charset="-122"/>
              </a:rPr>
              <a:t>B D C A H G K F E</a:t>
            </a:r>
          </a:p>
        </p:txBody>
      </p:sp>
      <p:sp>
        <p:nvSpPr>
          <p:cNvPr id="67593" name="Rectangle 8"/>
          <p:cNvSpPr>
            <a:spLocks noChangeArrowheads="1"/>
          </p:cNvSpPr>
          <p:nvPr/>
        </p:nvSpPr>
        <p:spPr bwMode="auto">
          <a:xfrm>
            <a:off x="762000" y="4572000"/>
            <a:ext cx="3420000" cy="531813"/>
          </a:xfrm>
          <a:prstGeom prst="rect">
            <a:avLst/>
          </a:prstGeom>
          <a:noFill/>
          <a:ln w="12700" cap="rnd">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r>
              <a:rPr lang="zh-CN" altLang="en-US">
                <a:solidFill>
                  <a:schemeClr val="tx1"/>
                </a:solidFill>
                <a:ea typeface="楷体_GB2312" pitchFamily="49" charset="-122"/>
              </a:rPr>
              <a:t>后序遍历（</a:t>
            </a:r>
            <a:r>
              <a:rPr lang="en-US" altLang="zh-CN">
                <a:solidFill>
                  <a:schemeClr val="tx1"/>
                </a:solidFill>
                <a:ea typeface="楷体_GB2312" pitchFamily="49" charset="-122"/>
              </a:rPr>
              <a:t>LRD</a:t>
            </a:r>
            <a:r>
              <a:rPr lang="zh-CN" altLang="en-US">
                <a:solidFill>
                  <a:schemeClr val="tx1"/>
                </a:solidFill>
                <a:ea typeface="楷体_GB2312" pitchFamily="49" charset="-122"/>
              </a:rPr>
              <a:t>）</a:t>
            </a:r>
          </a:p>
        </p:txBody>
      </p:sp>
      <p:sp>
        <p:nvSpPr>
          <p:cNvPr id="395273" name="Rectangle 9"/>
          <p:cNvSpPr>
            <a:spLocks noChangeArrowheads="1"/>
          </p:cNvSpPr>
          <p:nvPr/>
        </p:nvSpPr>
        <p:spPr bwMode="auto">
          <a:xfrm>
            <a:off x="762000" y="5105400"/>
            <a:ext cx="3420000" cy="531813"/>
          </a:xfrm>
          <a:prstGeom prst="rect">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eaLnBrk="0" hangingPunct="0">
              <a:spcBef>
                <a:spcPct val="50000"/>
              </a:spcBef>
            </a:pPr>
            <a:r>
              <a:rPr lang="en-US" altLang="zh-CN">
                <a:solidFill>
                  <a:srgbClr val="990000"/>
                </a:solidFill>
                <a:ea typeface="楷体_GB2312" pitchFamily="49" charset="-122"/>
              </a:rPr>
              <a:t>D C B H K G F E A</a:t>
            </a:r>
          </a:p>
        </p:txBody>
      </p:sp>
      <p:grpSp>
        <p:nvGrpSpPr>
          <p:cNvPr id="67595" name="Group 50"/>
          <p:cNvGrpSpPr>
            <a:grpSpLocks/>
          </p:cNvGrpSpPr>
          <p:nvPr/>
        </p:nvGrpSpPr>
        <p:grpSpPr bwMode="auto">
          <a:xfrm>
            <a:off x="5334000" y="2133600"/>
            <a:ext cx="2970213" cy="3994150"/>
            <a:chOff x="3360" y="1344"/>
            <a:chExt cx="1871" cy="2516"/>
          </a:xfrm>
        </p:grpSpPr>
        <p:sp>
          <p:nvSpPr>
            <p:cNvPr id="67596" name="Line 49"/>
            <p:cNvSpPr>
              <a:spLocks noChangeShapeType="1"/>
            </p:cNvSpPr>
            <p:nvPr/>
          </p:nvSpPr>
          <p:spPr bwMode="auto">
            <a:xfrm flipH="1">
              <a:off x="4320" y="2544"/>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7597" name="Line 48"/>
            <p:cNvSpPr>
              <a:spLocks noChangeShapeType="1"/>
            </p:cNvSpPr>
            <p:nvPr/>
          </p:nvSpPr>
          <p:spPr bwMode="auto">
            <a:xfrm>
              <a:off x="4416" y="3168"/>
              <a:ext cx="192"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7598" name="Line 47"/>
            <p:cNvSpPr>
              <a:spLocks noChangeShapeType="1"/>
            </p:cNvSpPr>
            <p:nvPr/>
          </p:nvSpPr>
          <p:spPr bwMode="auto">
            <a:xfrm flipH="1">
              <a:off x="3984" y="3168"/>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7599" name="Line 11"/>
            <p:cNvSpPr>
              <a:spLocks noChangeShapeType="1"/>
            </p:cNvSpPr>
            <p:nvPr/>
          </p:nvSpPr>
          <p:spPr bwMode="auto">
            <a:xfrm flipH="1">
              <a:off x="3744" y="2592"/>
              <a:ext cx="258" cy="38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600" name="Group 12"/>
            <p:cNvGrpSpPr>
              <a:grpSpLocks/>
            </p:cNvGrpSpPr>
            <p:nvPr/>
          </p:nvGrpSpPr>
          <p:grpSpPr bwMode="auto">
            <a:xfrm>
              <a:off x="3360" y="2832"/>
              <a:ext cx="724" cy="404"/>
              <a:chOff x="723" y="1543"/>
              <a:chExt cx="680" cy="404"/>
            </a:xfrm>
          </p:grpSpPr>
          <p:sp>
            <p:nvSpPr>
              <p:cNvPr id="67629" name="Oval 13"/>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30" name="Text Box 14"/>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D</a:t>
                </a:r>
              </a:p>
            </p:txBody>
          </p:sp>
        </p:grpSp>
        <p:sp>
          <p:nvSpPr>
            <p:cNvPr id="67601" name="Line 15"/>
            <p:cNvSpPr>
              <a:spLocks noChangeShapeType="1"/>
            </p:cNvSpPr>
            <p:nvPr/>
          </p:nvSpPr>
          <p:spPr bwMode="auto">
            <a:xfrm flipH="1">
              <a:off x="3715" y="1680"/>
              <a:ext cx="408" cy="28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2" name="Line 16"/>
            <p:cNvSpPr>
              <a:spLocks noChangeShapeType="1"/>
            </p:cNvSpPr>
            <p:nvPr/>
          </p:nvSpPr>
          <p:spPr bwMode="auto">
            <a:xfrm>
              <a:off x="4430" y="1680"/>
              <a:ext cx="408" cy="286"/>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3" name="Line 17"/>
            <p:cNvSpPr>
              <a:spLocks noChangeShapeType="1"/>
            </p:cNvSpPr>
            <p:nvPr/>
          </p:nvSpPr>
          <p:spPr bwMode="auto">
            <a:xfrm>
              <a:off x="3749" y="2115"/>
              <a:ext cx="255" cy="24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4" name="Line 18"/>
            <p:cNvSpPr>
              <a:spLocks noChangeShapeType="1"/>
            </p:cNvSpPr>
            <p:nvPr/>
          </p:nvSpPr>
          <p:spPr bwMode="auto">
            <a:xfrm flipH="1">
              <a:off x="4656" y="2115"/>
              <a:ext cx="172" cy="285"/>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605" name="Group 20"/>
            <p:cNvGrpSpPr>
              <a:grpSpLocks/>
            </p:cNvGrpSpPr>
            <p:nvPr/>
          </p:nvGrpSpPr>
          <p:grpSpPr bwMode="auto">
            <a:xfrm>
              <a:off x="4021" y="1344"/>
              <a:ext cx="613" cy="404"/>
              <a:chOff x="3544" y="935"/>
              <a:chExt cx="576" cy="404"/>
            </a:xfrm>
          </p:grpSpPr>
          <p:sp>
            <p:nvSpPr>
              <p:cNvPr id="67627" name="Oval 21"/>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28" name="Text Box 22"/>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67606" name="Group 23"/>
            <p:cNvGrpSpPr>
              <a:grpSpLocks/>
            </p:cNvGrpSpPr>
            <p:nvPr/>
          </p:nvGrpSpPr>
          <p:grpSpPr bwMode="auto">
            <a:xfrm>
              <a:off x="4329" y="2251"/>
              <a:ext cx="613" cy="404"/>
              <a:chOff x="3784" y="1987"/>
              <a:chExt cx="576" cy="404"/>
            </a:xfrm>
          </p:grpSpPr>
          <p:sp>
            <p:nvSpPr>
              <p:cNvPr id="67625" name="Oval 24"/>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26" name="Text Box 25"/>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67607" name="Group 26"/>
            <p:cNvGrpSpPr>
              <a:grpSpLocks/>
            </p:cNvGrpSpPr>
            <p:nvPr/>
          </p:nvGrpSpPr>
          <p:grpSpPr bwMode="auto">
            <a:xfrm>
              <a:off x="3798" y="2251"/>
              <a:ext cx="613" cy="404"/>
              <a:chOff x="3304" y="1991"/>
              <a:chExt cx="576" cy="404"/>
            </a:xfrm>
          </p:grpSpPr>
          <p:sp>
            <p:nvSpPr>
              <p:cNvPr id="67623" name="Oval 27"/>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24" name="Text Box 28"/>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67608" name="Group 32"/>
            <p:cNvGrpSpPr>
              <a:grpSpLocks/>
            </p:cNvGrpSpPr>
            <p:nvPr/>
          </p:nvGrpSpPr>
          <p:grpSpPr bwMode="auto">
            <a:xfrm>
              <a:off x="4618" y="1753"/>
              <a:ext cx="613" cy="404"/>
              <a:chOff x="4216" y="1415"/>
              <a:chExt cx="576" cy="404"/>
            </a:xfrm>
          </p:grpSpPr>
          <p:sp>
            <p:nvSpPr>
              <p:cNvPr id="67621" name="Oval 33"/>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22" name="Text Box 34"/>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67609" name="Group 35"/>
            <p:cNvGrpSpPr>
              <a:grpSpLocks/>
            </p:cNvGrpSpPr>
            <p:nvPr/>
          </p:nvGrpSpPr>
          <p:grpSpPr bwMode="auto">
            <a:xfrm>
              <a:off x="3411" y="1753"/>
              <a:ext cx="613" cy="404"/>
              <a:chOff x="2920" y="1463"/>
              <a:chExt cx="576" cy="404"/>
            </a:xfrm>
          </p:grpSpPr>
          <p:sp>
            <p:nvSpPr>
              <p:cNvPr id="67619" name="Oval 36"/>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20" name="Text Box 37"/>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nvGrpSpPr>
            <p:cNvPr id="67610" name="Group 38"/>
            <p:cNvGrpSpPr>
              <a:grpSpLocks/>
            </p:cNvGrpSpPr>
            <p:nvPr/>
          </p:nvGrpSpPr>
          <p:grpSpPr bwMode="auto">
            <a:xfrm>
              <a:off x="4080" y="2832"/>
              <a:ext cx="613" cy="404"/>
              <a:chOff x="3784" y="1987"/>
              <a:chExt cx="576" cy="404"/>
            </a:xfrm>
          </p:grpSpPr>
          <p:sp>
            <p:nvSpPr>
              <p:cNvPr id="67617" name="Oval 39"/>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18" name="Text Box 40"/>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G</a:t>
                </a:r>
              </a:p>
            </p:txBody>
          </p:sp>
        </p:grpSp>
        <p:grpSp>
          <p:nvGrpSpPr>
            <p:cNvPr id="67611" name="Group 41"/>
            <p:cNvGrpSpPr>
              <a:grpSpLocks/>
            </p:cNvGrpSpPr>
            <p:nvPr/>
          </p:nvGrpSpPr>
          <p:grpSpPr bwMode="auto">
            <a:xfrm>
              <a:off x="3696" y="3456"/>
              <a:ext cx="613" cy="404"/>
              <a:chOff x="3784" y="1987"/>
              <a:chExt cx="576" cy="404"/>
            </a:xfrm>
          </p:grpSpPr>
          <p:sp>
            <p:nvSpPr>
              <p:cNvPr id="67615" name="Oval 4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16" name="Text Box 4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H</a:t>
                </a:r>
              </a:p>
            </p:txBody>
          </p:sp>
        </p:grpSp>
        <p:grpSp>
          <p:nvGrpSpPr>
            <p:cNvPr id="67612" name="Group 44"/>
            <p:cNvGrpSpPr>
              <a:grpSpLocks/>
            </p:cNvGrpSpPr>
            <p:nvPr/>
          </p:nvGrpSpPr>
          <p:grpSpPr bwMode="auto">
            <a:xfrm>
              <a:off x="4320" y="3456"/>
              <a:ext cx="613" cy="404"/>
              <a:chOff x="3784" y="1987"/>
              <a:chExt cx="576" cy="404"/>
            </a:xfrm>
          </p:grpSpPr>
          <p:sp>
            <p:nvSpPr>
              <p:cNvPr id="67613" name="Oval 45"/>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14" name="Text Box 46"/>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K</a:t>
                </a:r>
              </a:p>
            </p:txBody>
          </p:sp>
        </p:grpSp>
      </p:grpSp>
    </p:spTree>
    <p:extLst>
      <p:ext uri="{BB962C8B-B14F-4D97-AF65-F5344CB8AC3E}">
        <p14:creationId xmlns:p14="http://schemas.microsoft.com/office/powerpoint/2010/main" val="17211947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5271"/>
                                        </p:tgtEl>
                                        <p:attrNameLst>
                                          <p:attrName>style.visibility</p:attrName>
                                        </p:attrNameLst>
                                      </p:cBhvr>
                                      <p:to>
                                        <p:strVal val="visible"/>
                                      </p:to>
                                    </p:set>
                                    <p:anim calcmode="lin" valueType="num">
                                      <p:cBhvr additive="base">
                                        <p:cTn id="7" dur="500" fill="hold"/>
                                        <p:tgtEl>
                                          <p:spTgt spid="395271"/>
                                        </p:tgtEl>
                                        <p:attrNameLst>
                                          <p:attrName>ppt_x</p:attrName>
                                        </p:attrNameLst>
                                      </p:cBhvr>
                                      <p:tavLst>
                                        <p:tav tm="0">
                                          <p:val>
                                            <p:strVal val="0-#ppt_w/2"/>
                                          </p:val>
                                        </p:tav>
                                        <p:tav tm="100000">
                                          <p:val>
                                            <p:strVal val="#ppt_x"/>
                                          </p:val>
                                        </p:tav>
                                      </p:tavLst>
                                    </p:anim>
                                    <p:anim calcmode="lin" valueType="num">
                                      <p:cBhvr additive="base">
                                        <p:cTn id="8" dur="500" fill="hold"/>
                                        <p:tgtEl>
                                          <p:spTgt spid="3952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5269"/>
                                        </p:tgtEl>
                                        <p:attrNameLst>
                                          <p:attrName>style.visibility</p:attrName>
                                        </p:attrNameLst>
                                      </p:cBhvr>
                                      <p:to>
                                        <p:strVal val="visible"/>
                                      </p:to>
                                    </p:set>
                                    <p:anim calcmode="lin" valueType="num">
                                      <p:cBhvr additive="base">
                                        <p:cTn id="13" dur="500" fill="hold"/>
                                        <p:tgtEl>
                                          <p:spTgt spid="395269"/>
                                        </p:tgtEl>
                                        <p:attrNameLst>
                                          <p:attrName>ppt_x</p:attrName>
                                        </p:attrNameLst>
                                      </p:cBhvr>
                                      <p:tavLst>
                                        <p:tav tm="0">
                                          <p:val>
                                            <p:strVal val="0-#ppt_w/2"/>
                                          </p:val>
                                        </p:tav>
                                        <p:tav tm="100000">
                                          <p:val>
                                            <p:strVal val="#ppt_x"/>
                                          </p:val>
                                        </p:tav>
                                      </p:tavLst>
                                    </p:anim>
                                    <p:anim calcmode="lin" valueType="num">
                                      <p:cBhvr additive="base">
                                        <p:cTn id="14" dur="500" fill="hold"/>
                                        <p:tgtEl>
                                          <p:spTgt spid="39526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5273"/>
                                        </p:tgtEl>
                                        <p:attrNameLst>
                                          <p:attrName>style.visibility</p:attrName>
                                        </p:attrNameLst>
                                      </p:cBhvr>
                                      <p:to>
                                        <p:strVal val="visible"/>
                                      </p:to>
                                    </p:set>
                                    <p:anim calcmode="lin" valueType="num">
                                      <p:cBhvr additive="base">
                                        <p:cTn id="19" dur="500" fill="hold"/>
                                        <p:tgtEl>
                                          <p:spTgt spid="395273"/>
                                        </p:tgtEl>
                                        <p:attrNameLst>
                                          <p:attrName>ppt_x</p:attrName>
                                        </p:attrNameLst>
                                      </p:cBhvr>
                                      <p:tavLst>
                                        <p:tav tm="0">
                                          <p:val>
                                            <p:strVal val="0-#ppt_w/2"/>
                                          </p:val>
                                        </p:tav>
                                        <p:tav tm="100000">
                                          <p:val>
                                            <p:strVal val="#ppt_x"/>
                                          </p:val>
                                        </p:tav>
                                      </p:tavLst>
                                    </p:anim>
                                    <p:anim calcmode="lin" valueType="num">
                                      <p:cBhvr additive="base">
                                        <p:cTn id="20" dur="500" fill="hold"/>
                                        <p:tgtEl>
                                          <p:spTgt spid="3952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9" grpId="0" animBg="1" autoUpdateAnimBg="0"/>
      <p:bldP spid="395271" grpId="0" animBg="1" autoUpdateAnimBg="0"/>
      <p:bldP spid="395273"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4AE9AF6A-AC25-4B21-852B-78A65EB79AEA}" type="slidenum">
              <a:rPr kumimoji="0" lang="en-US" altLang="zh-CN" sz="1400" b="0" smtClean="0">
                <a:solidFill>
                  <a:schemeClr val="tx1"/>
                </a:solidFill>
              </a:rPr>
              <a:pPr eaLnBrk="1" hangingPunct="1"/>
              <a:t>46</a:t>
            </a:fld>
            <a:endParaRPr kumimoji="0" lang="en-US" altLang="zh-CN" sz="1400" b="0" dirty="0" smtClean="0">
              <a:solidFill>
                <a:schemeClr val="tx1"/>
              </a:solidFill>
            </a:endParaRPr>
          </a:p>
        </p:txBody>
      </p:sp>
      <p:sp>
        <p:nvSpPr>
          <p:cNvPr id="47107" name="Rectangle 2"/>
          <p:cNvSpPr>
            <a:spLocks noGrp="1" noChangeArrowheads="1"/>
          </p:cNvSpPr>
          <p:nvPr>
            <p:ph type="title"/>
          </p:nvPr>
        </p:nvSpPr>
        <p:spPr/>
        <p:txBody>
          <a:bodyPr/>
          <a:lstStyle/>
          <a:p>
            <a:pPr eaLnBrk="1" hangingPunct="1"/>
            <a:r>
              <a:rPr lang="en-US" altLang="zh-CN" smtClean="0"/>
              <a:t>6.4.4 </a:t>
            </a:r>
            <a:r>
              <a:rPr lang="zh-CN" altLang="en-US" smtClean="0"/>
              <a:t>遍历算法的应用举例</a:t>
            </a:r>
          </a:p>
        </p:txBody>
      </p:sp>
      <p:sp>
        <p:nvSpPr>
          <p:cNvPr id="47108" name="Rectangle 3"/>
          <p:cNvSpPr>
            <a:spLocks noGrp="1" noChangeArrowheads="1"/>
          </p:cNvSpPr>
          <p:nvPr>
            <p:ph type="body" idx="1"/>
          </p:nvPr>
        </p:nvSpPr>
        <p:spPr/>
        <p:txBody>
          <a:bodyPr/>
          <a:lstStyle/>
          <a:p>
            <a:pPr eaLnBrk="1" hangingPunct="1"/>
            <a:r>
              <a:rPr lang="en-US" altLang="zh-CN" dirty="0" smtClean="0"/>
              <a:t>1) </a:t>
            </a:r>
            <a:r>
              <a:rPr lang="zh-CN" altLang="en-US" dirty="0" smtClean="0"/>
              <a:t>统计二叉树中叶子结点的个数</a:t>
            </a:r>
          </a:p>
          <a:p>
            <a:pPr eaLnBrk="1" hangingPunct="1"/>
            <a:r>
              <a:rPr lang="zh-CN" altLang="en-US" dirty="0" smtClean="0"/>
              <a:t>叶子结点：左右指针都为空</a:t>
            </a:r>
          </a:p>
          <a:p>
            <a:pPr eaLnBrk="1" hangingPunct="1"/>
            <a:r>
              <a:rPr lang="zh-CN" altLang="en-US" dirty="0" smtClean="0"/>
              <a:t>基本思想</a:t>
            </a:r>
            <a:r>
              <a:rPr lang="en-US" altLang="zh-CN" dirty="0" smtClean="0"/>
              <a:t>:</a:t>
            </a:r>
          </a:p>
          <a:p>
            <a:pPr lvl="1" eaLnBrk="1" hangingPunct="1"/>
            <a:r>
              <a:rPr lang="zh-CN" altLang="en-US" dirty="0" smtClean="0"/>
              <a:t>先序遍历二叉树，在遍历过程中查找叶子结点</a:t>
            </a:r>
            <a:endParaRPr lang="en-US" altLang="zh-CN" dirty="0" smtClean="0"/>
          </a:p>
          <a:p>
            <a:pPr lvl="1" eaLnBrk="1" hangingPunct="1"/>
            <a:r>
              <a:rPr lang="zh-CN" altLang="en-US" dirty="0" smtClean="0"/>
              <a:t>如果是空树，则返回</a:t>
            </a:r>
            <a:r>
              <a:rPr lang="en-US" altLang="zh-CN" dirty="0" smtClean="0"/>
              <a:t>0</a:t>
            </a:r>
            <a:r>
              <a:rPr lang="zh-CN" altLang="en-US" dirty="0" smtClean="0"/>
              <a:t>；</a:t>
            </a:r>
            <a:endParaRPr lang="en-US" altLang="zh-CN" dirty="0" smtClean="0"/>
          </a:p>
          <a:p>
            <a:pPr lvl="1" eaLnBrk="1" hangingPunct="1"/>
            <a:r>
              <a:rPr lang="zh-CN" altLang="en-US" dirty="0" smtClean="0"/>
              <a:t>如果是叶子节点，则返回</a:t>
            </a:r>
            <a:r>
              <a:rPr lang="en-US" altLang="zh-CN" dirty="0" smtClean="0"/>
              <a:t>1</a:t>
            </a:r>
            <a:r>
              <a:rPr lang="zh-CN" altLang="en-US" dirty="0" smtClean="0"/>
              <a:t>；</a:t>
            </a:r>
            <a:endParaRPr lang="en-US" altLang="zh-CN" dirty="0" smtClean="0"/>
          </a:p>
          <a:p>
            <a:pPr lvl="1" eaLnBrk="1" hangingPunct="1"/>
            <a:r>
              <a:rPr lang="zh-CN" altLang="en-US" dirty="0" smtClean="0"/>
              <a:t>否则叶子</a:t>
            </a:r>
            <a:r>
              <a:rPr lang="zh-CN" altLang="en-US" dirty="0"/>
              <a:t>节点</a:t>
            </a:r>
            <a:r>
              <a:rPr lang="zh-CN" altLang="en-US" dirty="0" smtClean="0"/>
              <a:t>个数</a:t>
            </a:r>
            <a:r>
              <a:rPr lang="en-US" altLang="zh-CN" dirty="0" smtClean="0"/>
              <a:t>=</a:t>
            </a:r>
          </a:p>
          <a:p>
            <a:pPr lvl="1" eaLnBrk="1" hangingPunct="1"/>
            <a:r>
              <a:rPr lang="en-US" altLang="zh-CN" dirty="0" smtClean="0"/>
              <a:t>           =</a:t>
            </a:r>
            <a:r>
              <a:rPr lang="zh-CN" altLang="en-US" dirty="0"/>
              <a:t>左子树叶个数 </a:t>
            </a:r>
            <a:r>
              <a:rPr lang="en-US" altLang="zh-CN" dirty="0"/>
              <a:t>+ </a:t>
            </a:r>
            <a:r>
              <a:rPr lang="zh-CN" altLang="en-US" dirty="0"/>
              <a:t>右子树叶子</a:t>
            </a:r>
            <a:r>
              <a:rPr lang="zh-CN" altLang="en-US" dirty="0" smtClean="0"/>
              <a:t>个数。</a:t>
            </a:r>
          </a:p>
        </p:txBody>
      </p:sp>
      <p:grpSp>
        <p:nvGrpSpPr>
          <p:cNvPr id="47109" name="Group 48"/>
          <p:cNvGrpSpPr>
            <a:grpSpLocks/>
          </p:cNvGrpSpPr>
          <p:nvPr/>
        </p:nvGrpSpPr>
        <p:grpSpPr bwMode="auto">
          <a:xfrm>
            <a:off x="5940152" y="253851"/>
            <a:ext cx="2998788" cy="2586037"/>
            <a:chOff x="2628" y="2387"/>
            <a:chExt cx="1889" cy="1629"/>
          </a:xfrm>
        </p:grpSpPr>
        <p:sp>
          <p:nvSpPr>
            <p:cNvPr id="47110" name="Line 35"/>
            <p:cNvSpPr>
              <a:spLocks noChangeShapeType="1"/>
            </p:cNvSpPr>
            <p:nvPr/>
          </p:nvSpPr>
          <p:spPr bwMode="auto">
            <a:xfrm flipH="1">
              <a:off x="3317" y="3529"/>
              <a:ext cx="162" cy="22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1" name="Line 36"/>
            <p:cNvSpPr>
              <a:spLocks noChangeShapeType="1"/>
            </p:cNvSpPr>
            <p:nvPr/>
          </p:nvSpPr>
          <p:spPr bwMode="auto">
            <a:xfrm flipH="1">
              <a:off x="3187" y="2640"/>
              <a:ext cx="408" cy="28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2" name="Line 37"/>
            <p:cNvSpPr>
              <a:spLocks noChangeShapeType="1"/>
            </p:cNvSpPr>
            <p:nvPr/>
          </p:nvSpPr>
          <p:spPr bwMode="auto">
            <a:xfrm>
              <a:off x="3902" y="2640"/>
              <a:ext cx="408" cy="28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3" name="Line 38"/>
            <p:cNvSpPr>
              <a:spLocks noChangeShapeType="1"/>
            </p:cNvSpPr>
            <p:nvPr/>
          </p:nvSpPr>
          <p:spPr bwMode="auto">
            <a:xfrm>
              <a:off x="3221" y="3075"/>
              <a:ext cx="255"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4" name="Line 39"/>
            <p:cNvSpPr>
              <a:spLocks noChangeShapeType="1"/>
            </p:cNvSpPr>
            <p:nvPr/>
          </p:nvSpPr>
          <p:spPr bwMode="auto">
            <a:xfrm flipH="1">
              <a:off x="4041" y="3075"/>
              <a:ext cx="259"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5" name="Line 40"/>
            <p:cNvSpPr>
              <a:spLocks noChangeShapeType="1"/>
            </p:cNvSpPr>
            <p:nvPr/>
          </p:nvSpPr>
          <p:spPr bwMode="auto">
            <a:xfrm flipH="1">
              <a:off x="2834" y="3030"/>
              <a:ext cx="259"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6" name="Oval 41"/>
            <p:cNvSpPr>
              <a:spLocks noChangeArrowheads="1"/>
            </p:cNvSpPr>
            <p:nvPr/>
          </p:nvSpPr>
          <p:spPr bwMode="auto">
            <a:xfrm>
              <a:off x="3582" y="2387"/>
              <a:ext cx="338" cy="317"/>
            </a:xfrm>
            <a:prstGeom prst="ellipse">
              <a:avLst/>
            </a:prstGeom>
            <a:solidFill>
              <a:schemeClr val="accent1"/>
            </a:solidFill>
            <a:ln w="12700" cap="rnd">
              <a:solidFill>
                <a:schemeClr val="tx1"/>
              </a:solidFill>
              <a:round/>
              <a:headEnd/>
              <a:tailEnd/>
            </a:ln>
          </p:spPr>
          <p:txBody>
            <a:bodyPr wrap="none" anchor="ctr"/>
            <a:lstStyle/>
            <a:p>
              <a:r>
                <a:rPr lang="en-US" altLang="zh-CN"/>
                <a:t>A</a:t>
              </a:r>
            </a:p>
          </p:txBody>
        </p:sp>
        <p:sp>
          <p:nvSpPr>
            <p:cNvPr id="47117" name="Oval 42"/>
            <p:cNvSpPr>
              <a:spLocks noChangeArrowheads="1"/>
            </p:cNvSpPr>
            <p:nvPr/>
          </p:nvSpPr>
          <p:spPr bwMode="auto">
            <a:xfrm>
              <a:off x="3162" y="3699"/>
              <a:ext cx="338" cy="317"/>
            </a:xfrm>
            <a:prstGeom prst="ellipse">
              <a:avLst/>
            </a:prstGeom>
            <a:solidFill>
              <a:srgbClr val="CAF2CE"/>
            </a:solidFill>
            <a:ln w="12700" cap="rnd">
              <a:solidFill>
                <a:schemeClr val="tx1"/>
              </a:solidFill>
              <a:round/>
              <a:headEnd/>
              <a:tailEnd/>
            </a:ln>
          </p:spPr>
          <p:txBody>
            <a:bodyPr wrap="none" anchor="ctr"/>
            <a:lstStyle/>
            <a:p>
              <a:r>
                <a:rPr lang="en-US" altLang="zh-CN"/>
                <a:t>G</a:t>
              </a:r>
            </a:p>
          </p:txBody>
        </p:sp>
        <p:sp>
          <p:nvSpPr>
            <p:cNvPr id="47118" name="Oval 43"/>
            <p:cNvSpPr>
              <a:spLocks noChangeArrowheads="1"/>
            </p:cNvSpPr>
            <p:nvPr/>
          </p:nvSpPr>
          <p:spPr bwMode="auto">
            <a:xfrm>
              <a:off x="3890" y="3294"/>
              <a:ext cx="338" cy="317"/>
            </a:xfrm>
            <a:prstGeom prst="ellipse">
              <a:avLst/>
            </a:prstGeom>
            <a:solidFill>
              <a:srgbClr val="CAF2CE"/>
            </a:solidFill>
            <a:ln w="12700" cap="rnd">
              <a:solidFill>
                <a:schemeClr val="tx1"/>
              </a:solidFill>
              <a:round/>
              <a:headEnd/>
              <a:tailEnd/>
            </a:ln>
          </p:spPr>
          <p:txBody>
            <a:bodyPr wrap="none" anchor="ctr"/>
            <a:lstStyle/>
            <a:p>
              <a:r>
                <a:rPr lang="en-US" altLang="zh-CN"/>
                <a:t>F</a:t>
              </a:r>
            </a:p>
          </p:txBody>
        </p:sp>
        <p:sp>
          <p:nvSpPr>
            <p:cNvPr id="47119" name="Oval 44"/>
            <p:cNvSpPr>
              <a:spLocks noChangeArrowheads="1"/>
            </p:cNvSpPr>
            <p:nvPr/>
          </p:nvSpPr>
          <p:spPr bwMode="auto">
            <a:xfrm>
              <a:off x="2628" y="3249"/>
              <a:ext cx="338" cy="317"/>
            </a:xfrm>
            <a:prstGeom prst="ellipse">
              <a:avLst/>
            </a:prstGeom>
            <a:solidFill>
              <a:srgbClr val="CAF2CE"/>
            </a:solidFill>
            <a:ln w="12700" cap="rnd">
              <a:solidFill>
                <a:schemeClr val="tx1"/>
              </a:solidFill>
              <a:round/>
              <a:headEnd/>
              <a:tailEnd/>
            </a:ln>
          </p:spPr>
          <p:txBody>
            <a:bodyPr wrap="none" anchor="ctr"/>
            <a:lstStyle/>
            <a:p>
              <a:r>
                <a:rPr lang="en-US" altLang="zh-CN"/>
                <a:t>D</a:t>
              </a:r>
            </a:p>
          </p:txBody>
        </p:sp>
        <p:sp>
          <p:nvSpPr>
            <p:cNvPr id="47120" name="Oval 45"/>
            <p:cNvSpPr>
              <a:spLocks noChangeArrowheads="1"/>
            </p:cNvSpPr>
            <p:nvPr/>
          </p:nvSpPr>
          <p:spPr bwMode="auto">
            <a:xfrm>
              <a:off x="3359" y="3294"/>
              <a:ext cx="338" cy="317"/>
            </a:xfrm>
            <a:prstGeom prst="ellipse">
              <a:avLst/>
            </a:prstGeom>
            <a:solidFill>
              <a:schemeClr val="accent1"/>
            </a:solidFill>
            <a:ln w="12700" cap="rnd">
              <a:solidFill>
                <a:schemeClr val="tx1"/>
              </a:solidFill>
              <a:round/>
              <a:headEnd/>
              <a:tailEnd/>
            </a:ln>
          </p:spPr>
          <p:txBody>
            <a:bodyPr wrap="none" anchor="ctr"/>
            <a:lstStyle/>
            <a:p>
              <a:r>
                <a:rPr lang="en-US" altLang="zh-CN"/>
                <a:t>E</a:t>
              </a:r>
            </a:p>
          </p:txBody>
        </p:sp>
        <p:sp>
          <p:nvSpPr>
            <p:cNvPr id="47121" name="Oval 46"/>
            <p:cNvSpPr>
              <a:spLocks noChangeArrowheads="1"/>
            </p:cNvSpPr>
            <p:nvPr/>
          </p:nvSpPr>
          <p:spPr bwMode="auto">
            <a:xfrm>
              <a:off x="4179" y="2796"/>
              <a:ext cx="338" cy="317"/>
            </a:xfrm>
            <a:prstGeom prst="ellipse">
              <a:avLst/>
            </a:prstGeom>
            <a:solidFill>
              <a:schemeClr val="accent1"/>
            </a:solidFill>
            <a:ln w="12700" cap="rnd">
              <a:solidFill>
                <a:schemeClr val="tx1"/>
              </a:solidFill>
              <a:round/>
              <a:headEnd/>
              <a:tailEnd/>
            </a:ln>
          </p:spPr>
          <p:txBody>
            <a:bodyPr wrap="none" anchor="ctr"/>
            <a:lstStyle/>
            <a:p>
              <a:r>
                <a:rPr lang="en-US" altLang="zh-CN"/>
                <a:t>C</a:t>
              </a:r>
            </a:p>
          </p:txBody>
        </p:sp>
        <p:sp>
          <p:nvSpPr>
            <p:cNvPr id="47122" name="Oval 47"/>
            <p:cNvSpPr>
              <a:spLocks noChangeArrowheads="1"/>
            </p:cNvSpPr>
            <p:nvPr/>
          </p:nvSpPr>
          <p:spPr bwMode="auto">
            <a:xfrm>
              <a:off x="2972" y="2796"/>
              <a:ext cx="338" cy="317"/>
            </a:xfrm>
            <a:prstGeom prst="ellipse">
              <a:avLst/>
            </a:prstGeom>
            <a:solidFill>
              <a:schemeClr val="accent1"/>
            </a:solidFill>
            <a:ln w="12700" cap="rnd">
              <a:solidFill>
                <a:schemeClr val="tx1"/>
              </a:solidFill>
              <a:round/>
              <a:headEnd/>
              <a:tailEnd/>
            </a:ln>
          </p:spPr>
          <p:txBody>
            <a:bodyPr wrap="none" anchor="ctr"/>
            <a:lstStyle/>
            <a:p>
              <a:r>
                <a:rPr lang="en-US" altLang="zh-CN"/>
                <a:t>B</a:t>
              </a:r>
            </a:p>
          </p:txBody>
        </p:sp>
      </p:gr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6FFCB6AD-871E-4705-ACDD-781A6370E685}" type="slidenum">
              <a:rPr kumimoji="0" lang="en-US" altLang="zh-CN" sz="1400" b="0" smtClean="0">
                <a:solidFill>
                  <a:schemeClr val="tx1"/>
                </a:solidFill>
              </a:rPr>
              <a:pPr eaLnBrk="1" hangingPunct="1"/>
              <a:t>47</a:t>
            </a:fld>
            <a:endParaRPr kumimoji="0" lang="en-US" altLang="zh-CN" sz="1400" b="0" smtClean="0">
              <a:solidFill>
                <a:schemeClr val="tx1"/>
              </a:solidFill>
            </a:endParaRPr>
          </a:p>
        </p:txBody>
      </p:sp>
      <p:sp>
        <p:nvSpPr>
          <p:cNvPr id="179202" name="Text Box 2"/>
          <p:cNvSpPr txBox="1">
            <a:spLocks noChangeArrowheads="1"/>
          </p:cNvSpPr>
          <p:nvPr/>
        </p:nvSpPr>
        <p:spPr bwMode="auto">
          <a:xfrm>
            <a:off x="461764" y="1484784"/>
            <a:ext cx="8229600" cy="4745915"/>
          </a:xfrm>
          <a:prstGeom prst="rect">
            <a:avLst/>
          </a:prstGeom>
          <a:noFill/>
          <a:ln w="28575"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20000"/>
              </a:lnSpc>
              <a:spcBef>
                <a:spcPct val="0"/>
              </a:spcBef>
            </a:pPr>
            <a:r>
              <a:rPr lang="en-US" altLang="zh-CN" dirty="0" err="1">
                <a:solidFill>
                  <a:srgbClr val="000099"/>
                </a:solidFill>
              </a:rPr>
              <a:t>int</a:t>
            </a:r>
            <a:r>
              <a:rPr lang="en-US" altLang="zh-CN" dirty="0">
                <a:solidFill>
                  <a:srgbClr val="000099"/>
                </a:solidFill>
              </a:rPr>
              <a:t>  </a:t>
            </a:r>
            <a:r>
              <a:rPr lang="en-US" altLang="zh-CN" dirty="0" err="1">
                <a:solidFill>
                  <a:srgbClr val="FF3300"/>
                </a:solidFill>
              </a:rPr>
              <a:t>CountLeaf</a:t>
            </a:r>
            <a:r>
              <a:rPr lang="en-US" altLang="zh-CN" dirty="0">
                <a:solidFill>
                  <a:srgbClr val="000099"/>
                </a:solidFill>
              </a:rPr>
              <a:t> (</a:t>
            </a:r>
            <a:r>
              <a:rPr lang="en-US" altLang="zh-CN" dirty="0" err="1">
                <a:solidFill>
                  <a:srgbClr val="000099"/>
                </a:solidFill>
              </a:rPr>
              <a:t>BiTree</a:t>
            </a:r>
            <a:r>
              <a:rPr lang="en-US" altLang="zh-CN" dirty="0">
                <a:solidFill>
                  <a:srgbClr val="000099"/>
                </a:solidFill>
              </a:rPr>
              <a:t> T</a:t>
            </a:r>
            <a:r>
              <a:rPr lang="en-US" altLang="zh-CN" dirty="0" smtClean="0">
                <a:solidFill>
                  <a:srgbClr val="000099"/>
                </a:solidFill>
              </a:rPr>
              <a:t>){</a:t>
            </a:r>
          </a:p>
          <a:p>
            <a:pPr algn="l" eaLnBrk="1" hangingPunct="1">
              <a:lnSpc>
                <a:spcPct val="120000"/>
              </a:lnSpc>
              <a:spcBef>
                <a:spcPct val="0"/>
              </a:spcBef>
            </a:pPr>
            <a:r>
              <a:rPr lang="en-US" altLang="zh-CN" dirty="0" smtClean="0">
                <a:solidFill>
                  <a:srgbClr val="000099"/>
                </a:solidFill>
              </a:rPr>
              <a:t>//</a:t>
            </a:r>
            <a:r>
              <a:rPr lang="zh-CN" altLang="en-US" dirty="0">
                <a:solidFill>
                  <a:srgbClr val="000099"/>
                </a:solidFill>
              </a:rPr>
              <a:t>递归</a:t>
            </a:r>
            <a:r>
              <a:rPr lang="zh-CN" altLang="en-US" dirty="0" smtClean="0">
                <a:solidFill>
                  <a:srgbClr val="000099"/>
                </a:solidFill>
              </a:rPr>
              <a:t>程序，先序遍历。</a:t>
            </a:r>
            <a:endParaRPr lang="zh-CN" altLang="en-US" dirty="0">
              <a:solidFill>
                <a:srgbClr val="000099"/>
              </a:solidFill>
              <a:latin typeface="宋体" charset="-122"/>
            </a:endParaRPr>
          </a:p>
          <a:p>
            <a:pPr algn="l" eaLnBrk="1" hangingPunct="1">
              <a:lnSpc>
                <a:spcPct val="120000"/>
              </a:lnSpc>
              <a:spcBef>
                <a:spcPct val="0"/>
              </a:spcBef>
            </a:pPr>
            <a:r>
              <a:rPr lang="zh-CN" altLang="en-US" dirty="0">
                <a:solidFill>
                  <a:schemeClr val="tx1"/>
                </a:solidFill>
              </a:rPr>
              <a:t>   	</a:t>
            </a: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r>
              <a:rPr lang="en-US" altLang="zh-CN" dirty="0">
                <a:solidFill>
                  <a:srgbClr val="000099"/>
                </a:solidFill>
              </a:rPr>
              <a:t>} // </a:t>
            </a:r>
            <a:r>
              <a:rPr lang="en-US" altLang="zh-CN" dirty="0" err="1">
                <a:solidFill>
                  <a:srgbClr val="000099"/>
                </a:solidFill>
              </a:rPr>
              <a:t>CountLeaf</a:t>
            </a:r>
            <a:endParaRPr lang="en-US" altLang="zh-CN" dirty="0">
              <a:solidFill>
                <a:srgbClr val="000099"/>
              </a:solidFill>
            </a:endParaRPr>
          </a:p>
        </p:txBody>
      </p:sp>
      <p:sp>
        <p:nvSpPr>
          <p:cNvPr id="48132" name="Rectangle 6"/>
          <p:cNvSpPr>
            <a:spLocks noGrp="1" noChangeArrowheads="1"/>
          </p:cNvSpPr>
          <p:nvPr>
            <p:ph type="title"/>
          </p:nvPr>
        </p:nvSpPr>
        <p:spPr/>
        <p:txBody>
          <a:bodyPr/>
          <a:lstStyle/>
          <a:p>
            <a:pPr eaLnBrk="1" hangingPunct="1"/>
            <a:r>
              <a:rPr lang="en-US" altLang="zh-CN" smtClean="0"/>
              <a:t>1) </a:t>
            </a:r>
            <a:r>
              <a:rPr lang="zh-CN" altLang="en-US" smtClean="0"/>
              <a:t>统计二叉树中叶子结点的个数</a:t>
            </a:r>
          </a:p>
        </p:txBody>
      </p:sp>
      <p:sp>
        <p:nvSpPr>
          <p:cNvPr id="179207" name="Rectangle 7"/>
          <p:cNvSpPr>
            <a:spLocks noChangeArrowheads="1"/>
          </p:cNvSpPr>
          <p:nvPr/>
        </p:nvSpPr>
        <p:spPr bwMode="auto">
          <a:xfrm>
            <a:off x="904156" y="2708920"/>
            <a:ext cx="7344816" cy="2763834"/>
          </a:xfrm>
          <a:prstGeom prst="rect">
            <a:avLst/>
          </a:prstGeom>
          <a:noFill/>
          <a:ln w="285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spcBef>
                <a:spcPct val="30000"/>
              </a:spcBef>
            </a:pPr>
            <a:r>
              <a:rPr lang="en-US" altLang="zh-CN" dirty="0">
                <a:solidFill>
                  <a:schemeClr val="tx1"/>
                </a:solidFill>
              </a:rPr>
              <a:t>if (!T) return 0;</a:t>
            </a:r>
          </a:p>
          <a:p>
            <a:pPr algn="l">
              <a:spcBef>
                <a:spcPct val="30000"/>
              </a:spcBef>
            </a:pPr>
            <a:r>
              <a:rPr lang="en-US" altLang="zh-CN" dirty="0" smtClean="0">
                <a:solidFill>
                  <a:schemeClr val="tx1"/>
                </a:solidFill>
              </a:rPr>
              <a:t>if </a:t>
            </a:r>
            <a:r>
              <a:rPr lang="en-US" altLang="zh-CN" dirty="0">
                <a:solidFill>
                  <a:schemeClr val="tx1"/>
                </a:solidFill>
              </a:rPr>
              <a:t>((!T-&gt;</a:t>
            </a:r>
            <a:r>
              <a:rPr lang="en-US" altLang="zh-CN" dirty="0" err="1">
                <a:solidFill>
                  <a:schemeClr val="tx1"/>
                </a:solidFill>
              </a:rPr>
              <a:t>lchild</a:t>
            </a:r>
            <a:r>
              <a:rPr lang="en-US" altLang="zh-CN" dirty="0">
                <a:solidFill>
                  <a:schemeClr val="tx1"/>
                </a:solidFill>
              </a:rPr>
              <a:t>) &amp;&amp; (!T-&gt;</a:t>
            </a:r>
            <a:r>
              <a:rPr lang="en-US" altLang="zh-CN" dirty="0" err="1">
                <a:solidFill>
                  <a:schemeClr val="tx1"/>
                </a:solidFill>
              </a:rPr>
              <a:t>rchild</a:t>
            </a:r>
            <a:r>
              <a:rPr lang="en-US" altLang="zh-CN" dirty="0">
                <a:solidFill>
                  <a:schemeClr val="tx1"/>
                </a:solidFill>
              </a:rPr>
              <a:t>)) </a:t>
            </a:r>
            <a:r>
              <a:rPr lang="en-US" altLang="zh-CN" dirty="0" smtClean="0">
                <a:solidFill>
                  <a:schemeClr val="tx1"/>
                </a:solidFill>
              </a:rPr>
              <a:t>//</a:t>
            </a:r>
            <a:r>
              <a:rPr lang="zh-CN" altLang="en-US" dirty="0" smtClean="0">
                <a:solidFill>
                  <a:schemeClr val="tx1"/>
                </a:solidFill>
              </a:rPr>
              <a:t>终止条件</a:t>
            </a:r>
            <a:endParaRPr lang="en-US" altLang="zh-CN" dirty="0">
              <a:solidFill>
                <a:schemeClr val="tx1"/>
              </a:solidFill>
            </a:endParaRPr>
          </a:p>
          <a:p>
            <a:pPr algn="l">
              <a:spcBef>
                <a:spcPct val="30000"/>
              </a:spcBef>
            </a:pPr>
            <a:r>
              <a:rPr lang="en-US" altLang="zh-CN" dirty="0">
                <a:solidFill>
                  <a:schemeClr val="tx1"/>
                </a:solidFill>
              </a:rPr>
              <a:t>	return 1;</a:t>
            </a:r>
          </a:p>
          <a:p>
            <a:pPr algn="l">
              <a:spcBef>
                <a:spcPct val="30000"/>
              </a:spcBef>
            </a:pPr>
            <a:r>
              <a:rPr lang="en-US" altLang="zh-CN" dirty="0" smtClean="0">
                <a:solidFill>
                  <a:schemeClr val="tx1"/>
                </a:solidFill>
              </a:rPr>
              <a:t>return </a:t>
            </a:r>
            <a:r>
              <a:rPr lang="en-US" altLang="zh-CN" dirty="0" err="1">
                <a:solidFill>
                  <a:srgbClr val="FF3300"/>
                </a:solidFill>
              </a:rPr>
              <a:t>CountLeaf</a:t>
            </a:r>
            <a:r>
              <a:rPr lang="en-US" altLang="zh-CN" dirty="0">
                <a:solidFill>
                  <a:srgbClr val="FF3300"/>
                </a:solidFill>
              </a:rPr>
              <a:t>(T-&gt;</a:t>
            </a:r>
            <a:r>
              <a:rPr lang="en-US" altLang="zh-CN" dirty="0" err="1">
                <a:solidFill>
                  <a:srgbClr val="FF3300"/>
                </a:solidFill>
              </a:rPr>
              <a:t>lchild</a:t>
            </a:r>
            <a:r>
              <a:rPr lang="en-US" altLang="zh-CN" dirty="0">
                <a:solidFill>
                  <a:srgbClr val="FF3300"/>
                </a:solidFill>
              </a:rPr>
              <a:t>)</a:t>
            </a:r>
            <a:r>
              <a:rPr lang="en-US" altLang="zh-CN" dirty="0">
                <a:solidFill>
                  <a:schemeClr val="tx1"/>
                </a:solidFill>
              </a:rPr>
              <a:t> + </a:t>
            </a:r>
          </a:p>
          <a:p>
            <a:pPr algn="l">
              <a:spcBef>
                <a:spcPct val="30000"/>
              </a:spcBef>
            </a:pPr>
            <a:r>
              <a:rPr lang="en-US" altLang="zh-CN" dirty="0">
                <a:solidFill>
                  <a:schemeClr val="tx1"/>
                </a:solidFill>
              </a:rPr>
              <a:t>			</a:t>
            </a:r>
            <a:r>
              <a:rPr lang="en-US" altLang="zh-CN" dirty="0" err="1">
                <a:solidFill>
                  <a:srgbClr val="FF3300"/>
                </a:solidFill>
              </a:rPr>
              <a:t>CountLeaf</a:t>
            </a:r>
            <a:r>
              <a:rPr lang="en-US" altLang="zh-CN" dirty="0">
                <a:solidFill>
                  <a:srgbClr val="FF3300"/>
                </a:solidFill>
              </a:rPr>
              <a:t>(T-&gt;</a:t>
            </a:r>
            <a:r>
              <a:rPr lang="en-US" altLang="zh-CN" dirty="0" err="1">
                <a:solidFill>
                  <a:srgbClr val="FF3300"/>
                </a:solidFill>
              </a:rPr>
              <a:t>rchild</a:t>
            </a:r>
            <a:r>
              <a:rPr lang="en-US" altLang="zh-CN" dirty="0">
                <a:solidFill>
                  <a:srgbClr val="FF3300"/>
                </a:solidFill>
              </a:rPr>
              <a:t>)</a:t>
            </a:r>
            <a:r>
              <a:rPr lang="en-US" altLang="zh-CN" dirty="0">
                <a:solidFill>
                  <a:schemeClr val="tx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9202"/>
                                        </p:tgtEl>
                                        <p:attrNameLst>
                                          <p:attrName>style.visibility</p:attrName>
                                        </p:attrNameLst>
                                      </p:cBhvr>
                                      <p:to>
                                        <p:strVal val="visible"/>
                                      </p:to>
                                    </p:set>
                                    <p:anim calcmode="lin" valueType="num">
                                      <p:cBhvr>
                                        <p:cTn id="7" dur="500" fill="hold"/>
                                        <p:tgtEl>
                                          <p:spTgt spid="179202"/>
                                        </p:tgtEl>
                                        <p:attrNameLst>
                                          <p:attrName>ppt_x</p:attrName>
                                        </p:attrNameLst>
                                      </p:cBhvr>
                                      <p:tavLst>
                                        <p:tav tm="0">
                                          <p:val>
                                            <p:strVal val="#ppt_x-#ppt_w/2"/>
                                          </p:val>
                                        </p:tav>
                                        <p:tav tm="100000">
                                          <p:val>
                                            <p:strVal val="#ppt_x"/>
                                          </p:val>
                                        </p:tav>
                                      </p:tavLst>
                                    </p:anim>
                                    <p:anim calcmode="lin" valueType="num">
                                      <p:cBhvr>
                                        <p:cTn id="8" dur="500" fill="hold"/>
                                        <p:tgtEl>
                                          <p:spTgt spid="179202"/>
                                        </p:tgtEl>
                                        <p:attrNameLst>
                                          <p:attrName>ppt_y</p:attrName>
                                        </p:attrNameLst>
                                      </p:cBhvr>
                                      <p:tavLst>
                                        <p:tav tm="0">
                                          <p:val>
                                            <p:strVal val="#ppt_y"/>
                                          </p:val>
                                        </p:tav>
                                        <p:tav tm="100000">
                                          <p:val>
                                            <p:strVal val="#ppt_y"/>
                                          </p:val>
                                        </p:tav>
                                      </p:tavLst>
                                    </p:anim>
                                    <p:anim calcmode="lin" valueType="num">
                                      <p:cBhvr>
                                        <p:cTn id="9" dur="500" fill="hold"/>
                                        <p:tgtEl>
                                          <p:spTgt spid="179202"/>
                                        </p:tgtEl>
                                        <p:attrNameLst>
                                          <p:attrName>ppt_w</p:attrName>
                                        </p:attrNameLst>
                                      </p:cBhvr>
                                      <p:tavLst>
                                        <p:tav tm="0">
                                          <p:val>
                                            <p:fltVal val="0"/>
                                          </p:val>
                                        </p:tav>
                                        <p:tav tm="100000">
                                          <p:val>
                                            <p:strVal val="#ppt_w"/>
                                          </p:val>
                                        </p:tav>
                                      </p:tavLst>
                                    </p:anim>
                                    <p:anim calcmode="lin" valueType="num">
                                      <p:cBhvr>
                                        <p:cTn id="10" dur="500" fill="hold"/>
                                        <p:tgtEl>
                                          <p:spTgt spid="17920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9207">
                                            <p:bg/>
                                          </p:spTgt>
                                        </p:tgtEl>
                                        <p:attrNameLst>
                                          <p:attrName>style.visibility</p:attrName>
                                        </p:attrNameLst>
                                      </p:cBhvr>
                                      <p:to>
                                        <p:strVal val="visible"/>
                                      </p:to>
                                    </p:set>
                                    <p:animEffect transition="in" filter="wipe(left)">
                                      <p:cBhvr>
                                        <p:cTn id="15" dur="500"/>
                                        <p:tgtEl>
                                          <p:spTgt spid="179207">
                                            <p:bg/>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9207">
                                            <p:txEl>
                                              <p:pRg st="0" end="0"/>
                                            </p:txEl>
                                          </p:spTgt>
                                        </p:tgtEl>
                                        <p:attrNameLst>
                                          <p:attrName>style.visibility</p:attrName>
                                        </p:attrNameLst>
                                      </p:cBhvr>
                                      <p:to>
                                        <p:strVal val="visible"/>
                                      </p:to>
                                    </p:set>
                                    <p:animEffect transition="in" filter="wipe(left)">
                                      <p:cBhvr>
                                        <p:cTn id="20" dur="500"/>
                                        <p:tgtEl>
                                          <p:spTgt spid="179207">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9207">
                                            <p:txEl>
                                              <p:pRg st="1" end="1"/>
                                            </p:txEl>
                                          </p:spTgt>
                                        </p:tgtEl>
                                        <p:attrNameLst>
                                          <p:attrName>style.visibility</p:attrName>
                                        </p:attrNameLst>
                                      </p:cBhvr>
                                      <p:to>
                                        <p:strVal val="visible"/>
                                      </p:to>
                                    </p:set>
                                    <p:animEffect transition="in" filter="wipe(left)">
                                      <p:cBhvr>
                                        <p:cTn id="25" dur="500"/>
                                        <p:tgtEl>
                                          <p:spTgt spid="179207">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9207">
                                            <p:txEl>
                                              <p:pRg st="2" end="2"/>
                                            </p:txEl>
                                          </p:spTgt>
                                        </p:tgtEl>
                                        <p:attrNameLst>
                                          <p:attrName>style.visibility</p:attrName>
                                        </p:attrNameLst>
                                      </p:cBhvr>
                                      <p:to>
                                        <p:strVal val="visible"/>
                                      </p:to>
                                    </p:set>
                                    <p:animEffect transition="in" filter="wipe(left)">
                                      <p:cBhvr>
                                        <p:cTn id="30" dur="500"/>
                                        <p:tgtEl>
                                          <p:spTgt spid="179207">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79207">
                                            <p:txEl>
                                              <p:pRg st="3" end="3"/>
                                            </p:txEl>
                                          </p:spTgt>
                                        </p:tgtEl>
                                        <p:attrNameLst>
                                          <p:attrName>style.visibility</p:attrName>
                                        </p:attrNameLst>
                                      </p:cBhvr>
                                      <p:to>
                                        <p:strVal val="visible"/>
                                      </p:to>
                                    </p:set>
                                    <p:animEffect transition="in" filter="wipe(left)">
                                      <p:cBhvr>
                                        <p:cTn id="35" dur="500"/>
                                        <p:tgtEl>
                                          <p:spTgt spid="179207">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79207">
                                            <p:txEl>
                                              <p:pRg st="4" end="4"/>
                                            </p:txEl>
                                          </p:spTgt>
                                        </p:tgtEl>
                                        <p:attrNameLst>
                                          <p:attrName>style.visibility</p:attrName>
                                        </p:attrNameLst>
                                      </p:cBhvr>
                                      <p:to>
                                        <p:strVal val="visible"/>
                                      </p:to>
                                    </p:set>
                                    <p:animEffect transition="in" filter="wipe(left)">
                                      <p:cBhvr>
                                        <p:cTn id="40" dur="500"/>
                                        <p:tgtEl>
                                          <p:spTgt spid="1792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animBg="1" autoUpdateAnimBg="0"/>
      <p:bldP spid="179207" grpId="0" build="p"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D3489466-7BEF-4EDD-AD31-062AA798C91F}" type="slidenum">
              <a:rPr kumimoji="0" lang="en-US" altLang="zh-CN" sz="1400" b="0" smtClean="0">
                <a:solidFill>
                  <a:schemeClr val="tx1"/>
                </a:solidFill>
              </a:rPr>
              <a:pPr eaLnBrk="1" hangingPunct="1"/>
              <a:t>48</a:t>
            </a:fld>
            <a:endParaRPr kumimoji="0" lang="en-US" altLang="zh-CN" sz="1400" b="0" smtClean="0">
              <a:solidFill>
                <a:schemeClr val="tx1"/>
              </a:solidFill>
            </a:endParaRPr>
          </a:p>
        </p:txBody>
      </p:sp>
      <p:sp>
        <p:nvSpPr>
          <p:cNvPr id="49155" name="Rectangle 4"/>
          <p:cNvSpPr>
            <a:spLocks noGrp="1" noChangeArrowheads="1"/>
          </p:cNvSpPr>
          <p:nvPr>
            <p:ph type="title"/>
          </p:nvPr>
        </p:nvSpPr>
        <p:spPr/>
        <p:txBody>
          <a:bodyPr/>
          <a:lstStyle/>
          <a:p>
            <a:pPr eaLnBrk="1" hangingPunct="1"/>
            <a:r>
              <a:rPr lang="en-US" altLang="zh-CN" smtClean="0"/>
              <a:t>2</a:t>
            </a:r>
            <a:r>
              <a:rPr lang="zh-CN" altLang="en-US" smtClean="0"/>
              <a:t>）求二叉树的深度</a:t>
            </a:r>
            <a:r>
              <a:rPr lang="en-US" altLang="zh-CN" smtClean="0"/>
              <a:t>(</a:t>
            </a:r>
            <a:r>
              <a:rPr lang="zh-CN" altLang="en-US" smtClean="0"/>
              <a:t>后序遍历</a:t>
            </a:r>
            <a:r>
              <a:rPr lang="en-US" altLang="zh-CN" smtClean="0"/>
              <a:t>)</a:t>
            </a:r>
          </a:p>
        </p:txBody>
      </p:sp>
      <p:sp>
        <p:nvSpPr>
          <p:cNvPr id="49156" name="Rectangle 5"/>
          <p:cNvSpPr>
            <a:spLocks noGrp="1" noChangeArrowheads="1"/>
          </p:cNvSpPr>
          <p:nvPr>
            <p:ph type="body" idx="1"/>
          </p:nvPr>
        </p:nvSpPr>
        <p:spPr/>
        <p:txBody>
          <a:bodyPr/>
          <a:lstStyle/>
          <a:p>
            <a:pPr eaLnBrk="1" hangingPunct="1"/>
            <a:r>
              <a:rPr lang="zh-CN" altLang="en-US" smtClean="0"/>
              <a:t>二叉树的深度：为其左、右子树深度的最大值加</a:t>
            </a:r>
            <a:r>
              <a:rPr lang="en-US" altLang="zh-CN" smtClean="0"/>
              <a:t>1</a:t>
            </a:r>
            <a:r>
              <a:rPr lang="zh-CN" altLang="en-US" smtClean="0"/>
              <a:t>。</a:t>
            </a:r>
          </a:p>
          <a:p>
            <a:pPr eaLnBrk="1" hangingPunct="1"/>
            <a:r>
              <a:rPr lang="zh-CN" altLang="en-US" smtClean="0"/>
              <a:t>基本思想</a:t>
            </a:r>
            <a:r>
              <a:rPr lang="en-US" altLang="zh-CN" smtClean="0"/>
              <a:t>:</a:t>
            </a:r>
          </a:p>
          <a:p>
            <a:pPr lvl="1" eaLnBrk="1" hangingPunct="1"/>
            <a:r>
              <a:rPr lang="zh-CN" altLang="en-US" smtClean="0"/>
              <a:t>需先分别求得左、右子树的深度</a:t>
            </a:r>
          </a:p>
          <a:p>
            <a:pPr lvl="1" eaLnBrk="1" hangingPunct="1"/>
            <a:r>
              <a:rPr lang="zh-CN" altLang="en-US" smtClean="0"/>
              <a:t>算法中“访问结点”的操作为：求得左、右子树深度的最大值，然后加 </a:t>
            </a:r>
            <a:r>
              <a:rPr lang="en-US" altLang="zh-CN" smtClean="0"/>
              <a:t>1 </a:t>
            </a:r>
            <a:r>
              <a:rPr lang="zh-CN" altLang="en-US" smtClean="0"/>
              <a:t>。</a:t>
            </a:r>
          </a:p>
        </p:txBody>
      </p:sp>
      <p:grpSp>
        <p:nvGrpSpPr>
          <p:cNvPr id="49157" name="Group 32"/>
          <p:cNvGrpSpPr>
            <a:grpSpLocks/>
          </p:cNvGrpSpPr>
          <p:nvPr/>
        </p:nvGrpSpPr>
        <p:grpSpPr bwMode="auto">
          <a:xfrm>
            <a:off x="4027488" y="3789363"/>
            <a:ext cx="3143250" cy="2586037"/>
            <a:chOff x="2537" y="2387"/>
            <a:chExt cx="1980" cy="1629"/>
          </a:xfrm>
        </p:grpSpPr>
        <p:sp>
          <p:nvSpPr>
            <p:cNvPr id="49158" name="Line 7"/>
            <p:cNvSpPr>
              <a:spLocks noChangeShapeType="1"/>
            </p:cNvSpPr>
            <p:nvPr/>
          </p:nvSpPr>
          <p:spPr bwMode="auto">
            <a:xfrm flipH="1">
              <a:off x="3317" y="3529"/>
              <a:ext cx="162" cy="22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9" name="Line 8"/>
            <p:cNvSpPr>
              <a:spLocks noChangeShapeType="1"/>
            </p:cNvSpPr>
            <p:nvPr/>
          </p:nvSpPr>
          <p:spPr bwMode="auto">
            <a:xfrm flipH="1">
              <a:off x="3187" y="2640"/>
              <a:ext cx="408" cy="28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0" name="Line 9"/>
            <p:cNvSpPr>
              <a:spLocks noChangeShapeType="1"/>
            </p:cNvSpPr>
            <p:nvPr/>
          </p:nvSpPr>
          <p:spPr bwMode="auto">
            <a:xfrm>
              <a:off x="3902" y="2640"/>
              <a:ext cx="408" cy="28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1" name="Line 10"/>
            <p:cNvSpPr>
              <a:spLocks noChangeShapeType="1"/>
            </p:cNvSpPr>
            <p:nvPr/>
          </p:nvSpPr>
          <p:spPr bwMode="auto">
            <a:xfrm>
              <a:off x="3221" y="3075"/>
              <a:ext cx="255"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2" name="Line 11"/>
            <p:cNvSpPr>
              <a:spLocks noChangeShapeType="1"/>
            </p:cNvSpPr>
            <p:nvPr/>
          </p:nvSpPr>
          <p:spPr bwMode="auto">
            <a:xfrm flipH="1">
              <a:off x="4041" y="3075"/>
              <a:ext cx="259"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3" name="Line 12"/>
            <p:cNvSpPr>
              <a:spLocks noChangeShapeType="1"/>
            </p:cNvSpPr>
            <p:nvPr/>
          </p:nvSpPr>
          <p:spPr bwMode="auto">
            <a:xfrm flipH="1">
              <a:off x="2834" y="3030"/>
              <a:ext cx="259"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4" name="Oval 14"/>
            <p:cNvSpPr>
              <a:spLocks noChangeArrowheads="1"/>
            </p:cNvSpPr>
            <p:nvPr/>
          </p:nvSpPr>
          <p:spPr bwMode="auto">
            <a:xfrm>
              <a:off x="3582" y="2387"/>
              <a:ext cx="338" cy="317"/>
            </a:xfrm>
            <a:prstGeom prst="ellipse">
              <a:avLst/>
            </a:prstGeom>
            <a:solidFill>
              <a:srgbClr val="FFFFCC"/>
            </a:solidFill>
            <a:ln w="12700" cap="rnd">
              <a:solidFill>
                <a:schemeClr val="tx1"/>
              </a:solidFill>
              <a:round/>
              <a:headEnd/>
              <a:tailEnd/>
            </a:ln>
          </p:spPr>
          <p:txBody>
            <a:bodyPr wrap="none" anchor="ctr"/>
            <a:lstStyle/>
            <a:p>
              <a:r>
                <a:rPr lang="en-US" altLang="zh-CN"/>
                <a:t>A</a:t>
              </a:r>
            </a:p>
          </p:txBody>
        </p:sp>
        <p:sp>
          <p:nvSpPr>
            <p:cNvPr id="49165" name="Oval 19"/>
            <p:cNvSpPr>
              <a:spLocks noChangeArrowheads="1"/>
            </p:cNvSpPr>
            <p:nvPr/>
          </p:nvSpPr>
          <p:spPr bwMode="auto">
            <a:xfrm>
              <a:off x="3162" y="3699"/>
              <a:ext cx="338" cy="317"/>
            </a:xfrm>
            <a:prstGeom prst="ellipse">
              <a:avLst/>
            </a:prstGeom>
            <a:solidFill>
              <a:schemeClr val="bg2"/>
            </a:solidFill>
            <a:ln w="12700" cap="rnd">
              <a:solidFill>
                <a:schemeClr val="tx1"/>
              </a:solidFill>
              <a:round/>
              <a:headEnd/>
              <a:tailEnd/>
            </a:ln>
          </p:spPr>
          <p:txBody>
            <a:bodyPr wrap="none" anchor="ctr"/>
            <a:lstStyle/>
            <a:p>
              <a:r>
                <a:rPr lang="en-US" altLang="zh-CN"/>
                <a:t>G</a:t>
              </a:r>
            </a:p>
          </p:txBody>
        </p:sp>
        <p:sp>
          <p:nvSpPr>
            <p:cNvPr id="49166" name="Oval 20"/>
            <p:cNvSpPr>
              <a:spLocks noChangeArrowheads="1"/>
            </p:cNvSpPr>
            <p:nvPr/>
          </p:nvSpPr>
          <p:spPr bwMode="auto">
            <a:xfrm>
              <a:off x="3890" y="3294"/>
              <a:ext cx="338" cy="317"/>
            </a:xfrm>
            <a:prstGeom prst="ellipse">
              <a:avLst/>
            </a:prstGeom>
            <a:solidFill>
              <a:srgbClr val="FBE2DF"/>
            </a:solidFill>
            <a:ln w="12700" cap="rnd">
              <a:solidFill>
                <a:schemeClr val="tx1"/>
              </a:solidFill>
              <a:round/>
              <a:headEnd/>
              <a:tailEnd/>
            </a:ln>
          </p:spPr>
          <p:txBody>
            <a:bodyPr wrap="none" anchor="ctr"/>
            <a:lstStyle/>
            <a:p>
              <a:r>
                <a:rPr lang="en-US" altLang="zh-CN"/>
                <a:t>F</a:t>
              </a:r>
            </a:p>
          </p:txBody>
        </p:sp>
        <p:sp>
          <p:nvSpPr>
            <p:cNvPr id="49167" name="Oval 21"/>
            <p:cNvSpPr>
              <a:spLocks noChangeArrowheads="1"/>
            </p:cNvSpPr>
            <p:nvPr/>
          </p:nvSpPr>
          <p:spPr bwMode="auto">
            <a:xfrm>
              <a:off x="2537" y="3272"/>
              <a:ext cx="338" cy="317"/>
            </a:xfrm>
            <a:prstGeom prst="ellipse">
              <a:avLst/>
            </a:prstGeom>
            <a:solidFill>
              <a:schemeClr val="bg2"/>
            </a:solidFill>
            <a:ln w="12700" cap="rnd">
              <a:solidFill>
                <a:schemeClr val="tx1"/>
              </a:solidFill>
              <a:round/>
              <a:headEnd/>
              <a:tailEnd/>
            </a:ln>
          </p:spPr>
          <p:txBody>
            <a:bodyPr wrap="none" anchor="ctr"/>
            <a:lstStyle/>
            <a:p>
              <a:r>
                <a:rPr lang="en-US" altLang="zh-CN"/>
                <a:t>D</a:t>
              </a:r>
            </a:p>
          </p:txBody>
        </p:sp>
        <p:sp>
          <p:nvSpPr>
            <p:cNvPr id="49168" name="Oval 17"/>
            <p:cNvSpPr>
              <a:spLocks noChangeArrowheads="1"/>
            </p:cNvSpPr>
            <p:nvPr/>
          </p:nvSpPr>
          <p:spPr bwMode="auto">
            <a:xfrm>
              <a:off x="3359" y="3294"/>
              <a:ext cx="338" cy="317"/>
            </a:xfrm>
            <a:prstGeom prst="ellipse">
              <a:avLst/>
            </a:prstGeom>
            <a:solidFill>
              <a:schemeClr val="bg2"/>
            </a:solidFill>
            <a:ln w="12700" cap="rnd">
              <a:solidFill>
                <a:schemeClr val="tx1"/>
              </a:solidFill>
              <a:round/>
              <a:headEnd/>
              <a:tailEnd/>
            </a:ln>
          </p:spPr>
          <p:txBody>
            <a:bodyPr wrap="none" anchor="ctr"/>
            <a:lstStyle/>
            <a:p>
              <a:r>
                <a:rPr lang="en-US" altLang="zh-CN"/>
                <a:t>E</a:t>
              </a:r>
            </a:p>
          </p:txBody>
        </p:sp>
        <p:sp>
          <p:nvSpPr>
            <p:cNvPr id="49169" name="Oval 23"/>
            <p:cNvSpPr>
              <a:spLocks noChangeArrowheads="1"/>
            </p:cNvSpPr>
            <p:nvPr/>
          </p:nvSpPr>
          <p:spPr bwMode="auto">
            <a:xfrm>
              <a:off x="4179" y="2796"/>
              <a:ext cx="338" cy="317"/>
            </a:xfrm>
            <a:prstGeom prst="ellipse">
              <a:avLst/>
            </a:prstGeom>
            <a:solidFill>
              <a:srgbClr val="FBE2DF"/>
            </a:solidFill>
            <a:ln w="12700" cap="rnd">
              <a:solidFill>
                <a:schemeClr val="tx1"/>
              </a:solidFill>
              <a:round/>
              <a:headEnd/>
              <a:tailEnd/>
            </a:ln>
          </p:spPr>
          <p:txBody>
            <a:bodyPr wrap="none" anchor="ctr"/>
            <a:lstStyle/>
            <a:p>
              <a:r>
                <a:rPr lang="en-US" altLang="zh-CN"/>
                <a:t>C</a:t>
              </a:r>
            </a:p>
          </p:txBody>
        </p:sp>
        <p:sp>
          <p:nvSpPr>
            <p:cNvPr id="49170" name="Oval 26"/>
            <p:cNvSpPr>
              <a:spLocks noChangeArrowheads="1"/>
            </p:cNvSpPr>
            <p:nvPr/>
          </p:nvSpPr>
          <p:spPr bwMode="auto">
            <a:xfrm>
              <a:off x="2972" y="2796"/>
              <a:ext cx="338" cy="317"/>
            </a:xfrm>
            <a:prstGeom prst="ellipse">
              <a:avLst/>
            </a:prstGeom>
            <a:solidFill>
              <a:schemeClr val="bg2"/>
            </a:solidFill>
            <a:ln w="12700" cap="rnd">
              <a:solidFill>
                <a:schemeClr val="tx1"/>
              </a:solidFill>
              <a:round/>
              <a:headEnd/>
              <a:tailEnd/>
            </a:ln>
          </p:spPr>
          <p:txBody>
            <a:bodyPr wrap="none" anchor="ctr"/>
            <a:lstStyle/>
            <a:p>
              <a:r>
                <a:rPr lang="en-US" altLang="zh-CN"/>
                <a:t>B</a:t>
              </a:r>
            </a:p>
          </p:txBody>
        </p:sp>
      </p:gr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122B3B9D-654D-48A2-9FDA-C9479EB31289}" type="slidenum">
              <a:rPr kumimoji="0" lang="en-US" altLang="zh-CN" sz="1400" b="0" smtClean="0">
                <a:solidFill>
                  <a:schemeClr val="tx1"/>
                </a:solidFill>
              </a:rPr>
              <a:pPr eaLnBrk="1" hangingPunct="1"/>
              <a:t>49</a:t>
            </a:fld>
            <a:endParaRPr kumimoji="0" lang="en-US" altLang="zh-CN" sz="1400" b="0" smtClean="0">
              <a:solidFill>
                <a:schemeClr val="tx1"/>
              </a:solidFill>
            </a:endParaRPr>
          </a:p>
        </p:txBody>
      </p:sp>
      <p:sp>
        <p:nvSpPr>
          <p:cNvPr id="50179" name="Text Box 4"/>
          <p:cNvSpPr txBox="1">
            <a:spLocks noChangeArrowheads="1"/>
          </p:cNvSpPr>
          <p:nvPr/>
        </p:nvSpPr>
        <p:spPr bwMode="auto">
          <a:xfrm>
            <a:off x="685800" y="1304925"/>
            <a:ext cx="8077200" cy="5248275"/>
          </a:xfrm>
          <a:prstGeom prst="rect">
            <a:avLst/>
          </a:prstGeom>
          <a:noFill/>
          <a:ln w="28575"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20000"/>
              </a:lnSpc>
              <a:spcBef>
                <a:spcPct val="0"/>
              </a:spcBef>
            </a:pPr>
            <a:r>
              <a:rPr lang="en-US" altLang="zh-CN" dirty="0" err="1">
                <a:solidFill>
                  <a:schemeClr val="tx1"/>
                </a:solidFill>
              </a:rPr>
              <a:t>int</a:t>
            </a:r>
            <a:r>
              <a:rPr lang="en-US" altLang="zh-CN" dirty="0">
                <a:solidFill>
                  <a:schemeClr val="tx1"/>
                </a:solidFill>
              </a:rPr>
              <a:t> </a:t>
            </a:r>
            <a:r>
              <a:rPr lang="en-US" altLang="zh-CN" dirty="0">
                <a:solidFill>
                  <a:srgbClr val="0000FF"/>
                </a:solidFill>
              </a:rPr>
              <a:t>Depth</a:t>
            </a:r>
            <a:r>
              <a:rPr lang="en-US" altLang="zh-CN" dirty="0">
                <a:solidFill>
                  <a:srgbClr val="008080"/>
                </a:solidFill>
              </a:rPr>
              <a:t> </a:t>
            </a:r>
            <a:r>
              <a:rPr lang="en-US" altLang="zh-CN" dirty="0">
                <a:solidFill>
                  <a:schemeClr val="bg2">
                    <a:lumMod val="50000"/>
                  </a:schemeClr>
                </a:solidFill>
              </a:rPr>
              <a:t>(</a:t>
            </a:r>
            <a:r>
              <a:rPr lang="en-US" altLang="zh-CN" dirty="0" err="1">
                <a:solidFill>
                  <a:schemeClr val="bg2">
                    <a:lumMod val="50000"/>
                  </a:schemeClr>
                </a:solidFill>
              </a:rPr>
              <a:t>BiTree</a:t>
            </a:r>
            <a:r>
              <a:rPr lang="en-US" altLang="zh-CN" dirty="0">
                <a:solidFill>
                  <a:schemeClr val="bg2">
                    <a:lumMod val="50000"/>
                  </a:schemeClr>
                </a:solidFill>
              </a:rPr>
              <a:t> T )</a:t>
            </a:r>
            <a:r>
              <a:rPr lang="en-US" altLang="zh-CN" dirty="0">
                <a:solidFill>
                  <a:schemeClr val="tx1"/>
                </a:solidFill>
              </a:rPr>
              <a:t>{ // </a:t>
            </a:r>
            <a:r>
              <a:rPr lang="zh-CN" altLang="en-US" dirty="0">
                <a:solidFill>
                  <a:schemeClr val="tx1"/>
                </a:solidFill>
                <a:ea typeface="楷体_GB2312" pitchFamily="49" charset="-122"/>
              </a:rPr>
              <a:t>返回二叉树的深度</a:t>
            </a:r>
            <a:endParaRPr lang="zh-CN" altLang="en-US" dirty="0">
              <a:solidFill>
                <a:schemeClr val="tx1"/>
              </a:solidFill>
            </a:endParaRPr>
          </a:p>
          <a:p>
            <a:pPr algn="l" eaLnBrk="1" hangingPunct="1">
              <a:lnSpc>
                <a:spcPct val="120000"/>
              </a:lnSpc>
              <a:spcBef>
                <a:spcPct val="0"/>
              </a:spcBef>
            </a:pPr>
            <a:r>
              <a:rPr lang="zh-CN" altLang="en-US" dirty="0">
                <a:solidFill>
                  <a:schemeClr val="tx1"/>
                </a:solidFill>
              </a:rPr>
              <a:t>   </a:t>
            </a: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r>
              <a:rPr lang="zh-CN" altLang="en-US" dirty="0">
                <a:solidFill>
                  <a:schemeClr val="tx1"/>
                </a:solidFill>
              </a:rPr>
              <a:t>   </a:t>
            </a:r>
            <a:r>
              <a:rPr lang="zh-CN" altLang="en-US" dirty="0" smtClean="0">
                <a:solidFill>
                  <a:schemeClr val="tx1"/>
                </a:solidFill>
              </a:rPr>
              <a:t>   </a:t>
            </a:r>
            <a:endParaRPr lang="en-US" altLang="zh-CN" dirty="0">
              <a:solidFill>
                <a:schemeClr val="tx1"/>
              </a:solidFill>
            </a:endParaRPr>
          </a:p>
          <a:p>
            <a:pPr algn="l" eaLnBrk="1" hangingPunct="1">
              <a:lnSpc>
                <a:spcPct val="120000"/>
              </a:lnSpc>
              <a:spcBef>
                <a:spcPct val="0"/>
              </a:spcBef>
            </a:pPr>
            <a:r>
              <a:rPr lang="en-US" altLang="zh-CN" dirty="0">
                <a:solidFill>
                  <a:schemeClr val="tx1"/>
                </a:solidFill>
              </a:rPr>
              <a:t>}// </a:t>
            </a:r>
            <a:r>
              <a:rPr lang="en-US" altLang="zh-CN" dirty="0" smtClean="0">
                <a:solidFill>
                  <a:schemeClr val="bg2">
                    <a:lumMod val="50000"/>
                  </a:schemeClr>
                </a:solidFill>
              </a:rPr>
              <a:t>Depth (</a:t>
            </a:r>
            <a:r>
              <a:rPr lang="en-US" altLang="zh-CN" dirty="0" err="1" smtClean="0">
                <a:solidFill>
                  <a:schemeClr val="bg2">
                    <a:lumMod val="50000"/>
                  </a:schemeClr>
                </a:solidFill>
              </a:rPr>
              <a:t>BiTree</a:t>
            </a:r>
            <a:r>
              <a:rPr lang="en-US" altLang="zh-CN" dirty="0" smtClean="0">
                <a:solidFill>
                  <a:schemeClr val="bg2">
                    <a:lumMod val="50000"/>
                  </a:schemeClr>
                </a:solidFill>
              </a:rPr>
              <a:t> T )</a:t>
            </a:r>
            <a:endParaRPr lang="en-US" altLang="zh-CN" dirty="0">
              <a:solidFill>
                <a:schemeClr val="bg2">
                  <a:lumMod val="50000"/>
                </a:schemeClr>
              </a:solidFill>
            </a:endParaRPr>
          </a:p>
        </p:txBody>
      </p:sp>
      <p:sp>
        <p:nvSpPr>
          <p:cNvPr id="50180" name="Rectangle 5"/>
          <p:cNvSpPr>
            <a:spLocks noGrp="1" noChangeArrowheads="1"/>
          </p:cNvSpPr>
          <p:nvPr>
            <p:ph type="title"/>
          </p:nvPr>
        </p:nvSpPr>
        <p:spPr/>
        <p:txBody>
          <a:bodyPr/>
          <a:lstStyle/>
          <a:p>
            <a:pPr eaLnBrk="1" hangingPunct="1"/>
            <a:r>
              <a:rPr lang="en-US" altLang="zh-CN" smtClean="0"/>
              <a:t>2</a:t>
            </a:r>
            <a:r>
              <a:rPr lang="zh-CN" altLang="en-US" smtClean="0"/>
              <a:t>）求二叉树的深度</a:t>
            </a:r>
            <a:r>
              <a:rPr lang="en-US" altLang="zh-CN" smtClean="0"/>
              <a:t>(</a:t>
            </a:r>
            <a:r>
              <a:rPr lang="zh-CN" altLang="en-US" smtClean="0"/>
              <a:t>后序遍历，递归</a:t>
            </a:r>
            <a:r>
              <a:rPr lang="en-US" altLang="zh-CN" smtClean="0"/>
              <a:t>)</a:t>
            </a:r>
          </a:p>
        </p:txBody>
      </p:sp>
      <p:sp>
        <p:nvSpPr>
          <p:cNvPr id="306182" name="Rectangle 6"/>
          <p:cNvSpPr>
            <a:spLocks noChangeArrowheads="1"/>
          </p:cNvSpPr>
          <p:nvPr/>
        </p:nvSpPr>
        <p:spPr bwMode="auto">
          <a:xfrm>
            <a:off x="1295400" y="1905000"/>
            <a:ext cx="6858000" cy="4142673"/>
          </a:xfrm>
          <a:prstGeom prst="rect">
            <a:avLst/>
          </a:prstGeom>
          <a:noFill/>
          <a:ln w="285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altLang="zh-CN" dirty="0">
                <a:solidFill>
                  <a:schemeClr val="tx1"/>
                </a:solidFill>
              </a:rPr>
              <a:t>if ( !T )    return 0</a:t>
            </a:r>
            <a:r>
              <a:rPr lang="en-US" altLang="zh-CN" dirty="0" smtClean="0">
                <a:solidFill>
                  <a:schemeClr val="tx1"/>
                </a:solidFill>
              </a:rPr>
              <a:t>; //</a:t>
            </a:r>
            <a:r>
              <a:rPr lang="zh-CN" altLang="en-US" dirty="0" smtClean="0">
                <a:solidFill>
                  <a:schemeClr val="tx1"/>
                </a:solidFill>
              </a:rPr>
              <a:t>终止条件</a:t>
            </a:r>
            <a:endParaRPr lang="en-US" altLang="zh-CN" dirty="0">
              <a:solidFill>
                <a:schemeClr val="tx1"/>
              </a:solidFill>
            </a:endParaRPr>
          </a:p>
          <a:p>
            <a:pPr algn="l"/>
            <a:r>
              <a:rPr lang="en-US" altLang="zh-CN" dirty="0">
                <a:solidFill>
                  <a:schemeClr val="tx1"/>
                </a:solidFill>
              </a:rPr>
              <a:t>else  {</a:t>
            </a:r>
          </a:p>
          <a:p>
            <a:pPr algn="l"/>
            <a:r>
              <a:rPr lang="en-US" altLang="zh-CN" dirty="0">
                <a:solidFill>
                  <a:schemeClr val="tx1"/>
                </a:solidFill>
              </a:rPr>
              <a:t>     </a:t>
            </a:r>
            <a:r>
              <a:rPr lang="en-US" altLang="zh-CN" dirty="0" err="1">
                <a:solidFill>
                  <a:schemeClr val="tx1"/>
                </a:solidFill>
              </a:rPr>
              <a:t>depthLeft</a:t>
            </a:r>
            <a:r>
              <a:rPr lang="en-US" altLang="zh-CN" dirty="0">
                <a:solidFill>
                  <a:schemeClr val="tx1"/>
                </a:solidFill>
              </a:rPr>
              <a:t> = </a:t>
            </a:r>
            <a:r>
              <a:rPr lang="en-US" altLang="zh-CN" dirty="0">
                <a:solidFill>
                  <a:srgbClr val="0000FF"/>
                </a:solidFill>
              </a:rPr>
              <a:t>Depth</a:t>
            </a:r>
            <a:r>
              <a:rPr lang="en-US" altLang="zh-CN" dirty="0">
                <a:solidFill>
                  <a:schemeClr val="bg2">
                    <a:lumMod val="50000"/>
                  </a:schemeClr>
                </a:solidFill>
              </a:rPr>
              <a:t>( T-&gt;</a:t>
            </a:r>
            <a:r>
              <a:rPr lang="en-US" altLang="zh-CN" dirty="0" err="1">
                <a:solidFill>
                  <a:schemeClr val="bg2">
                    <a:lumMod val="50000"/>
                  </a:schemeClr>
                </a:solidFill>
              </a:rPr>
              <a:t>lchild</a:t>
            </a:r>
            <a:r>
              <a:rPr lang="en-US" altLang="zh-CN" dirty="0">
                <a:solidFill>
                  <a:schemeClr val="bg2">
                    <a:lumMod val="50000"/>
                  </a:schemeClr>
                </a:solidFill>
              </a:rPr>
              <a:t> )</a:t>
            </a:r>
            <a:r>
              <a:rPr lang="en-US" altLang="zh-CN" dirty="0">
                <a:solidFill>
                  <a:schemeClr val="tx1"/>
                </a:solidFill>
              </a:rPr>
              <a:t>;</a:t>
            </a:r>
          </a:p>
          <a:p>
            <a:pPr algn="l"/>
            <a:r>
              <a:rPr lang="en-US" altLang="zh-CN" dirty="0">
                <a:solidFill>
                  <a:schemeClr val="tx1"/>
                </a:solidFill>
              </a:rPr>
              <a:t>     </a:t>
            </a:r>
            <a:r>
              <a:rPr lang="en-US" altLang="zh-CN" dirty="0" err="1" smtClean="0">
                <a:solidFill>
                  <a:schemeClr val="tx1"/>
                </a:solidFill>
              </a:rPr>
              <a:t>depthRight</a:t>
            </a:r>
            <a:r>
              <a:rPr lang="zh-CN" altLang="en-US" dirty="0" smtClean="0">
                <a:solidFill>
                  <a:schemeClr val="tx1"/>
                </a:solidFill>
              </a:rPr>
              <a:t> </a:t>
            </a:r>
            <a:r>
              <a:rPr lang="en-US" altLang="zh-CN" dirty="0" smtClean="0">
                <a:solidFill>
                  <a:schemeClr val="tx1"/>
                </a:solidFill>
              </a:rPr>
              <a:t>= </a:t>
            </a:r>
            <a:r>
              <a:rPr lang="en-US" altLang="zh-CN" dirty="0">
                <a:solidFill>
                  <a:srgbClr val="0000FF"/>
                </a:solidFill>
              </a:rPr>
              <a:t>Depth</a:t>
            </a:r>
            <a:r>
              <a:rPr lang="en-US" altLang="zh-CN" dirty="0">
                <a:solidFill>
                  <a:schemeClr val="bg2">
                    <a:lumMod val="50000"/>
                  </a:schemeClr>
                </a:solidFill>
              </a:rPr>
              <a:t>( T-&gt;</a:t>
            </a:r>
            <a:r>
              <a:rPr lang="en-US" altLang="zh-CN" dirty="0" err="1">
                <a:solidFill>
                  <a:schemeClr val="bg2">
                    <a:lumMod val="50000"/>
                  </a:schemeClr>
                </a:solidFill>
              </a:rPr>
              <a:t>rchild</a:t>
            </a:r>
            <a:r>
              <a:rPr lang="en-US" altLang="zh-CN" dirty="0">
                <a:solidFill>
                  <a:schemeClr val="bg2">
                    <a:lumMod val="50000"/>
                  </a:schemeClr>
                </a:solidFill>
              </a:rPr>
              <a:t> )</a:t>
            </a:r>
            <a:r>
              <a:rPr lang="en-US" altLang="zh-CN" dirty="0">
                <a:solidFill>
                  <a:schemeClr val="tx1"/>
                </a:solidFill>
              </a:rPr>
              <a:t>;</a:t>
            </a:r>
          </a:p>
          <a:p>
            <a:pPr algn="l"/>
            <a:r>
              <a:rPr lang="en-US" altLang="zh-CN" dirty="0">
                <a:solidFill>
                  <a:schemeClr val="tx1"/>
                </a:solidFill>
              </a:rPr>
              <a:t>     </a:t>
            </a:r>
            <a:r>
              <a:rPr lang="en-US" altLang="zh-CN" dirty="0" err="1">
                <a:solidFill>
                  <a:srgbClr val="FF0000"/>
                </a:solidFill>
              </a:rPr>
              <a:t>depthval</a:t>
            </a:r>
            <a:r>
              <a:rPr lang="en-US" altLang="zh-CN" dirty="0">
                <a:solidFill>
                  <a:srgbClr val="FF0000"/>
                </a:solidFill>
              </a:rPr>
              <a:t> = 1 + (</a:t>
            </a:r>
            <a:r>
              <a:rPr lang="en-US" altLang="zh-CN" dirty="0" err="1">
                <a:solidFill>
                  <a:srgbClr val="FF0000"/>
                </a:solidFill>
              </a:rPr>
              <a:t>depthLeft</a:t>
            </a:r>
            <a:r>
              <a:rPr lang="en-US" altLang="zh-CN" dirty="0">
                <a:solidFill>
                  <a:srgbClr val="FF0000"/>
                </a:solidFill>
              </a:rPr>
              <a:t> &gt; </a:t>
            </a:r>
            <a:r>
              <a:rPr lang="en-US" altLang="zh-CN" dirty="0" err="1">
                <a:solidFill>
                  <a:srgbClr val="FF0000"/>
                </a:solidFill>
              </a:rPr>
              <a:t>depthRight</a:t>
            </a:r>
            <a:r>
              <a:rPr lang="en-US" altLang="zh-CN" dirty="0">
                <a:solidFill>
                  <a:srgbClr val="FF0000"/>
                </a:solidFill>
              </a:rPr>
              <a:t>  ?</a:t>
            </a:r>
          </a:p>
          <a:p>
            <a:pPr algn="l"/>
            <a:r>
              <a:rPr lang="en-US" altLang="zh-CN" dirty="0">
                <a:solidFill>
                  <a:srgbClr val="FF0000"/>
                </a:solidFill>
              </a:rPr>
              <a:t>                               </a:t>
            </a:r>
            <a:r>
              <a:rPr lang="en-US" altLang="zh-CN" dirty="0" err="1">
                <a:solidFill>
                  <a:srgbClr val="FF0000"/>
                </a:solidFill>
              </a:rPr>
              <a:t>depthLeft</a:t>
            </a:r>
            <a:r>
              <a:rPr lang="en-US" altLang="zh-CN" dirty="0">
                <a:solidFill>
                  <a:srgbClr val="FF0000"/>
                </a:solidFill>
              </a:rPr>
              <a:t> : </a:t>
            </a:r>
            <a:r>
              <a:rPr lang="en-US" altLang="zh-CN" dirty="0" err="1">
                <a:solidFill>
                  <a:srgbClr val="FF0000"/>
                </a:solidFill>
              </a:rPr>
              <a:t>depthRight</a:t>
            </a:r>
            <a:r>
              <a:rPr lang="en-US" altLang="zh-CN" dirty="0">
                <a:solidFill>
                  <a:srgbClr val="FF0000"/>
                </a:solidFill>
              </a:rPr>
              <a:t>);</a:t>
            </a:r>
            <a:endParaRPr lang="en-US" altLang="zh-CN" dirty="0">
              <a:solidFill>
                <a:schemeClr val="tx1"/>
              </a:solidFill>
            </a:endParaRPr>
          </a:p>
          <a:p>
            <a:pPr algn="l"/>
            <a:r>
              <a:rPr lang="en-US" altLang="zh-CN" dirty="0" smtClean="0">
                <a:solidFill>
                  <a:schemeClr val="tx1"/>
                </a:solidFill>
              </a:rPr>
              <a:t>}</a:t>
            </a:r>
          </a:p>
          <a:p>
            <a:pPr algn="l"/>
            <a:r>
              <a:rPr lang="en-US" altLang="zh-CN" dirty="0" smtClean="0">
                <a:solidFill>
                  <a:schemeClr val="tx1"/>
                </a:solidFill>
              </a:rPr>
              <a:t>return </a:t>
            </a:r>
            <a:r>
              <a:rPr lang="en-US" altLang="zh-CN" dirty="0" err="1" smtClean="0">
                <a:solidFill>
                  <a:schemeClr val="tx1"/>
                </a:solidFill>
              </a:rPr>
              <a:t>depthval</a:t>
            </a:r>
            <a:r>
              <a:rPr lang="en-US" altLang="zh-CN" dirty="0" smtClean="0">
                <a:solidFill>
                  <a:schemeClr val="tx1"/>
                </a:solidFill>
              </a:rPr>
              <a:t>;</a:t>
            </a:r>
            <a:endParaRPr lang="en-US" altLang="zh-CN"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6182">
                                            <p:bg/>
                                          </p:spTgt>
                                        </p:tgtEl>
                                        <p:attrNameLst>
                                          <p:attrName>style.visibility</p:attrName>
                                        </p:attrNameLst>
                                      </p:cBhvr>
                                      <p:to>
                                        <p:strVal val="visible"/>
                                      </p:to>
                                    </p:set>
                                    <p:animEffect transition="in" filter="wipe(left)">
                                      <p:cBhvr>
                                        <p:cTn id="7" dur="500"/>
                                        <p:tgtEl>
                                          <p:spTgt spid="30618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6182">
                                            <p:txEl>
                                              <p:pRg st="0" end="0"/>
                                            </p:txEl>
                                          </p:spTgt>
                                        </p:tgtEl>
                                        <p:attrNameLst>
                                          <p:attrName>style.visibility</p:attrName>
                                        </p:attrNameLst>
                                      </p:cBhvr>
                                      <p:to>
                                        <p:strVal val="visible"/>
                                      </p:to>
                                    </p:set>
                                    <p:animEffect transition="in" filter="wipe(left)">
                                      <p:cBhvr>
                                        <p:cTn id="12" dur="500"/>
                                        <p:tgtEl>
                                          <p:spTgt spid="30618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6182">
                                            <p:txEl>
                                              <p:pRg st="1" end="1"/>
                                            </p:txEl>
                                          </p:spTgt>
                                        </p:tgtEl>
                                        <p:attrNameLst>
                                          <p:attrName>style.visibility</p:attrName>
                                        </p:attrNameLst>
                                      </p:cBhvr>
                                      <p:to>
                                        <p:strVal val="visible"/>
                                      </p:to>
                                    </p:set>
                                    <p:animEffect transition="in" filter="wipe(left)">
                                      <p:cBhvr>
                                        <p:cTn id="17" dur="500"/>
                                        <p:tgtEl>
                                          <p:spTgt spid="30618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6182">
                                            <p:txEl>
                                              <p:pRg st="2" end="2"/>
                                            </p:txEl>
                                          </p:spTgt>
                                        </p:tgtEl>
                                        <p:attrNameLst>
                                          <p:attrName>style.visibility</p:attrName>
                                        </p:attrNameLst>
                                      </p:cBhvr>
                                      <p:to>
                                        <p:strVal val="visible"/>
                                      </p:to>
                                    </p:set>
                                    <p:animEffect transition="in" filter="wipe(left)">
                                      <p:cBhvr>
                                        <p:cTn id="22" dur="500"/>
                                        <p:tgtEl>
                                          <p:spTgt spid="30618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6182">
                                            <p:txEl>
                                              <p:pRg st="3" end="3"/>
                                            </p:txEl>
                                          </p:spTgt>
                                        </p:tgtEl>
                                        <p:attrNameLst>
                                          <p:attrName>style.visibility</p:attrName>
                                        </p:attrNameLst>
                                      </p:cBhvr>
                                      <p:to>
                                        <p:strVal val="visible"/>
                                      </p:to>
                                    </p:set>
                                    <p:animEffect transition="in" filter="wipe(left)">
                                      <p:cBhvr>
                                        <p:cTn id="27" dur="500"/>
                                        <p:tgtEl>
                                          <p:spTgt spid="30618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6182">
                                            <p:txEl>
                                              <p:pRg st="4" end="4"/>
                                            </p:txEl>
                                          </p:spTgt>
                                        </p:tgtEl>
                                        <p:attrNameLst>
                                          <p:attrName>style.visibility</p:attrName>
                                        </p:attrNameLst>
                                      </p:cBhvr>
                                      <p:to>
                                        <p:strVal val="visible"/>
                                      </p:to>
                                    </p:set>
                                    <p:animEffect transition="in" filter="wipe(left)">
                                      <p:cBhvr>
                                        <p:cTn id="32" dur="500"/>
                                        <p:tgtEl>
                                          <p:spTgt spid="30618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6182">
                                            <p:txEl>
                                              <p:pRg st="5" end="5"/>
                                            </p:txEl>
                                          </p:spTgt>
                                        </p:tgtEl>
                                        <p:attrNameLst>
                                          <p:attrName>style.visibility</p:attrName>
                                        </p:attrNameLst>
                                      </p:cBhvr>
                                      <p:to>
                                        <p:strVal val="visible"/>
                                      </p:to>
                                    </p:set>
                                    <p:animEffect transition="in" filter="wipe(left)">
                                      <p:cBhvr>
                                        <p:cTn id="37" dur="500"/>
                                        <p:tgtEl>
                                          <p:spTgt spid="306182">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6182">
                                            <p:txEl>
                                              <p:pRg st="6" end="6"/>
                                            </p:txEl>
                                          </p:spTgt>
                                        </p:tgtEl>
                                        <p:attrNameLst>
                                          <p:attrName>style.visibility</p:attrName>
                                        </p:attrNameLst>
                                      </p:cBhvr>
                                      <p:to>
                                        <p:strVal val="visible"/>
                                      </p:to>
                                    </p:set>
                                    <p:animEffect transition="in" filter="wipe(left)">
                                      <p:cBhvr>
                                        <p:cTn id="42" dur="500"/>
                                        <p:tgtEl>
                                          <p:spTgt spid="30618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6182">
                                            <p:txEl>
                                              <p:pRg st="7" end="7"/>
                                            </p:txEl>
                                          </p:spTgt>
                                        </p:tgtEl>
                                        <p:attrNameLst>
                                          <p:attrName>style.visibility</p:attrName>
                                        </p:attrNameLst>
                                      </p:cBhvr>
                                      <p:to>
                                        <p:strVal val="visible"/>
                                      </p:to>
                                    </p:set>
                                    <p:animEffect transition="in" filter="wipe(left)">
                                      <p:cBhvr>
                                        <p:cTn id="47" dur="500"/>
                                        <p:tgtEl>
                                          <p:spTgt spid="3061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2" grpId="0" build="p"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698A58FB-521E-40C7-B589-30820B1BE2AA}" type="slidenum">
              <a:rPr kumimoji="0" lang="en-US" altLang="zh-CN" sz="1400" b="0" smtClean="0">
                <a:solidFill>
                  <a:schemeClr val="tx1"/>
                </a:solidFill>
              </a:rPr>
              <a:pPr eaLnBrk="1" hangingPunct="1"/>
              <a:t>5</a:t>
            </a:fld>
            <a:endParaRPr kumimoji="0" lang="en-US" altLang="zh-CN" sz="1400" b="0" smtClean="0">
              <a:solidFill>
                <a:schemeClr val="tx1"/>
              </a:solidFill>
            </a:endParaRPr>
          </a:p>
        </p:txBody>
      </p:sp>
      <p:sp>
        <p:nvSpPr>
          <p:cNvPr id="8195" name="Rectangle 60"/>
          <p:cNvSpPr>
            <a:spLocks noGrp="1" noChangeArrowheads="1"/>
          </p:cNvSpPr>
          <p:nvPr>
            <p:ph type="title"/>
          </p:nvPr>
        </p:nvSpPr>
        <p:spPr/>
        <p:txBody>
          <a:bodyPr/>
          <a:lstStyle/>
          <a:p>
            <a:pPr eaLnBrk="1" hangingPunct="1"/>
            <a:r>
              <a:rPr lang="en-US" altLang="zh-CN" smtClean="0"/>
              <a:t>6.1 </a:t>
            </a:r>
            <a:r>
              <a:rPr lang="zh-CN" altLang="en-US" smtClean="0"/>
              <a:t>树的类型定义</a:t>
            </a:r>
          </a:p>
        </p:txBody>
      </p:sp>
      <p:sp>
        <p:nvSpPr>
          <p:cNvPr id="8196" name="Rectangle 61"/>
          <p:cNvSpPr>
            <a:spLocks noGrp="1" noChangeArrowheads="1"/>
          </p:cNvSpPr>
          <p:nvPr>
            <p:ph type="body" idx="1"/>
          </p:nvPr>
        </p:nvSpPr>
        <p:spPr>
          <a:xfrm>
            <a:off x="457200" y="1447800"/>
            <a:ext cx="4114800" cy="4953000"/>
          </a:xfrm>
          <a:ln w="12700">
            <a:solidFill>
              <a:srgbClr val="CC6600"/>
            </a:solidFill>
            <a:miter lim="800000"/>
            <a:headEnd/>
            <a:tailEnd/>
          </a:ln>
        </p:spPr>
        <p:txBody>
          <a:bodyPr/>
          <a:lstStyle/>
          <a:p>
            <a:pPr eaLnBrk="1" hangingPunct="1"/>
            <a:r>
              <a:rPr lang="zh-CN" altLang="en-US" dirty="0" smtClean="0">
                <a:solidFill>
                  <a:srgbClr val="FF0000"/>
                </a:solidFill>
              </a:rPr>
              <a:t>森林：</a:t>
            </a:r>
            <a:r>
              <a:rPr lang="en-US" altLang="zh-CN" dirty="0" smtClean="0">
                <a:solidFill>
                  <a:schemeClr val="tx1"/>
                </a:solidFill>
              </a:rPr>
              <a:t>m</a:t>
            </a:r>
            <a:r>
              <a:rPr lang="zh-CN" altLang="en-US" dirty="0" smtClean="0">
                <a:solidFill>
                  <a:schemeClr val="tx1"/>
                </a:solidFill>
              </a:rPr>
              <a:t>（</a:t>
            </a:r>
            <a:r>
              <a:rPr lang="en-US" altLang="zh-CN" dirty="0" smtClean="0">
                <a:solidFill>
                  <a:schemeClr val="tx1"/>
                </a:solidFill>
              </a:rPr>
              <a:t>m≥0</a:t>
            </a:r>
            <a:r>
              <a:rPr lang="zh-CN" altLang="en-US" dirty="0" smtClean="0">
                <a:solidFill>
                  <a:schemeClr val="tx1"/>
                </a:solidFill>
              </a:rPr>
              <a:t>）棵互不相交的树的集合</a:t>
            </a:r>
          </a:p>
          <a:p>
            <a:pPr eaLnBrk="1" hangingPunct="1"/>
            <a:r>
              <a:rPr lang="zh-CN" altLang="en-US" dirty="0" smtClean="0">
                <a:solidFill>
                  <a:schemeClr val="tx1"/>
                </a:solidFill>
              </a:rPr>
              <a:t>任何一棵非空树是一个二元组</a:t>
            </a:r>
          </a:p>
          <a:p>
            <a:pPr lvl="1" eaLnBrk="1" hangingPunct="1"/>
            <a:r>
              <a:rPr lang="zh-CN" altLang="en-US" dirty="0" smtClean="0">
                <a:solidFill>
                  <a:srgbClr val="FF0000"/>
                </a:solidFill>
              </a:rPr>
              <a:t> </a:t>
            </a:r>
            <a:r>
              <a:rPr lang="en-US" altLang="zh-CN" dirty="0" smtClean="0">
                <a:solidFill>
                  <a:srgbClr val="FF0000"/>
                </a:solidFill>
              </a:rPr>
              <a:t>Tree=(root</a:t>
            </a:r>
            <a:r>
              <a:rPr lang="zh-CN" altLang="en-US" dirty="0" smtClean="0">
                <a:solidFill>
                  <a:srgbClr val="FF0000"/>
                </a:solidFill>
              </a:rPr>
              <a:t>，</a:t>
            </a:r>
            <a:r>
              <a:rPr lang="en-US" altLang="zh-CN" dirty="0" smtClean="0">
                <a:solidFill>
                  <a:srgbClr val="FF0000"/>
                </a:solidFill>
              </a:rPr>
              <a:t>F)</a:t>
            </a:r>
          </a:p>
          <a:p>
            <a:pPr lvl="1" eaLnBrk="1" hangingPunct="1"/>
            <a:r>
              <a:rPr lang="en-US" altLang="zh-CN" dirty="0" smtClean="0">
                <a:solidFill>
                  <a:srgbClr val="990000"/>
                </a:solidFill>
              </a:rPr>
              <a:t>root</a:t>
            </a:r>
            <a:r>
              <a:rPr lang="en-US" altLang="zh-CN" dirty="0" smtClean="0">
                <a:solidFill>
                  <a:schemeClr val="tx1"/>
                </a:solidFill>
              </a:rPr>
              <a:t> </a:t>
            </a:r>
            <a:r>
              <a:rPr lang="zh-CN" altLang="en-US" dirty="0" smtClean="0">
                <a:solidFill>
                  <a:schemeClr val="tx1"/>
                </a:solidFill>
              </a:rPr>
              <a:t>被称为根结点</a:t>
            </a:r>
            <a:endParaRPr lang="en-US" altLang="zh-CN" dirty="0" smtClean="0">
              <a:solidFill>
                <a:schemeClr val="tx1"/>
              </a:solidFill>
            </a:endParaRPr>
          </a:p>
          <a:p>
            <a:pPr lvl="1" eaLnBrk="1" hangingPunct="1"/>
            <a:r>
              <a:rPr lang="en-US" altLang="zh-CN" dirty="0" smtClean="0">
                <a:solidFill>
                  <a:schemeClr val="tx1"/>
                </a:solidFill>
              </a:rPr>
              <a:t>F </a:t>
            </a:r>
            <a:r>
              <a:rPr lang="zh-CN" altLang="en-US" dirty="0" smtClean="0">
                <a:solidFill>
                  <a:schemeClr val="tx1"/>
                </a:solidFill>
              </a:rPr>
              <a:t>被称为子树森林</a:t>
            </a:r>
          </a:p>
        </p:txBody>
      </p:sp>
      <p:grpSp>
        <p:nvGrpSpPr>
          <p:cNvPr id="8197" name="Group 34"/>
          <p:cNvGrpSpPr>
            <a:grpSpLocks/>
          </p:cNvGrpSpPr>
          <p:nvPr/>
        </p:nvGrpSpPr>
        <p:grpSpPr bwMode="auto">
          <a:xfrm>
            <a:off x="4470400" y="2692401"/>
            <a:ext cx="4565650" cy="2166938"/>
            <a:chOff x="2109" y="1579"/>
            <a:chExt cx="2876" cy="1365"/>
          </a:xfrm>
        </p:grpSpPr>
        <p:sp>
          <p:nvSpPr>
            <p:cNvPr id="8198" name="Line 35"/>
            <p:cNvSpPr>
              <a:spLocks noChangeShapeType="1"/>
            </p:cNvSpPr>
            <p:nvPr/>
          </p:nvSpPr>
          <p:spPr bwMode="auto">
            <a:xfrm>
              <a:off x="4785" y="2341"/>
              <a:ext cx="0" cy="45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 name="Line 36"/>
            <p:cNvSpPr>
              <a:spLocks noChangeShapeType="1"/>
            </p:cNvSpPr>
            <p:nvPr/>
          </p:nvSpPr>
          <p:spPr bwMode="auto">
            <a:xfrm>
              <a:off x="4468" y="1797"/>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 name="Line 37"/>
            <p:cNvSpPr>
              <a:spLocks noChangeShapeType="1"/>
            </p:cNvSpPr>
            <p:nvPr/>
          </p:nvSpPr>
          <p:spPr bwMode="auto">
            <a:xfrm flipH="1">
              <a:off x="4377" y="1842"/>
              <a:ext cx="0" cy="331"/>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1" name="Line 38"/>
            <p:cNvSpPr>
              <a:spLocks noChangeShapeType="1"/>
            </p:cNvSpPr>
            <p:nvPr/>
          </p:nvSpPr>
          <p:spPr bwMode="auto">
            <a:xfrm flipH="1">
              <a:off x="3969" y="1797"/>
              <a:ext cx="288" cy="38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39"/>
            <p:cNvSpPr>
              <a:spLocks noChangeShapeType="1"/>
            </p:cNvSpPr>
            <p:nvPr/>
          </p:nvSpPr>
          <p:spPr bwMode="auto">
            <a:xfrm>
              <a:off x="3506" y="1888"/>
              <a:ext cx="1"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Line 40"/>
            <p:cNvSpPr>
              <a:spLocks noChangeShapeType="1"/>
            </p:cNvSpPr>
            <p:nvPr/>
          </p:nvSpPr>
          <p:spPr bwMode="auto">
            <a:xfrm>
              <a:off x="2699" y="1842"/>
              <a:ext cx="28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4" name="Line 41"/>
            <p:cNvSpPr>
              <a:spLocks noChangeShapeType="1"/>
            </p:cNvSpPr>
            <p:nvPr/>
          </p:nvSpPr>
          <p:spPr bwMode="auto">
            <a:xfrm flipH="1">
              <a:off x="2336" y="1842"/>
              <a:ext cx="317"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Line 42"/>
            <p:cNvSpPr>
              <a:spLocks noChangeShapeType="1"/>
            </p:cNvSpPr>
            <p:nvPr/>
          </p:nvSpPr>
          <p:spPr bwMode="auto">
            <a:xfrm>
              <a:off x="3061" y="2309"/>
              <a:ext cx="187" cy="42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Line 43"/>
            <p:cNvSpPr>
              <a:spLocks noChangeShapeType="1"/>
            </p:cNvSpPr>
            <p:nvPr/>
          </p:nvSpPr>
          <p:spPr bwMode="auto">
            <a:xfrm flipH="1">
              <a:off x="2744" y="2309"/>
              <a:ext cx="272" cy="40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9" name="Oval 46"/>
            <p:cNvSpPr>
              <a:spLocks noChangeArrowheads="1"/>
            </p:cNvSpPr>
            <p:nvPr/>
          </p:nvSpPr>
          <p:spPr bwMode="auto">
            <a:xfrm>
              <a:off x="2517" y="1579"/>
              <a:ext cx="337"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B</a:t>
              </a:r>
              <a:endParaRPr lang="en-US" altLang="zh-CN" sz="2400" b="0">
                <a:solidFill>
                  <a:schemeClr val="tx1"/>
                </a:solidFill>
              </a:endParaRPr>
            </a:p>
          </p:txBody>
        </p:sp>
        <p:sp>
          <p:nvSpPr>
            <p:cNvPr id="8210" name="Oval 47"/>
            <p:cNvSpPr>
              <a:spLocks noChangeArrowheads="1"/>
            </p:cNvSpPr>
            <p:nvPr/>
          </p:nvSpPr>
          <p:spPr bwMode="auto">
            <a:xfrm>
              <a:off x="3334" y="157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C</a:t>
              </a:r>
              <a:endParaRPr lang="en-US" altLang="zh-CN" sz="2400" b="0">
                <a:solidFill>
                  <a:schemeClr val="tx1"/>
                </a:solidFill>
              </a:endParaRPr>
            </a:p>
          </p:txBody>
        </p:sp>
        <p:sp>
          <p:nvSpPr>
            <p:cNvPr id="8211" name="Oval 48"/>
            <p:cNvSpPr>
              <a:spLocks noChangeArrowheads="1"/>
            </p:cNvSpPr>
            <p:nvPr/>
          </p:nvSpPr>
          <p:spPr bwMode="auto">
            <a:xfrm>
              <a:off x="4198" y="157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D</a:t>
              </a:r>
              <a:endParaRPr lang="en-US" altLang="zh-CN" sz="2400" b="0"/>
            </a:p>
          </p:txBody>
        </p:sp>
        <p:sp>
          <p:nvSpPr>
            <p:cNvPr id="8212" name="Oval 49"/>
            <p:cNvSpPr>
              <a:spLocks noChangeArrowheads="1"/>
            </p:cNvSpPr>
            <p:nvPr/>
          </p:nvSpPr>
          <p:spPr bwMode="auto">
            <a:xfrm>
              <a:off x="2109" y="2069"/>
              <a:ext cx="361"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E</a:t>
              </a:r>
              <a:endParaRPr lang="en-US" altLang="zh-CN" sz="2400" b="0">
                <a:solidFill>
                  <a:schemeClr val="tx1"/>
                </a:solidFill>
              </a:endParaRPr>
            </a:p>
          </p:txBody>
        </p:sp>
        <p:sp>
          <p:nvSpPr>
            <p:cNvPr id="8213" name="Oval 50"/>
            <p:cNvSpPr>
              <a:spLocks noChangeArrowheads="1"/>
            </p:cNvSpPr>
            <p:nvPr/>
          </p:nvSpPr>
          <p:spPr bwMode="auto">
            <a:xfrm>
              <a:off x="2854" y="2069"/>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F</a:t>
              </a:r>
              <a:endParaRPr lang="en-US" altLang="zh-CN" sz="2400" b="0">
                <a:solidFill>
                  <a:schemeClr val="tx1"/>
                </a:solidFill>
              </a:endParaRPr>
            </a:p>
          </p:txBody>
        </p:sp>
        <p:sp>
          <p:nvSpPr>
            <p:cNvPr id="8214" name="Oval 51"/>
            <p:cNvSpPr>
              <a:spLocks noChangeArrowheads="1"/>
            </p:cNvSpPr>
            <p:nvPr/>
          </p:nvSpPr>
          <p:spPr bwMode="auto">
            <a:xfrm>
              <a:off x="3334" y="206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G</a:t>
              </a:r>
              <a:endParaRPr lang="en-US" altLang="zh-CN" sz="2400" b="0">
                <a:solidFill>
                  <a:schemeClr val="tx1"/>
                </a:solidFill>
              </a:endParaRPr>
            </a:p>
          </p:txBody>
        </p:sp>
        <p:sp>
          <p:nvSpPr>
            <p:cNvPr id="8215" name="Oval 52"/>
            <p:cNvSpPr>
              <a:spLocks noChangeArrowheads="1"/>
            </p:cNvSpPr>
            <p:nvPr/>
          </p:nvSpPr>
          <p:spPr bwMode="auto">
            <a:xfrm>
              <a:off x="3766"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H</a:t>
              </a:r>
              <a:endParaRPr lang="en-US" altLang="zh-CN" sz="2400" b="0"/>
            </a:p>
          </p:txBody>
        </p:sp>
        <p:sp>
          <p:nvSpPr>
            <p:cNvPr id="8216" name="Oval 53"/>
            <p:cNvSpPr>
              <a:spLocks noChangeArrowheads="1"/>
            </p:cNvSpPr>
            <p:nvPr/>
          </p:nvSpPr>
          <p:spPr bwMode="auto">
            <a:xfrm>
              <a:off x="4198"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I</a:t>
              </a:r>
              <a:endParaRPr lang="en-US" altLang="zh-CN" sz="2400" b="0"/>
            </a:p>
          </p:txBody>
        </p:sp>
        <p:sp>
          <p:nvSpPr>
            <p:cNvPr id="8217" name="Oval 54"/>
            <p:cNvSpPr>
              <a:spLocks noChangeArrowheads="1"/>
            </p:cNvSpPr>
            <p:nvPr/>
          </p:nvSpPr>
          <p:spPr bwMode="auto">
            <a:xfrm>
              <a:off x="4630" y="2069"/>
              <a:ext cx="337"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J</a:t>
              </a:r>
              <a:endParaRPr lang="en-US" altLang="zh-CN" sz="2400" b="0"/>
            </a:p>
          </p:txBody>
        </p:sp>
        <p:sp>
          <p:nvSpPr>
            <p:cNvPr id="8218" name="Oval 55"/>
            <p:cNvSpPr>
              <a:spLocks noChangeArrowheads="1"/>
            </p:cNvSpPr>
            <p:nvPr/>
          </p:nvSpPr>
          <p:spPr bwMode="auto">
            <a:xfrm>
              <a:off x="4649" y="2614"/>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M</a:t>
              </a:r>
              <a:endParaRPr lang="en-US" altLang="zh-CN" sz="2400" b="0"/>
            </a:p>
          </p:txBody>
        </p:sp>
        <p:sp>
          <p:nvSpPr>
            <p:cNvPr id="8219" name="Oval 56"/>
            <p:cNvSpPr>
              <a:spLocks noChangeArrowheads="1"/>
            </p:cNvSpPr>
            <p:nvPr/>
          </p:nvSpPr>
          <p:spPr bwMode="auto">
            <a:xfrm>
              <a:off x="256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K</a:t>
              </a:r>
              <a:endParaRPr lang="en-US" altLang="zh-CN" sz="2400" b="0">
                <a:solidFill>
                  <a:schemeClr val="tx1"/>
                </a:solidFill>
              </a:endParaRPr>
            </a:p>
          </p:txBody>
        </p:sp>
        <p:sp>
          <p:nvSpPr>
            <p:cNvPr id="8220" name="Oval 57"/>
            <p:cNvSpPr>
              <a:spLocks noChangeArrowheads="1"/>
            </p:cNvSpPr>
            <p:nvPr/>
          </p:nvSpPr>
          <p:spPr bwMode="auto">
            <a:xfrm>
              <a:off x="315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L</a:t>
              </a:r>
              <a:endParaRPr lang="en-US" altLang="zh-CN" sz="2400" b="0">
                <a:solidFill>
                  <a:schemeClr val="tx1"/>
                </a:solidFill>
              </a:endParaRPr>
            </a:p>
          </p:txBody>
        </p:sp>
      </p:gr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1E5A0514-DF24-49E3-B739-9D02095CED41}" type="slidenum">
              <a:rPr kumimoji="0" lang="en-US" altLang="zh-CN" sz="1400" b="0" smtClean="0">
                <a:solidFill>
                  <a:schemeClr val="tx1"/>
                </a:solidFill>
              </a:rPr>
              <a:pPr eaLnBrk="1" hangingPunct="1"/>
              <a:t>50</a:t>
            </a:fld>
            <a:endParaRPr kumimoji="0" lang="en-US" altLang="zh-CN" sz="1400" b="0" smtClean="0">
              <a:solidFill>
                <a:schemeClr val="tx1"/>
              </a:solidFill>
            </a:endParaRPr>
          </a:p>
        </p:txBody>
      </p:sp>
      <p:sp>
        <p:nvSpPr>
          <p:cNvPr id="51203" name="Rectangle 2"/>
          <p:cNvSpPr>
            <a:spLocks noGrp="1" noChangeArrowheads="1"/>
          </p:cNvSpPr>
          <p:nvPr>
            <p:ph type="title"/>
          </p:nvPr>
        </p:nvSpPr>
        <p:spPr/>
        <p:txBody>
          <a:bodyPr/>
          <a:lstStyle/>
          <a:p>
            <a:pPr eaLnBrk="1" hangingPunct="1"/>
            <a:r>
              <a:rPr lang="zh-CN" altLang="en-US" smtClean="0"/>
              <a:t>表达式的二叉树表示</a:t>
            </a:r>
          </a:p>
        </p:txBody>
      </p:sp>
      <p:sp>
        <p:nvSpPr>
          <p:cNvPr id="51204" name="Rectangle 26"/>
          <p:cNvSpPr>
            <a:spLocks noGrp="1" noChangeArrowheads="1"/>
          </p:cNvSpPr>
          <p:nvPr>
            <p:ph type="body" idx="1"/>
          </p:nvPr>
        </p:nvSpPr>
        <p:spPr/>
        <p:txBody>
          <a:bodyPr/>
          <a:lstStyle/>
          <a:p>
            <a:pPr eaLnBrk="1" hangingPunct="1"/>
            <a:r>
              <a:rPr lang="en-US" altLang="zh-CN" dirty="0" err="1" smtClean="0"/>
              <a:t>a+b</a:t>
            </a:r>
            <a:r>
              <a:rPr lang="en-US" altLang="zh-CN" dirty="0" smtClean="0"/>
              <a:t>*(c-d)-e/f</a:t>
            </a:r>
          </a:p>
          <a:p>
            <a:pPr eaLnBrk="1" hangingPunct="1"/>
            <a:endParaRPr lang="en-US" altLang="zh-CN" dirty="0" smtClean="0"/>
          </a:p>
          <a:p>
            <a:pPr eaLnBrk="1" hangingPunct="1"/>
            <a:r>
              <a:rPr lang="zh-CN" altLang="en-US" dirty="0" smtClean="0"/>
              <a:t>按中序遍历二叉树</a:t>
            </a:r>
            <a:r>
              <a:rPr lang="en-US" altLang="zh-CN" dirty="0" smtClean="0"/>
              <a:t>, </a:t>
            </a:r>
            <a:r>
              <a:rPr lang="zh-CN" altLang="en-US" dirty="0" smtClean="0"/>
              <a:t>序列为：</a:t>
            </a:r>
          </a:p>
          <a:p>
            <a:pPr lvl="1" eaLnBrk="1" hangingPunct="1"/>
            <a:r>
              <a:rPr lang="en-US" altLang="zh-CN" dirty="0" err="1" smtClean="0"/>
              <a:t>a+b</a:t>
            </a:r>
            <a:r>
              <a:rPr lang="en-US" altLang="zh-CN" dirty="0" smtClean="0"/>
              <a:t>*c-d-e/f</a:t>
            </a:r>
            <a:r>
              <a:rPr lang="zh-CN" altLang="en-US" dirty="0" smtClean="0"/>
              <a:t>：中缀表示</a:t>
            </a:r>
            <a:endParaRPr lang="en-US" altLang="zh-CN" dirty="0" smtClean="0"/>
          </a:p>
          <a:p>
            <a:pPr eaLnBrk="1" hangingPunct="1"/>
            <a:r>
              <a:rPr lang="zh-CN" altLang="en-US" dirty="0" smtClean="0"/>
              <a:t>按先序遍历二叉树</a:t>
            </a:r>
            <a:r>
              <a:rPr lang="en-US" altLang="zh-CN" dirty="0" smtClean="0"/>
              <a:t>, </a:t>
            </a:r>
            <a:r>
              <a:rPr lang="zh-CN" altLang="en-US" dirty="0" smtClean="0"/>
              <a:t>序列为：</a:t>
            </a:r>
          </a:p>
          <a:p>
            <a:pPr lvl="1" eaLnBrk="1" hangingPunct="1"/>
            <a:r>
              <a:rPr lang="zh-CN" altLang="en-US" dirty="0" smtClean="0"/>
              <a:t>－</a:t>
            </a:r>
            <a:r>
              <a:rPr lang="en-US" altLang="zh-CN" dirty="0" smtClean="0"/>
              <a:t>+a*b</a:t>
            </a:r>
            <a:r>
              <a:rPr lang="zh-CN" altLang="en-US" dirty="0" smtClean="0"/>
              <a:t>－</a:t>
            </a:r>
            <a:r>
              <a:rPr lang="en-US" altLang="zh-CN" dirty="0" smtClean="0"/>
              <a:t>cd/</a:t>
            </a:r>
            <a:r>
              <a:rPr lang="en-US" altLang="zh-CN" dirty="0" err="1" smtClean="0"/>
              <a:t>ef</a:t>
            </a:r>
            <a:r>
              <a:rPr lang="zh-CN" altLang="en-US" dirty="0" smtClean="0"/>
              <a:t>：前缀表示</a:t>
            </a:r>
            <a:endParaRPr lang="en-US" altLang="zh-CN" dirty="0" smtClean="0"/>
          </a:p>
          <a:p>
            <a:pPr eaLnBrk="1" hangingPunct="1"/>
            <a:r>
              <a:rPr lang="zh-CN" altLang="en-US" dirty="0" smtClean="0"/>
              <a:t>按后序遍历二叉树</a:t>
            </a:r>
            <a:r>
              <a:rPr lang="en-US" altLang="zh-CN" dirty="0" smtClean="0"/>
              <a:t>, </a:t>
            </a:r>
            <a:r>
              <a:rPr lang="zh-CN" altLang="en-US" dirty="0" smtClean="0"/>
              <a:t>序列为：</a:t>
            </a:r>
          </a:p>
          <a:p>
            <a:pPr lvl="1" eaLnBrk="1" hangingPunct="1"/>
            <a:r>
              <a:rPr lang="en-US" altLang="zh-CN" dirty="0" err="1" smtClean="0"/>
              <a:t>abcd</a:t>
            </a:r>
            <a:r>
              <a:rPr lang="zh-CN" altLang="en-US" dirty="0" smtClean="0"/>
              <a:t>－*</a:t>
            </a:r>
            <a:r>
              <a:rPr lang="en-US" altLang="zh-CN" dirty="0" smtClean="0"/>
              <a:t>+</a:t>
            </a:r>
            <a:r>
              <a:rPr lang="en-US" altLang="zh-CN" dirty="0" err="1" smtClean="0"/>
              <a:t>ef</a:t>
            </a:r>
            <a:r>
              <a:rPr lang="en-US" altLang="zh-CN" dirty="0" smtClean="0"/>
              <a:t>/</a:t>
            </a:r>
            <a:r>
              <a:rPr lang="zh-CN" altLang="en-US" dirty="0" smtClean="0"/>
              <a:t>－：后缀表示</a:t>
            </a:r>
          </a:p>
        </p:txBody>
      </p:sp>
      <p:grpSp>
        <p:nvGrpSpPr>
          <p:cNvPr id="51205" name="Group 25"/>
          <p:cNvGrpSpPr>
            <a:grpSpLocks/>
          </p:cNvGrpSpPr>
          <p:nvPr/>
        </p:nvGrpSpPr>
        <p:grpSpPr bwMode="auto">
          <a:xfrm>
            <a:off x="5486400" y="1752600"/>
            <a:ext cx="3276600" cy="4114800"/>
            <a:chOff x="3408" y="1200"/>
            <a:chExt cx="2064" cy="2592"/>
          </a:xfrm>
        </p:grpSpPr>
        <p:sp>
          <p:nvSpPr>
            <p:cNvPr id="51206" name="Line 15"/>
            <p:cNvSpPr>
              <a:spLocks noChangeShapeType="1"/>
            </p:cNvSpPr>
            <p:nvPr/>
          </p:nvSpPr>
          <p:spPr bwMode="auto">
            <a:xfrm flipH="1">
              <a:off x="3888" y="1440"/>
              <a:ext cx="384" cy="43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07" name="Line 16"/>
            <p:cNvSpPr>
              <a:spLocks noChangeShapeType="1"/>
            </p:cNvSpPr>
            <p:nvPr/>
          </p:nvSpPr>
          <p:spPr bwMode="auto">
            <a:xfrm flipH="1">
              <a:off x="3600" y="2064"/>
              <a:ext cx="192"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08" name="Line 17"/>
            <p:cNvSpPr>
              <a:spLocks noChangeShapeType="1"/>
            </p:cNvSpPr>
            <p:nvPr/>
          </p:nvSpPr>
          <p:spPr bwMode="auto">
            <a:xfrm>
              <a:off x="3936" y="2112"/>
              <a:ext cx="144"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09" name="Line 18"/>
            <p:cNvSpPr>
              <a:spLocks noChangeShapeType="1"/>
            </p:cNvSpPr>
            <p:nvPr/>
          </p:nvSpPr>
          <p:spPr bwMode="auto">
            <a:xfrm flipH="1">
              <a:off x="3936" y="2592"/>
              <a:ext cx="144"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0" name="Line 19"/>
            <p:cNvSpPr>
              <a:spLocks noChangeShapeType="1"/>
            </p:cNvSpPr>
            <p:nvPr/>
          </p:nvSpPr>
          <p:spPr bwMode="auto">
            <a:xfrm>
              <a:off x="4224" y="2592"/>
              <a:ext cx="240"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1" name="Line 20"/>
            <p:cNvSpPr>
              <a:spLocks noChangeShapeType="1"/>
            </p:cNvSpPr>
            <p:nvPr/>
          </p:nvSpPr>
          <p:spPr bwMode="auto">
            <a:xfrm>
              <a:off x="4608" y="3120"/>
              <a:ext cx="192"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2" name="Line 21"/>
            <p:cNvSpPr>
              <a:spLocks noChangeShapeType="1"/>
            </p:cNvSpPr>
            <p:nvPr/>
          </p:nvSpPr>
          <p:spPr bwMode="auto">
            <a:xfrm flipH="1">
              <a:off x="4272" y="3120"/>
              <a:ext cx="192"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3" name="Line 22"/>
            <p:cNvSpPr>
              <a:spLocks noChangeShapeType="1"/>
            </p:cNvSpPr>
            <p:nvPr/>
          </p:nvSpPr>
          <p:spPr bwMode="auto">
            <a:xfrm>
              <a:off x="4464" y="1440"/>
              <a:ext cx="384" cy="43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4" name="Line 23"/>
            <p:cNvSpPr>
              <a:spLocks noChangeShapeType="1"/>
            </p:cNvSpPr>
            <p:nvPr/>
          </p:nvSpPr>
          <p:spPr bwMode="auto">
            <a:xfrm flipH="1">
              <a:off x="4800" y="2064"/>
              <a:ext cx="144"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5" name="Line 24"/>
            <p:cNvSpPr>
              <a:spLocks noChangeShapeType="1"/>
            </p:cNvSpPr>
            <p:nvPr/>
          </p:nvSpPr>
          <p:spPr bwMode="auto">
            <a:xfrm>
              <a:off x="5040" y="2064"/>
              <a:ext cx="24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6" name="Oval 4"/>
            <p:cNvSpPr>
              <a:spLocks noChangeArrowheads="1"/>
            </p:cNvSpPr>
            <p:nvPr/>
          </p:nvSpPr>
          <p:spPr bwMode="auto">
            <a:xfrm>
              <a:off x="4176" y="1200"/>
              <a:ext cx="336" cy="336"/>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zh-CN" altLang="en-US">
                  <a:solidFill>
                    <a:schemeClr val="tx1"/>
                  </a:solidFill>
                </a:rPr>
                <a:t>－</a:t>
              </a:r>
            </a:p>
          </p:txBody>
        </p:sp>
        <p:sp>
          <p:nvSpPr>
            <p:cNvPr id="51217" name="Oval 5"/>
            <p:cNvSpPr>
              <a:spLocks noChangeArrowheads="1"/>
            </p:cNvSpPr>
            <p:nvPr/>
          </p:nvSpPr>
          <p:spPr bwMode="auto">
            <a:xfrm>
              <a:off x="3696" y="1776"/>
              <a:ext cx="336" cy="336"/>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zh-CN" altLang="en-US">
                  <a:solidFill>
                    <a:schemeClr val="tx1"/>
                  </a:solidFill>
                </a:rPr>
                <a:t>＋</a:t>
              </a:r>
            </a:p>
          </p:txBody>
        </p:sp>
        <p:sp>
          <p:nvSpPr>
            <p:cNvPr id="51218" name="Oval 6"/>
            <p:cNvSpPr>
              <a:spLocks noChangeArrowheads="1"/>
            </p:cNvSpPr>
            <p:nvPr/>
          </p:nvSpPr>
          <p:spPr bwMode="auto">
            <a:xfrm>
              <a:off x="3984" y="2304"/>
              <a:ext cx="336" cy="336"/>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a:t>
              </a:r>
            </a:p>
          </p:txBody>
        </p:sp>
        <p:sp>
          <p:nvSpPr>
            <p:cNvPr id="51219" name="Oval 7"/>
            <p:cNvSpPr>
              <a:spLocks noChangeArrowheads="1"/>
            </p:cNvSpPr>
            <p:nvPr/>
          </p:nvSpPr>
          <p:spPr bwMode="auto">
            <a:xfrm>
              <a:off x="3408" y="2304"/>
              <a:ext cx="336" cy="336"/>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a</a:t>
              </a:r>
            </a:p>
          </p:txBody>
        </p:sp>
        <p:sp>
          <p:nvSpPr>
            <p:cNvPr id="51220" name="Oval 8"/>
            <p:cNvSpPr>
              <a:spLocks noChangeArrowheads="1"/>
            </p:cNvSpPr>
            <p:nvPr/>
          </p:nvSpPr>
          <p:spPr bwMode="auto">
            <a:xfrm>
              <a:off x="4800" y="1776"/>
              <a:ext cx="336" cy="336"/>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a:t>
              </a:r>
            </a:p>
          </p:txBody>
        </p:sp>
        <p:sp>
          <p:nvSpPr>
            <p:cNvPr id="51221" name="Oval 9"/>
            <p:cNvSpPr>
              <a:spLocks noChangeArrowheads="1"/>
            </p:cNvSpPr>
            <p:nvPr/>
          </p:nvSpPr>
          <p:spPr bwMode="auto">
            <a:xfrm>
              <a:off x="3792" y="2880"/>
              <a:ext cx="336" cy="336"/>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b</a:t>
              </a:r>
            </a:p>
          </p:txBody>
        </p:sp>
        <p:sp>
          <p:nvSpPr>
            <p:cNvPr id="51222" name="Oval 10"/>
            <p:cNvSpPr>
              <a:spLocks noChangeArrowheads="1"/>
            </p:cNvSpPr>
            <p:nvPr/>
          </p:nvSpPr>
          <p:spPr bwMode="auto">
            <a:xfrm>
              <a:off x="4368" y="2880"/>
              <a:ext cx="336" cy="336"/>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zh-CN" altLang="en-US" dirty="0">
                  <a:solidFill>
                    <a:schemeClr val="tx1"/>
                  </a:solidFill>
                </a:rPr>
                <a:t>－</a:t>
              </a:r>
            </a:p>
          </p:txBody>
        </p:sp>
        <p:sp>
          <p:nvSpPr>
            <p:cNvPr id="51223" name="Oval 11"/>
            <p:cNvSpPr>
              <a:spLocks noChangeArrowheads="1"/>
            </p:cNvSpPr>
            <p:nvPr/>
          </p:nvSpPr>
          <p:spPr bwMode="auto">
            <a:xfrm>
              <a:off x="4704" y="3456"/>
              <a:ext cx="336" cy="336"/>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d</a:t>
              </a:r>
            </a:p>
          </p:txBody>
        </p:sp>
        <p:sp>
          <p:nvSpPr>
            <p:cNvPr id="51224" name="Oval 12"/>
            <p:cNvSpPr>
              <a:spLocks noChangeArrowheads="1"/>
            </p:cNvSpPr>
            <p:nvPr/>
          </p:nvSpPr>
          <p:spPr bwMode="auto">
            <a:xfrm>
              <a:off x="4128" y="3456"/>
              <a:ext cx="336" cy="336"/>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c</a:t>
              </a:r>
            </a:p>
          </p:txBody>
        </p:sp>
        <p:sp>
          <p:nvSpPr>
            <p:cNvPr id="51225" name="Oval 13"/>
            <p:cNvSpPr>
              <a:spLocks noChangeArrowheads="1"/>
            </p:cNvSpPr>
            <p:nvPr/>
          </p:nvSpPr>
          <p:spPr bwMode="auto">
            <a:xfrm>
              <a:off x="5136" y="2304"/>
              <a:ext cx="336" cy="336"/>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f</a:t>
              </a:r>
            </a:p>
          </p:txBody>
        </p:sp>
        <p:sp>
          <p:nvSpPr>
            <p:cNvPr id="51226" name="Oval 14"/>
            <p:cNvSpPr>
              <a:spLocks noChangeArrowheads="1"/>
            </p:cNvSpPr>
            <p:nvPr/>
          </p:nvSpPr>
          <p:spPr bwMode="auto">
            <a:xfrm>
              <a:off x="4608" y="2304"/>
              <a:ext cx="336" cy="336"/>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e</a:t>
              </a:r>
            </a:p>
          </p:txBody>
        </p:sp>
      </p:gr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9148B5BA-91C4-4BAC-B9C2-995F9F232AAA}" type="slidenum">
              <a:rPr kumimoji="0" lang="en-US" altLang="zh-CN" sz="1400" b="0" smtClean="0">
                <a:solidFill>
                  <a:schemeClr val="tx1"/>
                </a:solidFill>
              </a:rPr>
              <a:pPr eaLnBrk="1" hangingPunct="1"/>
              <a:t>51</a:t>
            </a:fld>
            <a:endParaRPr kumimoji="0" lang="en-US" altLang="zh-CN" sz="1400" b="0" smtClean="0">
              <a:solidFill>
                <a:schemeClr val="tx1"/>
              </a:solidFill>
            </a:endParaRPr>
          </a:p>
        </p:txBody>
      </p:sp>
      <p:sp>
        <p:nvSpPr>
          <p:cNvPr id="52227" name="Rectangle 2"/>
          <p:cNvSpPr>
            <a:spLocks noGrp="1" noChangeArrowheads="1"/>
          </p:cNvSpPr>
          <p:nvPr>
            <p:ph type="title"/>
          </p:nvPr>
        </p:nvSpPr>
        <p:spPr/>
        <p:txBody>
          <a:bodyPr/>
          <a:lstStyle/>
          <a:p>
            <a:pPr eaLnBrk="1" hangingPunct="1"/>
            <a:r>
              <a:rPr lang="en-US" altLang="zh-CN" smtClean="0"/>
              <a:t>6.4.5 </a:t>
            </a:r>
            <a:r>
              <a:rPr lang="zh-CN" altLang="en-US" smtClean="0"/>
              <a:t>以字符串的形式定义二叉树 </a:t>
            </a:r>
          </a:p>
        </p:txBody>
      </p:sp>
      <p:sp>
        <p:nvSpPr>
          <p:cNvPr id="52228" name="Rectangle 3"/>
          <p:cNvSpPr>
            <a:spLocks noGrp="1" noChangeArrowheads="1"/>
          </p:cNvSpPr>
          <p:nvPr>
            <p:ph type="body" idx="1"/>
          </p:nvPr>
        </p:nvSpPr>
        <p:spPr/>
        <p:txBody>
          <a:bodyPr/>
          <a:lstStyle/>
          <a:p>
            <a:pPr eaLnBrk="1" hangingPunct="1"/>
            <a:r>
              <a:rPr lang="zh-CN" altLang="en-US" smtClean="0"/>
              <a:t>二叉树节点：三个字符</a:t>
            </a:r>
            <a:endParaRPr lang="zh-CN" altLang="en-US" smtClean="0">
              <a:solidFill>
                <a:srgbClr val="990000"/>
              </a:solidFill>
            </a:endParaRPr>
          </a:p>
        </p:txBody>
      </p:sp>
      <p:grpSp>
        <p:nvGrpSpPr>
          <p:cNvPr id="2" name="Group 28"/>
          <p:cNvGrpSpPr>
            <a:grpSpLocks/>
          </p:cNvGrpSpPr>
          <p:nvPr/>
        </p:nvGrpSpPr>
        <p:grpSpPr bwMode="auto">
          <a:xfrm>
            <a:off x="685800" y="2133600"/>
            <a:ext cx="1570038" cy="1600200"/>
            <a:chOff x="432" y="1344"/>
            <a:chExt cx="989" cy="1008"/>
          </a:xfrm>
        </p:grpSpPr>
        <p:grpSp>
          <p:nvGrpSpPr>
            <p:cNvPr id="52245" name="Group 5"/>
            <p:cNvGrpSpPr>
              <a:grpSpLocks/>
            </p:cNvGrpSpPr>
            <p:nvPr/>
          </p:nvGrpSpPr>
          <p:grpSpPr bwMode="auto">
            <a:xfrm>
              <a:off x="786" y="1717"/>
              <a:ext cx="635" cy="635"/>
              <a:chOff x="1292" y="1253"/>
              <a:chExt cx="635" cy="635"/>
            </a:xfrm>
          </p:grpSpPr>
          <p:sp useBgFill="1">
            <p:nvSpPr>
              <p:cNvPr id="52247" name="Oval 6"/>
              <p:cNvSpPr>
                <a:spLocks noChangeArrowheads="1"/>
              </p:cNvSpPr>
              <p:nvPr/>
            </p:nvSpPr>
            <p:spPr bwMode="auto">
              <a:xfrm>
                <a:off x="1392" y="1296"/>
                <a:ext cx="480" cy="528"/>
              </a:xfrm>
              <a:prstGeom prst="ellipse">
                <a:avLst/>
              </a:prstGeom>
              <a:ln w="31750">
                <a:solidFill>
                  <a:srgbClr val="990000"/>
                </a:solidFill>
                <a:round/>
                <a:headEnd/>
                <a:tailEnd/>
              </a:ln>
            </p:spPr>
            <p:txBody>
              <a:bodyPr/>
              <a:lstStyle/>
              <a:p>
                <a:endParaRPr lang="zh-CN" altLang="en-US"/>
              </a:p>
            </p:txBody>
          </p:sp>
          <p:sp>
            <p:nvSpPr>
              <p:cNvPr id="52248" name="Line 7"/>
              <p:cNvSpPr>
                <a:spLocks noChangeShapeType="1"/>
              </p:cNvSpPr>
              <p:nvPr/>
            </p:nvSpPr>
            <p:spPr bwMode="auto">
              <a:xfrm flipH="1">
                <a:off x="1292" y="1253"/>
                <a:ext cx="635" cy="635"/>
              </a:xfrm>
              <a:prstGeom prst="line">
                <a:avLst/>
              </a:prstGeom>
              <a:noFill/>
              <a:ln w="38100">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246" name="Rectangle 8"/>
            <p:cNvSpPr>
              <a:spLocks noChangeArrowheads="1"/>
            </p:cNvSpPr>
            <p:nvPr/>
          </p:nvSpPr>
          <p:spPr bwMode="auto">
            <a:xfrm>
              <a:off x="432" y="1344"/>
              <a:ext cx="8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p>
              <a:pPr marL="342900" indent="-342900" algn="l">
                <a:buClr>
                  <a:schemeClr val="tx2"/>
                </a:buClr>
                <a:buSzPct val="110000"/>
                <a:buFont typeface="Symbol" pitchFamily="18" charset="2"/>
                <a:buNone/>
              </a:pPr>
              <a:r>
                <a:rPr kumimoji="0" lang="en-US" altLang="zh-CN">
                  <a:solidFill>
                    <a:schemeClr val="tx1"/>
                  </a:solidFill>
                  <a:latin typeface="楷体_GB2312" pitchFamily="49" charset="-122"/>
                  <a:ea typeface="楷体_GB2312" pitchFamily="49" charset="-122"/>
                </a:rPr>
                <a:t>1)</a:t>
              </a:r>
              <a:r>
                <a:rPr kumimoji="0" lang="zh-CN" altLang="en-US">
                  <a:solidFill>
                    <a:schemeClr val="tx1"/>
                  </a:solidFill>
                  <a:latin typeface="楷体_GB2312" pitchFamily="49" charset="-122"/>
                  <a:ea typeface="楷体_GB2312" pitchFamily="49" charset="-122"/>
                </a:rPr>
                <a:t>空树</a:t>
              </a:r>
            </a:p>
          </p:txBody>
        </p:sp>
      </p:grpSp>
      <p:sp>
        <p:nvSpPr>
          <p:cNvPr id="311305" name="Rectangle 9"/>
          <p:cNvSpPr>
            <a:spLocks noChangeArrowheads="1"/>
          </p:cNvSpPr>
          <p:nvPr/>
        </p:nvSpPr>
        <p:spPr bwMode="auto">
          <a:xfrm>
            <a:off x="3886200" y="2667000"/>
            <a:ext cx="339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marL="342900" indent="-342900">
              <a:buClr>
                <a:schemeClr val="tx2"/>
              </a:buClr>
              <a:buSzPct val="110000"/>
              <a:buFont typeface="Symbol" pitchFamily="18" charset="2"/>
              <a:buNone/>
            </a:pPr>
            <a:r>
              <a:rPr lang="zh-CN" altLang="en-US">
                <a:solidFill>
                  <a:srgbClr val="000000"/>
                </a:solidFill>
                <a:latin typeface="楷体_GB2312" pitchFamily="49" charset="-122"/>
                <a:ea typeface="楷体_GB2312" pitchFamily="49" charset="-122"/>
              </a:rPr>
              <a:t>以空白字符</a:t>
            </a:r>
            <a:r>
              <a:rPr lang="zh-CN" altLang="en-US">
                <a:solidFill>
                  <a:srgbClr val="000000"/>
                </a:solidFill>
                <a:ea typeface="楷体_GB2312" pitchFamily="49" charset="-122"/>
              </a:rPr>
              <a:t>“</a:t>
            </a:r>
            <a:r>
              <a:rPr lang="zh-CN" altLang="en-US">
                <a:solidFill>
                  <a:srgbClr val="990000"/>
                </a:solidFill>
                <a:latin typeface="楷体_GB2312" pitchFamily="49" charset="-122"/>
                <a:ea typeface="楷体_GB2312" pitchFamily="49" charset="-122"/>
              </a:rPr>
              <a:t>█</a:t>
            </a:r>
            <a:r>
              <a:rPr lang="zh-CN" altLang="en-US">
                <a:solidFill>
                  <a:srgbClr val="000000"/>
                </a:solidFill>
                <a:ea typeface="楷体_GB2312" pitchFamily="49" charset="-122"/>
              </a:rPr>
              <a:t>”</a:t>
            </a:r>
            <a:r>
              <a:rPr lang="zh-CN" altLang="en-US">
                <a:solidFill>
                  <a:srgbClr val="000000"/>
                </a:solidFill>
                <a:latin typeface="楷体_GB2312" pitchFamily="49" charset="-122"/>
                <a:ea typeface="楷体_GB2312" pitchFamily="49" charset="-122"/>
              </a:rPr>
              <a:t>表示</a:t>
            </a:r>
          </a:p>
        </p:txBody>
      </p:sp>
      <p:grpSp>
        <p:nvGrpSpPr>
          <p:cNvPr id="4" name="Group 29"/>
          <p:cNvGrpSpPr>
            <a:grpSpLocks/>
          </p:cNvGrpSpPr>
          <p:nvPr/>
        </p:nvGrpSpPr>
        <p:grpSpPr bwMode="auto">
          <a:xfrm>
            <a:off x="685800" y="4114800"/>
            <a:ext cx="2328863" cy="1544638"/>
            <a:chOff x="432" y="2592"/>
            <a:chExt cx="1467" cy="973"/>
          </a:xfrm>
        </p:grpSpPr>
        <p:sp>
          <p:nvSpPr>
            <p:cNvPr id="52243" name="Rectangle 11"/>
            <p:cNvSpPr>
              <a:spLocks noChangeArrowheads="1"/>
            </p:cNvSpPr>
            <p:nvPr/>
          </p:nvSpPr>
          <p:spPr bwMode="auto">
            <a:xfrm>
              <a:off x="432" y="2592"/>
              <a:ext cx="14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p>
              <a:pPr marL="342900" indent="-342900" algn="l">
                <a:buClr>
                  <a:schemeClr val="tx2"/>
                </a:buClr>
                <a:buSzPct val="110000"/>
                <a:buFont typeface="Symbol" pitchFamily="18" charset="2"/>
                <a:buNone/>
              </a:pPr>
              <a:r>
                <a:rPr kumimoji="0" lang="en-US" altLang="zh-CN">
                  <a:solidFill>
                    <a:schemeClr val="tx1"/>
                  </a:solidFill>
                  <a:latin typeface="楷体_GB2312" pitchFamily="49" charset="-122"/>
                  <a:ea typeface="楷体_GB2312" pitchFamily="49" charset="-122"/>
                </a:rPr>
                <a:t>2)</a:t>
              </a:r>
              <a:r>
                <a:rPr kumimoji="0" lang="zh-CN" altLang="en-US">
                  <a:solidFill>
                    <a:schemeClr val="tx1"/>
                  </a:solidFill>
                  <a:latin typeface="楷体_GB2312" pitchFamily="49" charset="-122"/>
                  <a:ea typeface="楷体_GB2312" pitchFamily="49" charset="-122"/>
                </a:rPr>
                <a:t>只含根结点</a:t>
              </a:r>
            </a:p>
          </p:txBody>
        </p:sp>
        <p:sp useBgFill="1">
          <p:nvSpPr>
            <p:cNvPr id="52244" name="Oval 12"/>
            <p:cNvSpPr>
              <a:spLocks noChangeArrowheads="1"/>
            </p:cNvSpPr>
            <p:nvPr/>
          </p:nvSpPr>
          <p:spPr bwMode="auto">
            <a:xfrm>
              <a:off x="792" y="2976"/>
              <a:ext cx="624" cy="589"/>
            </a:xfrm>
            <a:prstGeom prst="ellipse">
              <a:avLst/>
            </a:prstGeom>
            <a:ln w="31750">
              <a:solidFill>
                <a:srgbClr val="990000"/>
              </a:solidFill>
              <a:round/>
              <a:headEnd/>
              <a:tailEnd/>
            </a:ln>
          </p:spPr>
          <p:txBody>
            <a:bodyPr/>
            <a:lstStyle/>
            <a:p>
              <a:pPr>
                <a:spcBef>
                  <a:spcPct val="0"/>
                </a:spcBef>
              </a:pPr>
              <a:r>
                <a:rPr lang="en-US" altLang="zh-CN" sz="4000" dirty="0">
                  <a:solidFill>
                    <a:srgbClr val="990000"/>
                  </a:solidFill>
                </a:rPr>
                <a:t>A</a:t>
              </a:r>
              <a:endParaRPr lang="en-US" altLang="zh-CN" dirty="0">
                <a:solidFill>
                  <a:srgbClr val="990000"/>
                </a:solidFill>
              </a:endParaRPr>
            </a:p>
          </p:txBody>
        </p:sp>
      </p:grpSp>
      <p:sp>
        <p:nvSpPr>
          <p:cNvPr id="311309" name="Rectangle 13"/>
          <p:cNvSpPr>
            <a:spLocks noChangeArrowheads="1"/>
          </p:cNvSpPr>
          <p:nvPr/>
        </p:nvSpPr>
        <p:spPr bwMode="auto">
          <a:xfrm>
            <a:off x="3886200" y="4724400"/>
            <a:ext cx="3654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marL="342900" indent="-342900">
              <a:buClr>
                <a:schemeClr val="tx2"/>
              </a:buClr>
              <a:buSzPct val="110000"/>
              <a:buFont typeface="Symbol" pitchFamily="18" charset="2"/>
              <a:buNone/>
            </a:pPr>
            <a:r>
              <a:rPr lang="zh-CN" altLang="en-US">
                <a:solidFill>
                  <a:srgbClr val="000000"/>
                </a:solidFill>
                <a:latin typeface="楷体_GB2312" pitchFamily="49" charset="-122"/>
                <a:ea typeface="楷体_GB2312" pitchFamily="49" charset="-122"/>
              </a:rPr>
              <a:t>以字符串</a:t>
            </a:r>
            <a:r>
              <a:rPr lang="zh-CN" altLang="en-US">
                <a:solidFill>
                  <a:srgbClr val="000000"/>
                </a:solidFill>
                <a:ea typeface="楷体_GB2312" pitchFamily="49" charset="-122"/>
              </a:rPr>
              <a:t>“</a:t>
            </a:r>
            <a:r>
              <a:rPr lang="en-US" altLang="zh-CN">
                <a:solidFill>
                  <a:srgbClr val="990000"/>
                </a:solidFill>
                <a:ea typeface="楷体_GB2312" pitchFamily="49" charset="-122"/>
              </a:rPr>
              <a:t>A</a:t>
            </a:r>
            <a:r>
              <a:rPr lang="en-US" altLang="zh-CN">
                <a:solidFill>
                  <a:srgbClr val="990000"/>
                </a:solidFill>
                <a:latin typeface="楷体_GB2312" pitchFamily="49" charset="-122"/>
                <a:ea typeface="楷体_GB2312" pitchFamily="49" charset="-122"/>
              </a:rPr>
              <a:t>██</a:t>
            </a:r>
            <a:r>
              <a:rPr lang="en-US" altLang="zh-CN">
                <a:solidFill>
                  <a:srgbClr val="000000"/>
                </a:solidFill>
                <a:ea typeface="楷体_GB2312" pitchFamily="49" charset="-122"/>
              </a:rPr>
              <a:t>”</a:t>
            </a:r>
            <a:r>
              <a:rPr lang="zh-CN" altLang="en-US">
                <a:solidFill>
                  <a:srgbClr val="000000"/>
                </a:solidFill>
                <a:latin typeface="楷体_GB2312" pitchFamily="49" charset="-122"/>
                <a:ea typeface="楷体_GB2312" pitchFamily="49" charset="-122"/>
              </a:rPr>
              <a:t>表示</a:t>
            </a:r>
          </a:p>
        </p:txBody>
      </p:sp>
      <p:graphicFrame>
        <p:nvGraphicFramePr>
          <p:cNvPr id="311322" name="Group 26"/>
          <p:cNvGraphicFramePr>
            <a:graphicFrameLocks noGrp="1"/>
          </p:cNvGraphicFramePr>
          <p:nvPr/>
        </p:nvGraphicFramePr>
        <p:xfrm>
          <a:off x="4572000" y="1447800"/>
          <a:ext cx="3657600" cy="533400"/>
        </p:xfrm>
        <a:graphic>
          <a:graphicData uri="http://schemas.openxmlformats.org/drawingml/2006/table">
            <a:tbl>
              <a:tblPr/>
              <a:tblGrid>
                <a:gridCol w="1219200"/>
                <a:gridCol w="1219200"/>
                <a:gridCol w="1219200"/>
              </a:tblGrid>
              <a:tr h="533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rgbClr val="990000"/>
                          </a:solidFill>
                          <a:effectLst/>
                          <a:latin typeface="Times New Roman" pitchFamily="18" charset="0"/>
                          <a:ea typeface="楷体_GB2312" pitchFamily="49" charset="-122"/>
                        </a:rPr>
                        <a:t>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rgbClr val="990000"/>
                          </a:solidFill>
                          <a:effectLst/>
                          <a:latin typeface="Times New Roman" pitchFamily="18" charset="0"/>
                          <a:ea typeface="楷体_GB2312" pitchFamily="49" charset="-122"/>
                        </a:rPr>
                        <a:t>左子树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rgbClr val="990000"/>
                          </a:solidFill>
                          <a:effectLst/>
                          <a:latin typeface="Times New Roman" pitchFamily="18" charset="0"/>
                          <a:ea typeface="楷体_GB2312" pitchFamily="49" charset="-122"/>
                        </a:rPr>
                        <a:t>右子树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11322"/>
                                        </p:tgtEl>
                                        <p:attrNameLst>
                                          <p:attrName>style.visibility</p:attrName>
                                        </p:attrNameLst>
                                      </p:cBhvr>
                                      <p:to>
                                        <p:strVal val="visible"/>
                                      </p:to>
                                    </p:set>
                                    <p:anim calcmode="lin" valueType="num">
                                      <p:cBhvr additive="base">
                                        <p:cTn id="7" dur="500" fill="hold"/>
                                        <p:tgtEl>
                                          <p:spTgt spid="311322"/>
                                        </p:tgtEl>
                                        <p:attrNameLst>
                                          <p:attrName>ppt_x</p:attrName>
                                        </p:attrNameLst>
                                      </p:cBhvr>
                                      <p:tavLst>
                                        <p:tav tm="0">
                                          <p:val>
                                            <p:strVal val="1+#ppt_w/2"/>
                                          </p:val>
                                        </p:tav>
                                        <p:tav tm="100000">
                                          <p:val>
                                            <p:strVal val="#ppt_x"/>
                                          </p:val>
                                        </p:tav>
                                      </p:tavLst>
                                    </p:anim>
                                    <p:anim calcmode="lin" valueType="num">
                                      <p:cBhvr additive="base">
                                        <p:cTn id="8" dur="500" fill="hold"/>
                                        <p:tgtEl>
                                          <p:spTgt spid="3113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1305"/>
                                        </p:tgtEl>
                                        <p:attrNameLst>
                                          <p:attrName>style.visibility</p:attrName>
                                        </p:attrNameLst>
                                      </p:cBhvr>
                                      <p:to>
                                        <p:strVal val="visible"/>
                                      </p:to>
                                    </p:set>
                                    <p:anim calcmode="lin" valueType="num">
                                      <p:cBhvr additive="base">
                                        <p:cTn id="19" dur="500" fill="hold"/>
                                        <p:tgtEl>
                                          <p:spTgt spid="311305"/>
                                        </p:tgtEl>
                                        <p:attrNameLst>
                                          <p:attrName>ppt_x</p:attrName>
                                        </p:attrNameLst>
                                      </p:cBhvr>
                                      <p:tavLst>
                                        <p:tav tm="0">
                                          <p:val>
                                            <p:strVal val="1+#ppt_w/2"/>
                                          </p:val>
                                        </p:tav>
                                        <p:tav tm="100000">
                                          <p:val>
                                            <p:strVal val="#ppt_x"/>
                                          </p:val>
                                        </p:tav>
                                      </p:tavLst>
                                    </p:anim>
                                    <p:anim calcmode="lin" valueType="num">
                                      <p:cBhvr additive="base">
                                        <p:cTn id="20" dur="500" fill="hold"/>
                                        <p:tgtEl>
                                          <p:spTgt spid="31130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11309"/>
                                        </p:tgtEl>
                                        <p:attrNameLst>
                                          <p:attrName>style.visibility</p:attrName>
                                        </p:attrNameLst>
                                      </p:cBhvr>
                                      <p:to>
                                        <p:strVal val="visible"/>
                                      </p:to>
                                    </p:set>
                                    <p:anim calcmode="lin" valueType="num">
                                      <p:cBhvr additive="base">
                                        <p:cTn id="31" dur="500" fill="hold"/>
                                        <p:tgtEl>
                                          <p:spTgt spid="311309"/>
                                        </p:tgtEl>
                                        <p:attrNameLst>
                                          <p:attrName>ppt_x</p:attrName>
                                        </p:attrNameLst>
                                      </p:cBhvr>
                                      <p:tavLst>
                                        <p:tav tm="0">
                                          <p:val>
                                            <p:strVal val="1+#ppt_w/2"/>
                                          </p:val>
                                        </p:tav>
                                        <p:tav tm="100000">
                                          <p:val>
                                            <p:strVal val="#ppt_x"/>
                                          </p:val>
                                        </p:tav>
                                      </p:tavLst>
                                    </p:anim>
                                    <p:anim calcmode="lin" valueType="num">
                                      <p:cBhvr additive="base">
                                        <p:cTn id="32" dur="500" fill="hold"/>
                                        <p:tgtEl>
                                          <p:spTgt spid="311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5" grpId="0" autoUpdateAnimBg="0"/>
      <p:bldP spid="31130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8B796996-E5E9-4721-8369-005B359B6284}" type="slidenum">
              <a:rPr kumimoji="0" lang="en-US" altLang="zh-CN" sz="1400" b="0" smtClean="0">
                <a:solidFill>
                  <a:schemeClr val="tx1"/>
                </a:solidFill>
              </a:rPr>
              <a:pPr eaLnBrk="1" hangingPunct="1"/>
              <a:t>52</a:t>
            </a:fld>
            <a:endParaRPr kumimoji="0" lang="en-US" altLang="zh-CN" sz="1400" b="0" smtClean="0">
              <a:solidFill>
                <a:schemeClr val="tx1"/>
              </a:solidFill>
            </a:endParaRPr>
          </a:p>
        </p:txBody>
      </p:sp>
      <p:sp>
        <p:nvSpPr>
          <p:cNvPr id="53251" name="Rectangle 2"/>
          <p:cNvSpPr>
            <a:spLocks noGrp="1" noChangeArrowheads="1"/>
          </p:cNvSpPr>
          <p:nvPr>
            <p:ph type="title"/>
          </p:nvPr>
        </p:nvSpPr>
        <p:spPr/>
        <p:txBody>
          <a:bodyPr/>
          <a:lstStyle/>
          <a:p>
            <a:pPr eaLnBrk="1" hangingPunct="1"/>
            <a:r>
              <a:rPr lang="zh-CN" altLang="en-US" smtClean="0"/>
              <a:t>以字符串的形式定义二叉树</a:t>
            </a:r>
            <a:r>
              <a:rPr lang="en-US" altLang="zh-CN" smtClean="0"/>
              <a:t>(cont.)</a:t>
            </a:r>
          </a:p>
        </p:txBody>
      </p:sp>
      <p:sp>
        <p:nvSpPr>
          <p:cNvPr id="53252" name="Rectangle 5"/>
          <p:cNvSpPr>
            <a:spLocks noChangeArrowheads="1"/>
          </p:cNvSpPr>
          <p:nvPr/>
        </p:nvSpPr>
        <p:spPr bwMode="auto">
          <a:xfrm>
            <a:off x="468313" y="1484313"/>
            <a:ext cx="304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marL="342900" indent="-342900" algn="l">
              <a:buClr>
                <a:schemeClr val="tx2"/>
              </a:buClr>
              <a:buSzPct val="110000"/>
              <a:buFont typeface="Symbol" pitchFamily="18" charset="2"/>
              <a:buNone/>
            </a:pPr>
            <a:r>
              <a:rPr lang="zh-CN" altLang="en-US">
                <a:solidFill>
                  <a:srgbClr val="000000"/>
                </a:solidFill>
                <a:latin typeface="楷体_GB2312" pitchFamily="49" charset="-122"/>
                <a:ea typeface="楷体_GB2312" pitchFamily="49" charset="-122"/>
              </a:rPr>
              <a:t>定义一棵二叉树：</a:t>
            </a:r>
            <a:endParaRPr lang="zh-CN" altLang="en-US">
              <a:solidFill>
                <a:srgbClr val="990000"/>
              </a:solidFill>
              <a:latin typeface="楷体_GB2312" pitchFamily="49" charset="-122"/>
              <a:ea typeface="楷体_GB2312" pitchFamily="49" charset="-122"/>
            </a:endParaRPr>
          </a:p>
        </p:txBody>
      </p:sp>
      <p:grpSp>
        <p:nvGrpSpPr>
          <p:cNvPr id="2" name="Group 6"/>
          <p:cNvGrpSpPr>
            <a:grpSpLocks/>
          </p:cNvGrpSpPr>
          <p:nvPr/>
        </p:nvGrpSpPr>
        <p:grpSpPr bwMode="auto">
          <a:xfrm>
            <a:off x="611188" y="3119438"/>
            <a:ext cx="2667000" cy="1985962"/>
            <a:chOff x="240" y="2832"/>
            <a:chExt cx="1680" cy="1251"/>
          </a:xfrm>
        </p:grpSpPr>
        <p:sp>
          <p:nvSpPr>
            <p:cNvPr id="53270" name="Line 7"/>
            <p:cNvSpPr>
              <a:spLocks noChangeShapeType="1"/>
            </p:cNvSpPr>
            <p:nvPr/>
          </p:nvSpPr>
          <p:spPr bwMode="auto">
            <a:xfrm flipH="1">
              <a:off x="431" y="3022"/>
              <a:ext cx="528" cy="33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1" name="Line 8"/>
            <p:cNvSpPr>
              <a:spLocks noChangeShapeType="1"/>
            </p:cNvSpPr>
            <p:nvPr/>
          </p:nvSpPr>
          <p:spPr bwMode="auto">
            <a:xfrm>
              <a:off x="1156" y="3022"/>
              <a:ext cx="528" cy="333"/>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2" name="Line 9"/>
            <p:cNvSpPr>
              <a:spLocks noChangeShapeType="1"/>
            </p:cNvSpPr>
            <p:nvPr/>
          </p:nvSpPr>
          <p:spPr bwMode="auto">
            <a:xfrm>
              <a:off x="521" y="3566"/>
              <a:ext cx="336" cy="285"/>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53273" name="Oval 10"/>
            <p:cNvSpPr>
              <a:spLocks noChangeArrowheads="1"/>
            </p:cNvSpPr>
            <p:nvPr/>
          </p:nvSpPr>
          <p:spPr bwMode="auto">
            <a:xfrm>
              <a:off x="912" y="2832"/>
              <a:ext cx="306" cy="291"/>
            </a:xfrm>
            <a:prstGeom prst="ellipse">
              <a:avLst/>
            </a:prstGeom>
            <a:ln w="38100" cap="sq">
              <a:solidFill>
                <a:schemeClr val="tx1"/>
              </a:solidFill>
              <a:round/>
              <a:headEnd type="none" w="sm" len="sm"/>
              <a:tailEnd type="none" w="sm" len="sm"/>
            </a:ln>
          </p:spPr>
          <p:txBody>
            <a:bodyPr wrap="none" anchor="ctr"/>
            <a:lstStyle/>
            <a:p>
              <a:pPr>
                <a:spcBef>
                  <a:spcPct val="0"/>
                </a:spcBef>
              </a:pPr>
              <a:r>
                <a:rPr lang="en-US" altLang="zh-CN" sz="3200">
                  <a:solidFill>
                    <a:srgbClr val="990033"/>
                  </a:solidFill>
                </a:rPr>
                <a:t>A</a:t>
              </a:r>
              <a:endParaRPr lang="en-US" altLang="zh-CN" sz="2400" b="0">
                <a:solidFill>
                  <a:schemeClr val="tx1"/>
                </a:solidFill>
              </a:endParaRPr>
            </a:p>
          </p:txBody>
        </p:sp>
        <p:sp useBgFill="1">
          <p:nvSpPr>
            <p:cNvPr id="53274" name="Oval 11"/>
            <p:cNvSpPr>
              <a:spLocks noChangeArrowheads="1"/>
            </p:cNvSpPr>
            <p:nvPr/>
          </p:nvSpPr>
          <p:spPr bwMode="auto">
            <a:xfrm>
              <a:off x="240" y="3332"/>
              <a:ext cx="336" cy="319"/>
            </a:xfrm>
            <a:prstGeom prst="ellipse">
              <a:avLst/>
            </a:prstGeom>
            <a:ln w="38100" cap="sq">
              <a:solidFill>
                <a:schemeClr val="tx1"/>
              </a:solidFill>
              <a:round/>
              <a:headEnd type="none" w="sm" len="sm"/>
              <a:tailEnd type="none" w="sm" len="sm"/>
            </a:ln>
          </p:spPr>
          <p:txBody>
            <a:bodyPr wrap="none" anchor="ctr"/>
            <a:lstStyle/>
            <a:p>
              <a:pPr>
                <a:spcBef>
                  <a:spcPct val="0"/>
                </a:spcBef>
              </a:pPr>
              <a:r>
                <a:rPr lang="en-US" altLang="zh-CN" sz="3200">
                  <a:solidFill>
                    <a:srgbClr val="990033"/>
                  </a:solidFill>
                </a:rPr>
                <a:t>B</a:t>
              </a:r>
              <a:endParaRPr lang="en-US" altLang="zh-CN" sz="2400" b="0">
                <a:solidFill>
                  <a:schemeClr val="tx1"/>
                </a:solidFill>
              </a:endParaRPr>
            </a:p>
          </p:txBody>
        </p:sp>
        <p:sp useBgFill="1">
          <p:nvSpPr>
            <p:cNvPr id="53275" name="Oval 12"/>
            <p:cNvSpPr>
              <a:spLocks noChangeArrowheads="1"/>
            </p:cNvSpPr>
            <p:nvPr/>
          </p:nvSpPr>
          <p:spPr bwMode="auto">
            <a:xfrm>
              <a:off x="768" y="3792"/>
              <a:ext cx="306" cy="291"/>
            </a:xfrm>
            <a:prstGeom prst="ellipse">
              <a:avLst/>
            </a:prstGeom>
            <a:ln w="38100" cap="sq">
              <a:solidFill>
                <a:schemeClr val="tx1"/>
              </a:solidFill>
              <a:round/>
              <a:headEnd type="none" w="sm" len="sm"/>
              <a:tailEnd type="none" w="sm" len="sm"/>
            </a:ln>
          </p:spPr>
          <p:txBody>
            <a:bodyPr wrap="none" anchor="ctr"/>
            <a:lstStyle/>
            <a:p>
              <a:pPr>
                <a:spcBef>
                  <a:spcPct val="0"/>
                </a:spcBef>
              </a:pPr>
              <a:r>
                <a:rPr lang="en-US" altLang="zh-CN" sz="3200">
                  <a:solidFill>
                    <a:srgbClr val="990033"/>
                  </a:solidFill>
                </a:rPr>
                <a:t>C</a:t>
              </a:r>
              <a:endParaRPr lang="en-US" altLang="zh-CN" sz="2400" b="0">
                <a:solidFill>
                  <a:schemeClr val="tx1"/>
                </a:solidFill>
              </a:endParaRPr>
            </a:p>
          </p:txBody>
        </p:sp>
        <p:sp useBgFill="1">
          <p:nvSpPr>
            <p:cNvPr id="53276" name="Oval 13"/>
            <p:cNvSpPr>
              <a:spLocks noChangeArrowheads="1"/>
            </p:cNvSpPr>
            <p:nvPr/>
          </p:nvSpPr>
          <p:spPr bwMode="auto">
            <a:xfrm>
              <a:off x="1584" y="3332"/>
              <a:ext cx="336" cy="319"/>
            </a:xfrm>
            <a:prstGeom prst="ellipse">
              <a:avLst/>
            </a:prstGeom>
            <a:ln w="38100" cap="sq">
              <a:solidFill>
                <a:schemeClr val="tx1"/>
              </a:solidFill>
              <a:round/>
              <a:headEnd type="none" w="sm" len="sm"/>
              <a:tailEnd type="none" w="sm" len="sm"/>
            </a:ln>
          </p:spPr>
          <p:txBody>
            <a:bodyPr wrap="none" anchor="ctr"/>
            <a:lstStyle/>
            <a:p>
              <a:pPr>
                <a:spcBef>
                  <a:spcPct val="0"/>
                </a:spcBef>
              </a:pPr>
              <a:r>
                <a:rPr lang="en-US" altLang="zh-CN" sz="3200">
                  <a:solidFill>
                    <a:srgbClr val="990033"/>
                  </a:solidFill>
                </a:rPr>
                <a:t>D</a:t>
              </a:r>
              <a:endParaRPr lang="en-US" altLang="zh-CN" sz="2400" b="0">
                <a:solidFill>
                  <a:schemeClr val="tx1"/>
                </a:solidFill>
              </a:endParaRPr>
            </a:p>
          </p:txBody>
        </p:sp>
      </p:grpSp>
      <p:sp>
        <p:nvSpPr>
          <p:cNvPr id="378894" name="Rectangle 14"/>
          <p:cNvSpPr>
            <a:spLocks noChangeArrowheads="1"/>
          </p:cNvSpPr>
          <p:nvPr/>
        </p:nvSpPr>
        <p:spPr bwMode="auto">
          <a:xfrm>
            <a:off x="533400" y="2209800"/>
            <a:ext cx="625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marL="342900" indent="-342900" algn="l">
              <a:buClr>
                <a:schemeClr val="tx2"/>
              </a:buClr>
              <a:buSzPct val="110000"/>
              <a:buFont typeface="Symbol" pitchFamily="18" charset="2"/>
              <a:buNone/>
            </a:pPr>
            <a:r>
              <a:rPr kumimoji="0" lang="en-US" altLang="zh-CN">
                <a:solidFill>
                  <a:schemeClr val="tx1"/>
                </a:solidFill>
                <a:latin typeface="楷体_GB2312" pitchFamily="49" charset="-122"/>
                <a:ea typeface="楷体_GB2312" pitchFamily="49" charset="-122"/>
              </a:rPr>
              <a:t>3)</a:t>
            </a:r>
            <a:r>
              <a:rPr kumimoji="0" lang="zh-CN" altLang="en-US">
                <a:solidFill>
                  <a:schemeClr val="tx1"/>
                </a:solidFill>
                <a:latin typeface="楷体_GB2312" pitchFamily="49" charset="-122"/>
                <a:ea typeface="楷体_GB2312" pitchFamily="49" charset="-122"/>
              </a:rPr>
              <a:t>含多个结点：假设按照先序遍历顺序</a:t>
            </a:r>
          </a:p>
        </p:txBody>
      </p:sp>
      <p:sp>
        <p:nvSpPr>
          <p:cNvPr id="378895" name="Rectangle 15"/>
          <p:cNvSpPr>
            <a:spLocks noChangeArrowheads="1"/>
          </p:cNvSpPr>
          <p:nvPr/>
        </p:nvSpPr>
        <p:spPr bwMode="auto">
          <a:xfrm>
            <a:off x="3868738" y="4114800"/>
            <a:ext cx="31053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marL="342900" indent="-342900" algn="l">
              <a:buClr>
                <a:schemeClr val="tx2"/>
              </a:buClr>
              <a:buSzPct val="110000"/>
              <a:buFont typeface="Symbol" pitchFamily="18" charset="2"/>
              <a:buNone/>
            </a:pPr>
            <a:r>
              <a:rPr lang="en-US" altLang="zh-CN" dirty="0">
                <a:solidFill>
                  <a:srgbClr val="000000"/>
                </a:solidFill>
                <a:ea typeface="楷体_GB2312" pitchFamily="49" charset="-122"/>
              </a:rPr>
              <a:t>“</a:t>
            </a:r>
            <a:r>
              <a:rPr lang="en-US" altLang="zh-CN" dirty="0">
                <a:solidFill>
                  <a:srgbClr val="990000"/>
                </a:solidFill>
                <a:ea typeface="楷体_GB2312" pitchFamily="49" charset="-122"/>
              </a:rPr>
              <a:t>AB█C█ █ D</a:t>
            </a:r>
            <a:r>
              <a:rPr lang="en-US" altLang="zh-CN" dirty="0" smtClean="0">
                <a:solidFill>
                  <a:srgbClr val="990000"/>
                </a:solidFill>
                <a:ea typeface="楷体_GB2312" pitchFamily="49" charset="-122"/>
              </a:rPr>
              <a:t>█</a:t>
            </a:r>
            <a:r>
              <a:rPr lang="zh-CN" altLang="en-US" dirty="0" smtClean="0">
                <a:solidFill>
                  <a:srgbClr val="990000"/>
                </a:solidFill>
                <a:ea typeface="楷体_GB2312" pitchFamily="49" charset="-122"/>
              </a:rPr>
              <a:t> </a:t>
            </a:r>
            <a:r>
              <a:rPr lang="en-US" altLang="zh-CN" dirty="0" smtClean="0">
                <a:solidFill>
                  <a:srgbClr val="990000"/>
                </a:solidFill>
                <a:ea typeface="楷体_GB2312" pitchFamily="49" charset="-122"/>
              </a:rPr>
              <a:t>█</a:t>
            </a:r>
            <a:r>
              <a:rPr lang="en-US" altLang="zh-CN" dirty="0">
                <a:solidFill>
                  <a:srgbClr val="000000"/>
                </a:solidFill>
                <a:ea typeface="楷体_GB2312" pitchFamily="49" charset="-122"/>
              </a:rPr>
              <a:t>”</a:t>
            </a:r>
          </a:p>
        </p:txBody>
      </p:sp>
      <p:sp>
        <p:nvSpPr>
          <p:cNvPr id="378896" name="Line 16"/>
          <p:cNvSpPr>
            <a:spLocks noChangeShapeType="1"/>
          </p:cNvSpPr>
          <p:nvPr/>
        </p:nvSpPr>
        <p:spPr bwMode="auto">
          <a:xfrm>
            <a:off x="4929190" y="4611996"/>
            <a:ext cx="936625" cy="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8897" name="Line 17"/>
          <p:cNvSpPr>
            <a:spLocks noChangeShapeType="1"/>
          </p:cNvSpPr>
          <p:nvPr/>
        </p:nvSpPr>
        <p:spPr bwMode="auto">
          <a:xfrm flipV="1">
            <a:off x="4429125" y="4729163"/>
            <a:ext cx="1436688" cy="0"/>
          </a:xfrm>
          <a:prstGeom prst="line">
            <a:avLst/>
          </a:prstGeom>
          <a:noFill/>
          <a:ln w="28575" cap="sq">
            <a:solidFill>
              <a:srgbClr val="000099"/>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378898" name="Line 18"/>
          <p:cNvSpPr>
            <a:spLocks noChangeShapeType="1"/>
          </p:cNvSpPr>
          <p:nvPr/>
        </p:nvSpPr>
        <p:spPr bwMode="auto">
          <a:xfrm>
            <a:off x="4156075" y="4872038"/>
            <a:ext cx="2952750" cy="0"/>
          </a:xfrm>
          <a:prstGeom prst="line">
            <a:avLst/>
          </a:prstGeom>
          <a:noFill/>
          <a:ln w="28575" cap="sq">
            <a:solidFill>
              <a:srgbClr val="99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378900" name="Group 20"/>
          <p:cNvGraphicFramePr>
            <a:graphicFrameLocks noGrp="1"/>
          </p:cNvGraphicFramePr>
          <p:nvPr/>
        </p:nvGraphicFramePr>
        <p:xfrm>
          <a:off x="3733800" y="1447800"/>
          <a:ext cx="3657600" cy="533400"/>
        </p:xfrm>
        <a:graphic>
          <a:graphicData uri="http://schemas.openxmlformats.org/drawingml/2006/table">
            <a:tbl>
              <a:tblPr/>
              <a:tblGrid>
                <a:gridCol w="1219200"/>
                <a:gridCol w="1219200"/>
                <a:gridCol w="1219200"/>
              </a:tblGrid>
              <a:tr h="533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rgbClr val="990000"/>
                          </a:solidFill>
                          <a:effectLst/>
                          <a:latin typeface="Times New Roman" pitchFamily="18" charset="0"/>
                          <a:ea typeface="楷体_GB2312" pitchFamily="49" charset="-122"/>
                        </a:rPr>
                        <a:t>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rgbClr val="990000"/>
                          </a:solidFill>
                          <a:effectLst/>
                          <a:latin typeface="Times New Roman" pitchFamily="18" charset="0"/>
                          <a:ea typeface="楷体_GB2312" pitchFamily="49" charset="-122"/>
                        </a:rPr>
                        <a:t>左子树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rgbClr val="990000"/>
                          </a:solidFill>
                          <a:effectLst/>
                          <a:latin typeface="Times New Roman" pitchFamily="18" charset="0"/>
                          <a:ea typeface="楷体_GB2312" pitchFamily="49" charset="-122"/>
                        </a:rPr>
                        <a:t>右子树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8911" name="Rectangle 31"/>
          <p:cNvSpPr>
            <a:spLocks noChangeArrowheads="1"/>
          </p:cNvSpPr>
          <p:nvPr/>
        </p:nvSpPr>
        <p:spPr bwMode="auto">
          <a:xfrm>
            <a:off x="3962400" y="342900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zh-CN" altLang="en-US" dirty="0">
                <a:solidFill>
                  <a:srgbClr val="000000"/>
                </a:solidFill>
                <a:ea typeface="楷体_GB2312" pitchFamily="49" charset="-122"/>
              </a:rPr>
              <a:t>以字符串表示：</a:t>
            </a:r>
          </a:p>
        </p:txBody>
      </p:sp>
      <p:sp>
        <p:nvSpPr>
          <p:cNvPr id="20" name="Line 16"/>
          <p:cNvSpPr>
            <a:spLocks noChangeShapeType="1"/>
          </p:cNvSpPr>
          <p:nvPr/>
        </p:nvSpPr>
        <p:spPr bwMode="auto">
          <a:xfrm>
            <a:off x="5929322" y="4572008"/>
            <a:ext cx="936625" cy="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894"/>
                                        </p:tgtEl>
                                        <p:attrNameLst>
                                          <p:attrName>style.visibility</p:attrName>
                                        </p:attrNameLst>
                                      </p:cBhvr>
                                      <p:to>
                                        <p:strVal val="visible"/>
                                      </p:to>
                                    </p:set>
                                    <p:anim calcmode="lin" valueType="num">
                                      <p:cBhvr additive="base">
                                        <p:cTn id="7" dur="500" fill="hold"/>
                                        <p:tgtEl>
                                          <p:spTgt spid="378894"/>
                                        </p:tgtEl>
                                        <p:attrNameLst>
                                          <p:attrName>ppt_x</p:attrName>
                                        </p:attrNameLst>
                                      </p:cBhvr>
                                      <p:tavLst>
                                        <p:tav tm="0">
                                          <p:val>
                                            <p:strVal val="0-#ppt_w/2"/>
                                          </p:val>
                                        </p:tav>
                                        <p:tav tm="100000">
                                          <p:val>
                                            <p:strVal val="#ppt_x"/>
                                          </p:val>
                                        </p:tav>
                                      </p:tavLst>
                                    </p:anim>
                                    <p:anim calcmode="lin" valueType="num">
                                      <p:cBhvr additive="base">
                                        <p:cTn id="8" dur="500" fill="hold"/>
                                        <p:tgtEl>
                                          <p:spTgt spid="3788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911"/>
                                        </p:tgtEl>
                                        <p:attrNameLst>
                                          <p:attrName>style.visibility</p:attrName>
                                        </p:attrNameLst>
                                      </p:cBhvr>
                                      <p:to>
                                        <p:strVal val="visible"/>
                                      </p:to>
                                    </p:set>
                                    <p:anim calcmode="lin" valueType="num">
                                      <p:cBhvr additive="base">
                                        <p:cTn id="19" dur="500" fill="hold"/>
                                        <p:tgtEl>
                                          <p:spTgt spid="378911"/>
                                        </p:tgtEl>
                                        <p:attrNameLst>
                                          <p:attrName>ppt_x</p:attrName>
                                        </p:attrNameLst>
                                      </p:cBhvr>
                                      <p:tavLst>
                                        <p:tav tm="0">
                                          <p:val>
                                            <p:strVal val="0-#ppt_w/2"/>
                                          </p:val>
                                        </p:tav>
                                        <p:tav tm="100000">
                                          <p:val>
                                            <p:strVal val="#ppt_x"/>
                                          </p:val>
                                        </p:tav>
                                      </p:tavLst>
                                    </p:anim>
                                    <p:anim calcmode="lin" valueType="num">
                                      <p:cBhvr additive="base">
                                        <p:cTn id="20" dur="500" fill="hold"/>
                                        <p:tgtEl>
                                          <p:spTgt spid="37891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378895"/>
                                        </p:tgtEl>
                                        <p:attrNameLst>
                                          <p:attrName>style.visibility</p:attrName>
                                        </p:attrNameLst>
                                      </p:cBhvr>
                                      <p:to>
                                        <p:strVal val="visible"/>
                                      </p:to>
                                    </p:set>
                                    <p:animEffect transition="in" filter="wipe(left)">
                                      <p:cBhvr>
                                        <p:cTn id="25" dur="75"/>
                                        <p:tgtEl>
                                          <p:spTgt spid="37889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78896"/>
                                        </p:tgtEl>
                                        <p:attrNameLst>
                                          <p:attrName>style.visibility</p:attrName>
                                        </p:attrNameLst>
                                      </p:cBhvr>
                                      <p:to>
                                        <p:strVal val="visible"/>
                                      </p:to>
                                    </p:set>
                                    <p:animEffect transition="in" filter="wipe(left)">
                                      <p:cBhvr>
                                        <p:cTn id="30" dur="500"/>
                                        <p:tgtEl>
                                          <p:spTgt spid="37889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78897"/>
                                        </p:tgtEl>
                                        <p:attrNameLst>
                                          <p:attrName>style.visibility</p:attrName>
                                        </p:attrNameLst>
                                      </p:cBhvr>
                                      <p:to>
                                        <p:strVal val="visible"/>
                                      </p:to>
                                    </p:set>
                                    <p:animEffect transition="in" filter="wipe(left)">
                                      <p:cBhvr>
                                        <p:cTn id="35" dur="500"/>
                                        <p:tgtEl>
                                          <p:spTgt spid="37889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78898"/>
                                        </p:tgtEl>
                                        <p:attrNameLst>
                                          <p:attrName>style.visibility</p:attrName>
                                        </p:attrNameLst>
                                      </p:cBhvr>
                                      <p:to>
                                        <p:strVal val="visible"/>
                                      </p:to>
                                    </p:set>
                                    <p:animEffect transition="in" filter="wipe(left)">
                                      <p:cBhvr>
                                        <p:cTn id="45" dur="500"/>
                                        <p:tgtEl>
                                          <p:spTgt spid="378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4" grpId="0" autoUpdateAnimBg="0"/>
      <p:bldP spid="378895" grpId="0" autoUpdateAnimBg="0"/>
      <p:bldP spid="378896" grpId="0" animBg="1"/>
      <p:bldP spid="378897" grpId="0" animBg="1"/>
      <p:bldP spid="378898" grpId="0" animBg="1"/>
      <p:bldP spid="378911" grpId="0" autoUpdateAnimBg="0"/>
      <p:bldP spid="2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3F098F4D-8A9E-4034-95F5-1AF577C75E77}" type="slidenum">
              <a:rPr kumimoji="0" lang="en-US" altLang="zh-CN" sz="1400" b="0" smtClean="0">
                <a:solidFill>
                  <a:schemeClr val="tx1"/>
                </a:solidFill>
              </a:rPr>
              <a:pPr eaLnBrk="1" hangingPunct="1"/>
              <a:t>53</a:t>
            </a:fld>
            <a:endParaRPr kumimoji="0" lang="en-US" altLang="zh-CN" sz="1400" b="0" smtClean="0">
              <a:solidFill>
                <a:schemeClr val="tx1"/>
              </a:solidFill>
            </a:endParaRPr>
          </a:p>
        </p:txBody>
      </p:sp>
      <p:sp>
        <p:nvSpPr>
          <p:cNvPr id="54275" name="Text Box 2"/>
          <p:cNvSpPr txBox="1">
            <a:spLocks noChangeArrowheads="1"/>
          </p:cNvSpPr>
          <p:nvPr/>
        </p:nvSpPr>
        <p:spPr bwMode="auto">
          <a:xfrm>
            <a:off x="1355725" y="1647825"/>
            <a:ext cx="6096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20000"/>
              </a:lnSpc>
              <a:spcBef>
                <a:spcPct val="0"/>
              </a:spcBef>
            </a:pPr>
            <a:r>
              <a:rPr lang="en-US" altLang="zh-CN" sz="4000">
                <a:solidFill>
                  <a:srgbClr val="FF9933"/>
                </a:solidFill>
                <a:ea typeface="楷体_GB2312" pitchFamily="49" charset="-122"/>
              </a:rPr>
              <a:t>A  B </a:t>
            </a:r>
            <a:r>
              <a:rPr lang="en-US" altLang="zh-CN" sz="4000" b="0">
                <a:solidFill>
                  <a:srgbClr val="FF9933"/>
                </a:solidFill>
                <a:ea typeface="楷体_GB2312" pitchFamily="49" charset="-122"/>
              </a:rPr>
              <a:t>    </a:t>
            </a:r>
            <a:r>
              <a:rPr lang="en-US" altLang="zh-CN" sz="4000">
                <a:solidFill>
                  <a:srgbClr val="FF9933"/>
                </a:solidFill>
                <a:ea typeface="楷体_GB2312" pitchFamily="49" charset="-122"/>
              </a:rPr>
              <a:t>C</a:t>
            </a:r>
            <a:r>
              <a:rPr lang="en-US" altLang="zh-CN" sz="4000" b="0">
                <a:solidFill>
                  <a:srgbClr val="FF9933"/>
                </a:solidFill>
                <a:ea typeface="楷体_GB2312" pitchFamily="49" charset="-122"/>
              </a:rPr>
              <a:t>          </a:t>
            </a:r>
            <a:r>
              <a:rPr lang="en-US" altLang="zh-CN" sz="4000">
                <a:solidFill>
                  <a:srgbClr val="FF9933"/>
                </a:solidFill>
                <a:ea typeface="楷体_GB2312" pitchFamily="49" charset="-122"/>
              </a:rPr>
              <a:t>D</a:t>
            </a:r>
            <a:r>
              <a:rPr lang="en-US" altLang="zh-CN" sz="4000" b="0">
                <a:solidFill>
                  <a:srgbClr val="FF9933"/>
                </a:solidFill>
                <a:ea typeface="楷体_GB2312" pitchFamily="49" charset="-122"/>
              </a:rPr>
              <a:t>   </a:t>
            </a:r>
            <a:endParaRPr lang="en-US" altLang="zh-CN" sz="2400" b="0">
              <a:solidFill>
                <a:schemeClr val="tx1"/>
              </a:solidFill>
            </a:endParaRPr>
          </a:p>
        </p:txBody>
      </p:sp>
      <p:sp>
        <p:nvSpPr>
          <p:cNvPr id="54276" name="Rectangle 3"/>
          <p:cNvSpPr>
            <a:spLocks noChangeArrowheads="1"/>
          </p:cNvSpPr>
          <p:nvPr/>
        </p:nvSpPr>
        <p:spPr bwMode="auto">
          <a:xfrm>
            <a:off x="2574925" y="1876425"/>
            <a:ext cx="304800" cy="381000"/>
          </a:xfrm>
          <a:prstGeom prst="rect">
            <a:avLst/>
          </a:prstGeom>
          <a:solidFill>
            <a:srgbClr val="FF9933"/>
          </a:solidFill>
          <a:ln w="12700" cap="sq">
            <a:solidFill>
              <a:srgbClr val="FF9933"/>
            </a:solidFill>
            <a:miter lim="800000"/>
            <a:headEnd type="none" w="sm" len="sm"/>
            <a:tailEnd type="none" w="sm" len="sm"/>
          </a:ln>
        </p:spPr>
        <p:txBody>
          <a:bodyPr wrap="none" anchor="ctr"/>
          <a:lstStyle/>
          <a:p>
            <a:endParaRPr lang="zh-CN" altLang="en-US"/>
          </a:p>
        </p:txBody>
      </p:sp>
      <p:sp>
        <p:nvSpPr>
          <p:cNvPr id="54277" name="Rectangle 4"/>
          <p:cNvSpPr>
            <a:spLocks noChangeArrowheads="1"/>
          </p:cNvSpPr>
          <p:nvPr/>
        </p:nvSpPr>
        <p:spPr bwMode="auto">
          <a:xfrm>
            <a:off x="3641725" y="1876425"/>
            <a:ext cx="304800" cy="381000"/>
          </a:xfrm>
          <a:prstGeom prst="rect">
            <a:avLst/>
          </a:prstGeom>
          <a:solidFill>
            <a:srgbClr val="FF9933"/>
          </a:solidFill>
          <a:ln w="12700" cap="sq">
            <a:solidFill>
              <a:srgbClr val="FF9933"/>
            </a:solidFill>
            <a:miter lim="800000"/>
            <a:headEnd type="none" w="sm" len="sm"/>
            <a:tailEnd type="none" w="sm" len="sm"/>
          </a:ln>
        </p:spPr>
        <p:txBody>
          <a:bodyPr wrap="none" anchor="ctr"/>
          <a:lstStyle/>
          <a:p>
            <a:endParaRPr lang="zh-CN" altLang="en-US"/>
          </a:p>
        </p:txBody>
      </p:sp>
      <p:sp>
        <p:nvSpPr>
          <p:cNvPr id="54278" name="Rectangle 5"/>
          <p:cNvSpPr>
            <a:spLocks noChangeArrowheads="1"/>
          </p:cNvSpPr>
          <p:nvPr/>
        </p:nvSpPr>
        <p:spPr bwMode="auto">
          <a:xfrm>
            <a:off x="4175125" y="1876425"/>
            <a:ext cx="304800" cy="381000"/>
          </a:xfrm>
          <a:prstGeom prst="rect">
            <a:avLst/>
          </a:prstGeom>
          <a:solidFill>
            <a:srgbClr val="FF9933"/>
          </a:solidFill>
          <a:ln w="12700" cap="sq">
            <a:solidFill>
              <a:srgbClr val="FF9933"/>
            </a:solidFill>
            <a:miter lim="800000"/>
            <a:headEnd type="none" w="sm" len="sm"/>
            <a:tailEnd type="none" w="sm" len="sm"/>
          </a:ln>
        </p:spPr>
        <p:txBody>
          <a:bodyPr wrap="none" anchor="ctr"/>
          <a:lstStyle/>
          <a:p>
            <a:endParaRPr lang="zh-CN" altLang="en-US"/>
          </a:p>
        </p:txBody>
      </p:sp>
      <p:sp>
        <p:nvSpPr>
          <p:cNvPr id="54279" name="Rectangle 6"/>
          <p:cNvSpPr>
            <a:spLocks noChangeArrowheads="1"/>
          </p:cNvSpPr>
          <p:nvPr/>
        </p:nvSpPr>
        <p:spPr bwMode="auto">
          <a:xfrm>
            <a:off x="5165725" y="1876425"/>
            <a:ext cx="304800" cy="381000"/>
          </a:xfrm>
          <a:prstGeom prst="rect">
            <a:avLst/>
          </a:prstGeom>
          <a:solidFill>
            <a:srgbClr val="FF9933"/>
          </a:solidFill>
          <a:ln w="12700" cap="sq">
            <a:solidFill>
              <a:srgbClr val="FF9933"/>
            </a:solidFill>
            <a:miter lim="800000"/>
            <a:headEnd type="none" w="sm" len="sm"/>
            <a:tailEnd type="none" w="sm" len="sm"/>
          </a:ln>
        </p:spPr>
        <p:txBody>
          <a:bodyPr wrap="none" anchor="ctr"/>
          <a:lstStyle/>
          <a:p>
            <a:endParaRPr lang="zh-CN" altLang="en-US"/>
          </a:p>
        </p:txBody>
      </p:sp>
      <p:sp>
        <p:nvSpPr>
          <p:cNvPr id="54280" name="Rectangle 7"/>
          <p:cNvSpPr>
            <a:spLocks noChangeArrowheads="1"/>
          </p:cNvSpPr>
          <p:nvPr/>
        </p:nvSpPr>
        <p:spPr bwMode="auto">
          <a:xfrm>
            <a:off x="5699125" y="1876425"/>
            <a:ext cx="304800" cy="381000"/>
          </a:xfrm>
          <a:prstGeom prst="rect">
            <a:avLst/>
          </a:prstGeom>
          <a:solidFill>
            <a:srgbClr val="FF9933"/>
          </a:solidFill>
          <a:ln w="12700" cap="sq">
            <a:solidFill>
              <a:srgbClr val="FF9933"/>
            </a:solidFill>
            <a:miter lim="800000"/>
            <a:headEnd type="none" w="sm" len="sm"/>
            <a:tailEnd type="none" w="sm" len="sm"/>
          </a:ln>
        </p:spPr>
        <p:txBody>
          <a:bodyPr wrap="none" anchor="ctr"/>
          <a:lstStyle/>
          <a:p>
            <a:endParaRPr lang="zh-CN" altLang="en-US"/>
          </a:p>
        </p:txBody>
      </p:sp>
      <p:sp>
        <p:nvSpPr>
          <p:cNvPr id="315400" name="Rectangle 8"/>
          <p:cNvSpPr>
            <a:spLocks noChangeArrowheads="1"/>
          </p:cNvSpPr>
          <p:nvPr/>
        </p:nvSpPr>
        <p:spPr bwMode="auto">
          <a:xfrm>
            <a:off x="2574925" y="1876425"/>
            <a:ext cx="304800" cy="381000"/>
          </a:xfrm>
          <a:prstGeom prst="rect">
            <a:avLst/>
          </a:prstGeom>
          <a:solidFill>
            <a:srgbClr val="FF3300"/>
          </a:solidFill>
          <a:ln w="12700" cap="sq">
            <a:solidFill>
              <a:srgbClr val="FF3300"/>
            </a:solidFill>
            <a:miter lim="800000"/>
            <a:headEnd type="none" w="sm" len="sm"/>
            <a:tailEnd type="none" w="sm" len="sm"/>
          </a:ln>
        </p:spPr>
        <p:txBody>
          <a:bodyPr wrap="none" anchor="ctr"/>
          <a:lstStyle/>
          <a:p>
            <a:endParaRPr lang="zh-CN" altLang="en-US"/>
          </a:p>
        </p:txBody>
      </p:sp>
      <p:sp>
        <p:nvSpPr>
          <p:cNvPr id="315401" name="Rectangle 9"/>
          <p:cNvSpPr>
            <a:spLocks noChangeArrowheads="1"/>
          </p:cNvSpPr>
          <p:nvPr/>
        </p:nvSpPr>
        <p:spPr bwMode="auto">
          <a:xfrm>
            <a:off x="3641725" y="1876425"/>
            <a:ext cx="304800" cy="381000"/>
          </a:xfrm>
          <a:prstGeom prst="rect">
            <a:avLst/>
          </a:prstGeom>
          <a:solidFill>
            <a:srgbClr val="FF3300"/>
          </a:solidFill>
          <a:ln w="12700" cap="sq">
            <a:solidFill>
              <a:srgbClr val="FF3300"/>
            </a:solidFill>
            <a:miter lim="800000"/>
            <a:headEnd type="none" w="sm" len="sm"/>
            <a:tailEnd type="none" w="sm" len="sm"/>
          </a:ln>
        </p:spPr>
        <p:txBody>
          <a:bodyPr wrap="none" anchor="ctr"/>
          <a:lstStyle/>
          <a:p>
            <a:endParaRPr lang="zh-CN" altLang="en-US"/>
          </a:p>
        </p:txBody>
      </p:sp>
      <p:sp>
        <p:nvSpPr>
          <p:cNvPr id="315402" name="Rectangle 10"/>
          <p:cNvSpPr>
            <a:spLocks noChangeArrowheads="1"/>
          </p:cNvSpPr>
          <p:nvPr/>
        </p:nvSpPr>
        <p:spPr bwMode="auto">
          <a:xfrm>
            <a:off x="4175125" y="1876425"/>
            <a:ext cx="304800" cy="381000"/>
          </a:xfrm>
          <a:prstGeom prst="rect">
            <a:avLst/>
          </a:prstGeom>
          <a:solidFill>
            <a:srgbClr val="FF3300"/>
          </a:solidFill>
          <a:ln w="12700" cap="sq">
            <a:solidFill>
              <a:srgbClr val="FF3300"/>
            </a:solidFill>
            <a:miter lim="800000"/>
            <a:headEnd type="none" w="sm" len="sm"/>
            <a:tailEnd type="none" w="sm" len="sm"/>
          </a:ln>
        </p:spPr>
        <p:txBody>
          <a:bodyPr wrap="none" anchor="ctr"/>
          <a:lstStyle/>
          <a:p>
            <a:endParaRPr lang="zh-CN" altLang="en-US"/>
          </a:p>
        </p:txBody>
      </p:sp>
      <p:sp>
        <p:nvSpPr>
          <p:cNvPr id="315403" name="Rectangle 11"/>
          <p:cNvSpPr>
            <a:spLocks noChangeArrowheads="1"/>
          </p:cNvSpPr>
          <p:nvPr/>
        </p:nvSpPr>
        <p:spPr bwMode="auto">
          <a:xfrm>
            <a:off x="5165725" y="1876425"/>
            <a:ext cx="304800" cy="381000"/>
          </a:xfrm>
          <a:prstGeom prst="rect">
            <a:avLst/>
          </a:prstGeom>
          <a:solidFill>
            <a:srgbClr val="FF3300"/>
          </a:solidFill>
          <a:ln w="12700" cap="sq">
            <a:solidFill>
              <a:srgbClr val="FF3300"/>
            </a:solidFill>
            <a:miter lim="800000"/>
            <a:headEnd type="none" w="sm" len="sm"/>
            <a:tailEnd type="none" w="sm" len="sm"/>
          </a:ln>
        </p:spPr>
        <p:txBody>
          <a:bodyPr wrap="none" anchor="ctr"/>
          <a:lstStyle/>
          <a:p>
            <a:endParaRPr lang="zh-CN" altLang="en-US"/>
          </a:p>
        </p:txBody>
      </p:sp>
      <p:sp>
        <p:nvSpPr>
          <p:cNvPr id="315404" name="Rectangle 12"/>
          <p:cNvSpPr>
            <a:spLocks noChangeArrowheads="1"/>
          </p:cNvSpPr>
          <p:nvPr/>
        </p:nvSpPr>
        <p:spPr bwMode="auto">
          <a:xfrm>
            <a:off x="5699125" y="1876425"/>
            <a:ext cx="304800" cy="381000"/>
          </a:xfrm>
          <a:prstGeom prst="rect">
            <a:avLst/>
          </a:prstGeom>
          <a:solidFill>
            <a:srgbClr val="FF3300"/>
          </a:solidFill>
          <a:ln w="12700" cap="sq">
            <a:solidFill>
              <a:srgbClr val="FF3300"/>
            </a:solidFill>
            <a:miter lim="800000"/>
            <a:headEnd type="none" w="sm" len="sm"/>
            <a:tailEnd type="none" w="sm" len="sm"/>
          </a:ln>
        </p:spPr>
        <p:txBody>
          <a:bodyPr wrap="none" anchor="ctr"/>
          <a:lstStyle/>
          <a:p>
            <a:endParaRPr lang="zh-CN" altLang="en-US"/>
          </a:p>
        </p:txBody>
      </p:sp>
      <p:sp>
        <p:nvSpPr>
          <p:cNvPr id="315405" name="Text Box 13"/>
          <p:cNvSpPr txBox="1">
            <a:spLocks noChangeArrowheads="1"/>
          </p:cNvSpPr>
          <p:nvPr/>
        </p:nvSpPr>
        <p:spPr bwMode="auto">
          <a:xfrm>
            <a:off x="1355725" y="1724025"/>
            <a:ext cx="550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a:solidFill>
                  <a:srgbClr val="FF3300"/>
                </a:solidFill>
              </a:rPr>
              <a:t>A</a:t>
            </a:r>
            <a:endParaRPr lang="en-US" altLang="zh-CN" sz="2400" b="0" dirty="0">
              <a:solidFill>
                <a:schemeClr val="tx1"/>
              </a:solidFill>
            </a:endParaRPr>
          </a:p>
        </p:txBody>
      </p:sp>
      <p:sp>
        <p:nvSpPr>
          <p:cNvPr id="315406" name="Text Box 14"/>
          <p:cNvSpPr txBox="1">
            <a:spLocks noChangeArrowheads="1"/>
          </p:cNvSpPr>
          <p:nvPr/>
        </p:nvSpPr>
        <p:spPr bwMode="auto">
          <a:xfrm>
            <a:off x="1976438" y="1724025"/>
            <a:ext cx="5222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rPr>
              <a:t>B</a:t>
            </a:r>
            <a:endParaRPr lang="en-US" altLang="zh-CN" sz="2400" b="0">
              <a:solidFill>
                <a:schemeClr val="tx1"/>
              </a:solidFill>
            </a:endParaRPr>
          </a:p>
        </p:txBody>
      </p:sp>
      <p:sp>
        <p:nvSpPr>
          <p:cNvPr id="315407" name="Text Box 15"/>
          <p:cNvSpPr txBox="1">
            <a:spLocks noChangeArrowheads="1"/>
          </p:cNvSpPr>
          <p:nvPr/>
        </p:nvSpPr>
        <p:spPr bwMode="auto">
          <a:xfrm>
            <a:off x="2955925" y="1724025"/>
            <a:ext cx="550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rgbClr val="FF3300"/>
                </a:solidFill>
              </a:rPr>
              <a:t>C</a:t>
            </a:r>
            <a:endParaRPr lang="en-US" altLang="zh-CN" sz="2400" b="0">
              <a:solidFill>
                <a:schemeClr val="tx1"/>
              </a:solidFill>
            </a:endParaRPr>
          </a:p>
        </p:txBody>
      </p:sp>
      <p:sp>
        <p:nvSpPr>
          <p:cNvPr id="315408" name="Text Box 16"/>
          <p:cNvSpPr txBox="1">
            <a:spLocks noChangeArrowheads="1"/>
          </p:cNvSpPr>
          <p:nvPr/>
        </p:nvSpPr>
        <p:spPr bwMode="auto">
          <a:xfrm>
            <a:off x="4594225" y="1724025"/>
            <a:ext cx="550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a:solidFill>
                  <a:srgbClr val="FF3300"/>
                </a:solidFill>
              </a:rPr>
              <a:t>D</a:t>
            </a:r>
            <a:endParaRPr lang="en-US" altLang="zh-CN" sz="2400" b="0" dirty="0">
              <a:solidFill>
                <a:schemeClr val="tx1"/>
              </a:solidFill>
            </a:endParaRPr>
          </a:p>
        </p:txBody>
      </p:sp>
      <p:sp>
        <p:nvSpPr>
          <p:cNvPr id="315410" name="Text Box 18"/>
          <p:cNvSpPr txBox="1">
            <a:spLocks noChangeArrowheads="1"/>
          </p:cNvSpPr>
          <p:nvPr/>
        </p:nvSpPr>
        <p:spPr bwMode="auto">
          <a:xfrm>
            <a:off x="4022725" y="3475038"/>
            <a:ext cx="1082675" cy="61118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sz="3200"/>
              <a:t>A</a:t>
            </a:r>
            <a:endParaRPr lang="en-US" altLang="zh-CN" sz="2400" b="0">
              <a:solidFill>
                <a:schemeClr val="tx1"/>
              </a:solidFill>
            </a:endParaRPr>
          </a:p>
        </p:txBody>
      </p:sp>
      <p:sp>
        <p:nvSpPr>
          <p:cNvPr id="315411" name="Line 19"/>
          <p:cNvSpPr>
            <a:spLocks noChangeShapeType="1"/>
          </p:cNvSpPr>
          <p:nvPr/>
        </p:nvSpPr>
        <p:spPr bwMode="auto">
          <a:xfrm flipH="1">
            <a:off x="4327525" y="3475038"/>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12" name="Line 20"/>
          <p:cNvSpPr>
            <a:spLocks noChangeShapeType="1"/>
          </p:cNvSpPr>
          <p:nvPr/>
        </p:nvSpPr>
        <p:spPr bwMode="auto">
          <a:xfrm>
            <a:off x="4784725" y="3475038"/>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13" name="Line 21"/>
          <p:cNvSpPr>
            <a:spLocks noChangeShapeType="1"/>
          </p:cNvSpPr>
          <p:nvPr/>
        </p:nvSpPr>
        <p:spPr bwMode="auto">
          <a:xfrm>
            <a:off x="3946525" y="2941638"/>
            <a:ext cx="609600" cy="533400"/>
          </a:xfrm>
          <a:prstGeom prst="line">
            <a:avLst/>
          </a:prstGeom>
          <a:noFill/>
          <a:ln w="38100" cap="sq">
            <a:solidFill>
              <a:schemeClr val="tx2"/>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14" name="Text Box 22"/>
          <p:cNvSpPr txBox="1">
            <a:spLocks noChangeArrowheads="1"/>
          </p:cNvSpPr>
          <p:nvPr/>
        </p:nvSpPr>
        <p:spPr bwMode="auto">
          <a:xfrm>
            <a:off x="3533775" y="2562225"/>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600"/>
              <a:t>T</a:t>
            </a:r>
            <a:endParaRPr lang="en-US" altLang="zh-CN" sz="2400" b="0">
              <a:solidFill>
                <a:schemeClr val="tx1"/>
              </a:solidFill>
            </a:endParaRPr>
          </a:p>
        </p:txBody>
      </p:sp>
      <p:sp>
        <p:nvSpPr>
          <p:cNvPr id="315415" name="Text Box 23"/>
          <p:cNvSpPr txBox="1">
            <a:spLocks noChangeArrowheads="1"/>
          </p:cNvSpPr>
          <p:nvPr/>
        </p:nvSpPr>
        <p:spPr bwMode="auto">
          <a:xfrm>
            <a:off x="2498725" y="4619625"/>
            <a:ext cx="1082675" cy="611188"/>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sz="3200"/>
              <a:t>B</a:t>
            </a:r>
            <a:endParaRPr lang="en-US" altLang="zh-CN" sz="2400" b="0">
              <a:solidFill>
                <a:schemeClr val="tx1"/>
              </a:solidFill>
            </a:endParaRPr>
          </a:p>
        </p:txBody>
      </p:sp>
      <p:sp>
        <p:nvSpPr>
          <p:cNvPr id="315416" name="Line 24"/>
          <p:cNvSpPr>
            <a:spLocks noChangeShapeType="1"/>
          </p:cNvSpPr>
          <p:nvPr/>
        </p:nvSpPr>
        <p:spPr bwMode="auto">
          <a:xfrm flipH="1">
            <a:off x="2803525" y="4619625"/>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17" name="Line 25"/>
          <p:cNvSpPr>
            <a:spLocks noChangeShapeType="1"/>
          </p:cNvSpPr>
          <p:nvPr/>
        </p:nvSpPr>
        <p:spPr bwMode="auto">
          <a:xfrm>
            <a:off x="3260725" y="4619625"/>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18" name="Text Box 26"/>
          <p:cNvSpPr txBox="1">
            <a:spLocks noChangeArrowheads="1"/>
          </p:cNvSpPr>
          <p:nvPr/>
        </p:nvSpPr>
        <p:spPr bwMode="auto">
          <a:xfrm>
            <a:off x="3794125" y="5762625"/>
            <a:ext cx="1082675" cy="611188"/>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sz="3200"/>
              <a:t>C</a:t>
            </a:r>
            <a:endParaRPr lang="en-US" altLang="zh-CN" sz="2400" b="0">
              <a:solidFill>
                <a:schemeClr val="tx1"/>
              </a:solidFill>
            </a:endParaRPr>
          </a:p>
        </p:txBody>
      </p:sp>
      <p:sp>
        <p:nvSpPr>
          <p:cNvPr id="315419" name="Line 27"/>
          <p:cNvSpPr>
            <a:spLocks noChangeShapeType="1"/>
          </p:cNvSpPr>
          <p:nvPr/>
        </p:nvSpPr>
        <p:spPr bwMode="auto">
          <a:xfrm flipH="1">
            <a:off x="4098925" y="5762625"/>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20" name="Line 28"/>
          <p:cNvSpPr>
            <a:spLocks noChangeShapeType="1"/>
          </p:cNvSpPr>
          <p:nvPr/>
        </p:nvSpPr>
        <p:spPr bwMode="auto">
          <a:xfrm>
            <a:off x="4556125" y="5762625"/>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21" name="Text Box 29"/>
          <p:cNvSpPr txBox="1">
            <a:spLocks noChangeArrowheads="1"/>
          </p:cNvSpPr>
          <p:nvPr/>
        </p:nvSpPr>
        <p:spPr bwMode="auto">
          <a:xfrm>
            <a:off x="5546725" y="4619625"/>
            <a:ext cx="1082675" cy="611188"/>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sz="3200"/>
              <a:t>D</a:t>
            </a:r>
            <a:endParaRPr lang="en-US" altLang="zh-CN" sz="2400" b="0">
              <a:solidFill>
                <a:schemeClr val="tx1"/>
              </a:solidFill>
            </a:endParaRPr>
          </a:p>
        </p:txBody>
      </p:sp>
      <p:sp>
        <p:nvSpPr>
          <p:cNvPr id="315422" name="Line 30"/>
          <p:cNvSpPr>
            <a:spLocks noChangeShapeType="1"/>
          </p:cNvSpPr>
          <p:nvPr/>
        </p:nvSpPr>
        <p:spPr bwMode="auto">
          <a:xfrm flipH="1">
            <a:off x="5851525" y="4619625"/>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23" name="Line 31"/>
          <p:cNvSpPr>
            <a:spLocks noChangeShapeType="1"/>
          </p:cNvSpPr>
          <p:nvPr/>
        </p:nvSpPr>
        <p:spPr bwMode="auto">
          <a:xfrm>
            <a:off x="6308725" y="4619625"/>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24" name="Line 32"/>
          <p:cNvSpPr>
            <a:spLocks noChangeShapeType="1"/>
          </p:cNvSpPr>
          <p:nvPr/>
        </p:nvSpPr>
        <p:spPr bwMode="auto">
          <a:xfrm flipH="1">
            <a:off x="3032125" y="3781425"/>
            <a:ext cx="1143000" cy="838200"/>
          </a:xfrm>
          <a:prstGeom prst="line">
            <a:avLst/>
          </a:prstGeom>
          <a:noFill/>
          <a:ln w="38100" cap="sq">
            <a:solidFill>
              <a:schemeClr val="tx2"/>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25" name="Text Box 33"/>
          <p:cNvSpPr txBox="1">
            <a:spLocks noChangeArrowheads="1"/>
          </p:cNvSpPr>
          <p:nvPr/>
        </p:nvSpPr>
        <p:spPr bwMode="auto">
          <a:xfrm>
            <a:off x="2430463" y="467995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t>^</a:t>
            </a:r>
            <a:endParaRPr lang="en-US" altLang="zh-CN" sz="2400" b="0">
              <a:solidFill>
                <a:schemeClr val="tx1"/>
              </a:solidFill>
            </a:endParaRPr>
          </a:p>
        </p:txBody>
      </p:sp>
      <p:sp>
        <p:nvSpPr>
          <p:cNvPr id="315426" name="Line 34"/>
          <p:cNvSpPr>
            <a:spLocks noChangeShapeType="1"/>
          </p:cNvSpPr>
          <p:nvPr/>
        </p:nvSpPr>
        <p:spPr bwMode="auto">
          <a:xfrm>
            <a:off x="3413125" y="4924425"/>
            <a:ext cx="914400" cy="8382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27" name="Text Box 35"/>
          <p:cNvSpPr txBox="1">
            <a:spLocks noChangeArrowheads="1"/>
          </p:cNvSpPr>
          <p:nvPr/>
        </p:nvSpPr>
        <p:spPr bwMode="auto">
          <a:xfrm>
            <a:off x="3717925" y="582295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t>^</a:t>
            </a:r>
            <a:endParaRPr lang="en-US" altLang="zh-CN" sz="2400" b="0">
              <a:solidFill>
                <a:schemeClr val="tx1"/>
              </a:solidFill>
            </a:endParaRPr>
          </a:p>
        </p:txBody>
      </p:sp>
      <p:sp>
        <p:nvSpPr>
          <p:cNvPr id="315428" name="Text Box 36"/>
          <p:cNvSpPr txBox="1">
            <a:spLocks noChangeArrowheads="1"/>
          </p:cNvSpPr>
          <p:nvPr/>
        </p:nvSpPr>
        <p:spPr bwMode="auto">
          <a:xfrm>
            <a:off x="4479925" y="582295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t>^</a:t>
            </a:r>
            <a:endParaRPr lang="en-US" altLang="zh-CN" sz="2400" b="0">
              <a:solidFill>
                <a:schemeClr val="tx1"/>
              </a:solidFill>
            </a:endParaRPr>
          </a:p>
        </p:txBody>
      </p:sp>
      <p:sp>
        <p:nvSpPr>
          <p:cNvPr id="315429" name="Line 37"/>
          <p:cNvSpPr>
            <a:spLocks noChangeShapeType="1"/>
          </p:cNvSpPr>
          <p:nvPr/>
        </p:nvSpPr>
        <p:spPr bwMode="auto">
          <a:xfrm>
            <a:off x="4937125" y="3781425"/>
            <a:ext cx="1143000" cy="8382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30" name="Text Box 38"/>
          <p:cNvSpPr txBox="1">
            <a:spLocks noChangeArrowheads="1"/>
          </p:cNvSpPr>
          <p:nvPr/>
        </p:nvSpPr>
        <p:spPr bwMode="auto">
          <a:xfrm>
            <a:off x="5470525" y="467995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t>^</a:t>
            </a:r>
            <a:endParaRPr lang="en-US" altLang="zh-CN" sz="2400" b="0">
              <a:solidFill>
                <a:schemeClr val="tx1"/>
              </a:solidFill>
            </a:endParaRPr>
          </a:p>
        </p:txBody>
      </p:sp>
      <p:sp>
        <p:nvSpPr>
          <p:cNvPr id="315431" name="Text Box 39"/>
          <p:cNvSpPr txBox="1">
            <a:spLocks noChangeArrowheads="1"/>
          </p:cNvSpPr>
          <p:nvPr/>
        </p:nvSpPr>
        <p:spPr bwMode="auto">
          <a:xfrm>
            <a:off x="6210300" y="467995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t>^</a:t>
            </a:r>
            <a:endParaRPr lang="en-US" altLang="zh-CN" sz="2400" b="0">
              <a:solidFill>
                <a:schemeClr val="tx1"/>
              </a:solidFill>
            </a:endParaRPr>
          </a:p>
        </p:txBody>
      </p:sp>
      <p:sp>
        <p:nvSpPr>
          <p:cNvPr id="54312" name="Rectangle 40"/>
          <p:cNvSpPr>
            <a:spLocks noGrp="1" noChangeArrowheads="1"/>
          </p:cNvSpPr>
          <p:nvPr>
            <p:ph type="title"/>
          </p:nvPr>
        </p:nvSpPr>
        <p:spPr/>
        <p:txBody>
          <a:bodyPr/>
          <a:lstStyle/>
          <a:p>
            <a:pPr eaLnBrk="1" hangingPunct="1"/>
            <a:r>
              <a:rPr lang="zh-CN" altLang="en-US" smtClean="0"/>
              <a:t>由字符串得到二叉树（先序遍历）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15405"/>
                                        </p:tgtEl>
                                        <p:attrNameLst>
                                          <p:attrName>style.visibility</p:attrName>
                                        </p:attrNameLst>
                                      </p:cBhvr>
                                      <p:to>
                                        <p:strVal val="visible"/>
                                      </p:to>
                                    </p:set>
                                    <p:anim calcmode="lin" valueType="num">
                                      <p:cBhvr>
                                        <p:cTn id="7" dur="500" fill="hold"/>
                                        <p:tgtEl>
                                          <p:spTgt spid="315405"/>
                                        </p:tgtEl>
                                        <p:attrNameLst>
                                          <p:attrName>ppt_x</p:attrName>
                                        </p:attrNameLst>
                                      </p:cBhvr>
                                      <p:tavLst>
                                        <p:tav tm="0">
                                          <p:val>
                                            <p:strVal val="#ppt_x-#ppt_w/2"/>
                                          </p:val>
                                        </p:tav>
                                        <p:tav tm="100000">
                                          <p:val>
                                            <p:strVal val="#ppt_x"/>
                                          </p:val>
                                        </p:tav>
                                      </p:tavLst>
                                    </p:anim>
                                    <p:anim calcmode="lin" valueType="num">
                                      <p:cBhvr>
                                        <p:cTn id="8" dur="500" fill="hold"/>
                                        <p:tgtEl>
                                          <p:spTgt spid="315405"/>
                                        </p:tgtEl>
                                        <p:attrNameLst>
                                          <p:attrName>ppt_y</p:attrName>
                                        </p:attrNameLst>
                                      </p:cBhvr>
                                      <p:tavLst>
                                        <p:tav tm="0">
                                          <p:val>
                                            <p:strVal val="#ppt_y"/>
                                          </p:val>
                                        </p:tav>
                                        <p:tav tm="100000">
                                          <p:val>
                                            <p:strVal val="#ppt_y"/>
                                          </p:val>
                                        </p:tav>
                                      </p:tavLst>
                                    </p:anim>
                                    <p:anim calcmode="lin" valueType="num">
                                      <p:cBhvr>
                                        <p:cTn id="9" dur="500" fill="hold"/>
                                        <p:tgtEl>
                                          <p:spTgt spid="315405"/>
                                        </p:tgtEl>
                                        <p:attrNameLst>
                                          <p:attrName>ppt_w</p:attrName>
                                        </p:attrNameLst>
                                      </p:cBhvr>
                                      <p:tavLst>
                                        <p:tav tm="0">
                                          <p:val>
                                            <p:fltVal val="0"/>
                                          </p:val>
                                        </p:tav>
                                        <p:tav tm="100000">
                                          <p:val>
                                            <p:strVal val="#ppt_w"/>
                                          </p:val>
                                        </p:tav>
                                      </p:tavLst>
                                    </p:anim>
                                    <p:anim calcmode="lin" valueType="num">
                                      <p:cBhvr>
                                        <p:cTn id="10" dur="500" fill="hold"/>
                                        <p:tgtEl>
                                          <p:spTgt spid="315405"/>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315414"/>
                                        </p:tgtEl>
                                        <p:attrNameLst>
                                          <p:attrName>style.visibility</p:attrName>
                                        </p:attrNameLst>
                                      </p:cBhvr>
                                      <p:to>
                                        <p:strVal val="visible"/>
                                      </p:to>
                                    </p:set>
                                    <p:anim calcmode="lin" valueType="num">
                                      <p:cBhvr>
                                        <p:cTn id="15" dur="500" fill="hold"/>
                                        <p:tgtEl>
                                          <p:spTgt spid="315414"/>
                                        </p:tgtEl>
                                        <p:attrNameLst>
                                          <p:attrName>ppt_x</p:attrName>
                                        </p:attrNameLst>
                                      </p:cBhvr>
                                      <p:tavLst>
                                        <p:tav tm="0">
                                          <p:val>
                                            <p:strVal val="#ppt_x"/>
                                          </p:val>
                                        </p:tav>
                                        <p:tav tm="100000">
                                          <p:val>
                                            <p:strVal val="#ppt_x"/>
                                          </p:val>
                                        </p:tav>
                                      </p:tavLst>
                                    </p:anim>
                                    <p:anim calcmode="lin" valueType="num">
                                      <p:cBhvr>
                                        <p:cTn id="16" dur="500" fill="hold"/>
                                        <p:tgtEl>
                                          <p:spTgt spid="315414"/>
                                        </p:tgtEl>
                                        <p:attrNameLst>
                                          <p:attrName>ppt_y</p:attrName>
                                        </p:attrNameLst>
                                      </p:cBhvr>
                                      <p:tavLst>
                                        <p:tav tm="0">
                                          <p:val>
                                            <p:strVal val="#ppt_y-#ppt_h/2"/>
                                          </p:val>
                                        </p:tav>
                                        <p:tav tm="100000">
                                          <p:val>
                                            <p:strVal val="#ppt_y"/>
                                          </p:val>
                                        </p:tav>
                                      </p:tavLst>
                                    </p:anim>
                                    <p:anim calcmode="lin" valueType="num">
                                      <p:cBhvr>
                                        <p:cTn id="17" dur="500" fill="hold"/>
                                        <p:tgtEl>
                                          <p:spTgt spid="315414"/>
                                        </p:tgtEl>
                                        <p:attrNameLst>
                                          <p:attrName>ppt_w</p:attrName>
                                        </p:attrNameLst>
                                      </p:cBhvr>
                                      <p:tavLst>
                                        <p:tav tm="0">
                                          <p:val>
                                            <p:strVal val="#ppt_w"/>
                                          </p:val>
                                        </p:tav>
                                        <p:tav tm="100000">
                                          <p:val>
                                            <p:strVal val="#ppt_w"/>
                                          </p:val>
                                        </p:tav>
                                      </p:tavLst>
                                    </p:anim>
                                    <p:anim calcmode="lin" valueType="num">
                                      <p:cBhvr>
                                        <p:cTn id="18" dur="500" fill="hold"/>
                                        <p:tgtEl>
                                          <p:spTgt spid="315414"/>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17" presetClass="entr" presetSubtype="1" fill="hold" grpId="0" nodeType="afterEffect">
                                  <p:stCondLst>
                                    <p:cond delay="0"/>
                                  </p:stCondLst>
                                  <p:childTnLst>
                                    <p:set>
                                      <p:cBhvr>
                                        <p:cTn id="21" dur="1" fill="hold">
                                          <p:stCondLst>
                                            <p:cond delay="0"/>
                                          </p:stCondLst>
                                        </p:cTn>
                                        <p:tgtEl>
                                          <p:spTgt spid="315413"/>
                                        </p:tgtEl>
                                        <p:attrNameLst>
                                          <p:attrName>style.visibility</p:attrName>
                                        </p:attrNameLst>
                                      </p:cBhvr>
                                      <p:to>
                                        <p:strVal val="visible"/>
                                      </p:to>
                                    </p:set>
                                    <p:anim calcmode="lin" valueType="num">
                                      <p:cBhvr>
                                        <p:cTn id="22" dur="500" fill="hold"/>
                                        <p:tgtEl>
                                          <p:spTgt spid="315413"/>
                                        </p:tgtEl>
                                        <p:attrNameLst>
                                          <p:attrName>ppt_x</p:attrName>
                                        </p:attrNameLst>
                                      </p:cBhvr>
                                      <p:tavLst>
                                        <p:tav tm="0">
                                          <p:val>
                                            <p:strVal val="#ppt_x"/>
                                          </p:val>
                                        </p:tav>
                                        <p:tav tm="100000">
                                          <p:val>
                                            <p:strVal val="#ppt_x"/>
                                          </p:val>
                                        </p:tav>
                                      </p:tavLst>
                                    </p:anim>
                                    <p:anim calcmode="lin" valueType="num">
                                      <p:cBhvr>
                                        <p:cTn id="23" dur="500" fill="hold"/>
                                        <p:tgtEl>
                                          <p:spTgt spid="315413"/>
                                        </p:tgtEl>
                                        <p:attrNameLst>
                                          <p:attrName>ppt_y</p:attrName>
                                        </p:attrNameLst>
                                      </p:cBhvr>
                                      <p:tavLst>
                                        <p:tav tm="0">
                                          <p:val>
                                            <p:strVal val="#ppt_y-#ppt_h/2"/>
                                          </p:val>
                                        </p:tav>
                                        <p:tav tm="100000">
                                          <p:val>
                                            <p:strVal val="#ppt_y"/>
                                          </p:val>
                                        </p:tav>
                                      </p:tavLst>
                                    </p:anim>
                                    <p:anim calcmode="lin" valueType="num">
                                      <p:cBhvr>
                                        <p:cTn id="24" dur="500" fill="hold"/>
                                        <p:tgtEl>
                                          <p:spTgt spid="315413"/>
                                        </p:tgtEl>
                                        <p:attrNameLst>
                                          <p:attrName>ppt_w</p:attrName>
                                        </p:attrNameLst>
                                      </p:cBhvr>
                                      <p:tavLst>
                                        <p:tav tm="0">
                                          <p:val>
                                            <p:strVal val="#ppt_w"/>
                                          </p:val>
                                        </p:tav>
                                        <p:tav tm="100000">
                                          <p:val>
                                            <p:strVal val="#ppt_w"/>
                                          </p:val>
                                        </p:tav>
                                      </p:tavLst>
                                    </p:anim>
                                    <p:anim calcmode="lin" valueType="num">
                                      <p:cBhvr>
                                        <p:cTn id="25" dur="500" fill="hold"/>
                                        <p:tgtEl>
                                          <p:spTgt spid="315413"/>
                                        </p:tgtEl>
                                        <p:attrNameLst>
                                          <p:attrName>ppt_h</p:attrName>
                                        </p:attrNameLst>
                                      </p:cBhvr>
                                      <p:tavLst>
                                        <p:tav tm="0">
                                          <p:val>
                                            <p:fltVal val="0"/>
                                          </p:val>
                                        </p:tav>
                                        <p:tav tm="100000">
                                          <p:val>
                                            <p:strVal val="#ppt_h"/>
                                          </p:val>
                                        </p:tav>
                                      </p:tavLst>
                                    </p:anim>
                                  </p:childTnLst>
                                </p:cTn>
                              </p:par>
                            </p:childTnLst>
                          </p:cTn>
                        </p:par>
                        <p:par>
                          <p:cTn id="26" fill="hold" nodeType="afterGroup">
                            <p:stCondLst>
                              <p:cond delay="1000"/>
                            </p:stCondLst>
                            <p:childTnLst>
                              <p:par>
                                <p:cTn id="27" presetID="17" presetClass="entr" presetSubtype="1" fill="hold" grpId="0" nodeType="afterEffect">
                                  <p:stCondLst>
                                    <p:cond delay="0"/>
                                  </p:stCondLst>
                                  <p:childTnLst>
                                    <p:set>
                                      <p:cBhvr>
                                        <p:cTn id="28" dur="1" fill="hold">
                                          <p:stCondLst>
                                            <p:cond delay="0"/>
                                          </p:stCondLst>
                                        </p:cTn>
                                        <p:tgtEl>
                                          <p:spTgt spid="315410"/>
                                        </p:tgtEl>
                                        <p:attrNameLst>
                                          <p:attrName>style.visibility</p:attrName>
                                        </p:attrNameLst>
                                      </p:cBhvr>
                                      <p:to>
                                        <p:strVal val="visible"/>
                                      </p:to>
                                    </p:set>
                                    <p:anim calcmode="lin" valueType="num">
                                      <p:cBhvr>
                                        <p:cTn id="29" dur="500" fill="hold"/>
                                        <p:tgtEl>
                                          <p:spTgt spid="315410"/>
                                        </p:tgtEl>
                                        <p:attrNameLst>
                                          <p:attrName>ppt_x</p:attrName>
                                        </p:attrNameLst>
                                      </p:cBhvr>
                                      <p:tavLst>
                                        <p:tav tm="0">
                                          <p:val>
                                            <p:strVal val="#ppt_x"/>
                                          </p:val>
                                        </p:tav>
                                        <p:tav tm="100000">
                                          <p:val>
                                            <p:strVal val="#ppt_x"/>
                                          </p:val>
                                        </p:tav>
                                      </p:tavLst>
                                    </p:anim>
                                    <p:anim calcmode="lin" valueType="num">
                                      <p:cBhvr>
                                        <p:cTn id="30" dur="500" fill="hold"/>
                                        <p:tgtEl>
                                          <p:spTgt spid="315410"/>
                                        </p:tgtEl>
                                        <p:attrNameLst>
                                          <p:attrName>ppt_y</p:attrName>
                                        </p:attrNameLst>
                                      </p:cBhvr>
                                      <p:tavLst>
                                        <p:tav tm="0">
                                          <p:val>
                                            <p:strVal val="#ppt_y-#ppt_h/2"/>
                                          </p:val>
                                        </p:tav>
                                        <p:tav tm="100000">
                                          <p:val>
                                            <p:strVal val="#ppt_y"/>
                                          </p:val>
                                        </p:tav>
                                      </p:tavLst>
                                    </p:anim>
                                    <p:anim calcmode="lin" valueType="num">
                                      <p:cBhvr>
                                        <p:cTn id="31" dur="500" fill="hold"/>
                                        <p:tgtEl>
                                          <p:spTgt spid="315410"/>
                                        </p:tgtEl>
                                        <p:attrNameLst>
                                          <p:attrName>ppt_w</p:attrName>
                                        </p:attrNameLst>
                                      </p:cBhvr>
                                      <p:tavLst>
                                        <p:tav tm="0">
                                          <p:val>
                                            <p:strVal val="#ppt_w"/>
                                          </p:val>
                                        </p:tav>
                                        <p:tav tm="100000">
                                          <p:val>
                                            <p:strVal val="#ppt_w"/>
                                          </p:val>
                                        </p:tav>
                                      </p:tavLst>
                                    </p:anim>
                                    <p:anim calcmode="lin" valueType="num">
                                      <p:cBhvr>
                                        <p:cTn id="32" dur="500" fill="hold"/>
                                        <p:tgtEl>
                                          <p:spTgt spid="315410"/>
                                        </p:tgtEl>
                                        <p:attrNameLst>
                                          <p:attrName>ppt_h</p:attrName>
                                        </p:attrNameLst>
                                      </p:cBhvr>
                                      <p:tavLst>
                                        <p:tav tm="0">
                                          <p:val>
                                            <p:fltVal val="0"/>
                                          </p:val>
                                        </p:tav>
                                        <p:tav tm="100000">
                                          <p:val>
                                            <p:strVal val="#ppt_h"/>
                                          </p:val>
                                        </p:tav>
                                      </p:tavLst>
                                    </p:anim>
                                  </p:childTnLst>
                                </p:cTn>
                              </p:par>
                            </p:childTnLst>
                          </p:cTn>
                        </p:par>
                        <p:par>
                          <p:cTn id="33" fill="hold" nodeType="afterGroup">
                            <p:stCondLst>
                              <p:cond delay="1500"/>
                            </p:stCondLst>
                            <p:childTnLst>
                              <p:par>
                                <p:cTn id="34" presetID="17" presetClass="entr" presetSubtype="1" fill="hold" grpId="0" nodeType="afterEffect">
                                  <p:stCondLst>
                                    <p:cond delay="0"/>
                                  </p:stCondLst>
                                  <p:childTnLst>
                                    <p:set>
                                      <p:cBhvr>
                                        <p:cTn id="35" dur="1" fill="hold">
                                          <p:stCondLst>
                                            <p:cond delay="0"/>
                                          </p:stCondLst>
                                        </p:cTn>
                                        <p:tgtEl>
                                          <p:spTgt spid="315411"/>
                                        </p:tgtEl>
                                        <p:attrNameLst>
                                          <p:attrName>style.visibility</p:attrName>
                                        </p:attrNameLst>
                                      </p:cBhvr>
                                      <p:to>
                                        <p:strVal val="visible"/>
                                      </p:to>
                                    </p:set>
                                    <p:anim calcmode="lin" valueType="num">
                                      <p:cBhvr>
                                        <p:cTn id="36" dur="500" fill="hold"/>
                                        <p:tgtEl>
                                          <p:spTgt spid="315411"/>
                                        </p:tgtEl>
                                        <p:attrNameLst>
                                          <p:attrName>ppt_x</p:attrName>
                                        </p:attrNameLst>
                                      </p:cBhvr>
                                      <p:tavLst>
                                        <p:tav tm="0">
                                          <p:val>
                                            <p:strVal val="#ppt_x"/>
                                          </p:val>
                                        </p:tav>
                                        <p:tav tm="100000">
                                          <p:val>
                                            <p:strVal val="#ppt_x"/>
                                          </p:val>
                                        </p:tav>
                                      </p:tavLst>
                                    </p:anim>
                                    <p:anim calcmode="lin" valueType="num">
                                      <p:cBhvr>
                                        <p:cTn id="37" dur="500" fill="hold"/>
                                        <p:tgtEl>
                                          <p:spTgt spid="315411"/>
                                        </p:tgtEl>
                                        <p:attrNameLst>
                                          <p:attrName>ppt_y</p:attrName>
                                        </p:attrNameLst>
                                      </p:cBhvr>
                                      <p:tavLst>
                                        <p:tav tm="0">
                                          <p:val>
                                            <p:strVal val="#ppt_y-#ppt_h/2"/>
                                          </p:val>
                                        </p:tav>
                                        <p:tav tm="100000">
                                          <p:val>
                                            <p:strVal val="#ppt_y"/>
                                          </p:val>
                                        </p:tav>
                                      </p:tavLst>
                                    </p:anim>
                                    <p:anim calcmode="lin" valueType="num">
                                      <p:cBhvr>
                                        <p:cTn id="38" dur="500" fill="hold"/>
                                        <p:tgtEl>
                                          <p:spTgt spid="315411"/>
                                        </p:tgtEl>
                                        <p:attrNameLst>
                                          <p:attrName>ppt_w</p:attrName>
                                        </p:attrNameLst>
                                      </p:cBhvr>
                                      <p:tavLst>
                                        <p:tav tm="0">
                                          <p:val>
                                            <p:strVal val="#ppt_w"/>
                                          </p:val>
                                        </p:tav>
                                        <p:tav tm="100000">
                                          <p:val>
                                            <p:strVal val="#ppt_w"/>
                                          </p:val>
                                        </p:tav>
                                      </p:tavLst>
                                    </p:anim>
                                    <p:anim calcmode="lin" valueType="num">
                                      <p:cBhvr>
                                        <p:cTn id="39" dur="500" fill="hold"/>
                                        <p:tgtEl>
                                          <p:spTgt spid="315411"/>
                                        </p:tgtEl>
                                        <p:attrNameLst>
                                          <p:attrName>ppt_h</p:attrName>
                                        </p:attrNameLst>
                                      </p:cBhvr>
                                      <p:tavLst>
                                        <p:tav tm="0">
                                          <p:val>
                                            <p:fltVal val="0"/>
                                          </p:val>
                                        </p:tav>
                                        <p:tav tm="100000">
                                          <p:val>
                                            <p:strVal val="#ppt_h"/>
                                          </p:val>
                                        </p:tav>
                                      </p:tavLst>
                                    </p:anim>
                                  </p:childTnLst>
                                </p:cTn>
                              </p:par>
                            </p:childTnLst>
                          </p:cTn>
                        </p:par>
                        <p:par>
                          <p:cTn id="40" fill="hold" nodeType="afterGroup">
                            <p:stCondLst>
                              <p:cond delay="2000"/>
                            </p:stCondLst>
                            <p:childTnLst>
                              <p:par>
                                <p:cTn id="41" presetID="17" presetClass="entr" presetSubtype="1" fill="hold" grpId="0" nodeType="afterEffect">
                                  <p:stCondLst>
                                    <p:cond delay="0"/>
                                  </p:stCondLst>
                                  <p:childTnLst>
                                    <p:set>
                                      <p:cBhvr>
                                        <p:cTn id="42" dur="1" fill="hold">
                                          <p:stCondLst>
                                            <p:cond delay="0"/>
                                          </p:stCondLst>
                                        </p:cTn>
                                        <p:tgtEl>
                                          <p:spTgt spid="315412"/>
                                        </p:tgtEl>
                                        <p:attrNameLst>
                                          <p:attrName>style.visibility</p:attrName>
                                        </p:attrNameLst>
                                      </p:cBhvr>
                                      <p:to>
                                        <p:strVal val="visible"/>
                                      </p:to>
                                    </p:set>
                                    <p:anim calcmode="lin" valueType="num">
                                      <p:cBhvr>
                                        <p:cTn id="43" dur="500" fill="hold"/>
                                        <p:tgtEl>
                                          <p:spTgt spid="315412"/>
                                        </p:tgtEl>
                                        <p:attrNameLst>
                                          <p:attrName>ppt_x</p:attrName>
                                        </p:attrNameLst>
                                      </p:cBhvr>
                                      <p:tavLst>
                                        <p:tav tm="0">
                                          <p:val>
                                            <p:strVal val="#ppt_x"/>
                                          </p:val>
                                        </p:tav>
                                        <p:tav tm="100000">
                                          <p:val>
                                            <p:strVal val="#ppt_x"/>
                                          </p:val>
                                        </p:tav>
                                      </p:tavLst>
                                    </p:anim>
                                    <p:anim calcmode="lin" valueType="num">
                                      <p:cBhvr>
                                        <p:cTn id="44" dur="500" fill="hold"/>
                                        <p:tgtEl>
                                          <p:spTgt spid="315412"/>
                                        </p:tgtEl>
                                        <p:attrNameLst>
                                          <p:attrName>ppt_y</p:attrName>
                                        </p:attrNameLst>
                                      </p:cBhvr>
                                      <p:tavLst>
                                        <p:tav tm="0">
                                          <p:val>
                                            <p:strVal val="#ppt_y-#ppt_h/2"/>
                                          </p:val>
                                        </p:tav>
                                        <p:tav tm="100000">
                                          <p:val>
                                            <p:strVal val="#ppt_y"/>
                                          </p:val>
                                        </p:tav>
                                      </p:tavLst>
                                    </p:anim>
                                    <p:anim calcmode="lin" valueType="num">
                                      <p:cBhvr>
                                        <p:cTn id="45" dur="500" fill="hold"/>
                                        <p:tgtEl>
                                          <p:spTgt spid="315412"/>
                                        </p:tgtEl>
                                        <p:attrNameLst>
                                          <p:attrName>ppt_w</p:attrName>
                                        </p:attrNameLst>
                                      </p:cBhvr>
                                      <p:tavLst>
                                        <p:tav tm="0">
                                          <p:val>
                                            <p:strVal val="#ppt_w"/>
                                          </p:val>
                                        </p:tav>
                                        <p:tav tm="100000">
                                          <p:val>
                                            <p:strVal val="#ppt_w"/>
                                          </p:val>
                                        </p:tav>
                                      </p:tavLst>
                                    </p:anim>
                                    <p:anim calcmode="lin" valueType="num">
                                      <p:cBhvr>
                                        <p:cTn id="46" dur="500" fill="hold"/>
                                        <p:tgtEl>
                                          <p:spTgt spid="315412"/>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315406"/>
                                        </p:tgtEl>
                                        <p:attrNameLst>
                                          <p:attrName>style.visibility</p:attrName>
                                        </p:attrNameLst>
                                      </p:cBhvr>
                                      <p:to>
                                        <p:strVal val="visible"/>
                                      </p:to>
                                    </p:set>
                                    <p:anim calcmode="lin" valueType="num">
                                      <p:cBhvr>
                                        <p:cTn id="51" dur="500" fill="hold"/>
                                        <p:tgtEl>
                                          <p:spTgt spid="315406"/>
                                        </p:tgtEl>
                                        <p:attrNameLst>
                                          <p:attrName>ppt_x</p:attrName>
                                        </p:attrNameLst>
                                      </p:cBhvr>
                                      <p:tavLst>
                                        <p:tav tm="0">
                                          <p:val>
                                            <p:strVal val="#ppt_x-#ppt_w/2"/>
                                          </p:val>
                                        </p:tav>
                                        <p:tav tm="100000">
                                          <p:val>
                                            <p:strVal val="#ppt_x"/>
                                          </p:val>
                                        </p:tav>
                                      </p:tavLst>
                                    </p:anim>
                                    <p:anim calcmode="lin" valueType="num">
                                      <p:cBhvr>
                                        <p:cTn id="52" dur="500" fill="hold"/>
                                        <p:tgtEl>
                                          <p:spTgt spid="315406"/>
                                        </p:tgtEl>
                                        <p:attrNameLst>
                                          <p:attrName>ppt_y</p:attrName>
                                        </p:attrNameLst>
                                      </p:cBhvr>
                                      <p:tavLst>
                                        <p:tav tm="0">
                                          <p:val>
                                            <p:strVal val="#ppt_y"/>
                                          </p:val>
                                        </p:tav>
                                        <p:tav tm="100000">
                                          <p:val>
                                            <p:strVal val="#ppt_y"/>
                                          </p:val>
                                        </p:tav>
                                      </p:tavLst>
                                    </p:anim>
                                    <p:anim calcmode="lin" valueType="num">
                                      <p:cBhvr>
                                        <p:cTn id="53" dur="500" fill="hold"/>
                                        <p:tgtEl>
                                          <p:spTgt spid="315406"/>
                                        </p:tgtEl>
                                        <p:attrNameLst>
                                          <p:attrName>ppt_w</p:attrName>
                                        </p:attrNameLst>
                                      </p:cBhvr>
                                      <p:tavLst>
                                        <p:tav tm="0">
                                          <p:val>
                                            <p:fltVal val="0"/>
                                          </p:val>
                                        </p:tav>
                                        <p:tav tm="100000">
                                          <p:val>
                                            <p:strVal val="#ppt_w"/>
                                          </p:val>
                                        </p:tav>
                                      </p:tavLst>
                                    </p:anim>
                                    <p:anim calcmode="lin" valueType="num">
                                      <p:cBhvr>
                                        <p:cTn id="54" dur="500" fill="hold"/>
                                        <p:tgtEl>
                                          <p:spTgt spid="315406"/>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grpId="0" nodeType="clickEffect">
                                  <p:stCondLst>
                                    <p:cond delay="0"/>
                                  </p:stCondLst>
                                  <p:childTnLst>
                                    <p:set>
                                      <p:cBhvr>
                                        <p:cTn id="58" dur="1" fill="hold">
                                          <p:stCondLst>
                                            <p:cond delay="0"/>
                                          </p:stCondLst>
                                        </p:cTn>
                                        <p:tgtEl>
                                          <p:spTgt spid="315424"/>
                                        </p:tgtEl>
                                        <p:attrNameLst>
                                          <p:attrName>style.visibility</p:attrName>
                                        </p:attrNameLst>
                                      </p:cBhvr>
                                      <p:to>
                                        <p:strVal val="visible"/>
                                      </p:to>
                                    </p:set>
                                    <p:anim calcmode="lin" valueType="num">
                                      <p:cBhvr>
                                        <p:cTn id="59" dur="500" fill="hold"/>
                                        <p:tgtEl>
                                          <p:spTgt spid="315424"/>
                                        </p:tgtEl>
                                        <p:attrNameLst>
                                          <p:attrName>ppt_x</p:attrName>
                                        </p:attrNameLst>
                                      </p:cBhvr>
                                      <p:tavLst>
                                        <p:tav tm="0">
                                          <p:val>
                                            <p:strVal val="#ppt_x"/>
                                          </p:val>
                                        </p:tav>
                                        <p:tav tm="100000">
                                          <p:val>
                                            <p:strVal val="#ppt_x"/>
                                          </p:val>
                                        </p:tav>
                                      </p:tavLst>
                                    </p:anim>
                                    <p:anim calcmode="lin" valueType="num">
                                      <p:cBhvr>
                                        <p:cTn id="60" dur="500" fill="hold"/>
                                        <p:tgtEl>
                                          <p:spTgt spid="315424"/>
                                        </p:tgtEl>
                                        <p:attrNameLst>
                                          <p:attrName>ppt_y</p:attrName>
                                        </p:attrNameLst>
                                      </p:cBhvr>
                                      <p:tavLst>
                                        <p:tav tm="0">
                                          <p:val>
                                            <p:strVal val="#ppt_y-#ppt_h/2"/>
                                          </p:val>
                                        </p:tav>
                                        <p:tav tm="100000">
                                          <p:val>
                                            <p:strVal val="#ppt_y"/>
                                          </p:val>
                                        </p:tav>
                                      </p:tavLst>
                                    </p:anim>
                                    <p:anim calcmode="lin" valueType="num">
                                      <p:cBhvr>
                                        <p:cTn id="61" dur="500" fill="hold"/>
                                        <p:tgtEl>
                                          <p:spTgt spid="315424"/>
                                        </p:tgtEl>
                                        <p:attrNameLst>
                                          <p:attrName>ppt_w</p:attrName>
                                        </p:attrNameLst>
                                      </p:cBhvr>
                                      <p:tavLst>
                                        <p:tav tm="0">
                                          <p:val>
                                            <p:strVal val="#ppt_w"/>
                                          </p:val>
                                        </p:tav>
                                        <p:tav tm="100000">
                                          <p:val>
                                            <p:strVal val="#ppt_w"/>
                                          </p:val>
                                        </p:tav>
                                      </p:tavLst>
                                    </p:anim>
                                    <p:anim calcmode="lin" valueType="num">
                                      <p:cBhvr>
                                        <p:cTn id="62" dur="500" fill="hold"/>
                                        <p:tgtEl>
                                          <p:spTgt spid="315424"/>
                                        </p:tgtEl>
                                        <p:attrNameLst>
                                          <p:attrName>ppt_h</p:attrName>
                                        </p:attrNameLst>
                                      </p:cBhvr>
                                      <p:tavLst>
                                        <p:tav tm="0">
                                          <p:val>
                                            <p:fltVal val="0"/>
                                          </p:val>
                                        </p:tav>
                                        <p:tav tm="100000">
                                          <p:val>
                                            <p:strVal val="#ppt_h"/>
                                          </p:val>
                                        </p:tav>
                                      </p:tavLst>
                                    </p:anim>
                                  </p:childTnLst>
                                </p:cTn>
                              </p:par>
                            </p:childTnLst>
                          </p:cTn>
                        </p:par>
                        <p:par>
                          <p:cTn id="63" fill="hold" nodeType="afterGroup">
                            <p:stCondLst>
                              <p:cond delay="500"/>
                            </p:stCondLst>
                            <p:childTnLst>
                              <p:par>
                                <p:cTn id="64" presetID="17" presetClass="entr" presetSubtype="1" fill="hold" grpId="0" nodeType="afterEffect">
                                  <p:stCondLst>
                                    <p:cond delay="0"/>
                                  </p:stCondLst>
                                  <p:childTnLst>
                                    <p:set>
                                      <p:cBhvr>
                                        <p:cTn id="65" dur="1" fill="hold">
                                          <p:stCondLst>
                                            <p:cond delay="0"/>
                                          </p:stCondLst>
                                        </p:cTn>
                                        <p:tgtEl>
                                          <p:spTgt spid="315415"/>
                                        </p:tgtEl>
                                        <p:attrNameLst>
                                          <p:attrName>style.visibility</p:attrName>
                                        </p:attrNameLst>
                                      </p:cBhvr>
                                      <p:to>
                                        <p:strVal val="visible"/>
                                      </p:to>
                                    </p:set>
                                    <p:anim calcmode="lin" valueType="num">
                                      <p:cBhvr>
                                        <p:cTn id="66" dur="500" fill="hold"/>
                                        <p:tgtEl>
                                          <p:spTgt spid="315415"/>
                                        </p:tgtEl>
                                        <p:attrNameLst>
                                          <p:attrName>ppt_x</p:attrName>
                                        </p:attrNameLst>
                                      </p:cBhvr>
                                      <p:tavLst>
                                        <p:tav tm="0">
                                          <p:val>
                                            <p:strVal val="#ppt_x"/>
                                          </p:val>
                                        </p:tav>
                                        <p:tav tm="100000">
                                          <p:val>
                                            <p:strVal val="#ppt_x"/>
                                          </p:val>
                                        </p:tav>
                                      </p:tavLst>
                                    </p:anim>
                                    <p:anim calcmode="lin" valueType="num">
                                      <p:cBhvr>
                                        <p:cTn id="67" dur="500" fill="hold"/>
                                        <p:tgtEl>
                                          <p:spTgt spid="315415"/>
                                        </p:tgtEl>
                                        <p:attrNameLst>
                                          <p:attrName>ppt_y</p:attrName>
                                        </p:attrNameLst>
                                      </p:cBhvr>
                                      <p:tavLst>
                                        <p:tav tm="0">
                                          <p:val>
                                            <p:strVal val="#ppt_y-#ppt_h/2"/>
                                          </p:val>
                                        </p:tav>
                                        <p:tav tm="100000">
                                          <p:val>
                                            <p:strVal val="#ppt_y"/>
                                          </p:val>
                                        </p:tav>
                                      </p:tavLst>
                                    </p:anim>
                                    <p:anim calcmode="lin" valueType="num">
                                      <p:cBhvr>
                                        <p:cTn id="68" dur="500" fill="hold"/>
                                        <p:tgtEl>
                                          <p:spTgt spid="315415"/>
                                        </p:tgtEl>
                                        <p:attrNameLst>
                                          <p:attrName>ppt_w</p:attrName>
                                        </p:attrNameLst>
                                      </p:cBhvr>
                                      <p:tavLst>
                                        <p:tav tm="0">
                                          <p:val>
                                            <p:strVal val="#ppt_w"/>
                                          </p:val>
                                        </p:tav>
                                        <p:tav tm="100000">
                                          <p:val>
                                            <p:strVal val="#ppt_w"/>
                                          </p:val>
                                        </p:tav>
                                      </p:tavLst>
                                    </p:anim>
                                    <p:anim calcmode="lin" valueType="num">
                                      <p:cBhvr>
                                        <p:cTn id="69" dur="500" fill="hold"/>
                                        <p:tgtEl>
                                          <p:spTgt spid="315415"/>
                                        </p:tgtEl>
                                        <p:attrNameLst>
                                          <p:attrName>ppt_h</p:attrName>
                                        </p:attrNameLst>
                                      </p:cBhvr>
                                      <p:tavLst>
                                        <p:tav tm="0">
                                          <p:val>
                                            <p:fltVal val="0"/>
                                          </p:val>
                                        </p:tav>
                                        <p:tav tm="100000">
                                          <p:val>
                                            <p:strVal val="#ppt_h"/>
                                          </p:val>
                                        </p:tav>
                                      </p:tavLst>
                                    </p:anim>
                                  </p:childTnLst>
                                </p:cTn>
                              </p:par>
                            </p:childTnLst>
                          </p:cTn>
                        </p:par>
                        <p:par>
                          <p:cTn id="70" fill="hold" nodeType="afterGroup">
                            <p:stCondLst>
                              <p:cond delay="1000"/>
                            </p:stCondLst>
                            <p:childTnLst>
                              <p:par>
                                <p:cTn id="71" presetID="17" presetClass="entr" presetSubtype="1" fill="hold" grpId="0" nodeType="afterEffect">
                                  <p:stCondLst>
                                    <p:cond delay="0"/>
                                  </p:stCondLst>
                                  <p:childTnLst>
                                    <p:set>
                                      <p:cBhvr>
                                        <p:cTn id="72" dur="1" fill="hold">
                                          <p:stCondLst>
                                            <p:cond delay="0"/>
                                          </p:stCondLst>
                                        </p:cTn>
                                        <p:tgtEl>
                                          <p:spTgt spid="315416"/>
                                        </p:tgtEl>
                                        <p:attrNameLst>
                                          <p:attrName>style.visibility</p:attrName>
                                        </p:attrNameLst>
                                      </p:cBhvr>
                                      <p:to>
                                        <p:strVal val="visible"/>
                                      </p:to>
                                    </p:set>
                                    <p:anim calcmode="lin" valueType="num">
                                      <p:cBhvr>
                                        <p:cTn id="73" dur="500" fill="hold"/>
                                        <p:tgtEl>
                                          <p:spTgt spid="315416"/>
                                        </p:tgtEl>
                                        <p:attrNameLst>
                                          <p:attrName>ppt_x</p:attrName>
                                        </p:attrNameLst>
                                      </p:cBhvr>
                                      <p:tavLst>
                                        <p:tav tm="0">
                                          <p:val>
                                            <p:strVal val="#ppt_x"/>
                                          </p:val>
                                        </p:tav>
                                        <p:tav tm="100000">
                                          <p:val>
                                            <p:strVal val="#ppt_x"/>
                                          </p:val>
                                        </p:tav>
                                      </p:tavLst>
                                    </p:anim>
                                    <p:anim calcmode="lin" valueType="num">
                                      <p:cBhvr>
                                        <p:cTn id="74" dur="500" fill="hold"/>
                                        <p:tgtEl>
                                          <p:spTgt spid="315416"/>
                                        </p:tgtEl>
                                        <p:attrNameLst>
                                          <p:attrName>ppt_y</p:attrName>
                                        </p:attrNameLst>
                                      </p:cBhvr>
                                      <p:tavLst>
                                        <p:tav tm="0">
                                          <p:val>
                                            <p:strVal val="#ppt_y-#ppt_h/2"/>
                                          </p:val>
                                        </p:tav>
                                        <p:tav tm="100000">
                                          <p:val>
                                            <p:strVal val="#ppt_y"/>
                                          </p:val>
                                        </p:tav>
                                      </p:tavLst>
                                    </p:anim>
                                    <p:anim calcmode="lin" valueType="num">
                                      <p:cBhvr>
                                        <p:cTn id="75" dur="500" fill="hold"/>
                                        <p:tgtEl>
                                          <p:spTgt spid="315416"/>
                                        </p:tgtEl>
                                        <p:attrNameLst>
                                          <p:attrName>ppt_w</p:attrName>
                                        </p:attrNameLst>
                                      </p:cBhvr>
                                      <p:tavLst>
                                        <p:tav tm="0">
                                          <p:val>
                                            <p:strVal val="#ppt_w"/>
                                          </p:val>
                                        </p:tav>
                                        <p:tav tm="100000">
                                          <p:val>
                                            <p:strVal val="#ppt_w"/>
                                          </p:val>
                                        </p:tav>
                                      </p:tavLst>
                                    </p:anim>
                                    <p:anim calcmode="lin" valueType="num">
                                      <p:cBhvr>
                                        <p:cTn id="76" dur="500" fill="hold"/>
                                        <p:tgtEl>
                                          <p:spTgt spid="315416"/>
                                        </p:tgtEl>
                                        <p:attrNameLst>
                                          <p:attrName>ppt_h</p:attrName>
                                        </p:attrNameLst>
                                      </p:cBhvr>
                                      <p:tavLst>
                                        <p:tav tm="0">
                                          <p:val>
                                            <p:fltVal val="0"/>
                                          </p:val>
                                        </p:tav>
                                        <p:tav tm="100000">
                                          <p:val>
                                            <p:strVal val="#ppt_h"/>
                                          </p:val>
                                        </p:tav>
                                      </p:tavLst>
                                    </p:anim>
                                  </p:childTnLst>
                                </p:cTn>
                              </p:par>
                            </p:childTnLst>
                          </p:cTn>
                        </p:par>
                        <p:par>
                          <p:cTn id="77" fill="hold" nodeType="afterGroup">
                            <p:stCondLst>
                              <p:cond delay="1500"/>
                            </p:stCondLst>
                            <p:childTnLst>
                              <p:par>
                                <p:cTn id="78" presetID="17" presetClass="entr" presetSubtype="1" fill="hold" grpId="0" nodeType="afterEffect">
                                  <p:stCondLst>
                                    <p:cond delay="0"/>
                                  </p:stCondLst>
                                  <p:childTnLst>
                                    <p:set>
                                      <p:cBhvr>
                                        <p:cTn id="79" dur="1" fill="hold">
                                          <p:stCondLst>
                                            <p:cond delay="0"/>
                                          </p:stCondLst>
                                        </p:cTn>
                                        <p:tgtEl>
                                          <p:spTgt spid="315417"/>
                                        </p:tgtEl>
                                        <p:attrNameLst>
                                          <p:attrName>style.visibility</p:attrName>
                                        </p:attrNameLst>
                                      </p:cBhvr>
                                      <p:to>
                                        <p:strVal val="visible"/>
                                      </p:to>
                                    </p:set>
                                    <p:anim calcmode="lin" valueType="num">
                                      <p:cBhvr>
                                        <p:cTn id="80" dur="500" fill="hold"/>
                                        <p:tgtEl>
                                          <p:spTgt spid="315417"/>
                                        </p:tgtEl>
                                        <p:attrNameLst>
                                          <p:attrName>ppt_x</p:attrName>
                                        </p:attrNameLst>
                                      </p:cBhvr>
                                      <p:tavLst>
                                        <p:tav tm="0">
                                          <p:val>
                                            <p:strVal val="#ppt_x"/>
                                          </p:val>
                                        </p:tav>
                                        <p:tav tm="100000">
                                          <p:val>
                                            <p:strVal val="#ppt_x"/>
                                          </p:val>
                                        </p:tav>
                                      </p:tavLst>
                                    </p:anim>
                                    <p:anim calcmode="lin" valueType="num">
                                      <p:cBhvr>
                                        <p:cTn id="81" dur="500" fill="hold"/>
                                        <p:tgtEl>
                                          <p:spTgt spid="315417"/>
                                        </p:tgtEl>
                                        <p:attrNameLst>
                                          <p:attrName>ppt_y</p:attrName>
                                        </p:attrNameLst>
                                      </p:cBhvr>
                                      <p:tavLst>
                                        <p:tav tm="0">
                                          <p:val>
                                            <p:strVal val="#ppt_y-#ppt_h/2"/>
                                          </p:val>
                                        </p:tav>
                                        <p:tav tm="100000">
                                          <p:val>
                                            <p:strVal val="#ppt_y"/>
                                          </p:val>
                                        </p:tav>
                                      </p:tavLst>
                                    </p:anim>
                                    <p:anim calcmode="lin" valueType="num">
                                      <p:cBhvr>
                                        <p:cTn id="82" dur="500" fill="hold"/>
                                        <p:tgtEl>
                                          <p:spTgt spid="315417"/>
                                        </p:tgtEl>
                                        <p:attrNameLst>
                                          <p:attrName>ppt_w</p:attrName>
                                        </p:attrNameLst>
                                      </p:cBhvr>
                                      <p:tavLst>
                                        <p:tav tm="0">
                                          <p:val>
                                            <p:strVal val="#ppt_w"/>
                                          </p:val>
                                        </p:tav>
                                        <p:tav tm="100000">
                                          <p:val>
                                            <p:strVal val="#ppt_w"/>
                                          </p:val>
                                        </p:tav>
                                      </p:tavLst>
                                    </p:anim>
                                    <p:anim calcmode="lin" valueType="num">
                                      <p:cBhvr>
                                        <p:cTn id="83" dur="500" fill="hold"/>
                                        <p:tgtEl>
                                          <p:spTgt spid="315417"/>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8" fill="hold" grpId="0" nodeType="clickEffect">
                                  <p:stCondLst>
                                    <p:cond delay="0"/>
                                  </p:stCondLst>
                                  <p:childTnLst>
                                    <p:set>
                                      <p:cBhvr>
                                        <p:cTn id="87" dur="1" fill="hold">
                                          <p:stCondLst>
                                            <p:cond delay="0"/>
                                          </p:stCondLst>
                                        </p:cTn>
                                        <p:tgtEl>
                                          <p:spTgt spid="315400"/>
                                        </p:tgtEl>
                                        <p:attrNameLst>
                                          <p:attrName>style.visibility</p:attrName>
                                        </p:attrNameLst>
                                      </p:cBhvr>
                                      <p:to>
                                        <p:strVal val="visible"/>
                                      </p:to>
                                    </p:set>
                                    <p:anim calcmode="lin" valueType="num">
                                      <p:cBhvr>
                                        <p:cTn id="88" dur="500" fill="hold"/>
                                        <p:tgtEl>
                                          <p:spTgt spid="315400"/>
                                        </p:tgtEl>
                                        <p:attrNameLst>
                                          <p:attrName>ppt_x</p:attrName>
                                        </p:attrNameLst>
                                      </p:cBhvr>
                                      <p:tavLst>
                                        <p:tav tm="0">
                                          <p:val>
                                            <p:strVal val="#ppt_x-#ppt_w/2"/>
                                          </p:val>
                                        </p:tav>
                                        <p:tav tm="100000">
                                          <p:val>
                                            <p:strVal val="#ppt_x"/>
                                          </p:val>
                                        </p:tav>
                                      </p:tavLst>
                                    </p:anim>
                                    <p:anim calcmode="lin" valueType="num">
                                      <p:cBhvr>
                                        <p:cTn id="89" dur="500" fill="hold"/>
                                        <p:tgtEl>
                                          <p:spTgt spid="315400"/>
                                        </p:tgtEl>
                                        <p:attrNameLst>
                                          <p:attrName>ppt_y</p:attrName>
                                        </p:attrNameLst>
                                      </p:cBhvr>
                                      <p:tavLst>
                                        <p:tav tm="0">
                                          <p:val>
                                            <p:strVal val="#ppt_y"/>
                                          </p:val>
                                        </p:tav>
                                        <p:tav tm="100000">
                                          <p:val>
                                            <p:strVal val="#ppt_y"/>
                                          </p:val>
                                        </p:tav>
                                      </p:tavLst>
                                    </p:anim>
                                    <p:anim calcmode="lin" valueType="num">
                                      <p:cBhvr>
                                        <p:cTn id="90" dur="500" fill="hold"/>
                                        <p:tgtEl>
                                          <p:spTgt spid="315400"/>
                                        </p:tgtEl>
                                        <p:attrNameLst>
                                          <p:attrName>ppt_w</p:attrName>
                                        </p:attrNameLst>
                                      </p:cBhvr>
                                      <p:tavLst>
                                        <p:tav tm="0">
                                          <p:val>
                                            <p:fltVal val="0"/>
                                          </p:val>
                                        </p:tav>
                                        <p:tav tm="100000">
                                          <p:val>
                                            <p:strVal val="#ppt_w"/>
                                          </p:val>
                                        </p:tav>
                                      </p:tavLst>
                                    </p:anim>
                                    <p:anim calcmode="lin" valueType="num">
                                      <p:cBhvr>
                                        <p:cTn id="91" dur="500" fill="hold"/>
                                        <p:tgtEl>
                                          <p:spTgt spid="315400"/>
                                        </p:tgtEl>
                                        <p:attrNameLst>
                                          <p:attrName>ppt_h</p:attrName>
                                        </p:attrNameLst>
                                      </p:cBhvr>
                                      <p:tavLst>
                                        <p:tav tm="0">
                                          <p:val>
                                            <p:strVal val="#ppt_h"/>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7" presetClass="entr" presetSubtype="1" fill="hold" grpId="0" nodeType="clickEffect">
                                  <p:stCondLst>
                                    <p:cond delay="0"/>
                                  </p:stCondLst>
                                  <p:childTnLst>
                                    <p:set>
                                      <p:cBhvr>
                                        <p:cTn id="95" dur="1" fill="hold">
                                          <p:stCondLst>
                                            <p:cond delay="0"/>
                                          </p:stCondLst>
                                        </p:cTn>
                                        <p:tgtEl>
                                          <p:spTgt spid="315425"/>
                                        </p:tgtEl>
                                        <p:attrNameLst>
                                          <p:attrName>style.visibility</p:attrName>
                                        </p:attrNameLst>
                                      </p:cBhvr>
                                      <p:to>
                                        <p:strVal val="visible"/>
                                      </p:to>
                                    </p:set>
                                    <p:anim calcmode="lin" valueType="num">
                                      <p:cBhvr>
                                        <p:cTn id="96" dur="500" fill="hold"/>
                                        <p:tgtEl>
                                          <p:spTgt spid="315425"/>
                                        </p:tgtEl>
                                        <p:attrNameLst>
                                          <p:attrName>ppt_x</p:attrName>
                                        </p:attrNameLst>
                                      </p:cBhvr>
                                      <p:tavLst>
                                        <p:tav tm="0">
                                          <p:val>
                                            <p:strVal val="#ppt_x"/>
                                          </p:val>
                                        </p:tav>
                                        <p:tav tm="100000">
                                          <p:val>
                                            <p:strVal val="#ppt_x"/>
                                          </p:val>
                                        </p:tav>
                                      </p:tavLst>
                                    </p:anim>
                                    <p:anim calcmode="lin" valueType="num">
                                      <p:cBhvr>
                                        <p:cTn id="97" dur="500" fill="hold"/>
                                        <p:tgtEl>
                                          <p:spTgt spid="315425"/>
                                        </p:tgtEl>
                                        <p:attrNameLst>
                                          <p:attrName>ppt_y</p:attrName>
                                        </p:attrNameLst>
                                      </p:cBhvr>
                                      <p:tavLst>
                                        <p:tav tm="0">
                                          <p:val>
                                            <p:strVal val="#ppt_y-#ppt_h/2"/>
                                          </p:val>
                                        </p:tav>
                                        <p:tav tm="100000">
                                          <p:val>
                                            <p:strVal val="#ppt_y"/>
                                          </p:val>
                                        </p:tav>
                                      </p:tavLst>
                                    </p:anim>
                                    <p:anim calcmode="lin" valueType="num">
                                      <p:cBhvr>
                                        <p:cTn id="98" dur="500" fill="hold"/>
                                        <p:tgtEl>
                                          <p:spTgt spid="315425"/>
                                        </p:tgtEl>
                                        <p:attrNameLst>
                                          <p:attrName>ppt_w</p:attrName>
                                        </p:attrNameLst>
                                      </p:cBhvr>
                                      <p:tavLst>
                                        <p:tav tm="0">
                                          <p:val>
                                            <p:strVal val="#ppt_w"/>
                                          </p:val>
                                        </p:tav>
                                        <p:tav tm="100000">
                                          <p:val>
                                            <p:strVal val="#ppt_w"/>
                                          </p:val>
                                        </p:tav>
                                      </p:tavLst>
                                    </p:anim>
                                    <p:anim calcmode="lin" valueType="num">
                                      <p:cBhvr>
                                        <p:cTn id="99" dur="500" fill="hold"/>
                                        <p:tgtEl>
                                          <p:spTgt spid="315425"/>
                                        </p:tgtEl>
                                        <p:attrNameLst>
                                          <p:attrName>ppt_h</p:attrName>
                                        </p:attrNameLst>
                                      </p:cBhvr>
                                      <p:tavLst>
                                        <p:tav tm="0">
                                          <p:val>
                                            <p:fltVal val="0"/>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grpId="0" nodeType="clickEffect">
                                  <p:stCondLst>
                                    <p:cond delay="0"/>
                                  </p:stCondLst>
                                  <p:childTnLst>
                                    <p:set>
                                      <p:cBhvr>
                                        <p:cTn id="103" dur="1" fill="hold">
                                          <p:stCondLst>
                                            <p:cond delay="0"/>
                                          </p:stCondLst>
                                        </p:cTn>
                                        <p:tgtEl>
                                          <p:spTgt spid="315407"/>
                                        </p:tgtEl>
                                        <p:attrNameLst>
                                          <p:attrName>style.visibility</p:attrName>
                                        </p:attrNameLst>
                                      </p:cBhvr>
                                      <p:to>
                                        <p:strVal val="visible"/>
                                      </p:to>
                                    </p:set>
                                    <p:anim calcmode="lin" valueType="num">
                                      <p:cBhvr>
                                        <p:cTn id="104" dur="500" fill="hold"/>
                                        <p:tgtEl>
                                          <p:spTgt spid="315407"/>
                                        </p:tgtEl>
                                        <p:attrNameLst>
                                          <p:attrName>ppt_x</p:attrName>
                                        </p:attrNameLst>
                                      </p:cBhvr>
                                      <p:tavLst>
                                        <p:tav tm="0">
                                          <p:val>
                                            <p:strVal val="#ppt_x-#ppt_w/2"/>
                                          </p:val>
                                        </p:tav>
                                        <p:tav tm="100000">
                                          <p:val>
                                            <p:strVal val="#ppt_x"/>
                                          </p:val>
                                        </p:tav>
                                      </p:tavLst>
                                    </p:anim>
                                    <p:anim calcmode="lin" valueType="num">
                                      <p:cBhvr>
                                        <p:cTn id="105" dur="500" fill="hold"/>
                                        <p:tgtEl>
                                          <p:spTgt spid="315407"/>
                                        </p:tgtEl>
                                        <p:attrNameLst>
                                          <p:attrName>ppt_y</p:attrName>
                                        </p:attrNameLst>
                                      </p:cBhvr>
                                      <p:tavLst>
                                        <p:tav tm="0">
                                          <p:val>
                                            <p:strVal val="#ppt_y"/>
                                          </p:val>
                                        </p:tav>
                                        <p:tav tm="100000">
                                          <p:val>
                                            <p:strVal val="#ppt_y"/>
                                          </p:val>
                                        </p:tav>
                                      </p:tavLst>
                                    </p:anim>
                                    <p:anim calcmode="lin" valueType="num">
                                      <p:cBhvr>
                                        <p:cTn id="106" dur="500" fill="hold"/>
                                        <p:tgtEl>
                                          <p:spTgt spid="315407"/>
                                        </p:tgtEl>
                                        <p:attrNameLst>
                                          <p:attrName>ppt_w</p:attrName>
                                        </p:attrNameLst>
                                      </p:cBhvr>
                                      <p:tavLst>
                                        <p:tav tm="0">
                                          <p:val>
                                            <p:fltVal val="0"/>
                                          </p:val>
                                        </p:tav>
                                        <p:tav tm="100000">
                                          <p:val>
                                            <p:strVal val="#ppt_w"/>
                                          </p:val>
                                        </p:tav>
                                      </p:tavLst>
                                    </p:anim>
                                    <p:anim calcmode="lin" valueType="num">
                                      <p:cBhvr>
                                        <p:cTn id="107" dur="500" fill="hold"/>
                                        <p:tgtEl>
                                          <p:spTgt spid="315407"/>
                                        </p:tgtEl>
                                        <p:attrNameLst>
                                          <p:attrName>ppt_h</p:attrName>
                                        </p:attrNameLst>
                                      </p:cBhvr>
                                      <p:tavLst>
                                        <p:tav tm="0">
                                          <p:val>
                                            <p:strVal val="#ppt_h"/>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7" presetClass="entr" presetSubtype="1" fill="hold" grpId="0" nodeType="clickEffect">
                                  <p:stCondLst>
                                    <p:cond delay="0"/>
                                  </p:stCondLst>
                                  <p:childTnLst>
                                    <p:set>
                                      <p:cBhvr>
                                        <p:cTn id="111" dur="1" fill="hold">
                                          <p:stCondLst>
                                            <p:cond delay="0"/>
                                          </p:stCondLst>
                                        </p:cTn>
                                        <p:tgtEl>
                                          <p:spTgt spid="315426"/>
                                        </p:tgtEl>
                                        <p:attrNameLst>
                                          <p:attrName>style.visibility</p:attrName>
                                        </p:attrNameLst>
                                      </p:cBhvr>
                                      <p:to>
                                        <p:strVal val="visible"/>
                                      </p:to>
                                    </p:set>
                                    <p:anim calcmode="lin" valueType="num">
                                      <p:cBhvr>
                                        <p:cTn id="112" dur="500" fill="hold"/>
                                        <p:tgtEl>
                                          <p:spTgt spid="315426"/>
                                        </p:tgtEl>
                                        <p:attrNameLst>
                                          <p:attrName>ppt_x</p:attrName>
                                        </p:attrNameLst>
                                      </p:cBhvr>
                                      <p:tavLst>
                                        <p:tav tm="0">
                                          <p:val>
                                            <p:strVal val="#ppt_x"/>
                                          </p:val>
                                        </p:tav>
                                        <p:tav tm="100000">
                                          <p:val>
                                            <p:strVal val="#ppt_x"/>
                                          </p:val>
                                        </p:tav>
                                      </p:tavLst>
                                    </p:anim>
                                    <p:anim calcmode="lin" valueType="num">
                                      <p:cBhvr>
                                        <p:cTn id="113" dur="500" fill="hold"/>
                                        <p:tgtEl>
                                          <p:spTgt spid="315426"/>
                                        </p:tgtEl>
                                        <p:attrNameLst>
                                          <p:attrName>ppt_y</p:attrName>
                                        </p:attrNameLst>
                                      </p:cBhvr>
                                      <p:tavLst>
                                        <p:tav tm="0">
                                          <p:val>
                                            <p:strVal val="#ppt_y-#ppt_h/2"/>
                                          </p:val>
                                        </p:tav>
                                        <p:tav tm="100000">
                                          <p:val>
                                            <p:strVal val="#ppt_y"/>
                                          </p:val>
                                        </p:tav>
                                      </p:tavLst>
                                    </p:anim>
                                    <p:anim calcmode="lin" valueType="num">
                                      <p:cBhvr>
                                        <p:cTn id="114" dur="500" fill="hold"/>
                                        <p:tgtEl>
                                          <p:spTgt spid="315426"/>
                                        </p:tgtEl>
                                        <p:attrNameLst>
                                          <p:attrName>ppt_w</p:attrName>
                                        </p:attrNameLst>
                                      </p:cBhvr>
                                      <p:tavLst>
                                        <p:tav tm="0">
                                          <p:val>
                                            <p:strVal val="#ppt_w"/>
                                          </p:val>
                                        </p:tav>
                                        <p:tav tm="100000">
                                          <p:val>
                                            <p:strVal val="#ppt_w"/>
                                          </p:val>
                                        </p:tav>
                                      </p:tavLst>
                                    </p:anim>
                                    <p:anim calcmode="lin" valueType="num">
                                      <p:cBhvr>
                                        <p:cTn id="115" dur="500" fill="hold"/>
                                        <p:tgtEl>
                                          <p:spTgt spid="315426"/>
                                        </p:tgtEl>
                                        <p:attrNameLst>
                                          <p:attrName>ppt_h</p:attrName>
                                        </p:attrNameLst>
                                      </p:cBhvr>
                                      <p:tavLst>
                                        <p:tav tm="0">
                                          <p:val>
                                            <p:fltVal val="0"/>
                                          </p:val>
                                        </p:tav>
                                        <p:tav tm="100000">
                                          <p:val>
                                            <p:strVal val="#ppt_h"/>
                                          </p:val>
                                        </p:tav>
                                      </p:tavLst>
                                    </p:anim>
                                  </p:childTnLst>
                                </p:cTn>
                              </p:par>
                            </p:childTnLst>
                          </p:cTn>
                        </p:par>
                        <p:par>
                          <p:cTn id="116" fill="hold" nodeType="afterGroup">
                            <p:stCondLst>
                              <p:cond delay="500"/>
                            </p:stCondLst>
                            <p:childTnLst>
                              <p:par>
                                <p:cTn id="117" presetID="17" presetClass="entr" presetSubtype="1" fill="hold" grpId="0" nodeType="afterEffect">
                                  <p:stCondLst>
                                    <p:cond delay="0"/>
                                  </p:stCondLst>
                                  <p:childTnLst>
                                    <p:set>
                                      <p:cBhvr>
                                        <p:cTn id="118" dur="1" fill="hold">
                                          <p:stCondLst>
                                            <p:cond delay="0"/>
                                          </p:stCondLst>
                                        </p:cTn>
                                        <p:tgtEl>
                                          <p:spTgt spid="315418"/>
                                        </p:tgtEl>
                                        <p:attrNameLst>
                                          <p:attrName>style.visibility</p:attrName>
                                        </p:attrNameLst>
                                      </p:cBhvr>
                                      <p:to>
                                        <p:strVal val="visible"/>
                                      </p:to>
                                    </p:set>
                                    <p:anim calcmode="lin" valueType="num">
                                      <p:cBhvr>
                                        <p:cTn id="119" dur="500" fill="hold"/>
                                        <p:tgtEl>
                                          <p:spTgt spid="315418"/>
                                        </p:tgtEl>
                                        <p:attrNameLst>
                                          <p:attrName>ppt_x</p:attrName>
                                        </p:attrNameLst>
                                      </p:cBhvr>
                                      <p:tavLst>
                                        <p:tav tm="0">
                                          <p:val>
                                            <p:strVal val="#ppt_x"/>
                                          </p:val>
                                        </p:tav>
                                        <p:tav tm="100000">
                                          <p:val>
                                            <p:strVal val="#ppt_x"/>
                                          </p:val>
                                        </p:tav>
                                      </p:tavLst>
                                    </p:anim>
                                    <p:anim calcmode="lin" valueType="num">
                                      <p:cBhvr>
                                        <p:cTn id="120" dur="500" fill="hold"/>
                                        <p:tgtEl>
                                          <p:spTgt spid="315418"/>
                                        </p:tgtEl>
                                        <p:attrNameLst>
                                          <p:attrName>ppt_y</p:attrName>
                                        </p:attrNameLst>
                                      </p:cBhvr>
                                      <p:tavLst>
                                        <p:tav tm="0">
                                          <p:val>
                                            <p:strVal val="#ppt_y-#ppt_h/2"/>
                                          </p:val>
                                        </p:tav>
                                        <p:tav tm="100000">
                                          <p:val>
                                            <p:strVal val="#ppt_y"/>
                                          </p:val>
                                        </p:tav>
                                      </p:tavLst>
                                    </p:anim>
                                    <p:anim calcmode="lin" valueType="num">
                                      <p:cBhvr>
                                        <p:cTn id="121" dur="500" fill="hold"/>
                                        <p:tgtEl>
                                          <p:spTgt spid="315418"/>
                                        </p:tgtEl>
                                        <p:attrNameLst>
                                          <p:attrName>ppt_w</p:attrName>
                                        </p:attrNameLst>
                                      </p:cBhvr>
                                      <p:tavLst>
                                        <p:tav tm="0">
                                          <p:val>
                                            <p:strVal val="#ppt_w"/>
                                          </p:val>
                                        </p:tav>
                                        <p:tav tm="100000">
                                          <p:val>
                                            <p:strVal val="#ppt_w"/>
                                          </p:val>
                                        </p:tav>
                                      </p:tavLst>
                                    </p:anim>
                                    <p:anim calcmode="lin" valueType="num">
                                      <p:cBhvr>
                                        <p:cTn id="122" dur="500" fill="hold"/>
                                        <p:tgtEl>
                                          <p:spTgt spid="315418"/>
                                        </p:tgtEl>
                                        <p:attrNameLst>
                                          <p:attrName>ppt_h</p:attrName>
                                        </p:attrNameLst>
                                      </p:cBhvr>
                                      <p:tavLst>
                                        <p:tav tm="0">
                                          <p:val>
                                            <p:fltVal val="0"/>
                                          </p:val>
                                        </p:tav>
                                        <p:tav tm="100000">
                                          <p:val>
                                            <p:strVal val="#ppt_h"/>
                                          </p:val>
                                        </p:tav>
                                      </p:tavLst>
                                    </p:anim>
                                  </p:childTnLst>
                                </p:cTn>
                              </p:par>
                            </p:childTnLst>
                          </p:cTn>
                        </p:par>
                        <p:par>
                          <p:cTn id="123" fill="hold" nodeType="afterGroup">
                            <p:stCondLst>
                              <p:cond delay="1000"/>
                            </p:stCondLst>
                            <p:childTnLst>
                              <p:par>
                                <p:cTn id="124" presetID="17" presetClass="entr" presetSubtype="1" fill="hold" grpId="0" nodeType="afterEffect">
                                  <p:stCondLst>
                                    <p:cond delay="0"/>
                                  </p:stCondLst>
                                  <p:childTnLst>
                                    <p:set>
                                      <p:cBhvr>
                                        <p:cTn id="125" dur="1" fill="hold">
                                          <p:stCondLst>
                                            <p:cond delay="0"/>
                                          </p:stCondLst>
                                        </p:cTn>
                                        <p:tgtEl>
                                          <p:spTgt spid="315419"/>
                                        </p:tgtEl>
                                        <p:attrNameLst>
                                          <p:attrName>style.visibility</p:attrName>
                                        </p:attrNameLst>
                                      </p:cBhvr>
                                      <p:to>
                                        <p:strVal val="visible"/>
                                      </p:to>
                                    </p:set>
                                    <p:anim calcmode="lin" valueType="num">
                                      <p:cBhvr>
                                        <p:cTn id="126" dur="500" fill="hold"/>
                                        <p:tgtEl>
                                          <p:spTgt spid="315419"/>
                                        </p:tgtEl>
                                        <p:attrNameLst>
                                          <p:attrName>ppt_x</p:attrName>
                                        </p:attrNameLst>
                                      </p:cBhvr>
                                      <p:tavLst>
                                        <p:tav tm="0">
                                          <p:val>
                                            <p:strVal val="#ppt_x"/>
                                          </p:val>
                                        </p:tav>
                                        <p:tav tm="100000">
                                          <p:val>
                                            <p:strVal val="#ppt_x"/>
                                          </p:val>
                                        </p:tav>
                                      </p:tavLst>
                                    </p:anim>
                                    <p:anim calcmode="lin" valueType="num">
                                      <p:cBhvr>
                                        <p:cTn id="127" dur="500" fill="hold"/>
                                        <p:tgtEl>
                                          <p:spTgt spid="315419"/>
                                        </p:tgtEl>
                                        <p:attrNameLst>
                                          <p:attrName>ppt_y</p:attrName>
                                        </p:attrNameLst>
                                      </p:cBhvr>
                                      <p:tavLst>
                                        <p:tav tm="0">
                                          <p:val>
                                            <p:strVal val="#ppt_y-#ppt_h/2"/>
                                          </p:val>
                                        </p:tav>
                                        <p:tav tm="100000">
                                          <p:val>
                                            <p:strVal val="#ppt_y"/>
                                          </p:val>
                                        </p:tav>
                                      </p:tavLst>
                                    </p:anim>
                                    <p:anim calcmode="lin" valueType="num">
                                      <p:cBhvr>
                                        <p:cTn id="128" dur="500" fill="hold"/>
                                        <p:tgtEl>
                                          <p:spTgt spid="315419"/>
                                        </p:tgtEl>
                                        <p:attrNameLst>
                                          <p:attrName>ppt_w</p:attrName>
                                        </p:attrNameLst>
                                      </p:cBhvr>
                                      <p:tavLst>
                                        <p:tav tm="0">
                                          <p:val>
                                            <p:strVal val="#ppt_w"/>
                                          </p:val>
                                        </p:tav>
                                        <p:tav tm="100000">
                                          <p:val>
                                            <p:strVal val="#ppt_w"/>
                                          </p:val>
                                        </p:tav>
                                      </p:tavLst>
                                    </p:anim>
                                    <p:anim calcmode="lin" valueType="num">
                                      <p:cBhvr>
                                        <p:cTn id="129" dur="500" fill="hold"/>
                                        <p:tgtEl>
                                          <p:spTgt spid="315419"/>
                                        </p:tgtEl>
                                        <p:attrNameLst>
                                          <p:attrName>ppt_h</p:attrName>
                                        </p:attrNameLst>
                                      </p:cBhvr>
                                      <p:tavLst>
                                        <p:tav tm="0">
                                          <p:val>
                                            <p:fltVal val="0"/>
                                          </p:val>
                                        </p:tav>
                                        <p:tav tm="100000">
                                          <p:val>
                                            <p:strVal val="#ppt_h"/>
                                          </p:val>
                                        </p:tav>
                                      </p:tavLst>
                                    </p:anim>
                                  </p:childTnLst>
                                </p:cTn>
                              </p:par>
                            </p:childTnLst>
                          </p:cTn>
                        </p:par>
                        <p:par>
                          <p:cTn id="130" fill="hold" nodeType="afterGroup">
                            <p:stCondLst>
                              <p:cond delay="1500"/>
                            </p:stCondLst>
                            <p:childTnLst>
                              <p:par>
                                <p:cTn id="131" presetID="17" presetClass="entr" presetSubtype="1" fill="hold" grpId="0" nodeType="afterEffect">
                                  <p:stCondLst>
                                    <p:cond delay="0"/>
                                  </p:stCondLst>
                                  <p:childTnLst>
                                    <p:set>
                                      <p:cBhvr>
                                        <p:cTn id="132" dur="1" fill="hold">
                                          <p:stCondLst>
                                            <p:cond delay="0"/>
                                          </p:stCondLst>
                                        </p:cTn>
                                        <p:tgtEl>
                                          <p:spTgt spid="315420"/>
                                        </p:tgtEl>
                                        <p:attrNameLst>
                                          <p:attrName>style.visibility</p:attrName>
                                        </p:attrNameLst>
                                      </p:cBhvr>
                                      <p:to>
                                        <p:strVal val="visible"/>
                                      </p:to>
                                    </p:set>
                                    <p:anim calcmode="lin" valueType="num">
                                      <p:cBhvr>
                                        <p:cTn id="133" dur="500" fill="hold"/>
                                        <p:tgtEl>
                                          <p:spTgt spid="315420"/>
                                        </p:tgtEl>
                                        <p:attrNameLst>
                                          <p:attrName>ppt_x</p:attrName>
                                        </p:attrNameLst>
                                      </p:cBhvr>
                                      <p:tavLst>
                                        <p:tav tm="0">
                                          <p:val>
                                            <p:strVal val="#ppt_x"/>
                                          </p:val>
                                        </p:tav>
                                        <p:tav tm="100000">
                                          <p:val>
                                            <p:strVal val="#ppt_x"/>
                                          </p:val>
                                        </p:tav>
                                      </p:tavLst>
                                    </p:anim>
                                    <p:anim calcmode="lin" valueType="num">
                                      <p:cBhvr>
                                        <p:cTn id="134" dur="500" fill="hold"/>
                                        <p:tgtEl>
                                          <p:spTgt spid="315420"/>
                                        </p:tgtEl>
                                        <p:attrNameLst>
                                          <p:attrName>ppt_y</p:attrName>
                                        </p:attrNameLst>
                                      </p:cBhvr>
                                      <p:tavLst>
                                        <p:tav tm="0">
                                          <p:val>
                                            <p:strVal val="#ppt_y-#ppt_h/2"/>
                                          </p:val>
                                        </p:tav>
                                        <p:tav tm="100000">
                                          <p:val>
                                            <p:strVal val="#ppt_y"/>
                                          </p:val>
                                        </p:tav>
                                      </p:tavLst>
                                    </p:anim>
                                    <p:anim calcmode="lin" valueType="num">
                                      <p:cBhvr>
                                        <p:cTn id="135" dur="500" fill="hold"/>
                                        <p:tgtEl>
                                          <p:spTgt spid="315420"/>
                                        </p:tgtEl>
                                        <p:attrNameLst>
                                          <p:attrName>ppt_w</p:attrName>
                                        </p:attrNameLst>
                                      </p:cBhvr>
                                      <p:tavLst>
                                        <p:tav tm="0">
                                          <p:val>
                                            <p:strVal val="#ppt_w"/>
                                          </p:val>
                                        </p:tav>
                                        <p:tav tm="100000">
                                          <p:val>
                                            <p:strVal val="#ppt_w"/>
                                          </p:val>
                                        </p:tav>
                                      </p:tavLst>
                                    </p:anim>
                                    <p:anim calcmode="lin" valueType="num">
                                      <p:cBhvr>
                                        <p:cTn id="136" dur="500" fill="hold"/>
                                        <p:tgtEl>
                                          <p:spTgt spid="315420"/>
                                        </p:tgtEl>
                                        <p:attrNameLst>
                                          <p:attrName>ppt_h</p:attrName>
                                        </p:attrNameLst>
                                      </p:cBhvr>
                                      <p:tavLst>
                                        <p:tav tm="0">
                                          <p:val>
                                            <p:fltVal val="0"/>
                                          </p:val>
                                        </p:tav>
                                        <p:tav tm="100000">
                                          <p:val>
                                            <p:strVal val="#ppt_h"/>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7" presetClass="entr" presetSubtype="8" fill="hold" grpId="0" nodeType="clickEffect">
                                  <p:stCondLst>
                                    <p:cond delay="0"/>
                                  </p:stCondLst>
                                  <p:childTnLst>
                                    <p:set>
                                      <p:cBhvr>
                                        <p:cTn id="140" dur="1" fill="hold">
                                          <p:stCondLst>
                                            <p:cond delay="0"/>
                                          </p:stCondLst>
                                        </p:cTn>
                                        <p:tgtEl>
                                          <p:spTgt spid="315401"/>
                                        </p:tgtEl>
                                        <p:attrNameLst>
                                          <p:attrName>style.visibility</p:attrName>
                                        </p:attrNameLst>
                                      </p:cBhvr>
                                      <p:to>
                                        <p:strVal val="visible"/>
                                      </p:to>
                                    </p:set>
                                    <p:anim calcmode="lin" valueType="num">
                                      <p:cBhvr>
                                        <p:cTn id="141" dur="500" fill="hold"/>
                                        <p:tgtEl>
                                          <p:spTgt spid="315401"/>
                                        </p:tgtEl>
                                        <p:attrNameLst>
                                          <p:attrName>ppt_x</p:attrName>
                                        </p:attrNameLst>
                                      </p:cBhvr>
                                      <p:tavLst>
                                        <p:tav tm="0">
                                          <p:val>
                                            <p:strVal val="#ppt_x-#ppt_w/2"/>
                                          </p:val>
                                        </p:tav>
                                        <p:tav tm="100000">
                                          <p:val>
                                            <p:strVal val="#ppt_x"/>
                                          </p:val>
                                        </p:tav>
                                      </p:tavLst>
                                    </p:anim>
                                    <p:anim calcmode="lin" valueType="num">
                                      <p:cBhvr>
                                        <p:cTn id="142" dur="500" fill="hold"/>
                                        <p:tgtEl>
                                          <p:spTgt spid="315401"/>
                                        </p:tgtEl>
                                        <p:attrNameLst>
                                          <p:attrName>ppt_y</p:attrName>
                                        </p:attrNameLst>
                                      </p:cBhvr>
                                      <p:tavLst>
                                        <p:tav tm="0">
                                          <p:val>
                                            <p:strVal val="#ppt_y"/>
                                          </p:val>
                                        </p:tav>
                                        <p:tav tm="100000">
                                          <p:val>
                                            <p:strVal val="#ppt_y"/>
                                          </p:val>
                                        </p:tav>
                                      </p:tavLst>
                                    </p:anim>
                                    <p:anim calcmode="lin" valueType="num">
                                      <p:cBhvr>
                                        <p:cTn id="143" dur="500" fill="hold"/>
                                        <p:tgtEl>
                                          <p:spTgt spid="315401"/>
                                        </p:tgtEl>
                                        <p:attrNameLst>
                                          <p:attrName>ppt_w</p:attrName>
                                        </p:attrNameLst>
                                      </p:cBhvr>
                                      <p:tavLst>
                                        <p:tav tm="0">
                                          <p:val>
                                            <p:fltVal val="0"/>
                                          </p:val>
                                        </p:tav>
                                        <p:tav tm="100000">
                                          <p:val>
                                            <p:strVal val="#ppt_w"/>
                                          </p:val>
                                        </p:tav>
                                      </p:tavLst>
                                    </p:anim>
                                    <p:anim calcmode="lin" valueType="num">
                                      <p:cBhvr>
                                        <p:cTn id="144" dur="500" fill="hold"/>
                                        <p:tgtEl>
                                          <p:spTgt spid="315401"/>
                                        </p:tgtEl>
                                        <p:attrNameLst>
                                          <p:attrName>ppt_h</p:attrName>
                                        </p:attrNameLst>
                                      </p:cBhvr>
                                      <p:tavLst>
                                        <p:tav tm="0">
                                          <p:val>
                                            <p:strVal val="#ppt_h"/>
                                          </p:val>
                                        </p:tav>
                                        <p:tav tm="100000">
                                          <p:val>
                                            <p:strVal val="#ppt_h"/>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7" presetClass="entr" presetSubtype="1" fill="hold" grpId="0" nodeType="clickEffect">
                                  <p:stCondLst>
                                    <p:cond delay="0"/>
                                  </p:stCondLst>
                                  <p:childTnLst>
                                    <p:set>
                                      <p:cBhvr>
                                        <p:cTn id="148" dur="1" fill="hold">
                                          <p:stCondLst>
                                            <p:cond delay="0"/>
                                          </p:stCondLst>
                                        </p:cTn>
                                        <p:tgtEl>
                                          <p:spTgt spid="315427"/>
                                        </p:tgtEl>
                                        <p:attrNameLst>
                                          <p:attrName>style.visibility</p:attrName>
                                        </p:attrNameLst>
                                      </p:cBhvr>
                                      <p:to>
                                        <p:strVal val="visible"/>
                                      </p:to>
                                    </p:set>
                                    <p:anim calcmode="lin" valueType="num">
                                      <p:cBhvr>
                                        <p:cTn id="149" dur="500" fill="hold"/>
                                        <p:tgtEl>
                                          <p:spTgt spid="315427"/>
                                        </p:tgtEl>
                                        <p:attrNameLst>
                                          <p:attrName>ppt_x</p:attrName>
                                        </p:attrNameLst>
                                      </p:cBhvr>
                                      <p:tavLst>
                                        <p:tav tm="0">
                                          <p:val>
                                            <p:strVal val="#ppt_x"/>
                                          </p:val>
                                        </p:tav>
                                        <p:tav tm="100000">
                                          <p:val>
                                            <p:strVal val="#ppt_x"/>
                                          </p:val>
                                        </p:tav>
                                      </p:tavLst>
                                    </p:anim>
                                    <p:anim calcmode="lin" valueType="num">
                                      <p:cBhvr>
                                        <p:cTn id="150" dur="500" fill="hold"/>
                                        <p:tgtEl>
                                          <p:spTgt spid="315427"/>
                                        </p:tgtEl>
                                        <p:attrNameLst>
                                          <p:attrName>ppt_y</p:attrName>
                                        </p:attrNameLst>
                                      </p:cBhvr>
                                      <p:tavLst>
                                        <p:tav tm="0">
                                          <p:val>
                                            <p:strVal val="#ppt_y-#ppt_h/2"/>
                                          </p:val>
                                        </p:tav>
                                        <p:tav tm="100000">
                                          <p:val>
                                            <p:strVal val="#ppt_y"/>
                                          </p:val>
                                        </p:tav>
                                      </p:tavLst>
                                    </p:anim>
                                    <p:anim calcmode="lin" valueType="num">
                                      <p:cBhvr>
                                        <p:cTn id="151" dur="500" fill="hold"/>
                                        <p:tgtEl>
                                          <p:spTgt spid="315427"/>
                                        </p:tgtEl>
                                        <p:attrNameLst>
                                          <p:attrName>ppt_w</p:attrName>
                                        </p:attrNameLst>
                                      </p:cBhvr>
                                      <p:tavLst>
                                        <p:tav tm="0">
                                          <p:val>
                                            <p:strVal val="#ppt_w"/>
                                          </p:val>
                                        </p:tav>
                                        <p:tav tm="100000">
                                          <p:val>
                                            <p:strVal val="#ppt_w"/>
                                          </p:val>
                                        </p:tav>
                                      </p:tavLst>
                                    </p:anim>
                                    <p:anim calcmode="lin" valueType="num">
                                      <p:cBhvr>
                                        <p:cTn id="152" dur="500" fill="hold"/>
                                        <p:tgtEl>
                                          <p:spTgt spid="315427"/>
                                        </p:tgtEl>
                                        <p:attrNameLst>
                                          <p:attrName>ppt_h</p:attrName>
                                        </p:attrNameLst>
                                      </p:cBhvr>
                                      <p:tavLst>
                                        <p:tav tm="0">
                                          <p:val>
                                            <p:fltVal val="0"/>
                                          </p:val>
                                        </p:tav>
                                        <p:tav tm="100000">
                                          <p:val>
                                            <p:strVal val="#ppt_h"/>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7" presetClass="entr" presetSubtype="8" fill="hold" grpId="0" nodeType="clickEffect">
                                  <p:stCondLst>
                                    <p:cond delay="0"/>
                                  </p:stCondLst>
                                  <p:childTnLst>
                                    <p:set>
                                      <p:cBhvr>
                                        <p:cTn id="156" dur="1" fill="hold">
                                          <p:stCondLst>
                                            <p:cond delay="0"/>
                                          </p:stCondLst>
                                        </p:cTn>
                                        <p:tgtEl>
                                          <p:spTgt spid="315402"/>
                                        </p:tgtEl>
                                        <p:attrNameLst>
                                          <p:attrName>style.visibility</p:attrName>
                                        </p:attrNameLst>
                                      </p:cBhvr>
                                      <p:to>
                                        <p:strVal val="visible"/>
                                      </p:to>
                                    </p:set>
                                    <p:anim calcmode="lin" valueType="num">
                                      <p:cBhvr>
                                        <p:cTn id="157" dur="500" fill="hold"/>
                                        <p:tgtEl>
                                          <p:spTgt spid="315402"/>
                                        </p:tgtEl>
                                        <p:attrNameLst>
                                          <p:attrName>ppt_x</p:attrName>
                                        </p:attrNameLst>
                                      </p:cBhvr>
                                      <p:tavLst>
                                        <p:tav tm="0">
                                          <p:val>
                                            <p:strVal val="#ppt_x-#ppt_w/2"/>
                                          </p:val>
                                        </p:tav>
                                        <p:tav tm="100000">
                                          <p:val>
                                            <p:strVal val="#ppt_x"/>
                                          </p:val>
                                        </p:tav>
                                      </p:tavLst>
                                    </p:anim>
                                    <p:anim calcmode="lin" valueType="num">
                                      <p:cBhvr>
                                        <p:cTn id="158" dur="500" fill="hold"/>
                                        <p:tgtEl>
                                          <p:spTgt spid="315402"/>
                                        </p:tgtEl>
                                        <p:attrNameLst>
                                          <p:attrName>ppt_y</p:attrName>
                                        </p:attrNameLst>
                                      </p:cBhvr>
                                      <p:tavLst>
                                        <p:tav tm="0">
                                          <p:val>
                                            <p:strVal val="#ppt_y"/>
                                          </p:val>
                                        </p:tav>
                                        <p:tav tm="100000">
                                          <p:val>
                                            <p:strVal val="#ppt_y"/>
                                          </p:val>
                                        </p:tav>
                                      </p:tavLst>
                                    </p:anim>
                                    <p:anim calcmode="lin" valueType="num">
                                      <p:cBhvr>
                                        <p:cTn id="159" dur="500" fill="hold"/>
                                        <p:tgtEl>
                                          <p:spTgt spid="315402"/>
                                        </p:tgtEl>
                                        <p:attrNameLst>
                                          <p:attrName>ppt_w</p:attrName>
                                        </p:attrNameLst>
                                      </p:cBhvr>
                                      <p:tavLst>
                                        <p:tav tm="0">
                                          <p:val>
                                            <p:fltVal val="0"/>
                                          </p:val>
                                        </p:tav>
                                        <p:tav tm="100000">
                                          <p:val>
                                            <p:strVal val="#ppt_w"/>
                                          </p:val>
                                        </p:tav>
                                      </p:tavLst>
                                    </p:anim>
                                    <p:anim calcmode="lin" valueType="num">
                                      <p:cBhvr>
                                        <p:cTn id="160" dur="500" fill="hold"/>
                                        <p:tgtEl>
                                          <p:spTgt spid="315402"/>
                                        </p:tgtEl>
                                        <p:attrNameLst>
                                          <p:attrName>ppt_h</p:attrName>
                                        </p:attrNameLst>
                                      </p:cBhvr>
                                      <p:tavLst>
                                        <p:tav tm="0">
                                          <p:val>
                                            <p:strVal val="#ppt_h"/>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7" presetClass="entr" presetSubtype="1" fill="hold" grpId="0" nodeType="clickEffect">
                                  <p:stCondLst>
                                    <p:cond delay="0"/>
                                  </p:stCondLst>
                                  <p:childTnLst>
                                    <p:set>
                                      <p:cBhvr>
                                        <p:cTn id="164" dur="1" fill="hold">
                                          <p:stCondLst>
                                            <p:cond delay="0"/>
                                          </p:stCondLst>
                                        </p:cTn>
                                        <p:tgtEl>
                                          <p:spTgt spid="315428"/>
                                        </p:tgtEl>
                                        <p:attrNameLst>
                                          <p:attrName>style.visibility</p:attrName>
                                        </p:attrNameLst>
                                      </p:cBhvr>
                                      <p:to>
                                        <p:strVal val="visible"/>
                                      </p:to>
                                    </p:set>
                                    <p:anim calcmode="lin" valueType="num">
                                      <p:cBhvr>
                                        <p:cTn id="165" dur="500" fill="hold"/>
                                        <p:tgtEl>
                                          <p:spTgt spid="315428"/>
                                        </p:tgtEl>
                                        <p:attrNameLst>
                                          <p:attrName>ppt_x</p:attrName>
                                        </p:attrNameLst>
                                      </p:cBhvr>
                                      <p:tavLst>
                                        <p:tav tm="0">
                                          <p:val>
                                            <p:strVal val="#ppt_x"/>
                                          </p:val>
                                        </p:tav>
                                        <p:tav tm="100000">
                                          <p:val>
                                            <p:strVal val="#ppt_x"/>
                                          </p:val>
                                        </p:tav>
                                      </p:tavLst>
                                    </p:anim>
                                    <p:anim calcmode="lin" valueType="num">
                                      <p:cBhvr>
                                        <p:cTn id="166" dur="500" fill="hold"/>
                                        <p:tgtEl>
                                          <p:spTgt spid="315428"/>
                                        </p:tgtEl>
                                        <p:attrNameLst>
                                          <p:attrName>ppt_y</p:attrName>
                                        </p:attrNameLst>
                                      </p:cBhvr>
                                      <p:tavLst>
                                        <p:tav tm="0">
                                          <p:val>
                                            <p:strVal val="#ppt_y-#ppt_h/2"/>
                                          </p:val>
                                        </p:tav>
                                        <p:tav tm="100000">
                                          <p:val>
                                            <p:strVal val="#ppt_y"/>
                                          </p:val>
                                        </p:tav>
                                      </p:tavLst>
                                    </p:anim>
                                    <p:anim calcmode="lin" valueType="num">
                                      <p:cBhvr>
                                        <p:cTn id="167" dur="500" fill="hold"/>
                                        <p:tgtEl>
                                          <p:spTgt spid="315428"/>
                                        </p:tgtEl>
                                        <p:attrNameLst>
                                          <p:attrName>ppt_w</p:attrName>
                                        </p:attrNameLst>
                                      </p:cBhvr>
                                      <p:tavLst>
                                        <p:tav tm="0">
                                          <p:val>
                                            <p:strVal val="#ppt_w"/>
                                          </p:val>
                                        </p:tav>
                                        <p:tav tm="100000">
                                          <p:val>
                                            <p:strVal val="#ppt_w"/>
                                          </p:val>
                                        </p:tav>
                                      </p:tavLst>
                                    </p:anim>
                                    <p:anim calcmode="lin" valueType="num">
                                      <p:cBhvr>
                                        <p:cTn id="168" dur="500" fill="hold"/>
                                        <p:tgtEl>
                                          <p:spTgt spid="315428"/>
                                        </p:tgtEl>
                                        <p:attrNameLst>
                                          <p:attrName>ppt_h</p:attrName>
                                        </p:attrNameLst>
                                      </p:cBhvr>
                                      <p:tavLst>
                                        <p:tav tm="0">
                                          <p:val>
                                            <p:fltVal val="0"/>
                                          </p:val>
                                        </p:tav>
                                        <p:tav tm="100000">
                                          <p:val>
                                            <p:strVal val="#ppt_h"/>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7" presetClass="entr" presetSubtype="8" fill="hold" grpId="0" nodeType="clickEffect">
                                  <p:stCondLst>
                                    <p:cond delay="0"/>
                                  </p:stCondLst>
                                  <p:childTnLst>
                                    <p:set>
                                      <p:cBhvr>
                                        <p:cTn id="172" dur="1" fill="hold">
                                          <p:stCondLst>
                                            <p:cond delay="0"/>
                                          </p:stCondLst>
                                        </p:cTn>
                                        <p:tgtEl>
                                          <p:spTgt spid="315408"/>
                                        </p:tgtEl>
                                        <p:attrNameLst>
                                          <p:attrName>style.visibility</p:attrName>
                                        </p:attrNameLst>
                                      </p:cBhvr>
                                      <p:to>
                                        <p:strVal val="visible"/>
                                      </p:to>
                                    </p:set>
                                    <p:anim calcmode="lin" valueType="num">
                                      <p:cBhvr>
                                        <p:cTn id="173" dur="500" fill="hold"/>
                                        <p:tgtEl>
                                          <p:spTgt spid="315408"/>
                                        </p:tgtEl>
                                        <p:attrNameLst>
                                          <p:attrName>ppt_x</p:attrName>
                                        </p:attrNameLst>
                                      </p:cBhvr>
                                      <p:tavLst>
                                        <p:tav tm="0">
                                          <p:val>
                                            <p:strVal val="#ppt_x-#ppt_w/2"/>
                                          </p:val>
                                        </p:tav>
                                        <p:tav tm="100000">
                                          <p:val>
                                            <p:strVal val="#ppt_x"/>
                                          </p:val>
                                        </p:tav>
                                      </p:tavLst>
                                    </p:anim>
                                    <p:anim calcmode="lin" valueType="num">
                                      <p:cBhvr>
                                        <p:cTn id="174" dur="500" fill="hold"/>
                                        <p:tgtEl>
                                          <p:spTgt spid="315408"/>
                                        </p:tgtEl>
                                        <p:attrNameLst>
                                          <p:attrName>ppt_y</p:attrName>
                                        </p:attrNameLst>
                                      </p:cBhvr>
                                      <p:tavLst>
                                        <p:tav tm="0">
                                          <p:val>
                                            <p:strVal val="#ppt_y"/>
                                          </p:val>
                                        </p:tav>
                                        <p:tav tm="100000">
                                          <p:val>
                                            <p:strVal val="#ppt_y"/>
                                          </p:val>
                                        </p:tav>
                                      </p:tavLst>
                                    </p:anim>
                                    <p:anim calcmode="lin" valueType="num">
                                      <p:cBhvr>
                                        <p:cTn id="175" dur="500" fill="hold"/>
                                        <p:tgtEl>
                                          <p:spTgt spid="315408"/>
                                        </p:tgtEl>
                                        <p:attrNameLst>
                                          <p:attrName>ppt_w</p:attrName>
                                        </p:attrNameLst>
                                      </p:cBhvr>
                                      <p:tavLst>
                                        <p:tav tm="0">
                                          <p:val>
                                            <p:fltVal val="0"/>
                                          </p:val>
                                        </p:tav>
                                        <p:tav tm="100000">
                                          <p:val>
                                            <p:strVal val="#ppt_w"/>
                                          </p:val>
                                        </p:tav>
                                      </p:tavLst>
                                    </p:anim>
                                    <p:anim calcmode="lin" valueType="num">
                                      <p:cBhvr>
                                        <p:cTn id="176" dur="500" fill="hold"/>
                                        <p:tgtEl>
                                          <p:spTgt spid="315408"/>
                                        </p:tgtEl>
                                        <p:attrNameLst>
                                          <p:attrName>ppt_h</p:attrName>
                                        </p:attrNameLst>
                                      </p:cBhvr>
                                      <p:tavLst>
                                        <p:tav tm="0">
                                          <p:val>
                                            <p:strVal val="#ppt_h"/>
                                          </p:val>
                                        </p:tav>
                                        <p:tav tm="100000">
                                          <p:val>
                                            <p:strVal val="#ppt_h"/>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7" presetClass="entr" presetSubtype="1" fill="hold" grpId="0" nodeType="clickEffect">
                                  <p:stCondLst>
                                    <p:cond delay="0"/>
                                  </p:stCondLst>
                                  <p:childTnLst>
                                    <p:set>
                                      <p:cBhvr>
                                        <p:cTn id="180" dur="1" fill="hold">
                                          <p:stCondLst>
                                            <p:cond delay="0"/>
                                          </p:stCondLst>
                                        </p:cTn>
                                        <p:tgtEl>
                                          <p:spTgt spid="315429"/>
                                        </p:tgtEl>
                                        <p:attrNameLst>
                                          <p:attrName>style.visibility</p:attrName>
                                        </p:attrNameLst>
                                      </p:cBhvr>
                                      <p:to>
                                        <p:strVal val="visible"/>
                                      </p:to>
                                    </p:set>
                                    <p:anim calcmode="lin" valueType="num">
                                      <p:cBhvr>
                                        <p:cTn id="181" dur="500" fill="hold"/>
                                        <p:tgtEl>
                                          <p:spTgt spid="315429"/>
                                        </p:tgtEl>
                                        <p:attrNameLst>
                                          <p:attrName>ppt_x</p:attrName>
                                        </p:attrNameLst>
                                      </p:cBhvr>
                                      <p:tavLst>
                                        <p:tav tm="0">
                                          <p:val>
                                            <p:strVal val="#ppt_x"/>
                                          </p:val>
                                        </p:tav>
                                        <p:tav tm="100000">
                                          <p:val>
                                            <p:strVal val="#ppt_x"/>
                                          </p:val>
                                        </p:tav>
                                      </p:tavLst>
                                    </p:anim>
                                    <p:anim calcmode="lin" valueType="num">
                                      <p:cBhvr>
                                        <p:cTn id="182" dur="500" fill="hold"/>
                                        <p:tgtEl>
                                          <p:spTgt spid="315429"/>
                                        </p:tgtEl>
                                        <p:attrNameLst>
                                          <p:attrName>ppt_y</p:attrName>
                                        </p:attrNameLst>
                                      </p:cBhvr>
                                      <p:tavLst>
                                        <p:tav tm="0">
                                          <p:val>
                                            <p:strVal val="#ppt_y-#ppt_h/2"/>
                                          </p:val>
                                        </p:tav>
                                        <p:tav tm="100000">
                                          <p:val>
                                            <p:strVal val="#ppt_y"/>
                                          </p:val>
                                        </p:tav>
                                      </p:tavLst>
                                    </p:anim>
                                    <p:anim calcmode="lin" valueType="num">
                                      <p:cBhvr>
                                        <p:cTn id="183" dur="500" fill="hold"/>
                                        <p:tgtEl>
                                          <p:spTgt spid="315429"/>
                                        </p:tgtEl>
                                        <p:attrNameLst>
                                          <p:attrName>ppt_w</p:attrName>
                                        </p:attrNameLst>
                                      </p:cBhvr>
                                      <p:tavLst>
                                        <p:tav tm="0">
                                          <p:val>
                                            <p:strVal val="#ppt_w"/>
                                          </p:val>
                                        </p:tav>
                                        <p:tav tm="100000">
                                          <p:val>
                                            <p:strVal val="#ppt_w"/>
                                          </p:val>
                                        </p:tav>
                                      </p:tavLst>
                                    </p:anim>
                                    <p:anim calcmode="lin" valueType="num">
                                      <p:cBhvr>
                                        <p:cTn id="184" dur="500" fill="hold"/>
                                        <p:tgtEl>
                                          <p:spTgt spid="315429"/>
                                        </p:tgtEl>
                                        <p:attrNameLst>
                                          <p:attrName>ppt_h</p:attrName>
                                        </p:attrNameLst>
                                      </p:cBhvr>
                                      <p:tavLst>
                                        <p:tav tm="0">
                                          <p:val>
                                            <p:fltVal val="0"/>
                                          </p:val>
                                        </p:tav>
                                        <p:tav tm="100000">
                                          <p:val>
                                            <p:strVal val="#ppt_h"/>
                                          </p:val>
                                        </p:tav>
                                      </p:tavLst>
                                    </p:anim>
                                  </p:childTnLst>
                                </p:cTn>
                              </p:par>
                            </p:childTnLst>
                          </p:cTn>
                        </p:par>
                        <p:par>
                          <p:cTn id="185" fill="hold" nodeType="afterGroup">
                            <p:stCondLst>
                              <p:cond delay="500"/>
                            </p:stCondLst>
                            <p:childTnLst>
                              <p:par>
                                <p:cTn id="186" presetID="17" presetClass="entr" presetSubtype="1" fill="hold" grpId="0" nodeType="afterEffect">
                                  <p:stCondLst>
                                    <p:cond delay="0"/>
                                  </p:stCondLst>
                                  <p:childTnLst>
                                    <p:set>
                                      <p:cBhvr>
                                        <p:cTn id="187" dur="1" fill="hold">
                                          <p:stCondLst>
                                            <p:cond delay="0"/>
                                          </p:stCondLst>
                                        </p:cTn>
                                        <p:tgtEl>
                                          <p:spTgt spid="315421"/>
                                        </p:tgtEl>
                                        <p:attrNameLst>
                                          <p:attrName>style.visibility</p:attrName>
                                        </p:attrNameLst>
                                      </p:cBhvr>
                                      <p:to>
                                        <p:strVal val="visible"/>
                                      </p:to>
                                    </p:set>
                                    <p:anim calcmode="lin" valueType="num">
                                      <p:cBhvr>
                                        <p:cTn id="188" dur="500" fill="hold"/>
                                        <p:tgtEl>
                                          <p:spTgt spid="315421"/>
                                        </p:tgtEl>
                                        <p:attrNameLst>
                                          <p:attrName>ppt_x</p:attrName>
                                        </p:attrNameLst>
                                      </p:cBhvr>
                                      <p:tavLst>
                                        <p:tav tm="0">
                                          <p:val>
                                            <p:strVal val="#ppt_x"/>
                                          </p:val>
                                        </p:tav>
                                        <p:tav tm="100000">
                                          <p:val>
                                            <p:strVal val="#ppt_x"/>
                                          </p:val>
                                        </p:tav>
                                      </p:tavLst>
                                    </p:anim>
                                    <p:anim calcmode="lin" valueType="num">
                                      <p:cBhvr>
                                        <p:cTn id="189" dur="500" fill="hold"/>
                                        <p:tgtEl>
                                          <p:spTgt spid="315421"/>
                                        </p:tgtEl>
                                        <p:attrNameLst>
                                          <p:attrName>ppt_y</p:attrName>
                                        </p:attrNameLst>
                                      </p:cBhvr>
                                      <p:tavLst>
                                        <p:tav tm="0">
                                          <p:val>
                                            <p:strVal val="#ppt_y-#ppt_h/2"/>
                                          </p:val>
                                        </p:tav>
                                        <p:tav tm="100000">
                                          <p:val>
                                            <p:strVal val="#ppt_y"/>
                                          </p:val>
                                        </p:tav>
                                      </p:tavLst>
                                    </p:anim>
                                    <p:anim calcmode="lin" valueType="num">
                                      <p:cBhvr>
                                        <p:cTn id="190" dur="500" fill="hold"/>
                                        <p:tgtEl>
                                          <p:spTgt spid="315421"/>
                                        </p:tgtEl>
                                        <p:attrNameLst>
                                          <p:attrName>ppt_w</p:attrName>
                                        </p:attrNameLst>
                                      </p:cBhvr>
                                      <p:tavLst>
                                        <p:tav tm="0">
                                          <p:val>
                                            <p:strVal val="#ppt_w"/>
                                          </p:val>
                                        </p:tav>
                                        <p:tav tm="100000">
                                          <p:val>
                                            <p:strVal val="#ppt_w"/>
                                          </p:val>
                                        </p:tav>
                                      </p:tavLst>
                                    </p:anim>
                                    <p:anim calcmode="lin" valueType="num">
                                      <p:cBhvr>
                                        <p:cTn id="191" dur="500" fill="hold"/>
                                        <p:tgtEl>
                                          <p:spTgt spid="315421"/>
                                        </p:tgtEl>
                                        <p:attrNameLst>
                                          <p:attrName>ppt_h</p:attrName>
                                        </p:attrNameLst>
                                      </p:cBhvr>
                                      <p:tavLst>
                                        <p:tav tm="0">
                                          <p:val>
                                            <p:fltVal val="0"/>
                                          </p:val>
                                        </p:tav>
                                        <p:tav tm="100000">
                                          <p:val>
                                            <p:strVal val="#ppt_h"/>
                                          </p:val>
                                        </p:tav>
                                      </p:tavLst>
                                    </p:anim>
                                  </p:childTnLst>
                                </p:cTn>
                              </p:par>
                            </p:childTnLst>
                          </p:cTn>
                        </p:par>
                        <p:par>
                          <p:cTn id="192" fill="hold" nodeType="afterGroup">
                            <p:stCondLst>
                              <p:cond delay="1000"/>
                            </p:stCondLst>
                            <p:childTnLst>
                              <p:par>
                                <p:cTn id="193" presetID="17" presetClass="entr" presetSubtype="1" fill="hold" grpId="0" nodeType="afterEffect">
                                  <p:stCondLst>
                                    <p:cond delay="0"/>
                                  </p:stCondLst>
                                  <p:childTnLst>
                                    <p:set>
                                      <p:cBhvr>
                                        <p:cTn id="194" dur="1" fill="hold">
                                          <p:stCondLst>
                                            <p:cond delay="0"/>
                                          </p:stCondLst>
                                        </p:cTn>
                                        <p:tgtEl>
                                          <p:spTgt spid="315422"/>
                                        </p:tgtEl>
                                        <p:attrNameLst>
                                          <p:attrName>style.visibility</p:attrName>
                                        </p:attrNameLst>
                                      </p:cBhvr>
                                      <p:to>
                                        <p:strVal val="visible"/>
                                      </p:to>
                                    </p:set>
                                    <p:anim calcmode="lin" valueType="num">
                                      <p:cBhvr>
                                        <p:cTn id="195" dur="500" fill="hold"/>
                                        <p:tgtEl>
                                          <p:spTgt spid="315422"/>
                                        </p:tgtEl>
                                        <p:attrNameLst>
                                          <p:attrName>ppt_x</p:attrName>
                                        </p:attrNameLst>
                                      </p:cBhvr>
                                      <p:tavLst>
                                        <p:tav tm="0">
                                          <p:val>
                                            <p:strVal val="#ppt_x"/>
                                          </p:val>
                                        </p:tav>
                                        <p:tav tm="100000">
                                          <p:val>
                                            <p:strVal val="#ppt_x"/>
                                          </p:val>
                                        </p:tav>
                                      </p:tavLst>
                                    </p:anim>
                                    <p:anim calcmode="lin" valueType="num">
                                      <p:cBhvr>
                                        <p:cTn id="196" dur="500" fill="hold"/>
                                        <p:tgtEl>
                                          <p:spTgt spid="315422"/>
                                        </p:tgtEl>
                                        <p:attrNameLst>
                                          <p:attrName>ppt_y</p:attrName>
                                        </p:attrNameLst>
                                      </p:cBhvr>
                                      <p:tavLst>
                                        <p:tav tm="0">
                                          <p:val>
                                            <p:strVal val="#ppt_y-#ppt_h/2"/>
                                          </p:val>
                                        </p:tav>
                                        <p:tav tm="100000">
                                          <p:val>
                                            <p:strVal val="#ppt_y"/>
                                          </p:val>
                                        </p:tav>
                                      </p:tavLst>
                                    </p:anim>
                                    <p:anim calcmode="lin" valueType="num">
                                      <p:cBhvr>
                                        <p:cTn id="197" dur="500" fill="hold"/>
                                        <p:tgtEl>
                                          <p:spTgt spid="315422"/>
                                        </p:tgtEl>
                                        <p:attrNameLst>
                                          <p:attrName>ppt_w</p:attrName>
                                        </p:attrNameLst>
                                      </p:cBhvr>
                                      <p:tavLst>
                                        <p:tav tm="0">
                                          <p:val>
                                            <p:strVal val="#ppt_w"/>
                                          </p:val>
                                        </p:tav>
                                        <p:tav tm="100000">
                                          <p:val>
                                            <p:strVal val="#ppt_w"/>
                                          </p:val>
                                        </p:tav>
                                      </p:tavLst>
                                    </p:anim>
                                    <p:anim calcmode="lin" valueType="num">
                                      <p:cBhvr>
                                        <p:cTn id="198" dur="500" fill="hold"/>
                                        <p:tgtEl>
                                          <p:spTgt spid="315422"/>
                                        </p:tgtEl>
                                        <p:attrNameLst>
                                          <p:attrName>ppt_h</p:attrName>
                                        </p:attrNameLst>
                                      </p:cBhvr>
                                      <p:tavLst>
                                        <p:tav tm="0">
                                          <p:val>
                                            <p:fltVal val="0"/>
                                          </p:val>
                                        </p:tav>
                                        <p:tav tm="100000">
                                          <p:val>
                                            <p:strVal val="#ppt_h"/>
                                          </p:val>
                                        </p:tav>
                                      </p:tavLst>
                                    </p:anim>
                                  </p:childTnLst>
                                </p:cTn>
                              </p:par>
                            </p:childTnLst>
                          </p:cTn>
                        </p:par>
                        <p:par>
                          <p:cTn id="199" fill="hold" nodeType="afterGroup">
                            <p:stCondLst>
                              <p:cond delay="1500"/>
                            </p:stCondLst>
                            <p:childTnLst>
                              <p:par>
                                <p:cTn id="200" presetID="17" presetClass="entr" presetSubtype="1" fill="hold" grpId="0" nodeType="afterEffect">
                                  <p:stCondLst>
                                    <p:cond delay="0"/>
                                  </p:stCondLst>
                                  <p:childTnLst>
                                    <p:set>
                                      <p:cBhvr>
                                        <p:cTn id="201" dur="1" fill="hold">
                                          <p:stCondLst>
                                            <p:cond delay="0"/>
                                          </p:stCondLst>
                                        </p:cTn>
                                        <p:tgtEl>
                                          <p:spTgt spid="315423"/>
                                        </p:tgtEl>
                                        <p:attrNameLst>
                                          <p:attrName>style.visibility</p:attrName>
                                        </p:attrNameLst>
                                      </p:cBhvr>
                                      <p:to>
                                        <p:strVal val="visible"/>
                                      </p:to>
                                    </p:set>
                                    <p:anim calcmode="lin" valueType="num">
                                      <p:cBhvr>
                                        <p:cTn id="202" dur="500" fill="hold"/>
                                        <p:tgtEl>
                                          <p:spTgt spid="315423"/>
                                        </p:tgtEl>
                                        <p:attrNameLst>
                                          <p:attrName>ppt_x</p:attrName>
                                        </p:attrNameLst>
                                      </p:cBhvr>
                                      <p:tavLst>
                                        <p:tav tm="0">
                                          <p:val>
                                            <p:strVal val="#ppt_x"/>
                                          </p:val>
                                        </p:tav>
                                        <p:tav tm="100000">
                                          <p:val>
                                            <p:strVal val="#ppt_x"/>
                                          </p:val>
                                        </p:tav>
                                      </p:tavLst>
                                    </p:anim>
                                    <p:anim calcmode="lin" valueType="num">
                                      <p:cBhvr>
                                        <p:cTn id="203" dur="500" fill="hold"/>
                                        <p:tgtEl>
                                          <p:spTgt spid="315423"/>
                                        </p:tgtEl>
                                        <p:attrNameLst>
                                          <p:attrName>ppt_y</p:attrName>
                                        </p:attrNameLst>
                                      </p:cBhvr>
                                      <p:tavLst>
                                        <p:tav tm="0">
                                          <p:val>
                                            <p:strVal val="#ppt_y-#ppt_h/2"/>
                                          </p:val>
                                        </p:tav>
                                        <p:tav tm="100000">
                                          <p:val>
                                            <p:strVal val="#ppt_y"/>
                                          </p:val>
                                        </p:tav>
                                      </p:tavLst>
                                    </p:anim>
                                    <p:anim calcmode="lin" valueType="num">
                                      <p:cBhvr>
                                        <p:cTn id="204" dur="500" fill="hold"/>
                                        <p:tgtEl>
                                          <p:spTgt spid="315423"/>
                                        </p:tgtEl>
                                        <p:attrNameLst>
                                          <p:attrName>ppt_w</p:attrName>
                                        </p:attrNameLst>
                                      </p:cBhvr>
                                      <p:tavLst>
                                        <p:tav tm="0">
                                          <p:val>
                                            <p:strVal val="#ppt_w"/>
                                          </p:val>
                                        </p:tav>
                                        <p:tav tm="100000">
                                          <p:val>
                                            <p:strVal val="#ppt_w"/>
                                          </p:val>
                                        </p:tav>
                                      </p:tavLst>
                                    </p:anim>
                                    <p:anim calcmode="lin" valueType="num">
                                      <p:cBhvr>
                                        <p:cTn id="205" dur="500" fill="hold"/>
                                        <p:tgtEl>
                                          <p:spTgt spid="315423"/>
                                        </p:tgtEl>
                                        <p:attrNameLst>
                                          <p:attrName>ppt_h</p:attrName>
                                        </p:attrNameLst>
                                      </p:cBhvr>
                                      <p:tavLst>
                                        <p:tav tm="0">
                                          <p:val>
                                            <p:fltVal val="0"/>
                                          </p:val>
                                        </p:tav>
                                        <p:tav tm="100000">
                                          <p:val>
                                            <p:strVal val="#ppt_h"/>
                                          </p:val>
                                        </p:tav>
                                      </p:tavLst>
                                    </p:anim>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7" presetClass="entr" presetSubtype="8" fill="hold" grpId="0" nodeType="clickEffect">
                                  <p:stCondLst>
                                    <p:cond delay="0"/>
                                  </p:stCondLst>
                                  <p:childTnLst>
                                    <p:set>
                                      <p:cBhvr>
                                        <p:cTn id="209" dur="1" fill="hold">
                                          <p:stCondLst>
                                            <p:cond delay="0"/>
                                          </p:stCondLst>
                                        </p:cTn>
                                        <p:tgtEl>
                                          <p:spTgt spid="315403"/>
                                        </p:tgtEl>
                                        <p:attrNameLst>
                                          <p:attrName>style.visibility</p:attrName>
                                        </p:attrNameLst>
                                      </p:cBhvr>
                                      <p:to>
                                        <p:strVal val="visible"/>
                                      </p:to>
                                    </p:set>
                                    <p:anim calcmode="lin" valueType="num">
                                      <p:cBhvr>
                                        <p:cTn id="210" dur="500" fill="hold"/>
                                        <p:tgtEl>
                                          <p:spTgt spid="315403"/>
                                        </p:tgtEl>
                                        <p:attrNameLst>
                                          <p:attrName>ppt_x</p:attrName>
                                        </p:attrNameLst>
                                      </p:cBhvr>
                                      <p:tavLst>
                                        <p:tav tm="0">
                                          <p:val>
                                            <p:strVal val="#ppt_x-#ppt_w/2"/>
                                          </p:val>
                                        </p:tav>
                                        <p:tav tm="100000">
                                          <p:val>
                                            <p:strVal val="#ppt_x"/>
                                          </p:val>
                                        </p:tav>
                                      </p:tavLst>
                                    </p:anim>
                                    <p:anim calcmode="lin" valueType="num">
                                      <p:cBhvr>
                                        <p:cTn id="211" dur="500" fill="hold"/>
                                        <p:tgtEl>
                                          <p:spTgt spid="315403"/>
                                        </p:tgtEl>
                                        <p:attrNameLst>
                                          <p:attrName>ppt_y</p:attrName>
                                        </p:attrNameLst>
                                      </p:cBhvr>
                                      <p:tavLst>
                                        <p:tav tm="0">
                                          <p:val>
                                            <p:strVal val="#ppt_y"/>
                                          </p:val>
                                        </p:tav>
                                        <p:tav tm="100000">
                                          <p:val>
                                            <p:strVal val="#ppt_y"/>
                                          </p:val>
                                        </p:tav>
                                      </p:tavLst>
                                    </p:anim>
                                    <p:anim calcmode="lin" valueType="num">
                                      <p:cBhvr>
                                        <p:cTn id="212" dur="500" fill="hold"/>
                                        <p:tgtEl>
                                          <p:spTgt spid="315403"/>
                                        </p:tgtEl>
                                        <p:attrNameLst>
                                          <p:attrName>ppt_w</p:attrName>
                                        </p:attrNameLst>
                                      </p:cBhvr>
                                      <p:tavLst>
                                        <p:tav tm="0">
                                          <p:val>
                                            <p:fltVal val="0"/>
                                          </p:val>
                                        </p:tav>
                                        <p:tav tm="100000">
                                          <p:val>
                                            <p:strVal val="#ppt_w"/>
                                          </p:val>
                                        </p:tav>
                                      </p:tavLst>
                                    </p:anim>
                                    <p:anim calcmode="lin" valueType="num">
                                      <p:cBhvr>
                                        <p:cTn id="213" dur="500" fill="hold"/>
                                        <p:tgtEl>
                                          <p:spTgt spid="315403"/>
                                        </p:tgtEl>
                                        <p:attrNameLst>
                                          <p:attrName>ppt_h</p:attrName>
                                        </p:attrNameLst>
                                      </p:cBhvr>
                                      <p:tavLst>
                                        <p:tav tm="0">
                                          <p:val>
                                            <p:strVal val="#ppt_h"/>
                                          </p:val>
                                        </p:tav>
                                        <p:tav tm="100000">
                                          <p:val>
                                            <p:strVal val="#ppt_h"/>
                                          </p:val>
                                        </p:tav>
                                      </p:tavLst>
                                    </p:anim>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7" presetClass="entr" presetSubtype="1" fill="hold" grpId="0" nodeType="clickEffect">
                                  <p:stCondLst>
                                    <p:cond delay="0"/>
                                  </p:stCondLst>
                                  <p:childTnLst>
                                    <p:set>
                                      <p:cBhvr>
                                        <p:cTn id="217" dur="1" fill="hold">
                                          <p:stCondLst>
                                            <p:cond delay="0"/>
                                          </p:stCondLst>
                                        </p:cTn>
                                        <p:tgtEl>
                                          <p:spTgt spid="315430"/>
                                        </p:tgtEl>
                                        <p:attrNameLst>
                                          <p:attrName>style.visibility</p:attrName>
                                        </p:attrNameLst>
                                      </p:cBhvr>
                                      <p:to>
                                        <p:strVal val="visible"/>
                                      </p:to>
                                    </p:set>
                                    <p:anim calcmode="lin" valueType="num">
                                      <p:cBhvr>
                                        <p:cTn id="218" dur="500" fill="hold"/>
                                        <p:tgtEl>
                                          <p:spTgt spid="315430"/>
                                        </p:tgtEl>
                                        <p:attrNameLst>
                                          <p:attrName>ppt_x</p:attrName>
                                        </p:attrNameLst>
                                      </p:cBhvr>
                                      <p:tavLst>
                                        <p:tav tm="0">
                                          <p:val>
                                            <p:strVal val="#ppt_x"/>
                                          </p:val>
                                        </p:tav>
                                        <p:tav tm="100000">
                                          <p:val>
                                            <p:strVal val="#ppt_x"/>
                                          </p:val>
                                        </p:tav>
                                      </p:tavLst>
                                    </p:anim>
                                    <p:anim calcmode="lin" valueType="num">
                                      <p:cBhvr>
                                        <p:cTn id="219" dur="500" fill="hold"/>
                                        <p:tgtEl>
                                          <p:spTgt spid="315430"/>
                                        </p:tgtEl>
                                        <p:attrNameLst>
                                          <p:attrName>ppt_y</p:attrName>
                                        </p:attrNameLst>
                                      </p:cBhvr>
                                      <p:tavLst>
                                        <p:tav tm="0">
                                          <p:val>
                                            <p:strVal val="#ppt_y-#ppt_h/2"/>
                                          </p:val>
                                        </p:tav>
                                        <p:tav tm="100000">
                                          <p:val>
                                            <p:strVal val="#ppt_y"/>
                                          </p:val>
                                        </p:tav>
                                      </p:tavLst>
                                    </p:anim>
                                    <p:anim calcmode="lin" valueType="num">
                                      <p:cBhvr>
                                        <p:cTn id="220" dur="500" fill="hold"/>
                                        <p:tgtEl>
                                          <p:spTgt spid="315430"/>
                                        </p:tgtEl>
                                        <p:attrNameLst>
                                          <p:attrName>ppt_w</p:attrName>
                                        </p:attrNameLst>
                                      </p:cBhvr>
                                      <p:tavLst>
                                        <p:tav tm="0">
                                          <p:val>
                                            <p:strVal val="#ppt_w"/>
                                          </p:val>
                                        </p:tav>
                                        <p:tav tm="100000">
                                          <p:val>
                                            <p:strVal val="#ppt_w"/>
                                          </p:val>
                                        </p:tav>
                                      </p:tavLst>
                                    </p:anim>
                                    <p:anim calcmode="lin" valueType="num">
                                      <p:cBhvr>
                                        <p:cTn id="221" dur="500" fill="hold"/>
                                        <p:tgtEl>
                                          <p:spTgt spid="315430"/>
                                        </p:tgtEl>
                                        <p:attrNameLst>
                                          <p:attrName>ppt_h</p:attrName>
                                        </p:attrNameLst>
                                      </p:cBhvr>
                                      <p:tavLst>
                                        <p:tav tm="0">
                                          <p:val>
                                            <p:fltVal val="0"/>
                                          </p:val>
                                        </p:tav>
                                        <p:tav tm="100000">
                                          <p:val>
                                            <p:strVal val="#ppt_h"/>
                                          </p:val>
                                        </p:tav>
                                      </p:tavLst>
                                    </p:anim>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7" presetClass="entr" presetSubtype="8" fill="hold" grpId="0" nodeType="clickEffect">
                                  <p:stCondLst>
                                    <p:cond delay="0"/>
                                  </p:stCondLst>
                                  <p:childTnLst>
                                    <p:set>
                                      <p:cBhvr>
                                        <p:cTn id="225" dur="1" fill="hold">
                                          <p:stCondLst>
                                            <p:cond delay="0"/>
                                          </p:stCondLst>
                                        </p:cTn>
                                        <p:tgtEl>
                                          <p:spTgt spid="315404"/>
                                        </p:tgtEl>
                                        <p:attrNameLst>
                                          <p:attrName>style.visibility</p:attrName>
                                        </p:attrNameLst>
                                      </p:cBhvr>
                                      <p:to>
                                        <p:strVal val="visible"/>
                                      </p:to>
                                    </p:set>
                                    <p:anim calcmode="lin" valueType="num">
                                      <p:cBhvr>
                                        <p:cTn id="226" dur="500" fill="hold"/>
                                        <p:tgtEl>
                                          <p:spTgt spid="315404"/>
                                        </p:tgtEl>
                                        <p:attrNameLst>
                                          <p:attrName>ppt_x</p:attrName>
                                        </p:attrNameLst>
                                      </p:cBhvr>
                                      <p:tavLst>
                                        <p:tav tm="0">
                                          <p:val>
                                            <p:strVal val="#ppt_x-#ppt_w/2"/>
                                          </p:val>
                                        </p:tav>
                                        <p:tav tm="100000">
                                          <p:val>
                                            <p:strVal val="#ppt_x"/>
                                          </p:val>
                                        </p:tav>
                                      </p:tavLst>
                                    </p:anim>
                                    <p:anim calcmode="lin" valueType="num">
                                      <p:cBhvr>
                                        <p:cTn id="227" dur="500" fill="hold"/>
                                        <p:tgtEl>
                                          <p:spTgt spid="315404"/>
                                        </p:tgtEl>
                                        <p:attrNameLst>
                                          <p:attrName>ppt_y</p:attrName>
                                        </p:attrNameLst>
                                      </p:cBhvr>
                                      <p:tavLst>
                                        <p:tav tm="0">
                                          <p:val>
                                            <p:strVal val="#ppt_y"/>
                                          </p:val>
                                        </p:tav>
                                        <p:tav tm="100000">
                                          <p:val>
                                            <p:strVal val="#ppt_y"/>
                                          </p:val>
                                        </p:tav>
                                      </p:tavLst>
                                    </p:anim>
                                    <p:anim calcmode="lin" valueType="num">
                                      <p:cBhvr>
                                        <p:cTn id="228" dur="500" fill="hold"/>
                                        <p:tgtEl>
                                          <p:spTgt spid="315404"/>
                                        </p:tgtEl>
                                        <p:attrNameLst>
                                          <p:attrName>ppt_w</p:attrName>
                                        </p:attrNameLst>
                                      </p:cBhvr>
                                      <p:tavLst>
                                        <p:tav tm="0">
                                          <p:val>
                                            <p:fltVal val="0"/>
                                          </p:val>
                                        </p:tav>
                                        <p:tav tm="100000">
                                          <p:val>
                                            <p:strVal val="#ppt_w"/>
                                          </p:val>
                                        </p:tav>
                                      </p:tavLst>
                                    </p:anim>
                                    <p:anim calcmode="lin" valueType="num">
                                      <p:cBhvr>
                                        <p:cTn id="229" dur="500" fill="hold"/>
                                        <p:tgtEl>
                                          <p:spTgt spid="315404"/>
                                        </p:tgtEl>
                                        <p:attrNameLst>
                                          <p:attrName>ppt_h</p:attrName>
                                        </p:attrNameLst>
                                      </p:cBhvr>
                                      <p:tavLst>
                                        <p:tav tm="0">
                                          <p:val>
                                            <p:strVal val="#ppt_h"/>
                                          </p:val>
                                        </p:tav>
                                        <p:tav tm="100000">
                                          <p:val>
                                            <p:strVal val="#ppt_h"/>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17" presetClass="entr" presetSubtype="1" fill="hold" grpId="0" nodeType="clickEffect">
                                  <p:stCondLst>
                                    <p:cond delay="0"/>
                                  </p:stCondLst>
                                  <p:childTnLst>
                                    <p:set>
                                      <p:cBhvr>
                                        <p:cTn id="233" dur="1" fill="hold">
                                          <p:stCondLst>
                                            <p:cond delay="0"/>
                                          </p:stCondLst>
                                        </p:cTn>
                                        <p:tgtEl>
                                          <p:spTgt spid="315431"/>
                                        </p:tgtEl>
                                        <p:attrNameLst>
                                          <p:attrName>style.visibility</p:attrName>
                                        </p:attrNameLst>
                                      </p:cBhvr>
                                      <p:to>
                                        <p:strVal val="visible"/>
                                      </p:to>
                                    </p:set>
                                    <p:anim calcmode="lin" valueType="num">
                                      <p:cBhvr>
                                        <p:cTn id="234" dur="500" fill="hold"/>
                                        <p:tgtEl>
                                          <p:spTgt spid="315431"/>
                                        </p:tgtEl>
                                        <p:attrNameLst>
                                          <p:attrName>ppt_x</p:attrName>
                                        </p:attrNameLst>
                                      </p:cBhvr>
                                      <p:tavLst>
                                        <p:tav tm="0">
                                          <p:val>
                                            <p:strVal val="#ppt_x"/>
                                          </p:val>
                                        </p:tav>
                                        <p:tav tm="100000">
                                          <p:val>
                                            <p:strVal val="#ppt_x"/>
                                          </p:val>
                                        </p:tav>
                                      </p:tavLst>
                                    </p:anim>
                                    <p:anim calcmode="lin" valueType="num">
                                      <p:cBhvr>
                                        <p:cTn id="235" dur="500" fill="hold"/>
                                        <p:tgtEl>
                                          <p:spTgt spid="315431"/>
                                        </p:tgtEl>
                                        <p:attrNameLst>
                                          <p:attrName>ppt_y</p:attrName>
                                        </p:attrNameLst>
                                      </p:cBhvr>
                                      <p:tavLst>
                                        <p:tav tm="0">
                                          <p:val>
                                            <p:strVal val="#ppt_y-#ppt_h/2"/>
                                          </p:val>
                                        </p:tav>
                                        <p:tav tm="100000">
                                          <p:val>
                                            <p:strVal val="#ppt_y"/>
                                          </p:val>
                                        </p:tav>
                                      </p:tavLst>
                                    </p:anim>
                                    <p:anim calcmode="lin" valueType="num">
                                      <p:cBhvr>
                                        <p:cTn id="236" dur="500" fill="hold"/>
                                        <p:tgtEl>
                                          <p:spTgt spid="315431"/>
                                        </p:tgtEl>
                                        <p:attrNameLst>
                                          <p:attrName>ppt_w</p:attrName>
                                        </p:attrNameLst>
                                      </p:cBhvr>
                                      <p:tavLst>
                                        <p:tav tm="0">
                                          <p:val>
                                            <p:strVal val="#ppt_w"/>
                                          </p:val>
                                        </p:tav>
                                        <p:tav tm="100000">
                                          <p:val>
                                            <p:strVal val="#ppt_w"/>
                                          </p:val>
                                        </p:tav>
                                      </p:tavLst>
                                    </p:anim>
                                    <p:anim calcmode="lin" valueType="num">
                                      <p:cBhvr>
                                        <p:cTn id="237" dur="500" fill="hold"/>
                                        <p:tgtEl>
                                          <p:spTgt spid="3154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00" grpId="0" animBg="1"/>
      <p:bldP spid="315401" grpId="0" animBg="1"/>
      <p:bldP spid="315402" grpId="0" animBg="1"/>
      <p:bldP spid="315403" grpId="0" animBg="1"/>
      <p:bldP spid="315404" grpId="0" animBg="1"/>
      <p:bldP spid="315405" grpId="0" autoUpdateAnimBg="0"/>
      <p:bldP spid="315406" grpId="0" autoUpdateAnimBg="0"/>
      <p:bldP spid="315407" grpId="0" autoUpdateAnimBg="0"/>
      <p:bldP spid="315408" grpId="0" autoUpdateAnimBg="0"/>
      <p:bldP spid="315410" grpId="0" animBg="1" autoUpdateAnimBg="0"/>
      <p:bldP spid="315411" grpId="0" animBg="1"/>
      <p:bldP spid="315412" grpId="0" animBg="1"/>
      <p:bldP spid="315413" grpId="0" animBg="1"/>
      <p:bldP spid="315414" grpId="0" autoUpdateAnimBg="0"/>
      <p:bldP spid="315415" grpId="0" animBg="1" autoUpdateAnimBg="0"/>
      <p:bldP spid="315416" grpId="0" animBg="1"/>
      <p:bldP spid="315417" grpId="0" animBg="1"/>
      <p:bldP spid="315418" grpId="0" animBg="1" autoUpdateAnimBg="0"/>
      <p:bldP spid="315419" grpId="0" animBg="1"/>
      <p:bldP spid="315420" grpId="0" animBg="1"/>
      <p:bldP spid="315421" grpId="0" animBg="1" autoUpdateAnimBg="0"/>
      <p:bldP spid="315422" grpId="0" animBg="1"/>
      <p:bldP spid="315423" grpId="0" animBg="1"/>
      <p:bldP spid="315424" grpId="0" animBg="1"/>
      <p:bldP spid="315425" grpId="0" autoUpdateAnimBg="0"/>
      <p:bldP spid="315426" grpId="0" animBg="1"/>
      <p:bldP spid="315427" grpId="0" autoUpdateAnimBg="0"/>
      <p:bldP spid="315428" grpId="0" autoUpdateAnimBg="0"/>
      <p:bldP spid="315429" grpId="0" animBg="1"/>
      <p:bldP spid="315430" grpId="0" autoUpdateAnimBg="0"/>
      <p:bldP spid="31543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C3EBE50A-6F06-4642-9F38-F837F0DCEA4F}" type="slidenum">
              <a:rPr kumimoji="0" lang="en-US" altLang="zh-CN" sz="1400" b="0" smtClean="0">
                <a:solidFill>
                  <a:schemeClr val="tx1"/>
                </a:solidFill>
              </a:rPr>
              <a:pPr eaLnBrk="1" hangingPunct="1"/>
              <a:t>54</a:t>
            </a:fld>
            <a:endParaRPr kumimoji="0" lang="en-US" altLang="zh-CN" sz="1400" b="0" smtClean="0">
              <a:solidFill>
                <a:schemeClr val="tx1"/>
              </a:solidFill>
            </a:endParaRPr>
          </a:p>
        </p:txBody>
      </p:sp>
      <p:sp>
        <p:nvSpPr>
          <p:cNvPr id="55299" name="Rectangle 4"/>
          <p:cNvSpPr>
            <a:spLocks noGrp="1" noChangeArrowheads="1"/>
          </p:cNvSpPr>
          <p:nvPr>
            <p:ph type="title"/>
          </p:nvPr>
        </p:nvSpPr>
        <p:spPr/>
        <p:txBody>
          <a:bodyPr/>
          <a:lstStyle/>
          <a:p>
            <a:pPr eaLnBrk="1" hangingPunct="1"/>
            <a:r>
              <a:rPr lang="zh-CN" altLang="en-US" smtClean="0"/>
              <a:t>由字符串得到二叉树的算法（先序遍历）</a:t>
            </a:r>
          </a:p>
        </p:txBody>
      </p:sp>
      <p:sp>
        <p:nvSpPr>
          <p:cNvPr id="55300" name="Text Box 5"/>
          <p:cNvSpPr txBox="1">
            <a:spLocks noChangeArrowheads="1"/>
          </p:cNvSpPr>
          <p:nvPr/>
        </p:nvSpPr>
        <p:spPr bwMode="auto">
          <a:xfrm>
            <a:off x="323850" y="1268413"/>
            <a:ext cx="8759825" cy="5248275"/>
          </a:xfrm>
          <a:prstGeom prst="rect">
            <a:avLst/>
          </a:prstGeom>
          <a:noFill/>
          <a:ln w="28575"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20000"/>
              </a:lnSpc>
              <a:spcBef>
                <a:spcPct val="0"/>
              </a:spcBef>
            </a:pPr>
            <a:r>
              <a:rPr lang="en-US" altLang="zh-CN" dirty="0">
                <a:solidFill>
                  <a:schemeClr val="tx1"/>
                </a:solidFill>
                <a:ea typeface="楷体_GB2312" pitchFamily="49" charset="-122"/>
              </a:rPr>
              <a:t>void </a:t>
            </a:r>
            <a:r>
              <a:rPr lang="en-US" altLang="zh-CN" dirty="0" err="1" smtClean="0">
                <a:solidFill>
                  <a:srgbClr val="0000FF"/>
                </a:solidFill>
                <a:ea typeface="楷体_GB2312" pitchFamily="49" charset="-122"/>
              </a:rPr>
              <a:t>CreateBiTree</a:t>
            </a:r>
            <a:r>
              <a:rPr lang="en-US" altLang="zh-CN" dirty="0" smtClean="0">
                <a:solidFill>
                  <a:srgbClr val="0000FF"/>
                </a:solidFill>
                <a:ea typeface="楷体_GB2312" pitchFamily="49" charset="-122"/>
              </a:rPr>
              <a:t> </a:t>
            </a:r>
            <a:r>
              <a:rPr lang="en-US" altLang="zh-CN" dirty="0" smtClean="0">
                <a:solidFill>
                  <a:srgbClr val="008080"/>
                </a:solidFill>
                <a:ea typeface="楷体_GB2312" pitchFamily="49" charset="-122"/>
              </a:rPr>
              <a:t>(</a:t>
            </a:r>
            <a:r>
              <a:rPr lang="en-US" altLang="zh-CN" dirty="0" err="1">
                <a:solidFill>
                  <a:srgbClr val="FF0000"/>
                </a:solidFill>
                <a:ea typeface="楷体_GB2312" pitchFamily="49" charset="-122"/>
              </a:rPr>
              <a:t>BiTree</a:t>
            </a:r>
            <a:r>
              <a:rPr lang="en-US" altLang="zh-CN" dirty="0">
                <a:solidFill>
                  <a:srgbClr val="FF0000"/>
                </a:solidFill>
                <a:ea typeface="楷体_GB2312" pitchFamily="49" charset="-122"/>
              </a:rPr>
              <a:t> &amp;T</a:t>
            </a:r>
            <a:r>
              <a:rPr lang="en-US" altLang="zh-CN" dirty="0">
                <a:solidFill>
                  <a:srgbClr val="008080"/>
                </a:solidFill>
                <a:ea typeface="楷体_GB2312" pitchFamily="49" charset="-122"/>
              </a:rPr>
              <a:t>, </a:t>
            </a:r>
            <a:r>
              <a:rPr lang="en-US" altLang="zh-CN" dirty="0">
                <a:solidFill>
                  <a:srgbClr val="FF0000"/>
                </a:solidFill>
                <a:ea typeface="楷体_GB2312" pitchFamily="49" charset="-122"/>
              </a:rPr>
              <a:t>char * &amp;</a:t>
            </a:r>
            <a:r>
              <a:rPr lang="en-US" altLang="zh-CN" dirty="0" err="1">
                <a:solidFill>
                  <a:srgbClr val="FF0000"/>
                </a:solidFill>
                <a:ea typeface="楷体_GB2312" pitchFamily="49" charset="-122"/>
              </a:rPr>
              <a:t>str</a:t>
            </a:r>
            <a:r>
              <a:rPr lang="en-US" altLang="zh-CN" dirty="0">
                <a:solidFill>
                  <a:srgbClr val="008080"/>
                </a:solidFill>
                <a:ea typeface="楷体_GB2312" pitchFamily="49" charset="-122"/>
              </a:rPr>
              <a:t>)</a:t>
            </a:r>
            <a:r>
              <a:rPr lang="en-US" altLang="zh-CN" dirty="0">
                <a:solidFill>
                  <a:schemeClr val="tx1"/>
                </a:solidFill>
                <a:ea typeface="楷体_GB2312" pitchFamily="49" charset="-122"/>
              </a:rPr>
              <a:t> {</a:t>
            </a:r>
          </a:p>
          <a:p>
            <a:pPr algn="l" eaLnBrk="1" hangingPunct="1">
              <a:lnSpc>
                <a:spcPct val="120000"/>
              </a:lnSpc>
              <a:spcBef>
                <a:spcPct val="0"/>
              </a:spcBef>
            </a:pPr>
            <a:r>
              <a:rPr lang="en-US" altLang="zh-CN" dirty="0">
                <a:solidFill>
                  <a:schemeClr val="tx1"/>
                </a:solidFill>
                <a:ea typeface="楷体_GB2312" pitchFamily="49" charset="-122"/>
              </a:rPr>
              <a:t>    </a:t>
            </a:r>
          </a:p>
          <a:p>
            <a:pPr algn="l" eaLnBrk="1" hangingPunct="1">
              <a:lnSpc>
                <a:spcPct val="120000"/>
              </a:lnSpc>
              <a:spcBef>
                <a:spcPct val="0"/>
              </a:spcBef>
            </a:pPr>
            <a:endParaRPr lang="en-US" altLang="zh-CN" dirty="0">
              <a:solidFill>
                <a:schemeClr val="tx1"/>
              </a:solidFill>
              <a:ea typeface="楷体_GB2312" pitchFamily="49" charset="-122"/>
            </a:endParaRPr>
          </a:p>
          <a:p>
            <a:pPr algn="l" eaLnBrk="1" hangingPunct="1">
              <a:lnSpc>
                <a:spcPct val="120000"/>
              </a:lnSpc>
              <a:spcBef>
                <a:spcPct val="0"/>
              </a:spcBef>
            </a:pPr>
            <a:endParaRPr lang="en-US" altLang="zh-CN" dirty="0">
              <a:solidFill>
                <a:schemeClr val="tx1"/>
              </a:solidFill>
              <a:ea typeface="楷体_GB2312" pitchFamily="49" charset="-122"/>
            </a:endParaRPr>
          </a:p>
          <a:p>
            <a:pPr algn="l" eaLnBrk="1" hangingPunct="1">
              <a:lnSpc>
                <a:spcPct val="120000"/>
              </a:lnSpc>
              <a:spcBef>
                <a:spcPct val="0"/>
              </a:spcBef>
            </a:pPr>
            <a:endParaRPr lang="en-US" altLang="zh-CN" dirty="0">
              <a:solidFill>
                <a:schemeClr val="tx1"/>
              </a:solidFill>
              <a:ea typeface="楷体_GB2312" pitchFamily="49" charset="-122"/>
            </a:endParaRPr>
          </a:p>
          <a:p>
            <a:pPr algn="l" eaLnBrk="1" hangingPunct="1">
              <a:lnSpc>
                <a:spcPct val="120000"/>
              </a:lnSpc>
              <a:spcBef>
                <a:spcPct val="0"/>
              </a:spcBef>
            </a:pPr>
            <a:endParaRPr lang="en-US" altLang="zh-CN" dirty="0">
              <a:solidFill>
                <a:schemeClr val="tx1"/>
              </a:solidFill>
              <a:ea typeface="楷体_GB2312" pitchFamily="49" charset="-122"/>
            </a:endParaRPr>
          </a:p>
          <a:p>
            <a:pPr algn="l" eaLnBrk="1" hangingPunct="1">
              <a:lnSpc>
                <a:spcPct val="120000"/>
              </a:lnSpc>
              <a:spcBef>
                <a:spcPct val="0"/>
              </a:spcBef>
            </a:pPr>
            <a:endParaRPr lang="en-US" altLang="zh-CN" dirty="0">
              <a:solidFill>
                <a:schemeClr val="tx1"/>
              </a:solidFill>
              <a:ea typeface="楷体_GB2312" pitchFamily="49" charset="-122"/>
            </a:endParaRPr>
          </a:p>
          <a:p>
            <a:pPr algn="l" eaLnBrk="1" hangingPunct="1">
              <a:lnSpc>
                <a:spcPct val="120000"/>
              </a:lnSpc>
              <a:spcBef>
                <a:spcPct val="0"/>
              </a:spcBef>
            </a:pPr>
            <a:endParaRPr lang="en-US" altLang="zh-CN" dirty="0">
              <a:solidFill>
                <a:schemeClr val="tx1"/>
              </a:solidFill>
              <a:ea typeface="楷体_GB2312" pitchFamily="49" charset="-122"/>
            </a:endParaRPr>
          </a:p>
          <a:p>
            <a:pPr algn="l" eaLnBrk="1" hangingPunct="1">
              <a:lnSpc>
                <a:spcPct val="120000"/>
              </a:lnSpc>
              <a:spcBef>
                <a:spcPct val="0"/>
              </a:spcBef>
            </a:pPr>
            <a:endParaRPr lang="en-US" altLang="zh-CN" dirty="0">
              <a:solidFill>
                <a:schemeClr val="tx1"/>
              </a:solidFill>
              <a:ea typeface="楷体_GB2312" pitchFamily="49" charset="-122"/>
            </a:endParaRPr>
          </a:p>
          <a:p>
            <a:pPr algn="l" eaLnBrk="1" hangingPunct="1">
              <a:lnSpc>
                <a:spcPct val="120000"/>
              </a:lnSpc>
              <a:spcBef>
                <a:spcPct val="0"/>
              </a:spcBef>
            </a:pPr>
            <a:r>
              <a:rPr lang="en-US" altLang="zh-CN" dirty="0">
                <a:solidFill>
                  <a:schemeClr val="tx1"/>
                </a:solidFill>
                <a:ea typeface="楷体_GB2312" pitchFamily="49" charset="-122"/>
              </a:rPr>
              <a:t>} // </a:t>
            </a:r>
            <a:r>
              <a:rPr lang="en-US" altLang="zh-CN" dirty="0" err="1">
                <a:solidFill>
                  <a:schemeClr val="tx1"/>
                </a:solidFill>
                <a:ea typeface="楷体_GB2312" pitchFamily="49" charset="-122"/>
              </a:rPr>
              <a:t>CreateBiTree</a:t>
            </a:r>
            <a:endParaRPr lang="en-US" altLang="zh-CN" dirty="0">
              <a:solidFill>
                <a:schemeClr val="tx1"/>
              </a:solidFill>
              <a:ea typeface="楷体_GB2312" pitchFamily="49" charset="-122"/>
            </a:endParaRPr>
          </a:p>
        </p:txBody>
      </p:sp>
      <p:sp>
        <p:nvSpPr>
          <p:cNvPr id="380934" name="Rectangle 6"/>
          <p:cNvSpPr>
            <a:spLocks noChangeArrowheads="1"/>
          </p:cNvSpPr>
          <p:nvPr/>
        </p:nvSpPr>
        <p:spPr bwMode="auto">
          <a:xfrm>
            <a:off x="914400" y="1882775"/>
            <a:ext cx="8077200" cy="4137025"/>
          </a:xfrm>
          <a:prstGeom prst="rect">
            <a:avLst/>
          </a:prstGeom>
          <a:noFill/>
          <a:ln w="285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altLang="zh-CN" dirty="0">
                <a:solidFill>
                  <a:schemeClr val="tx1"/>
                </a:solidFill>
                <a:ea typeface="楷体_GB2312" pitchFamily="49" charset="-122"/>
              </a:rPr>
              <a:t>if (*</a:t>
            </a:r>
            <a:r>
              <a:rPr lang="en-US" altLang="zh-CN" dirty="0" err="1">
                <a:solidFill>
                  <a:schemeClr val="tx1"/>
                </a:solidFill>
                <a:ea typeface="楷体_GB2312" pitchFamily="49" charset="-122"/>
              </a:rPr>
              <a:t>str</a:t>
            </a:r>
            <a:r>
              <a:rPr lang="en-US" altLang="zh-CN" dirty="0">
                <a:solidFill>
                  <a:schemeClr val="tx1"/>
                </a:solidFill>
                <a:ea typeface="楷体_GB2312" pitchFamily="49" charset="-122"/>
              </a:rPr>
              <a:t>==' </a:t>
            </a:r>
            <a:r>
              <a:rPr lang="en-US" altLang="zh-CN" dirty="0" smtClean="0">
                <a:solidFill>
                  <a:schemeClr val="tx1"/>
                </a:solidFill>
                <a:ea typeface="楷体_GB2312" pitchFamily="49" charset="-122"/>
              </a:rPr>
              <a:t> ') </a:t>
            </a:r>
            <a:r>
              <a:rPr lang="en-US" altLang="zh-CN" dirty="0">
                <a:solidFill>
                  <a:schemeClr val="tx1"/>
                </a:solidFill>
                <a:ea typeface="楷体_GB2312" pitchFamily="49" charset="-122"/>
              </a:rPr>
              <a:t>{T = NULL;}</a:t>
            </a:r>
          </a:p>
          <a:p>
            <a:pPr algn="l"/>
            <a:r>
              <a:rPr lang="en-US" altLang="zh-CN" dirty="0">
                <a:solidFill>
                  <a:schemeClr val="tx1"/>
                </a:solidFill>
                <a:ea typeface="楷体_GB2312" pitchFamily="49" charset="-122"/>
              </a:rPr>
              <a:t>else {</a:t>
            </a:r>
          </a:p>
          <a:p>
            <a:pPr algn="l"/>
            <a:r>
              <a:rPr lang="en-US" altLang="zh-CN" dirty="0">
                <a:solidFill>
                  <a:schemeClr val="tx1"/>
                </a:solidFill>
                <a:ea typeface="楷体_GB2312" pitchFamily="49" charset="-122"/>
              </a:rPr>
              <a:t>      if (!(T = (</a:t>
            </a:r>
            <a:r>
              <a:rPr lang="en-US" altLang="zh-CN" dirty="0" err="1">
                <a:solidFill>
                  <a:schemeClr val="tx1"/>
                </a:solidFill>
                <a:ea typeface="楷体_GB2312" pitchFamily="49" charset="-122"/>
              </a:rPr>
              <a:t>BiTNode</a:t>
            </a:r>
            <a:r>
              <a:rPr lang="en-US" altLang="zh-CN" dirty="0">
                <a:solidFill>
                  <a:schemeClr val="tx1"/>
                </a:solidFill>
                <a:ea typeface="楷体_GB2312" pitchFamily="49" charset="-122"/>
              </a:rPr>
              <a:t> *)</a:t>
            </a:r>
            <a:r>
              <a:rPr lang="en-US" altLang="zh-CN" dirty="0" err="1">
                <a:solidFill>
                  <a:schemeClr val="tx1"/>
                </a:solidFill>
                <a:ea typeface="楷体_GB2312" pitchFamily="49" charset="-122"/>
              </a:rPr>
              <a:t>malloc</a:t>
            </a:r>
            <a:r>
              <a:rPr lang="en-US" altLang="zh-CN" dirty="0">
                <a:solidFill>
                  <a:schemeClr val="tx1"/>
                </a:solidFill>
                <a:ea typeface="楷体_GB2312" pitchFamily="49" charset="-122"/>
              </a:rPr>
              <a:t>(</a:t>
            </a:r>
            <a:r>
              <a:rPr lang="en-US" altLang="zh-CN" dirty="0" err="1">
                <a:solidFill>
                  <a:schemeClr val="tx1"/>
                </a:solidFill>
                <a:ea typeface="楷体_GB2312" pitchFamily="49" charset="-122"/>
              </a:rPr>
              <a:t>sizeof</a:t>
            </a:r>
            <a:r>
              <a:rPr lang="en-US" altLang="zh-CN" dirty="0">
                <a:solidFill>
                  <a:schemeClr val="tx1"/>
                </a:solidFill>
                <a:ea typeface="楷体_GB2312" pitchFamily="49" charset="-122"/>
              </a:rPr>
              <a:t>(</a:t>
            </a:r>
            <a:r>
              <a:rPr lang="en-US" altLang="zh-CN" dirty="0" err="1">
                <a:solidFill>
                  <a:schemeClr val="tx1"/>
                </a:solidFill>
                <a:ea typeface="楷体_GB2312" pitchFamily="49" charset="-122"/>
              </a:rPr>
              <a:t>BiTNode</a:t>
            </a:r>
            <a:r>
              <a:rPr lang="en-US" altLang="zh-CN" dirty="0">
                <a:solidFill>
                  <a:schemeClr val="tx1"/>
                </a:solidFill>
                <a:ea typeface="楷体_GB2312" pitchFamily="49" charset="-122"/>
              </a:rPr>
              <a:t>))))</a:t>
            </a:r>
          </a:p>
          <a:p>
            <a:pPr algn="l"/>
            <a:r>
              <a:rPr lang="en-US" altLang="zh-CN" dirty="0">
                <a:solidFill>
                  <a:schemeClr val="tx1"/>
                </a:solidFill>
                <a:ea typeface="楷体_GB2312" pitchFamily="49" charset="-122"/>
              </a:rPr>
              <a:t>        		exit(OVERFLOW);</a:t>
            </a:r>
          </a:p>
          <a:p>
            <a:pPr algn="l"/>
            <a:r>
              <a:rPr lang="en-US" altLang="zh-CN" dirty="0">
                <a:solidFill>
                  <a:schemeClr val="tx1"/>
                </a:solidFill>
                <a:ea typeface="楷体_GB2312" pitchFamily="49" charset="-122"/>
              </a:rPr>
              <a:t>      </a:t>
            </a:r>
            <a:r>
              <a:rPr lang="en-US" altLang="zh-CN" dirty="0">
                <a:solidFill>
                  <a:srgbClr val="990000"/>
                </a:solidFill>
                <a:ea typeface="楷体_GB2312" pitchFamily="49" charset="-122"/>
              </a:rPr>
              <a:t>T-&gt;data = *</a:t>
            </a:r>
            <a:r>
              <a:rPr lang="en-US" altLang="zh-CN" dirty="0" err="1">
                <a:solidFill>
                  <a:srgbClr val="990000"/>
                </a:solidFill>
                <a:ea typeface="楷体_GB2312" pitchFamily="49" charset="-122"/>
              </a:rPr>
              <a:t>str</a:t>
            </a:r>
            <a:r>
              <a:rPr lang="en-US" altLang="zh-CN" dirty="0">
                <a:solidFill>
                  <a:srgbClr val="990000"/>
                </a:solidFill>
                <a:ea typeface="楷体_GB2312" pitchFamily="49" charset="-122"/>
              </a:rPr>
              <a:t>++;   // </a:t>
            </a:r>
            <a:r>
              <a:rPr lang="zh-CN" altLang="en-US" dirty="0">
                <a:solidFill>
                  <a:srgbClr val="990000"/>
                </a:solidFill>
                <a:ea typeface="楷体_GB2312" pitchFamily="49" charset="-122"/>
              </a:rPr>
              <a:t>生成根结点（基本操作）</a:t>
            </a:r>
          </a:p>
          <a:p>
            <a:pPr algn="l"/>
            <a:r>
              <a:rPr lang="zh-CN" altLang="en-US" dirty="0">
                <a:solidFill>
                  <a:schemeClr val="tx1"/>
                </a:solidFill>
                <a:ea typeface="楷体_GB2312" pitchFamily="49" charset="-122"/>
              </a:rPr>
              <a:t>      </a:t>
            </a:r>
            <a:r>
              <a:rPr lang="en-US" altLang="zh-CN" dirty="0" err="1">
                <a:solidFill>
                  <a:srgbClr val="0000FF"/>
                </a:solidFill>
                <a:ea typeface="楷体_GB2312" pitchFamily="49" charset="-122"/>
              </a:rPr>
              <a:t>CreateBiTree</a:t>
            </a:r>
            <a:r>
              <a:rPr lang="en-US" altLang="zh-CN" dirty="0">
                <a:solidFill>
                  <a:srgbClr val="008080"/>
                </a:solidFill>
                <a:ea typeface="楷体_GB2312" pitchFamily="49" charset="-122"/>
              </a:rPr>
              <a:t>(</a:t>
            </a:r>
            <a:r>
              <a:rPr lang="en-US" altLang="zh-CN" dirty="0">
                <a:solidFill>
                  <a:srgbClr val="FF0000"/>
                </a:solidFill>
                <a:ea typeface="楷体_GB2312" pitchFamily="49" charset="-122"/>
              </a:rPr>
              <a:t>T-&gt;</a:t>
            </a:r>
            <a:r>
              <a:rPr lang="en-US" altLang="zh-CN" dirty="0" err="1">
                <a:solidFill>
                  <a:srgbClr val="FF0000"/>
                </a:solidFill>
                <a:ea typeface="楷体_GB2312" pitchFamily="49" charset="-122"/>
              </a:rPr>
              <a:t>lchild</a:t>
            </a:r>
            <a:r>
              <a:rPr lang="en-US" altLang="zh-CN" dirty="0">
                <a:solidFill>
                  <a:srgbClr val="FF0000"/>
                </a:solidFill>
                <a:ea typeface="楷体_GB2312" pitchFamily="49" charset="-122"/>
              </a:rPr>
              <a:t>, </a:t>
            </a:r>
            <a:r>
              <a:rPr lang="en-US" altLang="zh-CN" dirty="0" err="1">
                <a:solidFill>
                  <a:srgbClr val="FF0000"/>
                </a:solidFill>
                <a:ea typeface="楷体_GB2312" pitchFamily="49" charset="-122"/>
              </a:rPr>
              <a:t>str</a:t>
            </a:r>
            <a:r>
              <a:rPr lang="en-US" altLang="zh-CN" dirty="0">
                <a:solidFill>
                  <a:srgbClr val="008080"/>
                </a:solidFill>
                <a:ea typeface="楷体_GB2312" pitchFamily="49" charset="-122"/>
              </a:rPr>
              <a:t>)</a:t>
            </a:r>
            <a:r>
              <a:rPr lang="en-US" altLang="zh-CN" dirty="0">
                <a:solidFill>
                  <a:schemeClr val="tx1"/>
                </a:solidFill>
                <a:ea typeface="楷体_GB2312" pitchFamily="49" charset="-122"/>
              </a:rPr>
              <a:t>;   // </a:t>
            </a:r>
            <a:r>
              <a:rPr lang="zh-CN" altLang="en-US" dirty="0">
                <a:solidFill>
                  <a:schemeClr val="tx1"/>
                </a:solidFill>
                <a:ea typeface="楷体_GB2312" pitchFamily="49" charset="-122"/>
              </a:rPr>
              <a:t>构造左子树</a:t>
            </a:r>
          </a:p>
          <a:p>
            <a:pPr algn="l"/>
            <a:r>
              <a:rPr lang="zh-CN" altLang="en-US" dirty="0">
                <a:solidFill>
                  <a:schemeClr val="tx1"/>
                </a:solidFill>
                <a:ea typeface="楷体_GB2312" pitchFamily="49" charset="-122"/>
              </a:rPr>
              <a:t>      </a:t>
            </a:r>
            <a:r>
              <a:rPr lang="en-US" altLang="zh-CN" dirty="0" err="1">
                <a:solidFill>
                  <a:srgbClr val="0000FF"/>
                </a:solidFill>
                <a:ea typeface="楷体_GB2312" pitchFamily="49" charset="-122"/>
              </a:rPr>
              <a:t>CreateBiTree</a:t>
            </a:r>
            <a:r>
              <a:rPr lang="en-US" altLang="zh-CN" dirty="0">
                <a:solidFill>
                  <a:srgbClr val="008080"/>
                </a:solidFill>
                <a:ea typeface="楷体_GB2312" pitchFamily="49" charset="-122"/>
              </a:rPr>
              <a:t>(</a:t>
            </a:r>
            <a:r>
              <a:rPr lang="en-US" altLang="zh-CN" dirty="0">
                <a:solidFill>
                  <a:srgbClr val="FF0000"/>
                </a:solidFill>
                <a:ea typeface="楷体_GB2312" pitchFamily="49" charset="-122"/>
              </a:rPr>
              <a:t>T-&gt;</a:t>
            </a:r>
            <a:r>
              <a:rPr lang="en-US" altLang="zh-CN" dirty="0" err="1">
                <a:solidFill>
                  <a:srgbClr val="FF0000"/>
                </a:solidFill>
                <a:ea typeface="楷体_GB2312" pitchFamily="49" charset="-122"/>
              </a:rPr>
              <a:t>rchild</a:t>
            </a:r>
            <a:r>
              <a:rPr lang="en-US" altLang="zh-CN" dirty="0">
                <a:solidFill>
                  <a:srgbClr val="FF0000"/>
                </a:solidFill>
                <a:ea typeface="楷体_GB2312" pitchFamily="49" charset="-122"/>
              </a:rPr>
              <a:t>, </a:t>
            </a:r>
            <a:r>
              <a:rPr lang="en-US" altLang="zh-CN" dirty="0" err="1">
                <a:solidFill>
                  <a:srgbClr val="FF0000"/>
                </a:solidFill>
                <a:ea typeface="楷体_GB2312" pitchFamily="49" charset="-122"/>
              </a:rPr>
              <a:t>str</a:t>
            </a:r>
            <a:r>
              <a:rPr lang="en-US" altLang="zh-CN" dirty="0">
                <a:solidFill>
                  <a:srgbClr val="008080"/>
                </a:solidFill>
                <a:ea typeface="楷体_GB2312" pitchFamily="49" charset="-122"/>
              </a:rPr>
              <a:t>)</a:t>
            </a:r>
            <a:r>
              <a:rPr lang="en-US" altLang="zh-CN" dirty="0">
                <a:solidFill>
                  <a:schemeClr val="tx1"/>
                </a:solidFill>
                <a:ea typeface="楷体_GB2312" pitchFamily="49" charset="-122"/>
              </a:rPr>
              <a:t>;   // </a:t>
            </a:r>
            <a:r>
              <a:rPr lang="zh-CN" altLang="en-US" dirty="0">
                <a:solidFill>
                  <a:schemeClr val="tx1"/>
                </a:solidFill>
                <a:ea typeface="楷体_GB2312" pitchFamily="49" charset="-122"/>
              </a:rPr>
              <a:t>构造右子树</a:t>
            </a:r>
          </a:p>
          <a:p>
            <a:pPr algn="l"/>
            <a:r>
              <a:rPr lang="en-US" altLang="zh-CN" dirty="0">
                <a:solidFill>
                  <a:schemeClr val="tx1"/>
                </a:solidFill>
                <a:ea typeface="楷体_GB2312" pitchFamily="49" charset="-122"/>
              </a:rPr>
              <a:t>}//if (*</a:t>
            </a:r>
            <a:r>
              <a:rPr lang="en-US" altLang="zh-CN" dirty="0" err="1">
                <a:solidFill>
                  <a:schemeClr val="tx1"/>
                </a:solidFill>
                <a:ea typeface="楷体_GB2312" pitchFamily="49" charset="-122"/>
              </a:rPr>
              <a:t>str</a:t>
            </a:r>
            <a:r>
              <a:rPr lang="en-US" altLang="zh-CN" dirty="0">
                <a:solidFill>
                  <a:schemeClr val="tx1"/>
                </a:solidFill>
                <a:ea typeface="楷体_GB2312" pitchFamily="49" charset="-122"/>
              </a:rPr>
              <a:t>==' ') …else</a:t>
            </a:r>
          </a:p>
        </p:txBody>
      </p:sp>
      <p:sp>
        <p:nvSpPr>
          <p:cNvPr id="6" name="Rectangle 15"/>
          <p:cNvSpPr>
            <a:spLocks noChangeArrowheads="1"/>
          </p:cNvSpPr>
          <p:nvPr/>
        </p:nvSpPr>
        <p:spPr bwMode="auto">
          <a:xfrm>
            <a:off x="5148064" y="2132856"/>
            <a:ext cx="3664786" cy="523220"/>
          </a:xfrm>
          <a:prstGeom prst="rect">
            <a:avLst/>
          </a:prstGeom>
          <a:noFill/>
          <a:ln w="28575" cap="sq">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marL="342900" indent="-342900" algn="l">
              <a:buClr>
                <a:schemeClr val="tx2"/>
              </a:buClr>
              <a:buSzPct val="110000"/>
              <a:buFont typeface="Symbol" pitchFamily="18" charset="2"/>
              <a:buNone/>
            </a:pPr>
            <a:r>
              <a:rPr lang="en-US" altLang="zh-CN" dirty="0" smtClean="0">
                <a:solidFill>
                  <a:srgbClr val="000000"/>
                </a:solidFill>
                <a:ea typeface="楷体_GB2312" pitchFamily="49" charset="-122"/>
              </a:rPr>
              <a:t>//</a:t>
            </a:r>
            <a:r>
              <a:rPr lang="zh-CN" altLang="en-US" dirty="0" smtClean="0">
                <a:solidFill>
                  <a:srgbClr val="000000"/>
                </a:solidFill>
                <a:ea typeface="楷体_GB2312" pitchFamily="49" charset="-122"/>
              </a:rPr>
              <a:t>例</a:t>
            </a:r>
            <a:r>
              <a:rPr lang="en-US" altLang="zh-CN" dirty="0" smtClean="0">
                <a:solidFill>
                  <a:srgbClr val="000000"/>
                </a:solidFill>
                <a:ea typeface="楷体_GB2312" pitchFamily="49" charset="-122"/>
              </a:rPr>
              <a:t>“</a:t>
            </a:r>
            <a:r>
              <a:rPr lang="en-US" altLang="zh-CN" dirty="0" smtClean="0">
                <a:solidFill>
                  <a:srgbClr val="990000"/>
                </a:solidFill>
                <a:ea typeface="楷体_GB2312" pitchFamily="49" charset="-122"/>
              </a:rPr>
              <a:t>AB</a:t>
            </a:r>
            <a:r>
              <a:rPr lang="en-US" altLang="zh-CN" dirty="0">
                <a:solidFill>
                  <a:srgbClr val="990000"/>
                </a:solidFill>
                <a:ea typeface="楷体_GB2312" pitchFamily="49" charset="-122"/>
              </a:rPr>
              <a:t>█C█ █ D</a:t>
            </a:r>
            <a:r>
              <a:rPr lang="en-US" altLang="zh-CN" dirty="0" smtClean="0">
                <a:solidFill>
                  <a:srgbClr val="990000"/>
                </a:solidFill>
                <a:ea typeface="楷体_GB2312" pitchFamily="49" charset="-122"/>
              </a:rPr>
              <a:t>█</a:t>
            </a:r>
            <a:r>
              <a:rPr lang="zh-CN" altLang="en-US" dirty="0" smtClean="0">
                <a:solidFill>
                  <a:srgbClr val="990000"/>
                </a:solidFill>
                <a:ea typeface="楷体_GB2312" pitchFamily="49" charset="-122"/>
              </a:rPr>
              <a:t> </a:t>
            </a:r>
            <a:r>
              <a:rPr lang="en-US" altLang="zh-CN" dirty="0" smtClean="0">
                <a:solidFill>
                  <a:srgbClr val="990000"/>
                </a:solidFill>
                <a:ea typeface="楷体_GB2312" pitchFamily="49" charset="-122"/>
              </a:rPr>
              <a:t>█</a:t>
            </a:r>
            <a:r>
              <a:rPr lang="en-US" altLang="zh-CN" dirty="0">
                <a:solidFill>
                  <a:srgbClr val="000000"/>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0934">
                                            <p:bg/>
                                          </p:spTgt>
                                        </p:tgtEl>
                                        <p:attrNameLst>
                                          <p:attrName>style.visibility</p:attrName>
                                        </p:attrNameLst>
                                      </p:cBhvr>
                                      <p:to>
                                        <p:strVal val="visible"/>
                                      </p:to>
                                    </p:set>
                                    <p:animEffect transition="in" filter="wipe(left)">
                                      <p:cBhvr>
                                        <p:cTn id="7" dur="500"/>
                                        <p:tgtEl>
                                          <p:spTgt spid="38093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0934">
                                            <p:txEl>
                                              <p:pRg st="0" end="0"/>
                                            </p:txEl>
                                          </p:spTgt>
                                        </p:tgtEl>
                                        <p:attrNameLst>
                                          <p:attrName>style.visibility</p:attrName>
                                        </p:attrNameLst>
                                      </p:cBhvr>
                                      <p:to>
                                        <p:strVal val="visible"/>
                                      </p:to>
                                    </p:set>
                                    <p:animEffect transition="in" filter="wipe(left)">
                                      <p:cBhvr>
                                        <p:cTn id="12" dur="500"/>
                                        <p:tgtEl>
                                          <p:spTgt spid="3809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0934">
                                            <p:txEl>
                                              <p:pRg st="1" end="1"/>
                                            </p:txEl>
                                          </p:spTgt>
                                        </p:tgtEl>
                                        <p:attrNameLst>
                                          <p:attrName>style.visibility</p:attrName>
                                        </p:attrNameLst>
                                      </p:cBhvr>
                                      <p:to>
                                        <p:strVal val="visible"/>
                                      </p:to>
                                    </p:set>
                                    <p:animEffect transition="in" filter="wipe(left)">
                                      <p:cBhvr>
                                        <p:cTn id="17" dur="500"/>
                                        <p:tgtEl>
                                          <p:spTgt spid="38093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0934">
                                            <p:txEl>
                                              <p:pRg st="2" end="2"/>
                                            </p:txEl>
                                          </p:spTgt>
                                        </p:tgtEl>
                                        <p:attrNameLst>
                                          <p:attrName>style.visibility</p:attrName>
                                        </p:attrNameLst>
                                      </p:cBhvr>
                                      <p:to>
                                        <p:strVal val="visible"/>
                                      </p:to>
                                    </p:set>
                                    <p:animEffect transition="in" filter="wipe(left)">
                                      <p:cBhvr>
                                        <p:cTn id="22" dur="500"/>
                                        <p:tgtEl>
                                          <p:spTgt spid="38093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0934">
                                            <p:txEl>
                                              <p:pRg st="3" end="3"/>
                                            </p:txEl>
                                          </p:spTgt>
                                        </p:tgtEl>
                                        <p:attrNameLst>
                                          <p:attrName>style.visibility</p:attrName>
                                        </p:attrNameLst>
                                      </p:cBhvr>
                                      <p:to>
                                        <p:strVal val="visible"/>
                                      </p:to>
                                    </p:set>
                                    <p:animEffect transition="in" filter="wipe(left)">
                                      <p:cBhvr>
                                        <p:cTn id="27" dur="500"/>
                                        <p:tgtEl>
                                          <p:spTgt spid="38093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0934">
                                            <p:txEl>
                                              <p:pRg st="4" end="4"/>
                                            </p:txEl>
                                          </p:spTgt>
                                        </p:tgtEl>
                                        <p:attrNameLst>
                                          <p:attrName>style.visibility</p:attrName>
                                        </p:attrNameLst>
                                      </p:cBhvr>
                                      <p:to>
                                        <p:strVal val="visible"/>
                                      </p:to>
                                    </p:set>
                                    <p:animEffect transition="in" filter="wipe(left)">
                                      <p:cBhvr>
                                        <p:cTn id="32" dur="500"/>
                                        <p:tgtEl>
                                          <p:spTgt spid="38093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0934">
                                            <p:txEl>
                                              <p:pRg st="5" end="5"/>
                                            </p:txEl>
                                          </p:spTgt>
                                        </p:tgtEl>
                                        <p:attrNameLst>
                                          <p:attrName>style.visibility</p:attrName>
                                        </p:attrNameLst>
                                      </p:cBhvr>
                                      <p:to>
                                        <p:strVal val="visible"/>
                                      </p:to>
                                    </p:set>
                                    <p:animEffect transition="in" filter="wipe(left)">
                                      <p:cBhvr>
                                        <p:cTn id="37" dur="500"/>
                                        <p:tgtEl>
                                          <p:spTgt spid="38093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80934">
                                            <p:txEl>
                                              <p:pRg st="6" end="6"/>
                                            </p:txEl>
                                          </p:spTgt>
                                        </p:tgtEl>
                                        <p:attrNameLst>
                                          <p:attrName>style.visibility</p:attrName>
                                        </p:attrNameLst>
                                      </p:cBhvr>
                                      <p:to>
                                        <p:strVal val="visible"/>
                                      </p:to>
                                    </p:set>
                                    <p:animEffect transition="in" filter="wipe(left)">
                                      <p:cBhvr>
                                        <p:cTn id="42" dur="500"/>
                                        <p:tgtEl>
                                          <p:spTgt spid="380934">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0934">
                                            <p:txEl>
                                              <p:pRg st="7" end="7"/>
                                            </p:txEl>
                                          </p:spTgt>
                                        </p:tgtEl>
                                        <p:attrNameLst>
                                          <p:attrName>style.visibility</p:attrName>
                                        </p:attrNameLst>
                                      </p:cBhvr>
                                      <p:to>
                                        <p:strVal val="visible"/>
                                      </p:to>
                                    </p:set>
                                    <p:animEffect transition="in" filter="wipe(left)">
                                      <p:cBhvr>
                                        <p:cTn id="47" dur="500"/>
                                        <p:tgtEl>
                                          <p:spTgt spid="3809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4" grpId="0" build="p"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715CDBC1-DF20-48FF-B9DE-0E3E14277A49}" type="slidenum">
              <a:rPr kumimoji="0" lang="en-US" altLang="zh-CN" sz="1400" b="0" smtClean="0">
                <a:solidFill>
                  <a:schemeClr val="tx1"/>
                </a:solidFill>
              </a:rPr>
              <a:pPr eaLnBrk="1" hangingPunct="1"/>
              <a:t>55</a:t>
            </a:fld>
            <a:endParaRPr kumimoji="0" lang="en-US" altLang="zh-CN" sz="1400" b="0" smtClean="0">
              <a:solidFill>
                <a:schemeClr val="tx1"/>
              </a:solidFill>
            </a:endParaRPr>
          </a:p>
        </p:txBody>
      </p:sp>
      <p:sp>
        <p:nvSpPr>
          <p:cNvPr id="57347" name="Rectangle 2"/>
          <p:cNvSpPr>
            <a:spLocks noGrp="1" noChangeArrowheads="1"/>
          </p:cNvSpPr>
          <p:nvPr>
            <p:ph type="title"/>
          </p:nvPr>
        </p:nvSpPr>
        <p:spPr/>
        <p:txBody>
          <a:bodyPr/>
          <a:lstStyle/>
          <a:p>
            <a:pPr eaLnBrk="1" hangingPunct="1"/>
            <a:r>
              <a:rPr lang="zh-CN" altLang="en-US" smtClean="0"/>
              <a:t>由先序序列能得到二叉树吗？</a:t>
            </a:r>
            <a:r>
              <a:rPr lang="en-US" altLang="zh-CN" smtClean="0"/>
              <a:t>(ABCD)</a:t>
            </a:r>
          </a:p>
        </p:txBody>
      </p:sp>
      <p:grpSp>
        <p:nvGrpSpPr>
          <p:cNvPr id="57348" name="Group 36"/>
          <p:cNvGrpSpPr>
            <a:grpSpLocks/>
          </p:cNvGrpSpPr>
          <p:nvPr/>
        </p:nvGrpSpPr>
        <p:grpSpPr bwMode="auto">
          <a:xfrm>
            <a:off x="228600" y="1752600"/>
            <a:ext cx="2133600" cy="2209800"/>
            <a:chOff x="3648" y="1392"/>
            <a:chExt cx="1344" cy="1392"/>
          </a:xfrm>
        </p:grpSpPr>
        <p:sp>
          <p:nvSpPr>
            <p:cNvPr id="57371" name="Line 35"/>
            <p:cNvSpPr>
              <a:spLocks noChangeShapeType="1"/>
            </p:cNvSpPr>
            <p:nvPr/>
          </p:nvSpPr>
          <p:spPr bwMode="auto">
            <a:xfrm>
              <a:off x="3792" y="2112"/>
              <a:ext cx="432" cy="48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72" name="Line 33"/>
            <p:cNvSpPr>
              <a:spLocks noChangeShapeType="1"/>
            </p:cNvSpPr>
            <p:nvPr/>
          </p:nvSpPr>
          <p:spPr bwMode="auto">
            <a:xfrm>
              <a:off x="4416" y="1632"/>
              <a:ext cx="52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73" name="Line 32"/>
            <p:cNvSpPr>
              <a:spLocks noChangeShapeType="1"/>
            </p:cNvSpPr>
            <p:nvPr/>
          </p:nvSpPr>
          <p:spPr bwMode="auto">
            <a:xfrm flipH="1">
              <a:off x="3840" y="1584"/>
              <a:ext cx="432"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7374" name="Oval 28"/>
            <p:cNvSpPr>
              <a:spLocks noChangeArrowheads="1"/>
            </p:cNvSpPr>
            <p:nvPr/>
          </p:nvSpPr>
          <p:spPr bwMode="auto">
            <a:xfrm>
              <a:off x="4176" y="1392"/>
              <a:ext cx="288" cy="288"/>
            </a:xfrm>
            <a:prstGeom prst="ellipse">
              <a:avLst/>
            </a:prstGeom>
            <a:solidFill>
              <a:schemeClr val="accent1"/>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A</a:t>
              </a:r>
            </a:p>
          </p:txBody>
        </p:sp>
        <p:sp>
          <p:nvSpPr>
            <p:cNvPr id="57375" name="Oval 29"/>
            <p:cNvSpPr>
              <a:spLocks noChangeArrowheads="1"/>
            </p:cNvSpPr>
            <p:nvPr/>
          </p:nvSpPr>
          <p:spPr bwMode="auto">
            <a:xfrm>
              <a:off x="3648" y="1920"/>
              <a:ext cx="288" cy="288"/>
            </a:xfrm>
            <a:prstGeom prst="ellipse">
              <a:avLst/>
            </a:prstGeom>
            <a:solidFill>
              <a:schemeClr val="accent1"/>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B</a:t>
              </a:r>
            </a:p>
          </p:txBody>
        </p:sp>
        <p:sp>
          <p:nvSpPr>
            <p:cNvPr id="57376" name="Oval 30"/>
            <p:cNvSpPr>
              <a:spLocks noChangeArrowheads="1"/>
            </p:cNvSpPr>
            <p:nvPr/>
          </p:nvSpPr>
          <p:spPr bwMode="auto">
            <a:xfrm>
              <a:off x="4704" y="1920"/>
              <a:ext cx="288" cy="288"/>
            </a:xfrm>
            <a:prstGeom prst="ellipse">
              <a:avLst/>
            </a:prstGeom>
            <a:solidFill>
              <a:schemeClr val="accent1"/>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D</a:t>
              </a:r>
            </a:p>
          </p:txBody>
        </p:sp>
        <p:sp>
          <p:nvSpPr>
            <p:cNvPr id="57377" name="Oval 31"/>
            <p:cNvSpPr>
              <a:spLocks noChangeArrowheads="1"/>
            </p:cNvSpPr>
            <p:nvPr/>
          </p:nvSpPr>
          <p:spPr bwMode="auto">
            <a:xfrm>
              <a:off x="4032" y="2496"/>
              <a:ext cx="288" cy="288"/>
            </a:xfrm>
            <a:prstGeom prst="ellipse">
              <a:avLst/>
            </a:prstGeom>
            <a:solidFill>
              <a:schemeClr val="accent1"/>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C</a:t>
              </a:r>
            </a:p>
          </p:txBody>
        </p:sp>
      </p:grpSp>
      <p:grpSp>
        <p:nvGrpSpPr>
          <p:cNvPr id="3" name="Group 55"/>
          <p:cNvGrpSpPr>
            <a:grpSpLocks/>
          </p:cNvGrpSpPr>
          <p:nvPr/>
        </p:nvGrpSpPr>
        <p:grpSpPr bwMode="auto">
          <a:xfrm>
            <a:off x="2286000" y="1828800"/>
            <a:ext cx="2819400" cy="2133600"/>
            <a:chOff x="2064" y="1680"/>
            <a:chExt cx="1776" cy="1344"/>
          </a:xfrm>
        </p:grpSpPr>
        <p:sp>
          <p:nvSpPr>
            <p:cNvPr id="57364" name="Line 45"/>
            <p:cNvSpPr>
              <a:spLocks noChangeShapeType="1"/>
            </p:cNvSpPr>
            <p:nvPr/>
          </p:nvSpPr>
          <p:spPr bwMode="auto">
            <a:xfrm flipH="1">
              <a:off x="2256" y="2400"/>
              <a:ext cx="336"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7365" name="Line 39"/>
            <p:cNvSpPr>
              <a:spLocks noChangeShapeType="1"/>
            </p:cNvSpPr>
            <p:nvPr/>
          </p:nvSpPr>
          <p:spPr bwMode="auto">
            <a:xfrm>
              <a:off x="3264" y="1920"/>
              <a:ext cx="52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6" name="Line 40"/>
            <p:cNvSpPr>
              <a:spLocks noChangeShapeType="1"/>
            </p:cNvSpPr>
            <p:nvPr/>
          </p:nvSpPr>
          <p:spPr bwMode="auto">
            <a:xfrm flipH="1">
              <a:off x="2688" y="1872"/>
              <a:ext cx="432"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7367" name="Oval 41"/>
            <p:cNvSpPr>
              <a:spLocks noChangeArrowheads="1"/>
            </p:cNvSpPr>
            <p:nvPr/>
          </p:nvSpPr>
          <p:spPr bwMode="auto">
            <a:xfrm>
              <a:off x="3024" y="1680"/>
              <a:ext cx="288" cy="288"/>
            </a:xfrm>
            <a:prstGeom prst="ellipse">
              <a:avLst/>
            </a:prstGeom>
            <a:solidFill>
              <a:schemeClr val="bg2"/>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A</a:t>
              </a:r>
            </a:p>
          </p:txBody>
        </p:sp>
        <p:sp>
          <p:nvSpPr>
            <p:cNvPr id="57368" name="Oval 42"/>
            <p:cNvSpPr>
              <a:spLocks noChangeArrowheads="1"/>
            </p:cNvSpPr>
            <p:nvPr/>
          </p:nvSpPr>
          <p:spPr bwMode="auto">
            <a:xfrm>
              <a:off x="2496" y="2208"/>
              <a:ext cx="288" cy="288"/>
            </a:xfrm>
            <a:prstGeom prst="ellipse">
              <a:avLst/>
            </a:prstGeom>
            <a:solidFill>
              <a:schemeClr val="bg2"/>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B</a:t>
              </a:r>
            </a:p>
          </p:txBody>
        </p:sp>
        <p:sp>
          <p:nvSpPr>
            <p:cNvPr id="57369" name="Oval 43"/>
            <p:cNvSpPr>
              <a:spLocks noChangeArrowheads="1"/>
            </p:cNvSpPr>
            <p:nvPr/>
          </p:nvSpPr>
          <p:spPr bwMode="auto">
            <a:xfrm>
              <a:off x="3552" y="2208"/>
              <a:ext cx="288" cy="288"/>
            </a:xfrm>
            <a:prstGeom prst="ellipse">
              <a:avLst/>
            </a:prstGeom>
            <a:solidFill>
              <a:schemeClr val="bg2"/>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D</a:t>
              </a:r>
            </a:p>
          </p:txBody>
        </p:sp>
        <p:sp>
          <p:nvSpPr>
            <p:cNvPr id="57370" name="Oval 44"/>
            <p:cNvSpPr>
              <a:spLocks noChangeArrowheads="1"/>
            </p:cNvSpPr>
            <p:nvPr/>
          </p:nvSpPr>
          <p:spPr bwMode="auto">
            <a:xfrm>
              <a:off x="2064" y="2736"/>
              <a:ext cx="288" cy="288"/>
            </a:xfrm>
            <a:prstGeom prst="ellipse">
              <a:avLst/>
            </a:prstGeom>
            <a:solidFill>
              <a:schemeClr val="bg2"/>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C</a:t>
              </a:r>
            </a:p>
          </p:txBody>
        </p:sp>
      </p:grpSp>
      <p:grpSp>
        <p:nvGrpSpPr>
          <p:cNvPr id="4" name="Group 56"/>
          <p:cNvGrpSpPr>
            <a:grpSpLocks/>
          </p:cNvGrpSpPr>
          <p:nvPr/>
        </p:nvGrpSpPr>
        <p:grpSpPr bwMode="auto">
          <a:xfrm>
            <a:off x="4572000" y="1371600"/>
            <a:ext cx="2590800" cy="2743200"/>
            <a:chOff x="3072" y="1152"/>
            <a:chExt cx="1632" cy="1728"/>
          </a:xfrm>
        </p:grpSpPr>
        <p:sp>
          <p:nvSpPr>
            <p:cNvPr id="57359" name="Line 50"/>
            <p:cNvSpPr>
              <a:spLocks noChangeShapeType="1"/>
            </p:cNvSpPr>
            <p:nvPr/>
          </p:nvSpPr>
          <p:spPr bwMode="auto">
            <a:xfrm flipH="1">
              <a:off x="3264" y="1344"/>
              <a:ext cx="1248" cy="13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0" name="Oval 51"/>
            <p:cNvSpPr>
              <a:spLocks noChangeArrowheads="1"/>
            </p:cNvSpPr>
            <p:nvPr/>
          </p:nvSpPr>
          <p:spPr bwMode="auto">
            <a:xfrm>
              <a:off x="4416" y="1152"/>
              <a:ext cx="288" cy="288"/>
            </a:xfrm>
            <a:prstGeom prst="ellipse">
              <a:avLst/>
            </a:prstGeom>
            <a:solidFill>
              <a:schemeClr val="accent1"/>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A</a:t>
              </a:r>
            </a:p>
          </p:txBody>
        </p:sp>
        <p:sp>
          <p:nvSpPr>
            <p:cNvPr id="57361" name="Oval 52"/>
            <p:cNvSpPr>
              <a:spLocks noChangeArrowheads="1"/>
            </p:cNvSpPr>
            <p:nvPr/>
          </p:nvSpPr>
          <p:spPr bwMode="auto">
            <a:xfrm>
              <a:off x="3888" y="1680"/>
              <a:ext cx="288" cy="288"/>
            </a:xfrm>
            <a:prstGeom prst="ellipse">
              <a:avLst/>
            </a:prstGeom>
            <a:solidFill>
              <a:schemeClr val="accent1"/>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B</a:t>
              </a:r>
            </a:p>
          </p:txBody>
        </p:sp>
        <p:sp>
          <p:nvSpPr>
            <p:cNvPr id="57362" name="Oval 53"/>
            <p:cNvSpPr>
              <a:spLocks noChangeArrowheads="1"/>
            </p:cNvSpPr>
            <p:nvPr/>
          </p:nvSpPr>
          <p:spPr bwMode="auto">
            <a:xfrm>
              <a:off x="3072" y="2592"/>
              <a:ext cx="288" cy="288"/>
            </a:xfrm>
            <a:prstGeom prst="ellipse">
              <a:avLst/>
            </a:prstGeom>
            <a:solidFill>
              <a:schemeClr val="accent1"/>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D</a:t>
              </a:r>
            </a:p>
          </p:txBody>
        </p:sp>
        <p:sp>
          <p:nvSpPr>
            <p:cNvPr id="57363" name="Oval 54"/>
            <p:cNvSpPr>
              <a:spLocks noChangeArrowheads="1"/>
            </p:cNvSpPr>
            <p:nvPr/>
          </p:nvSpPr>
          <p:spPr bwMode="auto">
            <a:xfrm>
              <a:off x="3552" y="2112"/>
              <a:ext cx="288" cy="288"/>
            </a:xfrm>
            <a:prstGeom prst="ellipse">
              <a:avLst/>
            </a:prstGeom>
            <a:solidFill>
              <a:schemeClr val="accent1"/>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C</a:t>
              </a:r>
            </a:p>
          </p:txBody>
        </p:sp>
      </p:grpSp>
      <p:sp>
        <p:nvSpPr>
          <p:cNvPr id="389177" name="Rectangle 57"/>
          <p:cNvSpPr>
            <a:spLocks noChangeArrowheads="1"/>
          </p:cNvSpPr>
          <p:nvPr/>
        </p:nvSpPr>
        <p:spPr bwMode="auto">
          <a:xfrm>
            <a:off x="152400" y="4419600"/>
            <a:ext cx="8780463" cy="608013"/>
          </a:xfrm>
          <a:prstGeom prst="rect">
            <a:avLst/>
          </a:prstGeom>
          <a:noFill/>
          <a:ln w="28575" cap="sq">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itchFamily="18" charset="2"/>
              <a:buNone/>
            </a:pPr>
            <a:r>
              <a:rPr lang="zh-CN" altLang="en-US" sz="3200">
                <a:solidFill>
                  <a:srgbClr val="990000"/>
                </a:solidFill>
                <a:ea typeface="楷体_GB2312" pitchFamily="49" charset="-122"/>
              </a:rPr>
              <a:t>仅知二叉树的先序序列不能唯一确定一棵二叉树</a:t>
            </a:r>
          </a:p>
        </p:txBody>
      </p:sp>
      <p:grpSp>
        <p:nvGrpSpPr>
          <p:cNvPr id="5" name="Group 64"/>
          <p:cNvGrpSpPr>
            <a:grpSpLocks/>
          </p:cNvGrpSpPr>
          <p:nvPr/>
        </p:nvGrpSpPr>
        <p:grpSpPr bwMode="auto">
          <a:xfrm>
            <a:off x="7543800" y="1447800"/>
            <a:ext cx="1447800" cy="2743200"/>
            <a:chOff x="4752" y="1536"/>
            <a:chExt cx="912" cy="1728"/>
          </a:xfrm>
        </p:grpSpPr>
        <p:sp>
          <p:nvSpPr>
            <p:cNvPr id="57354" name="Line 59"/>
            <p:cNvSpPr>
              <a:spLocks noChangeShapeType="1"/>
            </p:cNvSpPr>
            <p:nvPr/>
          </p:nvSpPr>
          <p:spPr bwMode="auto">
            <a:xfrm>
              <a:off x="4896" y="1728"/>
              <a:ext cx="672" cy="14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55" name="Oval 60"/>
            <p:cNvSpPr>
              <a:spLocks noChangeArrowheads="1"/>
            </p:cNvSpPr>
            <p:nvPr/>
          </p:nvSpPr>
          <p:spPr bwMode="auto">
            <a:xfrm>
              <a:off x="4752" y="1536"/>
              <a:ext cx="288" cy="288"/>
            </a:xfrm>
            <a:prstGeom prst="ellipse">
              <a:avLst/>
            </a:prstGeom>
            <a:solidFill>
              <a:schemeClr val="bg2"/>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A</a:t>
              </a:r>
            </a:p>
          </p:txBody>
        </p:sp>
        <p:sp>
          <p:nvSpPr>
            <p:cNvPr id="57356" name="Oval 61"/>
            <p:cNvSpPr>
              <a:spLocks noChangeArrowheads="1"/>
            </p:cNvSpPr>
            <p:nvPr/>
          </p:nvSpPr>
          <p:spPr bwMode="auto">
            <a:xfrm>
              <a:off x="4992" y="2016"/>
              <a:ext cx="288" cy="288"/>
            </a:xfrm>
            <a:prstGeom prst="ellipse">
              <a:avLst/>
            </a:prstGeom>
            <a:solidFill>
              <a:schemeClr val="bg2"/>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B</a:t>
              </a:r>
            </a:p>
          </p:txBody>
        </p:sp>
        <p:sp>
          <p:nvSpPr>
            <p:cNvPr id="57357" name="Oval 62"/>
            <p:cNvSpPr>
              <a:spLocks noChangeArrowheads="1"/>
            </p:cNvSpPr>
            <p:nvPr/>
          </p:nvSpPr>
          <p:spPr bwMode="auto">
            <a:xfrm>
              <a:off x="5376" y="2976"/>
              <a:ext cx="288" cy="288"/>
            </a:xfrm>
            <a:prstGeom prst="ellipse">
              <a:avLst/>
            </a:prstGeom>
            <a:solidFill>
              <a:schemeClr val="bg2"/>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D</a:t>
              </a:r>
            </a:p>
          </p:txBody>
        </p:sp>
        <p:sp>
          <p:nvSpPr>
            <p:cNvPr id="57358" name="Oval 63"/>
            <p:cNvSpPr>
              <a:spLocks noChangeArrowheads="1"/>
            </p:cNvSpPr>
            <p:nvPr/>
          </p:nvSpPr>
          <p:spPr bwMode="auto">
            <a:xfrm>
              <a:off x="5184" y="2496"/>
              <a:ext cx="288" cy="288"/>
            </a:xfrm>
            <a:prstGeom prst="ellipse">
              <a:avLst/>
            </a:prstGeom>
            <a:solidFill>
              <a:schemeClr val="bg2"/>
            </a:solidFill>
            <a:ln w="28575" cap="sq">
              <a:solidFill>
                <a:schemeClr val="tx1"/>
              </a:solidFill>
              <a:round/>
              <a:headEnd/>
              <a:tailEnd/>
            </a:ln>
          </p:spPr>
          <p:txBody>
            <a:bodyPr wrap="none" anchor="ctr"/>
            <a:lstStyle/>
            <a:p>
              <a:pPr>
                <a:buClr>
                  <a:schemeClr val="tx2"/>
                </a:buClr>
                <a:buSzPct val="110000"/>
                <a:buFont typeface="Symbol" pitchFamily="18" charset="2"/>
                <a:buNone/>
              </a:pPr>
              <a:r>
                <a:rPr kumimoji="0" lang="en-US" altLang="zh-CN">
                  <a:solidFill>
                    <a:schemeClr val="tx1"/>
                  </a:solidFill>
                  <a:ea typeface="楷体_GB2312" pitchFamily="49" charset="-122"/>
                </a:rPr>
                <a:t>C</a:t>
              </a:r>
            </a:p>
          </p:txBody>
        </p:sp>
      </p:grpSp>
      <p:sp>
        <p:nvSpPr>
          <p:cNvPr id="389185" name="Rectangle 65"/>
          <p:cNvSpPr>
            <a:spLocks noChangeArrowheads="1"/>
          </p:cNvSpPr>
          <p:nvPr/>
        </p:nvSpPr>
        <p:spPr bwMode="auto">
          <a:xfrm>
            <a:off x="152400" y="5181600"/>
            <a:ext cx="8763000" cy="608013"/>
          </a:xfrm>
          <a:prstGeom prst="rect">
            <a:avLst/>
          </a:prstGeom>
          <a:solidFill>
            <a:schemeClr val="hlink"/>
          </a:solidFill>
          <a:ln w="28575" cap="sq">
            <a:solidFill>
              <a:schemeClr val="tx2"/>
            </a:solidFill>
            <a:miter lim="800000"/>
            <a:headEnd/>
            <a:tailEnd/>
          </a:ln>
        </p:spPr>
        <p:txBody>
          <a:bodyPr wrap="none"/>
          <a:lstStyle/>
          <a:p>
            <a:pPr>
              <a:buClr>
                <a:schemeClr val="tx2"/>
              </a:buClr>
              <a:buSzPct val="110000"/>
              <a:buFont typeface="Symbol" pitchFamily="18" charset="2"/>
              <a:buNone/>
            </a:pPr>
            <a:r>
              <a:rPr lang="zh-CN" altLang="en-US" sz="3200">
                <a:solidFill>
                  <a:srgbClr val="990000"/>
                </a:solidFill>
                <a:ea typeface="楷体_GB2312" pitchFamily="49" charset="-122"/>
              </a:rPr>
              <a:t>不能确定相邻字符之间的关系！不能区分左右！</a:t>
            </a:r>
          </a:p>
        </p:txBody>
      </p:sp>
      <p:sp>
        <p:nvSpPr>
          <p:cNvPr id="34" name="Text Box 4"/>
          <p:cNvSpPr txBox="1">
            <a:spLocks noChangeArrowheads="1"/>
          </p:cNvSpPr>
          <p:nvPr/>
        </p:nvSpPr>
        <p:spPr bwMode="auto">
          <a:xfrm>
            <a:off x="798027" y="5966743"/>
            <a:ext cx="22320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r" eaLnBrk="1" hangingPunct="1">
              <a:lnSpc>
                <a:spcPct val="110000"/>
              </a:lnSpc>
              <a:spcBef>
                <a:spcPct val="0"/>
              </a:spcBef>
            </a:pPr>
            <a:r>
              <a:rPr lang="zh-CN" altLang="en-US">
                <a:solidFill>
                  <a:srgbClr val="800000"/>
                </a:solidFill>
                <a:ea typeface="楷体_GB2312" pitchFamily="49" charset="-122"/>
              </a:rPr>
              <a:t>先序序列</a:t>
            </a:r>
            <a:endParaRPr lang="zh-CN" altLang="en-US">
              <a:solidFill>
                <a:schemeClr val="tx1"/>
              </a:solidFill>
              <a:ea typeface="楷体_GB2312" pitchFamily="49" charset="-122"/>
            </a:endParaRPr>
          </a:p>
        </p:txBody>
      </p:sp>
      <p:sp>
        <p:nvSpPr>
          <p:cNvPr id="35" name="Text Box 7"/>
          <p:cNvSpPr txBox="1">
            <a:spLocks noChangeArrowheads="1"/>
          </p:cNvSpPr>
          <p:nvPr/>
        </p:nvSpPr>
        <p:spPr bwMode="auto">
          <a:xfrm>
            <a:off x="4401652" y="5911180"/>
            <a:ext cx="1654175" cy="673100"/>
          </a:xfrm>
          <a:prstGeom prst="rect">
            <a:avLst/>
          </a:prstGeom>
          <a:solidFill>
            <a:srgbClr val="FBE2DF"/>
          </a:solidFill>
          <a:ln w="31750"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zh-CN" altLang="en-US" sz="3600">
                <a:solidFill>
                  <a:schemeClr val="tx1"/>
                </a:solidFill>
                <a:ea typeface="楷体_GB2312" pitchFamily="49" charset="-122"/>
              </a:rPr>
              <a:t>左子树</a:t>
            </a:r>
            <a:endParaRPr lang="zh-CN" altLang="en-US" sz="2400" b="0">
              <a:solidFill>
                <a:schemeClr val="tx1"/>
              </a:solidFill>
              <a:ea typeface="楷体_GB2312" pitchFamily="49" charset="-122"/>
            </a:endParaRPr>
          </a:p>
        </p:txBody>
      </p:sp>
      <p:sp>
        <p:nvSpPr>
          <p:cNvPr id="36" name="Text Box 8"/>
          <p:cNvSpPr txBox="1">
            <a:spLocks noChangeArrowheads="1"/>
          </p:cNvSpPr>
          <p:nvPr/>
        </p:nvSpPr>
        <p:spPr bwMode="auto">
          <a:xfrm>
            <a:off x="6024077" y="5911180"/>
            <a:ext cx="1654175" cy="673100"/>
          </a:xfrm>
          <a:prstGeom prst="rect">
            <a:avLst/>
          </a:prstGeom>
          <a:solidFill>
            <a:schemeClr val="bg2"/>
          </a:solidFill>
          <a:ln w="31750"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zh-CN" altLang="en-US" sz="3600">
                <a:solidFill>
                  <a:schemeClr val="tx1"/>
                </a:solidFill>
                <a:ea typeface="楷体_GB2312" pitchFamily="49" charset="-122"/>
              </a:rPr>
              <a:t>右子树</a:t>
            </a:r>
          </a:p>
        </p:txBody>
      </p:sp>
      <p:sp>
        <p:nvSpPr>
          <p:cNvPr id="37" name="Oval 10"/>
          <p:cNvSpPr>
            <a:spLocks noChangeArrowheads="1"/>
          </p:cNvSpPr>
          <p:nvPr/>
        </p:nvSpPr>
        <p:spPr bwMode="auto">
          <a:xfrm>
            <a:off x="3693627" y="5942930"/>
            <a:ext cx="609600" cy="609600"/>
          </a:xfrm>
          <a:prstGeom prst="ellipse">
            <a:avLst/>
          </a:prstGeom>
          <a:solidFill>
            <a:schemeClr val="accent1"/>
          </a:solidFill>
          <a:ln w="31750" cap="sq">
            <a:solidFill>
              <a:schemeClr val="tx1"/>
            </a:solidFill>
            <a:round/>
            <a:headEnd type="none" w="sm" len="sm"/>
            <a:tailEnd type="none" w="sm" len="sm"/>
          </a:ln>
        </p:spPr>
        <p:txBody>
          <a:bodyPr wrap="none" anchor="ctr"/>
          <a:lstStyle/>
          <a:p>
            <a:pPr>
              <a:spcBef>
                <a:spcPct val="0"/>
              </a:spcBef>
            </a:pPr>
            <a:r>
              <a:rPr lang="zh-CN" altLang="en-US" sz="3600">
                <a:solidFill>
                  <a:schemeClr val="tx1"/>
                </a:solidFill>
                <a:ea typeface="楷体_GB2312" pitchFamily="49" charset="-122"/>
              </a:rPr>
              <a:t>根</a:t>
            </a:r>
            <a:endParaRPr lang="zh-CN" altLang="en-US" sz="2400" b="0">
              <a:solidFill>
                <a:schemeClr val="tx1"/>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left)">
                                      <p:cBhvr>
                                        <p:cTn id="33" dur="500"/>
                                        <p:tgtEl>
                                          <p:spTgt spid="35"/>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389177"/>
                                        </p:tgtEl>
                                        <p:attrNameLst>
                                          <p:attrName>style.visibility</p:attrName>
                                        </p:attrNameLst>
                                      </p:cBhvr>
                                      <p:to>
                                        <p:strVal val="visible"/>
                                      </p:to>
                                    </p:set>
                                    <p:anim calcmode="lin" valueType="num">
                                      <p:cBhvr>
                                        <p:cTn id="42" dur="500" fill="hold"/>
                                        <p:tgtEl>
                                          <p:spTgt spid="389177"/>
                                        </p:tgtEl>
                                        <p:attrNameLst>
                                          <p:attrName>ppt_w</p:attrName>
                                        </p:attrNameLst>
                                      </p:cBhvr>
                                      <p:tavLst>
                                        <p:tav tm="0">
                                          <p:val>
                                            <p:fltVal val="0"/>
                                          </p:val>
                                        </p:tav>
                                        <p:tav tm="100000">
                                          <p:val>
                                            <p:strVal val="#ppt_w"/>
                                          </p:val>
                                        </p:tav>
                                      </p:tavLst>
                                    </p:anim>
                                    <p:anim calcmode="lin" valueType="num">
                                      <p:cBhvr>
                                        <p:cTn id="43" dur="500" fill="hold"/>
                                        <p:tgtEl>
                                          <p:spTgt spid="389177"/>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389185"/>
                                        </p:tgtEl>
                                        <p:attrNameLst>
                                          <p:attrName>style.visibility</p:attrName>
                                        </p:attrNameLst>
                                      </p:cBhvr>
                                      <p:to>
                                        <p:strVal val="visible"/>
                                      </p:to>
                                    </p:set>
                                    <p:anim calcmode="lin" valueType="num">
                                      <p:cBhvr>
                                        <p:cTn id="48" dur="500" fill="hold"/>
                                        <p:tgtEl>
                                          <p:spTgt spid="389185"/>
                                        </p:tgtEl>
                                        <p:attrNameLst>
                                          <p:attrName>ppt_w</p:attrName>
                                        </p:attrNameLst>
                                      </p:cBhvr>
                                      <p:tavLst>
                                        <p:tav tm="0">
                                          <p:val>
                                            <p:fltVal val="0"/>
                                          </p:val>
                                        </p:tav>
                                        <p:tav tm="100000">
                                          <p:val>
                                            <p:strVal val="#ppt_w"/>
                                          </p:val>
                                        </p:tav>
                                      </p:tavLst>
                                    </p:anim>
                                    <p:anim calcmode="lin" valueType="num">
                                      <p:cBhvr>
                                        <p:cTn id="49" dur="500" fill="hold"/>
                                        <p:tgtEl>
                                          <p:spTgt spid="38918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7" grpId="0" animBg="1" autoUpdateAnimBg="0"/>
      <p:bldP spid="389185" grpId="0" animBg="1" autoUpdateAnimBg="0"/>
      <p:bldP spid="34" grpId="0" autoUpdateAnimBg="0"/>
      <p:bldP spid="35" grpId="0" animBg="1" autoUpdateAnimBg="0"/>
      <p:bldP spid="36" grpId="0" animBg="1" autoUpdateAnimBg="0"/>
      <p:bldP spid="37"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0D303841-FB3E-46E3-9F48-A75B4014A29F}" type="slidenum">
              <a:rPr kumimoji="0" lang="en-US" altLang="zh-CN" sz="1400" b="0" smtClean="0">
                <a:solidFill>
                  <a:schemeClr val="tx1"/>
                </a:solidFill>
              </a:rPr>
              <a:pPr eaLnBrk="1" hangingPunct="1"/>
              <a:t>56</a:t>
            </a:fld>
            <a:endParaRPr kumimoji="0" lang="en-US" altLang="zh-CN" sz="1400" b="0" smtClean="0">
              <a:solidFill>
                <a:schemeClr val="tx1"/>
              </a:solidFill>
            </a:endParaRPr>
          </a:p>
        </p:txBody>
      </p:sp>
      <p:sp>
        <p:nvSpPr>
          <p:cNvPr id="58371" name="Rectangle 2"/>
          <p:cNvSpPr>
            <a:spLocks noGrp="1" noChangeArrowheads="1"/>
          </p:cNvSpPr>
          <p:nvPr>
            <p:ph type="title"/>
          </p:nvPr>
        </p:nvSpPr>
        <p:spPr/>
        <p:txBody>
          <a:bodyPr/>
          <a:lstStyle/>
          <a:p>
            <a:pPr eaLnBrk="1" hangingPunct="1"/>
            <a:r>
              <a:rPr lang="zh-CN" altLang="en-US" smtClean="0"/>
              <a:t>由先序和中序序列建二叉树</a:t>
            </a:r>
          </a:p>
        </p:txBody>
      </p:sp>
      <p:sp>
        <p:nvSpPr>
          <p:cNvPr id="58372" name="Rectangle 3"/>
          <p:cNvSpPr>
            <a:spLocks noGrp="1" noChangeArrowheads="1"/>
          </p:cNvSpPr>
          <p:nvPr>
            <p:ph type="body" idx="1"/>
          </p:nvPr>
        </p:nvSpPr>
        <p:spPr/>
        <p:txBody>
          <a:bodyPr/>
          <a:lstStyle/>
          <a:p>
            <a:pPr eaLnBrk="1" hangingPunct="1"/>
            <a:r>
              <a:rPr lang="zh-CN" altLang="en-US" smtClean="0"/>
              <a:t>仅知二叉树的先序序列“</a:t>
            </a:r>
            <a:r>
              <a:rPr lang="en-US" altLang="zh-CN" smtClean="0">
                <a:solidFill>
                  <a:srgbClr val="FF3300"/>
                </a:solidFill>
              </a:rPr>
              <a:t>abcdefg</a:t>
            </a:r>
            <a:r>
              <a:rPr lang="en-US" altLang="zh-CN" smtClean="0"/>
              <a:t>” </a:t>
            </a:r>
            <a:r>
              <a:rPr lang="zh-CN" altLang="en-US" smtClean="0"/>
              <a:t>不能唯一确定一棵二叉树</a:t>
            </a:r>
          </a:p>
          <a:p>
            <a:pPr eaLnBrk="1" hangingPunct="1"/>
            <a:r>
              <a:rPr lang="zh-CN" altLang="en-US" smtClean="0"/>
              <a:t>如果同时已知二叉树的中序序列“</a:t>
            </a:r>
            <a:r>
              <a:rPr lang="en-US" altLang="zh-CN" smtClean="0">
                <a:solidFill>
                  <a:srgbClr val="FF3300"/>
                </a:solidFill>
              </a:rPr>
              <a:t>cbdaegf</a:t>
            </a:r>
            <a:r>
              <a:rPr lang="en-US" altLang="zh-CN" smtClean="0"/>
              <a:t>”</a:t>
            </a:r>
            <a:r>
              <a:rPr lang="zh-CN" altLang="en-US" smtClean="0"/>
              <a:t>，则会如何？ </a:t>
            </a:r>
          </a:p>
        </p:txBody>
      </p:sp>
      <p:sp>
        <p:nvSpPr>
          <p:cNvPr id="387076" name="Text Box 4"/>
          <p:cNvSpPr txBox="1">
            <a:spLocks noChangeArrowheads="1"/>
          </p:cNvSpPr>
          <p:nvPr/>
        </p:nvSpPr>
        <p:spPr bwMode="auto">
          <a:xfrm>
            <a:off x="358775" y="3733800"/>
            <a:ext cx="22320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r" eaLnBrk="1" hangingPunct="1">
              <a:lnSpc>
                <a:spcPct val="110000"/>
              </a:lnSpc>
              <a:spcBef>
                <a:spcPct val="0"/>
              </a:spcBef>
            </a:pPr>
            <a:r>
              <a:rPr lang="zh-CN" altLang="en-US">
                <a:solidFill>
                  <a:srgbClr val="800000"/>
                </a:solidFill>
                <a:ea typeface="楷体_GB2312" pitchFamily="49" charset="-122"/>
              </a:rPr>
              <a:t>先序序列</a:t>
            </a:r>
            <a:endParaRPr lang="zh-CN" altLang="en-US">
              <a:solidFill>
                <a:schemeClr val="tx1"/>
              </a:solidFill>
              <a:ea typeface="楷体_GB2312" pitchFamily="49" charset="-122"/>
            </a:endParaRPr>
          </a:p>
        </p:txBody>
      </p:sp>
      <p:sp>
        <p:nvSpPr>
          <p:cNvPr id="387077" name="Text Box 5"/>
          <p:cNvSpPr txBox="1">
            <a:spLocks noChangeArrowheads="1"/>
          </p:cNvSpPr>
          <p:nvPr/>
        </p:nvSpPr>
        <p:spPr bwMode="auto">
          <a:xfrm>
            <a:off x="282575" y="4876800"/>
            <a:ext cx="23082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r" eaLnBrk="1" hangingPunct="1">
              <a:lnSpc>
                <a:spcPct val="110000"/>
              </a:lnSpc>
              <a:spcBef>
                <a:spcPct val="0"/>
              </a:spcBef>
            </a:pPr>
            <a:r>
              <a:rPr lang="zh-CN" altLang="en-US">
                <a:solidFill>
                  <a:srgbClr val="800000"/>
                </a:solidFill>
                <a:ea typeface="楷体_GB2312" pitchFamily="49" charset="-122"/>
              </a:rPr>
              <a:t>中序序列</a:t>
            </a:r>
            <a:endParaRPr lang="zh-CN" altLang="en-US">
              <a:solidFill>
                <a:schemeClr val="tx1"/>
              </a:solidFill>
              <a:ea typeface="楷体_GB2312" pitchFamily="49" charset="-122"/>
            </a:endParaRPr>
          </a:p>
        </p:txBody>
      </p:sp>
      <p:sp>
        <p:nvSpPr>
          <p:cNvPr id="387078" name="Text Box 6"/>
          <p:cNvSpPr txBox="1">
            <a:spLocks noChangeArrowheads="1"/>
          </p:cNvSpPr>
          <p:nvPr/>
        </p:nvSpPr>
        <p:spPr bwMode="auto">
          <a:xfrm>
            <a:off x="3178175" y="4953000"/>
            <a:ext cx="1654175" cy="673100"/>
          </a:xfrm>
          <a:prstGeom prst="rect">
            <a:avLst/>
          </a:prstGeom>
          <a:solidFill>
            <a:srgbClr val="FBE2DF"/>
          </a:solidFill>
          <a:ln w="31750"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zh-CN" altLang="en-US" sz="3600">
                <a:solidFill>
                  <a:schemeClr val="tx1"/>
                </a:solidFill>
                <a:ea typeface="楷体_GB2312" pitchFamily="49" charset="-122"/>
              </a:rPr>
              <a:t>左子树</a:t>
            </a:r>
            <a:endParaRPr lang="zh-CN" altLang="en-US" sz="2400" b="0">
              <a:solidFill>
                <a:schemeClr val="tx1"/>
              </a:solidFill>
              <a:ea typeface="楷体_GB2312" pitchFamily="49" charset="-122"/>
            </a:endParaRPr>
          </a:p>
        </p:txBody>
      </p:sp>
      <p:sp>
        <p:nvSpPr>
          <p:cNvPr id="387079" name="Text Box 7"/>
          <p:cNvSpPr txBox="1">
            <a:spLocks noChangeArrowheads="1"/>
          </p:cNvSpPr>
          <p:nvPr/>
        </p:nvSpPr>
        <p:spPr bwMode="auto">
          <a:xfrm>
            <a:off x="3962400" y="3810000"/>
            <a:ext cx="1654175" cy="673100"/>
          </a:xfrm>
          <a:prstGeom prst="rect">
            <a:avLst/>
          </a:prstGeom>
          <a:solidFill>
            <a:srgbClr val="FBE2DF"/>
          </a:solidFill>
          <a:ln w="31750"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zh-CN" altLang="en-US" sz="3600">
                <a:solidFill>
                  <a:schemeClr val="tx1"/>
                </a:solidFill>
                <a:ea typeface="楷体_GB2312" pitchFamily="49" charset="-122"/>
              </a:rPr>
              <a:t>左子树</a:t>
            </a:r>
            <a:endParaRPr lang="zh-CN" altLang="en-US" sz="2400" b="0">
              <a:solidFill>
                <a:schemeClr val="tx1"/>
              </a:solidFill>
              <a:ea typeface="楷体_GB2312" pitchFamily="49" charset="-122"/>
            </a:endParaRPr>
          </a:p>
        </p:txBody>
      </p:sp>
      <p:sp>
        <p:nvSpPr>
          <p:cNvPr id="387080" name="Text Box 8"/>
          <p:cNvSpPr txBox="1">
            <a:spLocks noChangeArrowheads="1"/>
          </p:cNvSpPr>
          <p:nvPr/>
        </p:nvSpPr>
        <p:spPr bwMode="auto">
          <a:xfrm>
            <a:off x="5584825" y="3810000"/>
            <a:ext cx="1654175" cy="673100"/>
          </a:xfrm>
          <a:prstGeom prst="rect">
            <a:avLst/>
          </a:prstGeom>
          <a:solidFill>
            <a:schemeClr val="bg2"/>
          </a:solidFill>
          <a:ln w="31750"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zh-CN" altLang="en-US" sz="3600">
                <a:solidFill>
                  <a:schemeClr val="tx1"/>
                </a:solidFill>
                <a:ea typeface="楷体_GB2312" pitchFamily="49" charset="-122"/>
              </a:rPr>
              <a:t>右子树</a:t>
            </a:r>
          </a:p>
        </p:txBody>
      </p:sp>
      <p:sp>
        <p:nvSpPr>
          <p:cNvPr id="387081" name="Text Box 9"/>
          <p:cNvSpPr txBox="1">
            <a:spLocks noChangeArrowheads="1"/>
          </p:cNvSpPr>
          <p:nvPr/>
        </p:nvSpPr>
        <p:spPr bwMode="auto">
          <a:xfrm>
            <a:off x="5638800" y="4965700"/>
            <a:ext cx="1654175" cy="673100"/>
          </a:xfrm>
          <a:prstGeom prst="rect">
            <a:avLst/>
          </a:prstGeom>
          <a:solidFill>
            <a:schemeClr val="bg2"/>
          </a:solidFill>
          <a:ln w="31750"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zh-CN" altLang="en-US" sz="3600">
                <a:solidFill>
                  <a:schemeClr val="tx1"/>
                </a:solidFill>
                <a:ea typeface="楷体_GB2312" pitchFamily="49" charset="-122"/>
              </a:rPr>
              <a:t>右子树</a:t>
            </a:r>
          </a:p>
        </p:txBody>
      </p:sp>
      <p:sp>
        <p:nvSpPr>
          <p:cNvPr id="387082" name="Oval 10"/>
          <p:cNvSpPr>
            <a:spLocks noChangeArrowheads="1"/>
          </p:cNvSpPr>
          <p:nvPr/>
        </p:nvSpPr>
        <p:spPr bwMode="auto">
          <a:xfrm>
            <a:off x="3254375" y="3810000"/>
            <a:ext cx="609600" cy="609600"/>
          </a:xfrm>
          <a:prstGeom prst="ellipse">
            <a:avLst/>
          </a:prstGeom>
          <a:solidFill>
            <a:schemeClr val="accent1"/>
          </a:solidFill>
          <a:ln w="31750" cap="sq">
            <a:solidFill>
              <a:schemeClr val="tx1"/>
            </a:solidFill>
            <a:round/>
            <a:headEnd type="none" w="sm" len="sm"/>
            <a:tailEnd type="none" w="sm" len="sm"/>
          </a:ln>
        </p:spPr>
        <p:txBody>
          <a:bodyPr wrap="none" anchor="ctr"/>
          <a:lstStyle/>
          <a:p>
            <a:pPr>
              <a:spcBef>
                <a:spcPct val="0"/>
              </a:spcBef>
            </a:pPr>
            <a:r>
              <a:rPr lang="zh-CN" altLang="en-US" sz="3600">
                <a:solidFill>
                  <a:schemeClr val="tx1"/>
                </a:solidFill>
                <a:ea typeface="楷体_GB2312" pitchFamily="49" charset="-122"/>
              </a:rPr>
              <a:t>根</a:t>
            </a:r>
            <a:endParaRPr lang="zh-CN" altLang="en-US" sz="2400" b="0">
              <a:solidFill>
                <a:schemeClr val="tx1"/>
              </a:solidFill>
              <a:ea typeface="楷体_GB2312" pitchFamily="49" charset="-122"/>
            </a:endParaRPr>
          </a:p>
        </p:txBody>
      </p:sp>
      <p:sp>
        <p:nvSpPr>
          <p:cNvPr id="387083" name="Oval 11"/>
          <p:cNvSpPr>
            <a:spLocks noChangeArrowheads="1"/>
          </p:cNvSpPr>
          <p:nvPr/>
        </p:nvSpPr>
        <p:spPr bwMode="auto">
          <a:xfrm>
            <a:off x="4930775" y="4953000"/>
            <a:ext cx="609600" cy="609600"/>
          </a:xfrm>
          <a:prstGeom prst="ellipse">
            <a:avLst/>
          </a:prstGeom>
          <a:solidFill>
            <a:schemeClr val="accent1"/>
          </a:solidFill>
          <a:ln w="31750" cap="sq">
            <a:solidFill>
              <a:schemeClr val="tx1"/>
            </a:solidFill>
            <a:round/>
            <a:headEnd type="none" w="sm" len="sm"/>
            <a:tailEnd type="none" w="sm" len="sm"/>
          </a:ln>
        </p:spPr>
        <p:txBody>
          <a:bodyPr wrap="none" anchor="ctr"/>
          <a:lstStyle/>
          <a:p>
            <a:pPr>
              <a:spcBef>
                <a:spcPct val="0"/>
              </a:spcBef>
            </a:pPr>
            <a:r>
              <a:rPr lang="zh-CN" altLang="en-US" sz="3600">
                <a:solidFill>
                  <a:schemeClr val="tx1"/>
                </a:solidFill>
                <a:ea typeface="楷体_GB2312" pitchFamily="49" charset="-122"/>
              </a:rPr>
              <a:t>根</a:t>
            </a:r>
            <a:endParaRPr lang="zh-CN" altLang="en-US" sz="2400" b="0">
              <a:solidFill>
                <a:schemeClr val="tx1"/>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7077"/>
                                        </p:tgtEl>
                                        <p:attrNameLst>
                                          <p:attrName>style.visibility</p:attrName>
                                        </p:attrNameLst>
                                      </p:cBhvr>
                                      <p:to>
                                        <p:strVal val="visible"/>
                                      </p:to>
                                    </p:set>
                                    <p:animEffect transition="in" filter="wipe(left)">
                                      <p:cBhvr>
                                        <p:cTn id="7" dur="500"/>
                                        <p:tgtEl>
                                          <p:spTgt spid="387077"/>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87078"/>
                                        </p:tgtEl>
                                        <p:attrNameLst>
                                          <p:attrName>style.visibility</p:attrName>
                                        </p:attrNameLst>
                                      </p:cBhvr>
                                      <p:to>
                                        <p:strVal val="visible"/>
                                      </p:to>
                                    </p:set>
                                    <p:animEffect transition="in" filter="wipe(left)">
                                      <p:cBhvr>
                                        <p:cTn id="11" dur="500"/>
                                        <p:tgtEl>
                                          <p:spTgt spid="38707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87083"/>
                                        </p:tgtEl>
                                        <p:attrNameLst>
                                          <p:attrName>style.visibility</p:attrName>
                                        </p:attrNameLst>
                                      </p:cBhvr>
                                      <p:to>
                                        <p:strVal val="visible"/>
                                      </p:to>
                                    </p:set>
                                    <p:animEffect transition="in" filter="wipe(left)">
                                      <p:cBhvr>
                                        <p:cTn id="15" dur="500"/>
                                        <p:tgtEl>
                                          <p:spTgt spid="38708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87081"/>
                                        </p:tgtEl>
                                        <p:attrNameLst>
                                          <p:attrName>style.visibility</p:attrName>
                                        </p:attrNameLst>
                                      </p:cBhvr>
                                      <p:to>
                                        <p:strVal val="visible"/>
                                      </p:to>
                                    </p:set>
                                    <p:animEffect transition="in" filter="wipe(left)">
                                      <p:cBhvr>
                                        <p:cTn id="19" dur="500"/>
                                        <p:tgtEl>
                                          <p:spTgt spid="387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7" grpId="0" autoUpdateAnimBg="0"/>
      <p:bldP spid="387078" grpId="0" animBg="1" autoUpdateAnimBg="0"/>
      <p:bldP spid="387081" grpId="0" animBg="1" autoUpdateAnimBg="0"/>
      <p:bldP spid="387083"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ECB0067A-6037-4B9B-BF25-E267C93045D6}" type="slidenum">
              <a:rPr kumimoji="0" lang="en-US" altLang="zh-CN" sz="1400" b="0" smtClean="0">
                <a:solidFill>
                  <a:schemeClr val="tx1"/>
                </a:solidFill>
              </a:rPr>
              <a:pPr eaLnBrk="1" hangingPunct="1"/>
              <a:t>57</a:t>
            </a:fld>
            <a:endParaRPr kumimoji="0" lang="en-US" altLang="zh-CN" sz="1400" b="0" smtClean="0">
              <a:solidFill>
                <a:schemeClr val="tx1"/>
              </a:solidFill>
            </a:endParaRPr>
          </a:p>
        </p:txBody>
      </p:sp>
      <p:sp>
        <p:nvSpPr>
          <p:cNvPr id="59395" name="Text Box 2"/>
          <p:cNvSpPr txBox="1">
            <a:spLocks noChangeArrowheads="1"/>
          </p:cNvSpPr>
          <p:nvPr/>
        </p:nvSpPr>
        <p:spPr bwMode="auto">
          <a:xfrm>
            <a:off x="1965325" y="103188"/>
            <a:ext cx="37528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400">
                <a:solidFill>
                  <a:srgbClr val="FFCC99"/>
                </a:solidFill>
                <a:ea typeface="楷体_GB2312" pitchFamily="49" charset="-122"/>
              </a:rPr>
              <a:t>a  b  c  d  e  </a:t>
            </a:r>
            <a:r>
              <a:rPr lang="en-US" altLang="zh-CN" sz="4800">
                <a:solidFill>
                  <a:srgbClr val="FFCC99"/>
                </a:solidFill>
                <a:ea typeface="楷体_GB2312" pitchFamily="49" charset="-122"/>
              </a:rPr>
              <a:t>f </a:t>
            </a:r>
            <a:r>
              <a:rPr lang="en-US" altLang="zh-CN" sz="4400">
                <a:solidFill>
                  <a:srgbClr val="FFCC99"/>
                </a:solidFill>
                <a:ea typeface="楷体_GB2312" pitchFamily="49" charset="-122"/>
              </a:rPr>
              <a:t> g</a:t>
            </a:r>
            <a:endParaRPr lang="en-US" altLang="zh-CN" sz="4400">
              <a:solidFill>
                <a:srgbClr val="FF3300"/>
              </a:solidFill>
              <a:ea typeface="楷体_GB2312" pitchFamily="49" charset="-122"/>
            </a:endParaRPr>
          </a:p>
        </p:txBody>
      </p:sp>
      <p:sp>
        <p:nvSpPr>
          <p:cNvPr id="59396" name="Text Box 3"/>
          <p:cNvSpPr txBox="1">
            <a:spLocks noChangeArrowheads="1"/>
          </p:cNvSpPr>
          <p:nvPr/>
        </p:nvSpPr>
        <p:spPr bwMode="auto">
          <a:xfrm>
            <a:off x="1992313" y="762000"/>
            <a:ext cx="37226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400">
                <a:solidFill>
                  <a:srgbClr val="FF9999"/>
                </a:solidFill>
                <a:ea typeface="楷体_GB2312" pitchFamily="49" charset="-122"/>
              </a:rPr>
              <a:t>c  b  d  a  e  g  f</a:t>
            </a:r>
            <a:endParaRPr lang="en-US" altLang="zh-CN" sz="4400">
              <a:solidFill>
                <a:srgbClr val="FF3300"/>
              </a:solidFill>
              <a:ea typeface="楷体_GB2312" pitchFamily="49" charset="-122"/>
            </a:endParaRPr>
          </a:p>
        </p:txBody>
      </p:sp>
      <p:sp>
        <p:nvSpPr>
          <p:cNvPr id="59397" name="Text Box 4"/>
          <p:cNvSpPr txBox="1">
            <a:spLocks noChangeArrowheads="1"/>
          </p:cNvSpPr>
          <p:nvPr/>
        </p:nvSpPr>
        <p:spPr bwMode="auto">
          <a:xfrm>
            <a:off x="149225" y="212725"/>
            <a:ext cx="1463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zh-CN" altLang="en-US" sz="4000">
                <a:solidFill>
                  <a:srgbClr val="800000"/>
                </a:solidFill>
                <a:latin typeface="楷体_GB2312" pitchFamily="49" charset="-122"/>
                <a:ea typeface="楷体_GB2312" pitchFamily="49" charset="-122"/>
              </a:rPr>
              <a:t>例如</a:t>
            </a:r>
            <a:r>
              <a:rPr lang="en-US" altLang="zh-CN" sz="4000">
                <a:solidFill>
                  <a:srgbClr val="800000"/>
                </a:solidFill>
                <a:latin typeface="楷体_GB2312" pitchFamily="49" charset="-122"/>
                <a:ea typeface="楷体_GB2312" pitchFamily="49" charset="-122"/>
              </a:rPr>
              <a:t>:</a:t>
            </a:r>
            <a:endParaRPr lang="en-US" altLang="zh-CN" sz="2400" b="0">
              <a:solidFill>
                <a:schemeClr val="tx1"/>
              </a:solidFill>
            </a:endParaRPr>
          </a:p>
        </p:txBody>
      </p:sp>
      <p:sp>
        <p:nvSpPr>
          <p:cNvPr id="317445" name="Rectangle 5"/>
          <p:cNvSpPr>
            <a:spLocks noChangeArrowheads="1"/>
          </p:cNvSpPr>
          <p:nvPr/>
        </p:nvSpPr>
        <p:spPr bwMode="auto">
          <a:xfrm>
            <a:off x="1974850" y="152400"/>
            <a:ext cx="463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FF3300"/>
                </a:solidFill>
                <a:ea typeface="楷体_GB2312" pitchFamily="49" charset="-122"/>
              </a:rPr>
              <a:t>a</a:t>
            </a:r>
            <a:endParaRPr lang="en-US" altLang="zh-CN" sz="4400">
              <a:solidFill>
                <a:srgbClr val="FF9999"/>
              </a:solidFill>
              <a:ea typeface="楷体_GB2312" pitchFamily="49" charset="-122"/>
            </a:endParaRPr>
          </a:p>
        </p:txBody>
      </p:sp>
      <p:sp>
        <p:nvSpPr>
          <p:cNvPr id="317446" name="Rectangle 6"/>
          <p:cNvSpPr>
            <a:spLocks noChangeArrowheads="1"/>
          </p:cNvSpPr>
          <p:nvPr/>
        </p:nvSpPr>
        <p:spPr bwMode="auto">
          <a:xfrm>
            <a:off x="3702050" y="762000"/>
            <a:ext cx="4889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800">
                <a:solidFill>
                  <a:srgbClr val="800000"/>
                </a:solidFill>
                <a:ea typeface="楷体_GB2312" pitchFamily="49" charset="-122"/>
              </a:rPr>
              <a:t>a</a:t>
            </a:r>
            <a:endParaRPr lang="en-US" altLang="zh-CN" sz="4400">
              <a:solidFill>
                <a:srgbClr val="FF9999"/>
              </a:solidFill>
              <a:ea typeface="楷体_GB2312" pitchFamily="49" charset="-122"/>
            </a:endParaRPr>
          </a:p>
        </p:txBody>
      </p:sp>
      <p:sp>
        <p:nvSpPr>
          <p:cNvPr id="317447" name="AutoShape 7"/>
          <p:cNvSpPr>
            <a:spLocks noChangeArrowheads="1"/>
          </p:cNvSpPr>
          <p:nvPr/>
        </p:nvSpPr>
        <p:spPr bwMode="auto">
          <a:xfrm>
            <a:off x="1905000" y="304800"/>
            <a:ext cx="2362200" cy="1219200"/>
          </a:xfrm>
          <a:prstGeom prst="parallelogram">
            <a:avLst>
              <a:gd name="adj" fmla="val 48438"/>
            </a:avLst>
          </a:prstGeom>
          <a:noFill/>
          <a:ln w="31750" cap="sq">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448" name="Rectangle 8"/>
          <p:cNvSpPr>
            <a:spLocks noChangeArrowheads="1"/>
          </p:cNvSpPr>
          <p:nvPr/>
        </p:nvSpPr>
        <p:spPr bwMode="auto">
          <a:xfrm>
            <a:off x="4267200" y="304800"/>
            <a:ext cx="1524000" cy="1219200"/>
          </a:xfrm>
          <a:prstGeom prst="rect">
            <a:avLst/>
          </a:prstGeom>
          <a:noFill/>
          <a:ln w="31750" cap="sq">
            <a:solidFill>
              <a:srgbClr val="000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449" name="Rectangle 9"/>
          <p:cNvSpPr>
            <a:spLocks noChangeArrowheads="1"/>
          </p:cNvSpPr>
          <p:nvPr/>
        </p:nvSpPr>
        <p:spPr bwMode="auto">
          <a:xfrm>
            <a:off x="2514600" y="152400"/>
            <a:ext cx="63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FF3300"/>
                </a:solidFill>
                <a:ea typeface="楷体_GB2312" pitchFamily="49" charset="-122"/>
              </a:rPr>
              <a:t>b </a:t>
            </a:r>
            <a:endParaRPr lang="en-US" altLang="zh-CN" sz="4400">
              <a:solidFill>
                <a:srgbClr val="FFCC99"/>
              </a:solidFill>
              <a:ea typeface="楷体_GB2312" pitchFamily="49" charset="-122"/>
            </a:endParaRPr>
          </a:p>
        </p:txBody>
      </p:sp>
      <p:sp>
        <p:nvSpPr>
          <p:cNvPr id="317450" name="Rectangle 10"/>
          <p:cNvSpPr>
            <a:spLocks noChangeArrowheads="1"/>
          </p:cNvSpPr>
          <p:nvPr/>
        </p:nvSpPr>
        <p:spPr bwMode="auto">
          <a:xfrm>
            <a:off x="2514600" y="762000"/>
            <a:ext cx="495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800000"/>
                </a:solidFill>
                <a:ea typeface="楷体_GB2312" pitchFamily="49" charset="-122"/>
              </a:rPr>
              <a:t>b</a:t>
            </a:r>
            <a:endParaRPr lang="en-US" altLang="zh-CN" sz="4400">
              <a:solidFill>
                <a:srgbClr val="FFCC99"/>
              </a:solidFill>
              <a:ea typeface="楷体_GB2312" pitchFamily="49" charset="-122"/>
            </a:endParaRPr>
          </a:p>
        </p:txBody>
      </p:sp>
      <p:sp>
        <p:nvSpPr>
          <p:cNvPr id="317451" name="Rectangle 11"/>
          <p:cNvSpPr>
            <a:spLocks noChangeArrowheads="1"/>
          </p:cNvSpPr>
          <p:nvPr/>
        </p:nvSpPr>
        <p:spPr bwMode="auto">
          <a:xfrm>
            <a:off x="3124200" y="152400"/>
            <a:ext cx="43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FF3300"/>
                </a:solidFill>
                <a:ea typeface="楷体_GB2312" pitchFamily="49" charset="-122"/>
              </a:rPr>
              <a:t>c</a:t>
            </a:r>
            <a:endParaRPr lang="en-US" altLang="zh-CN" sz="4400">
              <a:solidFill>
                <a:srgbClr val="FFCC99"/>
              </a:solidFill>
              <a:ea typeface="楷体_GB2312" pitchFamily="49" charset="-122"/>
            </a:endParaRPr>
          </a:p>
        </p:txBody>
      </p:sp>
      <p:sp>
        <p:nvSpPr>
          <p:cNvPr id="317452" name="Rectangle 12"/>
          <p:cNvSpPr>
            <a:spLocks noChangeArrowheads="1"/>
          </p:cNvSpPr>
          <p:nvPr/>
        </p:nvSpPr>
        <p:spPr bwMode="auto">
          <a:xfrm>
            <a:off x="1981200" y="762000"/>
            <a:ext cx="43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800000"/>
                </a:solidFill>
                <a:ea typeface="楷体_GB2312" pitchFamily="49" charset="-122"/>
              </a:rPr>
              <a:t>c</a:t>
            </a:r>
            <a:endParaRPr lang="en-US" altLang="zh-CN" sz="4400">
              <a:solidFill>
                <a:srgbClr val="FFCC99"/>
              </a:solidFill>
              <a:ea typeface="楷体_GB2312" pitchFamily="49" charset="-122"/>
            </a:endParaRPr>
          </a:p>
        </p:txBody>
      </p:sp>
      <p:sp>
        <p:nvSpPr>
          <p:cNvPr id="317453" name="Rectangle 13"/>
          <p:cNvSpPr>
            <a:spLocks noChangeArrowheads="1"/>
          </p:cNvSpPr>
          <p:nvPr/>
        </p:nvSpPr>
        <p:spPr bwMode="auto">
          <a:xfrm>
            <a:off x="3657600" y="152400"/>
            <a:ext cx="495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FF3300"/>
                </a:solidFill>
                <a:ea typeface="楷体_GB2312" pitchFamily="49" charset="-122"/>
              </a:rPr>
              <a:t>d</a:t>
            </a:r>
            <a:endParaRPr lang="en-US" altLang="zh-CN" sz="4400">
              <a:solidFill>
                <a:srgbClr val="FFCC99"/>
              </a:solidFill>
              <a:ea typeface="楷体_GB2312" pitchFamily="49" charset="-122"/>
            </a:endParaRPr>
          </a:p>
        </p:txBody>
      </p:sp>
      <p:sp>
        <p:nvSpPr>
          <p:cNvPr id="317454" name="Rectangle 14"/>
          <p:cNvSpPr>
            <a:spLocks noChangeArrowheads="1"/>
          </p:cNvSpPr>
          <p:nvPr/>
        </p:nvSpPr>
        <p:spPr bwMode="auto">
          <a:xfrm>
            <a:off x="3124200" y="762000"/>
            <a:ext cx="495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800000"/>
                </a:solidFill>
                <a:ea typeface="楷体_GB2312" pitchFamily="49" charset="-122"/>
              </a:rPr>
              <a:t>d</a:t>
            </a:r>
            <a:endParaRPr lang="en-US" altLang="zh-CN" sz="4400">
              <a:solidFill>
                <a:srgbClr val="FFCC99"/>
              </a:solidFill>
              <a:ea typeface="楷体_GB2312" pitchFamily="49" charset="-122"/>
            </a:endParaRPr>
          </a:p>
        </p:txBody>
      </p:sp>
      <p:sp>
        <p:nvSpPr>
          <p:cNvPr id="317455" name="Rectangle 15"/>
          <p:cNvSpPr>
            <a:spLocks noChangeArrowheads="1"/>
          </p:cNvSpPr>
          <p:nvPr/>
        </p:nvSpPr>
        <p:spPr bwMode="auto">
          <a:xfrm>
            <a:off x="4216400" y="152400"/>
            <a:ext cx="43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FF3300"/>
                </a:solidFill>
                <a:ea typeface="楷体_GB2312" pitchFamily="49" charset="-122"/>
              </a:rPr>
              <a:t>e</a:t>
            </a:r>
            <a:endParaRPr lang="en-US" altLang="zh-CN" sz="4400">
              <a:solidFill>
                <a:srgbClr val="FFCC99"/>
              </a:solidFill>
              <a:ea typeface="楷体_GB2312" pitchFamily="49" charset="-122"/>
            </a:endParaRPr>
          </a:p>
        </p:txBody>
      </p:sp>
      <p:sp>
        <p:nvSpPr>
          <p:cNvPr id="317456" name="Rectangle 16"/>
          <p:cNvSpPr>
            <a:spLocks noChangeArrowheads="1"/>
          </p:cNvSpPr>
          <p:nvPr/>
        </p:nvSpPr>
        <p:spPr bwMode="auto">
          <a:xfrm>
            <a:off x="4267200" y="762000"/>
            <a:ext cx="43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800000"/>
                </a:solidFill>
                <a:ea typeface="楷体_GB2312" pitchFamily="49" charset="-122"/>
              </a:rPr>
              <a:t>e</a:t>
            </a:r>
            <a:endParaRPr lang="en-US" altLang="zh-CN" sz="4400">
              <a:solidFill>
                <a:srgbClr val="FFCC99"/>
              </a:solidFill>
              <a:ea typeface="楷体_GB2312" pitchFamily="49" charset="-122"/>
            </a:endParaRPr>
          </a:p>
        </p:txBody>
      </p:sp>
      <p:sp>
        <p:nvSpPr>
          <p:cNvPr id="317457" name="Rectangle 17"/>
          <p:cNvSpPr>
            <a:spLocks noChangeArrowheads="1"/>
          </p:cNvSpPr>
          <p:nvPr/>
        </p:nvSpPr>
        <p:spPr bwMode="auto">
          <a:xfrm>
            <a:off x="4800600" y="152400"/>
            <a:ext cx="45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lang="en-US" altLang="zh-CN" sz="4400">
                <a:solidFill>
                  <a:srgbClr val="FF3300"/>
                </a:solidFill>
                <a:ea typeface="楷体_GB2312" pitchFamily="49" charset="-122"/>
              </a:rPr>
              <a:t>f</a:t>
            </a:r>
          </a:p>
        </p:txBody>
      </p:sp>
      <p:sp>
        <p:nvSpPr>
          <p:cNvPr id="317458" name="Rectangle 18"/>
          <p:cNvSpPr>
            <a:spLocks noChangeArrowheads="1"/>
          </p:cNvSpPr>
          <p:nvPr/>
        </p:nvSpPr>
        <p:spPr bwMode="auto">
          <a:xfrm>
            <a:off x="5384800" y="762000"/>
            <a:ext cx="53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lang="en-US" altLang="zh-CN" sz="4400">
                <a:solidFill>
                  <a:srgbClr val="800000"/>
                </a:solidFill>
                <a:ea typeface="楷体_GB2312" pitchFamily="49" charset="-122"/>
              </a:rPr>
              <a:t>f</a:t>
            </a:r>
          </a:p>
        </p:txBody>
      </p:sp>
      <p:sp>
        <p:nvSpPr>
          <p:cNvPr id="317459" name="Rectangle 19"/>
          <p:cNvSpPr>
            <a:spLocks noChangeArrowheads="1"/>
          </p:cNvSpPr>
          <p:nvPr/>
        </p:nvSpPr>
        <p:spPr bwMode="auto">
          <a:xfrm>
            <a:off x="5257800" y="152400"/>
            <a:ext cx="463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FF3300"/>
                </a:solidFill>
                <a:ea typeface="楷体_GB2312" pitchFamily="49" charset="-122"/>
              </a:rPr>
              <a:t>g</a:t>
            </a:r>
            <a:endParaRPr lang="en-US" altLang="zh-CN" sz="4400">
              <a:solidFill>
                <a:srgbClr val="FFCC99"/>
              </a:solidFill>
              <a:ea typeface="楷体_GB2312" pitchFamily="49" charset="-122"/>
            </a:endParaRPr>
          </a:p>
        </p:txBody>
      </p:sp>
      <p:sp>
        <p:nvSpPr>
          <p:cNvPr id="317460" name="Rectangle 20"/>
          <p:cNvSpPr>
            <a:spLocks noChangeArrowheads="1"/>
          </p:cNvSpPr>
          <p:nvPr/>
        </p:nvSpPr>
        <p:spPr bwMode="auto">
          <a:xfrm>
            <a:off x="4794250" y="762000"/>
            <a:ext cx="463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800000"/>
                </a:solidFill>
                <a:ea typeface="楷体_GB2312" pitchFamily="49" charset="-122"/>
              </a:rPr>
              <a:t>g</a:t>
            </a:r>
            <a:endParaRPr lang="en-US" altLang="zh-CN" sz="4400">
              <a:solidFill>
                <a:srgbClr val="FFCC99"/>
              </a:solidFill>
              <a:ea typeface="楷体_GB2312" pitchFamily="49" charset="-122"/>
            </a:endParaRPr>
          </a:p>
        </p:txBody>
      </p:sp>
      <p:sp>
        <p:nvSpPr>
          <p:cNvPr id="317461" name="Text Box 21"/>
          <p:cNvSpPr txBox="1">
            <a:spLocks noChangeArrowheads="1"/>
          </p:cNvSpPr>
          <p:nvPr/>
        </p:nvSpPr>
        <p:spPr bwMode="auto">
          <a:xfrm>
            <a:off x="3962400" y="2362200"/>
            <a:ext cx="1371600" cy="669925"/>
          </a:xfrm>
          <a:prstGeom prst="rect">
            <a:avLst/>
          </a:prstGeom>
          <a:solidFill>
            <a:srgbClr val="CCFFFF">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sz="3600">
                <a:solidFill>
                  <a:schemeClr val="tx1"/>
                </a:solidFill>
              </a:rPr>
              <a:t>a</a:t>
            </a:r>
            <a:endParaRPr lang="en-US" altLang="zh-CN" sz="2400" b="0">
              <a:solidFill>
                <a:schemeClr val="tx1"/>
              </a:solidFill>
            </a:endParaRPr>
          </a:p>
        </p:txBody>
      </p:sp>
      <p:sp>
        <p:nvSpPr>
          <p:cNvPr id="317462" name="Line 22"/>
          <p:cNvSpPr>
            <a:spLocks noChangeShapeType="1"/>
          </p:cNvSpPr>
          <p:nvPr/>
        </p:nvSpPr>
        <p:spPr bwMode="auto">
          <a:xfrm>
            <a:off x="4343400" y="23622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63" name="Line 23"/>
          <p:cNvSpPr>
            <a:spLocks noChangeShapeType="1"/>
          </p:cNvSpPr>
          <p:nvPr/>
        </p:nvSpPr>
        <p:spPr bwMode="auto">
          <a:xfrm>
            <a:off x="4953000" y="23622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64" name="Line 24"/>
          <p:cNvSpPr>
            <a:spLocks noChangeShapeType="1"/>
          </p:cNvSpPr>
          <p:nvPr/>
        </p:nvSpPr>
        <p:spPr bwMode="auto">
          <a:xfrm>
            <a:off x="3886200" y="1676400"/>
            <a:ext cx="762000" cy="685800"/>
          </a:xfrm>
          <a:prstGeom prst="line">
            <a:avLst/>
          </a:prstGeom>
          <a:noFill/>
          <a:ln w="31750" cap="sq">
            <a:solidFill>
              <a:srgbClr val="0033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65" name="Text Box 25"/>
          <p:cNvSpPr txBox="1">
            <a:spLocks noChangeArrowheads="1"/>
          </p:cNvSpPr>
          <p:nvPr/>
        </p:nvSpPr>
        <p:spPr bwMode="auto">
          <a:xfrm>
            <a:off x="2209800" y="3352800"/>
            <a:ext cx="1371600" cy="669925"/>
          </a:xfrm>
          <a:prstGeom prst="rect">
            <a:avLst/>
          </a:prstGeom>
          <a:solidFill>
            <a:srgbClr val="CCFFFF">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sz="3600">
                <a:solidFill>
                  <a:schemeClr val="tx1"/>
                </a:solidFill>
              </a:rPr>
              <a:t>b</a:t>
            </a:r>
            <a:endParaRPr lang="en-US" altLang="zh-CN" sz="2400" b="0">
              <a:solidFill>
                <a:schemeClr val="tx1"/>
              </a:solidFill>
            </a:endParaRPr>
          </a:p>
        </p:txBody>
      </p:sp>
      <p:sp>
        <p:nvSpPr>
          <p:cNvPr id="317466" name="Line 26"/>
          <p:cNvSpPr>
            <a:spLocks noChangeShapeType="1"/>
          </p:cNvSpPr>
          <p:nvPr/>
        </p:nvSpPr>
        <p:spPr bwMode="auto">
          <a:xfrm>
            <a:off x="2590800" y="3352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67" name="Line 27"/>
          <p:cNvSpPr>
            <a:spLocks noChangeShapeType="1"/>
          </p:cNvSpPr>
          <p:nvPr/>
        </p:nvSpPr>
        <p:spPr bwMode="auto">
          <a:xfrm>
            <a:off x="3200400" y="3352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68" name="Line 28"/>
          <p:cNvSpPr>
            <a:spLocks noChangeShapeType="1"/>
          </p:cNvSpPr>
          <p:nvPr/>
        </p:nvSpPr>
        <p:spPr bwMode="auto">
          <a:xfrm flipH="1">
            <a:off x="2895600" y="2743200"/>
            <a:ext cx="1295400" cy="609600"/>
          </a:xfrm>
          <a:prstGeom prst="line">
            <a:avLst/>
          </a:prstGeom>
          <a:noFill/>
          <a:ln w="28575"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69" name="Text Box 29"/>
          <p:cNvSpPr txBox="1">
            <a:spLocks noChangeArrowheads="1"/>
          </p:cNvSpPr>
          <p:nvPr/>
        </p:nvSpPr>
        <p:spPr bwMode="auto">
          <a:xfrm>
            <a:off x="1219200" y="4495800"/>
            <a:ext cx="1371600" cy="669925"/>
          </a:xfrm>
          <a:prstGeom prst="rect">
            <a:avLst/>
          </a:prstGeom>
          <a:solidFill>
            <a:srgbClr val="CCFFFF">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sz="3600">
                <a:solidFill>
                  <a:schemeClr val="tx1"/>
                </a:solidFill>
              </a:rPr>
              <a:t>c</a:t>
            </a:r>
            <a:endParaRPr lang="en-US" altLang="zh-CN" sz="2400" b="0">
              <a:solidFill>
                <a:schemeClr val="tx1"/>
              </a:solidFill>
            </a:endParaRPr>
          </a:p>
        </p:txBody>
      </p:sp>
      <p:sp>
        <p:nvSpPr>
          <p:cNvPr id="317470" name="Line 30"/>
          <p:cNvSpPr>
            <a:spLocks noChangeShapeType="1"/>
          </p:cNvSpPr>
          <p:nvPr/>
        </p:nvSpPr>
        <p:spPr bwMode="auto">
          <a:xfrm>
            <a:off x="1600200" y="4495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71" name="Line 31"/>
          <p:cNvSpPr>
            <a:spLocks noChangeShapeType="1"/>
          </p:cNvSpPr>
          <p:nvPr/>
        </p:nvSpPr>
        <p:spPr bwMode="auto">
          <a:xfrm>
            <a:off x="2209800" y="4495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72" name="Line 32"/>
          <p:cNvSpPr>
            <a:spLocks noChangeShapeType="1"/>
          </p:cNvSpPr>
          <p:nvPr/>
        </p:nvSpPr>
        <p:spPr bwMode="auto">
          <a:xfrm flipH="1">
            <a:off x="1905000" y="3733800"/>
            <a:ext cx="533400" cy="762000"/>
          </a:xfrm>
          <a:prstGeom prst="line">
            <a:avLst/>
          </a:prstGeom>
          <a:noFill/>
          <a:ln w="28575"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73" name="Text Box 33"/>
          <p:cNvSpPr txBox="1">
            <a:spLocks noChangeArrowheads="1"/>
          </p:cNvSpPr>
          <p:nvPr/>
        </p:nvSpPr>
        <p:spPr bwMode="auto">
          <a:xfrm>
            <a:off x="3200400" y="4495800"/>
            <a:ext cx="1371600" cy="669925"/>
          </a:xfrm>
          <a:prstGeom prst="rect">
            <a:avLst/>
          </a:prstGeom>
          <a:solidFill>
            <a:srgbClr val="CCFFFF">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sz="3600">
                <a:solidFill>
                  <a:schemeClr val="tx1"/>
                </a:solidFill>
              </a:rPr>
              <a:t>d</a:t>
            </a:r>
            <a:endParaRPr lang="en-US" altLang="zh-CN" sz="2400" b="0">
              <a:solidFill>
                <a:schemeClr val="tx1"/>
              </a:solidFill>
            </a:endParaRPr>
          </a:p>
        </p:txBody>
      </p:sp>
      <p:sp>
        <p:nvSpPr>
          <p:cNvPr id="317474" name="Line 34"/>
          <p:cNvSpPr>
            <a:spLocks noChangeShapeType="1"/>
          </p:cNvSpPr>
          <p:nvPr/>
        </p:nvSpPr>
        <p:spPr bwMode="auto">
          <a:xfrm>
            <a:off x="3581400" y="4495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75" name="Line 35"/>
          <p:cNvSpPr>
            <a:spLocks noChangeShapeType="1"/>
          </p:cNvSpPr>
          <p:nvPr/>
        </p:nvSpPr>
        <p:spPr bwMode="auto">
          <a:xfrm>
            <a:off x="4191000" y="4495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76" name="Line 36"/>
          <p:cNvSpPr>
            <a:spLocks noChangeShapeType="1"/>
          </p:cNvSpPr>
          <p:nvPr/>
        </p:nvSpPr>
        <p:spPr bwMode="auto">
          <a:xfrm>
            <a:off x="3352800" y="3657600"/>
            <a:ext cx="533400" cy="838200"/>
          </a:xfrm>
          <a:prstGeom prst="line">
            <a:avLst/>
          </a:prstGeom>
          <a:noFill/>
          <a:ln w="28575"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77" name="Text Box 37"/>
          <p:cNvSpPr txBox="1">
            <a:spLocks noChangeArrowheads="1"/>
          </p:cNvSpPr>
          <p:nvPr/>
        </p:nvSpPr>
        <p:spPr bwMode="auto">
          <a:xfrm>
            <a:off x="5867400" y="3352800"/>
            <a:ext cx="1371600" cy="669925"/>
          </a:xfrm>
          <a:prstGeom prst="rect">
            <a:avLst/>
          </a:prstGeom>
          <a:solidFill>
            <a:srgbClr val="CCFFFF">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sz="3600">
                <a:solidFill>
                  <a:schemeClr val="tx1"/>
                </a:solidFill>
              </a:rPr>
              <a:t>e</a:t>
            </a:r>
            <a:endParaRPr lang="en-US" altLang="zh-CN" sz="2400" b="0">
              <a:solidFill>
                <a:schemeClr val="tx1"/>
              </a:solidFill>
            </a:endParaRPr>
          </a:p>
        </p:txBody>
      </p:sp>
      <p:sp>
        <p:nvSpPr>
          <p:cNvPr id="317478" name="Line 38"/>
          <p:cNvSpPr>
            <a:spLocks noChangeShapeType="1"/>
          </p:cNvSpPr>
          <p:nvPr/>
        </p:nvSpPr>
        <p:spPr bwMode="auto">
          <a:xfrm>
            <a:off x="6248400" y="3352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79" name="Line 39"/>
          <p:cNvSpPr>
            <a:spLocks noChangeShapeType="1"/>
          </p:cNvSpPr>
          <p:nvPr/>
        </p:nvSpPr>
        <p:spPr bwMode="auto">
          <a:xfrm>
            <a:off x="6858000" y="3352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0" name="Line 40"/>
          <p:cNvSpPr>
            <a:spLocks noChangeShapeType="1"/>
          </p:cNvSpPr>
          <p:nvPr/>
        </p:nvSpPr>
        <p:spPr bwMode="auto">
          <a:xfrm>
            <a:off x="5181600" y="2667000"/>
            <a:ext cx="1371600" cy="685800"/>
          </a:xfrm>
          <a:prstGeom prst="line">
            <a:avLst/>
          </a:prstGeom>
          <a:noFill/>
          <a:ln w="28575"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1" name="Text Box 41"/>
          <p:cNvSpPr txBox="1">
            <a:spLocks noChangeArrowheads="1"/>
          </p:cNvSpPr>
          <p:nvPr/>
        </p:nvSpPr>
        <p:spPr bwMode="auto">
          <a:xfrm>
            <a:off x="6858000" y="4495800"/>
            <a:ext cx="1371600" cy="669925"/>
          </a:xfrm>
          <a:prstGeom prst="rect">
            <a:avLst/>
          </a:prstGeom>
          <a:solidFill>
            <a:srgbClr val="CCFFFF">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sz="3600">
                <a:solidFill>
                  <a:schemeClr val="tx1"/>
                </a:solidFill>
              </a:rPr>
              <a:t>f</a:t>
            </a:r>
            <a:endParaRPr lang="en-US" altLang="zh-CN" sz="2400" b="0">
              <a:solidFill>
                <a:schemeClr val="tx1"/>
              </a:solidFill>
            </a:endParaRPr>
          </a:p>
        </p:txBody>
      </p:sp>
      <p:sp>
        <p:nvSpPr>
          <p:cNvPr id="317482" name="Line 42"/>
          <p:cNvSpPr>
            <a:spLocks noChangeShapeType="1"/>
          </p:cNvSpPr>
          <p:nvPr/>
        </p:nvSpPr>
        <p:spPr bwMode="auto">
          <a:xfrm>
            <a:off x="7239000" y="4495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3" name="Line 43"/>
          <p:cNvSpPr>
            <a:spLocks noChangeShapeType="1"/>
          </p:cNvSpPr>
          <p:nvPr/>
        </p:nvSpPr>
        <p:spPr bwMode="auto">
          <a:xfrm>
            <a:off x="7848600" y="4495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4" name="Line 44"/>
          <p:cNvSpPr>
            <a:spLocks noChangeShapeType="1"/>
          </p:cNvSpPr>
          <p:nvPr/>
        </p:nvSpPr>
        <p:spPr bwMode="auto">
          <a:xfrm>
            <a:off x="7010400" y="3657600"/>
            <a:ext cx="533400" cy="838200"/>
          </a:xfrm>
          <a:prstGeom prst="line">
            <a:avLst/>
          </a:prstGeom>
          <a:noFill/>
          <a:ln w="28575"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5" name="Text Box 45"/>
          <p:cNvSpPr txBox="1">
            <a:spLocks noChangeArrowheads="1"/>
          </p:cNvSpPr>
          <p:nvPr/>
        </p:nvSpPr>
        <p:spPr bwMode="auto">
          <a:xfrm>
            <a:off x="5867400" y="5638800"/>
            <a:ext cx="1371600" cy="669925"/>
          </a:xfrm>
          <a:prstGeom prst="rect">
            <a:avLst/>
          </a:prstGeom>
          <a:solidFill>
            <a:srgbClr val="CCFFFF">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0"/>
              </a:spcBef>
            </a:pPr>
            <a:r>
              <a:rPr lang="en-US" altLang="zh-CN" sz="3600">
                <a:solidFill>
                  <a:schemeClr val="tx1"/>
                </a:solidFill>
              </a:rPr>
              <a:t>g</a:t>
            </a:r>
            <a:endParaRPr lang="en-US" altLang="zh-CN" sz="2400" b="0">
              <a:solidFill>
                <a:schemeClr val="tx1"/>
              </a:solidFill>
            </a:endParaRPr>
          </a:p>
        </p:txBody>
      </p:sp>
      <p:sp>
        <p:nvSpPr>
          <p:cNvPr id="317486" name="Line 46"/>
          <p:cNvSpPr>
            <a:spLocks noChangeShapeType="1"/>
          </p:cNvSpPr>
          <p:nvPr/>
        </p:nvSpPr>
        <p:spPr bwMode="auto">
          <a:xfrm>
            <a:off x="6248400" y="5638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7" name="Line 47"/>
          <p:cNvSpPr>
            <a:spLocks noChangeShapeType="1"/>
          </p:cNvSpPr>
          <p:nvPr/>
        </p:nvSpPr>
        <p:spPr bwMode="auto">
          <a:xfrm>
            <a:off x="6858000" y="5638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8" name="Line 48"/>
          <p:cNvSpPr>
            <a:spLocks noChangeShapeType="1"/>
          </p:cNvSpPr>
          <p:nvPr/>
        </p:nvSpPr>
        <p:spPr bwMode="auto">
          <a:xfrm flipH="1">
            <a:off x="6553200" y="4800600"/>
            <a:ext cx="533400" cy="838200"/>
          </a:xfrm>
          <a:prstGeom prst="line">
            <a:avLst/>
          </a:prstGeom>
          <a:noFill/>
          <a:ln w="28575"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9" name="Text Box 49"/>
          <p:cNvSpPr txBox="1">
            <a:spLocks noChangeArrowheads="1"/>
          </p:cNvSpPr>
          <p:nvPr/>
        </p:nvSpPr>
        <p:spPr bwMode="auto">
          <a:xfrm>
            <a:off x="1196975" y="457200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chemeClr val="tx1"/>
                </a:solidFill>
              </a:rPr>
              <a:t>^</a:t>
            </a:r>
            <a:endParaRPr lang="en-US" altLang="zh-CN" sz="2400" b="0">
              <a:solidFill>
                <a:schemeClr val="tx1"/>
              </a:solidFill>
            </a:endParaRPr>
          </a:p>
        </p:txBody>
      </p:sp>
      <p:sp>
        <p:nvSpPr>
          <p:cNvPr id="317490" name="Text Box 50"/>
          <p:cNvSpPr txBox="1">
            <a:spLocks noChangeArrowheads="1"/>
          </p:cNvSpPr>
          <p:nvPr/>
        </p:nvSpPr>
        <p:spPr bwMode="auto">
          <a:xfrm>
            <a:off x="2187575" y="457200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chemeClr val="tx1"/>
                </a:solidFill>
              </a:rPr>
              <a:t>^</a:t>
            </a:r>
            <a:endParaRPr lang="en-US" altLang="zh-CN" sz="2400" b="0">
              <a:solidFill>
                <a:schemeClr val="tx1"/>
              </a:solidFill>
            </a:endParaRPr>
          </a:p>
        </p:txBody>
      </p:sp>
      <p:sp>
        <p:nvSpPr>
          <p:cNvPr id="317491" name="Text Box 51"/>
          <p:cNvSpPr txBox="1">
            <a:spLocks noChangeArrowheads="1"/>
          </p:cNvSpPr>
          <p:nvPr/>
        </p:nvSpPr>
        <p:spPr bwMode="auto">
          <a:xfrm>
            <a:off x="3178175" y="457200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chemeClr val="tx1"/>
                </a:solidFill>
              </a:rPr>
              <a:t>^</a:t>
            </a:r>
            <a:endParaRPr lang="en-US" altLang="zh-CN" sz="2400" b="0">
              <a:solidFill>
                <a:schemeClr val="tx1"/>
              </a:solidFill>
            </a:endParaRPr>
          </a:p>
        </p:txBody>
      </p:sp>
      <p:sp>
        <p:nvSpPr>
          <p:cNvPr id="317492" name="Text Box 52"/>
          <p:cNvSpPr txBox="1">
            <a:spLocks noChangeArrowheads="1"/>
          </p:cNvSpPr>
          <p:nvPr/>
        </p:nvSpPr>
        <p:spPr bwMode="auto">
          <a:xfrm>
            <a:off x="4168775" y="457200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a:solidFill>
                  <a:schemeClr val="tx1"/>
                </a:solidFill>
              </a:rPr>
              <a:t>^</a:t>
            </a:r>
            <a:endParaRPr lang="en-US" altLang="zh-CN" sz="2400" b="0" dirty="0">
              <a:solidFill>
                <a:schemeClr val="tx1"/>
              </a:solidFill>
            </a:endParaRPr>
          </a:p>
        </p:txBody>
      </p:sp>
      <p:sp>
        <p:nvSpPr>
          <p:cNvPr id="317493" name="Text Box 53"/>
          <p:cNvSpPr txBox="1">
            <a:spLocks noChangeArrowheads="1"/>
          </p:cNvSpPr>
          <p:nvPr/>
        </p:nvSpPr>
        <p:spPr bwMode="auto">
          <a:xfrm>
            <a:off x="5845175" y="3413125"/>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chemeClr val="tx1"/>
                </a:solidFill>
              </a:rPr>
              <a:t>^</a:t>
            </a:r>
            <a:endParaRPr lang="en-US" altLang="zh-CN" sz="2400" b="0">
              <a:solidFill>
                <a:schemeClr val="tx1"/>
              </a:solidFill>
            </a:endParaRPr>
          </a:p>
        </p:txBody>
      </p:sp>
      <p:sp>
        <p:nvSpPr>
          <p:cNvPr id="317494" name="Text Box 54"/>
          <p:cNvSpPr txBox="1">
            <a:spLocks noChangeArrowheads="1"/>
          </p:cNvSpPr>
          <p:nvPr/>
        </p:nvSpPr>
        <p:spPr bwMode="auto">
          <a:xfrm>
            <a:off x="5845175" y="5699125"/>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chemeClr val="tx1"/>
                </a:solidFill>
              </a:rPr>
              <a:t>^</a:t>
            </a:r>
            <a:endParaRPr lang="en-US" altLang="zh-CN" sz="2400" b="0">
              <a:solidFill>
                <a:schemeClr val="tx1"/>
              </a:solidFill>
            </a:endParaRPr>
          </a:p>
        </p:txBody>
      </p:sp>
      <p:sp>
        <p:nvSpPr>
          <p:cNvPr id="317495" name="Text Box 55"/>
          <p:cNvSpPr txBox="1">
            <a:spLocks noChangeArrowheads="1"/>
          </p:cNvSpPr>
          <p:nvPr/>
        </p:nvSpPr>
        <p:spPr bwMode="auto">
          <a:xfrm>
            <a:off x="6835775" y="5699125"/>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chemeClr val="tx1"/>
                </a:solidFill>
              </a:rPr>
              <a:t>^</a:t>
            </a:r>
            <a:endParaRPr lang="en-US" altLang="zh-CN" sz="2400" b="0">
              <a:solidFill>
                <a:schemeClr val="tx1"/>
              </a:solidFill>
            </a:endParaRPr>
          </a:p>
        </p:txBody>
      </p:sp>
      <p:sp>
        <p:nvSpPr>
          <p:cNvPr id="317496" name="Text Box 56"/>
          <p:cNvSpPr txBox="1">
            <a:spLocks noChangeArrowheads="1"/>
          </p:cNvSpPr>
          <p:nvPr/>
        </p:nvSpPr>
        <p:spPr bwMode="auto">
          <a:xfrm>
            <a:off x="7826375" y="457200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a:solidFill>
                  <a:schemeClr val="tx1"/>
                </a:solidFill>
              </a:rPr>
              <a:t>^</a:t>
            </a:r>
            <a:endParaRPr lang="en-US" altLang="zh-CN" sz="2400" b="0">
              <a:solidFill>
                <a:schemeClr val="tx1"/>
              </a:solidFill>
            </a:endParaRPr>
          </a:p>
        </p:txBody>
      </p:sp>
      <p:sp>
        <p:nvSpPr>
          <p:cNvPr id="317497" name="Line 57"/>
          <p:cNvSpPr>
            <a:spLocks noChangeShapeType="1"/>
          </p:cNvSpPr>
          <p:nvPr/>
        </p:nvSpPr>
        <p:spPr bwMode="auto">
          <a:xfrm>
            <a:off x="3124200" y="762000"/>
            <a:ext cx="381000" cy="0"/>
          </a:xfrm>
          <a:prstGeom prst="line">
            <a:avLst/>
          </a:prstGeom>
          <a:noFill/>
          <a:ln w="38100" cap="sq">
            <a:solidFill>
              <a:srgbClr val="0066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98" name="Line 58"/>
          <p:cNvSpPr>
            <a:spLocks noChangeShapeType="1"/>
          </p:cNvSpPr>
          <p:nvPr/>
        </p:nvSpPr>
        <p:spPr bwMode="auto">
          <a:xfrm>
            <a:off x="3657600" y="762000"/>
            <a:ext cx="381000" cy="0"/>
          </a:xfrm>
          <a:prstGeom prst="line">
            <a:avLst/>
          </a:prstGeom>
          <a:noFill/>
          <a:ln w="38100" cap="sq">
            <a:solidFill>
              <a:srgbClr val="0033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99" name="Line 59"/>
          <p:cNvSpPr>
            <a:spLocks noChangeShapeType="1"/>
          </p:cNvSpPr>
          <p:nvPr/>
        </p:nvSpPr>
        <p:spPr bwMode="auto">
          <a:xfrm>
            <a:off x="4648200" y="762000"/>
            <a:ext cx="990600" cy="0"/>
          </a:xfrm>
          <a:prstGeom prst="line">
            <a:avLst/>
          </a:prstGeom>
          <a:noFill/>
          <a:ln w="38100" cap="sq">
            <a:solidFill>
              <a:srgbClr val="0033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00" name="Line 60"/>
          <p:cNvSpPr>
            <a:spLocks noChangeShapeType="1"/>
          </p:cNvSpPr>
          <p:nvPr/>
        </p:nvSpPr>
        <p:spPr bwMode="auto">
          <a:xfrm>
            <a:off x="3200400" y="1676400"/>
            <a:ext cx="685800" cy="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54" name="Text Box 61"/>
          <p:cNvSpPr txBox="1">
            <a:spLocks noChangeArrowheads="1"/>
          </p:cNvSpPr>
          <p:nvPr/>
        </p:nvSpPr>
        <p:spPr bwMode="auto">
          <a:xfrm>
            <a:off x="6194425" y="228600"/>
            <a:ext cx="2035175"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zh-CN" altLang="en-US" sz="3600">
                <a:solidFill>
                  <a:srgbClr val="FF3300"/>
                </a:solidFill>
                <a:ea typeface="楷体_GB2312" pitchFamily="49" charset="-122"/>
              </a:rPr>
              <a:t>先序序列</a:t>
            </a:r>
            <a:r>
              <a:rPr lang="zh-CN" altLang="en-US" sz="3600">
                <a:solidFill>
                  <a:srgbClr val="800000"/>
                </a:solidFill>
                <a:ea typeface="楷体_GB2312" pitchFamily="49" charset="-122"/>
              </a:rPr>
              <a:t>中序序列</a:t>
            </a:r>
            <a:endParaRPr lang="zh-CN" altLang="en-US" sz="2400">
              <a:solidFill>
                <a:schemeClr val="tx1"/>
              </a:solidFill>
            </a:endParaRPr>
          </a:p>
        </p:txBody>
      </p:sp>
      <p:sp>
        <p:nvSpPr>
          <p:cNvPr id="317502" name="Line 62"/>
          <p:cNvSpPr>
            <a:spLocks noChangeShapeType="1"/>
          </p:cNvSpPr>
          <p:nvPr/>
        </p:nvSpPr>
        <p:spPr bwMode="auto">
          <a:xfrm>
            <a:off x="1981200" y="1371600"/>
            <a:ext cx="381000" cy="0"/>
          </a:xfrm>
          <a:prstGeom prst="line">
            <a:avLst/>
          </a:prstGeom>
          <a:noFill/>
          <a:ln w="38100" cap="sq">
            <a:solidFill>
              <a:srgbClr val="0066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03" name="Line 63"/>
          <p:cNvSpPr>
            <a:spLocks noChangeShapeType="1"/>
          </p:cNvSpPr>
          <p:nvPr/>
        </p:nvSpPr>
        <p:spPr bwMode="auto">
          <a:xfrm>
            <a:off x="3200400" y="1371600"/>
            <a:ext cx="381000" cy="0"/>
          </a:xfrm>
          <a:prstGeom prst="line">
            <a:avLst/>
          </a:prstGeom>
          <a:noFill/>
          <a:ln w="38100" cap="sq">
            <a:solidFill>
              <a:srgbClr val="0033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04" name="Line 64"/>
          <p:cNvSpPr>
            <a:spLocks noChangeShapeType="1"/>
          </p:cNvSpPr>
          <p:nvPr/>
        </p:nvSpPr>
        <p:spPr bwMode="auto">
          <a:xfrm>
            <a:off x="4648200" y="1447800"/>
            <a:ext cx="990600" cy="0"/>
          </a:xfrm>
          <a:prstGeom prst="line">
            <a:avLst/>
          </a:prstGeom>
          <a:noFill/>
          <a:ln w="38100" cap="sq">
            <a:solidFill>
              <a:srgbClr val="0033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05" name="Line 65"/>
          <p:cNvSpPr>
            <a:spLocks noChangeShapeType="1"/>
          </p:cNvSpPr>
          <p:nvPr/>
        </p:nvSpPr>
        <p:spPr bwMode="auto">
          <a:xfrm>
            <a:off x="5334000" y="381000"/>
            <a:ext cx="304800" cy="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06" name="Line 66"/>
          <p:cNvSpPr>
            <a:spLocks noChangeShapeType="1"/>
          </p:cNvSpPr>
          <p:nvPr/>
        </p:nvSpPr>
        <p:spPr bwMode="auto">
          <a:xfrm>
            <a:off x="4876800" y="990600"/>
            <a:ext cx="304800" cy="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17445"/>
                                        </p:tgtEl>
                                        <p:attrNameLst>
                                          <p:attrName>style.visibility</p:attrName>
                                        </p:attrNameLst>
                                      </p:cBhvr>
                                      <p:to>
                                        <p:strVal val="visible"/>
                                      </p:to>
                                    </p:set>
                                    <p:animEffect transition="in" filter="checkerboard(down)">
                                      <p:cBhvr>
                                        <p:cTn id="7" dur="500"/>
                                        <p:tgtEl>
                                          <p:spTgt spid="317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17446"/>
                                        </p:tgtEl>
                                        <p:attrNameLst>
                                          <p:attrName>style.visibility</p:attrName>
                                        </p:attrNameLst>
                                      </p:cBhvr>
                                      <p:to>
                                        <p:strVal val="visible"/>
                                      </p:to>
                                    </p:set>
                                    <p:animEffect transition="in" filter="slide(fromLeft)">
                                      <p:cBhvr>
                                        <p:cTn id="12" dur="500"/>
                                        <p:tgtEl>
                                          <p:spTgt spid="3174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317500"/>
                                        </p:tgtEl>
                                        <p:attrNameLst>
                                          <p:attrName>style.visibility</p:attrName>
                                        </p:attrNameLst>
                                      </p:cBhvr>
                                      <p:to>
                                        <p:strVal val="visible"/>
                                      </p:to>
                                    </p:set>
                                    <p:anim calcmode="lin" valueType="num">
                                      <p:cBhvr>
                                        <p:cTn id="17" dur="500" fill="hold"/>
                                        <p:tgtEl>
                                          <p:spTgt spid="317500"/>
                                        </p:tgtEl>
                                        <p:attrNameLst>
                                          <p:attrName>ppt_x</p:attrName>
                                        </p:attrNameLst>
                                      </p:cBhvr>
                                      <p:tavLst>
                                        <p:tav tm="0">
                                          <p:val>
                                            <p:strVal val="#ppt_x-#ppt_w/2"/>
                                          </p:val>
                                        </p:tav>
                                        <p:tav tm="100000">
                                          <p:val>
                                            <p:strVal val="#ppt_x"/>
                                          </p:val>
                                        </p:tav>
                                      </p:tavLst>
                                    </p:anim>
                                    <p:anim calcmode="lin" valueType="num">
                                      <p:cBhvr>
                                        <p:cTn id="18" dur="500" fill="hold"/>
                                        <p:tgtEl>
                                          <p:spTgt spid="317500"/>
                                        </p:tgtEl>
                                        <p:attrNameLst>
                                          <p:attrName>ppt_y</p:attrName>
                                        </p:attrNameLst>
                                      </p:cBhvr>
                                      <p:tavLst>
                                        <p:tav tm="0">
                                          <p:val>
                                            <p:strVal val="#ppt_y"/>
                                          </p:val>
                                        </p:tav>
                                        <p:tav tm="100000">
                                          <p:val>
                                            <p:strVal val="#ppt_y"/>
                                          </p:val>
                                        </p:tav>
                                      </p:tavLst>
                                    </p:anim>
                                    <p:anim calcmode="lin" valueType="num">
                                      <p:cBhvr>
                                        <p:cTn id="19" dur="500" fill="hold"/>
                                        <p:tgtEl>
                                          <p:spTgt spid="317500"/>
                                        </p:tgtEl>
                                        <p:attrNameLst>
                                          <p:attrName>ppt_w</p:attrName>
                                        </p:attrNameLst>
                                      </p:cBhvr>
                                      <p:tavLst>
                                        <p:tav tm="0">
                                          <p:val>
                                            <p:fltVal val="0"/>
                                          </p:val>
                                        </p:tav>
                                        <p:tav tm="100000">
                                          <p:val>
                                            <p:strVal val="#ppt_w"/>
                                          </p:val>
                                        </p:tav>
                                      </p:tavLst>
                                    </p:anim>
                                    <p:anim calcmode="lin" valueType="num">
                                      <p:cBhvr>
                                        <p:cTn id="20" dur="500" fill="hold"/>
                                        <p:tgtEl>
                                          <p:spTgt spid="317500"/>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500"/>
                            </p:stCondLst>
                            <p:childTnLst>
                              <p:par>
                                <p:cTn id="22" presetID="17" presetClass="entr" presetSubtype="8" fill="hold" grpId="0" nodeType="afterEffect">
                                  <p:stCondLst>
                                    <p:cond delay="0"/>
                                  </p:stCondLst>
                                  <p:childTnLst>
                                    <p:set>
                                      <p:cBhvr>
                                        <p:cTn id="23" dur="1" fill="hold">
                                          <p:stCondLst>
                                            <p:cond delay="0"/>
                                          </p:stCondLst>
                                        </p:cTn>
                                        <p:tgtEl>
                                          <p:spTgt spid="317464"/>
                                        </p:tgtEl>
                                        <p:attrNameLst>
                                          <p:attrName>style.visibility</p:attrName>
                                        </p:attrNameLst>
                                      </p:cBhvr>
                                      <p:to>
                                        <p:strVal val="visible"/>
                                      </p:to>
                                    </p:set>
                                    <p:anim calcmode="lin" valueType="num">
                                      <p:cBhvr>
                                        <p:cTn id="24" dur="500" fill="hold"/>
                                        <p:tgtEl>
                                          <p:spTgt spid="317464"/>
                                        </p:tgtEl>
                                        <p:attrNameLst>
                                          <p:attrName>ppt_x</p:attrName>
                                        </p:attrNameLst>
                                      </p:cBhvr>
                                      <p:tavLst>
                                        <p:tav tm="0">
                                          <p:val>
                                            <p:strVal val="#ppt_x-#ppt_w/2"/>
                                          </p:val>
                                        </p:tav>
                                        <p:tav tm="100000">
                                          <p:val>
                                            <p:strVal val="#ppt_x"/>
                                          </p:val>
                                        </p:tav>
                                      </p:tavLst>
                                    </p:anim>
                                    <p:anim calcmode="lin" valueType="num">
                                      <p:cBhvr>
                                        <p:cTn id="25" dur="500" fill="hold"/>
                                        <p:tgtEl>
                                          <p:spTgt spid="317464"/>
                                        </p:tgtEl>
                                        <p:attrNameLst>
                                          <p:attrName>ppt_y</p:attrName>
                                        </p:attrNameLst>
                                      </p:cBhvr>
                                      <p:tavLst>
                                        <p:tav tm="0">
                                          <p:val>
                                            <p:strVal val="#ppt_y"/>
                                          </p:val>
                                        </p:tav>
                                        <p:tav tm="100000">
                                          <p:val>
                                            <p:strVal val="#ppt_y"/>
                                          </p:val>
                                        </p:tav>
                                      </p:tavLst>
                                    </p:anim>
                                    <p:anim calcmode="lin" valueType="num">
                                      <p:cBhvr>
                                        <p:cTn id="26" dur="500" fill="hold"/>
                                        <p:tgtEl>
                                          <p:spTgt spid="317464"/>
                                        </p:tgtEl>
                                        <p:attrNameLst>
                                          <p:attrName>ppt_w</p:attrName>
                                        </p:attrNameLst>
                                      </p:cBhvr>
                                      <p:tavLst>
                                        <p:tav tm="0">
                                          <p:val>
                                            <p:fltVal val="0"/>
                                          </p:val>
                                        </p:tav>
                                        <p:tav tm="100000">
                                          <p:val>
                                            <p:strVal val="#ppt_w"/>
                                          </p:val>
                                        </p:tav>
                                      </p:tavLst>
                                    </p:anim>
                                    <p:anim calcmode="lin" valueType="num">
                                      <p:cBhvr>
                                        <p:cTn id="27" dur="500" fill="hold"/>
                                        <p:tgtEl>
                                          <p:spTgt spid="317464"/>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1000"/>
                            </p:stCondLst>
                            <p:childTnLst>
                              <p:par>
                                <p:cTn id="29" presetID="17" presetClass="entr" presetSubtype="1" fill="hold" grpId="0" nodeType="afterEffect">
                                  <p:stCondLst>
                                    <p:cond delay="0"/>
                                  </p:stCondLst>
                                  <p:childTnLst>
                                    <p:set>
                                      <p:cBhvr>
                                        <p:cTn id="30" dur="1" fill="hold">
                                          <p:stCondLst>
                                            <p:cond delay="0"/>
                                          </p:stCondLst>
                                        </p:cTn>
                                        <p:tgtEl>
                                          <p:spTgt spid="317461"/>
                                        </p:tgtEl>
                                        <p:attrNameLst>
                                          <p:attrName>style.visibility</p:attrName>
                                        </p:attrNameLst>
                                      </p:cBhvr>
                                      <p:to>
                                        <p:strVal val="visible"/>
                                      </p:to>
                                    </p:set>
                                    <p:anim calcmode="lin" valueType="num">
                                      <p:cBhvr>
                                        <p:cTn id="31" dur="500" fill="hold"/>
                                        <p:tgtEl>
                                          <p:spTgt spid="317461"/>
                                        </p:tgtEl>
                                        <p:attrNameLst>
                                          <p:attrName>ppt_x</p:attrName>
                                        </p:attrNameLst>
                                      </p:cBhvr>
                                      <p:tavLst>
                                        <p:tav tm="0">
                                          <p:val>
                                            <p:strVal val="#ppt_x"/>
                                          </p:val>
                                        </p:tav>
                                        <p:tav tm="100000">
                                          <p:val>
                                            <p:strVal val="#ppt_x"/>
                                          </p:val>
                                        </p:tav>
                                      </p:tavLst>
                                    </p:anim>
                                    <p:anim calcmode="lin" valueType="num">
                                      <p:cBhvr>
                                        <p:cTn id="32" dur="500" fill="hold"/>
                                        <p:tgtEl>
                                          <p:spTgt spid="317461"/>
                                        </p:tgtEl>
                                        <p:attrNameLst>
                                          <p:attrName>ppt_y</p:attrName>
                                        </p:attrNameLst>
                                      </p:cBhvr>
                                      <p:tavLst>
                                        <p:tav tm="0">
                                          <p:val>
                                            <p:strVal val="#ppt_y-#ppt_h/2"/>
                                          </p:val>
                                        </p:tav>
                                        <p:tav tm="100000">
                                          <p:val>
                                            <p:strVal val="#ppt_y"/>
                                          </p:val>
                                        </p:tav>
                                      </p:tavLst>
                                    </p:anim>
                                    <p:anim calcmode="lin" valueType="num">
                                      <p:cBhvr>
                                        <p:cTn id="33" dur="500" fill="hold"/>
                                        <p:tgtEl>
                                          <p:spTgt spid="317461"/>
                                        </p:tgtEl>
                                        <p:attrNameLst>
                                          <p:attrName>ppt_w</p:attrName>
                                        </p:attrNameLst>
                                      </p:cBhvr>
                                      <p:tavLst>
                                        <p:tav tm="0">
                                          <p:val>
                                            <p:strVal val="#ppt_w"/>
                                          </p:val>
                                        </p:tav>
                                        <p:tav tm="100000">
                                          <p:val>
                                            <p:strVal val="#ppt_w"/>
                                          </p:val>
                                        </p:tav>
                                      </p:tavLst>
                                    </p:anim>
                                    <p:anim calcmode="lin" valueType="num">
                                      <p:cBhvr>
                                        <p:cTn id="34" dur="500" fill="hold"/>
                                        <p:tgtEl>
                                          <p:spTgt spid="317461"/>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500"/>
                            </p:stCondLst>
                            <p:childTnLst>
                              <p:par>
                                <p:cTn id="36" presetID="17" presetClass="entr" presetSubtype="1" fill="hold" grpId="0" nodeType="afterEffect">
                                  <p:stCondLst>
                                    <p:cond delay="0"/>
                                  </p:stCondLst>
                                  <p:childTnLst>
                                    <p:set>
                                      <p:cBhvr>
                                        <p:cTn id="37" dur="1" fill="hold">
                                          <p:stCondLst>
                                            <p:cond delay="0"/>
                                          </p:stCondLst>
                                        </p:cTn>
                                        <p:tgtEl>
                                          <p:spTgt spid="317462"/>
                                        </p:tgtEl>
                                        <p:attrNameLst>
                                          <p:attrName>style.visibility</p:attrName>
                                        </p:attrNameLst>
                                      </p:cBhvr>
                                      <p:to>
                                        <p:strVal val="visible"/>
                                      </p:to>
                                    </p:set>
                                    <p:anim calcmode="lin" valueType="num">
                                      <p:cBhvr>
                                        <p:cTn id="38" dur="500" fill="hold"/>
                                        <p:tgtEl>
                                          <p:spTgt spid="317462"/>
                                        </p:tgtEl>
                                        <p:attrNameLst>
                                          <p:attrName>ppt_x</p:attrName>
                                        </p:attrNameLst>
                                      </p:cBhvr>
                                      <p:tavLst>
                                        <p:tav tm="0">
                                          <p:val>
                                            <p:strVal val="#ppt_x"/>
                                          </p:val>
                                        </p:tav>
                                        <p:tav tm="100000">
                                          <p:val>
                                            <p:strVal val="#ppt_x"/>
                                          </p:val>
                                        </p:tav>
                                      </p:tavLst>
                                    </p:anim>
                                    <p:anim calcmode="lin" valueType="num">
                                      <p:cBhvr>
                                        <p:cTn id="39" dur="500" fill="hold"/>
                                        <p:tgtEl>
                                          <p:spTgt spid="317462"/>
                                        </p:tgtEl>
                                        <p:attrNameLst>
                                          <p:attrName>ppt_y</p:attrName>
                                        </p:attrNameLst>
                                      </p:cBhvr>
                                      <p:tavLst>
                                        <p:tav tm="0">
                                          <p:val>
                                            <p:strVal val="#ppt_y-#ppt_h/2"/>
                                          </p:val>
                                        </p:tav>
                                        <p:tav tm="100000">
                                          <p:val>
                                            <p:strVal val="#ppt_y"/>
                                          </p:val>
                                        </p:tav>
                                      </p:tavLst>
                                    </p:anim>
                                    <p:anim calcmode="lin" valueType="num">
                                      <p:cBhvr>
                                        <p:cTn id="40" dur="500" fill="hold"/>
                                        <p:tgtEl>
                                          <p:spTgt spid="317462"/>
                                        </p:tgtEl>
                                        <p:attrNameLst>
                                          <p:attrName>ppt_w</p:attrName>
                                        </p:attrNameLst>
                                      </p:cBhvr>
                                      <p:tavLst>
                                        <p:tav tm="0">
                                          <p:val>
                                            <p:strVal val="#ppt_w"/>
                                          </p:val>
                                        </p:tav>
                                        <p:tav tm="100000">
                                          <p:val>
                                            <p:strVal val="#ppt_w"/>
                                          </p:val>
                                        </p:tav>
                                      </p:tavLst>
                                    </p:anim>
                                    <p:anim calcmode="lin" valueType="num">
                                      <p:cBhvr>
                                        <p:cTn id="41" dur="500" fill="hold"/>
                                        <p:tgtEl>
                                          <p:spTgt spid="317462"/>
                                        </p:tgtEl>
                                        <p:attrNameLst>
                                          <p:attrName>ppt_h</p:attrName>
                                        </p:attrNameLst>
                                      </p:cBhvr>
                                      <p:tavLst>
                                        <p:tav tm="0">
                                          <p:val>
                                            <p:fltVal val="0"/>
                                          </p:val>
                                        </p:tav>
                                        <p:tav tm="100000">
                                          <p:val>
                                            <p:strVal val="#ppt_h"/>
                                          </p:val>
                                        </p:tav>
                                      </p:tavLst>
                                    </p:anim>
                                  </p:childTnLst>
                                </p:cTn>
                              </p:par>
                            </p:childTnLst>
                          </p:cTn>
                        </p:par>
                        <p:par>
                          <p:cTn id="42" fill="hold" nodeType="afterGroup">
                            <p:stCondLst>
                              <p:cond delay="2000"/>
                            </p:stCondLst>
                            <p:childTnLst>
                              <p:par>
                                <p:cTn id="43" presetID="17" presetClass="entr" presetSubtype="1" fill="hold" grpId="0" nodeType="afterEffect">
                                  <p:stCondLst>
                                    <p:cond delay="0"/>
                                  </p:stCondLst>
                                  <p:childTnLst>
                                    <p:set>
                                      <p:cBhvr>
                                        <p:cTn id="44" dur="1" fill="hold">
                                          <p:stCondLst>
                                            <p:cond delay="0"/>
                                          </p:stCondLst>
                                        </p:cTn>
                                        <p:tgtEl>
                                          <p:spTgt spid="317463"/>
                                        </p:tgtEl>
                                        <p:attrNameLst>
                                          <p:attrName>style.visibility</p:attrName>
                                        </p:attrNameLst>
                                      </p:cBhvr>
                                      <p:to>
                                        <p:strVal val="visible"/>
                                      </p:to>
                                    </p:set>
                                    <p:anim calcmode="lin" valueType="num">
                                      <p:cBhvr>
                                        <p:cTn id="45" dur="500" fill="hold"/>
                                        <p:tgtEl>
                                          <p:spTgt spid="317463"/>
                                        </p:tgtEl>
                                        <p:attrNameLst>
                                          <p:attrName>ppt_x</p:attrName>
                                        </p:attrNameLst>
                                      </p:cBhvr>
                                      <p:tavLst>
                                        <p:tav tm="0">
                                          <p:val>
                                            <p:strVal val="#ppt_x"/>
                                          </p:val>
                                        </p:tav>
                                        <p:tav tm="100000">
                                          <p:val>
                                            <p:strVal val="#ppt_x"/>
                                          </p:val>
                                        </p:tav>
                                      </p:tavLst>
                                    </p:anim>
                                    <p:anim calcmode="lin" valueType="num">
                                      <p:cBhvr>
                                        <p:cTn id="46" dur="500" fill="hold"/>
                                        <p:tgtEl>
                                          <p:spTgt spid="317463"/>
                                        </p:tgtEl>
                                        <p:attrNameLst>
                                          <p:attrName>ppt_y</p:attrName>
                                        </p:attrNameLst>
                                      </p:cBhvr>
                                      <p:tavLst>
                                        <p:tav tm="0">
                                          <p:val>
                                            <p:strVal val="#ppt_y-#ppt_h/2"/>
                                          </p:val>
                                        </p:tav>
                                        <p:tav tm="100000">
                                          <p:val>
                                            <p:strVal val="#ppt_y"/>
                                          </p:val>
                                        </p:tav>
                                      </p:tavLst>
                                    </p:anim>
                                    <p:anim calcmode="lin" valueType="num">
                                      <p:cBhvr>
                                        <p:cTn id="47" dur="500" fill="hold"/>
                                        <p:tgtEl>
                                          <p:spTgt spid="317463"/>
                                        </p:tgtEl>
                                        <p:attrNameLst>
                                          <p:attrName>ppt_w</p:attrName>
                                        </p:attrNameLst>
                                      </p:cBhvr>
                                      <p:tavLst>
                                        <p:tav tm="0">
                                          <p:val>
                                            <p:strVal val="#ppt_w"/>
                                          </p:val>
                                        </p:tav>
                                        <p:tav tm="100000">
                                          <p:val>
                                            <p:strVal val="#ppt_w"/>
                                          </p:val>
                                        </p:tav>
                                      </p:tavLst>
                                    </p:anim>
                                    <p:anim calcmode="lin" valueType="num">
                                      <p:cBhvr>
                                        <p:cTn id="48" dur="500" fill="hold"/>
                                        <p:tgtEl>
                                          <p:spTgt spid="317463"/>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8" fill="hold" grpId="0" nodeType="clickEffect">
                                  <p:stCondLst>
                                    <p:cond delay="0"/>
                                  </p:stCondLst>
                                  <p:childTnLst>
                                    <p:set>
                                      <p:cBhvr>
                                        <p:cTn id="52" dur="1" fill="hold">
                                          <p:stCondLst>
                                            <p:cond delay="0"/>
                                          </p:stCondLst>
                                        </p:cTn>
                                        <p:tgtEl>
                                          <p:spTgt spid="317447"/>
                                        </p:tgtEl>
                                        <p:attrNameLst>
                                          <p:attrName>style.visibility</p:attrName>
                                        </p:attrNameLst>
                                      </p:cBhvr>
                                      <p:to>
                                        <p:strVal val="visible"/>
                                      </p:to>
                                    </p:set>
                                    <p:anim calcmode="lin" valueType="num">
                                      <p:cBhvr>
                                        <p:cTn id="53" dur="500" fill="hold"/>
                                        <p:tgtEl>
                                          <p:spTgt spid="317447"/>
                                        </p:tgtEl>
                                        <p:attrNameLst>
                                          <p:attrName>ppt_x</p:attrName>
                                        </p:attrNameLst>
                                      </p:cBhvr>
                                      <p:tavLst>
                                        <p:tav tm="0">
                                          <p:val>
                                            <p:strVal val="#ppt_x-#ppt_w/2"/>
                                          </p:val>
                                        </p:tav>
                                        <p:tav tm="100000">
                                          <p:val>
                                            <p:strVal val="#ppt_x"/>
                                          </p:val>
                                        </p:tav>
                                      </p:tavLst>
                                    </p:anim>
                                    <p:anim calcmode="lin" valueType="num">
                                      <p:cBhvr>
                                        <p:cTn id="54" dur="500" fill="hold"/>
                                        <p:tgtEl>
                                          <p:spTgt spid="317447"/>
                                        </p:tgtEl>
                                        <p:attrNameLst>
                                          <p:attrName>ppt_y</p:attrName>
                                        </p:attrNameLst>
                                      </p:cBhvr>
                                      <p:tavLst>
                                        <p:tav tm="0">
                                          <p:val>
                                            <p:strVal val="#ppt_y"/>
                                          </p:val>
                                        </p:tav>
                                        <p:tav tm="100000">
                                          <p:val>
                                            <p:strVal val="#ppt_y"/>
                                          </p:val>
                                        </p:tav>
                                      </p:tavLst>
                                    </p:anim>
                                    <p:anim calcmode="lin" valueType="num">
                                      <p:cBhvr>
                                        <p:cTn id="55" dur="500" fill="hold"/>
                                        <p:tgtEl>
                                          <p:spTgt spid="317447"/>
                                        </p:tgtEl>
                                        <p:attrNameLst>
                                          <p:attrName>ppt_w</p:attrName>
                                        </p:attrNameLst>
                                      </p:cBhvr>
                                      <p:tavLst>
                                        <p:tav tm="0">
                                          <p:val>
                                            <p:fltVal val="0"/>
                                          </p:val>
                                        </p:tav>
                                        <p:tav tm="100000">
                                          <p:val>
                                            <p:strVal val="#ppt_w"/>
                                          </p:val>
                                        </p:tav>
                                      </p:tavLst>
                                    </p:anim>
                                    <p:anim calcmode="lin" valueType="num">
                                      <p:cBhvr>
                                        <p:cTn id="56" dur="500" fill="hold"/>
                                        <p:tgtEl>
                                          <p:spTgt spid="317447"/>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317448"/>
                                        </p:tgtEl>
                                        <p:attrNameLst>
                                          <p:attrName>style.visibility</p:attrName>
                                        </p:attrNameLst>
                                      </p:cBhvr>
                                      <p:to>
                                        <p:strVal val="visible"/>
                                      </p:to>
                                    </p:set>
                                    <p:anim calcmode="lin" valueType="num">
                                      <p:cBhvr>
                                        <p:cTn id="61" dur="500" fill="hold"/>
                                        <p:tgtEl>
                                          <p:spTgt spid="317448"/>
                                        </p:tgtEl>
                                        <p:attrNameLst>
                                          <p:attrName>ppt_x</p:attrName>
                                        </p:attrNameLst>
                                      </p:cBhvr>
                                      <p:tavLst>
                                        <p:tav tm="0">
                                          <p:val>
                                            <p:strVal val="#ppt_x-#ppt_w/2"/>
                                          </p:val>
                                        </p:tav>
                                        <p:tav tm="100000">
                                          <p:val>
                                            <p:strVal val="#ppt_x"/>
                                          </p:val>
                                        </p:tav>
                                      </p:tavLst>
                                    </p:anim>
                                    <p:anim calcmode="lin" valueType="num">
                                      <p:cBhvr>
                                        <p:cTn id="62" dur="500" fill="hold"/>
                                        <p:tgtEl>
                                          <p:spTgt spid="317448"/>
                                        </p:tgtEl>
                                        <p:attrNameLst>
                                          <p:attrName>ppt_y</p:attrName>
                                        </p:attrNameLst>
                                      </p:cBhvr>
                                      <p:tavLst>
                                        <p:tav tm="0">
                                          <p:val>
                                            <p:strVal val="#ppt_y"/>
                                          </p:val>
                                        </p:tav>
                                        <p:tav tm="100000">
                                          <p:val>
                                            <p:strVal val="#ppt_y"/>
                                          </p:val>
                                        </p:tav>
                                      </p:tavLst>
                                    </p:anim>
                                    <p:anim calcmode="lin" valueType="num">
                                      <p:cBhvr>
                                        <p:cTn id="63" dur="500" fill="hold"/>
                                        <p:tgtEl>
                                          <p:spTgt spid="317448"/>
                                        </p:tgtEl>
                                        <p:attrNameLst>
                                          <p:attrName>ppt_w</p:attrName>
                                        </p:attrNameLst>
                                      </p:cBhvr>
                                      <p:tavLst>
                                        <p:tav tm="0">
                                          <p:val>
                                            <p:fltVal val="0"/>
                                          </p:val>
                                        </p:tav>
                                        <p:tav tm="100000">
                                          <p:val>
                                            <p:strVal val="#ppt_w"/>
                                          </p:val>
                                        </p:tav>
                                      </p:tavLst>
                                    </p:anim>
                                    <p:anim calcmode="lin" valueType="num">
                                      <p:cBhvr>
                                        <p:cTn id="64" dur="500" fill="hold"/>
                                        <p:tgtEl>
                                          <p:spTgt spid="317448"/>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5" presetClass="entr" presetSubtype="5" fill="hold" grpId="0" nodeType="clickEffect">
                                  <p:stCondLst>
                                    <p:cond delay="0"/>
                                  </p:stCondLst>
                                  <p:childTnLst>
                                    <p:set>
                                      <p:cBhvr>
                                        <p:cTn id="68" dur="1" fill="hold">
                                          <p:stCondLst>
                                            <p:cond delay="0"/>
                                          </p:stCondLst>
                                        </p:cTn>
                                        <p:tgtEl>
                                          <p:spTgt spid="317449"/>
                                        </p:tgtEl>
                                        <p:attrNameLst>
                                          <p:attrName>style.visibility</p:attrName>
                                        </p:attrNameLst>
                                      </p:cBhvr>
                                      <p:to>
                                        <p:strVal val="visible"/>
                                      </p:to>
                                    </p:set>
                                    <p:animEffect transition="in" filter="checkerboard(down)">
                                      <p:cBhvr>
                                        <p:cTn id="69" dur="500"/>
                                        <p:tgtEl>
                                          <p:spTgt spid="31744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8" fill="hold" grpId="0" nodeType="clickEffect">
                                  <p:stCondLst>
                                    <p:cond delay="0"/>
                                  </p:stCondLst>
                                  <p:childTnLst>
                                    <p:set>
                                      <p:cBhvr>
                                        <p:cTn id="73" dur="1" fill="hold">
                                          <p:stCondLst>
                                            <p:cond delay="0"/>
                                          </p:stCondLst>
                                        </p:cTn>
                                        <p:tgtEl>
                                          <p:spTgt spid="317450"/>
                                        </p:tgtEl>
                                        <p:attrNameLst>
                                          <p:attrName>style.visibility</p:attrName>
                                        </p:attrNameLst>
                                      </p:cBhvr>
                                      <p:to>
                                        <p:strVal val="visible"/>
                                      </p:to>
                                    </p:set>
                                    <p:animEffect transition="in" filter="slide(fromLeft)">
                                      <p:cBhvr>
                                        <p:cTn id="74" dur="500"/>
                                        <p:tgtEl>
                                          <p:spTgt spid="31745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1" fill="hold" grpId="0" nodeType="clickEffect">
                                  <p:stCondLst>
                                    <p:cond delay="0"/>
                                  </p:stCondLst>
                                  <p:childTnLst>
                                    <p:set>
                                      <p:cBhvr>
                                        <p:cTn id="78" dur="1" fill="hold">
                                          <p:stCondLst>
                                            <p:cond delay="0"/>
                                          </p:stCondLst>
                                        </p:cTn>
                                        <p:tgtEl>
                                          <p:spTgt spid="317468"/>
                                        </p:tgtEl>
                                        <p:attrNameLst>
                                          <p:attrName>style.visibility</p:attrName>
                                        </p:attrNameLst>
                                      </p:cBhvr>
                                      <p:to>
                                        <p:strVal val="visible"/>
                                      </p:to>
                                    </p:set>
                                    <p:anim calcmode="lin" valueType="num">
                                      <p:cBhvr>
                                        <p:cTn id="79" dur="500" fill="hold"/>
                                        <p:tgtEl>
                                          <p:spTgt spid="317468"/>
                                        </p:tgtEl>
                                        <p:attrNameLst>
                                          <p:attrName>ppt_x</p:attrName>
                                        </p:attrNameLst>
                                      </p:cBhvr>
                                      <p:tavLst>
                                        <p:tav tm="0">
                                          <p:val>
                                            <p:strVal val="#ppt_x"/>
                                          </p:val>
                                        </p:tav>
                                        <p:tav tm="100000">
                                          <p:val>
                                            <p:strVal val="#ppt_x"/>
                                          </p:val>
                                        </p:tav>
                                      </p:tavLst>
                                    </p:anim>
                                    <p:anim calcmode="lin" valueType="num">
                                      <p:cBhvr>
                                        <p:cTn id="80" dur="500" fill="hold"/>
                                        <p:tgtEl>
                                          <p:spTgt spid="317468"/>
                                        </p:tgtEl>
                                        <p:attrNameLst>
                                          <p:attrName>ppt_y</p:attrName>
                                        </p:attrNameLst>
                                      </p:cBhvr>
                                      <p:tavLst>
                                        <p:tav tm="0">
                                          <p:val>
                                            <p:strVal val="#ppt_y-#ppt_h/2"/>
                                          </p:val>
                                        </p:tav>
                                        <p:tav tm="100000">
                                          <p:val>
                                            <p:strVal val="#ppt_y"/>
                                          </p:val>
                                        </p:tav>
                                      </p:tavLst>
                                    </p:anim>
                                    <p:anim calcmode="lin" valueType="num">
                                      <p:cBhvr>
                                        <p:cTn id="81" dur="500" fill="hold"/>
                                        <p:tgtEl>
                                          <p:spTgt spid="317468"/>
                                        </p:tgtEl>
                                        <p:attrNameLst>
                                          <p:attrName>ppt_w</p:attrName>
                                        </p:attrNameLst>
                                      </p:cBhvr>
                                      <p:tavLst>
                                        <p:tav tm="0">
                                          <p:val>
                                            <p:strVal val="#ppt_w"/>
                                          </p:val>
                                        </p:tav>
                                        <p:tav tm="100000">
                                          <p:val>
                                            <p:strVal val="#ppt_w"/>
                                          </p:val>
                                        </p:tav>
                                      </p:tavLst>
                                    </p:anim>
                                    <p:anim calcmode="lin" valueType="num">
                                      <p:cBhvr>
                                        <p:cTn id="82" dur="500" fill="hold"/>
                                        <p:tgtEl>
                                          <p:spTgt spid="317468"/>
                                        </p:tgtEl>
                                        <p:attrNameLst>
                                          <p:attrName>ppt_h</p:attrName>
                                        </p:attrNameLst>
                                      </p:cBhvr>
                                      <p:tavLst>
                                        <p:tav tm="0">
                                          <p:val>
                                            <p:fltVal val="0"/>
                                          </p:val>
                                        </p:tav>
                                        <p:tav tm="100000">
                                          <p:val>
                                            <p:strVal val="#ppt_h"/>
                                          </p:val>
                                        </p:tav>
                                      </p:tavLst>
                                    </p:anim>
                                  </p:childTnLst>
                                </p:cTn>
                              </p:par>
                            </p:childTnLst>
                          </p:cTn>
                        </p:par>
                        <p:par>
                          <p:cTn id="83" fill="hold" nodeType="afterGroup">
                            <p:stCondLst>
                              <p:cond delay="500"/>
                            </p:stCondLst>
                            <p:childTnLst>
                              <p:par>
                                <p:cTn id="84" presetID="17" presetClass="entr" presetSubtype="1" fill="hold" grpId="0" nodeType="afterEffect">
                                  <p:stCondLst>
                                    <p:cond delay="0"/>
                                  </p:stCondLst>
                                  <p:childTnLst>
                                    <p:set>
                                      <p:cBhvr>
                                        <p:cTn id="85" dur="1" fill="hold">
                                          <p:stCondLst>
                                            <p:cond delay="0"/>
                                          </p:stCondLst>
                                        </p:cTn>
                                        <p:tgtEl>
                                          <p:spTgt spid="317465"/>
                                        </p:tgtEl>
                                        <p:attrNameLst>
                                          <p:attrName>style.visibility</p:attrName>
                                        </p:attrNameLst>
                                      </p:cBhvr>
                                      <p:to>
                                        <p:strVal val="visible"/>
                                      </p:to>
                                    </p:set>
                                    <p:anim calcmode="lin" valueType="num">
                                      <p:cBhvr>
                                        <p:cTn id="86" dur="500" fill="hold"/>
                                        <p:tgtEl>
                                          <p:spTgt spid="317465"/>
                                        </p:tgtEl>
                                        <p:attrNameLst>
                                          <p:attrName>ppt_x</p:attrName>
                                        </p:attrNameLst>
                                      </p:cBhvr>
                                      <p:tavLst>
                                        <p:tav tm="0">
                                          <p:val>
                                            <p:strVal val="#ppt_x"/>
                                          </p:val>
                                        </p:tav>
                                        <p:tav tm="100000">
                                          <p:val>
                                            <p:strVal val="#ppt_x"/>
                                          </p:val>
                                        </p:tav>
                                      </p:tavLst>
                                    </p:anim>
                                    <p:anim calcmode="lin" valueType="num">
                                      <p:cBhvr>
                                        <p:cTn id="87" dur="500" fill="hold"/>
                                        <p:tgtEl>
                                          <p:spTgt spid="317465"/>
                                        </p:tgtEl>
                                        <p:attrNameLst>
                                          <p:attrName>ppt_y</p:attrName>
                                        </p:attrNameLst>
                                      </p:cBhvr>
                                      <p:tavLst>
                                        <p:tav tm="0">
                                          <p:val>
                                            <p:strVal val="#ppt_y-#ppt_h/2"/>
                                          </p:val>
                                        </p:tav>
                                        <p:tav tm="100000">
                                          <p:val>
                                            <p:strVal val="#ppt_y"/>
                                          </p:val>
                                        </p:tav>
                                      </p:tavLst>
                                    </p:anim>
                                    <p:anim calcmode="lin" valueType="num">
                                      <p:cBhvr>
                                        <p:cTn id="88" dur="500" fill="hold"/>
                                        <p:tgtEl>
                                          <p:spTgt spid="317465"/>
                                        </p:tgtEl>
                                        <p:attrNameLst>
                                          <p:attrName>ppt_w</p:attrName>
                                        </p:attrNameLst>
                                      </p:cBhvr>
                                      <p:tavLst>
                                        <p:tav tm="0">
                                          <p:val>
                                            <p:strVal val="#ppt_w"/>
                                          </p:val>
                                        </p:tav>
                                        <p:tav tm="100000">
                                          <p:val>
                                            <p:strVal val="#ppt_w"/>
                                          </p:val>
                                        </p:tav>
                                      </p:tavLst>
                                    </p:anim>
                                    <p:anim calcmode="lin" valueType="num">
                                      <p:cBhvr>
                                        <p:cTn id="89" dur="500" fill="hold"/>
                                        <p:tgtEl>
                                          <p:spTgt spid="317465"/>
                                        </p:tgtEl>
                                        <p:attrNameLst>
                                          <p:attrName>ppt_h</p:attrName>
                                        </p:attrNameLst>
                                      </p:cBhvr>
                                      <p:tavLst>
                                        <p:tav tm="0">
                                          <p:val>
                                            <p:fltVal val="0"/>
                                          </p:val>
                                        </p:tav>
                                        <p:tav tm="100000">
                                          <p:val>
                                            <p:strVal val="#ppt_h"/>
                                          </p:val>
                                        </p:tav>
                                      </p:tavLst>
                                    </p:anim>
                                  </p:childTnLst>
                                </p:cTn>
                              </p:par>
                            </p:childTnLst>
                          </p:cTn>
                        </p:par>
                        <p:par>
                          <p:cTn id="90" fill="hold" nodeType="afterGroup">
                            <p:stCondLst>
                              <p:cond delay="1000"/>
                            </p:stCondLst>
                            <p:childTnLst>
                              <p:par>
                                <p:cTn id="91" presetID="17" presetClass="entr" presetSubtype="1" fill="hold" grpId="0" nodeType="afterEffect">
                                  <p:stCondLst>
                                    <p:cond delay="0"/>
                                  </p:stCondLst>
                                  <p:childTnLst>
                                    <p:set>
                                      <p:cBhvr>
                                        <p:cTn id="92" dur="1" fill="hold">
                                          <p:stCondLst>
                                            <p:cond delay="0"/>
                                          </p:stCondLst>
                                        </p:cTn>
                                        <p:tgtEl>
                                          <p:spTgt spid="317466"/>
                                        </p:tgtEl>
                                        <p:attrNameLst>
                                          <p:attrName>style.visibility</p:attrName>
                                        </p:attrNameLst>
                                      </p:cBhvr>
                                      <p:to>
                                        <p:strVal val="visible"/>
                                      </p:to>
                                    </p:set>
                                    <p:anim calcmode="lin" valueType="num">
                                      <p:cBhvr>
                                        <p:cTn id="93" dur="500" fill="hold"/>
                                        <p:tgtEl>
                                          <p:spTgt spid="317466"/>
                                        </p:tgtEl>
                                        <p:attrNameLst>
                                          <p:attrName>ppt_x</p:attrName>
                                        </p:attrNameLst>
                                      </p:cBhvr>
                                      <p:tavLst>
                                        <p:tav tm="0">
                                          <p:val>
                                            <p:strVal val="#ppt_x"/>
                                          </p:val>
                                        </p:tav>
                                        <p:tav tm="100000">
                                          <p:val>
                                            <p:strVal val="#ppt_x"/>
                                          </p:val>
                                        </p:tav>
                                      </p:tavLst>
                                    </p:anim>
                                    <p:anim calcmode="lin" valueType="num">
                                      <p:cBhvr>
                                        <p:cTn id="94" dur="500" fill="hold"/>
                                        <p:tgtEl>
                                          <p:spTgt spid="317466"/>
                                        </p:tgtEl>
                                        <p:attrNameLst>
                                          <p:attrName>ppt_y</p:attrName>
                                        </p:attrNameLst>
                                      </p:cBhvr>
                                      <p:tavLst>
                                        <p:tav tm="0">
                                          <p:val>
                                            <p:strVal val="#ppt_y-#ppt_h/2"/>
                                          </p:val>
                                        </p:tav>
                                        <p:tav tm="100000">
                                          <p:val>
                                            <p:strVal val="#ppt_y"/>
                                          </p:val>
                                        </p:tav>
                                      </p:tavLst>
                                    </p:anim>
                                    <p:anim calcmode="lin" valueType="num">
                                      <p:cBhvr>
                                        <p:cTn id="95" dur="500" fill="hold"/>
                                        <p:tgtEl>
                                          <p:spTgt spid="317466"/>
                                        </p:tgtEl>
                                        <p:attrNameLst>
                                          <p:attrName>ppt_w</p:attrName>
                                        </p:attrNameLst>
                                      </p:cBhvr>
                                      <p:tavLst>
                                        <p:tav tm="0">
                                          <p:val>
                                            <p:strVal val="#ppt_w"/>
                                          </p:val>
                                        </p:tav>
                                        <p:tav tm="100000">
                                          <p:val>
                                            <p:strVal val="#ppt_w"/>
                                          </p:val>
                                        </p:tav>
                                      </p:tavLst>
                                    </p:anim>
                                    <p:anim calcmode="lin" valueType="num">
                                      <p:cBhvr>
                                        <p:cTn id="96" dur="500" fill="hold"/>
                                        <p:tgtEl>
                                          <p:spTgt spid="317466"/>
                                        </p:tgtEl>
                                        <p:attrNameLst>
                                          <p:attrName>ppt_h</p:attrName>
                                        </p:attrNameLst>
                                      </p:cBhvr>
                                      <p:tavLst>
                                        <p:tav tm="0">
                                          <p:val>
                                            <p:fltVal val="0"/>
                                          </p:val>
                                        </p:tav>
                                        <p:tav tm="100000">
                                          <p:val>
                                            <p:strVal val="#ppt_h"/>
                                          </p:val>
                                        </p:tav>
                                      </p:tavLst>
                                    </p:anim>
                                  </p:childTnLst>
                                </p:cTn>
                              </p:par>
                            </p:childTnLst>
                          </p:cTn>
                        </p:par>
                        <p:par>
                          <p:cTn id="97" fill="hold" nodeType="afterGroup">
                            <p:stCondLst>
                              <p:cond delay="1500"/>
                            </p:stCondLst>
                            <p:childTnLst>
                              <p:par>
                                <p:cTn id="98" presetID="17" presetClass="entr" presetSubtype="1" fill="hold" grpId="0" nodeType="afterEffect">
                                  <p:stCondLst>
                                    <p:cond delay="0"/>
                                  </p:stCondLst>
                                  <p:childTnLst>
                                    <p:set>
                                      <p:cBhvr>
                                        <p:cTn id="99" dur="1" fill="hold">
                                          <p:stCondLst>
                                            <p:cond delay="0"/>
                                          </p:stCondLst>
                                        </p:cTn>
                                        <p:tgtEl>
                                          <p:spTgt spid="317467"/>
                                        </p:tgtEl>
                                        <p:attrNameLst>
                                          <p:attrName>style.visibility</p:attrName>
                                        </p:attrNameLst>
                                      </p:cBhvr>
                                      <p:to>
                                        <p:strVal val="visible"/>
                                      </p:to>
                                    </p:set>
                                    <p:anim calcmode="lin" valueType="num">
                                      <p:cBhvr>
                                        <p:cTn id="100" dur="500" fill="hold"/>
                                        <p:tgtEl>
                                          <p:spTgt spid="317467"/>
                                        </p:tgtEl>
                                        <p:attrNameLst>
                                          <p:attrName>ppt_x</p:attrName>
                                        </p:attrNameLst>
                                      </p:cBhvr>
                                      <p:tavLst>
                                        <p:tav tm="0">
                                          <p:val>
                                            <p:strVal val="#ppt_x"/>
                                          </p:val>
                                        </p:tav>
                                        <p:tav tm="100000">
                                          <p:val>
                                            <p:strVal val="#ppt_x"/>
                                          </p:val>
                                        </p:tav>
                                      </p:tavLst>
                                    </p:anim>
                                    <p:anim calcmode="lin" valueType="num">
                                      <p:cBhvr>
                                        <p:cTn id="101" dur="500" fill="hold"/>
                                        <p:tgtEl>
                                          <p:spTgt spid="317467"/>
                                        </p:tgtEl>
                                        <p:attrNameLst>
                                          <p:attrName>ppt_y</p:attrName>
                                        </p:attrNameLst>
                                      </p:cBhvr>
                                      <p:tavLst>
                                        <p:tav tm="0">
                                          <p:val>
                                            <p:strVal val="#ppt_y-#ppt_h/2"/>
                                          </p:val>
                                        </p:tav>
                                        <p:tav tm="100000">
                                          <p:val>
                                            <p:strVal val="#ppt_y"/>
                                          </p:val>
                                        </p:tav>
                                      </p:tavLst>
                                    </p:anim>
                                    <p:anim calcmode="lin" valueType="num">
                                      <p:cBhvr>
                                        <p:cTn id="102" dur="500" fill="hold"/>
                                        <p:tgtEl>
                                          <p:spTgt spid="317467"/>
                                        </p:tgtEl>
                                        <p:attrNameLst>
                                          <p:attrName>ppt_w</p:attrName>
                                        </p:attrNameLst>
                                      </p:cBhvr>
                                      <p:tavLst>
                                        <p:tav tm="0">
                                          <p:val>
                                            <p:strVal val="#ppt_w"/>
                                          </p:val>
                                        </p:tav>
                                        <p:tav tm="100000">
                                          <p:val>
                                            <p:strVal val="#ppt_w"/>
                                          </p:val>
                                        </p:tav>
                                      </p:tavLst>
                                    </p:anim>
                                    <p:anim calcmode="lin" valueType="num">
                                      <p:cBhvr>
                                        <p:cTn id="103" dur="500" fill="hold"/>
                                        <p:tgtEl>
                                          <p:spTgt spid="317467"/>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7" presetClass="entr" presetSubtype="8" fill="hold" grpId="0" nodeType="clickEffect">
                                  <p:stCondLst>
                                    <p:cond delay="0"/>
                                  </p:stCondLst>
                                  <p:childTnLst>
                                    <p:set>
                                      <p:cBhvr>
                                        <p:cTn id="107" dur="1" fill="hold">
                                          <p:stCondLst>
                                            <p:cond delay="0"/>
                                          </p:stCondLst>
                                        </p:cTn>
                                        <p:tgtEl>
                                          <p:spTgt spid="317497"/>
                                        </p:tgtEl>
                                        <p:attrNameLst>
                                          <p:attrName>style.visibility</p:attrName>
                                        </p:attrNameLst>
                                      </p:cBhvr>
                                      <p:to>
                                        <p:strVal val="visible"/>
                                      </p:to>
                                    </p:set>
                                    <p:anim calcmode="lin" valueType="num">
                                      <p:cBhvr>
                                        <p:cTn id="108" dur="500" fill="hold"/>
                                        <p:tgtEl>
                                          <p:spTgt spid="317497"/>
                                        </p:tgtEl>
                                        <p:attrNameLst>
                                          <p:attrName>ppt_x</p:attrName>
                                        </p:attrNameLst>
                                      </p:cBhvr>
                                      <p:tavLst>
                                        <p:tav tm="0">
                                          <p:val>
                                            <p:strVal val="#ppt_x-#ppt_w/2"/>
                                          </p:val>
                                        </p:tav>
                                        <p:tav tm="100000">
                                          <p:val>
                                            <p:strVal val="#ppt_x"/>
                                          </p:val>
                                        </p:tav>
                                      </p:tavLst>
                                    </p:anim>
                                    <p:anim calcmode="lin" valueType="num">
                                      <p:cBhvr>
                                        <p:cTn id="109" dur="500" fill="hold"/>
                                        <p:tgtEl>
                                          <p:spTgt spid="317497"/>
                                        </p:tgtEl>
                                        <p:attrNameLst>
                                          <p:attrName>ppt_y</p:attrName>
                                        </p:attrNameLst>
                                      </p:cBhvr>
                                      <p:tavLst>
                                        <p:tav tm="0">
                                          <p:val>
                                            <p:strVal val="#ppt_y"/>
                                          </p:val>
                                        </p:tav>
                                        <p:tav tm="100000">
                                          <p:val>
                                            <p:strVal val="#ppt_y"/>
                                          </p:val>
                                        </p:tav>
                                      </p:tavLst>
                                    </p:anim>
                                    <p:anim calcmode="lin" valueType="num">
                                      <p:cBhvr>
                                        <p:cTn id="110" dur="500" fill="hold"/>
                                        <p:tgtEl>
                                          <p:spTgt spid="317497"/>
                                        </p:tgtEl>
                                        <p:attrNameLst>
                                          <p:attrName>ppt_w</p:attrName>
                                        </p:attrNameLst>
                                      </p:cBhvr>
                                      <p:tavLst>
                                        <p:tav tm="0">
                                          <p:val>
                                            <p:fltVal val="0"/>
                                          </p:val>
                                        </p:tav>
                                        <p:tav tm="100000">
                                          <p:val>
                                            <p:strVal val="#ppt_w"/>
                                          </p:val>
                                        </p:tav>
                                      </p:tavLst>
                                    </p:anim>
                                    <p:anim calcmode="lin" valueType="num">
                                      <p:cBhvr>
                                        <p:cTn id="111" dur="500" fill="hold"/>
                                        <p:tgtEl>
                                          <p:spTgt spid="317497"/>
                                        </p:tgtEl>
                                        <p:attrNameLst>
                                          <p:attrName>ppt_h</p:attrName>
                                        </p:attrNameLst>
                                      </p:cBhvr>
                                      <p:tavLst>
                                        <p:tav tm="0">
                                          <p:val>
                                            <p:strVal val="#ppt_h"/>
                                          </p:val>
                                        </p:tav>
                                        <p:tav tm="100000">
                                          <p:val>
                                            <p:strVal val="#ppt_h"/>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grpId="0" nodeType="clickEffect">
                                  <p:stCondLst>
                                    <p:cond delay="0"/>
                                  </p:stCondLst>
                                  <p:childTnLst>
                                    <p:set>
                                      <p:cBhvr>
                                        <p:cTn id="115" dur="1" fill="hold">
                                          <p:stCondLst>
                                            <p:cond delay="0"/>
                                          </p:stCondLst>
                                        </p:cTn>
                                        <p:tgtEl>
                                          <p:spTgt spid="317502"/>
                                        </p:tgtEl>
                                        <p:attrNameLst>
                                          <p:attrName>style.visibility</p:attrName>
                                        </p:attrNameLst>
                                      </p:cBhvr>
                                      <p:to>
                                        <p:strVal val="visible"/>
                                      </p:to>
                                    </p:set>
                                    <p:anim calcmode="lin" valueType="num">
                                      <p:cBhvr>
                                        <p:cTn id="116" dur="500" fill="hold"/>
                                        <p:tgtEl>
                                          <p:spTgt spid="317502"/>
                                        </p:tgtEl>
                                        <p:attrNameLst>
                                          <p:attrName>ppt_x</p:attrName>
                                        </p:attrNameLst>
                                      </p:cBhvr>
                                      <p:tavLst>
                                        <p:tav tm="0">
                                          <p:val>
                                            <p:strVal val="#ppt_x-#ppt_w/2"/>
                                          </p:val>
                                        </p:tav>
                                        <p:tav tm="100000">
                                          <p:val>
                                            <p:strVal val="#ppt_x"/>
                                          </p:val>
                                        </p:tav>
                                      </p:tavLst>
                                    </p:anim>
                                    <p:anim calcmode="lin" valueType="num">
                                      <p:cBhvr>
                                        <p:cTn id="117" dur="500" fill="hold"/>
                                        <p:tgtEl>
                                          <p:spTgt spid="317502"/>
                                        </p:tgtEl>
                                        <p:attrNameLst>
                                          <p:attrName>ppt_y</p:attrName>
                                        </p:attrNameLst>
                                      </p:cBhvr>
                                      <p:tavLst>
                                        <p:tav tm="0">
                                          <p:val>
                                            <p:strVal val="#ppt_y"/>
                                          </p:val>
                                        </p:tav>
                                        <p:tav tm="100000">
                                          <p:val>
                                            <p:strVal val="#ppt_y"/>
                                          </p:val>
                                        </p:tav>
                                      </p:tavLst>
                                    </p:anim>
                                    <p:anim calcmode="lin" valueType="num">
                                      <p:cBhvr>
                                        <p:cTn id="118" dur="500" fill="hold"/>
                                        <p:tgtEl>
                                          <p:spTgt spid="317502"/>
                                        </p:tgtEl>
                                        <p:attrNameLst>
                                          <p:attrName>ppt_w</p:attrName>
                                        </p:attrNameLst>
                                      </p:cBhvr>
                                      <p:tavLst>
                                        <p:tav tm="0">
                                          <p:val>
                                            <p:fltVal val="0"/>
                                          </p:val>
                                        </p:tav>
                                        <p:tav tm="100000">
                                          <p:val>
                                            <p:strVal val="#ppt_w"/>
                                          </p:val>
                                        </p:tav>
                                      </p:tavLst>
                                    </p:anim>
                                    <p:anim calcmode="lin" valueType="num">
                                      <p:cBhvr>
                                        <p:cTn id="119" dur="500" fill="hold"/>
                                        <p:tgtEl>
                                          <p:spTgt spid="317502"/>
                                        </p:tgtEl>
                                        <p:attrNameLst>
                                          <p:attrName>ppt_h</p:attrName>
                                        </p:attrNameLst>
                                      </p:cBhvr>
                                      <p:tavLst>
                                        <p:tav tm="0">
                                          <p:val>
                                            <p:strVal val="#ppt_h"/>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7" presetClass="entr" presetSubtype="8" fill="hold" grpId="0" nodeType="clickEffect">
                                  <p:stCondLst>
                                    <p:cond delay="0"/>
                                  </p:stCondLst>
                                  <p:childTnLst>
                                    <p:set>
                                      <p:cBhvr>
                                        <p:cTn id="123" dur="1" fill="hold">
                                          <p:stCondLst>
                                            <p:cond delay="0"/>
                                          </p:stCondLst>
                                        </p:cTn>
                                        <p:tgtEl>
                                          <p:spTgt spid="317498"/>
                                        </p:tgtEl>
                                        <p:attrNameLst>
                                          <p:attrName>style.visibility</p:attrName>
                                        </p:attrNameLst>
                                      </p:cBhvr>
                                      <p:to>
                                        <p:strVal val="visible"/>
                                      </p:to>
                                    </p:set>
                                    <p:anim calcmode="lin" valueType="num">
                                      <p:cBhvr>
                                        <p:cTn id="124" dur="500" fill="hold"/>
                                        <p:tgtEl>
                                          <p:spTgt spid="317498"/>
                                        </p:tgtEl>
                                        <p:attrNameLst>
                                          <p:attrName>ppt_x</p:attrName>
                                        </p:attrNameLst>
                                      </p:cBhvr>
                                      <p:tavLst>
                                        <p:tav tm="0">
                                          <p:val>
                                            <p:strVal val="#ppt_x-#ppt_w/2"/>
                                          </p:val>
                                        </p:tav>
                                        <p:tav tm="100000">
                                          <p:val>
                                            <p:strVal val="#ppt_x"/>
                                          </p:val>
                                        </p:tav>
                                      </p:tavLst>
                                    </p:anim>
                                    <p:anim calcmode="lin" valueType="num">
                                      <p:cBhvr>
                                        <p:cTn id="125" dur="500" fill="hold"/>
                                        <p:tgtEl>
                                          <p:spTgt spid="317498"/>
                                        </p:tgtEl>
                                        <p:attrNameLst>
                                          <p:attrName>ppt_y</p:attrName>
                                        </p:attrNameLst>
                                      </p:cBhvr>
                                      <p:tavLst>
                                        <p:tav tm="0">
                                          <p:val>
                                            <p:strVal val="#ppt_y"/>
                                          </p:val>
                                        </p:tav>
                                        <p:tav tm="100000">
                                          <p:val>
                                            <p:strVal val="#ppt_y"/>
                                          </p:val>
                                        </p:tav>
                                      </p:tavLst>
                                    </p:anim>
                                    <p:anim calcmode="lin" valueType="num">
                                      <p:cBhvr>
                                        <p:cTn id="126" dur="500" fill="hold"/>
                                        <p:tgtEl>
                                          <p:spTgt spid="317498"/>
                                        </p:tgtEl>
                                        <p:attrNameLst>
                                          <p:attrName>ppt_w</p:attrName>
                                        </p:attrNameLst>
                                      </p:cBhvr>
                                      <p:tavLst>
                                        <p:tav tm="0">
                                          <p:val>
                                            <p:fltVal val="0"/>
                                          </p:val>
                                        </p:tav>
                                        <p:tav tm="100000">
                                          <p:val>
                                            <p:strVal val="#ppt_w"/>
                                          </p:val>
                                        </p:tav>
                                      </p:tavLst>
                                    </p:anim>
                                    <p:anim calcmode="lin" valueType="num">
                                      <p:cBhvr>
                                        <p:cTn id="127" dur="500" fill="hold"/>
                                        <p:tgtEl>
                                          <p:spTgt spid="317498"/>
                                        </p:tgtEl>
                                        <p:attrNameLst>
                                          <p:attrName>ppt_h</p:attrName>
                                        </p:attrNameLst>
                                      </p:cBhvr>
                                      <p:tavLst>
                                        <p:tav tm="0">
                                          <p:val>
                                            <p:strVal val="#ppt_h"/>
                                          </p:val>
                                        </p:tav>
                                        <p:tav tm="100000">
                                          <p:val>
                                            <p:strVal val="#ppt_h"/>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7" presetClass="entr" presetSubtype="8" fill="hold" grpId="0" nodeType="clickEffect">
                                  <p:stCondLst>
                                    <p:cond delay="0"/>
                                  </p:stCondLst>
                                  <p:childTnLst>
                                    <p:set>
                                      <p:cBhvr>
                                        <p:cTn id="131" dur="1" fill="hold">
                                          <p:stCondLst>
                                            <p:cond delay="0"/>
                                          </p:stCondLst>
                                        </p:cTn>
                                        <p:tgtEl>
                                          <p:spTgt spid="317503"/>
                                        </p:tgtEl>
                                        <p:attrNameLst>
                                          <p:attrName>style.visibility</p:attrName>
                                        </p:attrNameLst>
                                      </p:cBhvr>
                                      <p:to>
                                        <p:strVal val="visible"/>
                                      </p:to>
                                    </p:set>
                                    <p:anim calcmode="lin" valueType="num">
                                      <p:cBhvr>
                                        <p:cTn id="132" dur="500" fill="hold"/>
                                        <p:tgtEl>
                                          <p:spTgt spid="317503"/>
                                        </p:tgtEl>
                                        <p:attrNameLst>
                                          <p:attrName>ppt_x</p:attrName>
                                        </p:attrNameLst>
                                      </p:cBhvr>
                                      <p:tavLst>
                                        <p:tav tm="0">
                                          <p:val>
                                            <p:strVal val="#ppt_x-#ppt_w/2"/>
                                          </p:val>
                                        </p:tav>
                                        <p:tav tm="100000">
                                          <p:val>
                                            <p:strVal val="#ppt_x"/>
                                          </p:val>
                                        </p:tav>
                                      </p:tavLst>
                                    </p:anim>
                                    <p:anim calcmode="lin" valueType="num">
                                      <p:cBhvr>
                                        <p:cTn id="133" dur="500" fill="hold"/>
                                        <p:tgtEl>
                                          <p:spTgt spid="317503"/>
                                        </p:tgtEl>
                                        <p:attrNameLst>
                                          <p:attrName>ppt_y</p:attrName>
                                        </p:attrNameLst>
                                      </p:cBhvr>
                                      <p:tavLst>
                                        <p:tav tm="0">
                                          <p:val>
                                            <p:strVal val="#ppt_y"/>
                                          </p:val>
                                        </p:tav>
                                        <p:tav tm="100000">
                                          <p:val>
                                            <p:strVal val="#ppt_y"/>
                                          </p:val>
                                        </p:tav>
                                      </p:tavLst>
                                    </p:anim>
                                    <p:anim calcmode="lin" valueType="num">
                                      <p:cBhvr>
                                        <p:cTn id="134" dur="500" fill="hold"/>
                                        <p:tgtEl>
                                          <p:spTgt spid="317503"/>
                                        </p:tgtEl>
                                        <p:attrNameLst>
                                          <p:attrName>ppt_w</p:attrName>
                                        </p:attrNameLst>
                                      </p:cBhvr>
                                      <p:tavLst>
                                        <p:tav tm="0">
                                          <p:val>
                                            <p:fltVal val="0"/>
                                          </p:val>
                                        </p:tav>
                                        <p:tav tm="100000">
                                          <p:val>
                                            <p:strVal val="#ppt_w"/>
                                          </p:val>
                                        </p:tav>
                                      </p:tavLst>
                                    </p:anim>
                                    <p:anim calcmode="lin" valueType="num">
                                      <p:cBhvr>
                                        <p:cTn id="135" dur="500" fill="hold"/>
                                        <p:tgtEl>
                                          <p:spTgt spid="317503"/>
                                        </p:tgtEl>
                                        <p:attrNameLst>
                                          <p:attrName>ppt_h</p:attrName>
                                        </p:attrNameLst>
                                      </p:cBhvr>
                                      <p:tavLst>
                                        <p:tav tm="0">
                                          <p:val>
                                            <p:strVal val="#ppt_h"/>
                                          </p:val>
                                        </p:tav>
                                        <p:tav tm="100000">
                                          <p:val>
                                            <p:strVal val="#ppt_h"/>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5" presetClass="entr" presetSubtype="5" fill="hold" grpId="0" nodeType="clickEffect">
                                  <p:stCondLst>
                                    <p:cond delay="0"/>
                                  </p:stCondLst>
                                  <p:childTnLst>
                                    <p:set>
                                      <p:cBhvr>
                                        <p:cTn id="139" dur="1" fill="hold">
                                          <p:stCondLst>
                                            <p:cond delay="0"/>
                                          </p:stCondLst>
                                        </p:cTn>
                                        <p:tgtEl>
                                          <p:spTgt spid="317451"/>
                                        </p:tgtEl>
                                        <p:attrNameLst>
                                          <p:attrName>style.visibility</p:attrName>
                                        </p:attrNameLst>
                                      </p:cBhvr>
                                      <p:to>
                                        <p:strVal val="visible"/>
                                      </p:to>
                                    </p:set>
                                    <p:animEffect transition="in" filter="checkerboard(down)">
                                      <p:cBhvr>
                                        <p:cTn id="140" dur="500"/>
                                        <p:tgtEl>
                                          <p:spTgt spid="317451"/>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2" presetClass="entr" presetSubtype="8" fill="hold" grpId="0" nodeType="clickEffect">
                                  <p:stCondLst>
                                    <p:cond delay="0"/>
                                  </p:stCondLst>
                                  <p:childTnLst>
                                    <p:set>
                                      <p:cBhvr>
                                        <p:cTn id="144" dur="1" fill="hold">
                                          <p:stCondLst>
                                            <p:cond delay="0"/>
                                          </p:stCondLst>
                                        </p:cTn>
                                        <p:tgtEl>
                                          <p:spTgt spid="317452"/>
                                        </p:tgtEl>
                                        <p:attrNameLst>
                                          <p:attrName>style.visibility</p:attrName>
                                        </p:attrNameLst>
                                      </p:cBhvr>
                                      <p:to>
                                        <p:strVal val="visible"/>
                                      </p:to>
                                    </p:set>
                                    <p:animEffect transition="in" filter="slide(fromLeft)">
                                      <p:cBhvr>
                                        <p:cTn id="145" dur="500"/>
                                        <p:tgtEl>
                                          <p:spTgt spid="317452"/>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7" presetClass="entr" presetSubtype="1" fill="hold" grpId="0" nodeType="clickEffect">
                                  <p:stCondLst>
                                    <p:cond delay="0"/>
                                  </p:stCondLst>
                                  <p:childTnLst>
                                    <p:set>
                                      <p:cBhvr>
                                        <p:cTn id="149" dur="1" fill="hold">
                                          <p:stCondLst>
                                            <p:cond delay="0"/>
                                          </p:stCondLst>
                                        </p:cTn>
                                        <p:tgtEl>
                                          <p:spTgt spid="317472"/>
                                        </p:tgtEl>
                                        <p:attrNameLst>
                                          <p:attrName>style.visibility</p:attrName>
                                        </p:attrNameLst>
                                      </p:cBhvr>
                                      <p:to>
                                        <p:strVal val="visible"/>
                                      </p:to>
                                    </p:set>
                                    <p:anim calcmode="lin" valueType="num">
                                      <p:cBhvr>
                                        <p:cTn id="150" dur="500" fill="hold"/>
                                        <p:tgtEl>
                                          <p:spTgt spid="317472"/>
                                        </p:tgtEl>
                                        <p:attrNameLst>
                                          <p:attrName>ppt_x</p:attrName>
                                        </p:attrNameLst>
                                      </p:cBhvr>
                                      <p:tavLst>
                                        <p:tav tm="0">
                                          <p:val>
                                            <p:strVal val="#ppt_x"/>
                                          </p:val>
                                        </p:tav>
                                        <p:tav tm="100000">
                                          <p:val>
                                            <p:strVal val="#ppt_x"/>
                                          </p:val>
                                        </p:tav>
                                      </p:tavLst>
                                    </p:anim>
                                    <p:anim calcmode="lin" valueType="num">
                                      <p:cBhvr>
                                        <p:cTn id="151" dur="500" fill="hold"/>
                                        <p:tgtEl>
                                          <p:spTgt spid="317472"/>
                                        </p:tgtEl>
                                        <p:attrNameLst>
                                          <p:attrName>ppt_y</p:attrName>
                                        </p:attrNameLst>
                                      </p:cBhvr>
                                      <p:tavLst>
                                        <p:tav tm="0">
                                          <p:val>
                                            <p:strVal val="#ppt_y-#ppt_h/2"/>
                                          </p:val>
                                        </p:tav>
                                        <p:tav tm="100000">
                                          <p:val>
                                            <p:strVal val="#ppt_y"/>
                                          </p:val>
                                        </p:tav>
                                      </p:tavLst>
                                    </p:anim>
                                    <p:anim calcmode="lin" valueType="num">
                                      <p:cBhvr>
                                        <p:cTn id="152" dur="500" fill="hold"/>
                                        <p:tgtEl>
                                          <p:spTgt spid="317472"/>
                                        </p:tgtEl>
                                        <p:attrNameLst>
                                          <p:attrName>ppt_w</p:attrName>
                                        </p:attrNameLst>
                                      </p:cBhvr>
                                      <p:tavLst>
                                        <p:tav tm="0">
                                          <p:val>
                                            <p:strVal val="#ppt_w"/>
                                          </p:val>
                                        </p:tav>
                                        <p:tav tm="100000">
                                          <p:val>
                                            <p:strVal val="#ppt_w"/>
                                          </p:val>
                                        </p:tav>
                                      </p:tavLst>
                                    </p:anim>
                                    <p:anim calcmode="lin" valueType="num">
                                      <p:cBhvr>
                                        <p:cTn id="153" dur="500" fill="hold"/>
                                        <p:tgtEl>
                                          <p:spTgt spid="317472"/>
                                        </p:tgtEl>
                                        <p:attrNameLst>
                                          <p:attrName>ppt_h</p:attrName>
                                        </p:attrNameLst>
                                      </p:cBhvr>
                                      <p:tavLst>
                                        <p:tav tm="0">
                                          <p:val>
                                            <p:fltVal val="0"/>
                                          </p:val>
                                        </p:tav>
                                        <p:tav tm="100000">
                                          <p:val>
                                            <p:strVal val="#ppt_h"/>
                                          </p:val>
                                        </p:tav>
                                      </p:tavLst>
                                    </p:anim>
                                  </p:childTnLst>
                                </p:cTn>
                              </p:par>
                            </p:childTnLst>
                          </p:cTn>
                        </p:par>
                        <p:par>
                          <p:cTn id="154" fill="hold" nodeType="afterGroup">
                            <p:stCondLst>
                              <p:cond delay="500"/>
                            </p:stCondLst>
                            <p:childTnLst>
                              <p:par>
                                <p:cTn id="155" presetID="17" presetClass="entr" presetSubtype="1" fill="hold" grpId="0" nodeType="afterEffect">
                                  <p:stCondLst>
                                    <p:cond delay="0"/>
                                  </p:stCondLst>
                                  <p:childTnLst>
                                    <p:set>
                                      <p:cBhvr>
                                        <p:cTn id="156" dur="1" fill="hold">
                                          <p:stCondLst>
                                            <p:cond delay="0"/>
                                          </p:stCondLst>
                                        </p:cTn>
                                        <p:tgtEl>
                                          <p:spTgt spid="317469"/>
                                        </p:tgtEl>
                                        <p:attrNameLst>
                                          <p:attrName>style.visibility</p:attrName>
                                        </p:attrNameLst>
                                      </p:cBhvr>
                                      <p:to>
                                        <p:strVal val="visible"/>
                                      </p:to>
                                    </p:set>
                                    <p:anim calcmode="lin" valueType="num">
                                      <p:cBhvr>
                                        <p:cTn id="157" dur="500" fill="hold"/>
                                        <p:tgtEl>
                                          <p:spTgt spid="317469"/>
                                        </p:tgtEl>
                                        <p:attrNameLst>
                                          <p:attrName>ppt_x</p:attrName>
                                        </p:attrNameLst>
                                      </p:cBhvr>
                                      <p:tavLst>
                                        <p:tav tm="0">
                                          <p:val>
                                            <p:strVal val="#ppt_x"/>
                                          </p:val>
                                        </p:tav>
                                        <p:tav tm="100000">
                                          <p:val>
                                            <p:strVal val="#ppt_x"/>
                                          </p:val>
                                        </p:tav>
                                      </p:tavLst>
                                    </p:anim>
                                    <p:anim calcmode="lin" valueType="num">
                                      <p:cBhvr>
                                        <p:cTn id="158" dur="500" fill="hold"/>
                                        <p:tgtEl>
                                          <p:spTgt spid="317469"/>
                                        </p:tgtEl>
                                        <p:attrNameLst>
                                          <p:attrName>ppt_y</p:attrName>
                                        </p:attrNameLst>
                                      </p:cBhvr>
                                      <p:tavLst>
                                        <p:tav tm="0">
                                          <p:val>
                                            <p:strVal val="#ppt_y-#ppt_h/2"/>
                                          </p:val>
                                        </p:tav>
                                        <p:tav tm="100000">
                                          <p:val>
                                            <p:strVal val="#ppt_y"/>
                                          </p:val>
                                        </p:tav>
                                      </p:tavLst>
                                    </p:anim>
                                    <p:anim calcmode="lin" valueType="num">
                                      <p:cBhvr>
                                        <p:cTn id="159" dur="500" fill="hold"/>
                                        <p:tgtEl>
                                          <p:spTgt spid="317469"/>
                                        </p:tgtEl>
                                        <p:attrNameLst>
                                          <p:attrName>ppt_w</p:attrName>
                                        </p:attrNameLst>
                                      </p:cBhvr>
                                      <p:tavLst>
                                        <p:tav tm="0">
                                          <p:val>
                                            <p:strVal val="#ppt_w"/>
                                          </p:val>
                                        </p:tav>
                                        <p:tav tm="100000">
                                          <p:val>
                                            <p:strVal val="#ppt_w"/>
                                          </p:val>
                                        </p:tav>
                                      </p:tavLst>
                                    </p:anim>
                                    <p:anim calcmode="lin" valueType="num">
                                      <p:cBhvr>
                                        <p:cTn id="160" dur="500" fill="hold"/>
                                        <p:tgtEl>
                                          <p:spTgt spid="317469"/>
                                        </p:tgtEl>
                                        <p:attrNameLst>
                                          <p:attrName>ppt_h</p:attrName>
                                        </p:attrNameLst>
                                      </p:cBhvr>
                                      <p:tavLst>
                                        <p:tav tm="0">
                                          <p:val>
                                            <p:fltVal val="0"/>
                                          </p:val>
                                        </p:tav>
                                        <p:tav tm="100000">
                                          <p:val>
                                            <p:strVal val="#ppt_h"/>
                                          </p:val>
                                        </p:tav>
                                      </p:tavLst>
                                    </p:anim>
                                  </p:childTnLst>
                                </p:cTn>
                              </p:par>
                            </p:childTnLst>
                          </p:cTn>
                        </p:par>
                        <p:par>
                          <p:cTn id="161" fill="hold" nodeType="afterGroup">
                            <p:stCondLst>
                              <p:cond delay="1000"/>
                            </p:stCondLst>
                            <p:childTnLst>
                              <p:par>
                                <p:cTn id="162" presetID="17" presetClass="entr" presetSubtype="1" fill="hold" grpId="0" nodeType="afterEffect">
                                  <p:stCondLst>
                                    <p:cond delay="0"/>
                                  </p:stCondLst>
                                  <p:childTnLst>
                                    <p:set>
                                      <p:cBhvr>
                                        <p:cTn id="163" dur="1" fill="hold">
                                          <p:stCondLst>
                                            <p:cond delay="0"/>
                                          </p:stCondLst>
                                        </p:cTn>
                                        <p:tgtEl>
                                          <p:spTgt spid="317470"/>
                                        </p:tgtEl>
                                        <p:attrNameLst>
                                          <p:attrName>style.visibility</p:attrName>
                                        </p:attrNameLst>
                                      </p:cBhvr>
                                      <p:to>
                                        <p:strVal val="visible"/>
                                      </p:to>
                                    </p:set>
                                    <p:anim calcmode="lin" valueType="num">
                                      <p:cBhvr>
                                        <p:cTn id="164" dur="500" fill="hold"/>
                                        <p:tgtEl>
                                          <p:spTgt spid="317470"/>
                                        </p:tgtEl>
                                        <p:attrNameLst>
                                          <p:attrName>ppt_x</p:attrName>
                                        </p:attrNameLst>
                                      </p:cBhvr>
                                      <p:tavLst>
                                        <p:tav tm="0">
                                          <p:val>
                                            <p:strVal val="#ppt_x"/>
                                          </p:val>
                                        </p:tav>
                                        <p:tav tm="100000">
                                          <p:val>
                                            <p:strVal val="#ppt_x"/>
                                          </p:val>
                                        </p:tav>
                                      </p:tavLst>
                                    </p:anim>
                                    <p:anim calcmode="lin" valueType="num">
                                      <p:cBhvr>
                                        <p:cTn id="165" dur="500" fill="hold"/>
                                        <p:tgtEl>
                                          <p:spTgt spid="317470"/>
                                        </p:tgtEl>
                                        <p:attrNameLst>
                                          <p:attrName>ppt_y</p:attrName>
                                        </p:attrNameLst>
                                      </p:cBhvr>
                                      <p:tavLst>
                                        <p:tav tm="0">
                                          <p:val>
                                            <p:strVal val="#ppt_y-#ppt_h/2"/>
                                          </p:val>
                                        </p:tav>
                                        <p:tav tm="100000">
                                          <p:val>
                                            <p:strVal val="#ppt_y"/>
                                          </p:val>
                                        </p:tav>
                                      </p:tavLst>
                                    </p:anim>
                                    <p:anim calcmode="lin" valueType="num">
                                      <p:cBhvr>
                                        <p:cTn id="166" dur="500" fill="hold"/>
                                        <p:tgtEl>
                                          <p:spTgt spid="317470"/>
                                        </p:tgtEl>
                                        <p:attrNameLst>
                                          <p:attrName>ppt_w</p:attrName>
                                        </p:attrNameLst>
                                      </p:cBhvr>
                                      <p:tavLst>
                                        <p:tav tm="0">
                                          <p:val>
                                            <p:strVal val="#ppt_w"/>
                                          </p:val>
                                        </p:tav>
                                        <p:tav tm="100000">
                                          <p:val>
                                            <p:strVal val="#ppt_w"/>
                                          </p:val>
                                        </p:tav>
                                      </p:tavLst>
                                    </p:anim>
                                    <p:anim calcmode="lin" valueType="num">
                                      <p:cBhvr>
                                        <p:cTn id="167" dur="500" fill="hold"/>
                                        <p:tgtEl>
                                          <p:spTgt spid="317470"/>
                                        </p:tgtEl>
                                        <p:attrNameLst>
                                          <p:attrName>ppt_h</p:attrName>
                                        </p:attrNameLst>
                                      </p:cBhvr>
                                      <p:tavLst>
                                        <p:tav tm="0">
                                          <p:val>
                                            <p:fltVal val="0"/>
                                          </p:val>
                                        </p:tav>
                                        <p:tav tm="100000">
                                          <p:val>
                                            <p:strVal val="#ppt_h"/>
                                          </p:val>
                                        </p:tav>
                                      </p:tavLst>
                                    </p:anim>
                                  </p:childTnLst>
                                </p:cTn>
                              </p:par>
                            </p:childTnLst>
                          </p:cTn>
                        </p:par>
                        <p:par>
                          <p:cTn id="168" fill="hold" nodeType="afterGroup">
                            <p:stCondLst>
                              <p:cond delay="1500"/>
                            </p:stCondLst>
                            <p:childTnLst>
                              <p:par>
                                <p:cTn id="169" presetID="17" presetClass="entr" presetSubtype="1" fill="hold" grpId="0" nodeType="afterEffect">
                                  <p:stCondLst>
                                    <p:cond delay="0"/>
                                  </p:stCondLst>
                                  <p:childTnLst>
                                    <p:set>
                                      <p:cBhvr>
                                        <p:cTn id="170" dur="1" fill="hold">
                                          <p:stCondLst>
                                            <p:cond delay="0"/>
                                          </p:stCondLst>
                                        </p:cTn>
                                        <p:tgtEl>
                                          <p:spTgt spid="317471"/>
                                        </p:tgtEl>
                                        <p:attrNameLst>
                                          <p:attrName>style.visibility</p:attrName>
                                        </p:attrNameLst>
                                      </p:cBhvr>
                                      <p:to>
                                        <p:strVal val="visible"/>
                                      </p:to>
                                    </p:set>
                                    <p:anim calcmode="lin" valueType="num">
                                      <p:cBhvr>
                                        <p:cTn id="171" dur="500" fill="hold"/>
                                        <p:tgtEl>
                                          <p:spTgt spid="317471"/>
                                        </p:tgtEl>
                                        <p:attrNameLst>
                                          <p:attrName>ppt_x</p:attrName>
                                        </p:attrNameLst>
                                      </p:cBhvr>
                                      <p:tavLst>
                                        <p:tav tm="0">
                                          <p:val>
                                            <p:strVal val="#ppt_x"/>
                                          </p:val>
                                        </p:tav>
                                        <p:tav tm="100000">
                                          <p:val>
                                            <p:strVal val="#ppt_x"/>
                                          </p:val>
                                        </p:tav>
                                      </p:tavLst>
                                    </p:anim>
                                    <p:anim calcmode="lin" valueType="num">
                                      <p:cBhvr>
                                        <p:cTn id="172" dur="500" fill="hold"/>
                                        <p:tgtEl>
                                          <p:spTgt spid="317471"/>
                                        </p:tgtEl>
                                        <p:attrNameLst>
                                          <p:attrName>ppt_y</p:attrName>
                                        </p:attrNameLst>
                                      </p:cBhvr>
                                      <p:tavLst>
                                        <p:tav tm="0">
                                          <p:val>
                                            <p:strVal val="#ppt_y-#ppt_h/2"/>
                                          </p:val>
                                        </p:tav>
                                        <p:tav tm="100000">
                                          <p:val>
                                            <p:strVal val="#ppt_y"/>
                                          </p:val>
                                        </p:tav>
                                      </p:tavLst>
                                    </p:anim>
                                    <p:anim calcmode="lin" valueType="num">
                                      <p:cBhvr>
                                        <p:cTn id="173" dur="500" fill="hold"/>
                                        <p:tgtEl>
                                          <p:spTgt spid="317471"/>
                                        </p:tgtEl>
                                        <p:attrNameLst>
                                          <p:attrName>ppt_w</p:attrName>
                                        </p:attrNameLst>
                                      </p:cBhvr>
                                      <p:tavLst>
                                        <p:tav tm="0">
                                          <p:val>
                                            <p:strVal val="#ppt_w"/>
                                          </p:val>
                                        </p:tav>
                                        <p:tav tm="100000">
                                          <p:val>
                                            <p:strVal val="#ppt_w"/>
                                          </p:val>
                                        </p:tav>
                                      </p:tavLst>
                                    </p:anim>
                                    <p:anim calcmode="lin" valueType="num">
                                      <p:cBhvr>
                                        <p:cTn id="174" dur="500" fill="hold"/>
                                        <p:tgtEl>
                                          <p:spTgt spid="317471"/>
                                        </p:tgtEl>
                                        <p:attrNameLst>
                                          <p:attrName>ppt_h</p:attrName>
                                        </p:attrNameLst>
                                      </p:cBhvr>
                                      <p:tavLst>
                                        <p:tav tm="0">
                                          <p:val>
                                            <p:fltVal val="0"/>
                                          </p:val>
                                        </p:tav>
                                        <p:tav tm="100000">
                                          <p:val>
                                            <p:strVal val="#ppt_h"/>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7" presetClass="entr" presetSubtype="1" fill="hold" grpId="0" nodeType="clickEffect">
                                  <p:stCondLst>
                                    <p:cond delay="0"/>
                                  </p:stCondLst>
                                  <p:childTnLst>
                                    <p:set>
                                      <p:cBhvr>
                                        <p:cTn id="178" dur="1" fill="hold">
                                          <p:stCondLst>
                                            <p:cond delay="0"/>
                                          </p:stCondLst>
                                        </p:cTn>
                                        <p:tgtEl>
                                          <p:spTgt spid="317489"/>
                                        </p:tgtEl>
                                        <p:attrNameLst>
                                          <p:attrName>style.visibility</p:attrName>
                                        </p:attrNameLst>
                                      </p:cBhvr>
                                      <p:to>
                                        <p:strVal val="visible"/>
                                      </p:to>
                                    </p:set>
                                    <p:anim calcmode="lin" valueType="num">
                                      <p:cBhvr>
                                        <p:cTn id="179" dur="500" fill="hold"/>
                                        <p:tgtEl>
                                          <p:spTgt spid="317489"/>
                                        </p:tgtEl>
                                        <p:attrNameLst>
                                          <p:attrName>ppt_x</p:attrName>
                                        </p:attrNameLst>
                                      </p:cBhvr>
                                      <p:tavLst>
                                        <p:tav tm="0">
                                          <p:val>
                                            <p:strVal val="#ppt_x"/>
                                          </p:val>
                                        </p:tav>
                                        <p:tav tm="100000">
                                          <p:val>
                                            <p:strVal val="#ppt_x"/>
                                          </p:val>
                                        </p:tav>
                                      </p:tavLst>
                                    </p:anim>
                                    <p:anim calcmode="lin" valueType="num">
                                      <p:cBhvr>
                                        <p:cTn id="180" dur="500" fill="hold"/>
                                        <p:tgtEl>
                                          <p:spTgt spid="317489"/>
                                        </p:tgtEl>
                                        <p:attrNameLst>
                                          <p:attrName>ppt_y</p:attrName>
                                        </p:attrNameLst>
                                      </p:cBhvr>
                                      <p:tavLst>
                                        <p:tav tm="0">
                                          <p:val>
                                            <p:strVal val="#ppt_y-#ppt_h/2"/>
                                          </p:val>
                                        </p:tav>
                                        <p:tav tm="100000">
                                          <p:val>
                                            <p:strVal val="#ppt_y"/>
                                          </p:val>
                                        </p:tav>
                                      </p:tavLst>
                                    </p:anim>
                                    <p:anim calcmode="lin" valueType="num">
                                      <p:cBhvr>
                                        <p:cTn id="181" dur="500" fill="hold"/>
                                        <p:tgtEl>
                                          <p:spTgt spid="317489"/>
                                        </p:tgtEl>
                                        <p:attrNameLst>
                                          <p:attrName>ppt_w</p:attrName>
                                        </p:attrNameLst>
                                      </p:cBhvr>
                                      <p:tavLst>
                                        <p:tav tm="0">
                                          <p:val>
                                            <p:strVal val="#ppt_w"/>
                                          </p:val>
                                        </p:tav>
                                        <p:tav tm="100000">
                                          <p:val>
                                            <p:strVal val="#ppt_w"/>
                                          </p:val>
                                        </p:tav>
                                      </p:tavLst>
                                    </p:anim>
                                    <p:anim calcmode="lin" valueType="num">
                                      <p:cBhvr>
                                        <p:cTn id="182" dur="500" fill="hold"/>
                                        <p:tgtEl>
                                          <p:spTgt spid="317489"/>
                                        </p:tgtEl>
                                        <p:attrNameLst>
                                          <p:attrName>ppt_h</p:attrName>
                                        </p:attrNameLst>
                                      </p:cBhvr>
                                      <p:tavLst>
                                        <p:tav tm="0">
                                          <p:val>
                                            <p:fltVal val="0"/>
                                          </p:val>
                                        </p:tav>
                                        <p:tav tm="100000">
                                          <p:val>
                                            <p:strVal val="#ppt_h"/>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7" presetClass="entr" presetSubtype="1" fill="hold" grpId="0" nodeType="clickEffect">
                                  <p:stCondLst>
                                    <p:cond delay="0"/>
                                  </p:stCondLst>
                                  <p:childTnLst>
                                    <p:set>
                                      <p:cBhvr>
                                        <p:cTn id="186" dur="1" fill="hold">
                                          <p:stCondLst>
                                            <p:cond delay="0"/>
                                          </p:stCondLst>
                                        </p:cTn>
                                        <p:tgtEl>
                                          <p:spTgt spid="317490"/>
                                        </p:tgtEl>
                                        <p:attrNameLst>
                                          <p:attrName>style.visibility</p:attrName>
                                        </p:attrNameLst>
                                      </p:cBhvr>
                                      <p:to>
                                        <p:strVal val="visible"/>
                                      </p:to>
                                    </p:set>
                                    <p:anim calcmode="lin" valueType="num">
                                      <p:cBhvr>
                                        <p:cTn id="187" dur="500" fill="hold"/>
                                        <p:tgtEl>
                                          <p:spTgt spid="317490"/>
                                        </p:tgtEl>
                                        <p:attrNameLst>
                                          <p:attrName>ppt_x</p:attrName>
                                        </p:attrNameLst>
                                      </p:cBhvr>
                                      <p:tavLst>
                                        <p:tav tm="0">
                                          <p:val>
                                            <p:strVal val="#ppt_x"/>
                                          </p:val>
                                        </p:tav>
                                        <p:tav tm="100000">
                                          <p:val>
                                            <p:strVal val="#ppt_x"/>
                                          </p:val>
                                        </p:tav>
                                      </p:tavLst>
                                    </p:anim>
                                    <p:anim calcmode="lin" valueType="num">
                                      <p:cBhvr>
                                        <p:cTn id="188" dur="500" fill="hold"/>
                                        <p:tgtEl>
                                          <p:spTgt spid="317490"/>
                                        </p:tgtEl>
                                        <p:attrNameLst>
                                          <p:attrName>ppt_y</p:attrName>
                                        </p:attrNameLst>
                                      </p:cBhvr>
                                      <p:tavLst>
                                        <p:tav tm="0">
                                          <p:val>
                                            <p:strVal val="#ppt_y-#ppt_h/2"/>
                                          </p:val>
                                        </p:tav>
                                        <p:tav tm="100000">
                                          <p:val>
                                            <p:strVal val="#ppt_y"/>
                                          </p:val>
                                        </p:tav>
                                      </p:tavLst>
                                    </p:anim>
                                    <p:anim calcmode="lin" valueType="num">
                                      <p:cBhvr>
                                        <p:cTn id="189" dur="500" fill="hold"/>
                                        <p:tgtEl>
                                          <p:spTgt spid="317490"/>
                                        </p:tgtEl>
                                        <p:attrNameLst>
                                          <p:attrName>ppt_w</p:attrName>
                                        </p:attrNameLst>
                                      </p:cBhvr>
                                      <p:tavLst>
                                        <p:tav tm="0">
                                          <p:val>
                                            <p:strVal val="#ppt_w"/>
                                          </p:val>
                                        </p:tav>
                                        <p:tav tm="100000">
                                          <p:val>
                                            <p:strVal val="#ppt_w"/>
                                          </p:val>
                                        </p:tav>
                                      </p:tavLst>
                                    </p:anim>
                                    <p:anim calcmode="lin" valueType="num">
                                      <p:cBhvr>
                                        <p:cTn id="190" dur="500" fill="hold"/>
                                        <p:tgtEl>
                                          <p:spTgt spid="317490"/>
                                        </p:tgtEl>
                                        <p:attrNameLst>
                                          <p:attrName>ppt_h</p:attrName>
                                        </p:attrNameLst>
                                      </p:cBhvr>
                                      <p:tavLst>
                                        <p:tav tm="0">
                                          <p:val>
                                            <p:fltVal val="0"/>
                                          </p:val>
                                        </p:tav>
                                        <p:tav tm="100000">
                                          <p:val>
                                            <p:strVal val="#ppt_h"/>
                                          </p:val>
                                        </p:tav>
                                      </p:tavLst>
                                    </p:anim>
                                  </p:childTnLst>
                                </p:cTn>
                              </p:par>
                            </p:childTnLst>
                          </p:cTn>
                        </p:par>
                      </p:childTnLst>
                    </p:cTn>
                  </p:par>
                  <p:par>
                    <p:cTn id="191" fill="hold" nodeType="clickPar">
                      <p:stCondLst>
                        <p:cond delay="indefinite"/>
                      </p:stCondLst>
                      <p:childTnLst>
                        <p:par>
                          <p:cTn id="192" fill="hold" nodeType="withGroup">
                            <p:stCondLst>
                              <p:cond delay="0"/>
                            </p:stCondLst>
                            <p:childTnLst>
                              <p:par>
                                <p:cTn id="193" presetID="5" presetClass="entr" presetSubtype="5" fill="hold" grpId="0" nodeType="clickEffect">
                                  <p:stCondLst>
                                    <p:cond delay="0"/>
                                  </p:stCondLst>
                                  <p:childTnLst>
                                    <p:set>
                                      <p:cBhvr>
                                        <p:cTn id="194" dur="1" fill="hold">
                                          <p:stCondLst>
                                            <p:cond delay="0"/>
                                          </p:stCondLst>
                                        </p:cTn>
                                        <p:tgtEl>
                                          <p:spTgt spid="317453"/>
                                        </p:tgtEl>
                                        <p:attrNameLst>
                                          <p:attrName>style.visibility</p:attrName>
                                        </p:attrNameLst>
                                      </p:cBhvr>
                                      <p:to>
                                        <p:strVal val="visible"/>
                                      </p:to>
                                    </p:set>
                                    <p:animEffect transition="in" filter="checkerboard(down)">
                                      <p:cBhvr>
                                        <p:cTn id="195" dur="500"/>
                                        <p:tgtEl>
                                          <p:spTgt spid="317453"/>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2" presetClass="entr" presetSubtype="8" fill="hold" grpId="0" nodeType="clickEffect">
                                  <p:stCondLst>
                                    <p:cond delay="0"/>
                                  </p:stCondLst>
                                  <p:childTnLst>
                                    <p:set>
                                      <p:cBhvr>
                                        <p:cTn id="199" dur="1" fill="hold">
                                          <p:stCondLst>
                                            <p:cond delay="0"/>
                                          </p:stCondLst>
                                        </p:cTn>
                                        <p:tgtEl>
                                          <p:spTgt spid="317454"/>
                                        </p:tgtEl>
                                        <p:attrNameLst>
                                          <p:attrName>style.visibility</p:attrName>
                                        </p:attrNameLst>
                                      </p:cBhvr>
                                      <p:to>
                                        <p:strVal val="visible"/>
                                      </p:to>
                                    </p:set>
                                    <p:animEffect transition="in" filter="slide(fromLeft)">
                                      <p:cBhvr>
                                        <p:cTn id="200" dur="500"/>
                                        <p:tgtEl>
                                          <p:spTgt spid="317454"/>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7" presetClass="entr" presetSubtype="1" fill="hold" grpId="0" nodeType="clickEffect">
                                  <p:stCondLst>
                                    <p:cond delay="0"/>
                                  </p:stCondLst>
                                  <p:childTnLst>
                                    <p:set>
                                      <p:cBhvr>
                                        <p:cTn id="204" dur="1" fill="hold">
                                          <p:stCondLst>
                                            <p:cond delay="0"/>
                                          </p:stCondLst>
                                        </p:cTn>
                                        <p:tgtEl>
                                          <p:spTgt spid="317476"/>
                                        </p:tgtEl>
                                        <p:attrNameLst>
                                          <p:attrName>style.visibility</p:attrName>
                                        </p:attrNameLst>
                                      </p:cBhvr>
                                      <p:to>
                                        <p:strVal val="visible"/>
                                      </p:to>
                                    </p:set>
                                    <p:anim calcmode="lin" valueType="num">
                                      <p:cBhvr>
                                        <p:cTn id="205" dur="500" fill="hold"/>
                                        <p:tgtEl>
                                          <p:spTgt spid="317476"/>
                                        </p:tgtEl>
                                        <p:attrNameLst>
                                          <p:attrName>ppt_x</p:attrName>
                                        </p:attrNameLst>
                                      </p:cBhvr>
                                      <p:tavLst>
                                        <p:tav tm="0">
                                          <p:val>
                                            <p:strVal val="#ppt_x"/>
                                          </p:val>
                                        </p:tav>
                                        <p:tav tm="100000">
                                          <p:val>
                                            <p:strVal val="#ppt_x"/>
                                          </p:val>
                                        </p:tav>
                                      </p:tavLst>
                                    </p:anim>
                                    <p:anim calcmode="lin" valueType="num">
                                      <p:cBhvr>
                                        <p:cTn id="206" dur="500" fill="hold"/>
                                        <p:tgtEl>
                                          <p:spTgt spid="317476"/>
                                        </p:tgtEl>
                                        <p:attrNameLst>
                                          <p:attrName>ppt_y</p:attrName>
                                        </p:attrNameLst>
                                      </p:cBhvr>
                                      <p:tavLst>
                                        <p:tav tm="0">
                                          <p:val>
                                            <p:strVal val="#ppt_y-#ppt_h/2"/>
                                          </p:val>
                                        </p:tav>
                                        <p:tav tm="100000">
                                          <p:val>
                                            <p:strVal val="#ppt_y"/>
                                          </p:val>
                                        </p:tav>
                                      </p:tavLst>
                                    </p:anim>
                                    <p:anim calcmode="lin" valueType="num">
                                      <p:cBhvr>
                                        <p:cTn id="207" dur="500" fill="hold"/>
                                        <p:tgtEl>
                                          <p:spTgt spid="317476"/>
                                        </p:tgtEl>
                                        <p:attrNameLst>
                                          <p:attrName>ppt_w</p:attrName>
                                        </p:attrNameLst>
                                      </p:cBhvr>
                                      <p:tavLst>
                                        <p:tav tm="0">
                                          <p:val>
                                            <p:strVal val="#ppt_w"/>
                                          </p:val>
                                        </p:tav>
                                        <p:tav tm="100000">
                                          <p:val>
                                            <p:strVal val="#ppt_w"/>
                                          </p:val>
                                        </p:tav>
                                      </p:tavLst>
                                    </p:anim>
                                    <p:anim calcmode="lin" valueType="num">
                                      <p:cBhvr>
                                        <p:cTn id="208" dur="500" fill="hold"/>
                                        <p:tgtEl>
                                          <p:spTgt spid="317476"/>
                                        </p:tgtEl>
                                        <p:attrNameLst>
                                          <p:attrName>ppt_h</p:attrName>
                                        </p:attrNameLst>
                                      </p:cBhvr>
                                      <p:tavLst>
                                        <p:tav tm="0">
                                          <p:val>
                                            <p:fltVal val="0"/>
                                          </p:val>
                                        </p:tav>
                                        <p:tav tm="100000">
                                          <p:val>
                                            <p:strVal val="#ppt_h"/>
                                          </p:val>
                                        </p:tav>
                                      </p:tavLst>
                                    </p:anim>
                                  </p:childTnLst>
                                </p:cTn>
                              </p:par>
                            </p:childTnLst>
                          </p:cTn>
                        </p:par>
                        <p:par>
                          <p:cTn id="209" fill="hold" nodeType="afterGroup">
                            <p:stCondLst>
                              <p:cond delay="500"/>
                            </p:stCondLst>
                            <p:childTnLst>
                              <p:par>
                                <p:cTn id="210" presetID="17" presetClass="entr" presetSubtype="1" fill="hold" grpId="0" nodeType="afterEffect">
                                  <p:stCondLst>
                                    <p:cond delay="0"/>
                                  </p:stCondLst>
                                  <p:childTnLst>
                                    <p:set>
                                      <p:cBhvr>
                                        <p:cTn id="211" dur="1" fill="hold">
                                          <p:stCondLst>
                                            <p:cond delay="0"/>
                                          </p:stCondLst>
                                        </p:cTn>
                                        <p:tgtEl>
                                          <p:spTgt spid="317473"/>
                                        </p:tgtEl>
                                        <p:attrNameLst>
                                          <p:attrName>style.visibility</p:attrName>
                                        </p:attrNameLst>
                                      </p:cBhvr>
                                      <p:to>
                                        <p:strVal val="visible"/>
                                      </p:to>
                                    </p:set>
                                    <p:anim calcmode="lin" valueType="num">
                                      <p:cBhvr>
                                        <p:cTn id="212" dur="500" fill="hold"/>
                                        <p:tgtEl>
                                          <p:spTgt spid="317473"/>
                                        </p:tgtEl>
                                        <p:attrNameLst>
                                          <p:attrName>ppt_x</p:attrName>
                                        </p:attrNameLst>
                                      </p:cBhvr>
                                      <p:tavLst>
                                        <p:tav tm="0">
                                          <p:val>
                                            <p:strVal val="#ppt_x"/>
                                          </p:val>
                                        </p:tav>
                                        <p:tav tm="100000">
                                          <p:val>
                                            <p:strVal val="#ppt_x"/>
                                          </p:val>
                                        </p:tav>
                                      </p:tavLst>
                                    </p:anim>
                                    <p:anim calcmode="lin" valueType="num">
                                      <p:cBhvr>
                                        <p:cTn id="213" dur="500" fill="hold"/>
                                        <p:tgtEl>
                                          <p:spTgt spid="317473"/>
                                        </p:tgtEl>
                                        <p:attrNameLst>
                                          <p:attrName>ppt_y</p:attrName>
                                        </p:attrNameLst>
                                      </p:cBhvr>
                                      <p:tavLst>
                                        <p:tav tm="0">
                                          <p:val>
                                            <p:strVal val="#ppt_y-#ppt_h/2"/>
                                          </p:val>
                                        </p:tav>
                                        <p:tav tm="100000">
                                          <p:val>
                                            <p:strVal val="#ppt_y"/>
                                          </p:val>
                                        </p:tav>
                                      </p:tavLst>
                                    </p:anim>
                                    <p:anim calcmode="lin" valueType="num">
                                      <p:cBhvr>
                                        <p:cTn id="214" dur="500" fill="hold"/>
                                        <p:tgtEl>
                                          <p:spTgt spid="317473"/>
                                        </p:tgtEl>
                                        <p:attrNameLst>
                                          <p:attrName>ppt_w</p:attrName>
                                        </p:attrNameLst>
                                      </p:cBhvr>
                                      <p:tavLst>
                                        <p:tav tm="0">
                                          <p:val>
                                            <p:strVal val="#ppt_w"/>
                                          </p:val>
                                        </p:tav>
                                        <p:tav tm="100000">
                                          <p:val>
                                            <p:strVal val="#ppt_w"/>
                                          </p:val>
                                        </p:tav>
                                      </p:tavLst>
                                    </p:anim>
                                    <p:anim calcmode="lin" valueType="num">
                                      <p:cBhvr>
                                        <p:cTn id="215" dur="500" fill="hold"/>
                                        <p:tgtEl>
                                          <p:spTgt spid="317473"/>
                                        </p:tgtEl>
                                        <p:attrNameLst>
                                          <p:attrName>ppt_h</p:attrName>
                                        </p:attrNameLst>
                                      </p:cBhvr>
                                      <p:tavLst>
                                        <p:tav tm="0">
                                          <p:val>
                                            <p:fltVal val="0"/>
                                          </p:val>
                                        </p:tav>
                                        <p:tav tm="100000">
                                          <p:val>
                                            <p:strVal val="#ppt_h"/>
                                          </p:val>
                                        </p:tav>
                                      </p:tavLst>
                                    </p:anim>
                                  </p:childTnLst>
                                </p:cTn>
                              </p:par>
                            </p:childTnLst>
                          </p:cTn>
                        </p:par>
                        <p:par>
                          <p:cTn id="216" fill="hold" nodeType="afterGroup">
                            <p:stCondLst>
                              <p:cond delay="1000"/>
                            </p:stCondLst>
                            <p:childTnLst>
                              <p:par>
                                <p:cTn id="217" presetID="17" presetClass="entr" presetSubtype="1" fill="hold" grpId="0" nodeType="afterEffect">
                                  <p:stCondLst>
                                    <p:cond delay="0"/>
                                  </p:stCondLst>
                                  <p:childTnLst>
                                    <p:set>
                                      <p:cBhvr>
                                        <p:cTn id="218" dur="1" fill="hold">
                                          <p:stCondLst>
                                            <p:cond delay="0"/>
                                          </p:stCondLst>
                                        </p:cTn>
                                        <p:tgtEl>
                                          <p:spTgt spid="317474"/>
                                        </p:tgtEl>
                                        <p:attrNameLst>
                                          <p:attrName>style.visibility</p:attrName>
                                        </p:attrNameLst>
                                      </p:cBhvr>
                                      <p:to>
                                        <p:strVal val="visible"/>
                                      </p:to>
                                    </p:set>
                                    <p:anim calcmode="lin" valueType="num">
                                      <p:cBhvr>
                                        <p:cTn id="219" dur="500" fill="hold"/>
                                        <p:tgtEl>
                                          <p:spTgt spid="317474"/>
                                        </p:tgtEl>
                                        <p:attrNameLst>
                                          <p:attrName>ppt_x</p:attrName>
                                        </p:attrNameLst>
                                      </p:cBhvr>
                                      <p:tavLst>
                                        <p:tav tm="0">
                                          <p:val>
                                            <p:strVal val="#ppt_x"/>
                                          </p:val>
                                        </p:tav>
                                        <p:tav tm="100000">
                                          <p:val>
                                            <p:strVal val="#ppt_x"/>
                                          </p:val>
                                        </p:tav>
                                      </p:tavLst>
                                    </p:anim>
                                    <p:anim calcmode="lin" valueType="num">
                                      <p:cBhvr>
                                        <p:cTn id="220" dur="500" fill="hold"/>
                                        <p:tgtEl>
                                          <p:spTgt spid="317474"/>
                                        </p:tgtEl>
                                        <p:attrNameLst>
                                          <p:attrName>ppt_y</p:attrName>
                                        </p:attrNameLst>
                                      </p:cBhvr>
                                      <p:tavLst>
                                        <p:tav tm="0">
                                          <p:val>
                                            <p:strVal val="#ppt_y-#ppt_h/2"/>
                                          </p:val>
                                        </p:tav>
                                        <p:tav tm="100000">
                                          <p:val>
                                            <p:strVal val="#ppt_y"/>
                                          </p:val>
                                        </p:tav>
                                      </p:tavLst>
                                    </p:anim>
                                    <p:anim calcmode="lin" valueType="num">
                                      <p:cBhvr>
                                        <p:cTn id="221" dur="500" fill="hold"/>
                                        <p:tgtEl>
                                          <p:spTgt spid="317474"/>
                                        </p:tgtEl>
                                        <p:attrNameLst>
                                          <p:attrName>ppt_w</p:attrName>
                                        </p:attrNameLst>
                                      </p:cBhvr>
                                      <p:tavLst>
                                        <p:tav tm="0">
                                          <p:val>
                                            <p:strVal val="#ppt_w"/>
                                          </p:val>
                                        </p:tav>
                                        <p:tav tm="100000">
                                          <p:val>
                                            <p:strVal val="#ppt_w"/>
                                          </p:val>
                                        </p:tav>
                                      </p:tavLst>
                                    </p:anim>
                                    <p:anim calcmode="lin" valueType="num">
                                      <p:cBhvr>
                                        <p:cTn id="222" dur="500" fill="hold"/>
                                        <p:tgtEl>
                                          <p:spTgt spid="317474"/>
                                        </p:tgtEl>
                                        <p:attrNameLst>
                                          <p:attrName>ppt_h</p:attrName>
                                        </p:attrNameLst>
                                      </p:cBhvr>
                                      <p:tavLst>
                                        <p:tav tm="0">
                                          <p:val>
                                            <p:fltVal val="0"/>
                                          </p:val>
                                        </p:tav>
                                        <p:tav tm="100000">
                                          <p:val>
                                            <p:strVal val="#ppt_h"/>
                                          </p:val>
                                        </p:tav>
                                      </p:tavLst>
                                    </p:anim>
                                  </p:childTnLst>
                                </p:cTn>
                              </p:par>
                            </p:childTnLst>
                          </p:cTn>
                        </p:par>
                        <p:par>
                          <p:cTn id="223" fill="hold" nodeType="afterGroup">
                            <p:stCondLst>
                              <p:cond delay="1500"/>
                            </p:stCondLst>
                            <p:childTnLst>
                              <p:par>
                                <p:cTn id="224" presetID="17" presetClass="entr" presetSubtype="1" fill="hold" grpId="0" nodeType="afterEffect">
                                  <p:stCondLst>
                                    <p:cond delay="0"/>
                                  </p:stCondLst>
                                  <p:childTnLst>
                                    <p:set>
                                      <p:cBhvr>
                                        <p:cTn id="225" dur="1" fill="hold">
                                          <p:stCondLst>
                                            <p:cond delay="0"/>
                                          </p:stCondLst>
                                        </p:cTn>
                                        <p:tgtEl>
                                          <p:spTgt spid="317475"/>
                                        </p:tgtEl>
                                        <p:attrNameLst>
                                          <p:attrName>style.visibility</p:attrName>
                                        </p:attrNameLst>
                                      </p:cBhvr>
                                      <p:to>
                                        <p:strVal val="visible"/>
                                      </p:to>
                                    </p:set>
                                    <p:anim calcmode="lin" valueType="num">
                                      <p:cBhvr>
                                        <p:cTn id="226" dur="500" fill="hold"/>
                                        <p:tgtEl>
                                          <p:spTgt spid="317475"/>
                                        </p:tgtEl>
                                        <p:attrNameLst>
                                          <p:attrName>ppt_x</p:attrName>
                                        </p:attrNameLst>
                                      </p:cBhvr>
                                      <p:tavLst>
                                        <p:tav tm="0">
                                          <p:val>
                                            <p:strVal val="#ppt_x"/>
                                          </p:val>
                                        </p:tav>
                                        <p:tav tm="100000">
                                          <p:val>
                                            <p:strVal val="#ppt_x"/>
                                          </p:val>
                                        </p:tav>
                                      </p:tavLst>
                                    </p:anim>
                                    <p:anim calcmode="lin" valueType="num">
                                      <p:cBhvr>
                                        <p:cTn id="227" dur="500" fill="hold"/>
                                        <p:tgtEl>
                                          <p:spTgt spid="317475"/>
                                        </p:tgtEl>
                                        <p:attrNameLst>
                                          <p:attrName>ppt_y</p:attrName>
                                        </p:attrNameLst>
                                      </p:cBhvr>
                                      <p:tavLst>
                                        <p:tav tm="0">
                                          <p:val>
                                            <p:strVal val="#ppt_y-#ppt_h/2"/>
                                          </p:val>
                                        </p:tav>
                                        <p:tav tm="100000">
                                          <p:val>
                                            <p:strVal val="#ppt_y"/>
                                          </p:val>
                                        </p:tav>
                                      </p:tavLst>
                                    </p:anim>
                                    <p:anim calcmode="lin" valueType="num">
                                      <p:cBhvr>
                                        <p:cTn id="228" dur="500" fill="hold"/>
                                        <p:tgtEl>
                                          <p:spTgt spid="317475"/>
                                        </p:tgtEl>
                                        <p:attrNameLst>
                                          <p:attrName>ppt_w</p:attrName>
                                        </p:attrNameLst>
                                      </p:cBhvr>
                                      <p:tavLst>
                                        <p:tav tm="0">
                                          <p:val>
                                            <p:strVal val="#ppt_w"/>
                                          </p:val>
                                        </p:tav>
                                        <p:tav tm="100000">
                                          <p:val>
                                            <p:strVal val="#ppt_w"/>
                                          </p:val>
                                        </p:tav>
                                      </p:tavLst>
                                    </p:anim>
                                    <p:anim calcmode="lin" valueType="num">
                                      <p:cBhvr>
                                        <p:cTn id="229" dur="500" fill="hold"/>
                                        <p:tgtEl>
                                          <p:spTgt spid="317475"/>
                                        </p:tgtEl>
                                        <p:attrNameLst>
                                          <p:attrName>ppt_h</p:attrName>
                                        </p:attrNameLst>
                                      </p:cBhvr>
                                      <p:tavLst>
                                        <p:tav tm="0">
                                          <p:val>
                                            <p:fltVal val="0"/>
                                          </p:val>
                                        </p:tav>
                                        <p:tav tm="100000">
                                          <p:val>
                                            <p:strVal val="#ppt_h"/>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17" presetClass="entr" presetSubtype="1" fill="hold" grpId="0" nodeType="clickEffect">
                                  <p:stCondLst>
                                    <p:cond delay="0"/>
                                  </p:stCondLst>
                                  <p:childTnLst>
                                    <p:set>
                                      <p:cBhvr>
                                        <p:cTn id="233" dur="1" fill="hold">
                                          <p:stCondLst>
                                            <p:cond delay="0"/>
                                          </p:stCondLst>
                                        </p:cTn>
                                        <p:tgtEl>
                                          <p:spTgt spid="317491"/>
                                        </p:tgtEl>
                                        <p:attrNameLst>
                                          <p:attrName>style.visibility</p:attrName>
                                        </p:attrNameLst>
                                      </p:cBhvr>
                                      <p:to>
                                        <p:strVal val="visible"/>
                                      </p:to>
                                    </p:set>
                                    <p:anim calcmode="lin" valueType="num">
                                      <p:cBhvr>
                                        <p:cTn id="234" dur="500" fill="hold"/>
                                        <p:tgtEl>
                                          <p:spTgt spid="317491"/>
                                        </p:tgtEl>
                                        <p:attrNameLst>
                                          <p:attrName>ppt_x</p:attrName>
                                        </p:attrNameLst>
                                      </p:cBhvr>
                                      <p:tavLst>
                                        <p:tav tm="0">
                                          <p:val>
                                            <p:strVal val="#ppt_x"/>
                                          </p:val>
                                        </p:tav>
                                        <p:tav tm="100000">
                                          <p:val>
                                            <p:strVal val="#ppt_x"/>
                                          </p:val>
                                        </p:tav>
                                      </p:tavLst>
                                    </p:anim>
                                    <p:anim calcmode="lin" valueType="num">
                                      <p:cBhvr>
                                        <p:cTn id="235" dur="500" fill="hold"/>
                                        <p:tgtEl>
                                          <p:spTgt spid="317491"/>
                                        </p:tgtEl>
                                        <p:attrNameLst>
                                          <p:attrName>ppt_y</p:attrName>
                                        </p:attrNameLst>
                                      </p:cBhvr>
                                      <p:tavLst>
                                        <p:tav tm="0">
                                          <p:val>
                                            <p:strVal val="#ppt_y-#ppt_h/2"/>
                                          </p:val>
                                        </p:tav>
                                        <p:tav tm="100000">
                                          <p:val>
                                            <p:strVal val="#ppt_y"/>
                                          </p:val>
                                        </p:tav>
                                      </p:tavLst>
                                    </p:anim>
                                    <p:anim calcmode="lin" valueType="num">
                                      <p:cBhvr>
                                        <p:cTn id="236" dur="500" fill="hold"/>
                                        <p:tgtEl>
                                          <p:spTgt spid="317491"/>
                                        </p:tgtEl>
                                        <p:attrNameLst>
                                          <p:attrName>ppt_w</p:attrName>
                                        </p:attrNameLst>
                                      </p:cBhvr>
                                      <p:tavLst>
                                        <p:tav tm="0">
                                          <p:val>
                                            <p:strVal val="#ppt_w"/>
                                          </p:val>
                                        </p:tav>
                                        <p:tav tm="100000">
                                          <p:val>
                                            <p:strVal val="#ppt_w"/>
                                          </p:val>
                                        </p:tav>
                                      </p:tavLst>
                                    </p:anim>
                                    <p:anim calcmode="lin" valueType="num">
                                      <p:cBhvr>
                                        <p:cTn id="237" dur="500" fill="hold"/>
                                        <p:tgtEl>
                                          <p:spTgt spid="317491"/>
                                        </p:tgtEl>
                                        <p:attrNameLst>
                                          <p:attrName>ppt_h</p:attrName>
                                        </p:attrNameLst>
                                      </p:cBhvr>
                                      <p:tavLst>
                                        <p:tav tm="0">
                                          <p:val>
                                            <p:fltVal val="0"/>
                                          </p:val>
                                        </p:tav>
                                        <p:tav tm="100000">
                                          <p:val>
                                            <p:strVal val="#ppt_h"/>
                                          </p:val>
                                        </p:tav>
                                      </p:tavLst>
                                    </p:anim>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7" presetClass="entr" presetSubtype="1" fill="hold" grpId="0" nodeType="clickEffect">
                                  <p:stCondLst>
                                    <p:cond delay="0"/>
                                  </p:stCondLst>
                                  <p:childTnLst>
                                    <p:set>
                                      <p:cBhvr>
                                        <p:cTn id="241" dur="1" fill="hold">
                                          <p:stCondLst>
                                            <p:cond delay="0"/>
                                          </p:stCondLst>
                                        </p:cTn>
                                        <p:tgtEl>
                                          <p:spTgt spid="317492"/>
                                        </p:tgtEl>
                                        <p:attrNameLst>
                                          <p:attrName>style.visibility</p:attrName>
                                        </p:attrNameLst>
                                      </p:cBhvr>
                                      <p:to>
                                        <p:strVal val="visible"/>
                                      </p:to>
                                    </p:set>
                                    <p:anim calcmode="lin" valueType="num">
                                      <p:cBhvr>
                                        <p:cTn id="242" dur="500" fill="hold"/>
                                        <p:tgtEl>
                                          <p:spTgt spid="317492"/>
                                        </p:tgtEl>
                                        <p:attrNameLst>
                                          <p:attrName>ppt_x</p:attrName>
                                        </p:attrNameLst>
                                      </p:cBhvr>
                                      <p:tavLst>
                                        <p:tav tm="0">
                                          <p:val>
                                            <p:strVal val="#ppt_x"/>
                                          </p:val>
                                        </p:tav>
                                        <p:tav tm="100000">
                                          <p:val>
                                            <p:strVal val="#ppt_x"/>
                                          </p:val>
                                        </p:tav>
                                      </p:tavLst>
                                    </p:anim>
                                    <p:anim calcmode="lin" valueType="num">
                                      <p:cBhvr>
                                        <p:cTn id="243" dur="500" fill="hold"/>
                                        <p:tgtEl>
                                          <p:spTgt spid="317492"/>
                                        </p:tgtEl>
                                        <p:attrNameLst>
                                          <p:attrName>ppt_y</p:attrName>
                                        </p:attrNameLst>
                                      </p:cBhvr>
                                      <p:tavLst>
                                        <p:tav tm="0">
                                          <p:val>
                                            <p:strVal val="#ppt_y-#ppt_h/2"/>
                                          </p:val>
                                        </p:tav>
                                        <p:tav tm="100000">
                                          <p:val>
                                            <p:strVal val="#ppt_y"/>
                                          </p:val>
                                        </p:tav>
                                      </p:tavLst>
                                    </p:anim>
                                    <p:anim calcmode="lin" valueType="num">
                                      <p:cBhvr>
                                        <p:cTn id="244" dur="500" fill="hold"/>
                                        <p:tgtEl>
                                          <p:spTgt spid="317492"/>
                                        </p:tgtEl>
                                        <p:attrNameLst>
                                          <p:attrName>ppt_w</p:attrName>
                                        </p:attrNameLst>
                                      </p:cBhvr>
                                      <p:tavLst>
                                        <p:tav tm="0">
                                          <p:val>
                                            <p:strVal val="#ppt_w"/>
                                          </p:val>
                                        </p:tav>
                                        <p:tav tm="100000">
                                          <p:val>
                                            <p:strVal val="#ppt_w"/>
                                          </p:val>
                                        </p:tav>
                                      </p:tavLst>
                                    </p:anim>
                                    <p:anim calcmode="lin" valueType="num">
                                      <p:cBhvr>
                                        <p:cTn id="245" dur="500" fill="hold"/>
                                        <p:tgtEl>
                                          <p:spTgt spid="317492"/>
                                        </p:tgtEl>
                                        <p:attrNameLst>
                                          <p:attrName>ppt_h</p:attrName>
                                        </p:attrNameLst>
                                      </p:cBhvr>
                                      <p:tavLst>
                                        <p:tav tm="0">
                                          <p:val>
                                            <p:fltVal val="0"/>
                                          </p:val>
                                        </p:tav>
                                        <p:tav tm="100000">
                                          <p:val>
                                            <p:strVal val="#ppt_h"/>
                                          </p:val>
                                        </p:tav>
                                      </p:tavLst>
                                    </p:anim>
                                  </p:childTnLst>
                                </p:cTn>
                              </p:par>
                            </p:childTnLst>
                          </p:cTn>
                        </p:par>
                      </p:childTnLst>
                    </p:cTn>
                  </p:par>
                  <p:par>
                    <p:cTn id="246" fill="hold" nodeType="clickPar">
                      <p:stCondLst>
                        <p:cond delay="indefinite"/>
                      </p:stCondLst>
                      <p:childTnLst>
                        <p:par>
                          <p:cTn id="247" fill="hold" nodeType="withGroup">
                            <p:stCondLst>
                              <p:cond delay="0"/>
                            </p:stCondLst>
                            <p:childTnLst>
                              <p:par>
                                <p:cTn id="248" presetID="5" presetClass="entr" presetSubtype="5" fill="hold" grpId="0" nodeType="clickEffect">
                                  <p:stCondLst>
                                    <p:cond delay="0"/>
                                  </p:stCondLst>
                                  <p:childTnLst>
                                    <p:set>
                                      <p:cBhvr>
                                        <p:cTn id="249" dur="1" fill="hold">
                                          <p:stCondLst>
                                            <p:cond delay="0"/>
                                          </p:stCondLst>
                                        </p:cTn>
                                        <p:tgtEl>
                                          <p:spTgt spid="317455"/>
                                        </p:tgtEl>
                                        <p:attrNameLst>
                                          <p:attrName>style.visibility</p:attrName>
                                        </p:attrNameLst>
                                      </p:cBhvr>
                                      <p:to>
                                        <p:strVal val="visible"/>
                                      </p:to>
                                    </p:set>
                                    <p:animEffect transition="in" filter="checkerboard(down)">
                                      <p:cBhvr>
                                        <p:cTn id="250" dur="500"/>
                                        <p:tgtEl>
                                          <p:spTgt spid="317455"/>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2" presetClass="entr" presetSubtype="8" fill="hold" grpId="0" nodeType="clickEffect">
                                  <p:stCondLst>
                                    <p:cond delay="0"/>
                                  </p:stCondLst>
                                  <p:childTnLst>
                                    <p:set>
                                      <p:cBhvr>
                                        <p:cTn id="254" dur="1" fill="hold">
                                          <p:stCondLst>
                                            <p:cond delay="0"/>
                                          </p:stCondLst>
                                        </p:cTn>
                                        <p:tgtEl>
                                          <p:spTgt spid="317456"/>
                                        </p:tgtEl>
                                        <p:attrNameLst>
                                          <p:attrName>style.visibility</p:attrName>
                                        </p:attrNameLst>
                                      </p:cBhvr>
                                      <p:to>
                                        <p:strVal val="visible"/>
                                      </p:to>
                                    </p:set>
                                    <p:animEffect transition="in" filter="slide(fromLeft)">
                                      <p:cBhvr>
                                        <p:cTn id="255" dur="500"/>
                                        <p:tgtEl>
                                          <p:spTgt spid="317456"/>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17" presetClass="entr" presetSubtype="1" fill="hold" grpId="0" nodeType="clickEffect">
                                  <p:stCondLst>
                                    <p:cond delay="0"/>
                                  </p:stCondLst>
                                  <p:childTnLst>
                                    <p:set>
                                      <p:cBhvr>
                                        <p:cTn id="259" dur="1" fill="hold">
                                          <p:stCondLst>
                                            <p:cond delay="0"/>
                                          </p:stCondLst>
                                        </p:cTn>
                                        <p:tgtEl>
                                          <p:spTgt spid="317480"/>
                                        </p:tgtEl>
                                        <p:attrNameLst>
                                          <p:attrName>style.visibility</p:attrName>
                                        </p:attrNameLst>
                                      </p:cBhvr>
                                      <p:to>
                                        <p:strVal val="visible"/>
                                      </p:to>
                                    </p:set>
                                    <p:anim calcmode="lin" valueType="num">
                                      <p:cBhvr>
                                        <p:cTn id="260" dur="500" fill="hold"/>
                                        <p:tgtEl>
                                          <p:spTgt spid="317480"/>
                                        </p:tgtEl>
                                        <p:attrNameLst>
                                          <p:attrName>ppt_x</p:attrName>
                                        </p:attrNameLst>
                                      </p:cBhvr>
                                      <p:tavLst>
                                        <p:tav tm="0">
                                          <p:val>
                                            <p:strVal val="#ppt_x"/>
                                          </p:val>
                                        </p:tav>
                                        <p:tav tm="100000">
                                          <p:val>
                                            <p:strVal val="#ppt_x"/>
                                          </p:val>
                                        </p:tav>
                                      </p:tavLst>
                                    </p:anim>
                                    <p:anim calcmode="lin" valueType="num">
                                      <p:cBhvr>
                                        <p:cTn id="261" dur="500" fill="hold"/>
                                        <p:tgtEl>
                                          <p:spTgt spid="317480"/>
                                        </p:tgtEl>
                                        <p:attrNameLst>
                                          <p:attrName>ppt_y</p:attrName>
                                        </p:attrNameLst>
                                      </p:cBhvr>
                                      <p:tavLst>
                                        <p:tav tm="0">
                                          <p:val>
                                            <p:strVal val="#ppt_y-#ppt_h/2"/>
                                          </p:val>
                                        </p:tav>
                                        <p:tav tm="100000">
                                          <p:val>
                                            <p:strVal val="#ppt_y"/>
                                          </p:val>
                                        </p:tav>
                                      </p:tavLst>
                                    </p:anim>
                                    <p:anim calcmode="lin" valueType="num">
                                      <p:cBhvr>
                                        <p:cTn id="262" dur="500" fill="hold"/>
                                        <p:tgtEl>
                                          <p:spTgt spid="317480"/>
                                        </p:tgtEl>
                                        <p:attrNameLst>
                                          <p:attrName>ppt_w</p:attrName>
                                        </p:attrNameLst>
                                      </p:cBhvr>
                                      <p:tavLst>
                                        <p:tav tm="0">
                                          <p:val>
                                            <p:strVal val="#ppt_w"/>
                                          </p:val>
                                        </p:tav>
                                        <p:tav tm="100000">
                                          <p:val>
                                            <p:strVal val="#ppt_w"/>
                                          </p:val>
                                        </p:tav>
                                      </p:tavLst>
                                    </p:anim>
                                    <p:anim calcmode="lin" valueType="num">
                                      <p:cBhvr>
                                        <p:cTn id="263" dur="500" fill="hold"/>
                                        <p:tgtEl>
                                          <p:spTgt spid="317480"/>
                                        </p:tgtEl>
                                        <p:attrNameLst>
                                          <p:attrName>ppt_h</p:attrName>
                                        </p:attrNameLst>
                                      </p:cBhvr>
                                      <p:tavLst>
                                        <p:tav tm="0">
                                          <p:val>
                                            <p:fltVal val="0"/>
                                          </p:val>
                                        </p:tav>
                                        <p:tav tm="100000">
                                          <p:val>
                                            <p:strVal val="#ppt_h"/>
                                          </p:val>
                                        </p:tav>
                                      </p:tavLst>
                                    </p:anim>
                                  </p:childTnLst>
                                </p:cTn>
                              </p:par>
                            </p:childTnLst>
                          </p:cTn>
                        </p:par>
                        <p:par>
                          <p:cTn id="264" fill="hold" nodeType="afterGroup">
                            <p:stCondLst>
                              <p:cond delay="500"/>
                            </p:stCondLst>
                            <p:childTnLst>
                              <p:par>
                                <p:cTn id="265" presetID="17" presetClass="entr" presetSubtype="1" fill="hold" grpId="0" nodeType="afterEffect">
                                  <p:stCondLst>
                                    <p:cond delay="0"/>
                                  </p:stCondLst>
                                  <p:childTnLst>
                                    <p:set>
                                      <p:cBhvr>
                                        <p:cTn id="266" dur="1" fill="hold">
                                          <p:stCondLst>
                                            <p:cond delay="0"/>
                                          </p:stCondLst>
                                        </p:cTn>
                                        <p:tgtEl>
                                          <p:spTgt spid="317477"/>
                                        </p:tgtEl>
                                        <p:attrNameLst>
                                          <p:attrName>style.visibility</p:attrName>
                                        </p:attrNameLst>
                                      </p:cBhvr>
                                      <p:to>
                                        <p:strVal val="visible"/>
                                      </p:to>
                                    </p:set>
                                    <p:anim calcmode="lin" valueType="num">
                                      <p:cBhvr>
                                        <p:cTn id="267" dur="500" fill="hold"/>
                                        <p:tgtEl>
                                          <p:spTgt spid="317477"/>
                                        </p:tgtEl>
                                        <p:attrNameLst>
                                          <p:attrName>ppt_x</p:attrName>
                                        </p:attrNameLst>
                                      </p:cBhvr>
                                      <p:tavLst>
                                        <p:tav tm="0">
                                          <p:val>
                                            <p:strVal val="#ppt_x"/>
                                          </p:val>
                                        </p:tav>
                                        <p:tav tm="100000">
                                          <p:val>
                                            <p:strVal val="#ppt_x"/>
                                          </p:val>
                                        </p:tav>
                                      </p:tavLst>
                                    </p:anim>
                                    <p:anim calcmode="lin" valueType="num">
                                      <p:cBhvr>
                                        <p:cTn id="268" dur="500" fill="hold"/>
                                        <p:tgtEl>
                                          <p:spTgt spid="317477"/>
                                        </p:tgtEl>
                                        <p:attrNameLst>
                                          <p:attrName>ppt_y</p:attrName>
                                        </p:attrNameLst>
                                      </p:cBhvr>
                                      <p:tavLst>
                                        <p:tav tm="0">
                                          <p:val>
                                            <p:strVal val="#ppt_y-#ppt_h/2"/>
                                          </p:val>
                                        </p:tav>
                                        <p:tav tm="100000">
                                          <p:val>
                                            <p:strVal val="#ppt_y"/>
                                          </p:val>
                                        </p:tav>
                                      </p:tavLst>
                                    </p:anim>
                                    <p:anim calcmode="lin" valueType="num">
                                      <p:cBhvr>
                                        <p:cTn id="269" dur="500" fill="hold"/>
                                        <p:tgtEl>
                                          <p:spTgt spid="317477"/>
                                        </p:tgtEl>
                                        <p:attrNameLst>
                                          <p:attrName>ppt_w</p:attrName>
                                        </p:attrNameLst>
                                      </p:cBhvr>
                                      <p:tavLst>
                                        <p:tav tm="0">
                                          <p:val>
                                            <p:strVal val="#ppt_w"/>
                                          </p:val>
                                        </p:tav>
                                        <p:tav tm="100000">
                                          <p:val>
                                            <p:strVal val="#ppt_w"/>
                                          </p:val>
                                        </p:tav>
                                      </p:tavLst>
                                    </p:anim>
                                    <p:anim calcmode="lin" valueType="num">
                                      <p:cBhvr>
                                        <p:cTn id="270" dur="500" fill="hold"/>
                                        <p:tgtEl>
                                          <p:spTgt spid="317477"/>
                                        </p:tgtEl>
                                        <p:attrNameLst>
                                          <p:attrName>ppt_h</p:attrName>
                                        </p:attrNameLst>
                                      </p:cBhvr>
                                      <p:tavLst>
                                        <p:tav tm="0">
                                          <p:val>
                                            <p:fltVal val="0"/>
                                          </p:val>
                                        </p:tav>
                                        <p:tav tm="100000">
                                          <p:val>
                                            <p:strVal val="#ppt_h"/>
                                          </p:val>
                                        </p:tav>
                                      </p:tavLst>
                                    </p:anim>
                                  </p:childTnLst>
                                </p:cTn>
                              </p:par>
                            </p:childTnLst>
                          </p:cTn>
                        </p:par>
                        <p:par>
                          <p:cTn id="271" fill="hold" nodeType="afterGroup">
                            <p:stCondLst>
                              <p:cond delay="1000"/>
                            </p:stCondLst>
                            <p:childTnLst>
                              <p:par>
                                <p:cTn id="272" presetID="17" presetClass="entr" presetSubtype="1" fill="hold" grpId="0" nodeType="afterEffect">
                                  <p:stCondLst>
                                    <p:cond delay="0"/>
                                  </p:stCondLst>
                                  <p:childTnLst>
                                    <p:set>
                                      <p:cBhvr>
                                        <p:cTn id="273" dur="1" fill="hold">
                                          <p:stCondLst>
                                            <p:cond delay="0"/>
                                          </p:stCondLst>
                                        </p:cTn>
                                        <p:tgtEl>
                                          <p:spTgt spid="317478"/>
                                        </p:tgtEl>
                                        <p:attrNameLst>
                                          <p:attrName>style.visibility</p:attrName>
                                        </p:attrNameLst>
                                      </p:cBhvr>
                                      <p:to>
                                        <p:strVal val="visible"/>
                                      </p:to>
                                    </p:set>
                                    <p:anim calcmode="lin" valueType="num">
                                      <p:cBhvr>
                                        <p:cTn id="274" dur="500" fill="hold"/>
                                        <p:tgtEl>
                                          <p:spTgt spid="317478"/>
                                        </p:tgtEl>
                                        <p:attrNameLst>
                                          <p:attrName>ppt_x</p:attrName>
                                        </p:attrNameLst>
                                      </p:cBhvr>
                                      <p:tavLst>
                                        <p:tav tm="0">
                                          <p:val>
                                            <p:strVal val="#ppt_x"/>
                                          </p:val>
                                        </p:tav>
                                        <p:tav tm="100000">
                                          <p:val>
                                            <p:strVal val="#ppt_x"/>
                                          </p:val>
                                        </p:tav>
                                      </p:tavLst>
                                    </p:anim>
                                    <p:anim calcmode="lin" valueType="num">
                                      <p:cBhvr>
                                        <p:cTn id="275" dur="500" fill="hold"/>
                                        <p:tgtEl>
                                          <p:spTgt spid="317478"/>
                                        </p:tgtEl>
                                        <p:attrNameLst>
                                          <p:attrName>ppt_y</p:attrName>
                                        </p:attrNameLst>
                                      </p:cBhvr>
                                      <p:tavLst>
                                        <p:tav tm="0">
                                          <p:val>
                                            <p:strVal val="#ppt_y-#ppt_h/2"/>
                                          </p:val>
                                        </p:tav>
                                        <p:tav tm="100000">
                                          <p:val>
                                            <p:strVal val="#ppt_y"/>
                                          </p:val>
                                        </p:tav>
                                      </p:tavLst>
                                    </p:anim>
                                    <p:anim calcmode="lin" valueType="num">
                                      <p:cBhvr>
                                        <p:cTn id="276" dur="500" fill="hold"/>
                                        <p:tgtEl>
                                          <p:spTgt spid="317478"/>
                                        </p:tgtEl>
                                        <p:attrNameLst>
                                          <p:attrName>ppt_w</p:attrName>
                                        </p:attrNameLst>
                                      </p:cBhvr>
                                      <p:tavLst>
                                        <p:tav tm="0">
                                          <p:val>
                                            <p:strVal val="#ppt_w"/>
                                          </p:val>
                                        </p:tav>
                                        <p:tav tm="100000">
                                          <p:val>
                                            <p:strVal val="#ppt_w"/>
                                          </p:val>
                                        </p:tav>
                                      </p:tavLst>
                                    </p:anim>
                                    <p:anim calcmode="lin" valueType="num">
                                      <p:cBhvr>
                                        <p:cTn id="277" dur="500" fill="hold"/>
                                        <p:tgtEl>
                                          <p:spTgt spid="317478"/>
                                        </p:tgtEl>
                                        <p:attrNameLst>
                                          <p:attrName>ppt_h</p:attrName>
                                        </p:attrNameLst>
                                      </p:cBhvr>
                                      <p:tavLst>
                                        <p:tav tm="0">
                                          <p:val>
                                            <p:fltVal val="0"/>
                                          </p:val>
                                        </p:tav>
                                        <p:tav tm="100000">
                                          <p:val>
                                            <p:strVal val="#ppt_h"/>
                                          </p:val>
                                        </p:tav>
                                      </p:tavLst>
                                    </p:anim>
                                  </p:childTnLst>
                                </p:cTn>
                              </p:par>
                            </p:childTnLst>
                          </p:cTn>
                        </p:par>
                        <p:par>
                          <p:cTn id="278" fill="hold" nodeType="afterGroup">
                            <p:stCondLst>
                              <p:cond delay="1500"/>
                            </p:stCondLst>
                            <p:childTnLst>
                              <p:par>
                                <p:cTn id="279" presetID="17" presetClass="entr" presetSubtype="1" fill="hold" grpId="0" nodeType="afterEffect">
                                  <p:stCondLst>
                                    <p:cond delay="0"/>
                                  </p:stCondLst>
                                  <p:childTnLst>
                                    <p:set>
                                      <p:cBhvr>
                                        <p:cTn id="280" dur="1" fill="hold">
                                          <p:stCondLst>
                                            <p:cond delay="0"/>
                                          </p:stCondLst>
                                        </p:cTn>
                                        <p:tgtEl>
                                          <p:spTgt spid="317479"/>
                                        </p:tgtEl>
                                        <p:attrNameLst>
                                          <p:attrName>style.visibility</p:attrName>
                                        </p:attrNameLst>
                                      </p:cBhvr>
                                      <p:to>
                                        <p:strVal val="visible"/>
                                      </p:to>
                                    </p:set>
                                    <p:anim calcmode="lin" valueType="num">
                                      <p:cBhvr>
                                        <p:cTn id="281" dur="500" fill="hold"/>
                                        <p:tgtEl>
                                          <p:spTgt spid="317479"/>
                                        </p:tgtEl>
                                        <p:attrNameLst>
                                          <p:attrName>ppt_x</p:attrName>
                                        </p:attrNameLst>
                                      </p:cBhvr>
                                      <p:tavLst>
                                        <p:tav tm="0">
                                          <p:val>
                                            <p:strVal val="#ppt_x"/>
                                          </p:val>
                                        </p:tav>
                                        <p:tav tm="100000">
                                          <p:val>
                                            <p:strVal val="#ppt_x"/>
                                          </p:val>
                                        </p:tav>
                                      </p:tavLst>
                                    </p:anim>
                                    <p:anim calcmode="lin" valueType="num">
                                      <p:cBhvr>
                                        <p:cTn id="282" dur="500" fill="hold"/>
                                        <p:tgtEl>
                                          <p:spTgt spid="317479"/>
                                        </p:tgtEl>
                                        <p:attrNameLst>
                                          <p:attrName>ppt_y</p:attrName>
                                        </p:attrNameLst>
                                      </p:cBhvr>
                                      <p:tavLst>
                                        <p:tav tm="0">
                                          <p:val>
                                            <p:strVal val="#ppt_y-#ppt_h/2"/>
                                          </p:val>
                                        </p:tav>
                                        <p:tav tm="100000">
                                          <p:val>
                                            <p:strVal val="#ppt_y"/>
                                          </p:val>
                                        </p:tav>
                                      </p:tavLst>
                                    </p:anim>
                                    <p:anim calcmode="lin" valueType="num">
                                      <p:cBhvr>
                                        <p:cTn id="283" dur="500" fill="hold"/>
                                        <p:tgtEl>
                                          <p:spTgt spid="317479"/>
                                        </p:tgtEl>
                                        <p:attrNameLst>
                                          <p:attrName>ppt_w</p:attrName>
                                        </p:attrNameLst>
                                      </p:cBhvr>
                                      <p:tavLst>
                                        <p:tav tm="0">
                                          <p:val>
                                            <p:strVal val="#ppt_w"/>
                                          </p:val>
                                        </p:tav>
                                        <p:tav tm="100000">
                                          <p:val>
                                            <p:strVal val="#ppt_w"/>
                                          </p:val>
                                        </p:tav>
                                      </p:tavLst>
                                    </p:anim>
                                    <p:anim calcmode="lin" valueType="num">
                                      <p:cBhvr>
                                        <p:cTn id="284" dur="500" fill="hold"/>
                                        <p:tgtEl>
                                          <p:spTgt spid="317479"/>
                                        </p:tgtEl>
                                        <p:attrNameLst>
                                          <p:attrName>ppt_h</p:attrName>
                                        </p:attrNameLst>
                                      </p:cBhvr>
                                      <p:tavLst>
                                        <p:tav tm="0">
                                          <p:val>
                                            <p:fltVal val="0"/>
                                          </p:val>
                                        </p:tav>
                                        <p:tav tm="100000">
                                          <p:val>
                                            <p:strVal val="#ppt_h"/>
                                          </p:val>
                                        </p:tav>
                                      </p:tavLst>
                                    </p:anim>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7" presetClass="entr" presetSubtype="8" fill="hold" grpId="0" nodeType="clickEffect">
                                  <p:stCondLst>
                                    <p:cond delay="0"/>
                                  </p:stCondLst>
                                  <p:childTnLst>
                                    <p:set>
                                      <p:cBhvr>
                                        <p:cTn id="288" dur="1" fill="hold">
                                          <p:stCondLst>
                                            <p:cond delay="0"/>
                                          </p:stCondLst>
                                        </p:cTn>
                                        <p:tgtEl>
                                          <p:spTgt spid="317499"/>
                                        </p:tgtEl>
                                        <p:attrNameLst>
                                          <p:attrName>style.visibility</p:attrName>
                                        </p:attrNameLst>
                                      </p:cBhvr>
                                      <p:to>
                                        <p:strVal val="visible"/>
                                      </p:to>
                                    </p:set>
                                    <p:anim calcmode="lin" valueType="num">
                                      <p:cBhvr>
                                        <p:cTn id="289" dur="500" fill="hold"/>
                                        <p:tgtEl>
                                          <p:spTgt spid="317499"/>
                                        </p:tgtEl>
                                        <p:attrNameLst>
                                          <p:attrName>ppt_x</p:attrName>
                                        </p:attrNameLst>
                                      </p:cBhvr>
                                      <p:tavLst>
                                        <p:tav tm="0">
                                          <p:val>
                                            <p:strVal val="#ppt_x-#ppt_w/2"/>
                                          </p:val>
                                        </p:tav>
                                        <p:tav tm="100000">
                                          <p:val>
                                            <p:strVal val="#ppt_x"/>
                                          </p:val>
                                        </p:tav>
                                      </p:tavLst>
                                    </p:anim>
                                    <p:anim calcmode="lin" valueType="num">
                                      <p:cBhvr>
                                        <p:cTn id="290" dur="500" fill="hold"/>
                                        <p:tgtEl>
                                          <p:spTgt spid="317499"/>
                                        </p:tgtEl>
                                        <p:attrNameLst>
                                          <p:attrName>ppt_y</p:attrName>
                                        </p:attrNameLst>
                                      </p:cBhvr>
                                      <p:tavLst>
                                        <p:tav tm="0">
                                          <p:val>
                                            <p:strVal val="#ppt_y"/>
                                          </p:val>
                                        </p:tav>
                                        <p:tav tm="100000">
                                          <p:val>
                                            <p:strVal val="#ppt_y"/>
                                          </p:val>
                                        </p:tav>
                                      </p:tavLst>
                                    </p:anim>
                                    <p:anim calcmode="lin" valueType="num">
                                      <p:cBhvr>
                                        <p:cTn id="291" dur="500" fill="hold"/>
                                        <p:tgtEl>
                                          <p:spTgt spid="317499"/>
                                        </p:tgtEl>
                                        <p:attrNameLst>
                                          <p:attrName>ppt_w</p:attrName>
                                        </p:attrNameLst>
                                      </p:cBhvr>
                                      <p:tavLst>
                                        <p:tav tm="0">
                                          <p:val>
                                            <p:fltVal val="0"/>
                                          </p:val>
                                        </p:tav>
                                        <p:tav tm="100000">
                                          <p:val>
                                            <p:strVal val="#ppt_w"/>
                                          </p:val>
                                        </p:tav>
                                      </p:tavLst>
                                    </p:anim>
                                    <p:anim calcmode="lin" valueType="num">
                                      <p:cBhvr>
                                        <p:cTn id="292" dur="500" fill="hold"/>
                                        <p:tgtEl>
                                          <p:spTgt spid="317499"/>
                                        </p:tgtEl>
                                        <p:attrNameLst>
                                          <p:attrName>ppt_h</p:attrName>
                                        </p:attrNameLst>
                                      </p:cBhvr>
                                      <p:tavLst>
                                        <p:tav tm="0">
                                          <p:val>
                                            <p:strVal val="#ppt_h"/>
                                          </p:val>
                                        </p:tav>
                                        <p:tav tm="100000">
                                          <p:val>
                                            <p:strVal val="#ppt_h"/>
                                          </p:val>
                                        </p:tav>
                                      </p:tavLst>
                                    </p:anim>
                                  </p:childTnLst>
                                </p:cTn>
                              </p:par>
                            </p:childTnLst>
                          </p:cTn>
                        </p:par>
                      </p:childTnLst>
                    </p:cTn>
                  </p:par>
                  <p:par>
                    <p:cTn id="293" fill="hold" nodeType="clickPar">
                      <p:stCondLst>
                        <p:cond delay="indefinite"/>
                      </p:stCondLst>
                      <p:childTnLst>
                        <p:par>
                          <p:cTn id="294" fill="hold" nodeType="withGroup">
                            <p:stCondLst>
                              <p:cond delay="0"/>
                            </p:stCondLst>
                            <p:childTnLst>
                              <p:par>
                                <p:cTn id="295" presetID="17" presetClass="entr" presetSubtype="8" fill="hold" grpId="0" nodeType="clickEffect">
                                  <p:stCondLst>
                                    <p:cond delay="0"/>
                                  </p:stCondLst>
                                  <p:childTnLst>
                                    <p:set>
                                      <p:cBhvr>
                                        <p:cTn id="296" dur="1" fill="hold">
                                          <p:stCondLst>
                                            <p:cond delay="0"/>
                                          </p:stCondLst>
                                        </p:cTn>
                                        <p:tgtEl>
                                          <p:spTgt spid="317504"/>
                                        </p:tgtEl>
                                        <p:attrNameLst>
                                          <p:attrName>style.visibility</p:attrName>
                                        </p:attrNameLst>
                                      </p:cBhvr>
                                      <p:to>
                                        <p:strVal val="visible"/>
                                      </p:to>
                                    </p:set>
                                    <p:anim calcmode="lin" valueType="num">
                                      <p:cBhvr>
                                        <p:cTn id="297" dur="500" fill="hold"/>
                                        <p:tgtEl>
                                          <p:spTgt spid="317504"/>
                                        </p:tgtEl>
                                        <p:attrNameLst>
                                          <p:attrName>ppt_x</p:attrName>
                                        </p:attrNameLst>
                                      </p:cBhvr>
                                      <p:tavLst>
                                        <p:tav tm="0">
                                          <p:val>
                                            <p:strVal val="#ppt_x-#ppt_w/2"/>
                                          </p:val>
                                        </p:tav>
                                        <p:tav tm="100000">
                                          <p:val>
                                            <p:strVal val="#ppt_x"/>
                                          </p:val>
                                        </p:tav>
                                      </p:tavLst>
                                    </p:anim>
                                    <p:anim calcmode="lin" valueType="num">
                                      <p:cBhvr>
                                        <p:cTn id="298" dur="500" fill="hold"/>
                                        <p:tgtEl>
                                          <p:spTgt spid="317504"/>
                                        </p:tgtEl>
                                        <p:attrNameLst>
                                          <p:attrName>ppt_y</p:attrName>
                                        </p:attrNameLst>
                                      </p:cBhvr>
                                      <p:tavLst>
                                        <p:tav tm="0">
                                          <p:val>
                                            <p:strVal val="#ppt_y"/>
                                          </p:val>
                                        </p:tav>
                                        <p:tav tm="100000">
                                          <p:val>
                                            <p:strVal val="#ppt_y"/>
                                          </p:val>
                                        </p:tav>
                                      </p:tavLst>
                                    </p:anim>
                                    <p:anim calcmode="lin" valueType="num">
                                      <p:cBhvr>
                                        <p:cTn id="299" dur="500" fill="hold"/>
                                        <p:tgtEl>
                                          <p:spTgt spid="317504"/>
                                        </p:tgtEl>
                                        <p:attrNameLst>
                                          <p:attrName>ppt_w</p:attrName>
                                        </p:attrNameLst>
                                      </p:cBhvr>
                                      <p:tavLst>
                                        <p:tav tm="0">
                                          <p:val>
                                            <p:fltVal val="0"/>
                                          </p:val>
                                        </p:tav>
                                        <p:tav tm="100000">
                                          <p:val>
                                            <p:strVal val="#ppt_w"/>
                                          </p:val>
                                        </p:tav>
                                      </p:tavLst>
                                    </p:anim>
                                    <p:anim calcmode="lin" valueType="num">
                                      <p:cBhvr>
                                        <p:cTn id="300" dur="500" fill="hold"/>
                                        <p:tgtEl>
                                          <p:spTgt spid="317504"/>
                                        </p:tgtEl>
                                        <p:attrNameLst>
                                          <p:attrName>ppt_h</p:attrName>
                                        </p:attrNameLst>
                                      </p:cBhvr>
                                      <p:tavLst>
                                        <p:tav tm="0">
                                          <p:val>
                                            <p:strVal val="#ppt_h"/>
                                          </p:val>
                                        </p:tav>
                                        <p:tav tm="100000">
                                          <p:val>
                                            <p:strVal val="#ppt_h"/>
                                          </p:val>
                                        </p:tav>
                                      </p:tavLst>
                                    </p:anim>
                                  </p:childTnLst>
                                </p:cTn>
                              </p:par>
                            </p:childTnLst>
                          </p:cTn>
                        </p:par>
                      </p:childTnLst>
                    </p:cTn>
                  </p:par>
                  <p:par>
                    <p:cTn id="301" fill="hold" nodeType="clickPar">
                      <p:stCondLst>
                        <p:cond delay="indefinite"/>
                      </p:stCondLst>
                      <p:childTnLst>
                        <p:par>
                          <p:cTn id="302" fill="hold" nodeType="withGroup">
                            <p:stCondLst>
                              <p:cond delay="0"/>
                            </p:stCondLst>
                            <p:childTnLst>
                              <p:par>
                                <p:cTn id="303" presetID="17" presetClass="entr" presetSubtype="1" fill="hold" grpId="0" nodeType="clickEffect">
                                  <p:stCondLst>
                                    <p:cond delay="0"/>
                                  </p:stCondLst>
                                  <p:childTnLst>
                                    <p:set>
                                      <p:cBhvr>
                                        <p:cTn id="304" dur="1" fill="hold">
                                          <p:stCondLst>
                                            <p:cond delay="0"/>
                                          </p:stCondLst>
                                        </p:cTn>
                                        <p:tgtEl>
                                          <p:spTgt spid="317493"/>
                                        </p:tgtEl>
                                        <p:attrNameLst>
                                          <p:attrName>style.visibility</p:attrName>
                                        </p:attrNameLst>
                                      </p:cBhvr>
                                      <p:to>
                                        <p:strVal val="visible"/>
                                      </p:to>
                                    </p:set>
                                    <p:anim calcmode="lin" valueType="num">
                                      <p:cBhvr>
                                        <p:cTn id="305" dur="500" fill="hold"/>
                                        <p:tgtEl>
                                          <p:spTgt spid="317493"/>
                                        </p:tgtEl>
                                        <p:attrNameLst>
                                          <p:attrName>ppt_x</p:attrName>
                                        </p:attrNameLst>
                                      </p:cBhvr>
                                      <p:tavLst>
                                        <p:tav tm="0">
                                          <p:val>
                                            <p:strVal val="#ppt_x"/>
                                          </p:val>
                                        </p:tav>
                                        <p:tav tm="100000">
                                          <p:val>
                                            <p:strVal val="#ppt_x"/>
                                          </p:val>
                                        </p:tav>
                                      </p:tavLst>
                                    </p:anim>
                                    <p:anim calcmode="lin" valueType="num">
                                      <p:cBhvr>
                                        <p:cTn id="306" dur="500" fill="hold"/>
                                        <p:tgtEl>
                                          <p:spTgt spid="317493"/>
                                        </p:tgtEl>
                                        <p:attrNameLst>
                                          <p:attrName>ppt_y</p:attrName>
                                        </p:attrNameLst>
                                      </p:cBhvr>
                                      <p:tavLst>
                                        <p:tav tm="0">
                                          <p:val>
                                            <p:strVal val="#ppt_y-#ppt_h/2"/>
                                          </p:val>
                                        </p:tav>
                                        <p:tav tm="100000">
                                          <p:val>
                                            <p:strVal val="#ppt_y"/>
                                          </p:val>
                                        </p:tav>
                                      </p:tavLst>
                                    </p:anim>
                                    <p:anim calcmode="lin" valueType="num">
                                      <p:cBhvr>
                                        <p:cTn id="307" dur="500" fill="hold"/>
                                        <p:tgtEl>
                                          <p:spTgt spid="317493"/>
                                        </p:tgtEl>
                                        <p:attrNameLst>
                                          <p:attrName>ppt_w</p:attrName>
                                        </p:attrNameLst>
                                      </p:cBhvr>
                                      <p:tavLst>
                                        <p:tav tm="0">
                                          <p:val>
                                            <p:strVal val="#ppt_w"/>
                                          </p:val>
                                        </p:tav>
                                        <p:tav tm="100000">
                                          <p:val>
                                            <p:strVal val="#ppt_w"/>
                                          </p:val>
                                        </p:tav>
                                      </p:tavLst>
                                    </p:anim>
                                    <p:anim calcmode="lin" valueType="num">
                                      <p:cBhvr>
                                        <p:cTn id="308" dur="500" fill="hold"/>
                                        <p:tgtEl>
                                          <p:spTgt spid="317493"/>
                                        </p:tgtEl>
                                        <p:attrNameLst>
                                          <p:attrName>ppt_h</p:attrName>
                                        </p:attrNameLst>
                                      </p:cBhvr>
                                      <p:tavLst>
                                        <p:tav tm="0">
                                          <p:val>
                                            <p:fltVal val="0"/>
                                          </p:val>
                                        </p:tav>
                                        <p:tav tm="100000">
                                          <p:val>
                                            <p:strVal val="#ppt_h"/>
                                          </p:val>
                                        </p:tav>
                                      </p:tavLst>
                                    </p:anim>
                                  </p:childTnLst>
                                </p:cTn>
                              </p:par>
                            </p:childTnLst>
                          </p:cTn>
                        </p:par>
                      </p:childTnLst>
                    </p:cTn>
                  </p:par>
                  <p:par>
                    <p:cTn id="309" fill="hold" nodeType="clickPar">
                      <p:stCondLst>
                        <p:cond delay="indefinite"/>
                      </p:stCondLst>
                      <p:childTnLst>
                        <p:par>
                          <p:cTn id="310" fill="hold" nodeType="withGroup">
                            <p:stCondLst>
                              <p:cond delay="0"/>
                            </p:stCondLst>
                            <p:childTnLst>
                              <p:par>
                                <p:cTn id="311" presetID="5" presetClass="entr" presetSubtype="5" fill="hold" grpId="0" nodeType="clickEffect">
                                  <p:stCondLst>
                                    <p:cond delay="0"/>
                                  </p:stCondLst>
                                  <p:childTnLst>
                                    <p:set>
                                      <p:cBhvr>
                                        <p:cTn id="312" dur="1" fill="hold">
                                          <p:stCondLst>
                                            <p:cond delay="0"/>
                                          </p:stCondLst>
                                        </p:cTn>
                                        <p:tgtEl>
                                          <p:spTgt spid="317457"/>
                                        </p:tgtEl>
                                        <p:attrNameLst>
                                          <p:attrName>style.visibility</p:attrName>
                                        </p:attrNameLst>
                                      </p:cBhvr>
                                      <p:to>
                                        <p:strVal val="visible"/>
                                      </p:to>
                                    </p:set>
                                    <p:animEffect transition="in" filter="checkerboard(down)">
                                      <p:cBhvr>
                                        <p:cTn id="313" dur="500"/>
                                        <p:tgtEl>
                                          <p:spTgt spid="317457"/>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12" presetClass="entr" presetSubtype="8" fill="hold" grpId="0" nodeType="clickEffect">
                                  <p:stCondLst>
                                    <p:cond delay="0"/>
                                  </p:stCondLst>
                                  <p:childTnLst>
                                    <p:set>
                                      <p:cBhvr>
                                        <p:cTn id="317" dur="1" fill="hold">
                                          <p:stCondLst>
                                            <p:cond delay="0"/>
                                          </p:stCondLst>
                                        </p:cTn>
                                        <p:tgtEl>
                                          <p:spTgt spid="317458"/>
                                        </p:tgtEl>
                                        <p:attrNameLst>
                                          <p:attrName>style.visibility</p:attrName>
                                        </p:attrNameLst>
                                      </p:cBhvr>
                                      <p:to>
                                        <p:strVal val="visible"/>
                                      </p:to>
                                    </p:set>
                                    <p:animEffect transition="in" filter="slide(fromLeft)">
                                      <p:cBhvr>
                                        <p:cTn id="318" dur="500"/>
                                        <p:tgtEl>
                                          <p:spTgt spid="317458"/>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17" presetClass="entr" presetSubtype="1" fill="hold" grpId="0" nodeType="clickEffect">
                                  <p:stCondLst>
                                    <p:cond delay="0"/>
                                  </p:stCondLst>
                                  <p:childTnLst>
                                    <p:set>
                                      <p:cBhvr>
                                        <p:cTn id="322" dur="1" fill="hold">
                                          <p:stCondLst>
                                            <p:cond delay="0"/>
                                          </p:stCondLst>
                                        </p:cTn>
                                        <p:tgtEl>
                                          <p:spTgt spid="317484"/>
                                        </p:tgtEl>
                                        <p:attrNameLst>
                                          <p:attrName>style.visibility</p:attrName>
                                        </p:attrNameLst>
                                      </p:cBhvr>
                                      <p:to>
                                        <p:strVal val="visible"/>
                                      </p:to>
                                    </p:set>
                                    <p:anim calcmode="lin" valueType="num">
                                      <p:cBhvr>
                                        <p:cTn id="323" dur="500" fill="hold"/>
                                        <p:tgtEl>
                                          <p:spTgt spid="317484"/>
                                        </p:tgtEl>
                                        <p:attrNameLst>
                                          <p:attrName>ppt_x</p:attrName>
                                        </p:attrNameLst>
                                      </p:cBhvr>
                                      <p:tavLst>
                                        <p:tav tm="0">
                                          <p:val>
                                            <p:strVal val="#ppt_x"/>
                                          </p:val>
                                        </p:tav>
                                        <p:tav tm="100000">
                                          <p:val>
                                            <p:strVal val="#ppt_x"/>
                                          </p:val>
                                        </p:tav>
                                      </p:tavLst>
                                    </p:anim>
                                    <p:anim calcmode="lin" valueType="num">
                                      <p:cBhvr>
                                        <p:cTn id="324" dur="500" fill="hold"/>
                                        <p:tgtEl>
                                          <p:spTgt spid="317484"/>
                                        </p:tgtEl>
                                        <p:attrNameLst>
                                          <p:attrName>ppt_y</p:attrName>
                                        </p:attrNameLst>
                                      </p:cBhvr>
                                      <p:tavLst>
                                        <p:tav tm="0">
                                          <p:val>
                                            <p:strVal val="#ppt_y-#ppt_h/2"/>
                                          </p:val>
                                        </p:tav>
                                        <p:tav tm="100000">
                                          <p:val>
                                            <p:strVal val="#ppt_y"/>
                                          </p:val>
                                        </p:tav>
                                      </p:tavLst>
                                    </p:anim>
                                    <p:anim calcmode="lin" valueType="num">
                                      <p:cBhvr>
                                        <p:cTn id="325" dur="500" fill="hold"/>
                                        <p:tgtEl>
                                          <p:spTgt spid="317484"/>
                                        </p:tgtEl>
                                        <p:attrNameLst>
                                          <p:attrName>ppt_w</p:attrName>
                                        </p:attrNameLst>
                                      </p:cBhvr>
                                      <p:tavLst>
                                        <p:tav tm="0">
                                          <p:val>
                                            <p:strVal val="#ppt_w"/>
                                          </p:val>
                                        </p:tav>
                                        <p:tav tm="100000">
                                          <p:val>
                                            <p:strVal val="#ppt_w"/>
                                          </p:val>
                                        </p:tav>
                                      </p:tavLst>
                                    </p:anim>
                                    <p:anim calcmode="lin" valueType="num">
                                      <p:cBhvr>
                                        <p:cTn id="326" dur="500" fill="hold"/>
                                        <p:tgtEl>
                                          <p:spTgt spid="317484"/>
                                        </p:tgtEl>
                                        <p:attrNameLst>
                                          <p:attrName>ppt_h</p:attrName>
                                        </p:attrNameLst>
                                      </p:cBhvr>
                                      <p:tavLst>
                                        <p:tav tm="0">
                                          <p:val>
                                            <p:fltVal val="0"/>
                                          </p:val>
                                        </p:tav>
                                        <p:tav tm="100000">
                                          <p:val>
                                            <p:strVal val="#ppt_h"/>
                                          </p:val>
                                        </p:tav>
                                      </p:tavLst>
                                    </p:anim>
                                  </p:childTnLst>
                                </p:cTn>
                              </p:par>
                            </p:childTnLst>
                          </p:cTn>
                        </p:par>
                        <p:par>
                          <p:cTn id="327" fill="hold" nodeType="afterGroup">
                            <p:stCondLst>
                              <p:cond delay="500"/>
                            </p:stCondLst>
                            <p:childTnLst>
                              <p:par>
                                <p:cTn id="328" presetID="17" presetClass="entr" presetSubtype="1" fill="hold" grpId="0" nodeType="afterEffect">
                                  <p:stCondLst>
                                    <p:cond delay="0"/>
                                  </p:stCondLst>
                                  <p:childTnLst>
                                    <p:set>
                                      <p:cBhvr>
                                        <p:cTn id="329" dur="1" fill="hold">
                                          <p:stCondLst>
                                            <p:cond delay="0"/>
                                          </p:stCondLst>
                                        </p:cTn>
                                        <p:tgtEl>
                                          <p:spTgt spid="317481"/>
                                        </p:tgtEl>
                                        <p:attrNameLst>
                                          <p:attrName>style.visibility</p:attrName>
                                        </p:attrNameLst>
                                      </p:cBhvr>
                                      <p:to>
                                        <p:strVal val="visible"/>
                                      </p:to>
                                    </p:set>
                                    <p:anim calcmode="lin" valueType="num">
                                      <p:cBhvr>
                                        <p:cTn id="330" dur="500" fill="hold"/>
                                        <p:tgtEl>
                                          <p:spTgt spid="317481"/>
                                        </p:tgtEl>
                                        <p:attrNameLst>
                                          <p:attrName>ppt_x</p:attrName>
                                        </p:attrNameLst>
                                      </p:cBhvr>
                                      <p:tavLst>
                                        <p:tav tm="0">
                                          <p:val>
                                            <p:strVal val="#ppt_x"/>
                                          </p:val>
                                        </p:tav>
                                        <p:tav tm="100000">
                                          <p:val>
                                            <p:strVal val="#ppt_x"/>
                                          </p:val>
                                        </p:tav>
                                      </p:tavLst>
                                    </p:anim>
                                    <p:anim calcmode="lin" valueType="num">
                                      <p:cBhvr>
                                        <p:cTn id="331" dur="500" fill="hold"/>
                                        <p:tgtEl>
                                          <p:spTgt spid="317481"/>
                                        </p:tgtEl>
                                        <p:attrNameLst>
                                          <p:attrName>ppt_y</p:attrName>
                                        </p:attrNameLst>
                                      </p:cBhvr>
                                      <p:tavLst>
                                        <p:tav tm="0">
                                          <p:val>
                                            <p:strVal val="#ppt_y-#ppt_h/2"/>
                                          </p:val>
                                        </p:tav>
                                        <p:tav tm="100000">
                                          <p:val>
                                            <p:strVal val="#ppt_y"/>
                                          </p:val>
                                        </p:tav>
                                      </p:tavLst>
                                    </p:anim>
                                    <p:anim calcmode="lin" valueType="num">
                                      <p:cBhvr>
                                        <p:cTn id="332" dur="500" fill="hold"/>
                                        <p:tgtEl>
                                          <p:spTgt spid="317481"/>
                                        </p:tgtEl>
                                        <p:attrNameLst>
                                          <p:attrName>ppt_w</p:attrName>
                                        </p:attrNameLst>
                                      </p:cBhvr>
                                      <p:tavLst>
                                        <p:tav tm="0">
                                          <p:val>
                                            <p:strVal val="#ppt_w"/>
                                          </p:val>
                                        </p:tav>
                                        <p:tav tm="100000">
                                          <p:val>
                                            <p:strVal val="#ppt_w"/>
                                          </p:val>
                                        </p:tav>
                                      </p:tavLst>
                                    </p:anim>
                                    <p:anim calcmode="lin" valueType="num">
                                      <p:cBhvr>
                                        <p:cTn id="333" dur="500" fill="hold"/>
                                        <p:tgtEl>
                                          <p:spTgt spid="317481"/>
                                        </p:tgtEl>
                                        <p:attrNameLst>
                                          <p:attrName>ppt_h</p:attrName>
                                        </p:attrNameLst>
                                      </p:cBhvr>
                                      <p:tavLst>
                                        <p:tav tm="0">
                                          <p:val>
                                            <p:fltVal val="0"/>
                                          </p:val>
                                        </p:tav>
                                        <p:tav tm="100000">
                                          <p:val>
                                            <p:strVal val="#ppt_h"/>
                                          </p:val>
                                        </p:tav>
                                      </p:tavLst>
                                    </p:anim>
                                  </p:childTnLst>
                                </p:cTn>
                              </p:par>
                            </p:childTnLst>
                          </p:cTn>
                        </p:par>
                        <p:par>
                          <p:cTn id="334" fill="hold" nodeType="afterGroup">
                            <p:stCondLst>
                              <p:cond delay="1000"/>
                            </p:stCondLst>
                            <p:childTnLst>
                              <p:par>
                                <p:cTn id="335" presetID="17" presetClass="entr" presetSubtype="1" fill="hold" grpId="0" nodeType="afterEffect">
                                  <p:stCondLst>
                                    <p:cond delay="0"/>
                                  </p:stCondLst>
                                  <p:childTnLst>
                                    <p:set>
                                      <p:cBhvr>
                                        <p:cTn id="336" dur="1" fill="hold">
                                          <p:stCondLst>
                                            <p:cond delay="0"/>
                                          </p:stCondLst>
                                        </p:cTn>
                                        <p:tgtEl>
                                          <p:spTgt spid="317482"/>
                                        </p:tgtEl>
                                        <p:attrNameLst>
                                          <p:attrName>style.visibility</p:attrName>
                                        </p:attrNameLst>
                                      </p:cBhvr>
                                      <p:to>
                                        <p:strVal val="visible"/>
                                      </p:to>
                                    </p:set>
                                    <p:anim calcmode="lin" valueType="num">
                                      <p:cBhvr>
                                        <p:cTn id="337" dur="500" fill="hold"/>
                                        <p:tgtEl>
                                          <p:spTgt spid="317482"/>
                                        </p:tgtEl>
                                        <p:attrNameLst>
                                          <p:attrName>ppt_x</p:attrName>
                                        </p:attrNameLst>
                                      </p:cBhvr>
                                      <p:tavLst>
                                        <p:tav tm="0">
                                          <p:val>
                                            <p:strVal val="#ppt_x"/>
                                          </p:val>
                                        </p:tav>
                                        <p:tav tm="100000">
                                          <p:val>
                                            <p:strVal val="#ppt_x"/>
                                          </p:val>
                                        </p:tav>
                                      </p:tavLst>
                                    </p:anim>
                                    <p:anim calcmode="lin" valueType="num">
                                      <p:cBhvr>
                                        <p:cTn id="338" dur="500" fill="hold"/>
                                        <p:tgtEl>
                                          <p:spTgt spid="317482"/>
                                        </p:tgtEl>
                                        <p:attrNameLst>
                                          <p:attrName>ppt_y</p:attrName>
                                        </p:attrNameLst>
                                      </p:cBhvr>
                                      <p:tavLst>
                                        <p:tav tm="0">
                                          <p:val>
                                            <p:strVal val="#ppt_y-#ppt_h/2"/>
                                          </p:val>
                                        </p:tav>
                                        <p:tav tm="100000">
                                          <p:val>
                                            <p:strVal val="#ppt_y"/>
                                          </p:val>
                                        </p:tav>
                                      </p:tavLst>
                                    </p:anim>
                                    <p:anim calcmode="lin" valueType="num">
                                      <p:cBhvr>
                                        <p:cTn id="339" dur="500" fill="hold"/>
                                        <p:tgtEl>
                                          <p:spTgt spid="317482"/>
                                        </p:tgtEl>
                                        <p:attrNameLst>
                                          <p:attrName>ppt_w</p:attrName>
                                        </p:attrNameLst>
                                      </p:cBhvr>
                                      <p:tavLst>
                                        <p:tav tm="0">
                                          <p:val>
                                            <p:strVal val="#ppt_w"/>
                                          </p:val>
                                        </p:tav>
                                        <p:tav tm="100000">
                                          <p:val>
                                            <p:strVal val="#ppt_w"/>
                                          </p:val>
                                        </p:tav>
                                      </p:tavLst>
                                    </p:anim>
                                    <p:anim calcmode="lin" valueType="num">
                                      <p:cBhvr>
                                        <p:cTn id="340" dur="500" fill="hold"/>
                                        <p:tgtEl>
                                          <p:spTgt spid="317482"/>
                                        </p:tgtEl>
                                        <p:attrNameLst>
                                          <p:attrName>ppt_h</p:attrName>
                                        </p:attrNameLst>
                                      </p:cBhvr>
                                      <p:tavLst>
                                        <p:tav tm="0">
                                          <p:val>
                                            <p:fltVal val="0"/>
                                          </p:val>
                                        </p:tav>
                                        <p:tav tm="100000">
                                          <p:val>
                                            <p:strVal val="#ppt_h"/>
                                          </p:val>
                                        </p:tav>
                                      </p:tavLst>
                                    </p:anim>
                                  </p:childTnLst>
                                </p:cTn>
                              </p:par>
                            </p:childTnLst>
                          </p:cTn>
                        </p:par>
                        <p:par>
                          <p:cTn id="341" fill="hold" nodeType="afterGroup">
                            <p:stCondLst>
                              <p:cond delay="1500"/>
                            </p:stCondLst>
                            <p:childTnLst>
                              <p:par>
                                <p:cTn id="342" presetID="17" presetClass="entr" presetSubtype="1" fill="hold" grpId="0" nodeType="afterEffect">
                                  <p:stCondLst>
                                    <p:cond delay="0"/>
                                  </p:stCondLst>
                                  <p:childTnLst>
                                    <p:set>
                                      <p:cBhvr>
                                        <p:cTn id="343" dur="1" fill="hold">
                                          <p:stCondLst>
                                            <p:cond delay="0"/>
                                          </p:stCondLst>
                                        </p:cTn>
                                        <p:tgtEl>
                                          <p:spTgt spid="317483"/>
                                        </p:tgtEl>
                                        <p:attrNameLst>
                                          <p:attrName>style.visibility</p:attrName>
                                        </p:attrNameLst>
                                      </p:cBhvr>
                                      <p:to>
                                        <p:strVal val="visible"/>
                                      </p:to>
                                    </p:set>
                                    <p:anim calcmode="lin" valueType="num">
                                      <p:cBhvr>
                                        <p:cTn id="344" dur="500" fill="hold"/>
                                        <p:tgtEl>
                                          <p:spTgt spid="317483"/>
                                        </p:tgtEl>
                                        <p:attrNameLst>
                                          <p:attrName>ppt_x</p:attrName>
                                        </p:attrNameLst>
                                      </p:cBhvr>
                                      <p:tavLst>
                                        <p:tav tm="0">
                                          <p:val>
                                            <p:strVal val="#ppt_x"/>
                                          </p:val>
                                        </p:tav>
                                        <p:tav tm="100000">
                                          <p:val>
                                            <p:strVal val="#ppt_x"/>
                                          </p:val>
                                        </p:tav>
                                      </p:tavLst>
                                    </p:anim>
                                    <p:anim calcmode="lin" valueType="num">
                                      <p:cBhvr>
                                        <p:cTn id="345" dur="500" fill="hold"/>
                                        <p:tgtEl>
                                          <p:spTgt spid="317483"/>
                                        </p:tgtEl>
                                        <p:attrNameLst>
                                          <p:attrName>ppt_y</p:attrName>
                                        </p:attrNameLst>
                                      </p:cBhvr>
                                      <p:tavLst>
                                        <p:tav tm="0">
                                          <p:val>
                                            <p:strVal val="#ppt_y-#ppt_h/2"/>
                                          </p:val>
                                        </p:tav>
                                        <p:tav tm="100000">
                                          <p:val>
                                            <p:strVal val="#ppt_y"/>
                                          </p:val>
                                        </p:tav>
                                      </p:tavLst>
                                    </p:anim>
                                    <p:anim calcmode="lin" valueType="num">
                                      <p:cBhvr>
                                        <p:cTn id="346" dur="500" fill="hold"/>
                                        <p:tgtEl>
                                          <p:spTgt spid="317483"/>
                                        </p:tgtEl>
                                        <p:attrNameLst>
                                          <p:attrName>ppt_w</p:attrName>
                                        </p:attrNameLst>
                                      </p:cBhvr>
                                      <p:tavLst>
                                        <p:tav tm="0">
                                          <p:val>
                                            <p:strVal val="#ppt_w"/>
                                          </p:val>
                                        </p:tav>
                                        <p:tav tm="100000">
                                          <p:val>
                                            <p:strVal val="#ppt_w"/>
                                          </p:val>
                                        </p:tav>
                                      </p:tavLst>
                                    </p:anim>
                                    <p:anim calcmode="lin" valueType="num">
                                      <p:cBhvr>
                                        <p:cTn id="347" dur="500" fill="hold"/>
                                        <p:tgtEl>
                                          <p:spTgt spid="317483"/>
                                        </p:tgtEl>
                                        <p:attrNameLst>
                                          <p:attrName>ppt_h</p:attrName>
                                        </p:attrNameLst>
                                      </p:cBhvr>
                                      <p:tavLst>
                                        <p:tav tm="0">
                                          <p:val>
                                            <p:fltVal val="0"/>
                                          </p:val>
                                        </p:tav>
                                        <p:tav tm="100000">
                                          <p:val>
                                            <p:strVal val="#ppt_h"/>
                                          </p:val>
                                        </p:tav>
                                      </p:tavLst>
                                    </p:anim>
                                  </p:childTnLst>
                                </p:cTn>
                              </p:par>
                            </p:childTnLst>
                          </p:cTn>
                        </p:par>
                      </p:childTnLst>
                    </p:cTn>
                  </p:par>
                  <p:par>
                    <p:cTn id="348" fill="hold" nodeType="clickPar">
                      <p:stCondLst>
                        <p:cond delay="indefinite"/>
                      </p:stCondLst>
                      <p:childTnLst>
                        <p:par>
                          <p:cTn id="349" fill="hold" nodeType="withGroup">
                            <p:stCondLst>
                              <p:cond delay="0"/>
                            </p:stCondLst>
                            <p:childTnLst>
                              <p:par>
                                <p:cTn id="350" presetID="17" presetClass="entr" presetSubtype="8" fill="hold" grpId="0" nodeType="clickEffect">
                                  <p:stCondLst>
                                    <p:cond delay="0"/>
                                  </p:stCondLst>
                                  <p:childTnLst>
                                    <p:set>
                                      <p:cBhvr>
                                        <p:cTn id="351" dur="1" fill="hold">
                                          <p:stCondLst>
                                            <p:cond delay="0"/>
                                          </p:stCondLst>
                                        </p:cTn>
                                        <p:tgtEl>
                                          <p:spTgt spid="317505"/>
                                        </p:tgtEl>
                                        <p:attrNameLst>
                                          <p:attrName>style.visibility</p:attrName>
                                        </p:attrNameLst>
                                      </p:cBhvr>
                                      <p:to>
                                        <p:strVal val="visible"/>
                                      </p:to>
                                    </p:set>
                                    <p:anim calcmode="lin" valueType="num">
                                      <p:cBhvr>
                                        <p:cTn id="352" dur="500" fill="hold"/>
                                        <p:tgtEl>
                                          <p:spTgt spid="317505"/>
                                        </p:tgtEl>
                                        <p:attrNameLst>
                                          <p:attrName>ppt_x</p:attrName>
                                        </p:attrNameLst>
                                      </p:cBhvr>
                                      <p:tavLst>
                                        <p:tav tm="0">
                                          <p:val>
                                            <p:strVal val="#ppt_x-#ppt_w/2"/>
                                          </p:val>
                                        </p:tav>
                                        <p:tav tm="100000">
                                          <p:val>
                                            <p:strVal val="#ppt_x"/>
                                          </p:val>
                                        </p:tav>
                                      </p:tavLst>
                                    </p:anim>
                                    <p:anim calcmode="lin" valueType="num">
                                      <p:cBhvr>
                                        <p:cTn id="353" dur="500" fill="hold"/>
                                        <p:tgtEl>
                                          <p:spTgt spid="317505"/>
                                        </p:tgtEl>
                                        <p:attrNameLst>
                                          <p:attrName>ppt_y</p:attrName>
                                        </p:attrNameLst>
                                      </p:cBhvr>
                                      <p:tavLst>
                                        <p:tav tm="0">
                                          <p:val>
                                            <p:strVal val="#ppt_y"/>
                                          </p:val>
                                        </p:tav>
                                        <p:tav tm="100000">
                                          <p:val>
                                            <p:strVal val="#ppt_y"/>
                                          </p:val>
                                        </p:tav>
                                      </p:tavLst>
                                    </p:anim>
                                    <p:anim calcmode="lin" valueType="num">
                                      <p:cBhvr>
                                        <p:cTn id="354" dur="500" fill="hold"/>
                                        <p:tgtEl>
                                          <p:spTgt spid="317505"/>
                                        </p:tgtEl>
                                        <p:attrNameLst>
                                          <p:attrName>ppt_w</p:attrName>
                                        </p:attrNameLst>
                                      </p:cBhvr>
                                      <p:tavLst>
                                        <p:tav tm="0">
                                          <p:val>
                                            <p:fltVal val="0"/>
                                          </p:val>
                                        </p:tav>
                                        <p:tav tm="100000">
                                          <p:val>
                                            <p:strVal val="#ppt_w"/>
                                          </p:val>
                                        </p:tav>
                                      </p:tavLst>
                                    </p:anim>
                                    <p:anim calcmode="lin" valueType="num">
                                      <p:cBhvr>
                                        <p:cTn id="355" dur="500" fill="hold"/>
                                        <p:tgtEl>
                                          <p:spTgt spid="317505"/>
                                        </p:tgtEl>
                                        <p:attrNameLst>
                                          <p:attrName>ppt_h</p:attrName>
                                        </p:attrNameLst>
                                      </p:cBhvr>
                                      <p:tavLst>
                                        <p:tav tm="0">
                                          <p:val>
                                            <p:strVal val="#ppt_h"/>
                                          </p:val>
                                        </p:tav>
                                        <p:tav tm="100000">
                                          <p:val>
                                            <p:strVal val="#ppt_h"/>
                                          </p:val>
                                        </p:tav>
                                      </p:tavLst>
                                    </p:anim>
                                  </p:childTnLst>
                                </p:cTn>
                              </p:par>
                            </p:childTnLst>
                          </p:cTn>
                        </p:par>
                      </p:childTnLst>
                    </p:cTn>
                  </p:par>
                  <p:par>
                    <p:cTn id="356" fill="hold" nodeType="clickPar">
                      <p:stCondLst>
                        <p:cond delay="indefinite"/>
                      </p:stCondLst>
                      <p:childTnLst>
                        <p:par>
                          <p:cTn id="357" fill="hold" nodeType="withGroup">
                            <p:stCondLst>
                              <p:cond delay="0"/>
                            </p:stCondLst>
                            <p:childTnLst>
                              <p:par>
                                <p:cTn id="358" presetID="17" presetClass="entr" presetSubtype="8" fill="hold" grpId="0" nodeType="clickEffect">
                                  <p:stCondLst>
                                    <p:cond delay="0"/>
                                  </p:stCondLst>
                                  <p:childTnLst>
                                    <p:set>
                                      <p:cBhvr>
                                        <p:cTn id="359" dur="1" fill="hold">
                                          <p:stCondLst>
                                            <p:cond delay="0"/>
                                          </p:stCondLst>
                                        </p:cTn>
                                        <p:tgtEl>
                                          <p:spTgt spid="317506"/>
                                        </p:tgtEl>
                                        <p:attrNameLst>
                                          <p:attrName>style.visibility</p:attrName>
                                        </p:attrNameLst>
                                      </p:cBhvr>
                                      <p:to>
                                        <p:strVal val="visible"/>
                                      </p:to>
                                    </p:set>
                                    <p:anim calcmode="lin" valueType="num">
                                      <p:cBhvr>
                                        <p:cTn id="360" dur="500" fill="hold"/>
                                        <p:tgtEl>
                                          <p:spTgt spid="317506"/>
                                        </p:tgtEl>
                                        <p:attrNameLst>
                                          <p:attrName>ppt_x</p:attrName>
                                        </p:attrNameLst>
                                      </p:cBhvr>
                                      <p:tavLst>
                                        <p:tav tm="0">
                                          <p:val>
                                            <p:strVal val="#ppt_x-#ppt_w/2"/>
                                          </p:val>
                                        </p:tav>
                                        <p:tav tm="100000">
                                          <p:val>
                                            <p:strVal val="#ppt_x"/>
                                          </p:val>
                                        </p:tav>
                                      </p:tavLst>
                                    </p:anim>
                                    <p:anim calcmode="lin" valueType="num">
                                      <p:cBhvr>
                                        <p:cTn id="361" dur="500" fill="hold"/>
                                        <p:tgtEl>
                                          <p:spTgt spid="317506"/>
                                        </p:tgtEl>
                                        <p:attrNameLst>
                                          <p:attrName>ppt_y</p:attrName>
                                        </p:attrNameLst>
                                      </p:cBhvr>
                                      <p:tavLst>
                                        <p:tav tm="0">
                                          <p:val>
                                            <p:strVal val="#ppt_y"/>
                                          </p:val>
                                        </p:tav>
                                        <p:tav tm="100000">
                                          <p:val>
                                            <p:strVal val="#ppt_y"/>
                                          </p:val>
                                        </p:tav>
                                      </p:tavLst>
                                    </p:anim>
                                    <p:anim calcmode="lin" valueType="num">
                                      <p:cBhvr>
                                        <p:cTn id="362" dur="500" fill="hold"/>
                                        <p:tgtEl>
                                          <p:spTgt spid="317506"/>
                                        </p:tgtEl>
                                        <p:attrNameLst>
                                          <p:attrName>ppt_w</p:attrName>
                                        </p:attrNameLst>
                                      </p:cBhvr>
                                      <p:tavLst>
                                        <p:tav tm="0">
                                          <p:val>
                                            <p:fltVal val="0"/>
                                          </p:val>
                                        </p:tav>
                                        <p:tav tm="100000">
                                          <p:val>
                                            <p:strVal val="#ppt_w"/>
                                          </p:val>
                                        </p:tav>
                                      </p:tavLst>
                                    </p:anim>
                                    <p:anim calcmode="lin" valueType="num">
                                      <p:cBhvr>
                                        <p:cTn id="363" dur="500" fill="hold"/>
                                        <p:tgtEl>
                                          <p:spTgt spid="317506"/>
                                        </p:tgtEl>
                                        <p:attrNameLst>
                                          <p:attrName>ppt_h</p:attrName>
                                        </p:attrNameLst>
                                      </p:cBhvr>
                                      <p:tavLst>
                                        <p:tav tm="0">
                                          <p:val>
                                            <p:strVal val="#ppt_h"/>
                                          </p:val>
                                        </p:tav>
                                        <p:tav tm="100000">
                                          <p:val>
                                            <p:strVal val="#ppt_h"/>
                                          </p:val>
                                        </p:tav>
                                      </p:tavLst>
                                    </p:anim>
                                  </p:childTnLst>
                                </p:cTn>
                              </p:par>
                            </p:childTnLst>
                          </p:cTn>
                        </p:par>
                      </p:childTnLst>
                    </p:cTn>
                  </p:par>
                  <p:par>
                    <p:cTn id="364" fill="hold" nodeType="clickPar">
                      <p:stCondLst>
                        <p:cond delay="indefinite"/>
                      </p:stCondLst>
                      <p:childTnLst>
                        <p:par>
                          <p:cTn id="365" fill="hold" nodeType="withGroup">
                            <p:stCondLst>
                              <p:cond delay="0"/>
                            </p:stCondLst>
                            <p:childTnLst>
                              <p:par>
                                <p:cTn id="366" presetID="5" presetClass="entr" presetSubtype="5" fill="hold" grpId="0" nodeType="clickEffect">
                                  <p:stCondLst>
                                    <p:cond delay="0"/>
                                  </p:stCondLst>
                                  <p:childTnLst>
                                    <p:set>
                                      <p:cBhvr>
                                        <p:cTn id="367" dur="1" fill="hold">
                                          <p:stCondLst>
                                            <p:cond delay="0"/>
                                          </p:stCondLst>
                                        </p:cTn>
                                        <p:tgtEl>
                                          <p:spTgt spid="317459"/>
                                        </p:tgtEl>
                                        <p:attrNameLst>
                                          <p:attrName>style.visibility</p:attrName>
                                        </p:attrNameLst>
                                      </p:cBhvr>
                                      <p:to>
                                        <p:strVal val="visible"/>
                                      </p:to>
                                    </p:set>
                                    <p:animEffect transition="in" filter="checkerboard(down)">
                                      <p:cBhvr>
                                        <p:cTn id="368" dur="500"/>
                                        <p:tgtEl>
                                          <p:spTgt spid="317459"/>
                                        </p:tgtEl>
                                      </p:cBhvr>
                                    </p:animEffect>
                                  </p:childTnLst>
                                </p:cTn>
                              </p:par>
                            </p:childTnLst>
                          </p:cTn>
                        </p:par>
                      </p:childTnLst>
                    </p:cTn>
                  </p:par>
                  <p:par>
                    <p:cTn id="369" fill="hold" nodeType="clickPar">
                      <p:stCondLst>
                        <p:cond delay="indefinite"/>
                      </p:stCondLst>
                      <p:childTnLst>
                        <p:par>
                          <p:cTn id="370" fill="hold" nodeType="withGroup">
                            <p:stCondLst>
                              <p:cond delay="0"/>
                            </p:stCondLst>
                            <p:childTnLst>
                              <p:par>
                                <p:cTn id="371" presetID="12" presetClass="entr" presetSubtype="8" fill="hold" grpId="0" nodeType="clickEffect">
                                  <p:stCondLst>
                                    <p:cond delay="0"/>
                                  </p:stCondLst>
                                  <p:childTnLst>
                                    <p:set>
                                      <p:cBhvr>
                                        <p:cTn id="372" dur="1" fill="hold">
                                          <p:stCondLst>
                                            <p:cond delay="0"/>
                                          </p:stCondLst>
                                        </p:cTn>
                                        <p:tgtEl>
                                          <p:spTgt spid="317460"/>
                                        </p:tgtEl>
                                        <p:attrNameLst>
                                          <p:attrName>style.visibility</p:attrName>
                                        </p:attrNameLst>
                                      </p:cBhvr>
                                      <p:to>
                                        <p:strVal val="visible"/>
                                      </p:to>
                                    </p:set>
                                    <p:animEffect transition="in" filter="slide(fromLeft)">
                                      <p:cBhvr>
                                        <p:cTn id="373" dur="500"/>
                                        <p:tgtEl>
                                          <p:spTgt spid="317460"/>
                                        </p:tgtEl>
                                      </p:cBhvr>
                                    </p:animEffec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17" presetClass="entr" presetSubtype="1" fill="hold" grpId="0" nodeType="clickEffect">
                                  <p:stCondLst>
                                    <p:cond delay="0"/>
                                  </p:stCondLst>
                                  <p:childTnLst>
                                    <p:set>
                                      <p:cBhvr>
                                        <p:cTn id="377" dur="1" fill="hold">
                                          <p:stCondLst>
                                            <p:cond delay="0"/>
                                          </p:stCondLst>
                                        </p:cTn>
                                        <p:tgtEl>
                                          <p:spTgt spid="317488"/>
                                        </p:tgtEl>
                                        <p:attrNameLst>
                                          <p:attrName>style.visibility</p:attrName>
                                        </p:attrNameLst>
                                      </p:cBhvr>
                                      <p:to>
                                        <p:strVal val="visible"/>
                                      </p:to>
                                    </p:set>
                                    <p:anim calcmode="lin" valueType="num">
                                      <p:cBhvr>
                                        <p:cTn id="378" dur="500" fill="hold"/>
                                        <p:tgtEl>
                                          <p:spTgt spid="317488"/>
                                        </p:tgtEl>
                                        <p:attrNameLst>
                                          <p:attrName>ppt_x</p:attrName>
                                        </p:attrNameLst>
                                      </p:cBhvr>
                                      <p:tavLst>
                                        <p:tav tm="0">
                                          <p:val>
                                            <p:strVal val="#ppt_x"/>
                                          </p:val>
                                        </p:tav>
                                        <p:tav tm="100000">
                                          <p:val>
                                            <p:strVal val="#ppt_x"/>
                                          </p:val>
                                        </p:tav>
                                      </p:tavLst>
                                    </p:anim>
                                    <p:anim calcmode="lin" valueType="num">
                                      <p:cBhvr>
                                        <p:cTn id="379" dur="500" fill="hold"/>
                                        <p:tgtEl>
                                          <p:spTgt spid="317488"/>
                                        </p:tgtEl>
                                        <p:attrNameLst>
                                          <p:attrName>ppt_y</p:attrName>
                                        </p:attrNameLst>
                                      </p:cBhvr>
                                      <p:tavLst>
                                        <p:tav tm="0">
                                          <p:val>
                                            <p:strVal val="#ppt_y-#ppt_h/2"/>
                                          </p:val>
                                        </p:tav>
                                        <p:tav tm="100000">
                                          <p:val>
                                            <p:strVal val="#ppt_y"/>
                                          </p:val>
                                        </p:tav>
                                      </p:tavLst>
                                    </p:anim>
                                    <p:anim calcmode="lin" valueType="num">
                                      <p:cBhvr>
                                        <p:cTn id="380" dur="500" fill="hold"/>
                                        <p:tgtEl>
                                          <p:spTgt spid="317488"/>
                                        </p:tgtEl>
                                        <p:attrNameLst>
                                          <p:attrName>ppt_w</p:attrName>
                                        </p:attrNameLst>
                                      </p:cBhvr>
                                      <p:tavLst>
                                        <p:tav tm="0">
                                          <p:val>
                                            <p:strVal val="#ppt_w"/>
                                          </p:val>
                                        </p:tav>
                                        <p:tav tm="100000">
                                          <p:val>
                                            <p:strVal val="#ppt_w"/>
                                          </p:val>
                                        </p:tav>
                                      </p:tavLst>
                                    </p:anim>
                                    <p:anim calcmode="lin" valueType="num">
                                      <p:cBhvr>
                                        <p:cTn id="381" dur="500" fill="hold"/>
                                        <p:tgtEl>
                                          <p:spTgt spid="317488"/>
                                        </p:tgtEl>
                                        <p:attrNameLst>
                                          <p:attrName>ppt_h</p:attrName>
                                        </p:attrNameLst>
                                      </p:cBhvr>
                                      <p:tavLst>
                                        <p:tav tm="0">
                                          <p:val>
                                            <p:fltVal val="0"/>
                                          </p:val>
                                        </p:tav>
                                        <p:tav tm="100000">
                                          <p:val>
                                            <p:strVal val="#ppt_h"/>
                                          </p:val>
                                        </p:tav>
                                      </p:tavLst>
                                    </p:anim>
                                  </p:childTnLst>
                                </p:cTn>
                              </p:par>
                            </p:childTnLst>
                          </p:cTn>
                        </p:par>
                        <p:par>
                          <p:cTn id="382" fill="hold" nodeType="afterGroup">
                            <p:stCondLst>
                              <p:cond delay="500"/>
                            </p:stCondLst>
                            <p:childTnLst>
                              <p:par>
                                <p:cTn id="383" presetID="17" presetClass="entr" presetSubtype="1" fill="hold" grpId="0" nodeType="afterEffect">
                                  <p:stCondLst>
                                    <p:cond delay="0"/>
                                  </p:stCondLst>
                                  <p:childTnLst>
                                    <p:set>
                                      <p:cBhvr>
                                        <p:cTn id="384" dur="1" fill="hold">
                                          <p:stCondLst>
                                            <p:cond delay="0"/>
                                          </p:stCondLst>
                                        </p:cTn>
                                        <p:tgtEl>
                                          <p:spTgt spid="317485"/>
                                        </p:tgtEl>
                                        <p:attrNameLst>
                                          <p:attrName>style.visibility</p:attrName>
                                        </p:attrNameLst>
                                      </p:cBhvr>
                                      <p:to>
                                        <p:strVal val="visible"/>
                                      </p:to>
                                    </p:set>
                                    <p:anim calcmode="lin" valueType="num">
                                      <p:cBhvr>
                                        <p:cTn id="385" dur="500" fill="hold"/>
                                        <p:tgtEl>
                                          <p:spTgt spid="317485"/>
                                        </p:tgtEl>
                                        <p:attrNameLst>
                                          <p:attrName>ppt_x</p:attrName>
                                        </p:attrNameLst>
                                      </p:cBhvr>
                                      <p:tavLst>
                                        <p:tav tm="0">
                                          <p:val>
                                            <p:strVal val="#ppt_x"/>
                                          </p:val>
                                        </p:tav>
                                        <p:tav tm="100000">
                                          <p:val>
                                            <p:strVal val="#ppt_x"/>
                                          </p:val>
                                        </p:tav>
                                      </p:tavLst>
                                    </p:anim>
                                    <p:anim calcmode="lin" valueType="num">
                                      <p:cBhvr>
                                        <p:cTn id="386" dur="500" fill="hold"/>
                                        <p:tgtEl>
                                          <p:spTgt spid="317485"/>
                                        </p:tgtEl>
                                        <p:attrNameLst>
                                          <p:attrName>ppt_y</p:attrName>
                                        </p:attrNameLst>
                                      </p:cBhvr>
                                      <p:tavLst>
                                        <p:tav tm="0">
                                          <p:val>
                                            <p:strVal val="#ppt_y-#ppt_h/2"/>
                                          </p:val>
                                        </p:tav>
                                        <p:tav tm="100000">
                                          <p:val>
                                            <p:strVal val="#ppt_y"/>
                                          </p:val>
                                        </p:tav>
                                      </p:tavLst>
                                    </p:anim>
                                    <p:anim calcmode="lin" valueType="num">
                                      <p:cBhvr>
                                        <p:cTn id="387" dur="500" fill="hold"/>
                                        <p:tgtEl>
                                          <p:spTgt spid="317485"/>
                                        </p:tgtEl>
                                        <p:attrNameLst>
                                          <p:attrName>ppt_w</p:attrName>
                                        </p:attrNameLst>
                                      </p:cBhvr>
                                      <p:tavLst>
                                        <p:tav tm="0">
                                          <p:val>
                                            <p:strVal val="#ppt_w"/>
                                          </p:val>
                                        </p:tav>
                                        <p:tav tm="100000">
                                          <p:val>
                                            <p:strVal val="#ppt_w"/>
                                          </p:val>
                                        </p:tav>
                                      </p:tavLst>
                                    </p:anim>
                                    <p:anim calcmode="lin" valueType="num">
                                      <p:cBhvr>
                                        <p:cTn id="388" dur="500" fill="hold"/>
                                        <p:tgtEl>
                                          <p:spTgt spid="317485"/>
                                        </p:tgtEl>
                                        <p:attrNameLst>
                                          <p:attrName>ppt_h</p:attrName>
                                        </p:attrNameLst>
                                      </p:cBhvr>
                                      <p:tavLst>
                                        <p:tav tm="0">
                                          <p:val>
                                            <p:fltVal val="0"/>
                                          </p:val>
                                        </p:tav>
                                        <p:tav tm="100000">
                                          <p:val>
                                            <p:strVal val="#ppt_h"/>
                                          </p:val>
                                        </p:tav>
                                      </p:tavLst>
                                    </p:anim>
                                  </p:childTnLst>
                                </p:cTn>
                              </p:par>
                            </p:childTnLst>
                          </p:cTn>
                        </p:par>
                        <p:par>
                          <p:cTn id="389" fill="hold" nodeType="afterGroup">
                            <p:stCondLst>
                              <p:cond delay="1000"/>
                            </p:stCondLst>
                            <p:childTnLst>
                              <p:par>
                                <p:cTn id="390" presetID="17" presetClass="entr" presetSubtype="1" fill="hold" grpId="0" nodeType="afterEffect">
                                  <p:stCondLst>
                                    <p:cond delay="0"/>
                                  </p:stCondLst>
                                  <p:childTnLst>
                                    <p:set>
                                      <p:cBhvr>
                                        <p:cTn id="391" dur="1" fill="hold">
                                          <p:stCondLst>
                                            <p:cond delay="0"/>
                                          </p:stCondLst>
                                        </p:cTn>
                                        <p:tgtEl>
                                          <p:spTgt spid="317486"/>
                                        </p:tgtEl>
                                        <p:attrNameLst>
                                          <p:attrName>style.visibility</p:attrName>
                                        </p:attrNameLst>
                                      </p:cBhvr>
                                      <p:to>
                                        <p:strVal val="visible"/>
                                      </p:to>
                                    </p:set>
                                    <p:anim calcmode="lin" valueType="num">
                                      <p:cBhvr>
                                        <p:cTn id="392" dur="500" fill="hold"/>
                                        <p:tgtEl>
                                          <p:spTgt spid="317486"/>
                                        </p:tgtEl>
                                        <p:attrNameLst>
                                          <p:attrName>ppt_x</p:attrName>
                                        </p:attrNameLst>
                                      </p:cBhvr>
                                      <p:tavLst>
                                        <p:tav tm="0">
                                          <p:val>
                                            <p:strVal val="#ppt_x"/>
                                          </p:val>
                                        </p:tav>
                                        <p:tav tm="100000">
                                          <p:val>
                                            <p:strVal val="#ppt_x"/>
                                          </p:val>
                                        </p:tav>
                                      </p:tavLst>
                                    </p:anim>
                                    <p:anim calcmode="lin" valueType="num">
                                      <p:cBhvr>
                                        <p:cTn id="393" dur="500" fill="hold"/>
                                        <p:tgtEl>
                                          <p:spTgt spid="317486"/>
                                        </p:tgtEl>
                                        <p:attrNameLst>
                                          <p:attrName>ppt_y</p:attrName>
                                        </p:attrNameLst>
                                      </p:cBhvr>
                                      <p:tavLst>
                                        <p:tav tm="0">
                                          <p:val>
                                            <p:strVal val="#ppt_y-#ppt_h/2"/>
                                          </p:val>
                                        </p:tav>
                                        <p:tav tm="100000">
                                          <p:val>
                                            <p:strVal val="#ppt_y"/>
                                          </p:val>
                                        </p:tav>
                                      </p:tavLst>
                                    </p:anim>
                                    <p:anim calcmode="lin" valueType="num">
                                      <p:cBhvr>
                                        <p:cTn id="394" dur="500" fill="hold"/>
                                        <p:tgtEl>
                                          <p:spTgt spid="317486"/>
                                        </p:tgtEl>
                                        <p:attrNameLst>
                                          <p:attrName>ppt_w</p:attrName>
                                        </p:attrNameLst>
                                      </p:cBhvr>
                                      <p:tavLst>
                                        <p:tav tm="0">
                                          <p:val>
                                            <p:strVal val="#ppt_w"/>
                                          </p:val>
                                        </p:tav>
                                        <p:tav tm="100000">
                                          <p:val>
                                            <p:strVal val="#ppt_w"/>
                                          </p:val>
                                        </p:tav>
                                      </p:tavLst>
                                    </p:anim>
                                    <p:anim calcmode="lin" valueType="num">
                                      <p:cBhvr>
                                        <p:cTn id="395" dur="500" fill="hold"/>
                                        <p:tgtEl>
                                          <p:spTgt spid="317486"/>
                                        </p:tgtEl>
                                        <p:attrNameLst>
                                          <p:attrName>ppt_h</p:attrName>
                                        </p:attrNameLst>
                                      </p:cBhvr>
                                      <p:tavLst>
                                        <p:tav tm="0">
                                          <p:val>
                                            <p:fltVal val="0"/>
                                          </p:val>
                                        </p:tav>
                                        <p:tav tm="100000">
                                          <p:val>
                                            <p:strVal val="#ppt_h"/>
                                          </p:val>
                                        </p:tav>
                                      </p:tavLst>
                                    </p:anim>
                                  </p:childTnLst>
                                </p:cTn>
                              </p:par>
                            </p:childTnLst>
                          </p:cTn>
                        </p:par>
                        <p:par>
                          <p:cTn id="396" fill="hold" nodeType="afterGroup">
                            <p:stCondLst>
                              <p:cond delay="1500"/>
                            </p:stCondLst>
                            <p:childTnLst>
                              <p:par>
                                <p:cTn id="397" presetID="17" presetClass="entr" presetSubtype="1" fill="hold" grpId="0" nodeType="afterEffect">
                                  <p:stCondLst>
                                    <p:cond delay="0"/>
                                  </p:stCondLst>
                                  <p:childTnLst>
                                    <p:set>
                                      <p:cBhvr>
                                        <p:cTn id="398" dur="1" fill="hold">
                                          <p:stCondLst>
                                            <p:cond delay="0"/>
                                          </p:stCondLst>
                                        </p:cTn>
                                        <p:tgtEl>
                                          <p:spTgt spid="317487"/>
                                        </p:tgtEl>
                                        <p:attrNameLst>
                                          <p:attrName>style.visibility</p:attrName>
                                        </p:attrNameLst>
                                      </p:cBhvr>
                                      <p:to>
                                        <p:strVal val="visible"/>
                                      </p:to>
                                    </p:set>
                                    <p:anim calcmode="lin" valueType="num">
                                      <p:cBhvr>
                                        <p:cTn id="399" dur="500" fill="hold"/>
                                        <p:tgtEl>
                                          <p:spTgt spid="317487"/>
                                        </p:tgtEl>
                                        <p:attrNameLst>
                                          <p:attrName>ppt_x</p:attrName>
                                        </p:attrNameLst>
                                      </p:cBhvr>
                                      <p:tavLst>
                                        <p:tav tm="0">
                                          <p:val>
                                            <p:strVal val="#ppt_x"/>
                                          </p:val>
                                        </p:tav>
                                        <p:tav tm="100000">
                                          <p:val>
                                            <p:strVal val="#ppt_x"/>
                                          </p:val>
                                        </p:tav>
                                      </p:tavLst>
                                    </p:anim>
                                    <p:anim calcmode="lin" valueType="num">
                                      <p:cBhvr>
                                        <p:cTn id="400" dur="500" fill="hold"/>
                                        <p:tgtEl>
                                          <p:spTgt spid="317487"/>
                                        </p:tgtEl>
                                        <p:attrNameLst>
                                          <p:attrName>ppt_y</p:attrName>
                                        </p:attrNameLst>
                                      </p:cBhvr>
                                      <p:tavLst>
                                        <p:tav tm="0">
                                          <p:val>
                                            <p:strVal val="#ppt_y-#ppt_h/2"/>
                                          </p:val>
                                        </p:tav>
                                        <p:tav tm="100000">
                                          <p:val>
                                            <p:strVal val="#ppt_y"/>
                                          </p:val>
                                        </p:tav>
                                      </p:tavLst>
                                    </p:anim>
                                    <p:anim calcmode="lin" valueType="num">
                                      <p:cBhvr>
                                        <p:cTn id="401" dur="500" fill="hold"/>
                                        <p:tgtEl>
                                          <p:spTgt spid="317487"/>
                                        </p:tgtEl>
                                        <p:attrNameLst>
                                          <p:attrName>ppt_w</p:attrName>
                                        </p:attrNameLst>
                                      </p:cBhvr>
                                      <p:tavLst>
                                        <p:tav tm="0">
                                          <p:val>
                                            <p:strVal val="#ppt_w"/>
                                          </p:val>
                                        </p:tav>
                                        <p:tav tm="100000">
                                          <p:val>
                                            <p:strVal val="#ppt_w"/>
                                          </p:val>
                                        </p:tav>
                                      </p:tavLst>
                                    </p:anim>
                                    <p:anim calcmode="lin" valueType="num">
                                      <p:cBhvr>
                                        <p:cTn id="402" dur="500" fill="hold"/>
                                        <p:tgtEl>
                                          <p:spTgt spid="317487"/>
                                        </p:tgtEl>
                                        <p:attrNameLst>
                                          <p:attrName>ppt_h</p:attrName>
                                        </p:attrNameLst>
                                      </p:cBhvr>
                                      <p:tavLst>
                                        <p:tav tm="0">
                                          <p:val>
                                            <p:fltVal val="0"/>
                                          </p:val>
                                        </p:tav>
                                        <p:tav tm="100000">
                                          <p:val>
                                            <p:strVal val="#ppt_h"/>
                                          </p:val>
                                        </p:tav>
                                      </p:tavLst>
                                    </p:anim>
                                  </p:childTnLst>
                                </p:cTn>
                              </p:par>
                            </p:childTnLst>
                          </p:cTn>
                        </p:par>
                      </p:childTnLst>
                    </p:cTn>
                  </p:par>
                  <p:par>
                    <p:cTn id="403" fill="hold" nodeType="clickPar">
                      <p:stCondLst>
                        <p:cond delay="indefinite"/>
                      </p:stCondLst>
                      <p:childTnLst>
                        <p:par>
                          <p:cTn id="404" fill="hold" nodeType="withGroup">
                            <p:stCondLst>
                              <p:cond delay="0"/>
                            </p:stCondLst>
                            <p:childTnLst>
                              <p:par>
                                <p:cTn id="405" presetID="17" presetClass="entr" presetSubtype="1" fill="hold" grpId="0" nodeType="clickEffect">
                                  <p:stCondLst>
                                    <p:cond delay="0"/>
                                  </p:stCondLst>
                                  <p:childTnLst>
                                    <p:set>
                                      <p:cBhvr>
                                        <p:cTn id="406" dur="1" fill="hold">
                                          <p:stCondLst>
                                            <p:cond delay="0"/>
                                          </p:stCondLst>
                                        </p:cTn>
                                        <p:tgtEl>
                                          <p:spTgt spid="317494"/>
                                        </p:tgtEl>
                                        <p:attrNameLst>
                                          <p:attrName>style.visibility</p:attrName>
                                        </p:attrNameLst>
                                      </p:cBhvr>
                                      <p:to>
                                        <p:strVal val="visible"/>
                                      </p:to>
                                    </p:set>
                                    <p:anim calcmode="lin" valueType="num">
                                      <p:cBhvr>
                                        <p:cTn id="407" dur="500" fill="hold"/>
                                        <p:tgtEl>
                                          <p:spTgt spid="317494"/>
                                        </p:tgtEl>
                                        <p:attrNameLst>
                                          <p:attrName>ppt_x</p:attrName>
                                        </p:attrNameLst>
                                      </p:cBhvr>
                                      <p:tavLst>
                                        <p:tav tm="0">
                                          <p:val>
                                            <p:strVal val="#ppt_x"/>
                                          </p:val>
                                        </p:tav>
                                        <p:tav tm="100000">
                                          <p:val>
                                            <p:strVal val="#ppt_x"/>
                                          </p:val>
                                        </p:tav>
                                      </p:tavLst>
                                    </p:anim>
                                    <p:anim calcmode="lin" valueType="num">
                                      <p:cBhvr>
                                        <p:cTn id="408" dur="500" fill="hold"/>
                                        <p:tgtEl>
                                          <p:spTgt spid="317494"/>
                                        </p:tgtEl>
                                        <p:attrNameLst>
                                          <p:attrName>ppt_y</p:attrName>
                                        </p:attrNameLst>
                                      </p:cBhvr>
                                      <p:tavLst>
                                        <p:tav tm="0">
                                          <p:val>
                                            <p:strVal val="#ppt_y-#ppt_h/2"/>
                                          </p:val>
                                        </p:tav>
                                        <p:tav tm="100000">
                                          <p:val>
                                            <p:strVal val="#ppt_y"/>
                                          </p:val>
                                        </p:tav>
                                      </p:tavLst>
                                    </p:anim>
                                    <p:anim calcmode="lin" valueType="num">
                                      <p:cBhvr>
                                        <p:cTn id="409" dur="500" fill="hold"/>
                                        <p:tgtEl>
                                          <p:spTgt spid="317494"/>
                                        </p:tgtEl>
                                        <p:attrNameLst>
                                          <p:attrName>ppt_w</p:attrName>
                                        </p:attrNameLst>
                                      </p:cBhvr>
                                      <p:tavLst>
                                        <p:tav tm="0">
                                          <p:val>
                                            <p:strVal val="#ppt_w"/>
                                          </p:val>
                                        </p:tav>
                                        <p:tav tm="100000">
                                          <p:val>
                                            <p:strVal val="#ppt_w"/>
                                          </p:val>
                                        </p:tav>
                                      </p:tavLst>
                                    </p:anim>
                                    <p:anim calcmode="lin" valueType="num">
                                      <p:cBhvr>
                                        <p:cTn id="410" dur="500" fill="hold"/>
                                        <p:tgtEl>
                                          <p:spTgt spid="317494"/>
                                        </p:tgtEl>
                                        <p:attrNameLst>
                                          <p:attrName>ppt_h</p:attrName>
                                        </p:attrNameLst>
                                      </p:cBhvr>
                                      <p:tavLst>
                                        <p:tav tm="0">
                                          <p:val>
                                            <p:fltVal val="0"/>
                                          </p:val>
                                        </p:tav>
                                        <p:tav tm="100000">
                                          <p:val>
                                            <p:strVal val="#ppt_h"/>
                                          </p:val>
                                        </p:tav>
                                      </p:tavLst>
                                    </p:anim>
                                  </p:childTnLst>
                                </p:cTn>
                              </p:par>
                            </p:childTnLst>
                          </p:cTn>
                        </p:par>
                      </p:childTnLst>
                    </p:cTn>
                  </p:par>
                  <p:par>
                    <p:cTn id="411" fill="hold" nodeType="clickPar">
                      <p:stCondLst>
                        <p:cond delay="indefinite"/>
                      </p:stCondLst>
                      <p:childTnLst>
                        <p:par>
                          <p:cTn id="412" fill="hold" nodeType="withGroup">
                            <p:stCondLst>
                              <p:cond delay="0"/>
                            </p:stCondLst>
                            <p:childTnLst>
                              <p:par>
                                <p:cTn id="413" presetID="17" presetClass="entr" presetSubtype="1" fill="hold" grpId="0" nodeType="clickEffect">
                                  <p:stCondLst>
                                    <p:cond delay="0"/>
                                  </p:stCondLst>
                                  <p:childTnLst>
                                    <p:set>
                                      <p:cBhvr>
                                        <p:cTn id="414" dur="1" fill="hold">
                                          <p:stCondLst>
                                            <p:cond delay="0"/>
                                          </p:stCondLst>
                                        </p:cTn>
                                        <p:tgtEl>
                                          <p:spTgt spid="317495"/>
                                        </p:tgtEl>
                                        <p:attrNameLst>
                                          <p:attrName>style.visibility</p:attrName>
                                        </p:attrNameLst>
                                      </p:cBhvr>
                                      <p:to>
                                        <p:strVal val="visible"/>
                                      </p:to>
                                    </p:set>
                                    <p:anim calcmode="lin" valueType="num">
                                      <p:cBhvr>
                                        <p:cTn id="415" dur="500" fill="hold"/>
                                        <p:tgtEl>
                                          <p:spTgt spid="317495"/>
                                        </p:tgtEl>
                                        <p:attrNameLst>
                                          <p:attrName>ppt_x</p:attrName>
                                        </p:attrNameLst>
                                      </p:cBhvr>
                                      <p:tavLst>
                                        <p:tav tm="0">
                                          <p:val>
                                            <p:strVal val="#ppt_x"/>
                                          </p:val>
                                        </p:tav>
                                        <p:tav tm="100000">
                                          <p:val>
                                            <p:strVal val="#ppt_x"/>
                                          </p:val>
                                        </p:tav>
                                      </p:tavLst>
                                    </p:anim>
                                    <p:anim calcmode="lin" valueType="num">
                                      <p:cBhvr>
                                        <p:cTn id="416" dur="500" fill="hold"/>
                                        <p:tgtEl>
                                          <p:spTgt spid="317495"/>
                                        </p:tgtEl>
                                        <p:attrNameLst>
                                          <p:attrName>ppt_y</p:attrName>
                                        </p:attrNameLst>
                                      </p:cBhvr>
                                      <p:tavLst>
                                        <p:tav tm="0">
                                          <p:val>
                                            <p:strVal val="#ppt_y-#ppt_h/2"/>
                                          </p:val>
                                        </p:tav>
                                        <p:tav tm="100000">
                                          <p:val>
                                            <p:strVal val="#ppt_y"/>
                                          </p:val>
                                        </p:tav>
                                      </p:tavLst>
                                    </p:anim>
                                    <p:anim calcmode="lin" valueType="num">
                                      <p:cBhvr>
                                        <p:cTn id="417" dur="500" fill="hold"/>
                                        <p:tgtEl>
                                          <p:spTgt spid="317495"/>
                                        </p:tgtEl>
                                        <p:attrNameLst>
                                          <p:attrName>ppt_w</p:attrName>
                                        </p:attrNameLst>
                                      </p:cBhvr>
                                      <p:tavLst>
                                        <p:tav tm="0">
                                          <p:val>
                                            <p:strVal val="#ppt_w"/>
                                          </p:val>
                                        </p:tav>
                                        <p:tav tm="100000">
                                          <p:val>
                                            <p:strVal val="#ppt_w"/>
                                          </p:val>
                                        </p:tav>
                                      </p:tavLst>
                                    </p:anim>
                                    <p:anim calcmode="lin" valueType="num">
                                      <p:cBhvr>
                                        <p:cTn id="418" dur="500" fill="hold"/>
                                        <p:tgtEl>
                                          <p:spTgt spid="317495"/>
                                        </p:tgtEl>
                                        <p:attrNameLst>
                                          <p:attrName>ppt_h</p:attrName>
                                        </p:attrNameLst>
                                      </p:cBhvr>
                                      <p:tavLst>
                                        <p:tav tm="0">
                                          <p:val>
                                            <p:fltVal val="0"/>
                                          </p:val>
                                        </p:tav>
                                        <p:tav tm="100000">
                                          <p:val>
                                            <p:strVal val="#ppt_h"/>
                                          </p:val>
                                        </p:tav>
                                      </p:tavLst>
                                    </p:anim>
                                  </p:childTnLst>
                                </p:cTn>
                              </p:par>
                            </p:childTnLst>
                          </p:cTn>
                        </p:par>
                      </p:childTnLst>
                    </p:cTn>
                  </p:par>
                  <p:par>
                    <p:cTn id="419" fill="hold" nodeType="clickPar">
                      <p:stCondLst>
                        <p:cond delay="indefinite"/>
                      </p:stCondLst>
                      <p:childTnLst>
                        <p:par>
                          <p:cTn id="420" fill="hold" nodeType="withGroup">
                            <p:stCondLst>
                              <p:cond delay="0"/>
                            </p:stCondLst>
                            <p:childTnLst>
                              <p:par>
                                <p:cTn id="421" presetID="17" presetClass="entr" presetSubtype="1" fill="hold" grpId="0" nodeType="clickEffect">
                                  <p:stCondLst>
                                    <p:cond delay="0"/>
                                  </p:stCondLst>
                                  <p:childTnLst>
                                    <p:set>
                                      <p:cBhvr>
                                        <p:cTn id="422" dur="1" fill="hold">
                                          <p:stCondLst>
                                            <p:cond delay="0"/>
                                          </p:stCondLst>
                                        </p:cTn>
                                        <p:tgtEl>
                                          <p:spTgt spid="317496"/>
                                        </p:tgtEl>
                                        <p:attrNameLst>
                                          <p:attrName>style.visibility</p:attrName>
                                        </p:attrNameLst>
                                      </p:cBhvr>
                                      <p:to>
                                        <p:strVal val="visible"/>
                                      </p:to>
                                    </p:set>
                                    <p:anim calcmode="lin" valueType="num">
                                      <p:cBhvr>
                                        <p:cTn id="423" dur="500" fill="hold"/>
                                        <p:tgtEl>
                                          <p:spTgt spid="317496"/>
                                        </p:tgtEl>
                                        <p:attrNameLst>
                                          <p:attrName>ppt_x</p:attrName>
                                        </p:attrNameLst>
                                      </p:cBhvr>
                                      <p:tavLst>
                                        <p:tav tm="0">
                                          <p:val>
                                            <p:strVal val="#ppt_x"/>
                                          </p:val>
                                        </p:tav>
                                        <p:tav tm="100000">
                                          <p:val>
                                            <p:strVal val="#ppt_x"/>
                                          </p:val>
                                        </p:tav>
                                      </p:tavLst>
                                    </p:anim>
                                    <p:anim calcmode="lin" valueType="num">
                                      <p:cBhvr>
                                        <p:cTn id="424" dur="500" fill="hold"/>
                                        <p:tgtEl>
                                          <p:spTgt spid="317496"/>
                                        </p:tgtEl>
                                        <p:attrNameLst>
                                          <p:attrName>ppt_y</p:attrName>
                                        </p:attrNameLst>
                                      </p:cBhvr>
                                      <p:tavLst>
                                        <p:tav tm="0">
                                          <p:val>
                                            <p:strVal val="#ppt_y-#ppt_h/2"/>
                                          </p:val>
                                        </p:tav>
                                        <p:tav tm="100000">
                                          <p:val>
                                            <p:strVal val="#ppt_y"/>
                                          </p:val>
                                        </p:tav>
                                      </p:tavLst>
                                    </p:anim>
                                    <p:anim calcmode="lin" valueType="num">
                                      <p:cBhvr>
                                        <p:cTn id="425" dur="500" fill="hold"/>
                                        <p:tgtEl>
                                          <p:spTgt spid="317496"/>
                                        </p:tgtEl>
                                        <p:attrNameLst>
                                          <p:attrName>ppt_w</p:attrName>
                                        </p:attrNameLst>
                                      </p:cBhvr>
                                      <p:tavLst>
                                        <p:tav tm="0">
                                          <p:val>
                                            <p:strVal val="#ppt_w"/>
                                          </p:val>
                                        </p:tav>
                                        <p:tav tm="100000">
                                          <p:val>
                                            <p:strVal val="#ppt_w"/>
                                          </p:val>
                                        </p:tav>
                                      </p:tavLst>
                                    </p:anim>
                                    <p:anim calcmode="lin" valueType="num">
                                      <p:cBhvr>
                                        <p:cTn id="426" dur="500" fill="hold"/>
                                        <p:tgtEl>
                                          <p:spTgt spid="3174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5" grpId="0" autoUpdateAnimBg="0"/>
      <p:bldP spid="317446" grpId="0" autoUpdateAnimBg="0"/>
      <p:bldP spid="317447" grpId="0" animBg="1"/>
      <p:bldP spid="317448" grpId="0" animBg="1"/>
      <p:bldP spid="317449" grpId="0" autoUpdateAnimBg="0"/>
      <p:bldP spid="317450" grpId="0" autoUpdateAnimBg="0"/>
      <p:bldP spid="317451" grpId="0" autoUpdateAnimBg="0"/>
      <p:bldP spid="317452" grpId="0" autoUpdateAnimBg="0"/>
      <p:bldP spid="317453" grpId="0" autoUpdateAnimBg="0"/>
      <p:bldP spid="317454" grpId="0" autoUpdateAnimBg="0"/>
      <p:bldP spid="317455" grpId="0" autoUpdateAnimBg="0"/>
      <p:bldP spid="317456" grpId="0" autoUpdateAnimBg="0"/>
      <p:bldP spid="317457" grpId="0" autoUpdateAnimBg="0"/>
      <p:bldP spid="317458" grpId="0" autoUpdateAnimBg="0"/>
      <p:bldP spid="317459" grpId="0" autoUpdateAnimBg="0"/>
      <p:bldP spid="317460" grpId="0" autoUpdateAnimBg="0"/>
      <p:bldP spid="317461" grpId="0" animBg="1" autoUpdateAnimBg="0"/>
      <p:bldP spid="317462" grpId="0" animBg="1"/>
      <p:bldP spid="317463" grpId="0" animBg="1"/>
      <p:bldP spid="317464" grpId="0" animBg="1"/>
      <p:bldP spid="317465" grpId="0" animBg="1" autoUpdateAnimBg="0"/>
      <p:bldP spid="317466" grpId="0" animBg="1"/>
      <p:bldP spid="317467" grpId="0" animBg="1"/>
      <p:bldP spid="317468" grpId="0" animBg="1"/>
      <p:bldP spid="317469" grpId="0" animBg="1" autoUpdateAnimBg="0"/>
      <p:bldP spid="317470" grpId="0" animBg="1"/>
      <p:bldP spid="317471" grpId="0" animBg="1"/>
      <p:bldP spid="317472" grpId="0" animBg="1"/>
      <p:bldP spid="317473" grpId="0" animBg="1" autoUpdateAnimBg="0"/>
      <p:bldP spid="317474" grpId="0" animBg="1"/>
      <p:bldP spid="317475" grpId="0" animBg="1"/>
      <p:bldP spid="317476" grpId="0" animBg="1"/>
      <p:bldP spid="317477" grpId="0" animBg="1" autoUpdateAnimBg="0"/>
      <p:bldP spid="317478" grpId="0" animBg="1"/>
      <p:bldP spid="317479" grpId="0" animBg="1"/>
      <p:bldP spid="317480" grpId="0" animBg="1"/>
      <p:bldP spid="317481" grpId="0" animBg="1" autoUpdateAnimBg="0"/>
      <p:bldP spid="317482" grpId="0" animBg="1"/>
      <p:bldP spid="317483" grpId="0" animBg="1"/>
      <p:bldP spid="317484" grpId="0" animBg="1"/>
      <p:bldP spid="317485" grpId="0" animBg="1" autoUpdateAnimBg="0"/>
      <p:bldP spid="317486" grpId="0" animBg="1"/>
      <p:bldP spid="317487" grpId="0" animBg="1"/>
      <p:bldP spid="317488" grpId="0" animBg="1"/>
      <p:bldP spid="317489" grpId="0" autoUpdateAnimBg="0"/>
      <p:bldP spid="317490" grpId="0" autoUpdateAnimBg="0"/>
      <p:bldP spid="317491" grpId="0" autoUpdateAnimBg="0"/>
      <p:bldP spid="317492" grpId="0" autoUpdateAnimBg="0"/>
      <p:bldP spid="317493" grpId="0" autoUpdateAnimBg="0"/>
      <p:bldP spid="317494" grpId="0" autoUpdateAnimBg="0"/>
      <p:bldP spid="317495" grpId="0" autoUpdateAnimBg="0"/>
      <p:bldP spid="317496" grpId="0" autoUpdateAnimBg="0"/>
      <p:bldP spid="317497" grpId="0" animBg="1"/>
      <p:bldP spid="317498" grpId="0" animBg="1"/>
      <p:bldP spid="317499" grpId="0" animBg="1"/>
      <p:bldP spid="317500" grpId="0" animBg="1"/>
      <p:bldP spid="317502" grpId="0" animBg="1"/>
      <p:bldP spid="317503" grpId="0" animBg="1"/>
      <p:bldP spid="317504" grpId="0" animBg="1"/>
      <p:bldP spid="317505" grpId="0" animBg="1"/>
      <p:bldP spid="31750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CA691BCE-F850-4DF0-86EB-BA89246F9EB2}" type="slidenum">
              <a:rPr kumimoji="0" lang="en-US" altLang="zh-CN" sz="1400" b="0" smtClean="0">
                <a:solidFill>
                  <a:schemeClr val="tx1"/>
                </a:solidFill>
              </a:rPr>
              <a:pPr eaLnBrk="1" hangingPunct="1"/>
              <a:t>58</a:t>
            </a:fld>
            <a:endParaRPr kumimoji="0" lang="en-US" altLang="zh-CN" sz="1400" b="0" smtClean="0">
              <a:solidFill>
                <a:schemeClr val="tx1"/>
              </a:solidFill>
            </a:endParaRPr>
          </a:p>
        </p:txBody>
      </p:sp>
      <p:sp>
        <p:nvSpPr>
          <p:cNvPr id="60419" name="Rectangle 2"/>
          <p:cNvSpPr>
            <a:spLocks noGrp="1" noChangeArrowheads="1"/>
          </p:cNvSpPr>
          <p:nvPr>
            <p:ph type="title"/>
          </p:nvPr>
        </p:nvSpPr>
        <p:spPr/>
        <p:txBody>
          <a:bodyPr/>
          <a:lstStyle/>
          <a:p>
            <a:pPr eaLnBrk="1" hangingPunct="1"/>
            <a:r>
              <a:rPr lang="zh-CN" altLang="en-US" smtClean="0"/>
              <a:t>由先序和中序序列建二叉树算法</a:t>
            </a:r>
          </a:p>
        </p:txBody>
      </p:sp>
      <p:sp>
        <p:nvSpPr>
          <p:cNvPr id="60420" name="Rectangle 3"/>
          <p:cNvSpPr>
            <a:spLocks noGrp="1" noChangeArrowheads="1"/>
          </p:cNvSpPr>
          <p:nvPr>
            <p:ph type="body" idx="1"/>
          </p:nvPr>
        </p:nvSpPr>
        <p:spPr/>
        <p:txBody>
          <a:bodyPr/>
          <a:lstStyle/>
          <a:p>
            <a:pPr eaLnBrk="1" hangingPunct="1"/>
            <a:r>
              <a:rPr lang="en-US" altLang="zh-CN" dirty="0" smtClean="0">
                <a:solidFill>
                  <a:schemeClr val="tx2"/>
                </a:solidFill>
              </a:rPr>
              <a:t>void </a:t>
            </a:r>
            <a:r>
              <a:rPr lang="en-US" altLang="zh-CN" dirty="0" err="1" smtClean="0">
                <a:solidFill>
                  <a:schemeClr val="tx2"/>
                </a:solidFill>
              </a:rPr>
              <a:t>CrtBT</a:t>
            </a:r>
            <a:r>
              <a:rPr lang="en-US" altLang="zh-CN" dirty="0" smtClean="0">
                <a:solidFill>
                  <a:schemeClr val="tx2"/>
                </a:solidFill>
              </a:rPr>
              <a:t>(</a:t>
            </a:r>
            <a:r>
              <a:rPr lang="en-US" altLang="zh-CN" dirty="0" err="1" smtClean="0">
                <a:solidFill>
                  <a:schemeClr val="tx2"/>
                </a:solidFill>
              </a:rPr>
              <a:t>BiTree</a:t>
            </a:r>
            <a:r>
              <a:rPr lang="en-US" altLang="zh-CN" dirty="0" smtClean="0">
                <a:solidFill>
                  <a:schemeClr val="tx2"/>
                </a:solidFill>
              </a:rPr>
              <a:t>&amp; T, char pre[], char </a:t>
            </a:r>
            <a:r>
              <a:rPr lang="en-US" altLang="zh-CN" dirty="0" err="1" smtClean="0">
                <a:solidFill>
                  <a:schemeClr val="tx2"/>
                </a:solidFill>
              </a:rPr>
              <a:t>ino</a:t>
            </a:r>
            <a:r>
              <a:rPr lang="en-US" altLang="zh-CN" dirty="0" smtClean="0">
                <a:solidFill>
                  <a:schemeClr val="tx2"/>
                </a:solidFill>
              </a:rPr>
              <a:t>[],</a:t>
            </a:r>
          </a:p>
          <a:p>
            <a:pPr eaLnBrk="1" hangingPunct="1">
              <a:spcBef>
                <a:spcPct val="0"/>
              </a:spcBef>
              <a:buClrTx/>
              <a:buSzTx/>
              <a:buFontTx/>
              <a:buNone/>
            </a:pPr>
            <a:r>
              <a:rPr lang="en-US" altLang="zh-CN" dirty="0" smtClean="0">
                <a:solidFill>
                  <a:schemeClr val="tx2"/>
                </a:solidFill>
              </a:rPr>
              <a:t>                                          </a:t>
            </a:r>
            <a:r>
              <a:rPr lang="en-US" altLang="zh-CN" dirty="0" err="1" smtClean="0">
                <a:solidFill>
                  <a:schemeClr val="tx2"/>
                </a:solidFill>
              </a:rPr>
              <a:t>int</a:t>
            </a:r>
            <a:r>
              <a:rPr lang="en-US" altLang="zh-CN" dirty="0" smtClean="0">
                <a:solidFill>
                  <a:schemeClr val="tx2"/>
                </a:solidFill>
              </a:rPr>
              <a:t> </a:t>
            </a:r>
            <a:r>
              <a:rPr lang="en-US" altLang="zh-CN" dirty="0" err="1" smtClean="0">
                <a:solidFill>
                  <a:schemeClr val="tx2"/>
                </a:solidFill>
              </a:rPr>
              <a:t>ps</a:t>
            </a:r>
            <a:r>
              <a:rPr lang="en-US" altLang="zh-CN" dirty="0" smtClean="0">
                <a:solidFill>
                  <a:schemeClr val="tx2"/>
                </a:solidFill>
              </a:rPr>
              <a:t>, </a:t>
            </a:r>
            <a:r>
              <a:rPr lang="en-US" altLang="zh-CN" dirty="0" err="1" smtClean="0">
                <a:solidFill>
                  <a:schemeClr val="tx2"/>
                </a:solidFill>
              </a:rPr>
              <a:t>int</a:t>
            </a:r>
            <a:r>
              <a:rPr lang="en-US" altLang="zh-CN" dirty="0" smtClean="0">
                <a:solidFill>
                  <a:schemeClr val="tx2"/>
                </a:solidFill>
              </a:rPr>
              <a:t> is, </a:t>
            </a:r>
            <a:r>
              <a:rPr lang="en-US" altLang="zh-CN" dirty="0" err="1" smtClean="0">
                <a:solidFill>
                  <a:schemeClr val="tx2"/>
                </a:solidFill>
              </a:rPr>
              <a:t>int</a:t>
            </a:r>
            <a:r>
              <a:rPr lang="en-US" altLang="zh-CN" dirty="0" smtClean="0">
                <a:solidFill>
                  <a:schemeClr val="tx2"/>
                </a:solidFill>
              </a:rPr>
              <a:t> n )</a:t>
            </a:r>
          </a:p>
          <a:p>
            <a:pPr eaLnBrk="1" hangingPunct="1"/>
            <a:r>
              <a:rPr lang="zh-CN" altLang="en-US" dirty="0" smtClean="0">
                <a:solidFill>
                  <a:schemeClr val="tx2"/>
                </a:solidFill>
              </a:rPr>
              <a:t>参数：</a:t>
            </a:r>
            <a:r>
              <a:rPr lang="en-US" altLang="zh-CN" dirty="0" smtClean="0">
                <a:solidFill>
                  <a:schemeClr val="tx2"/>
                </a:solidFill>
              </a:rPr>
              <a:t>T </a:t>
            </a:r>
            <a:r>
              <a:rPr lang="zh-CN" altLang="en-US" dirty="0" smtClean="0">
                <a:solidFill>
                  <a:srgbClr val="FF3300"/>
                </a:solidFill>
              </a:rPr>
              <a:t>构建的二叉树；</a:t>
            </a:r>
          </a:p>
          <a:p>
            <a:pPr lvl="1" eaLnBrk="1" hangingPunct="1"/>
            <a:r>
              <a:rPr lang="en-US" altLang="zh-CN" dirty="0" smtClean="0">
                <a:solidFill>
                  <a:schemeClr val="tx2"/>
                </a:solidFill>
              </a:rPr>
              <a:t>pre[]</a:t>
            </a:r>
            <a:r>
              <a:rPr lang="zh-CN" altLang="zh-CN" dirty="0" smtClean="0">
                <a:solidFill>
                  <a:srgbClr val="FF3300"/>
                </a:solidFill>
              </a:rPr>
              <a:t>先序序列字符串；</a:t>
            </a:r>
            <a:r>
              <a:rPr lang="en-US" altLang="zh-CN" dirty="0" err="1" smtClean="0">
                <a:solidFill>
                  <a:schemeClr val="tx2"/>
                </a:solidFill>
              </a:rPr>
              <a:t>ino</a:t>
            </a:r>
            <a:r>
              <a:rPr lang="en-US" altLang="zh-CN" dirty="0" smtClean="0">
                <a:solidFill>
                  <a:schemeClr val="tx2"/>
                </a:solidFill>
              </a:rPr>
              <a:t>[]</a:t>
            </a:r>
            <a:r>
              <a:rPr lang="zh-CN" altLang="zh-CN" dirty="0" smtClean="0">
                <a:solidFill>
                  <a:srgbClr val="FF3300"/>
                </a:solidFill>
              </a:rPr>
              <a:t>中序序列 字符串；</a:t>
            </a:r>
            <a:endParaRPr lang="zh-CN" altLang="en-US" dirty="0" smtClean="0">
              <a:solidFill>
                <a:schemeClr val="tx2"/>
              </a:solidFill>
            </a:endParaRPr>
          </a:p>
          <a:p>
            <a:pPr lvl="1" eaLnBrk="1" hangingPunct="1"/>
            <a:r>
              <a:rPr lang="en-US" altLang="zh-CN" dirty="0" err="1" smtClean="0">
                <a:solidFill>
                  <a:schemeClr val="tx2"/>
                </a:solidFill>
              </a:rPr>
              <a:t>ps</a:t>
            </a:r>
            <a:r>
              <a:rPr lang="zh-CN" altLang="zh-CN" dirty="0" smtClean="0">
                <a:solidFill>
                  <a:srgbClr val="FF3300"/>
                </a:solidFill>
              </a:rPr>
              <a:t>先序序列字符串第一个字符的位置；</a:t>
            </a:r>
            <a:endParaRPr lang="zh-CN" altLang="en-US" dirty="0" smtClean="0">
              <a:solidFill>
                <a:srgbClr val="FF3300"/>
              </a:solidFill>
            </a:endParaRPr>
          </a:p>
          <a:p>
            <a:pPr lvl="1" eaLnBrk="1" hangingPunct="1"/>
            <a:r>
              <a:rPr lang="en-US" altLang="zh-CN" dirty="0" smtClean="0">
                <a:solidFill>
                  <a:schemeClr val="tx2"/>
                </a:solidFill>
              </a:rPr>
              <a:t>is</a:t>
            </a:r>
            <a:r>
              <a:rPr lang="zh-CN" altLang="zh-CN" dirty="0" smtClean="0">
                <a:solidFill>
                  <a:srgbClr val="FF3300"/>
                </a:solidFill>
              </a:rPr>
              <a:t>中序序列字符串第一个字符的位置；</a:t>
            </a:r>
            <a:endParaRPr lang="zh-CN" altLang="en-US" dirty="0" smtClean="0">
              <a:solidFill>
                <a:srgbClr val="FF3300"/>
              </a:solidFill>
            </a:endParaRPr>
          </a:p>
          <a:p>
            <a:pPr lvl="1" eaLnBrk="1" hangingPunct="1"/>
            <a:r>
              <a:rPr lang="en-US" altLang="zh-CN" dirty="0" smtClean="0">
                <a:solidFill>
                  <a:schemeClr val="tx2"/>
                </a:solidFill>
              </a:rPr>
              <a:t>n</a:t>
            </a:r>
            <a:r>
              <a:rPr lang="zh-CN" altLang="zh-CN" dirty="0" smtClean="0">
                <a:solidFill>
                  <a:srgbClr val="FF3300"/>
                </a:solidFill>
              </a:rPr>
              <a:t>字符串长度。 </a:t>
            </a:r>
            <a:r>
              <a:rPr lang="en-US" altLang="zh-CN" dirty="0" smtClean="0">
                <a:solidFill>
                  <a:schemeClr val="tx2"/>
                </a:solidFill>
              </a:rPr>
              <a:t>pre[]</a:t>
            </a:r>
            <a:r>
              <a:rPr lang="zh-CN" altLang="en-US" dirty="0" smtClean="0">
                <a:solidFill>
                  <a:schemeClr val="tx2"/>
                </a:solidFill>
              </a:rPr>
              <a:t>和</a:t>
            </a:r>
            <a:r>
              <a:rPr lang="en-US" altLang="zh-CN" dirty="0" err="1" smtClean="0">
                <a:solidFill>
                  <a:schemeClr val="tx2"/>
                </a:solidFill>
              </a:rPr>
              <a:t>ino</a:t>
            </a:r>
            <a:r>
              <a:rPr lang="en-US" altLang="zh-CN" dirty="0" smtClean="0">
                <a:solidFill>
                  <a:schemeClr val="tx2"/>
                </a:solidFill>
              </a:rPr>
              <a:t>[]</a:t>
            </a:r>
            <a:r>
              <a:rPr lang="zh-CN" altLang="en-US" dirty="0" smtClean="0">
                <a:solidFill>
                  <a:schemeClr val="tx2"/>
                </a:solidFill>
              </a:rPr>
              <a:t>等长！</a:t>
            </a:r>
          </a:p>
          <a:p>
            <a:pPr eaLnBrk="1" hangingPunct="1">
              <a:spcBef>
                <a:spcPct val="0"/>
              </a:spcBef>
              <a:buClrTx/>
              <a:buSzTx/>
              <a:buFontTx/>
              <a:buNone/>
            </a:pPr>
            <a:endParaRPr lang="en-US" altLang="zh-CN" dirty="0" smtClean="0">
              <a:solidFill>
                <a:schemeClr val="tx2"/>
              </a:solidFill>
            </a:endParaRPr>
          </a:p>
        </p:txBody>
      </p:sp>
      <p:graphicFrame>
        <p:nvGraphicFramePr>
          <p:cNvPr id="5" name="Group 74"/>
          <p:cNvGraphicFramePr>
            <a:graphicFrameLocks noGrp="1"/>
          </p:cNvGraphicFramePr>
          <p:nvPr/>
        </p:nvGraphicFramePr>
        <p:xfrm>
          <a:off x="1214438" y="5429250"/>
          <a:ext cx="5792787" cy="457200"/>
        </p:xfrm>
        <a:graphic>
          <a:graphicData uri="http://schemas.openxmlformats.org/drawingml/2006/table">
            <a:tbl>
              <a:tblPr/>
              <a:tblGrid>
                <a:gridCol w="579437"/>
                <a:gridCol w="579438"/>
                <a:gridCol w="577850"/>
                <a:gridCol w="579437"/>
                <a:gridCol w="579438"/>
                <a:gridCol w="579437"/>
                <a:gridCol w="579438"/>
                <a:gridCol w="579437"/>
                <a:gridCol w="579438"/>
                <a:gridCol w="579437"/>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60445" name="Rectangle 66"/>
          <p:cNvSpPr>
            <a:spLocks noChangeArrowheads="1"/>
          </p:cNvSpPr>
          <p:nvPr/>
        </p:nvSpPr>
        <p:spPr bwMode="auto">
          <a:xfrm>
            <a:off x="500063" y="5357813"/>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2400">
                <a:ea typeface="楷体_GB2312" pitchFamily="49" charset="-122"/>
              </a:rPr>
              <a:t>pre</a:t>
            </a:r>
          </a:p>
        </p:txBody>
      </p:sp>
      <p:sp>
        <p:nvSpPr>
          <p:cNvPr id="60446" name="Rectangle 67"/>
          <p:cNvSpPr>
            <a:spLocks noChangeArrowheads="1"/>
          </p:cNvSpPr>
          <p:nvPr/>
        </p:nvSpPr>
        <p:spPr bwMode="auto">
          <a:xfrm>
            <a:off x="857250" y="600075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2400">
                <a:ea typeface="楷体_GB2312" pitchFamily="49" charset="-122"/>
              </a:rPr>
              <a:t>ino</a:t>
            </a:r>
          </a:p>
        </p:txBody>
      </p:sp>
      <p:graphicFrame>
        <p:nvGraphicFramePr>
          <p:cNvPr id="8" name="Group 74"/>
          <p:cNvGraphicFramePr>
            <a:graphicFrameLocks noGrp="1"/>
          </p:cNvGraphicFramePr>
          <p:nvPr/>
        </p:nvGraphicFramePr>
        <p:xfrm>
          <a:off x="1500188" y="6043613"/>
          <a:ext cx="5792787" cy="457200"/>
        </p:xfrm>
        <a:graphic>
          <a:graphicData uri="http://schemas.openxmlformats.org/drawingml/2006/table">
            <a:tbl>
              <a:tblPr/>
              <a:tblGrid>
                <a:gridCol w="579437"/>
                <a:gridCol w="579438"/>
                <a:gridCol w="577850"/>
                <a:gridCol w="579437"/>
                <a:gridCol w="579438"/>
                <a:gridCol w="579437"/>
                <a:gridCol w="579438"/>
                <a:gridCol w="579437"/>
                <a:gridCol w="579438"/>
                <a:gridCol w="579437"/>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xfrm>
            <a:off x="3987800" y="6400800"/>
            <a:ext cx="1905000" cy="457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FBE32869-AF33-42A0-8CA5-9A98E247BED6}" type="slidenum">
              <a:rPr kumimoji="0" lang="en-US" altLang="zh-CN" sz="1400" b="0" smtClean="0">
                <a:solidFill>
                  <a:schemeClr val="tx1"/>
                </a:solidFill>
              </a:rPr>
              <a:pPr eaLnBrk="1" hangingPunct="1"/>
              <a:t>59</a:t>
            </a:fld>
            <a:endParaRPr kumimoji="0" lang="en-US" altLang="zh-CN" sz="1400" b="0" smtClean="0">
              <a:solidFill>
                <a:schemeClr val="tx1"/>
              </a:solidFill>
            </a:endParaRPr>
          </a:p>
        </p:txBody>
      </p:sp>
      <p:sp>
        <p:nvSpPr>
          <p:cNvPr id="61443" name="Rectangle 84"/>
          <p:cNvSpPr>
            <a:spLocks noChangeArrowheads="1"/>
          </p:cNvSpPr>
          <p:nvPr/>
        </p:nvSpPr>
        <p:spPr bwMode="auto">
          <a:xfrm>
            <a:off x="304800" y="4038600"/>
            <a:ext cx="8839200" cy="2819400"/>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nchor="ctr">
            <a:spAutoFit/>
          </a:bodyPr>
          <a:lstStyle/>
          <a:p>
            <a:endParaRPr lang="zh-CN" altLang="en-US"/>
          </a:p>
        </p:txBody>
      </p:sp>
      <p:graphicFrame>
        <p:nvGraphicFramePr>
          <p:cNvPr id="455754" name="Group 74"/>
          <p:cNvGraphicFramePr>
            <a:graphicFrameLocks noGrp="1"/>
          </p:cNvGraphicFramePr>
          <p:nvPr/>
        </p:nvGraphicFramePr>
        <p:xfrm>
          <a:off x="757238" y="4848225"/>
          <a:ext cx="5792787" cy="457200"/>
        </p:xfrm>
        <a:graphic>
          <a:graphicData uri="http://schemas.openxmlformats.org/drawingml/2006/table">
            <a:tbl>
              <a:tblPr/>
              <a:tblGrid>
                <a:gridCol w="579437"/>
                <a:gridCol w="579438"/>
                <a:gridCol w="577850"/>
                <a:gridCol w="579437"/>
                <a:gridCol w="579438"/>
                <a:gridCol w="579437"/>
                <a:gridCol w="579438"/>
                <a:gridCol w="579437"/>
                <a:gridCol w="579438"/>
                <a:gridCol w="579437"/>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r>
            </a:tbl>
          </a:graphicData>
        </a:graphic>
      </p:graphicFrame>
      <p:graphicFrame>
        <p:nvGraphicFramePr>
          <p:cNvPr id="455755" name="Group 75"/>
          <p:cNvGraphicFramePr>
            <a:graphicFrameLocks noGrp="1"/>
          </p:cNvGraphicFramePr>
          <p:nvPr/>
        </p:nvGraphicFramePr>
        <p:xfrm>
          <a:off x="2343150" y="5534025"/>
          <a:ext cx="5792788" cy="457200"/>
        </p:xfrm>
        <a:graphic>
          <a:graphicData uri="http://schemas.openxmlformats.org/drawingml/2006/table">
            <a:tbl>
              <a:tblPr/>
              <a:tblGrid>
                <a:gridCol w="579438"/>
                <a:gridCol w="579437"/>
                <a:gridCol w="577850"/>
                <a:gridCol w="579438"/>
                <a:gridCol w="579437"/>
                <a:gridCol w="579438"/>
                <a:gridCol w="579437"/>
                <a:gridCol w="579438"/>
                <a:gridCol w="579437"/>
                <a:gridCol w="579438"/>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r>
            </a:tbl>
          </a:graphicData>
        </a:graphic>
      </p:graphicFrame>
      <p:grpSp>
        <p:nvGrpSpPr>
          <p:cNvPr id="2" name="Group 69"/>
          <p:cNvGrpSpPr>
            <a:grpSpLocks/>
          </p:cNvGrpSpPr>
          <p:nvPr/>
        </p:nvGrpSpPr>
        <p:grpSpPr bwMode="auto">
          <a:xfrm>
            <a:off x="590550" y="4086225"/>
            <a:ext cx="6321425" cy="762000"/>
            <a:chOff x="711" y="2448"/>
            <a:chExt cx="3982" cy="480"/>
          </a:xfrm>
        </p:grpSpPr>
        <p:sp>
          <p:nvSpPr>
            <p:cNvPr id="61506" name="Rectangle 58"/>
            <p:cNvSpPr>
              <a:spLocks noChangeArrowheads="1"/>
            </p:cNvSpPr>
            <p:nvPr/>
          </p:nvSpPr>
          <p:spPr bwMode="auto">
            <a:xfrm>
              <a:off x="711" y="2448"/>
              <a:ext cx="721" cy="306"/>
            </a:xfrm>
            <a:prstGeom prst="rect">
              <a:avLst/>
            </a:prstGeom>
            <a:noFill/>
            <a:ln w="28575"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a:t>
              </a:r>
            </a:p>
          </p:txBody>
        </p:sp>
        <p:sp>
          <p:nvSpPr>
            <p:cNvPr id="61507" name="Rectangle 59"/>
            <p:cNvSpPr>
              <a:spLocks noChangeArrowheads="1"/>
            </p:cNvSpPr>
            <p:nvPr/>
          </p:nvSpPr>
          <p:spPr bwMode="auto">
            <a:xfrm>
              <a:off x="3596" y="2448"/>
              <a:ext cx="1097" cy="306"/>
            </a:xfrm>
            <a:prstGeom prst="rect">
              <a:avLst/>
            </a:prstGeom>
            <a:noFill/>
            <a:ln w="28575"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pre[ps+n-1]</a:t>
              </a:r>
            </a:p>
          </p:txBody>
        </p:sp>
        <p:sp>
          <p:nvSpPr>
            <p:cNvPr id="61508" name="Line 60"/>
            <p:cNvSpPr>
              <a:spLocks noChangeShapeType="1"/>
            </p:cNvSpPr>
            <p:nvPr/>
          </p:nvSpPr>
          <p:spPr bwMode="auto">
            <a:xfrm>
              <a:off x="960" y="2736"/>
              <a:ext cx="0" cy="192"/>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509" name="Line 61"/>
            <p:cNvSpPr>
              <a:spLocks noChangeShapeType="1"/>
            </p:cNvSpPr>
            <p:nvPr/>
          </p:nvSpPr>
          <p:spPr bwMode="auto">
            <a:xfrm>
              <a:off x="4224" y="2736"/>
              <a:ext cx="0" cy="192"/>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 name="Group 68"/>
          <p:cNvGrpSpPr>
            <a:grpSpLocks/>
          </p:cNvGrpSpPr>
          <p:nvPr/>
        </p:nvGrpSpPr>
        <p:grpSpPr bwMode="auto">
          <a:xfrm>
            <a:off x="2225675" y="5991225"/>
            <a:ext cx="6203950" cy="790575"/>
            <a:chOff x="742" y="3648"/>
            <a:chExt cx="3908" cy="498"/>
          </a:xfrm>
        </p:grpSpPr>
        <p:sp>
          <p:nvSpPr>
            <p:cNvPr id="61502" name="Rectangle 62"/>
            <p:cNvSpPr>
              <a:spLocks noChangeArrowheads="1"/>
            </p:cNvSpPr>
            <p:nvPr/>
          </p:nvSpPr>
          <p:spPr bwMode="auto">
            <a:xfrm>
              <a:off x="742" y="3840"/>
              <a:ext cx="646" cy="306"/>
            </a:xfrm>
            <a:prstGeom prst="rect">
              <a:avLst/>
            </a:prstGeom>
            <a:solidFill>
              <a:schemeClr val="bg1"/>
            </a:solidFill>
            <a:ln w="28575" cap="sq">
              <a:solidFill>
                <a:schemeClr val="tx1"/>
              </a:solidFill>
              <a:miter lim="800000"/>
              <a:headEnd/>
              <a:tailEnd/>
            </a:ln>
          </p:spPr>
          <p:txBody>
            <a:bodyPr wrap="none">
              <a:spAutoFit/>
            </a:bodyPr>
            <a:lstStyle/>
            <a:p>
              <a:r>
                <a:rPr lang="en-US" altLang="zh-CN" sz="2400">
                  <a:solidFill>
                    <a:srgbClr val="990000"/>
                  </a:solidFill>
                  <a:ea typeface="楷体_GB2312" pitchFamily="49" charset="-122"/>
                </a:rPr>
                <a:t>ino[is]</a:t>
              </a:r>
            </a:p>
          </p:txBody>
        </p:sp>
        <p:sp>
          <p:nvSpPr>
            <p:cNvPr id="61503" name="Rectangle 63"/>
            <p:cNvSpPr>
              <a:spLocks noChangeArrowheads="1"/>
            </p:cNvSpPr>
            <p:nvPr/>
          </p:nvSpPr>
          <p:spPr bwMode="auto">
            <a:xfrm>
              <a:off x="3628" y="3840"/>
              <a:ext cx="1022" cy="306"/>
            </a:xfrm>
            <a:prstGeom prst="rect">
              <a:avLst/>
            </a:prstGeom>
            <a:solidFill>
              <a:schemeClr val="bg1"/>
            </a:solidFill>
            <a:ln w="28575" cap="sq">
              <a:solidFill>
                <a:schemeClr val="tx1"/>
              </a:solidFill>
              <a:miter lim="800000"/>
              <a:headEnd/>
              <a:tailEnd/>
            </a:ln>
          </p:spPr>
          <p:txBody>
            <a:bodyPr wrap="none">
              <a:spAutoFit/>
            </a:bodyPr>
            <a:lstStyle/>
            <a:p>
              <a:r>
                <a:rPr lang="en-US" altLang="zh-CN" sz="2400">
                  <a:solidFill>
                    <a:srgbClr val="990000"/>
                  </a:solidFill>
                  <a:ea typeface="楷体_GB2312" pitchFamily="49" charset="-122"/>
                </a:rPr>
                <a:t>ino[is+n-1]</a:t>
              </a:r>
            </a:p>
          </p:txBody>
        </p:sp>
        <p:sp>
          <p:nvSpPr>
            <p:cNvPr id="61504" name="Line 64"/>
            <p:cNvSpPr>
              <a:spLocks noChangeShapeType="1"/>
            </p:cNvSpPr>
            <p:nvPr/>
          </p:nvSpPr>
          <p:spPr bwMode="auto">
            <a:xfrm>
              <a:off x="960" y="3648"/>
              <a:ext cx="0" cy="192"/>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505" name="Line 65"/>
            <p:cNvSpPr>
              <a:spLocks noChangeShapeType="1"/>
            </p:cNvSpPr>
            <p:nvPr/>
          </p:nvSpPr>
          <p:spPr bwMode="auto">
            <a:xfrm>
              <a:off x="4224" y="3648"/>
              <a:ext cx="0" cy="192"/>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1494" name="Rectangle 66"/>
          <p:cNvSpPr>
            <a:spLocks noChangeArrowheads="1"/>
          </p:cNvSpPr>
          <p:nvPr/>
        </p:nvSpPr>
        <p:spPr bwMode="auto">
          <a:xfrm>
            <a:off x="71438" y="4848225"/>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2400">
                <a:ea typeface="楷体_GB2312" pitchFamily="49" charset="-122"/>
              </a:rPr>
              <a:t>pre</a:t>
            </a:r>
          </a:p>
        </p:txBody>
      </p:sp>
      <p:sp>
        <p:nvSpPr>
          <p:cNvPr id="61495" name="Rectangle 67"/>
          <p:cNvSpPr>
            <a:spLocks noChangeArrowheads="1"/>
          </p:cNvSpPr>
          <p:nvPr/>
        </p:nvSpPr>
        <p:spPr bwMode="auto">
          <a:xfrm>
            <a:off x="1674813" y="553402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2400">
                <a:ea typeface="楷体_GB2312" pitchFamily="49" charset="-122"/>
              </a:rPr>
              <a:t>ino</a:t>
            </a:r>
          </a:p>
        </p:txBody>
      </p:sp>
      <p:sp>
        <p:nvSpPr>
          <p:cNvPr id="61496" name="Rectangle 71"/>
          <p:cNvSpPr>
            <a:spLocks noChangeArrowheads="1"/>
          </p:cNvSpPr>
          <p:nvPr/>
        </p:nvSpPr>
        <p:spPr bwMode="auto">
          <a:xfrm>
            <a:off x="304800" y="152400"/>
            <a:ext cx="8839200" cy="1160463"/>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algn="l">
              <a:spcBef>
                <a:spcPct val="50000"/>
              </a:spcBef>
              <a:buClr>
                <a:schemeClr val="tx2"/>
              </a:buClr>
              <a:buSzPct val="110000"/>
              <a:buFont typeface="Symbol" pitchFamily="18" charset="2"/>
              <a:buChar char="¨"/>
            </a:pPr>
            <a:r>
              <a:rPr lang="en-US" altLang="zh-CN">
                <a:ea typeface="楷体_GB2312" pitchFamily="49" charset="-122"/>
              </a:rPr>
              <a:t>void CrtBT(BiTree&amp; T, char pre[], char ino[],</a:t>
            </a:r>
          </a:p>
          <a:p>
            <a:pPr algn="l">
              <a:spcBef>
                <a:spcPct val="50000"/>
              </a:spcBef>
            </a:pPr>
            <a:r>
              <a:rPr lang="en-US" altLang="zh-CN">
                <a:ea typeface="楷体_GB2312" pitchFamily="49" charset="-122"/>
              </a:rPr>
              <a:t>                                          int ps, int is, int n )</a:t>
            </a:r>
          </a:p>
        </p:txBody>
      </p:sp>
      <p:sp>
        <p:nvSpPr>
          <p:cNvPr id="455758" name="Text Box 78"/>
          <p:cNvSpPr txBox="1">
            <a:spLocks noChangeArrowheads="1"/>
          </p:cNvSpPr>
          <p:nvPr/>
        </p:nvSpPr>
        <p:spPr bwMode="auto">
          <a:xfrm>
            <a:off x="304800" y="1371600"/>
            <a:ext cx="8839200" cy="974725"/>
          </a:xfrm>
          <a:prstGeom prst="rect">
            <a:avLst/>
          </a:prstGeom>
          <a:noFill/>
          <a:ln w="28575">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r>
              <a:rPr lang="en-US" altLang="zh-CN" dirty="0">
                <a:latin typeface="+mn-lt"/>
                <a:ea typeface="楷体_GB2312" pitchFamily="49" charset="-122"/>
              </a:rPr>
              <a:t>1</a:t>
            </a:r>
            <a:r>
              <a:rPr lang="zh-CN" altLang="en-US" dirty="0">
                <a:latin typeface="+mn-lt"/>
                <a:ea typeface="楷体_GB2312" pitchFamily="49" charset="-122"/>
              </a:rPr>
              <a:t>、取出</a:t>
            </a:r>
            <a:r>
              <a:rPr lang="en-US" altLang="zh-CN" dirty="0">
                <a:latin typeface="+mn-lt"/>
                <a:ea typeface="楷体_GB2312" pitchFamily="49" charset="-122"/>
              </a:rPr>
              <a:t>pre</a:t>
            </a:r>
            <a:r>
              <a:rPr lang="zh-CN" altLang="en-US" dirty="0">
                <a:latin typeface="+mn-lt"/>
                <a:ea typeface="楷体_GB2312" pitchFamily="49" charset="-122"/>
              </a:rPr>
              <a:t>中第一个字符</a:t>
            </a:r>
            <a:r>
              <a:rPr lang="en-US" altLang="zh-CN" dirty="0">
                <a:latin typeface="+mn-lt"/>
                <a:ea typeface="楷体_GB2312" pitchFamily="49" charset="-122"/>
              </a:rPr>
              <a:t>A</a:t>
            </a:r>
            <a:r>
              <a:rPr lang="zh-CN" altLang="en-US" dirty="0">
                <a:latin typeface="+mn-lt"/>
                <a:ea typeface="楷体_GB2312" pitchFamily="49" charset="-122"/>
              </a:rPr>
              <a:t>，并</a:t>
            </a:r>
            <a:r>
              <a:rPr lang="zh-CN" altLang="zh-CN" dirty="0">
                <a:solidFill>
                  <a:schemeClr val="tx1"/>
                </a:solidFill>
                <a:latin typeface="+mn-lt"/>
                <a:ea typeface="楷体_GB2312" pitchFamily="49" charset="-122"/>
              </a:rPr>
              <a:t>在中序序列中查询对应字符的位置k；</a:t>
            </a:r>
            <a:endParaRPr lang="zh-CN" altLang="en-US" dirty="0">
              <a:solidFill>
                <a:schemeClr val="tx1"/>
              </a:solidFill>
              <a:latin typeface="+mn-lt"/>
              <a:ea typeface="楷体_GB2312" pitchFamily="49" charset="-122"/>
            </a:endParaRPr>
          </a:p>
        </p:txBody>
      </p:sp>
      <p:sp>
        <p:nvSpPr>
          <p:cNvPr id="455759" name="Rectangle 79"/>
          <p:cNvSpPr>
            <a:spLocks noChangeArrowheads="1"/>
          </p:cNvSpPr>
          <p:nvPr/>
        </p:nvSpPr>
        <p:spPr bwMode="auto">
          <a:xfrm>
            <a:off x="304800" y="2362200"/>
            <a:ext cx="8839200" cy="1573213"/>
          </a:xfrm>
          <a:prstGeom prst="rect">
            <a:avLst/>
          </a:prstGeom>
          <a:noFill/>
          <a:ln w="28575" cap="sq">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altLang="zh-CN" dirty="0">
                <a:solidFill>
                  <a:schemeClr val="tx1"/>
                </a:solidFill>
                <a:latin typeface="+mn-lt"/>
                <a:ea typeface="楷体_GB2312" pitchFamily="49" charset="-122"/>
              </a:rPr>
              <a:t>2</a:t>
            </a:r>
            <a:r>
              <a:rPr lang="zh-CN" altLang="en-US" dirty="0">
                <a:solidFill>
                  <a:schemeClr val="tx1"/>
                </a:solidFill>
                <a:latin typeface="+mn-lt"/>
                <a:ea typeface="楷体_GB2312" pitchFamily="49" charset="-122"/>
              </a:rPr>
              <a:t>、若能找不到对应字符，则返回错误；</a:t>
            </a:r>
          </a:p>
          <a:p>
            <a:pPr algn="l"/>
            <a:r>
              <a:rPr lang="zh-CN" altLang="en-US" dirty="0">
                <a:solidFill>
                  <a:schemeClr val="tx1"/>
                </a:solidFill>
                <a:latin typeface="+mn-lt"/>
                <a:ea typeface="楷体_GB2312" pitchFamily="49" charset="-122"/>
              </a:rPr>
              <a:t>否则，</a:t>
            </a:r>
            <a:r>
              <a:rPr lang="en-US" altLang="zh-CN" dirty="0">
                <a:solidFill>
                  <a:schemeClr val="tx1"/>
                </a:solidFill>
                <a:latin typeface="+mn-lt"/>
                <a:ea typeface="楷体_GB2312" pitchFamily="49" charset="-122"/>
              </a:rPr>
              <a:t>1)</a:t>
            </a:r>
            <a:r>
              <a:rPr lang="zh-CN" altLang="en-US" dirty="0">
                <a:solidFill>
                  <a:schemeClr val="tx1"/>
                </a:solidFill>
                <a:latin typeface="+mn-lt"/>
                <a:ea typeface="楷体_GB2312" pitchFamily="49" charset="-122"/>
              </a:rPr>
              <a:t>建立根节点</a:t>
            </a:r>
            <a:r>
              <a:rPr lang="en-US" altLang="zh-CN" dirty="0">
                <a:solidFill>
                  <a:schemeClr val="tx1"/>
                </a:solidFill>
                <a:latin typeface="+mn-lt"/>
                <a:ea typeface="楷体_GB2312" pitchFamily="49" charset="-122"/>
              </a:rPr>
              <a:t>;</a:t>
            </a:r>
          </a:p>
          <a:p>
            <a:pPr algn="l"/>
            <a:r>
              <a:rPr lang="en-US" altLang="zh-CN" dirty="0">
                <a:solidFill>
                  <a:schemeClr val="tx1"/>
                </a:solidFill>
                <a:latin typeface="+mn-lt"/>
                <a:ea typeface="楷体_GB2312" pitchFamily="49" charset="-122"/>
              </a:rPr>
              <a:t>	</a:t>
            </a:r>
            <a:r>
              <a:rPr lang="en-US" altLang="zh-CN" dirty="0" smtClean="0">
                <a:solidFill>
                  <a:schemeClr val="tx1"/>
                </a:solidFill>
                <a:latin typeface="+mn-lt"/>
                <a:ea typeface="楷体_GB2312" pitchFamily="49" charset="-122"/>
              </a:rPr>
              <a:t>  </a:t>
            </a:r>
            <a:r>
              <a:rPr lang="en-US" altLang="zh-CN" dirty="0">
                <a:solidFill>
                  <a:schemeClr val="tx1"/>
                </a:solidFill>
                <a:latin typeface="+mn-lt"/>
                <a:ea typeface="楷体_GB2312" pitchFamily="49" charset="-122"/>
              </a:rPr>
              <a:t>2)</a:t>
            </a:r>
            <a:r>
              <a:rPr lang="zh-CN" altLang="en-US" dirty="0">
                <a:solidFill>
                  <a:schemeClr val="tx1"/>
                </a:solidFill>
                <a:latin typeface="+mn-lt"/>
                <a:ea typeface="楷体_GB2312" pitchFamily="49" charset="-122"/>
              </a:rPr>
              <a:t>递归的建立左右节点；</a:t>
            </a:r>
          </a:p>
        </p:txBody>
      </p:sp>
      <p:grpSp>
        <p:nvGrpSpPr>
          <p:cNvPr id="4" name="Group 82"/>
          <p:cNvGrpSpPr>
            <a:grpSpLocks/>
          </p:cNvGrpSpPr>
          <p:nvPr/>
        </p:nvGrpSpPr>
        <p:grpSpPr bwMode="auto">
          <a:xfrm>
            <a:off x="4598988" y="5991225"/>
            <a:ext cx="992187" cy="790575"/>
            <a:chOff x="2353" y="3840"/>
            <a:chExt cx="625" cy="498"/>
          </a:xfrm>
        </p:grpSpPr>
        <p:sp>
          <p:nvSpPr>
            <p:cNvPr id="61500" name="Rectangle 80"/>
            <p:cNvSpPr>
              <a:spLocks noChangeArrowheads="1"/>
            </p:cNvSpPr>
            <p:nvPr/>
          </p:nvSpPr>
          <p:spPr bwMode="auto">
            <a:xfrm>
              <a:off x="2353" y="4032"/>
              <a:ext cx="625" cy="306"/>
            </a:xfrm>
            <a:prstGeom prst="rect">
              <a:avLst/>
            </a:prstGeom>
            <a:solidFill>
              <a:schemeClr val="bg1"/>
            </a:solidFill>
            <a:ln w="28575" cap="sq">
              <a:solidFill>
                <a:srgbClr val="CC6600"/>
              </a:solidFill>
              <a:miter lim="800000"/>
              <a:headEnd/>
              <a:tailEnd/>
            </a:ln>
          </p:spPr>
          <p:txBody>
            <a:bodyPr wrap="none">
              <a:spAutoFit/>
            </a:bodyPr>
            <a:lstStyle/>
            <a:p>
              <a:r>
                <a:rPr lang="en-US" altLang="zh-CN" sz="2400">
                  <a:solidFill>
                    <a:srgbClr val="990000"/>
                  </a:solidFill>
                  <a:ea typeface="楷体_GB2312" pitchFamily="49" charset="-122"/>
                </a:rPr>
                <a:t>ino[k]</a:t>
              </a:r>
            </a:p>
          </p:txBody>
        </p:sp>
        <p:sp>
          <p:nvSpPr>
            <p:cNvPr id="61501" name="Line 81"/>
            <p:cNvSpPr>
              <a:spLocks noChangeShapeType="1"/>
            </p:cNvSpPr>
            <p:nvPr/>
          </p:nvSpPr>
          <p:spPr bwMode="auto">
            <a:xfrm>
              <a:off x="2561" y="3840"/>
              <a:ext cx="0" cy="192"/>
            </a:xfrm>
            <a:prstGeom prst="line">
              <a:avLst/>
            </a:prstGeom>
            <a:noFill/>
            <a:ln w="28575" cap="sq">
              <a:solidFill>
                <a:srgbClr val="CC66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5758">
                                            <p:bg/>
                                          </p:spTgt>
                                        </p:tgtEl>
                                        <p:attrNameLst>
                                          <p:attrName>style.visibility</p:attrName>
                                        </p:attrNameLst>
                                      </p:cBhvr>
                                      <p:to>
                                        <p:strVal val="visible"/>
                                      </p:to>
                                    </p:set>
                                    <p:animEffect transition="in" filter="wipe(left)">
                                      <p:cBhvr>
                                        <p:cTn id="17" dur="500"/>
                                        <p:tgtEl>
                                          <p:spTgt spid="455758">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5758">
                                            <p:txEl>
                                              <p:pRg st="0" end="0"/>
                                            </p:txEl>
                                          </p:spTgt>
                                        </p:tgtEl>
                                        <p:attrNameLst>
                                          <p:attrName>style.visibility</p:attrName>
                                        </p:attrNameLst>
                                      </p:cBhvr>
                                      <p:to>
                                        <p:strVal val="visible"/>
                                      </p:to>
                                    </p:set>
                                    <p:animEffect transition="in" filter="wipe(left)">
                                      <p:cBhvr>
                                        <p:cTn id="22" dur="500"/>
                                        <p:tgtEl>
                                          <p:spTgt spid="45575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55759">
                                            <p:bg/>
                                          </p:spTgt>
                                        </p:tgtEl>
                                        <p:attrNameLst>
                                          <p:attrName>style.visibility</p:attrName>
                                        </p:attrNameLst>
                                      </p:cBhvr>
                                      <p:to>
                                        <p:strVal val="visible"/>
                                      </p:to>
                                    </p:set>
                                    <p:animEffect transition="in" filter="wipe(left)">
                                      <p:cBhvr>
                                        <p:cTn id="33" dur="500"/>
                                        <p:tgtEl>
                                          <p:spTgt spid="455759">
                                            <p:bg/>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55759">
                                            <p:txEl>
                                              <p:pRg st="0" end="0"/>
                                            </p:txEl>
                                          </p:spTgt>
                                        </p:tgtEl>
                                        <p:attrNameLst>
                                          <p:attrName>style.visibility</p:attrName>
                                        </p:attrNameLst>
                                      </p:cBhvr>
                                      <p:to>
                                        <p:strVal val="visible"/>
                                      </p:to>
                                    </p:set>
                                    <p:animEffect transition="in" filter="wipe(left)">
                                      <p:cBhvr>
                                        <p:cTn id="38" dur="500"/>
                                        <p:tgtEl>
                                          <p:spTgt spid="455759">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55759">
                                            <p:txEl>
                                              <p:pRg st="1" end="1"/>
                                            </p:txEl>
                                          </p:spTgt>
                                        </p:tgtEl>
                                        <p:attrNameLst>
                                          <p:attrName>style.visibility</p:attrName>
                                        </p:attrNameLst>
                                      </p:cBhvr>
                                      <p:to>
                                        <p:strVal val="visible"/>
                                      </p:to>
                                    </p:set>
                                    <p:animEffect transition="in" filter="wipe(left)">
                                      <p:cBhvr>
                                        <p:cTn id="43" dur="500"/>
                                        <p:tgtEl>
                                          <p:spTgt spid="455759">
                                            <p:txEl>
                                              <p:pRg st="1" end="1"/>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55759">
                                            <p:txEl>
                                              <p:pRg st="2" end="2"/>
                                            </p:txEl>
                                          </p:spTgt>
                                        </p:tgtEl>
                                        <p:attrNameLst>
                                          <p:attrName>style.visibility</p:attrName>
                                        </p:attrNameLst>
                                      </p:cBhvr>
                                      <p:to>
                                        <p:strVal val="visible"/>
                                      </p:to>
                                    </p:set>
                                    <p:animEffect transition="in" filter="wipe(left)">
                                      <p:cBhvr>
                                        <p:cTn id="48" dur="500"/>
                                        <p:tgtEl>
                                          <p:spTgt spid="4557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58" grpId="0" build="p" animBg="1" autoUpdateAnimBg="0"/>
      <p:bldP spid="455759" grpId="0" build="p"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F0A59963-3D62-43A6-8F55-FC880323D70C}" type="slidenum">
              <a:rPr kumimoji="0" lang="en-US" altLang="zh-CN" sz="1400" b="0" smtClean="0">
                <a:solidFill>
                  <a:schemeClr val="tx1"/>
                </a:solidFill>
              </a:rPr>
              <a:pPr eaLnBrk="1" hangingPunct="1"/>
              <a:t>6</a:t>
            </a:fld>
            <a:endParaRPr kumimoji="0" lang="en-US" altLang="zh-CN" sz="1400" b="0" smtClean="0">
              <a:solidFill>
                <a:schemeClr val="tx1"/>
              </a:solidFill>
            </a:endParaRPr>
          </a:p>
        </p:txBody>
      </p:sp>
      <p:grpSp>
        <p:nvGrpSpPr>
          <p:cNvPr id="2" name="Group 10"/>
          <p:cNvGrpSpPr>
            <a:grpSpLocks/>
          </p:cNvGrpSpPr>
          <p:nvPr/>
        </p:nvGrpSpPr>
        <p:grpSpPr bwMode="auto">
          <a:xfrm>
            <a:off x="2133600" y="1447800"/>
            <a:ext cx="4565650" cy="3044825"/>
            <a:chOff x="2109" y="1026"/>
            <a:chExt cx="2876" cy="1918"/>
          </a:xfrm>
        </p:grpSpPr>
        <p:sp>
          <p:nvSpPr>
            <p:cNvPr id="10258" name="Line 11"/>
            <p:cNvSpPr>
              <a:spLocks noChangeShapeType="1"/>
            </p:cNvSpPr>
            <p:nvPr/>
          </p:nvSpPr>
          <p:spPr bwMode="auto">
            <a:xfrm>
              <a:off x="4785" y="2341"/>
              <a:ext cx="0" cy="45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9" name="Line 12"/>
            <p:cNvSpPr>
              <a:spLocks noChangeShapeType="1"/>
            </p:cNvSpPr>
            <p:nvPr/>
          </p:nvSpPr>
          <p:spPr bwMode="auto">
            <a:xfrm>
              <a:off x="4468" y="1797"/>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0" name="Line 13"/>
            <p:cNvSpPr>
              <a:spLocks noChangeShapeType="1"/>
            </p:cNvSpPr>
            <p:nvPr/>
          </p:nvSpPr>
          <p:spPr bwMode="auto">
            <a:xfrm flipH="1">
              <a:off x="4377" y="1842"/>
              <a:ext cx="0" cy="331"/>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1" name="Line 14"/>
            <p:cNvSpPr>
              <a:spLocks noChangeShapeType="1"/>
            </p:cNvSpPr>
            <p:nvPr/>
          </p:nvSpPr>
          <p:spPr bwMode="auto">
            <a:xfrm flipH="1">
              <a:off x="3969" y="1797"/>
              <a:ext cx="288" cy="38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2" name="Line 15"/>
            <p:cNvSpPr>
              <a:spLocks noChangeShapeType="1"/>
            </p:cNvSpPr>
            <p:nvPr/>
          </p:nvSpPr>
          <p:spPr bwMode="auto">
            <a:xfrm>
              <a:off x="3506" y="1888"/>
              <a:ext cx="1"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3" name="Line 16"/>
            <p:cNvSpPr>
              <a:spLocks noChangeShapeType="1"/>
            </p:cNvSpPr>
            <p:nvPr/>
          </p:nvSpPr>
          <p:spPr bwMode="auto">
            <a:xfrm>
              <a:off x="2699" y="1842"/>
              <a:ext cx="28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4" name="Line 17"/>
            <p:cNvSpPr>
              <a:spLocks noChangeShapeType="1"/>
            </p:cNvSpPr>
            <p:nvPr/>
          </p:nvSpPr>
          <p:spPr bwMode="auto">
            <a:xfrm flipH="1">
              <a:off x="2336" y="1842"/>
              <a:ext cx="317"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5" name="Line 18"/>
            <p:cNvSpPr>
              <a:spLocks noChangeShapeType="1"/>
            </p:cNvSpPr>
            <p:nvPr/>
          </p:nvSpPr>
          <p:spPr bwMode="auto">
            <a:xfrm>
              <a:off x="3061" y="2309"/>
              <a:ext cx="187" cy="42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6" name="Line 19"/>
            <p:cNvSpPr>
              <a:spLocks noChangeShapeType="1"/>
            </p:cNvSpPr>
            <p:nvPr/>
          </p:nvSpPr>
          <p:spPr bwMode="auto">
            <a:xfrm flipH="1">
              <a:off x="2744" y="2309"/>
              <a:ext cx="272" cy="40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7" name="Line 20"/>
            <p:cNvSpPr>
              <a:spLocks noChangeShapeType="1"/>
            </p:cNvSpPr>
            <p:nvPr/>
          </p:nvSpPr>
          <p:spPr bwMode="auto">
            <a:xfrm flipH="1">
              <a:off x="2699" y="1243"/>
              <a:ext cx="635" cy="41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8" name="Oval 21"/>
            <p:cNvSpPr>
              <a:spLocks noChangeArrowheads="1"/>
            </p:cNvSpPr>
            <p:nvPr/>
          </p:nvSpPr>
          <p:spPr bwMode="auto">
            <a:xfrm>
              <a:off x="3334" y="1026"/>
              <a:ext cx="336" cy="313"/>
            </a:xfrm>
            <a:prstGeom prst="ellipse">
              <a:avLst/>
            </a:prstGeom>
            <a:solidFill>
              <a:srgbClr val="FBE2DF"/>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FF0000"/>
                  </a:solidFill>
                </a:rPr>
                <a:t>A</a:t>
              </a:r>
              <a:endParaRPr lang="en-US" altLang="zh-CN" sz="2400" b="0">
                <a:solidFill>
                  <a:schemeClr val="tx1"/>
                </a:solidFill>
              </a:endParaRPr>
            </a:p>
          </p:txBody>
        </p:sp>
        <p:sp>
          <p:nvSpPr>
            <p:cNvPr id="10269" name="Oval 22"/>
            <p:cNvSpPr>
              <a:spLocks noChangeArrowheads="1"/>
            </p:cNvSpPr>
            <p:nvPr/>
          </p:nvSpPr>
          <p:spPr bwMode="auto">
            <a:xfrm>
              <a:off x="2517" y="1579"/>
              <a:ext cx="337"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B</a:t>
              </a:r>
              <a:endParaRPr lang="en-US" altLang="zh-CN" sz="2400" b="0">
                <a:solidFill>
                  <a:schemeClr val="tx1"/>
                </a:solidFill>
              </a:endParaRPr>
            </a:p>
          </p:txBody>
        </p:sp>
        <p:sp>
          <p:nvSpPr>
            <p:cNvPr id="10270" name="Oval 23"/>
            <p:cNvSpPr>
              <a:spLocks noChangeArrowheads="1"/>
            </p:cNvSpPr>
            <p:nvPr/>
          </p:nvSpPr>
          <p:spPr bwMode="auto">
            <a:xfrm>
              <a:off x="3334" y="157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C</a:t>
              </a:r>
              <a:endParaRPr lang="en-US" altLang="zh-CN" sz="2400" b="0">
                <a:solidFill>
                  <a:schemeClr val="tx1"/>
                </a:solidFill>
              </a:endParaRPr>
            </a:p>
          </p:txBody>
        </p:sp>
        <p:sp>
          <p:nvSpPr>
            <p:cNvPr id="10271" name="Oval 24"/>
            <p:cNvSpPr>
              <a:spLocks noChangeArrowheads="1"/>
            </p:cNvSpPr>
            <p:nvPr/>
          </p:nvSpPr>
          <p:spPr bwMode="auto">
            <a:xfrm>
              <a:off x="4198" y="157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D</a:t>
              </a:r>
              <a:endParaRPr lang="en-US" altLang="zh-CN" sz="2400" b="0"/>
            </a:p>
          </p:txBody>
        </p:sp>
        <p:sp>
          <p:nvSpPr>
            <p:cNvPr id="10272" name="Oval 25"/>
            <p:cNvSpPr>
              <a:spLocks noChangeArrowheads="1"/>
            </p:cNvSpPr>
            <p:nvPr/>
          </p:nvSpPr>
          <p:spPr bwMode="auto">
            <a:xfrm>
              <a:off x="2109" y="2069"/>
              <a:ext cx="361"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E</a:t>
              </a:r>
              <a:endParaRPr lang="en-US" altLang="zh-CN" sz="2400" b="0">
                <a:solidFill>
                  <a:schemeClr val="tx1"/>
                </a:solidFill>
              </a:endParaRPr>
            </a:p>
          </p:txBody>
        </p:sp>
        <p:sp>
          <p:nvSpPr>
            <p:cNvPr id="10273" name="Oval 26"/>
            <p:cNvSpPr>
              <a:spLocks noChangeArrowheads="1"/>
            </p:cNvSpPr>
            <p:nvPr/>
          </p:nvSpPr>
          <p:spPr bwMode="auto">
            <a:xfrm>
              <a:off x="2854" y="2069"/>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F</a:t>
              </a:r>
              <a:endParaRPr lang="en-US" altLang="zh-CN" sz="2400" b="0">
                <a:solidFill>
                  <a:schemeClr val="tx1"/>
                </a:solidFill>
              </a:endParaRPr>
            </a:p>
          </p:txBody>
        </p:sp>
        <p:sp>
          <p:nvSpPr>
            <p:cNvPr id="10274" name="Oval 27"/>
            <p:cNvSpPr>
              <a:spLocks noChangeArrowheads="1"/>
            </p:cNvSpPr>
            <p:nvPr/>
          </p:nvSpPr>
          <p:spPr bwMode="auto">
            <a:xfrm>
              <a:off x="3334" y="206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G</a:t>
              </a:r>
              <a:endParaRPr lang="en-US" altLang="zh-CN" sz="2400" b="0">
                <a:solidFill>
                  <a:schemeClr val="tx1"/>
                </a:solidFill>
              </a:endParaRPr>
            </a:p>
          </p:txBody>
        </p:sp>
        <p:sp>
          <p:nvSpPr>
            <p:cNvPr id="10275" name="Oval 28"/>
            <p:cNvSpPr>
              <a:spLocks noChangeArrowheads="1"/>
            </p:cNvSpPr>
            <p:nvPr/>
          </p:nvSpPr>
          <p:spPr bwMode="auto">
            <a:xfrm>
              <a:off x="3766"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H</a:t>
              </a:r>
              <a:endParaRPr lang="en-US" altLang="zh-CN" sz="2400" b="0"/>
            </a:p>
          </p:txBody>
        </p:sp>
        <p:sp>
          <p:nvSpPr>
            <p:cNvPr id="10276" name="Oval 29"/>
            <p:cNvSpPr>
              <a:spLocks noChangeArrowheads="1"/>
            </p:cNvSpPr>
            <p:nvPr/>
          </p:nvSpPr>
          <p:spPr bwMode="auto">
            <a:xfrm>
              <a:off x="4198"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I</a:t>
              </a:r>
              <a:endParaRPr lang="en-US" altLang="zh-CN" sz="2400" b="0"/>
            </a:p>
          </p:txBody>
        </p:sp>
        <p:sp>
          <p:nvSpPr>
            <p:cNvPr id="10277" name="Oval 30"/>
            <p:cNvSpPr>
              <a:spLocks noChangeArrowheads="1"/>
            </p:cNvSpPr>
            <p:nvPr/>
          </p:nvSpPr>
          <p:spPr bwMode="auto">
            <a:xfrm>
              <a:off x="4630" y="2069"/>
              <a:ext cx="337"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J</a:t>
              </a:r>
              <a:endParaRPr lang="en-US" altLang="zh-CN" sz="2400" b="0"/>
            </a:p>
          </p:txBody>
        </p:sp>
        <p:sp>
          <p:nvSpPr>
            <p:cNvPr id="10278" name="Oval 31"/>
            <p:cNvSpPr>
              <a:spLocks noChangeArrowheads="1"/>
            </p:cNvSpPr>
            <p:nvPr/>
          </p:nvSpPr>
          <p:spPr bwMode="auto">
            <a:xfrm>
              <a:off x="4649" y="2614"/>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M</a:t>
              </a:r>
              <a:endParaRPr lang="en-US" altLang="zh-CN" sz="2400" b="0"/>
            </a:p>
          </p:txBody>
        </p:sp>
        <p:sp>
          <p:nvSpPr>
            <p:cNvPr id="10279" name="Oval 32"/>
            <p:cNvSpPr>
              <a:spLocks noChangeArrowheads="1"/>
            </p:cNvSpPr>
            <p:nvPr/>
          </p:nvSpPr>
          <p:spPr bwMode="auto">
            <a:xfrm>
              <a:off x="256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K</a:t>
              </a:r>
              <a:endParaRPr lang="en-US" altLang="zh-CN" sz="2400" b="0">
                <a:solidFill>
                  <a:schemeClr val="tx1"/>
                </a:solidFill>
              </a:endParaRPr>
            </a:p>
          </p:txBody>
        </p:sp>
        <p:sp>
          <p:nvSpPr>
            <p:cNvPr id="10280" name="Oval 33"/>
            <p:cNvSpPr>
              <a:spLocks noChangeArrowheads="1"/>
            </p:cNvSpPr>
            <p:nvPr/>
          </p:nvSpPr>
          <p:spPr bwMode="auto">
            <a:xfrm>
              <a:off x="315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L</a:t>
              </a:r>
              <a:endParaRPr lang="en-US" altLang="zh-CN" sz="2400" b="0">
                <a:solidFill>
                  <a:schemeClr val="tx1"/>
                </a:solidFill>
              </a:endParaRPr>
            </a:p>
          </p:txBody>
        </p:sp>
        <p:sp>
          <p:nvSpPr>
            <p:cNvPr id="10281" name="Line 34"/>
            <p:cNvSpPr>
              <a:spLocks noChangeShapeType="1"/>
            </p:cNvSpPr>
            <p:nvPr/>
          </p:nvSpPr>
          <p:spPr bwMode="auto">
            <a:xfrm>
              <a:off x="3506" y="1339"/>
              <a:ext cx="1"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2" name="Line 35"/>
            <p:cNvSpPr>
              <a:spLocks noChangeShapeType="1"/>
            </p:cNvSpPr>
            <p:nvPr/>
          </p:nvSpPr>
          <p:spPr bwMode="auto">
            <a:xfrm>
              <a:off x="3670" y="1243"/>
              <a:ext cx="672"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708" name="Text Box 36"/>
          <p:cNvSpPr txBox="1">
            <a:spLocks noChangeArrowheads="1"/>
          </p:cNvSpPr>
          <p:nvPr/>
        </p:nvSpPr>
        <p:spPr bwMode="auto">
          <a:xfrm>
            <a:off x="449263" y="4800600"/>
            <a:ext cx="85423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a:solidFill>
                  <a:srgbClr val="FF0000"/>
                </a:solidFill>
              </a:rPr>
              <a:t>A( </a:t>
            </a:r>
            <a:r>
              <a:rPr lang="en-US" altLang="zh-CN" sz="4000" dirty="0">
                <a:solidFill>
                  <a:srgbClr val="9C4E00"/>
                </a:solidFill>
              </a:rPr>
              <a:t>B(E, F(K, L)),</a:t>
            </a:r>
            <a:r>
              <a:rPr lang="en-US" altLang="zh-CN" sz="4000" dirty="0">
                <a:solidFill>
                  <a:schemeClr val="tx1"/>
                </a:solidFill>
              </a:rPr>
              <a:t> C(G), </a:t>
            </a:r>
            <a:r>
              <a:rPr lang="en-US" altLang="zh-CN" sz="4000" dirty="0"/>
              <a:t>D(H, I, J(M))</a:t>
            </a:r>
            <a:r>
              <a:rPr lang="en-US" altLang="zh-CN" sz="4000" dirty="0">
                <a:solidFill>
                  <a:schemeClr val="tx1"/>
                </a:solidFill>
              </a:rPr>
              <a:t> </a:t>
            </a:r>
            <a:r>
              <a:rPr lang="en-US" altLang="zh-CN" sz="4000" dirty="0">
                <a:solidFill>
                  <a:srgbClr val="FF0000"/>
                </a:solidFill>
              </a:rPr>
              <a:t>)</a:t>
            </a:r>
            <a:endParaRPr lang="en-US" altLang="zh-CN" sz="2400" b="0" dirty="0">
              <a:solidFill>
                <a:schemeClr val="tx1"/>
              </a:solidFill>
            </a:endParaRPr>
          </a:p>
        </p:txBody>
      </p:sp>
      <p:grpSp>
        <p:nvGrpSpPr>
          <p:cNvPr id="3" name="Group 47"/>
          <p:cNvGrpSpPr>
            <a:grpSpLocks/>
          </p:cNvGrpSpPr>
          <p:nvPr/>
        </p:nvGrpSpPr>
        <p:grpSpPr bwMode="auto">
          <a:xfrm>
            <a:off x="1211263" y="5349875"/>
            <a:ext cx="2820987" cy="1082675"/>
            <a:chOff x="763" y="3370"/>
            <a:chExt cx="1777" cy="682"/>
          </a:xfrm>
        </p:grpSpPr>
        <p:sp>
          <p:nvSpPr>
            <p:cNvPr id="10256" name="AutoShape 37"/>
            <p:cNvSpPr>
              <a:spLocks/>
            </p:cNvSpPr>
            <p:nvPr/>
          </p:nvSpPr>
          <p:spPr bwMode="auto">
            <a:xfrm rot="-5446501">
              <a:off x="1504" y="2629"/>
              <a:ext cx="296" cy="1777"/>
            </a:xfrm>
            <a:prstGeom prst="leftBrace">
              <a:avLst>
                <a:gd name="adj1" fmla="val 50028"/>
                <a:gd name="adj2" fmla="val 50000"/>
              </a:avLst>
            </a:prstGeom>
            <a:noFill/>
            <a:ln w="38100" cap="sq">
              <a:solidFill>
                <a:srgbClr val="804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7" name="Text Box 40"/>
            <p:cNvSpPr txBox="1">
              <a:spLocks noChangeArrowheads="1"/>
            </p:cNvSpPr>
            <p:nvPr/>
          </p:nvSpPr>
          <p:spPr bwMode="auto">
            <a:xfrm>
              <a:off x="1497" y="3610"/>
              <a:ext cx="5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4000">
                  <a:solidFill>
                    <a:srgbClr val="9C4E00"/>
                  </a:solidFill>
                </a:rPr>
                <a:t>T</a:t>
              </a:r>
              <a:r>
                <a:rPr lang="en-US" altLang="zh-CN" sz="4000" baseline="-25000">
                  <a:solidFill>
                    <a:srgbClr val="9C4E00"/>
                  </a:solidFill>
                </a:rPr>
                <a:t>1</a:t>
              </a:r>
              <a:endParaRPr lang="en-US" altLang="zh-CN" sz="2400" b="0">
                <a:solidFill>
                  <a:schemeClr val="tx1"/>
                </a:solidFill>
              </a:endParaRPr>
            </a:p>
          </p:txBody>
        </p:sp>
      </p:grpSp>
      <p:grpSp>
        <p:nvGrpSpPr>
          <p:cNvPr id="4" name="Group 49"/>
          <p:cNvGrpSpPr>
            <a:grpSpLocks/>
          </p:cNvGrpSpPr>
          <p:nvPr/>
        </p:nvGrpSpPr>
        <p:grpSpPr bwMode="auto">
          <a:xfrm>
            <a:off x="5707063" y="5349875"/>
            <a:ext cx="2820987" cy="1082675"/>
            <a:chOff x="3595" y="3370"/>
            <a:chExt cx="1777" cy="682"/>
          </a:xfrm>
        </p:grpSpPr>
        <p:sp>
          <p:nvSpPr>
            <p:cNvPr id="10254" name="AutoShape 38"/>
            <p:cNvSpPr>
              <a:spLocks/>
            </p:cNvSpPr>
            <p:nvPr/>
          </p:nvSpPr>
          <p:spPr bwMode="auto">
            <a:xfrm rot="-5446501">
              <a:off x="4336" y="2629"/>
              <a:ext cx="296" cy="1777"/>
            </a:xfrm>
            <a:prstGeom prst="leftBrace">
              <a:avLst>
                <a:gd name="adj1" fmla="val 50028"/>
                <a:gd name="adj2" fmla="val 50000"/>
              </a:avLst>
            </a:prstGeom>
            <a:noFill/>
            <a:ln w="38100" cap="sq">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5" name="Text Box 41"/>
            <p:cNvSpPr txBox="1">
              <a:spLocks noChangeArrowheads="1"/>
            </p:cNvSpPr>
            <p:nvPr/>
          </p:nvSpPr>
          <p:spPr bwMode="auto">
            <a:xfrm>
              <a:off x="4363" y="3610"/>
              <a:ext cx="5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4000"/>
                <a:t>T</a:t>
              </a:r>
              <a:r>
                <a:rPr lang="en-US" altLang="zh-CN" sz="4000" baseline="-25000"/>
                <a:t>3</a:t>
              </a:r>
              <a:endParaRPr lang="en-US" altLang="zh-CN" sz="2400" b="0"/>
            </a:p>
          </p:txBody>
        </p:sp>
      </p:grpSp>
      <p:grpSp>
        <p:nvGrpSpPr>
          <p:cNvPr id="5" name="Group 48"/>
          <p:cNvGrpSpPr>
            <a:grpSpLocks/>
          </p:cNvGrpSpPr>
          <p:nvPr/>
        </p:nvGrpSpPr>
        <p:grpSpPr bwMode="auto">
          <a:xfrm>
            <a:off x="4410075" y="5349875"/>
            <a:ext cx="1198563" cy="1082675"/>
            <a:chOff x="2778" y="3370"/>
            <a:chExt cx="755" cy="682"/>
          </a:xfrm>
        </p:grpSpPr>
        <p:sp>
          <p:nvSpPr>
            <p:cNvPr id="10252" name="AutoShape 39"/>
            <p:cNvSpPr>
              <a:spLocks/>
            </p:cNvSpPr>
            <p:nvPr/>
          </p:nvSpPr>
          <p:spPr bwMode="auto">
            <a:xfrm rot="-5446501">
              <a:off x="2991" y="3157"/>
              <a:ext cx="296" cy="721"/>
            </a:xfrm>
            <a:prstGeom prst="leftBrace">
              <a:avLst>
                <a:gd name="adj1" fmla="val 20298"/>
                <a:gd name="adj2" fmla="val 50000"/>
              </a:avLst>
            </a:prstGeom>
            <a:noFill/>
            <a:ln w="38100" cap="sq">
              <a:solidFill>
                <a:srgbClr val="0B411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3" name="Text Box 42"/>
            <p:cNvSpPr txBox="1">
              <a:spLocks noChangeArrowheads="1"/>
            </p:cNvSpPr>
            <p:nvPr/>
          </p:nvSpPr>
          <p:spPr bwMode="auto">
            <a:xfrm>
              <a:off x="3019" y="3610"/>
              <a:ext cx="5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4000">
                  <a:solidFill>
                    <a:schemeClr val="tx1"/>
                  </a:solidFill>
                </a:rPr>
                <a:t>T</a:t>
              </a:r>
              <a:r>
                <a:rPr lang="en-US" altLang="zh-CN" sz="4000" baseline="-25000">
                  <a:solidFill>
                    <a:schemeClr val="tx1"/>
                  </a:solidFill>
                </a:rPr>
                <a:t>2</a:t>
              </a:r>
              <a:endParaRPr lang="en-US" altLang="zh-CN" sz="2400" b="0">
                <a:solidFill>
                  <a:schemeClr val="tx1"/>
                </a:solidFill>
              </a:endParaRPr>
            </a:p>
          </p:txBody>
        </p:sp>
      </p:grpSp>
      <p:grpSp>
        <p:nvGrpSpPr>
          <p:cNvPr id="6" name="Group 50"/>
          <p:cNvGrpSpPr>
            <a:grpSpLocks/>
          </p:cNvGrpSpPr>
          <p:nvPr/>
        </p:nvGrpSpPr>
        <p:grpSpPr bwMode="auto">
          <a:xfrm>
            <a:off x="144463" y="5349875"/>
            <a:ext cx="1200150" cy="1006475"/>
            <a:chOff x="91" y="3370"/>
            <a:chExt cx="756" cy="634"/>
          </a:xfrm>
        </p:grpSpPr>
        <p:sp>
          <p:nvSpPr>
            <p:cNvPr id="10250" name="Line 43"/>
            <p:cNvSpPr>
              <a:spLocks noChangeShapeType="1"/>
            </p:cNvSpPr>
            <p:nvPr/>
          </p:nvSpPr>
          <p:spPr bwMode="auto">
            <a:xfrm>
              <a:off x="475" y="3370"/>
              <a:ext cx="0" cy="336"/>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1" name="Text Box 44"/>
            <p:cNvSpPr txBox="1">
              <a:spLocks noChangeArrowheads="1"/>
            </p:cNvSpPr>
            <p:nvPr/>
          </p:nvSpPr>
          <p:spPr bwMode="auto">
            <a:xfrm>
              <a:off x="91" y="3562"/>
              <a:ext cx="7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zh-CN" altLang="en-US" sz="4000" b="0">
                  <a:solidFill>
                    <a:srgbClr val="FF0000"/>
                  </a:solidFill>
                  <a:ea typeface="隶书" pitchFamily="49" charset="-122"/>
                </a:rPr>
                <a:t>树根</a:t>
              </a:r>
              <a:endParaRPr lang="zh-CN" altLang="en-US" sz="2400" b="0">
                <a:solidFill>
                  <a:schemeClr val="tx1"/>
                </a:solidFill>
              </a:endParaRPr>
            </a:p>
          </p:txBody>
        </p:sp>
      </p:grpSp>
      <p:sp>
        <p:nvSpPr>
          <p:cNvPr id="10249" name="Rectangle 45"/>
          <p:cNvSpPr>
            <a:spLocks noGrp="1" noChangeArrowheads="1"/>
          </p:cNvSpPr>
          <p:nvPr>
            <p:ph type="title"/>
          </p:nvPr>
        </p:nvSpPr>
        <p:spPr/>
        <p:txBody>
          <a:bodyPr/>
          <a:lstStyle/>
          <a:p>
            <a:pPr eaLnBrk="1" hangingPunct="1"/>
            <a:r>
              <a:rPr lang="en-US" altLang="zh-CN" smtClean="0"/>
              <a:t>6.1 </a:t>
            </a:r>
            <a:r>
              <a:rPr lang="zh-CN" altLang="en-US" smtClean="0"/>
              <a:t>树的类型定义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708"/>
                                        </p:tgtEl>
                                        <p:attrNameLst>
                                          <p:attrName>style.visibility</p:attrName>
                                        </p:attrNameLst>
                                      </p:cBhvr>
                                      <p:to>
                                        <p:strVal val="visible"/>
                                      </p:to>
                                    </p:set>
                                    <p:anim calcmode="lin" valueType="num">
                                      <p:cBhvr additive="base">
                                        <p:cTn id="7" dur="500" fill="hold"/>
                                        <p:tgtEl>
                                          <p:spTgt spid="28708"/>
                                        </p:tgtEl>
                                        <p:attrNameLst>
                                          <p:attrName>ppt_x</p:attrName>
                                        </p:attrNameLst>
                                      </p:cBhvr>
                                      <p:tavLst>
                                        <p:tav tm="0">
                                          <p:val>
                                            <p:strVal val="0-#ppt_w/2"/>
                                          </p:val>
                                        </p:tav>
                                        <p:tav tm="100000">
                                          <p:val>
                                            <p:strVal val="#ppt_x"/>
                                          </p:val>
                                        </p:tav>
                                      </p:tavLst>
                                    </p:anim>
                                    <p:anim calcmode="lin" valueType="num">
                                      <p:cBhvr additive="base">
                                        <p:cTn id="8" dur="500" fill="hold"/>
                                        <p:tgtEl>
                                          <p:spTgt spid="287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8"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ea typeface="楷体_GB2312" pitchFamily="49" charset="-122"/>
              </a:rPr>
              <a:t>2)</a:t>
            </a:r>
            <a:r>
              <a:rPr lang="zh-CN" altLang="en-US" dirty="0" smtClean="0">
                <a:solidFill>
                  <a:schemeClr val="tx1"/>
                </a:solidFill>
                <a:ea typeface="楷体_GB2312" pitchFamily="49" charset="-122"/>
              </a:rPr>
              <a:t>递归的建立左右节点；</a:t>
            </a:r>
            <a:endParaRPr lang="zh-CN" altLang="en-US" dirty="0"/>
          </a:p>
        </p:txBody>
      </p:sp>
      <p:sp>
        <p:nvSpPr>
          <p:cNvPr id="3" name="内容占位符 2"/>
          <p:cNvSpPr>
            <a:spLocks noGrp="1"/>
          </p:cNvSpPr>
          <p:nvPr>
            <p:ph idx="1"/>
          </p:nvPr>
        </p:nvSpPr>
        <p:spPr>
          <a:xfrm>
            <a:off x="457200" y="1428736"/>
            <a:ext cx="8686800" cy="4953000"/>
          </a:xfrm>
        </p:spPr>
        <p:txBody>
          <a:bodyPr/>
          <a:lstStyle/>
          <a:p>
            <a:r>
              <a:rPr lang="zh-CN" altLang="en-US" dirty="0" smtClean="0">
                <a:solidFill>
                  <a:schemeClr val="tx1"/>
                </a:solidFill>
                <a:ea typeface="楷体_GB2312" pitchFamily="49" charset="-122"/>
              </a:rPr>
              <a:t>需要决定是否建立左右子树，并确定递归调用时的参数。分情况讨论：</a:t>
            </a:r>
            <a:endParaRPr lang="en-US" altLang="zh-CN" dirty="0" smtClean="0">
              <a:solidFill>
                <a:schemeClr val="tx1"/>
              </a:solidFill>
              <a:ea typeface="楷体_GB2312" pitchFamily="49" charset="-122"/>
            </a:endParaRPr>
          </a:p>
          <a:p>
            <a:pPr lvl="1"/>
            <a:r>
              <a:rPr lang="en-US" altLang="zh-CN" dirty="0" err="1" smtClean="0">
                <a:solidFill>
                  <a:srgbClr val="FF0000"/>
                </a:solidFill>
                <a:ea typeface="楷体_GB2312" pitchFamily="49" charset="-122"/>
                <a:sym typeface="Wingdings" pitchFamily="2" charset="2"/>
              </a:rPr>
              <a:t>i</a:t>
            </a:r>
            <a:r>
              <a:rPr lang="en-US" altLang="zh-CN" dirty="0" smtClean="0">
                <a:solidFill>
                  <a:srgbClr val="FF0000"/>
                </a:solidFill>
                <a:ea typeface="楷体_GB2312" pitchFamily="49" charset="-122"/>
                <a:sym typeface="Wingdings" pitchFamily="2" charset="2"/>
              </a:rPr>
              <a:t></a:t>
            </a:r>
            <a:r>
              <a:rPr lang="zh-CN" altLang="en-US" dirty="0" smtClean="0">
                <a:solidFill>
                  <a:srgbClr val="FF0000"/>
                </a:solidFill>
                <a:ea typeface="楷体_GB2312" pitchFamily="49" charset="-122"/>
              </a:rPr>
              <a:t>左右子树都存在；</a:t>
            </a:r>
            <a:endParaRPr lang="en-US" altLang="zh-CN" dirty="0" smtClean="0">
              <a:solidFill>
                <a:srgbClr val="FF0000"/>
              </a:solidFill>
              <a:ea typeface="楷体_GB2312" pitchFamily="49" charset="-122"/>
            </a:endParaRPr>
          </a:p>
          <a:p>
            <a:pPr lvl="1"/>
            <a:r>
              <a:rPr lang="en-US" altLang="zh-CN" dirty="0" smtClean="0">
                <a:solidFill>
                  <a:srgbClr val="FF0000"/>
                </a:solidFill>
                <a:ea typeface="楷体_GB2312" pitchFamily="49" charset="-122"/>
                <a:sym typeface="Wingdings" pitchFamily="2" charset="2"/>
              </a:rPr>
              <a:t>ii</a:t>
            </a:r>
            <a:r>
              <a:rPr lang="zh-CN" altLang="en-US" dirty="0" smtClean="0">
                <a:solidFill>
                  <a:srgbClr val="FF0000"/>
                </a:solidFill>
                <a:latin typeface="楷体_GB2312" pitchFamily="49" charset="-122"/>
                <a:ea typeface="楷体_GB2312" pitchFamily="49" charset="-122"/>
              </a:rPr>
              <a:t>无左子树</a:t>
            </a:r>
            <a:endParaRPr lang="en-US" altLang="zh-CN" dirty="0" smtClean="0">
              <a:solidFill>
                <a:srgbClr val="FF0000"/>
              </a:solidFill>
              <a:latin typeface="楷体_GB2312" pitchFamily="49" charset="-122"/>
              <a:ea typeface="楷体_GB2312" pitchFamily="49" charset="-122"/>
            </a:endParaRPr>
          </a:p>
          <a:p>
            <a:pPr lvl="1"/>
            <a:r>
              <a:rPr lang="en-US" altLang="zh-CN" dirty="0" smtClean="0">
                <a:solidFill>
                  <a:srgbClr val="FF0000"/>
                </a:solidFill>
                <a:ea typeface="楷体_GB2312" pitchFamily="49" charset="-122"/>
                <a:sym typeface="Wingdings" pitchFamily="2" charset="2"/>
              </a:rPr>
              <a:t>iii</a:t>
            </a:r>
            <a:r>
              <a:rPr lang="zh-CN" altLang="en-US" dirty="0" smtClean="0">
                <a:solidFill>
                  <a:srgbClr val="FF0000"/>
                </a:solidFill>
                <a:latin typeface="楷体_GB2312" pitchFamily="49" charset="-122"/>
                <a:ea typeface="楷体_GB2312" pitchFamily="49" charset="-122"/>
              </a:rPr>
              <a:t>无右子树</a:t>
            </a:r>
            <a:endParaRPr lang="en-US" altLang="zh-CN" dirty="0" smtClean="0">
              <a:solidFill>
                <a:srgbClr val="990000"/>
              </a:solidFill>
              <a:ea typeface="楷体_GB2312" pitchFamily="49"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9E4FDE78-BF40-4F0E-A1BC-BC7A5638AE81}" type="slidenum">
              <a:rPr lang="en-US" altLang="zh-CN" smtClean="0"/>
              <a:pPr>
                <a:defRPr/>
              </a:pPr>
              <a:t>60</a:t>
            </a:fld>
            <a:endParaRPr lang="en-US" altLang="zh-CN"/>
          </a:p>
        </p:txBody>
      </p:sp>
      <p:graphicFrame>
        <p:nvGraphicFramePr>
          <p:cNvPr id="5" name="Group 6"/>
          <p:cNvGraphicFramePr>
            <a:graphicFrameLocks noGrp="1"/>
          </p:cNvGraphicFramePr>
          <p:nvPr/>
        </p:nvGraphicFramePr>
        <p:xfrm>
          <a:off x="500034" y="4071950"/>
          <a:ext cx="5792787" cy="457200"/>
        </p:xfrm>
        <a:graphic>
          <a:graphicData uri="http://schemas.openxmlformats.org/drawingml/2006/table">
            <a:tbl>
              <a:tblPr/>
              <a:tblGrid>
                <a:gridCol w="579437"/>
                <a:gridCol w="579438"/>
                <a:gridCol w="577850"/>
                <a:gridCol w="579437"/>
                <a:gridCol w="579438"/>
                <a:gridCol w="579437"/>
                <a:gridCol w="579438"/>
                <a:gridCol w="579437"/>
                <a:gridCol w="579438"/>
                <a:gridCol w="579437"/>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6" name="Group 30"/>
          <p:cNvGraphicFramePr>
            <a:graphicFrameLocks noGrp="1"/>
          </p:cNvGraphicFramePr>
          <p:nvPr/>
        </p:nvGraphicFramePr>
        <p:xfrm>
          <a:off x="2085946" y="4757750"/>
          <a:ext cx="5792788" cy="457200"/>
        </p:xfrm>
        <a:graphic>
          <a:graphicData uri="http://schemas.openxmlformats.org/drawingml/2006/table">
            <a:tbl>
              <a:tblPr/>
              <a:tblGrid>
                <a:gridCol w="579438"/>
                <a:gridCol w="579437"/>
                <a:gridCol w="577850"/>
                <a:gridCol w="579438"/>
                <a:gridCol w="579437"/>
                <a:gridCol w="579438"/>
                <a:gridCol w="579437"/>
                <a:gridCol w="579438"/>
                <a:gridCol w="579437"/>
                <a:gridCol w="579438"/>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grpSp>
        <p:nvGrpSpPr>
          <p:cNvPr id="7" name="组合 67"/>
          <p:cNvGrpSpPr>
            <a:grpSpLocks/>
          </p:cNvGrpSpPr>
          <p:nvPr/>
        </p:nvGrpSpPr>
        <p:grpSpPr bwMode="auto">
          <a:xfrm>
            <a:off x="571472" y="5572148"/>
            <a:ext cx="5792787" cy="457200"/>
            <a:chOff x="1479550" y="4876800"/>
            <a:chExt cx="5792788" cy="457200"/>
          </a:xfrm>
        </p:grpSpPr>
        <p:sp>
          <p:nvSpPr>
            <p:cNvPr id="8" name="Rectangle 6"/>
            <p:cNvSpPr>
              <a:spLocks noChangeArrowheads="1"/>
            </p:cNvSpPr>
            <p:nvPr/>
          </p:nvSpPr>
          <p:spPr bwMode="auto">
            <a:xfrm>
              <a:off x="3795713" y="48768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9" name="Rectangle 7"/>
            <p:cNvSpPr>
              <a:spLocks noChangeArrowheads="1"/>
            </p:cNvSpPr>
            <p:nvPr/>
          </p:nvSpPr>
          <p:spPr bwMode="auto">
            <a:xfrm>
              <a:off x="4375150" y="48768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10" name="Rectangle 8"/>
            <p:cNvSpPr>
              <a:spLocks noChangeArrowheads="1"/>
            </p:cNvSpPr>
            <p:nvPr/>
          </p:nvSpPr>
          <p:spPr bwMode="auto">
            <a:xfrm>
              <a:off x="4954588" y="48768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11" name="Rectangle 9"/>
            <p:cNvSpPr>
              <a:spLocks noChangeArrowheads="1"/>
            </p:cNvSpPr>
            <p:nvPr/>
          </p:nvSpPr>
          <p:spPr bwMode="auto">
            <a:xfrm>
              <a:off x="5534025" y="48768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12" name="Rectangle 10"/>
            <p:cNvSpPr>
              <a:spLocks noChangeArrowheads="1"/>
            </p:cNvSpPr>
            <p:nvPr/>
          </p:nvSpPr>
          <p:spPr bwMode="auto">
            <a:xfrm>
              <a:off x="6113463" y="48768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13" name="Rectangle 11"/>
            <p:cNvSpPr>
              <a:spLocks noChangeArrowheads="1"/>
            </p:cNvSpPr>
            <p:nvPr/>
          </p:nvSpPr>
          <p:spPr bwMode="auto">
            <a:xfrm>
              <a:off x="6692900" y="48768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14" name="Rectangle 12"/>
            <p:cNvSpPr>
              <a:spLocks noChangeArrowheads="1"/>
            </p:cNvSpPr>
            <p:nvPr/>
          </p:nvSpPr>
          <p:spPr bwMode="auto">
            <a:xfrm>
              <a:off x="3216275" y="48768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15" name="Rectangle 13"/>
            <p:cNvSpPr>
              <a:spLocks noChangeArrowheads="1"/>
            </p:cNvSpPr>
            <p:nvPr/>
          </p:nvSpPr>
          <p:spPr bwMode="auto">
            <a:xfrm>
              <a:off x="2638425" y="4876800"/>
              <a:ext cx="577850"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16" name="Rectangle 14"/>
            <p:cNvSpPr>
              <a:spLocks noChangeArrowheads="1"/>
            </p:cNvSpPr>
            <p:nvPr/>
          </p:nvSpPr>
          <p:spPr bwMode="auto">
            <a:xfrm>
              <a:off x="2058988" y="48768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17" name="Rectangle 15"/>
            <p:cNvSpPr>
              <a:spLocks noChangeArrowheads="1"/>
            </p:cNvSpPr>
            <p:nvPr/>
          </p:nvSpPr>
          <p:spPr bwMode="auto">
            <a:xfrm>
              <a:off x="1479550" y="4876800"/>
              <a:ext cx="579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r>
                <a:rPr lang="en-US" altLang="zh-CN" sz="2400">
                  <a:solidFill>
                    <a:srgbClr val="000000"/>
                  </a:solidFill>
                  <a:ea typeface="楷体_GB2312" pitchFamily="49" charset="-122"/>
                </a:rPr>
                <a:t>A</a:t>
              </a:r>
            </a:p>
          </p:txBody>
        </p:sp>
        <p:sp>
          <p:nvSpPr>
            <p:cNvPr id="18" name="Line 16"/>
            <p:cNvSpPr>
              <a:spLocks noChangeShapeType="1"/>
            </p:cNvSpPr>
            <p:nvPr/>
          </p:nvSpPr>
          <p:spPr bwMode="auto">
            <a:xfrm>
              <a:off x="1479550" y="4876800"/>
              <a:ext cx="579278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9" name="Line 17"/>
            <p:cNvSpPr>
              <a:spLocks noChangeShapeType="1"/>
            </p:cNvSpPr>
            <p:nvPr/>
          </p:nvSpPr>
          <p:spPr bwMode="auto">
            <a:xfrm>
              <a:off x="1479550" y="5334000"/>
              <a:ext cx="579278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 name="Line 18"/>
            <p:cNvSpPr>
              <a:spLocks noChangeShapeType="1"/>
            </p:cNvSpPr>
            <p:nvPr/>
          </p:nvSpPr>
          <p:spPr bwMode="auto">
            <a:xfrm>
              <a:off x="1479550" y="4876800"/>
              <a:ext cx="0" cy="457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 name="Line 19"/>
            <p:cNvSpPr>
              <a:spLocks noChangeShapeType="1"/>
            </p:cNvSpPr>
            <p:nvPr/>
          </p:nvSpPr>
          <p:spPr bwMode="auto">
            <a:xfrm>
              <a:off x="2058988"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 name="Line 20"/>
            <p:cNvSpPr>
              <a:spLocks noChangeShapeType="1"/>
            </p:cNvSpPr>
            <p:nvPr/>
          </p:nvSpPr>
          <p:spPr bwMode="auto">
            <a:xfrm>
              <a:off x="2638425"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 name="Line 21"/>
            <p:cNvSpPr>
              <a:spLocks noChangeShapeType="1"/>
            </p:cNvSpPr>
            <p:nvPr/>
          </p:nvSpPr>
          <p:spPr bwMode="auto">
            <a:xfrm>
              <a:off x="3216275"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 name="Line 22"/>
            <p:cNvSpPr>
              <a:spLocks noChangeShapeType="1"/>
            </p:cNvSpPr>
            <p:nvPr/>
          </p:nvSpPr>
          <p:spPr bwMode="auto">
            <a:xfrm>
              <a:off x="3795713"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 name="Line 23"/>
            <p:cNvSpPr>
              <a:spLocks noChangeShapeType="1"/>
            </p:cNvSpPr>
            <p:nvPr/>
          </p:nvSpPr>
          <p:spPr bwMode="auto">
            <a:xfrm>
              <a:off x="7272338" y="4876800"/>
              <a:ext cx="0" cy="457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 name="Line 24"/>
            <p:cNvSpPr>
              <a:spLocks noChangeShapeType="1"/>
            </p:cNvSpPr>
            <p:nvPr/>
          </p:nvSpPr>
          <p:spPr bwMode="auto">
            <a:xfrm>
              <a:off x="6692900"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 name="Line 25"/>
            <p:cNvSpPr>
              <a:spLocks noChangeShapeType="1"/>
            </p:cNvSpPr>
            <p:nvPr/>
          </p:nvSpPr>
          <p:spPr bwMode="auto">
            <a:xfrm>
              <a:off x="6113463"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 name="Line 26"/>
            <p:cNvSpPr>
              <a:spLocks noChangeShapeType="1"/>
            </p:cNvSpPr>
            <p:nvPr/>
          </p:nvSpPr>
          <p:spPr bwMode="auto">
            <a:xfrm>
              <a:off x="5534025"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 name="Line 27"/>
            <p:cNvSpPr>
              <a:spLocks noChangeShapeType="1"/>
            </p:cNvSpPr>
            <p:nvPr/>
          </p:nvSpPr>
          <p:spPr bwMode="auto">
            <a:xfrm>
              <a:off x="4954588"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 name="Line 28"/>
            <p:cNvSpPr>
              <a:spLocks noChangeShapeType="1"/>
            </p:cNvSpPr>
            <p:nvPr/>
          </p:nvSpPr>
          <p:spPr bwMode="auto">
            <a:xfrm>
              <a:off x="4375150"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1" name="组合 68"/>
          <p:cNvGrpSpPr>
            <a:grpSpLocks/>
          </p:cNvGrpSpPr>
          <p:nvPr/>
        </p:nvGrpSpPr>
        <p:grpSpPr bwMode="auto">
          <a:xfrm>
            <a:off x="1657322" y="6257948"/>
            <a:ext cx="5792787" cy="457200"/>
            <a:chOff x="1479550" y="5562600"/>
            <a:chExt cx="5792788" cy="457200"/>
          </a:xfrm>
        </p:grpSpPr>
        <p:sp>
          <p:nvSpPr>
            <p:cNvPr id="32" name="Rectangle 30"/>
            <p:cNvSpPr>
              <a:spLocks noChangeArrowheads="1"/>
            </p:cNvSpPr>
            <p:nvPr/>
          </p:nvSpPr>
          <p:spPr bwMode="auto">
            <a:xfrm>
              <a:off x="3795713" y="55626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33" name="Rectangle 31"/>
            <p:cNvSpPr>
              <a:spLocks noChangeArrowheads="1"/>
            </p:cNvSpPr>
            <p:nvPr/>
          </p:nvSpPr>
          <p:spPr bwMode="auto">
            <a:xfrm>
              <a:off x="4375150" y="55626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34" name="Rectangle 32"/>
            <p:cNvSpPr>
              <a:spLocks noChangeArrowheads="1"/>
            </p:cNvSpPr>
            <p:nvPr/>
          </p:nvSpPr>
          <p:spPr bwMode="auto">
            <a:xfrm>
              <a:off x="4954588" y="55626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35" name="Rectangle 33"/>
            <p:cNvSpPr>
              <a:spLocks noChangeArrowheads="1"/>
            </p:cNvSpPr>
            <p:nvPr/>
          </p:nvSpPr>
          <p:spPr bwMode="auto">
            <a:xfrm>
              <a:off x="5534025" y="55626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36" name="Rectangle 34"/>
            <p:cNvSpPr>
              <a:spLocks noChangeArrowheads="1"/>
            </p:cNvSpPr>
            <p:nvPr/>
          </p:nvSpPr>
          <p:spPr bwMode="auto">
            <a:xfrm>
              <a:off x="6113463" y="55626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37" name="Rectangle 35"/>
            <p:cNvSpPr>
              <a:spLocks noChangeArrowheads="1"/>
            </p:cNvSpPr>
            <p:nvPr/>
          </p:nvSpPr>
          <p:spPr bwMode="auto">
            <a:xfrm>
              <a:off x="6692900" y="55626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38" name="Rectangle 36"/>
            <p:cNvSpPr>
              <a:spLocks noChangeArrowheads="1"/>
            </p:cNvSpPr>
            <p:nvPr/>
          </p:nvSpPr>
          <p:spPr bwMode="auto">
            <a:xfrm>
              <a:off x="3216275" y="55626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39" name="Rectangle 37"/>
            <p:cNvSpPr>
              <a:spLocks noChangeArrowheads="1"/>
            </p:cNvSpPr>
            <p:nvPr/>
          </p:nvSpPr>
          <p:spPr bwMode="auto">
            <a:xfrm>
              <a:off x="2638425" y="5562600"/>
              <a:ext cx="577850"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0" name="Rectangle 38"/>
            <p:cNvSpPr>
              <a:spLocks noChangeArrowheads="1"/>
            </p:cNvSpPr>
            <p:nvPr/>
          </p:nvSpPr>
          <p:spPr bwMode="auto">
            <a:xfrm>
              <a:off x="2058988" y="5562600"/>
              <a:ext cx="579438" cy="457200"/>
            </a:xfrm>
            <a:prstGeom prst="rect">
              <a:avLst/>
            </a:prstGeom>
            <a:solidFill>
              <a:schemeClr val="accent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1" name="Rectangle 39"/>
            <p:cNvSpPr>
              <a:spLocks noChangeArrowheads="1"/>
            </p:cNvSpPr>
            <p:nvPr/>
          </p:nvSpPr>
          <p:spPr bwMode="auto">
            <a:xfrm>
              <a:off x="1479550" y="5562600"/>
              <a:ext cx="579438" cy="457200"/>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r>
                <a:rPr lang="en-US" altLang="zh-CN" sz="2400">
                  <a:solidFill>
                    <a:srgbClr val="000000"/>
                  </a:solidFill>
                  <a:ea typeface="楷体_GB2312" pitchFamily="49" charset="-122"/>
                </a:rPr>
                <a:t>A</a:t>
              </a:r>
            </a:p>
          </p:txBody>
        </p:sp>
        <p:sp>
          <p:nvSpPr>
            <p:cNvPr id="42" name="Line 40"/>
            <p:cNvSpPr>
              <a:spLocks noChangeShapeType="1"/>
            </p:cNvSpPr>
            <p:nvPr/>
          </p:nvSpPr>
          <p:spPr bwMode="auto">
            <a:xfrm>
              <a:off x="1479550" y="5562600"/>
              <a:ext cx="579278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 name="Line 41"/>
            <p:cNvSpPr>
              <a:spLocks noChangeShapeType="1"/>
            </p:cNvSpPr>
            <p:nvPr/>
          </p:nvSpPr>
          <p:spPr bwMode="auto">
            <a:xfrm>
              <a:off x="1479550" y="6019800"/>
              <a:ext cx="579278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Line 42"/>
            <p:cNvSpPr>
              <a:spLocks noChangeShapeType="1"/>
            </p:cNvSpPr>
            <p:nvPr/>
          </p:nvSpPr>
          <p:spPr bwMode="auto">
            <a:xfrm>
              <a:off x="1479550" y="5562600"/>
              <a:ext cx="0" cy="457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 name="Line 43"/>
            <p:cNvSpPr>
              <a:spLocks noChangeShapeType="1"/>
            </p:cNvSpPr>
            <p:nvPr/>
          </p:nvSpPr>
          <p:spPr bwMode="auto">
            <a:xfrm>
              <a:off x="2058988"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 name="Line 44"/>
            <p:cNvSpPr>
              <a:spLocks noChangeShapeType="1"/>
            </p:cNvSpPr>
            <p:nvPr/>
          </p:nvSpPr>
          <p:spPr bwMode="auto">
            <a:xfrm>
              <a:off x="2638425"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 name="Line 45"/>
            <p:cNvSpPr>
              <a:spLocks noChangeShapeType="1"/>
            </p:cNvSpPr>
            <p:nvPr/>
          </p:nvSpPr>
          <p:spPr bwMode="auto">
            <a:xfrm>
              <a:off x="3216275"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 name="Line 46"/>
            <p:cNvSpPr>
              <a:spLocks noChangeShapeType="1"/>
            </p:cNvSpPr>
            <p:nvPr/>
          </p:nvSpPr>
          <p:spPr bwMode="auto">
            <a:xfrm>
              <a:off x="3795713"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 name="Line 47"/>
            <p:cNvSpPr>
              <a:spLocks noChangeShapeType="1"/>
            </p:cNvSpPr>
            <p:nvPr/>
          </p:nvSpPr>
          <p:spPr bwMode="auto">
            <a:xfrm>
              <a:off x="7272338" y="5562600"/>
              <a:ext cx="0" cy="457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 name="Line 48"/>
            <p:cNvSpPr>
              <a:spLocks noChangeShapeType="1"/>
            </p:cNvSpPr>
            <p:nvPr/>
          </p:nvSpPr>
          <p:spPr bwMode="auto">
            <a:xfrm>
              <a:off x="6692900"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 name="Line 49"/>
            <p:cNvSpPr>
              <a:spLocks noChangeShapeType="1"/>
            </p:cNvSpPr>
            <p:nvPr/>
          </p:nvSpPr>
          <p:spPr bwMode="auto">
            <a:xfrm>
              <a:off x="6113463"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 name="Line 50"/>
            <p:cNvSpPr>
              <a:spLocks noChangeShapeType="1"/>
            </p:cNvSpPr>
            <p:nvPr/>
          </p:nvSpPr>
          <p:spPr bwMode="auto">
            <a:xfrm>
              <a:off x="5534025"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 name="Line 51"/>
            <p:cNvSpPr>
              <a:spLocks noChangeShapeType="1"/>
            </p:cNvSpPr>
            <p:nvPr/>
          </p:nvSpPr>
          <p:spPr bwMode="auto">
            <a:xfrm>
              <a:off x="4954588"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 name="Line 52"/>
            <p:cNvSpPr>
              <a:spLocks noChangeShapeType="1"/>
            </p:cNvSpPr>
            <p:nvPr/>
          </p:nvSpPr>
          <p:spPr bwMode="auto">
            <a:xfrm>
              <a:off x="4375150"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xfrm>
            <a:off x="4130675" y="6400800"/>
            <a:ext cx="1905000" cy="457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0F528EC6-DC97-4611-9D68-5BE6BA1428FE}" type="slidenum">
              <a:rPr kumimoji="0" lang="en-US" altLang="zh-CN" sz="1400" b="0" smtClean="0">
                <a:solidFill>
                  <a:schemeClr val="tx1"/>
                </a:solidFill>
              </a:rPr>
              <a:pPr eaLnBrk="1" hangingPunct="1"/>
              <a:t>61</a:t>
            </a:fld>
            <a:endParaRPr kumimoji="0" lang="en-US" altLang="zh-CN" sz="1400" b="0" smtClean="0">
              <a:solidFill>
                <a:schemeClr val="tx1"/>
              </a:solidFill>
            </a:endParaRPr>
          </a:p>
        </p:txBody>
      </p:sp>
      <p:sp>
        <p:nvSpPr>
          <p:cNvPr id="62467" name="Rectangle 4"/>
          <p:cNvSpPr>
            <a:spLocks noChangeArrowheads="1"/>
          </p:cNvSpPr>
          <p:nvPr/>
        </p:nvSpPr>
        <p:spPr bwMode="auto">
          <a:xfrm>
            <a:off x="304800" y="158750"/>
            <a:ext cx="8839200" cy="6699250"/>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nchor="ctr">
            <a:spAutoFit/>
          </a:bodyPr>
          <a:lstStyle/>
          <a:p>
            <a:endParaRPr lang="zh-CN" altLang="en-US"/>
          </a:p>
        </p:txBody>
      </p:sp>
      <p:sp>
        <p:nvSpPr>
          <p:cNvPr id="457733" name="Rectangle 5"/>
          <p:cNvSpPr>
            <a:spLocks noChangeArrowheads="1"/>
          </p:cNvSpPr>
          <p:nvPr/>
        </p:nvSpPr>
        <p:spPr bwMode="auto">
          <a:xfrm>
            <a:off x="304800" y="152400"/>
            <a:ext cx="8839200" cy="3633790"/>
          </a:xfrm>
          <a:prstGeom prst="rect">
            <a:avLst/>
          </a:prstGeom>
          <a:noFill/>
          <a:ln w="28575" cap="sq">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p>
            <a:pPr algn="l"/>
            <a:r>
              <a:rPr lang="en-US" altLang="zh-CN" dirty="0">
                <a:solidFill>
                  <a:schemeClr val="tx1"/>
                </a:solidFill>
                <a:ea typeface="楷体_GB2312" pitchFamily="49" charset="-122"/>
              </a:rPr>
              <a:t>2)</a:t>
            </a:r>
            <a:r>
              <a:rPr lang="zh-CN" altLang="en-US" dirty="0">
                <a:solidFill>
                  <a:schemeClr val="tx1"/>
                </a:solidFill>
                <a:ea typeface="楷体_GB2312" pitchFamily="49" charset="-122"/>
              </a:rPr>
              <a:t>递归的建立左右节点；</a:t>
            </a:r>
            <a:r>
              <a:rPr lang="en-US" altLang="zh-CN" dirty="0">
                <a:solidFill>
                  <a:srgbClr val="FF0000"/>
                </a:solidFill>
                <a:ea typeface="楷体_GB2312" pitchFamily="49" charset="-122"/>
              </a:rPr>
              <a:t>a</a:t>
            </a:r>
            <a:r>
              <a:rPr lang="en-US" altLang="zh-CN" dirty="0">
                <a:solidFill>
                  <a:srgbClr val="FF0000"/>
                </a:solidFill>
                <a:ea typeface="楷体_GB2312" pitchFamily="49" charset="-122"/>
                <a:sym typeface="Wingdings" pitchFamily="2" charset="2"/>
              </a:rPr>
              <a:t></a:t>
            </a:r>
            <a:r>
              <a:rPr lang="zh-CN" altLang="en-US" dirty="0">
                <a:solidFill>
                  <a:srgbClr val="FF0000"/>
                </a:solidFill>
                <a:ea typeface="楷体_GB2312" pitchFamily="49" charset="-122"/>
              </a:rPr>
              <a:t>如果左右子树都</a:t>
            </a:r>
            <a:r>
              <a:rPr lang="zh-CN" altLang="en-US" dirty="0" smtClean="0">
                <a:solidFill>
                  <a:srgbClr val="FF0000"/>
                </a:solidFill>
                <a:ea typeface="楷体_GB2312" pitchFamily="49" charset="-122"/>
              </a:rPr>
              <a:t>存在</a:t>
            </a:r>
            <a:r>
              <a:rPr lang="en-US" altLang="zh-CN" dirty="0" smtClean="0">
                <a:solidFill>
                  <a:schemeClr val="tx1"/>
                </a:solidFill>
                <a:ea typeface="楷体_GB2312" pitchFamily="49" charset="-122"/>
              </a:rPr>
              <a:t>       </a:t>
            </a:r>
            <a:endParaRPr lang="en-US" altLang="zh-CN" sz="2400" dirty="0">
              <a:solidFill>
                <a:srgbClr val="990000"/>
              </a:solidFill>
              <a:ea typeface="楷体_GB2312" pitchFamily="49" charset="-122"/>
            </a:endParaRPr>
          </a:p>
        </p:txBody>
      </p:sp>
      <p:graphicFrame>
        <p:nvGraphicFramePr>
          <p:cNvPr id="457734" name="Group 6"/>
          <p:cNvGraphicFramePr>
            <a:graphicFrameLocks noGrp="1"/>
          </p:cNvGraphicFramePr>
          <p:nvPr>
            <p:extLst>
              <p:ext uri="{D42A27DB-BD31-4B8C-83A1-F6EECF244321}">
                <p14:modId xmlns:p14="http://schemas.microsoft.com/office/powerpoint/2010/main" val="1292506586"/>
              </p:ext>
            </p:extLst>
          </p:nvPr>
        </p:nvGraphicFramePr>
        <p:xfrm>
          <a:off x="900113" y="4848225"/>
          <a:ext cx="5792787" cy="457200"/>
        </p:xfrm>
        <a:graphic>
          <a:graphicData uri="http://schemas.openxmlformats.org/drawingml/2006/table">
            <a:tbl>
              <a:tblPr/>
              <a:tblGrid>
                <a:gridCol w="579437"/>
                <a:gridCol w="579438"/>
                <a:gridCol w="577850"/>
                <a:gridCol w="579437"/>
                <a:gridCol w="579438"/>
                <a:gridCol w="579437"/>
                <a:gridCol w="579438"/>
                <a:gridCol w="579437"/>
                <a:gridCol w="579438"/>
                <a:gridCol w="579437"/>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457758" name="Group 30"/>
          <p:cNvGraphicFramePr>
            <a:graphicFrameLocks noGrp="1"/>
          </p:cNvGraphicFramePr>
          <p:nvPr>
            <p:extLst>
              <p:ext uri="{D42A27DB-BD31-4B8C-83A1-F6EECF244321}">
                <p14:modId xmlns:p14="http://schemas.microsoft.com/office/powerpoint/2010/main" val="522503175"/>
              </p:ext>
            </p:extLst>
          </p:nvPr>
        </p:nvGraphicFramePr>
        <p:xfrm>
          <a:off x="2486025" y="5534025"/>
          <a:ext cx="5792788" cy="457200"/>
        </p:xfrm>
        <a:graphic>
          <a:graphicData uri="http://schemas.openxmlformats.org/drawingml/2006/table">
            <a:tbl>
              <a:tblPr/>
              <a:tblGrid>
                <a:gridCol w="579438"/>
                <a:gridCol w="579437"/>
                <a:gridCol w="577850"/>
                <a:gridCol w="579438"/>
                <a:gridCol w="579437"/>
                <a:gridCol w="579438"/>
                <a:gridCol w="579437"/>
                <a:gridCol w="579438"/>
                <a:gridCol w="579437"/>
                <a:gridCol w="579438"/>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pSp>
        <p:nvGrpSpPr>
          <p:cNvPr id="62517" name="Group 54"/>
          <p:cNvGrpSpPr>
            <a:grpSpLocks/>
          </p:cNvGrpSpPr>
          <p:nvPr/>
        </p:nvGrpSpPr>
        <p:grpSpPr bwMode="auto">
          <a:xfrm>
            <a:off x="733425" y="4086225"/>
            <a:ext cx="6321425" cy="762000"/>
            <a:chOff x="711" y="2448"/>
            <a:chExt cx="3982" cy="480"/>
          </a:xfrm>
        </p:grpSpPr>
        <p:sp>
          <p:nvSpPr>
            <p:cNvPr id="62528" name="Rectangle 55"/>
            <p:cNvSpPr>
              <a:spLocks noChangeArrowheads="1"/>
            </p:cNvSpPr>
            <p:nvPr/>
          </p:nvSpPr>
          <p:spPr bwMode="auto">
            <a:xfrm>
              <a:off x="711" y="2448"/>
              <a:ext cx="721" cy="306"/>
            </a:xfrm>
            <a:prstGeom prst="rect">
              <a:avLst/>
            </a:prstGeom>
            <a:noFill/>
            <a:ln w="28575"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a:t>
              </a:r>
            </a:p>
          </p:txBody>
        </p:sp>
        <p:sp>
          <p:nvSpPr>
            <p:cNvPr id="62529" name="Rectangle 56"/>
            <p:cNvSpPr>
              <a:spLocks noChangeArrowheads="1"/>
            </p:cNvSpPr>
            <p:nvPr/>
          </p:nvSpPr>
          <p:spPr bwMode="auto">
            <a:xfrm>
              <a:off x="3596" y="2448"/>
              <a:ext cx="1097" cy="306"/>
            </a:xfrm>
            <a:prstGeom prst="rect">
              <a:avLst/>
            </a:prstGeom>
            <a:noFill/>
            <a:ln w="28575"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pre[ps+n-1]</a:t>
              </a:r>
            </a:p>
          </p:txBody>
        </p:sp>
        <p:sp>
          <p:nvSpPr>
            <p:cNvPr id="62530" name="Line 57"/>
            <p:cNvSpPr>
              <a:spLocks noChangeShapeType="1"/>
            </p:cNvSpPr>
            <p:nvPr/>
          </p:nvSpPr>
          <p:spPr bwMode="auto">
            <a:xfrm>
              <a:off x="960" y="2736"/>
              <a:ext cx="0" cy="192"/>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531" name="Line 58"/>
            <p:cNvSpPr>
              <a:spLocks noChangeShapeType="1"/>
            </p:cNvSpPr>
            <p:nvPr/>
          </p:nvSpPr>
          <p:spPr bwMode="auto">
            <a:xfrm>
              <a:off x="4224" y="2736"/>
              <a:ext cx="0" cy="192"/>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62518" name="Group 59"/>
          <p:cNvGrpSpPr>
            <a:grpSpLocks/>
          </p:cNvGrpSpPr>
          <p:nvPr/>
        </p:nvGrpSpPr>
        <p:grpSpPr bwMode="auto">
          <a:xfrm>
            <a:off x="2368550" y="5991225"/>
            <a:ext cx="6203950" cy="790575"/>
            <a:chOff x="742" y="3648"/>
            <a:chExt cx="3908" cy="498"/>
          </a:xfrm>
        </p:grpSpPr>
        <p:sp>
          <p:nvSpPr>
            <p:cNvPr id="62524" name="Rectangle 60"/>
            <p:cNvSpPr>
              <a:spLocks noChangeArrowheads="1"/>
            </p:cNvSpPr>
            <p:nvPr/>
          </p:nvSpPr>
          <p:spPr bwMode="auto">
            <a:xfrm>
              <a:off x="742" y="3840"/>
              <a:ext cx="646" cy="306"/>
            </a:xfrm>
            <a:prstGeom prst="rect">
              <a:avLst/>
            </a:prstGeom>
            <a:solidFill>
              <a:schemeClr val="bg1"/>
            </a:solidFill>
            <a:ln w="28575" cap="sq">
              <a:solidFill>
                <a:schemeClr val="tx1"/>
              </a:solidFill>
              <a:miter lim="800000"/>
              <a:headEnd/>
              <a:tailEnd/>
            </a:ln>
          </p:spPr>
          <p:txBody>
            <a:bodyPr wrap="none">
              <a:spAutoFit/>
            </a:bodyPr>
            <a:lstStyle/>
            <a:p>
              <a:r>
                <a:rPr lang="en-US" altLang="zh-CN" sz="2400">
                  <a:solidFill>
                    <a:srgbClr val="990000"/>
                  </a:solidFill>
                  <a:ea typeface="楷体_GB2312" pitchFamily="49" charset="-122"/>
                </a:rPr>
                <a:t>ino[is]</a:t>
              </a:r>
            </a:p>
          </p:txBody>
        </p:sp>
        <p:sp>
          <p:nvSpPr>
            <p:cNvPr id="62525" name="Rectangle 61"/>
            <p:cNvSpPr>
              <a:spLocks noChangeArrowheads="1"/>
            </p:cNvSpPr>
            <p:nvPr/>
          </p:nvSpPr>
          <p:spPr bwMode="auto">
            <a:xfrm>
              <a:off x="3628" y="3840"/>
              <a:ext cx="1022" cy="306"/>
            </a:xfrm>
            <a:prstGeom prst="rect">
              <a:avLst/>
            </a:prstGeom>
            <a:solidFill>
              <a:schemeClr val="bg1"/>
            </a:solidFill>
            <a:ln w="28575" cap="sq">
              <a:solidFill>
                <a:schemeClr val="tx1"/>
              </a:solidFill>
              <a:miter lim="800000"/>
              <a:headEnd/>
              <a:tailEnd/>
            </a:ln>
          </p:spPr>
          <p:txBody>
            <a:bodyPr wrap="none">
              <a:spAutoFit/>
            </a:bodyPr>
            <a:lstStyle/>
            <a:p>
              <a:r>
                <a:rPr lang="en-US" altLang="zh-CN" sz="2400">
                  <a:solidFill>
                    <a:srgbClr val="990000"/>
                  </a:solidFill>
                  <a:ea typeface="楷体_GB2312" pitchFamily="49" charset="-122"/>
                </a:rPr>
                <a:t>ino[is+n-1]</a:t>
              </a:r>
            </a:p>
          </p:txBody>
        </p:sp>
        <p:sp>
          <p:nvSpPr>
            <p:cNvPr id="62526" name="Line 62"/>
            <p:cNvSpPr>
              <a:spLocks noChangeShapeType="1"/>
            </p:cNvSpPr>
            <p:nvPr/>
          </p:nvSpPr>
          <p:spPr bwMode="auto">
            <a:xfrm>
              <a:off x="960" y="3648"/>
              <a:ext cx="0" cy="192"/>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527" name="Line 63"/>
            <p:cNvSpPr>
              <a:spLocks noChangeShapeType="1"/>
            </p:cNvSpPr>
            <p:nvPr/>
          </p:nvSpPr>
          <p:spPr bwMode="auto">
            <a:xfrm>
              <a:off x="4224" y="3648"/>
              <a:ext cx="0" cy="192"/>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2519" name="Rectangle 64"/>
          <p:cNvSpPr>
            <a:spLocks noChangeArrowheads="1"/>
          </p:cNvSpPr>
          <p:nvPr/>
        </p:nvSpPr>
        <p:spPr bwMode="auto">
          <a:xfrm>
            <a:off x="214313" y="4848225"/>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2400">
                <a:ea typeface="楷体_GB2312" pitchFamily="49" charset="-122"/>
              </a:rPr>
              <a:t>pre</a:t>
            </a:r>
          </a:p>
        </p:txBody>
      </p:sp>
      <p:sp>
        <p:nvSpPr>
          <p:cNvPr id="62520" name="Rectangle 65"/>
          <p:cNvSpPr>
            <a:spLocks noChangeArrowheads="1"/>
          </p:cNvSpPr>
          <p:nvPr/>
        </p:nvSpPr>
        <p:spPr bwMode="auto">
          <a:xfrm>
            <a:off x="1817688" y="553402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2400">
                <a:ea typeface="楷体_GB2312" pitchFamily="49" charset="-122"/>
              </a:rPr>
              <a:t>ino</a:t>
            </a:r>
          </a:p>
        </p:txBody>
      </p:sp>
      <p:grpSp>
        <p:nvGrpSpPr>
          <p:cNvPr id="62521" name="Group 66"/>
          <p:cNvGrpSpPr>
            <a:grpSpLocks/>
          </p:cNvGrpSpPr>
          <p:nvPr/>
        </p:nvGrpSpPr>
        <p:grpSpPr bwMode="auto">
          <a:xfrm>
            <a:off x="4741863" y="5991225"/>
            <a:ext cx="992187" cy="790575"/>
            <a:chOff x="2353" y="3840"/>
            <a:chExt cx="625" cy="498"/>
          </a:xfrm>
        </p:grpSpPr>
        <p:sp>
          <p:nvSpPr>
            <p:cNvPr id="62522" name="Rectangle 67"/>
            <p:cNvSpPr>
              <a:spLocks noChangeArrowheads="1"/>
            </p:cNvSpPr>
            <p:nvPr/>
          </p:nvSpPr>
          <p:spPr bwMode="auto">
            <a:xfrm>
              <a:off x="2353" y="4032"/>
              <a:ext cx="625" cy="306"/>
            </a:xfrm>
            <a:prstGeom prst="rect">
              <a:avLst/>
            </a:prstGeom>
            <a:solidFill>
              <a:schemeClr val="bg1"/>
            </a:solidFill>
            <a:ln w="28575" cap="sq">
              <a:solidFill>
                <a:srgbClr val="CC6600"/>
              </a:solidFill>
              <a:miter lim="800000"/>
              <a:headEnd/>
              <a:tailEnd/>
            </a:ln>
          </p:spPr>
          <p:txBody>
            <a:bodyPr wrap="none">
              <a:spAutoFit/>
            </a:bodyPr>
            <a:lstStyle/>
            <a:p>
              <a:r>
                <a:rPr lang="en-US" altLang="zh-CN" sz="2400">
                  <a:solidFill>
                    <a:srgbClr val="990000"/>
                  </a:solidFill>
                  <a:ea typeface="楷体_GB2312" pitchFamily="49" charset="-122"/>
                </a:rPr>
                <a:t>ino[k]</a:t>
              </a:r>
            </a:p>
          </p:txBody>
        </p:sp>
        <p:sp>
          <p:nvSpPr>
            <p:cNvPr id="62523" name="Line 68"/>
            <p:cNvSpPr>
              <a:spLocks noChangeShapeType="1"/>
            </p:cNvSpPr>
            <p:nvPr/>
          </p:nvSpPr>
          <p:spPr bwMode="auto">
            <a:xfrm>
              <a:off x="2561" y="3840"/>
              <a:ext cx="0" cy="192"/>
            </a:xfrm>
            <a:prstGeom prst="line">
              <a:avLst/>
            </a:prstGeom>
            <a:noFill/>
            <a:ln w="28575" cap="sq">
              <a:solidFill>
                <a:srgbClr val="CC66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2" name="矩形 21"/>
          <p:cNvSpPr/>
          <p:nvPr/>
        </p:nvSpPr>
        <p:spPr>
          <a:xfrm>
            <a:off x="3853115" y="714356"/>
            <a:ext cx="2647711" cy="523220"/>
          </a:xfrm>
          <a:prstGeom prst="rect">
            <a:avLst/>
          </a:prstGeom>
          <a:solidFill>
            <a:schemeClr val="bg2"/>
          </a:solidFill>
          <a:ln>
            <a:solidFill>
              <a:schemeClr val="tx2">
                <a:lumMod val="60000"/>
                <a:lumOff val="40000"/>
              </a:schemeClr>
            </a:solidFill>
          </a:ln>
        </p:spPr>
        <p:txBody>
          <a:bodyPr wrap="square">
            <a:spAutoFit/>
          </a:bodyPr>
          <a:lstStyle/>
          <a:p>
            <a:pPr algn="l"/>
            <a:r>
              <a:rPr lang="en-US" altLang="zh-CN" dirty="0" smtClean="0">
                <a:solidFill>
                  <a:srgbClr val="FF0000"/>
                </a:solidFill>
                <a:ea typeface="楷体_GB2312" pitchFamily="49" charset="-122"/>
              </a:rPr>
              <a:t>k-is</a:t>
            </a:r>
            <a:endParaRPr lang="zh-CN" altLang="en-US" dirty="0"/>
          </a:p>
        </p:txBody>
      </p:sp>
      <p:sp>
        <p:nvSpPr>
          <p:cNvPr id="23" name="矩形 22"/>
          <p:cNvSpPr/>
          <p:nvPr/>
        </p:nvSpPr>
        <p:spPr>
          <a:xfrm>
            <a:off x="3853114" y="1228936"/>
            <a:ext cx="2647711" cy="523220"/>
          </a:xfrm>
          <a:prstGeom prst="rect">
            <a:avLst/>
          </a:prstGeom>
          <a:solidFill>
            <a:schemeClr val="bg2"/>
          </a:solidFill>
          <a:ln>
            <a:solidFill>
              <a:schemeClr val="tx2">
                <a:lumMod val="60000"/>
                <a:lumOff val="40000"/>
              </a:schemeClr>
            </a:solidFill>
          </a:ln>
        </p:spPr>
        <p:txBody>
          <a:bodyPr wrap="square">
            <a:spAutoFit/>
          </a:bodyPr>
          <a:lstStyle/>
          <a:p>
            <a:pPr algn="l"/>
            <a:r>
              <a:rPr lang="en-US" altLang="zh-CN" dirty="0" smtClean="0">
                <a:solidFill>
                  <a:srgbClr val="990000"/>
                </a:solidFill>
                <a:ea typeface="楷体_GB2312" pitchFamily="49" charset="-122"/>
              </a:rPr>
              <a:t>pre[ps+1]</a:t>
            </a:r>
            <a:endParaRPr lang="zh-CN" altLang="en-US" dirty="0"/>
          </a:p>
        </p:txBody>
      </p:sp>
      <p:sp>
        <p:nvSpPr>
          <p:cNvPr id="24" name="矩形 23"/>
          <p:cNvSpPr/>
          <p:nvPr/>
        </p:nvSpPr>
        <p:spPr>
          <a:xfrm>
            <a:off x="3853114" y="1743516"/>
            <a:ext cx="2647711" cy="523220"/>
          </a:xfrm>
          <a:prstGeom prst="rect">
            <a:avLst/>
          </a:prstGeom>
          <a:solidFill>
            <a:schemeClr val="bg2"/>
          </a:solidFill>
          <a:ln>
            <a:solidFill>
              <a:schemeClr val="tx2">
                <a:lumMod val="60000"/>
                <a:lumOff val="40000"/>
              </a:schemeClr>
            </a:solidFill>
          </a:ln>
        </p:spPr>
        <p:txBody>
          <a:bodyPr wrap="square">
            <a:spAutoFit/>
          </a:bodyPr>
          <a:lstStyle/>
          <a:p>
            <a:pPr algn="l"/>
            <a:r>
              <a:rPr lang="en-US" altLang="zh-CN" dirty="0" err="1" smtClean="0">
                <a:solidFill>
                  <a:srgbClr val="990000"/>
                </a:solidFill>
                <a:ea typeface="楷体_GB2312" pitchFamily="49" charset="-122"/>
              </a:rPr>
              <a:t>ino</a:t>
            </a:r>
            <a:r>
              <a:rPr lang="en-US" altLang="zh-CN" dirty="0" smtClean="0">
                <a:solidFill>
                  <a:srgbClr val="990000"/>
                </a:solidFill>
                <a:ea typeface="楷体_GB2312" pitchFamily="49" charset="-122"/>
              </a:rPr>
              <a:t>[is]</a:t>
            </a:r>
            <a:endParaRPr lang="zh-CN" altLang="en-US" dirty="0"/>
          </a:p>
        </p:txBody>
      </p:sp>
      <p:sp>
        <p:nvSpPr>
          <p:cNvPr id="25" name="矩形 24"/>
          <p:cNvSpPr/>
          <p:nvPr/>
        </p:nvSpPr>
        <p:spPr>
          <a:xfrm>
            <a:off x="3853115" y="2229068"/>
            <a:ext cx="2647711" cy="523220"/>
          </a:xfrm>
          <a:prstGeom prst="rect">
            <a:avLst/>
          </a:prstGeom>
          <a:solidFill>
            <a:schemeClr val="accent1">
              <a:lumMod val="20000"/>
              <a:lumOff val="80000"/>
            </a:schemeClr>
          </a:solidFill>
          <a:ln>
            <a:solidFill>
              <a:schemeClr val="tx2">
                <a:lumMod val="60000"/>
                <a:lumOff val="40000"/>
              </a:schemeClr>
            </a:solidFill>
          </a:ln>
        </p:spPr>
        <p:txBody>
          <a:bodyPr wrap="square">
            <a:spAutoFit/>
          </a:bodyPr>
          <a:lstStyle/>
          <a:p>
            <a:pPr algn="l"/>
            <a:r>
              <a:rPr lang="en-US" altLang="zh-CN" dirty="0" smtClean="0">
                <a:solidFill>
                  <a:srgbClr val="FF3300"/>
                </a:solidFill>
                <a:ea typeface="楷体_GB2312" pitchFamily="49" charset="-122"/>
              </a:rPr>
              <a:t>n-(k-is)-1 </a:t>
            </a:r>
            <a:endParaRPr lang="zh-CN" altLang="en-US" dirty="0"/>
          </a:p>
        </p:txBody>
      </p:sp>
      <p:sp>
        <p:nvSpPr>
          <p:cNvPr id="26" name="矩形 25"/>
          <p:cNvSpPr/>
          <p:nvPr/>
        </p:nvSpPr>
        <p:spPr>
          <a:xfrm>
            <a:off x="3853115" y="2743648"/>
            <a:ext cx="2647711" cy="523220"/>
          </a:xfrm>
          <a:prstGeom prst="rect">
            <a:avLst/>
          </a:prstGeom>
          <a:solidFill>
            <a:schemeClr val="accent1">
              <a:lumMod val="20000"/>
              <a:lumOff val="80000"/>
            </a:schemeClr>
          </a:solidFill>
          <a:ln>
            <a:solidFill>
              <a:schemeClr val="tx2">
                <a:lumMod val="60000"/>
                <a:lumOff val="40000"/>
              </a:schemeClr>
            </a:solidFill>
          </a:ln>
        </p:spPr>
        <p:txBody>
          <a:bodyPr wrap="none">
            <a:spAutoFit/>
          </a:bodyPr>
          <a:lstStyle/>
          <a:p>
            <a:pPr algn="l"/>
            <a:r>
              <a:rPr lang="en-US" altLang="zh-CN" sz="2400" dirty="0" smtClean="0">
                <a:solidFill>
                  <a:srgbClr val="990000"/>
                </a:solidFill>
                <a:ea typeface="楷体_GB2312" pitchFamily="49" charset="-122"/>
              </a:rPr>
              <a:t>pre[</a:t>
            </a:r>
            <a:r>
              <a:rPr lang="en-US" altLang="zh-CN" dirty="0" err="1" smtClean="0">
                <a:solidFill>
                  <a:srgbClr val="990000"/>
                </a:solidFill>
                <a:ea typeface="楷体_GB2312" pitchFamily="49" charset="-122"/>
              </a:rPr>
              <a:t>ps</a:t>
            </a:r>
            <a:r>
              <a:rPr lang="en-US" altLang="zh-CN" dirty="0" smtClean="0">
                <a:solidFill>
                  <a:srgbClr val="990000"/>
                </a:solidFill>
                <a:ea typeface="楷体_GB2312" pitchFamily="49" charset="-122"/>
              </a:rPr>
              <a:t>+(k-is) +1</a:t>
            </a:r>
            <a:r>
              <a:rPr lang="en-US" altLang="zh-CN" sz="2400" dirty="0" smtClean="0">
                <a:solidFill>
                  <a:srgbClr val="990000"/>
                </a:solidFill>
                <a:ea typeface="楷体_GB2312" pitchFamily="49" charset="-122"/>
              </a:rPr>
              <a:t>]</a:t>
            </a:r>
            <a:endParaRPr lang="zh-CN" altLang="en-US" dirty="0"/>
          </a:p>
        </p:txBody>
      </p:sp>
      <p:sp>
        <p:nvSpPr>
          <p:cNvPr id="30" name="矩形 29"/>
          <p:cNvSpPr/>
          <p:nvPr/>
        </p:nvSpPr>
        <p:spPr>
          <a:xfrm>
            <a:off x="428596" y="2714620"/>
            <a:ext cx="3430747" cy="523220"/>
          </a:xfrm>
          <a:prstGeom prst="rect">
            <a:avLst/>
          </a:prstGeom>
          <a:solidFill>
            <a:schemeClr val="accent1">
              <a:lumMod val="20000"/>
              <a:lumOff val="80000"/>
            </a:schemeClr>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smtClean="0">
                <a:solidFill>
                  <a:schemeClr val="tx1"/>
                </a:solidFill>
                <a:ea typeface="楷体_GB2312" pitchFamily="49" charset="-122"/>
              </a:rPr>
              <a:t>pre</a:t>
            </a:r>
            <a:r>
              <a:rPr lang="zh-CN" altLang="en-US" dirty="0" smtClean="0">
                <a:solidFill>
                  <a:schemeClr val="tx1"/>
                </a:solidFill>
                <a:ea typeface="楷体_GB2312" pitchFamily="49" charset="-122"/>
              </a:rPr>
              <a:t>中的起点：</a:t>
            </a:r>
            <a:endParaRPr lang="zh-CN" altLang="en-US" dirty="0"/>
          </a:p>
        </p:txBody>
      </p:sp>
      <p:sp>
        <p:nvSpPr>
          <p:cNvPr id="31" name="矩形 30"/>
          <p:cNvSpPr/>
          <p:nvPr/>
        </p:nvSpPr>
        <p:spPr>
          <a:xfrm>
            <a:off x="428596" y="2214554"/>
            <a:ext cx="3430747" cy="523220"/>
          </a:xfrm>
          <a:prstGeom prst="rect">
            <a:avLst/>
          </a:prstGeom>
          <a:solidFill>
            <a:schemeClr val="accent1">
              <a:lumMod val="20000"/>
              <a:lumOff val="80000"/>
            </a:schemeClr>
          </a:solidFill>
          <a:ln>
            <a:solidFill>
              <a:schemeClr val="tx2">
                <a:lumMod val="60000"/>
                <a:lumOff val="40000"/>
              </a:schemeClr>
            </a:solidFill>
          </a:ln>
        </p:spPr>
        <p:txBody>
          <a:bodyPr wrap="none">
            <a:spAutoFit/>
          </a:bodyPr>
          <a:lstStyle/>
          <a:p>
            <a:pPr algn="r"/>
            <a:r>
              <a:rPr lang="zh-CN" altLang="en-US" dirty="0" smtClean="0">
                <a:solidFill>
                  <a:schemeClr val="tx1"/>
                </a:solidFill>
                <a:ea typeface="楷体_GB2312" pitchFamily="49" charset="-122"/>
              </a:rPr>
              <a:t>右子树字符串长度：</a:t>
            </a:r>
            <a:endParaRPr lang="en-US" altLang="zh-CN" dirty="0">
              <a:solidFill>
                <a:schemeClr val="tx1"/>
              </a:solidFill>
              <a:ea typeface="楷体_GB2312" pitchFamily="49" charset="-122"/>
            </a:endParaRPr>
          </a:p>
        </p:txBody>
      </p:sp>
      <p:sp>
        <p:nvSpPr>
          <p:cNvPr id="32" name="矩形 31"/>
          <p:cNvSpPr/>
          <p:nvPr/>
        </p:nvSpPr>
        <p:spPr>
          <a:xfrm>
            <a:off x="428596" y="1714488"/>
            <a:ext cx="3430747" cy="523220"/>
          </a:xfrm>
          <a:prstGeom prst="rect">
            <a:avLst/>
          </a:prstGeom>
          <a:solidFill>
            <a:schemeClr val="bg2"/>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err="1" smtClean="0">
                <a:solidFill>
                  <a:schemeClr val="tx1"/>
                </a:solidFill>
                <a:ea typeface="楷体_GB2312" pitchFamily="49" charset="-122"/>
              </a:rPr>
              <a:t>ino</a:t>
            </a:r>
            <a:r>
              <a:rPr lang="zh-CN" altLang="en-US" dirty="0" smtClean="0">
                <a:solidFill>
                  <a:schemeClr val="tx1"/>
                </a:solidFill>
                <a:ea typeface="楷体_GB2312" pitchFamily="49" charset="-122"/>
              </a:rPr>
              <a:t>中的起点：</a:t>
            </a:r>
            <a:endParaRPr lang="zh-CN" altLang="en-US" dirty="0"/>
          </a:p>
        </p:txBody>
      </p:sp>
      <p:sp>
        <p:nvSpPr>
          <p:cNvPr id="33" name="矩形 32"/>
          <p:cNvSpPr/>
          <p:nvPr/>
        </p:nvSpPr>
        <p:spPr>
          <a:xfrm>
            <a:off x="428596" y="1214422"/>
            <a:ext cx="3430747" cy="523220"/>
          </a:xfrm>
          <a:prstGeom prst="rect">
            <a:avLst/>
          </a:prstGeom>
          <a:solidFill>
            <a:schemeClr val="bg2"/>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smtClean="0">
                <a:solidFill>
                  <a:schemeClr val="tx1"/>
                </a:solidFill>
                <a:ea typeface="楷体_GB2312" pitchFamily="49" charset="-122"/>
              </a:rPr>
              <a:t>pre</a:t>
            </a:r>
            <a:r>
              <a:rPr lang="zh-CN" altLang="en-US" dirty="0" smtClean="0">
                <a:solidFill>
                  <a:schemeClr val="tx1"/>
                </a:solidFill>
                <a:ea typeface="楷体_GB2312" pitchFamily="49" charset="-122"/>
              </a:rPr>
              <a:t>中的起点：</a:t>
            </a:r>
            <a:r>
              <a:rPr lang="en-US" altLang="zh-CN" sz="2400" dirty="0" smtClean="0">
                <a:solidFill>
                  <a:srgbClr val="990000"/>
                </a:solidFill>
                <a:ea typeface="楷体_GB2312" pitchFamily="49" charset="-122"/>
              </a:rPr>
              <a:t> </a:t>
            </a:r>
            <a:endParaRPr lang="zh-CN" altLang="en-US" dirty="0"/>
          </a:p>
        </p:txBody>
      </p:sp>
      <p:sp>
        <p:nvSpPr>
          <p:cNvPr id="34" name="矩形 33"/>
          <p:cNvSpPr/>
          <p:nvPr/>
        </p:nvSpPr>
        <p:spPr>
          <a:xfrm>
            <a:off x="428596" y="714356"/>
            <a:ext cx="3430747" cy="523220"/>
          </a:xfrm>
          <a:prstGeom prst="rect">
            <a:avLst/>
          </a:prstGeom>
          <a:solidFill>
            <a:schemeClr val="bg2"/>
          </a:solidFill>
          <a:ln>
            <a:solidFill>
              <a:schemeClr val="tx2">
                <a:lumMod val="60000"/>
                <a:lumOff val="40000"/>
              </a:schemeClr>
            </a:solidFill>
          </a:ln>
        </p:spPr>
        <p:txBody>
          <a:bodyPr wrap="none">
            <a:spAutoFit/>
          </a:bodyPr>
          <a:lstStyle/>
          <a:p>
            <a:pPr algn="l"/>
            <a:r>
              <a:rPr lang="zh-CN" altLang="en-US" dirty="0" smtClean="0">
                <a:solidFill>
                  <a:schemeClr val="tx1"/>
                </a:solidFill>
                <a:ea typeface="楷体_GB2312" pitchFamily="49" charset="-122"/>
              </a:rPr>
              <a:t>左子树字符串长度：</a:t>
            </a:r>
            <a:endParaRPr lang="en-US" altLang="zh-CN" dirty="0">
              <a:solidFill>
                <a:srgbClr val="FF0000"/>
              </a:solidFill>
              <a:ea typeface="楷体_GB2312" pitchFamily="49" charset="-122"/>
            </a:endParaRPr>
          </a:p>
        </p:txBody>
      </p:sp>
      <p:sp>
        <p:nvSpPr>
          <p:cNvPr id="27" name="矩形 26"/>
          <p:cNvSpPr/>
          <p:nvPr/>
        </p:nvSpPr>
        <p:spPr>
          <a:xfrm>
            <a:off x="3853114" y="3214686"/>
            <a:ext cx="2647711" cy="523220"/>
          </a:xfrm>
          <a:prstGeom prst="rect">
            <a:avLst/>
          </a:prstGeom>
          <a:solidFill>
            <a:schemeClr val="accent1">
              <a:lumMod val="20000"/>
              <a:lumOff val="80000"/>
            </a:schemeClr>
          </a:solidFill>
          <a:ln>
            <a:solidFill>
              <a:schemeClr val="tx2">
                <a:lumMod val="60000"/>
                <a:lumOff val="40000"/>
              </a:schemeClr>
            </a:solidFill>
          </a:ln>
        </p:spPr>
        <p:txBody>
          <a:bodyPr wrap="square">
            <a:spAutoFit/>
          </a:bodyPr>
          <a:lstStyle/>
          <a:p>
            <a:pPr algn="l"/>
            <a:r>
              <a:rPr lang="en-US" altLang="zh-CN" dirty="0" err="1" smtClean="0">
                <a:solidFill>
                  <a:srgbClr val="990000"/>
                </a:solidFill>
                <a:ea typeface="楷体_GB2312" pitchFamily="49" charset="-122"/>
              </a:rPr>
              <a:t>ino</a:t>
            </a:r>
            <a:r>
              <a:rPr lang="en-US" altLang="zh-CN" dirty="0" smtClean="0">
                <a:solidFill>
                  <a:srgbClr val="990000"/>
                </a:solidFill>
                <a:ea typeface="楷体_GB2312" pitchFamily="49" charset="-122"/>
              </a:rPr>
              <a:t>[k+1]</a:t>
            </a:r>
            <a:endParaRPr lang="zh-CN" altLang="en-US" dirty="0"/>
          </a:p>
        </p:txBody>
      </p:sp>
      <p:sp>
        <p:nvSpPr>
          <p:cNvPr id="28" name="矩形 27"/>
          <p:cNvSpPr/>
          <p:nvPr/>
        </p:nvSpPr>
        <p:spPr>
          <a:xfrm>
            <a:off x="428596" y="3214686"/>
            <a:ext cx="3430747" cy="523220"/>
          </a:xfrm>
          <a:prstGeom prst="rect">
            <a:avLst/>
          </a:prstGeom>
          <a:solidFill>
            <a:schemeClr val="accent1">
              <a:lumMod val="20000"/>
              <a:lumOff val="80000"/>
            </a:schemeClr>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err="1" smtClean="0">
                <a:solidFill>
                  <a:schemeClr val="tx1"/>
                </a:solidFill>
                <a:ea typeface="楷体_GB2312" pitchFamily="49" charset="-122"/>
              </a:rPr>
              <a:t>ino</a:t>
            </a:r>
            <a:r>
              <a:rPr lang="zh-CN" altLang="en-US" dirty="0" smtClean="0">
                <a:solidFill>
                  <a:schemeClr val="tx1"/>
                </a:solidFill>
                <a:ea typeface="楷体_GB2312" pitchFamily="49" charset="-122"/>
              </a:rPr>
              <a:t>中的起点：</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30" grpId="0" animBg="1"/>
      <p:bldP spid="31" grpId="0" animBg="1"/>
      <p:bldP spid="32" grpId="0" animBg="1"/>
      <p:bldP spid="33" grpId="0" animBg="1"/>
      <p:bldP spid="34" grpId="0" animBg="1"/>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xfrm>
            <a:off x="3773488" y="6400800"/>
            <a:ext cx="1905000" cy="457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582AB8D6-E4E7-42CF-B17A-314CDA6AE838}" type="slidenum">
              <a:rPr kumimoji="0" lang="en-US" altLang="zh-CN" sz="1400" b="0" smtClean="0">
                <a:solidFill>
                  <a:schemeClr val="tx1"/>
                </a:solidFill>
              </a:rPr>
              <a:pPr eaLnBrk="1" hangingPunct="1"/>
              <a:t>62</a:t>
            </a:fld>
            <a:endParaRPr kumimoji="0" lang="en-US" altLang="zh-CN" sz="1400" b="0" smtClean="0">
              <a:solidFill>
                <a:schemeClr val="tx1"/>
              </a:solidFill>
            </a:endParaRPr>
          </a:p>
        </p:txBody>
      </p:sp>
      <p:sp>
        <p:nvSpPr>
          <p:cNvPr id="63491" name="Rectangle 75"/>
          <p:cNvSpPr>
            <a:spLocks noChangeArrowheads="1"/>
          </p:cNvSpPr>
          <p:nvPr/>
        </p:nvSpPr>
        <p:spPr bwMode="auto">
          <a:xfrm>
            <a:off x="304800" y="158750"/>
            <a:ext cx="8839200" cy="6699250"/>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nchor="ctr">
            <a:spAutoFit/>
          </a:bodyPr>
          <a:lstStyle/>
          <a:p>
            <a:endParaRPr lang="zh-CN" altLang="en-US"/>
          </a:p>
        </p:txBody>
      </p:sp>
      <p:sp>
        <p:nvSpPr>
          <p:cNvPr id="63492" name="Rectangle 72"/>
          <p:cNvSpPr>
            <a:spLocks noChangeArrowheads="1"/>
          </p:cNvSpPr>
          <p:nvPr/>
        </p:nvSpPr>
        <p:spPr bwMode="auto">
          <a:xfrm>
            <a:off x="304800" y="4032250"/>
            <a:ext cx="8839200" cy="2819400"/>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nchor="ctr">
            <a:spAutoFit/>
          </a:bodyPr>
          <a:lstStyle/>
          <a:p>
            <a:endParaRPr lang="zh-CN" altLang="en-US"/>
          </a:p>
        </p:txBody>
      </p:sp>
      <p:sp>
        <p:nvSpPr>
          <p:cNvPr id="456772" name="Text Box 68"/>
          <p:cNvSpPr txBox="1">
            <a:spLocks noChangeArrowheads="1"/>
          </p:cNvSpPr>
          <p:nvPr/>
        </p:nvSpPr>
        <p:spPr bwMode="auto">
          <a:xfrm>
            <a:off x="304800" y="152400"/>
            <a:ext cx="8839200" cy="3490914"/>
          </a:xfrm>
          <a:prstGeom prst="rect">
            <a:avLst/>
          </a:prstGeom>
          <a:noFill/>
          <a:ln w="28575">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lang="en-US" altLang="zh-CN" dirty="0">
                <a:solidFill>
                  <a:schemeClr val="tx1"/>
                </a:solidFill>
                <a:latin typeface="楷体_GB2312" pitchFamily="49" charset="-122"/>
                <a:ea typeface="楷体_GB2312" pitchFamily="49" charset="-122"/>
              </a:rPr>
              <a:t>2)</a:t>
            </a:r>
            <a:r>
              <a:rPr lang="zh-CN" altLang="en-US" dirty="0">
                <a:solidFill>
                  <a:schemeClr val="tx1"/>
                </a:solidFill>
                <a:latin typeface="楷体_GB2312" pitchFamily="49" charset="-122"/>
                <a:ea typeface="楷体_GB2312" pitchFamily="49" charset="-122"/>
              </a:rPr>
              <a:t>递归的建立左右节点</a:t>
            </a:r>
            <a:r>
              <a:rPr lang="en-US" altLang="zh-CN" dirty="0">
                <a:solidFill>
                  <a:schemeClr val="tx1"/>
                </a:solidFill>
                <a:latin typeface="楷体_GB2312" pitchFamily="49" charset="-122"/>
                <a:ea typeface="楷体_GB2312" pitchFamily="49" charset="-122"/>
              </a:rPr>
              <a:t>; </a:t>
            </a:r>
            <a:r>
              <a:rPr lang="en-US" altLang="zh-CN" dirty="0">
                <a:solidFill>
                  <a:srgbClr val="FF0000"/>
                </a:solidFill>
                <a:ea typeface="楷体_GB2312" pitchFamily="49" charset="-122"/>
              </a:rPr>
              <a:t>b</a:t>
            </a:r>
            <a:r>
              <a:rPr lang="en-US" altLang="zh-CN" dirty="0">
                <a:solidFill>
                  <a:srgbClr val="FF0000"/>
                </a:solidFill>
                <a:ea typeface="楷体_GB2312" pitchFamily="49" charset="-122"/>
                <a:sym typeface="Wingdings" pitchFamily="2" charset="2"/>
              </a:rPr>
              <a:t></a:t>
            </a:r>
            <a:r>
              <a:rPr lang="zh-CN" altLang="en-US" dirty="0">
                <a:solidFill>
                  <a:srgbClr val="FF0000"/>
                </a:solidFill>
                <a:ea typeface="楷体_GB2312" pitchFamily="49" charset="-122"/>
              </a:rPr>
              <a:t>如果</a:t>
            </a:r>
            <a:r>
              <a:rPr lang="zh-CN" altLang="en-US" dirty="0">
                <a:solidFill>
                  <a:srgbClr val="FF0000"/>
                </a:solidFill>
                <a:latin typeface="楷体_GB2312" pitchFamily="49" charset="-122"/>
                <a:ea typeface="楷体_GB2312" pitchFamily="49" charset="-122"/>
              </a:rPr>
              <a:t>无左子树</a:t>
            </a:r>
          </a:p>
          <a:p>
            <a:pPr algn="l" eaLnBrk="1" hangingPunct="1"/>
            <a:endParaRPr lang="en-US" altLang="zh-CN" sz="2400" dirty="0">
              <a:solidFill>
                <a:srgbClr val="990000"/>
              </a:solidFill>
              <a:ea typeface="楷体_GB2312" pitchFamily="49" charset="-122"/>
            </a:endParaRPr>
          </a:p>
        </p:txBody>
      </p:sp>
      <p:grpSp>
        <p:nvGrpSpPr>
          <p:cNvPr id="63494" name="组合 67"/>
          <p:cNvGrpSpPr>
            <a:grpSpLocks/>
          </p:cNvGrpSpPr>
          <p:nvPr/>
        </p:nvGrpSpPr>
        <p:grpSpPr bwMode="auto">
          <a:xfrm>
            <a:off x="1042988" y="4876800"/>
            <a:ext cx="5792787" cy="457200"/>
            <a:chOff x="1479550" y="4876800"/>
            <a:chExt cx="5792788" cy="457200"/>
          </a:xfrm>
        </p:grpSpPr>
        <p:sp>
          <p:nvSpPr>
            <p:cNvPr id="63534" name="Rectangle 6"/>
            <p:cNvSpPr>
              <a:spLocks noChangeArrowheads="1"/>
            </p:cNvSpPr>
            <p:nvPr/>
          </p:nvSpPr>
          <p:spPr bwMode="auto">
            <a:xfrm>
              <a:off x="3795713" y="48768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35" name="Rectangle 7"/>
            <p:cNvSpPr>
              <a:spLocks noChangeArrowheads="1"/>
            </p:cNvSpPr>
            <p:nvPr/>
          </p:nvSpPr>
          <p:spPr bwMode="auto">
            <a:xfrm>
              <a:off x="4375150" y="48768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36" name="Rectangle 8"/>
            <p:cNvSpPr>
              <a:spLocks noChangeArrowheads="1"/>
            </p:cNvSpPr>
            <p:nvPr/>
          </p:nvSpPr>
          <p:spPr bwMode="auto">
            <a:xfrm>
              <a:off x="4954588" y="48768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37" name="Rectangle 9"/>
            <p:cNvSpPr>
              <a:spLocks noChangeArrowheads="1"/>
            </p:cNvSpPr>
            <p:nvPr/>
          </p:nvSpPr>
          <p:spPr bwMode="auto">
            <a:xfrm>
              <a:off x="5534025" y="48768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38" name="Rectangle 10"/>
            <p:cNvSpPr>
              <a:spLocks noChangeArrowheads="1"/>
            </p:cNvSpPr>
            <p:nvPr/>
          </p:nvSpPr>
          <p:spPr bwMode="auto">
            <a:xfrm>
              <a:off x="6113463" y="48768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39" name="Rectangle 11"/>
            <p:cNvSpPr>
              <a:spLocks noChangeArrowheads="1"/>
            </p:cNvSpPr>
            <p:nvPr/>
          </p:nvSpPr>
          <p:spPr bwMode="auto">
            <a:xfrm>
              <a:off x="6692900" y="48768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40" name="Rectangle 12"/>
            <p:cNvSpPr>
              <a:spLocks noChangeArrowheads="1"/>
            </p:cNvSpPr>
            <p:nvPr/>
          </p:nvSpPr>
          <p:spPr bwMode="auto">
            <a:xfrm>
              <a:off x="3216275" y="48768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41" name="Rectangle 13"/>
            <p:cNvSpPr>
              <a:spLocks noChangeArrowheads="1"/>
            </p:cNvSpPr>
            <p:nvPr/>
          </p:nvSpPr>
          <p:spPr bwMode="auto">
            <a:xfrm>
              <a:off x="2638425" y="4876800"/>
              <a:ext cx="577850"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42" name="Rectangle 14"/>
            <p:cNvSpPr>
              <a:spLocks noChangeArrowheads="1"/>
            </p:cNvSpPr>
            <p:nvPr/>
          </p:nvSpPr>
          <p:spPr bwMode="auto">
            <a:xfrm>
              <a:off x="2058988" y="48768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43" name="Rectangle 15"/>
            <p:cNvSpPr>
              <a:spLocks noChangeArrowheads="1"/>
            </p:cNvSpPr>
            <p:nvPr/>
          </p:nvSpPr>
          <p:spPr bwMode="auto">
            <a:xfrm>
              <a:off x="1479550" y="4876800"/>
              <a:ext cx="579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r>
                <a:rPr lang="en-US" altLang="zh-CN" sz="2400">
                  <a:solidFill>
                    <a:srgbClr val="000000"/>
                  </a:solidFill>
                  <a:ea typeface="楷体_GB2312" pitchFamily="49" charset="-122"/>
                </a:rPr>
                <a:t>A</a:t>
              </a:r>
            </a:p>
          </p:txBody>
        </p:sp>
        <p:sp>
          <p:nvSpPr>
            <p:cNvPr id="63544" name="Line 16"/>
            <p:cNvSpPr>
              <a:spLocks noChangeShapeType="1"/>
            </p:cNvSpPr>
            <p:nvPr/>
          </p:nvSpPr>
          <p:spPr bwMode="auto">
            <a:xfrm>
              <a:off x="1479550" y="4876800"/>
              <a:ext cx="579278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45" name="Line 17"/>
            <p:cNvSpPr>
              <a:spLocks noChangeShapeType="1"/>
            </p:cNvSpPr>
            <p:nvPr/>
          </p:nvSpPr>
          <p:spPr bwMode="auto">
            <a:xfrm>
              <a:off x="1479550" y="5334000"/>
              <a:ext cx="579278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46" name="Line 18"/>
            <p:cNvSpPr>
              <a:spLocks noChangeShapeType="1"/>
            </p:cNvSpPr>
            <p:nvPr/>
          </p:nvSpPr>
          <p:spPr bwMode="auto">
            <a:xfrm>
              <a:off x="1479550" y="4876800"/>
              <a:ext cx="0" cy="457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47" name="Line 19"/>
            <p:cNvSpPr>
              <a:spLocks noChangeShapeType="1"/>
            </p:cNvSpPr>
            <p:nvPr/>
          </p:nvSpPr>
          <p:spPr bwMode="auto">
            <a:xfrm>
              <a:off x="2058988"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48" name="Line 20"/>
            <p:cNvSpPr>
              <a:spLocks noChangeShapeType="1"/>
            </p:cNvSpPr>
            <p:nvPr/>
          </p:nvSpPr>
          <p:spPr bwMode="auto">
            <a:xfrm>
              <a:off x="2638425"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49" name="Line 21"/>
            <p:cNvSpPr>
              <a:spLocks noChangeShapeType="1"/>
            </p:cNvSpPr>
            <p:nvPr/>
          </p:nvSpPr>
          <p:spPr bwMode="auto">
            <a:xfrm>
              <a:off x="3216275" y="4876800"/>
              <a:ext cx="0" cy="457200"/>
            </a:xfrm>
            <a:prstGeom prst="line">
              <a:avLst/>
            </a:prstGeom>
            <a:solidFill>
              <a:schemeClr val="accent1">
                <a:lumMod val="40000"/>
                <a:lumOff val="60000"/>
              </a:schemeClr>
            </a:solidFill>
            <a:ln w="12700">
              <a:solidFill>
                <a:schemeClr val="tx1"/>
              </a:solidFill>
              <a:round/>
              <a:headEnd/>
              <a:tailEnd/>
            </a:ln>
            <a:extLst/>
          </p:spPr>
          <p:txBody>
            <a:bodyPr>
              <a:spAutoFit/>
            </a:bodyPr>
            <a:lstStyle/>
            <a:p>
              <a:endParaRPr lang="zh-CN" altLang="en-US"/>
            </a:p>
          </p:txBody>
        </p:sp>
        <p:sp>
          <p:nvSpPr>
            <p:cNvPr id="63550" name="Line 22"/>
            <p:cNvSpPr>
              <a:spLocks noChangeShapeType="1"/>
            </p:cNvSpPr>
            <p:nvPr/>
          </p:nvSpPr>
          <p:spPr bwMode="auto">
            <a:xfrm>
              <a:off x="3795713"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51" name="Line 23"/>
            <p:cNvSpPr>
              <a:spLocks noChangeShapeType="1"/>
            </p:cNvSpPr>
            <p:nvPr/>
          </p:nvSpPr>
          <p:spPr bwMode="auto">
            <a:xfrm>
              <a:off x="7272338" y="4876800"/>
              <a:ext cx="0" cy="457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52" name="Line 24"/>
            <p:cNvSpPr>
              <a:spLocks noChangeShapeType="1"/>
            </p:cNvSpPr>
            <p:nvPr/>
          </p:nvSpPr>
          <p:spPr bwMode="auto">
            <a:xfrm>
              <a:off x="6692900" y="4876800"/>
              <a:ext cx="0" cy="457200"/>
            </a:xfrm>
            <a:prstGeom prst="line">
              <a:avLst/>
            </a:prstGeom>
            <a:noFill/>
            <a:ln w="12700">
              <a:solidFill>
                <a:schemeClr val="tx1"/>
              </a:solidFill>
              <a:round/>
              <a:headEnd/>
              <a:tailEnd/>
            </a:ln>
            <a:extLst/>
          </p:spPr>
          <p:txBody>
            <a:bodyPr>
              <a:spAutoFit/>
            </a:bodyPr>
            <a:lstStyle/>
            <a:p>
              <a:endParaRPr lang="zh-CN" altLang="en-US"/>
            </a:p>
          </p:txBody>
        </p:sp>
        <p:sp>
          <p:nvSpPr>
            <p:cNvPr id="63553" name="Line 25"/>
            <p:cNvSpPr>
              <a:spLocks noChangeShapeType="1"/>
            </p:cNvSpPr>
            <p:nvPr/>
          </p:nvSpPr>
          <p:spPr bwMode="auto">
            <a:xfrm>
              <a:off x="6113463"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54" name="Line 26"/>
            <p:cNvSpPr>
              <a:spLocks noChangeShapeType="1"/>
            </p:cNvSpPr>
            <p:nvPr/>
          </p:nvSpPr>
          <p:spPr bwMode="auto">
            <a:xfrm>
              <a:off x="5534025"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55" name="Line 27"/>
            <p:cNvSpPr>
              <a:spLocks noChangeShapeType="1"/>
            </p:cNvSpPr>
            <p:nvPr/>
          </p:nvSpPr>
          <p:spPr bwMode="auto">
            <a:xfrm>
              <a:off x="4954588"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56" name="Line 28"/>
            <p:cNvSpPr>
              <a:spLocks noChangeShapeType="1"/>
            </p:cNvSpPr>
            <p:nvPr/>
          </p:nvSpPr>
          <p:spPr bwMode="auto">
            <a:xfrm>
              <a:off x="4375150" y="4876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63495" name="组合 68"/>
          <p:cNvGrpSpPr>
            <a:grpSpLocks/>
          </p:cNvGrpSpPr>
          <p:nvPr/>
        </p:nvGrpSpPr>
        <p:grpSpPr bwMode="auto">
          <a:xfrm>
            <a:off x="2128838" y="5562600"/>
            <a:ext cx="5792787" cy="457200"/>
            <a:chOff x="1479550" y="5562600"/>
            <a:chExt cx="5792788" cy="457200"/>
          </a:xfrm>
        </p:grpSpPr>
        <p:sp>
          <p:nvSpPr>
            <p:cNvPr id="63511" name="Rectangle 30"/>
            <p:cNvSpPr>
              <a:spLocks noChangeArrowheads="1"/>
            </p:cNvSpPr>
            <p:nvPr/>
          </p:nvSpPr>
          <p:spPr bwMode="auto">
            <a:xfrm>
              <a:off x="3795713" y="55626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12" name="Rectangle 31"/>
            <p:cNvSpPr>
              <a:spLocks noChangeArrowheads="1"/>
            </p:cNvSpPr>
            <p:nvPr/>
          </p:nvSpPr>
          <p:spPr bwMode="auto">
            <a:xfrm>
              <a:off x="4375150" y="55626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13" name="Rectangle 32"/>
            <p:cNvSpPr>
              <a:spLocks noChangeArrowheads="1"/>
            </p:cNvSpPr>
            <p:nvPr/>
          </p:nvSpPr>
          <p:spPr bwMode="auto">
            <a:xfrm>
              <a:off x="4954588" y="55626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14" name="Rectangle 33"/>
            <p:cNvSpPr>
              <a:spLocks noChangeArrowheads="1"/>
            </p:cNvSpPr>
            <p:nvPr/>
          </p:nvSpPr>
          <p:spPr bwMode="auto">
            <a:xfrm>
              <a:off x="5534025" y="55626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15" name="Rectangle 34"/>
            <p:cNvSpPr>
              <a:spLocks noChangeArrowheads="1"/>
            </p:cNvSpPr>
            <p:nvPr/>
          </p:nvSpPr>
          <p:spPr bwMode="auto">
            <a:xfrm>
              <a:off x="6113463" y="55626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16" name="Rectangle 35"/>
            <p:cNvSpPr>
              <a:spLocks noChangeArrowheads="1"/>
            </p:cNvSpPr>
            <p:nvPr/>
          </p:nvSpPr>
          <p:spPr bwMode="auto">
            <a:xfrm>
              <a:off x="6692900" y="55626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17" name="Rectangle 36"/>
            <p:cNvSpPr>
              <a:spLocks noChangeArrowheads="1"/>
            </p:cNvSpPr>
            <p:nvPr/>
          </p:nvSpPr>
          <p:spPr bwMode="auto">
            <a:xfrm>
              <a:off x="3216275" y="55626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18" name="Rectangle 37"/>
            <p:cNvSpPr>
              <a:spLocks noChangeArrowheads="1"/>
            </p:cNvSpPr>
            <p:nvPr/>
          </p:nvSpPr>
          <p:spPr bwMode="auto">
            <a:xfrm>
              <a:off x="2638425" y="5562600"/>
              <a:ext cx="577850"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19" name="Rectangle 38"/>
            <p:cNvSpPr>
              <a:spLocks noChangeArrowheads="1"/>
            </p:cNvSpPr>
            <p:nvPr/>
          </p:nvSpPr>
          <p:spPr bwMode="auto">
            <a:xfrm>
              <a:off x="2058988" y="5562600"/>
              <a:ext cx="579438" cy="457200"/>
            </a:xfrm>
            <a:prstGeom prst="rect">
              <a:avLst/>
            </a:prstGeom>
            <a:solidFill>
              <a:schemeClr val="accent1">
                <a:lumMod val="40000"/>
                <a:lumOff val="60000"/>
              </a:schemeClr>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3520" name="Rectangle 39"/>
            <p:cNvSpPr>
              <a:spLocks noChangeArrowheads="1"/>
            </p:cNvSpPr>
            <p:nvPr/>
          </p:nvSpPr>
          <p:spPr bwMode="auto">
            <a:xfrm>
              <a:off x="1479550" y="5562600"/>
              <a:ext cx="579438" cy="457200"/>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r>
                <a:rPr lang="en-US" altLang="zh-CN" sz="2400">
                  <a:solidFill>
                    <a:srgbClr val="000000"/>
                  </a:solidFill>
                  <a:ea typeface="楷体_GB2312" pitchFamily="49" charset="-122"/>
                </a:rPr>
                <a:t>A</a:t>
              </a:r>
            </a:p>
          </p:txBody>
        </p:sp>
        <p:sp>
          <p:nvSpPr>
            <p:cNvPr id="63521" name="Line 40"/>
            <p:cNvSpPr>
              <a:spLocks noChangeShapeType="1"/>
            </p:cNvSpPr>
            <p:nvPr/>
          </p:nvSpPr>
          <p:spPr bwMode="auto">
            <a:xfrm>
              <a:off x="1479550" y="5562600"/>
              <a:ext cx="579278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2" name="Line 41"/>
            <p:cNvSpPr>
              <a:spLocks noChangeShapeType="1"/>
            </p:cNvSpPr>
            <p:nvPr/>
          </p:nvSpPr>
          <p:spPr bwMode="auto">
            <a:xfrm>
              <a:off x="1479550" y="6019800"/>
              <a:ext cx="579278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3" name="Line 42"/>
            <p:cNvSpPr>
              <a:spLocks noChangeShapeType="1"/>
            </p:cNvSpPr>
            <p:nvPr/>
          </p:nvSpPr>
          <p:spPr bwMode="auto">
            <a:xfrm>
              <a:off x="1479550" y="5562600"/>
              <a:ext cx="0" cy="457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4" name="Line 43"/>
            <p:cNvSpPr>
              <a:spLocks noChangeShapeType="1"/>
            </p:cNvSpPr>
            <p:nvPr/>
          </p:nvSpPr>
          <p:spPr bwMode="auto">
            <a:xfrm>
              <a:off x="2058988"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5" name="Line 44"/>
            <p:cNvSpPr>
              <a:spLocks noChangeShapeType="1"/>
            </p:cNvSpPr>
            <p:nvPr/>
          </p:nvSpPr>
          <p:spPr bwMode="auto">
            <a:xfrm>
              <a:off x="2638425"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6" name="Line 45"/>
            <p:cNvSpPr>
              <a:spLocks noChangeShapeType="1"/>
            </p:cNvSpPr>
            <p:nvPr/>
          </p:nvSpPr>
          <p:spPr bwMode="auto">
            <a:xfrm>
              <a:off x="3216275"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7" name="Line 46"/>
            <p:cNvSpPr>
              <a:spLocks noChangeShapeType="1"/>
            </p:cNvSpPr>
            <p:nvPr/>
          </p:nvSpPr>
          <p:spPr bwMode="auto">
            <a:xfrm>
              <a:off x="3795713"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8" name="Line 47"/>
            <p:cNvSpPr>
              <a:spLocks noChangeShapeType="1"/>
            </p:cNvSpPr>
            <p:nvPr/>
          </p:nvSpPr>
          <p:spPr bwMode="auto">
            <a:xfrm>
              <a:off x="7272338" y="5562600"/>
              <a:ext cx="0" cy="457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9" name="Line 48"/>
            <p:cNvSpPr>
              <a:spLocks noChangeShapeType="1"/>
            </p:cNvSpPr>
            <p:nvPr/>
          </p:nvSpPr>
          <p:spPr bwMode="auto">
            <a:xfrm>
              <a:off x="6692900"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30" name="Line 49"/>
            <p:cNvSpPr>
              <a:spLocks noChangeShapeType="1"/>
            </p:cNvSpPr>
            <p:nvPr/>
          </p:nvSpPr>
          <p:spPr bwMode="auto">
            <a:xfrm>
              <a:off x="6113463"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31" name="Line 50"/>
            <p:cNvSpPr>
              <a:spLocks noChangeShapeType="1"/>
            </p:cNvSpPr>
            <p:nvPr/>
          </p:nvSpPr>
          <p:spPr bwMode="auto">
            <a:xfrm>
              <a:off x="5534025"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32" name="Line 51"/>
            <p:cNvSpPr>
              <a:spLocks noChangeShapeType="1"/>
            </p:cNvSpPr>
            <p:nvPr/>
          </p:nvSpPr>
          <p:spPr bwMode="auto">
            <a:xfrm>
              <a:off x="4954588"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33" name="Line 52"/>
            <p:cNvSpPr>
              <a:spLocks noChangeShapeType="1"/>
            </p:cNvSpPr>
            <p:nvPr/>
          </p:nvSpPr>
          <p:spPr bwMode="auto">
            <a:xfrm>
              <a:off x="4375150" y="5562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3496" name="Rectangle 54"/>
          <p:cNvSpPr>
            <a:spLocks noChangeArrowheads="1"/>
          </p:cNvSpPr>
          <p:nvPr/>
        </p:nvSpPr>
        <p:spPr bwMode="auto">
          <a:xfrm>
            <a:off x="876300" y="4114800"/>
            <a:ext cx="1144588" cy="485775"/>
          </a:xfrm>
          <a:prstGeom prst="rect">
            <a:avLst/>
          </a:prstGeom>
          <a:noFill/>
          <a:ln w="28575"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a:t>
            </a:r>
          </a:p>
        </p:txBody>
      </p:sp>
      <p:sp>
        <p:nvSpPr>
          <p:cNvPr id="63497" name="Rectangle 55"/>
          <p:cNvSpPr>
            <a:spLocks noChangeArrowheads="1"/>
          </p:cNvSpPr>
          <p:nvPr/>
        </p:nvSpPr>
        <p:spPr bwMode="auto">
          <a:xfrm>
            <a:off x="5456238" y="4114800"/>
            <a:ext cx="1741487" cy="485775"/>
          </a:xfrm>
          <a:prstGeom prst="rect">
            <a:avLst/>
          </a:prstGeom>
          <a:noFill/>
          <a:ln w="28575"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pre[ps+n-1]</a:t>
            </a:r>
          </a:p>
        </p:txBody>
      </p:sp>
      <p:sp>
        <p:nvSpPr>
          <p:cNvPr id="63498" name="Line 56"/>
          <p:cNvSpPr>
            <a:spLocks noChangeShapeType="1"/>
          </p:cNvSpPr>
          <p:nvPr/>
        </p:nvSpPr>
        <p:spPr bwMode="auto">
          <a:xfrm>
            <a:off x="1271588" y="4572000"/>
            <a:ext cx="0" cy="304800"/>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499" name="Line 57"/>
          <p:cNvSpPr>
            <a:spLocks noChangeShapeType="1"/>
          </p:cNvSpPr>
          <p:nvPr/>
        </p:nvSpPr>
        <p:spPr bwMode="auto">
          <a:xfrm>
            <a:off x="6453188" y="4572000"/>
            <a:ext cx="0" cy="304800"/>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00" name="Rectangle 59"/>
          <p:cNvSpPr>
            <a:spLocks noChangeArrowheads="1"/>
          </p:cNvSpPr>
          <p:nvPr/>
        </p:nvSpPr>
        <p:spPr bwMode="auto">
          <a:xfrm>
            <a:off x="2011363" y="6324600"/>
            <a:ext cx="1025525" cy="485775"/>
          </a:xfrm>
          <a:prstGeom prst="rect">
            <a:avLst/>
          </a:prstGeom>
          <a:solidFill>
            <a:schemeClr val="bg1"/>
          </a:solidFill>
          <a:ln w="28575" cap="sq">
            <a:solidFill>
              <a:schemeClr val="tx1"/>
            </a:solidFill>
            <a:miter lim="800000"/>
            <a:headEnd/>
            <a:tailEnd/>
          </a:ln>
        </p:spPr>
        <p:txBody>
          <a:bodyPr wrap="none">
            <a:spAutoFit/>
          </a:bodyPr>
          <a:lstStyle/>
          <a:p>
            <a:r>
              <a:rPr lang="en-US" altLang="zh-CN" sz="2400">
                <a:solidFill>
                  <a:srgbClr val="990000"/>
                </a:solidFill>
                <a:ea typeface="楷体_GB2312" pitchFamily="49" charset="-122"/>
              </a:rPr>
              <a:t>ino[is]</a:t>
            </a:r>
          </a:p>
        </p:txBody>
      </p:sp>
      <p:sp>
        <p:nvSpPr>
          <p:cNvPr id="63501" name="Rectangle 60"/>
          <p:cNvSpPr>
            <a:spLocks noChangeArrowheads="1"/>
          </p:cNvSpPr>
          <p:nvPr/>
        </p:nvSpPr>
        <p:spPr bwMode="auto">
          <a:xfrm>
            <a:off x="6592888" y="6324600"/>
            <a:ext cx="1622425" cy="485775"/>
          </a:xfrm>
          <a:prstGeom prst="rect">
            <a:avLst/>
          </a:prstGeom>
          <a:solidFill>
            <a:schemeClr val="bg1"/>
          </a:solidFill>
          <a:ln w="28575" cap="sq">
            <a:solidFill>
              <a:schemeClr val="tx1"/>
            </a:solidFill>
            <a:miter lim="800000"/>
            <a:headEnd/>
            <a:tailEnd/>
          </a:ln>
        </p:spPr>
        <p:txBody>
          <a:bodyPr wrap="none">
            <a:spAutoFit/>
          </a:bodyPr>
          <a:lstStyle/>
          <a:p>
            <a:r>
              <a:rPr lang="en-US" altLang="zh-CN" sz="2400">
                <a:solidFill>
                  <a:srgbClr val="990000"/>
                </a:solidFill>
                <a:ea typeface="楷体_GB2312" pitchFamily="49" charset="-122"/>
              </a:rPr>
              <a:t>ino[is+n-1]</a:t>
            </a:r>
          </a:p>
        </p:txBody>
      </p:sp>
      <p:sp>
        <p:nvSpPr>
          <p:cNvPr id="63502" name="Line 61"/>
          <p:cNvSpPr>
            <a:spLocks noChangeShapeType="1"/>
          </p:cNvSpPr>
          <p:nvPr/>
        </p:nvSpPr>
        <p:spPr bwMode="auto">
          <a:xfrm>
            <a:off x="2357438" y="6019800"/>
            <a:ext cx="0" cy="30480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03" name="Line 62"/>
          <p:cNvSpPr>
            <a:spLocks noChangeShapeType="1"/>
          </p:cNvSpPr>
          <p:nvPr/>
        </p:nvSpPr>
        <p:spPr bwMode="auto">
          <a:xfrm>
            <a:off x="7539038" y="6019800"/>
            <a:ext cx="0" cy="30480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04" name="Rectangle 63"/>
          <p:cNvSpPr>
            <a:spLocks noChangeArrowheads="1"/>
          </p:cNvSpPr>
          <p:nvPr/>
        </p:nvSpPr>
        <p:spPr bwMode="auto">
          <a:xfrm>
            <a:off x="357188" y="4876800"/>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2400">
                <a:ea typeface="楷体_GB2312" pitchFamily="49" charset="-122"/>
              </a:rPr>
              <a:t>pre</a:t>
            </a:r>
          </a:p>
        </p:txBody>
      </p:sp>
      <p:sp>
        <p:nvSpPr>
          <p:cNvPr id="63505" name="Rectangle 64"/>
          <p:cNvSpPr>
            <a:spLocks noChangeArrowheads="1"/>
          </p:cNvSpPr>
          <p:nvPr/>
        </p:nvSpPr>
        <p:spPr bwMode="auto">
          <a:xfrm>
            <a:off x="1460500" y="55626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2400">
                <a:ea typeface="楷体_GB2312" pitchFamily="49" charset="-122"/>
              </a:rPr>
              <a:t>ino</a:t>
            </a:r>
          </a:p>
        </p:txBody>
      </p:sp>
      <p:sp>
        <p:nvSpPr>
          <p:cNvPr id="63506" name="Rectangle 70"/>
          <p:cNvSpPr>
            <a:spLocks noChangeArrowheads="1"/>
          </p:cNvSpPr>
          <p:nvPr/>
        </p:nvSpPr>
        <p:spPr bwMode="auto">
          <a:xfrm>
            <a:off x="3392488" y="6302375"/>
            <a:ext cx="992187" cy="485775"/>
          </a:xfrm>
          <a:prstGeom prst="rect">
            <a:avLst/>
          </a:prstGeom>
          <a:solidFill>
            <a:schemeClr val="bg1"/>
          </a:solidFill>
          <a:ln w="28575" cap="sq">
            <a:solidFill>
              <a:srgbClr val="CC6600"/>
            </a:solidFill>
            <a:miter lim="800000"/>
            <a:headEnd/>
            <a:tailEnd/>
          </a:ln>
        </p:spPr>
        <p:txBody>
          <a:bodyPr wrap="none">
            <a:spAutoFit/>
          </a:bodyPr>
          <a:lstStyle/>
          <a:p>
            <a:r>
              <a:rPr lang="en-US" altLang="zh-CN" sz="2400">
                <a:solidFill>
                  <a:srgbClr val="990000"/>
                </a:solidFill>
                <a:ea typeface="楷体_GB2312" pitchFamily="49" charset="-122"/>
              </a:rPr>
              <a:t>ino[k]</a:t>
            </a:r>
          </a:p>
        </p:txBody>
      </p:sp>
      <p:sp>
        <p:nvSpPr>
          <p:cNvPr id="63507" name="Line 71"/>
          <p:cNvSpPr>
            <a:spLocks noChangeShapeType="1"/>
          </p:cNvSpPr>
          <p:nvPr/>
        </p:nvSpPr>
        <p:spPr bwMode="auto">
          <a:xfrm>
            <a:off x="2554288" y="6026150"/>
            <a:ext cx="1168400" cy="276225"/>
          </a:xfrm>
          <a:prstGeom prst="line">
            <a:avLst/>
          </a:prstGeom>
          <a:noFill/>
          <a:ln w="28575" cap="sq">
            <a:solidFill>
              <a:srgbClr val="CC66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 name="矩形 68"/>
          <p:cNvSpPr/>
          <p:nvPr/>
        </p:nvSpPr>
        <p:spPr>
          <a:xfrm>
            <a:off x="5664894" y="1783384"/>
            <a:ext cx="2647711" cy="523220"/>
          </a:xfrm>
          <a:prstGeom prst="rect">
            <a:avLst/>
          </a:prstGeom>
          <a:solidFill>
            <a:schemeClr val="accent1">
              <a:lumMod val="20000"/>
              <a:lumOff val="80000"/>
            </a:schemeClr>
          </a:solidFill>
          <a:ln>
            <a:solidFill>
              <a:schemeClr val="tx2">
                <a:lumMod val="60000"/>
                <a:lumOff val="40000"/>
              </a:schemeClr>
            </a:solidFill>
          </a:ln>
        </p:spPr>
        <p:txBody>
          <a:bodyPr wrap="square">
            <a:spAutoFit/>
          </a:bodyPr>
          <a:lstStyle/>
          <a:p>
            <a:pPr algn="l"/>
            <a:r>
              <a:rPr lang="en-US" altLang="zh-CN" dirty="0" smtClean="0">
                <a:solidFill>
                  <a:srgbClr val="FF3300"/>
                </a:solidFill>
                <a:ea typeface="楷体_GB2312" pitchFamily="49" charset="-122"/>
              </a:rPr>
              <a:t>n-(k-is)-1 </a:t>
            </a:r>
            <a:endParaRPr lang="zh-CN" altLang="en-US" dirty="0"/>
          </a:p>
        </p:txBody>
      </p:sp>
      <p:sp>
        <p:nvSpPr>
          <p:cNvPr id="70" name="矩形 69"/>
          <p:cNvSpPr/>
          <p:nvPr/>
        </p:nvSpPr>
        <p:spPr>
          <a:xfrm>
            <a:off x="5664894" y="2283450"/>
            <a:ext cx="2647711" cy="523220"/>
          </a:xfrm>
          <a:prstGeom prst="rect">
            <a:avLst/>
          </a:prstGeom>
          <a:solidFill>
            <a:schemeClr val="accent1">
              <a:lumMod val="20000"/>
              <a:lumOff val="80000"/>
            </a:schemeClr>
          </a:solidFill>
          <a:ln>
            <a:solidFill>
              <a:schemeClr val="tx2">
                <a:lumMod val="60000"/>
                <a:lumOff val="40000"/>
              </a:schemeClr>
            </a:solidFill>
          </a:ln>
        </p:spPr>
        <p:txBody>
          <a:bodyPr wrap="none">
            <a:spAutoFit/>
          </a:bodyPr>
          <a:lstStyle/>
          <a:p>
            <a:pPr algn="l"/>
            <a:r>
              <a:rPr lang="en-US" altLang="zh-CN" sz="2400" dirty="0" smtClean="0">
                <a:solidFill>
                  <a:srgbClr val="990000"/>
                </a:solidFill>
                <a:ea typeface="楷体_GB2312" pitchFamily="49" charset="-122"/>
              </a:rPr>
              <a:t>pre[</a:t>
            </a:r>
            <a:r>
              <a:rPr lang="en-US" altLang="zh-CN" dirty="0" err="1" smtClean="0">
                <a:solidFill>
                  <a:srgbClr val="990000"/>
                </a:solidFill>
                <a:ea typeface="楷体_GB2312" pitchFamily="49" charset="-122"/>
              </a:rPr>
              <a:t>ps</a:t>
            </a:r>
            <a:r>
              <a:rPr lang="en-US" altLang="zh-CN" dirty="0" smtClean="0">
                <a:solidFill>
                  <a:srgbClr val="990000"/>
                </a:solidFill>
                <a:ea typeface="楷体_GB2312" pitchFamily="49" charset="-122"/>
              </a:rPr>
              <a:t>+(k-is) +1</a:t>
            </a:r>
            <a:r>
              <a:rPr lang="en-US" altLang="zh-CN" sz="2400" dirty="0" smtClean="0">
                <a:solidFill>
                  <a:srgbClr val="990000"/>
                </a:solidFill>
                <a:ea typeface="楷体_GB2312" pitchFamily="49" charset="-122"/>
              </a:rPr>
              <a:t>]</a:t>
            </a:r>
            <a:endParaRPr lang="zh-CN" altLang="en-US" dirty="0"/>
          </a:p>
        </p:txBody>
      </p:sp>
      <p:sp>
        <p:nvSpPr>
          <p:cNvPr id="71" name="矩形 70"/>
          <p:cNvSpPr/>
          <p:nvPr/>
        </p:nvSpPr>
        <p:spPr>
          <a:xfrm>
            <a:off x="5664893" y="2783516"/>
            <a:ext cx="2647711" cy="523220"/>
          </a:xfrm>
          <a:prstGeom prst="rect">
            <a:avLst/>
          </a:prstGeom>
          <a:solidFill>
            <a:schemeClr val="accent1">
              <a:lumMod val="20000"/>
              <a:lumOff val="80000"/>
            </a:schemeClr>
          </a:solidFill>
          <a:ln>
            <a:solidFill>
              <a:schemeClr val="tx2">
                <a:lumMod val="60000"/>
                <a:lumOff val="40000"/>
              </a:schemeClr>
            </a:solidFill>
          </a:ln>
        </p:spPr>
        <p:txBody>
          <a:bodyPr wrap="square">
            <a:spAutoFit/>
          </a:bodyPr>
          <a:lstStyle/>
          <a:p>
            <a:pPr algn="l"/>
            <a:r>
              <a:rPr lang="en-US" altLang="zh-CN" dirty="0" err="1" smtClean="0">
                <a:solidFill>
                  <a:srgbClr val="990000"/>
                </a:solidFill>
                <a:ea typeface="楷体_GB2312" pitchFamily="49" charset="-122"/>
              </a:rPr>
              <a:t>ino</a:t>
            </a:r>
            <a:r>
              <a:rPr lang="en-US" altLang="zh-CN" dirty="0" smtClean="0">
                <a:solidFill>
                  <a:srgbClr val="990000"/>
                </a:solidFill>
                <a:ea typeface="楷体_GB2312" pitchFamily="49" charset="-122"/>
              </a:rPr>
              <a:t>[k+1]</a:t>
            </a:r>
            <a:endParaRPr lang="zh-CN" altLang="en-US" dirty="0"/>
          </a:p>
        </p:txBody>
      </p:sp>
      <p:sp>
        <p:nvSpPr>
          <p:cNvPr id="72" name="矩形 71"/>
          <p:cNvSpPr/>
          <p:nvPr/>
        </p:nvSpPr>
        <p:spPr>
          <a:xfrm>
            <a:off x="504539" y="2786058"/>
            <a:ext cx="3430747" cy="523220"/>
          </a:xfrm>
          <a:prstGeom prst="rect">
            <a:avLst/>
          </a:prstGeom>
          <a:solidFill>
            <a:schemeClr val="accent1">
              <a:lumMod val="20000"/>
              <a:lumOff val="80000"/>
            </a:schemeClr>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err="1" smtClean="0">
                <a:solidFill>
                  <a:schemeClr val="tx1"/>
                </a:solidFill>
                <a:ea typeface="楷体_GB2312" pitchFamily="49" charset="-122"/>
              </a:rPr>
              <a:t>ino</a:t>
            </a:r>
            <a:r>
              <a:rPr lang="zh-CN" altLang="en-US" dirty="0" smtClean="0">
                <a:solidFill>
                  <a:schemeClr val="tx1"/>
                </a:solidFill>
                <a:ea typeface="楷体_GB2312" pitchFamily="49" charset="-122"/>
              </a:rPr>
              <a:t>中的起点：</a:t>
            </a:r>
            <a:endParaRPr lang="zh-CN" altLang="en-US" dirty="0"/>
          </a:p>
        </p:txBody>
      </p:sp>
      <p:sp>
        <p:nvSpPr>
          <p:cNvPr id="73" name="矩形 72"/>
          <p:cNvSpPr/>
          <p:nvPr/>
        </p:nvSpPr>
        <p:spPr>
          <a:xfrm>
            <a:off x="504539" y="2285992"/>
            <a:ext cx="3430747" cy="523220"/>
          </a:xfrm>
          <a:prstGeom prst="rect">
            <a:avLst/>
          </a:prstGeom>
          <a:solidFill>
            <a:schemeClr val="accent1">
              <a:lumMod val="20000"/>
              <a:lumOff val="80000"/>
            </a:schemeClr>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smtClean="0">
                <a:solidFill>
                  <a:schemeClr val="tx1"/>
                </a:solidFill>
                <a:ea typeface="楷体_GB2312" pitchFamily="49" charset="-122"/>
              </a:rPr>
              <a:t>pre</a:t>
            </a:r>
            <a:r>
              <a:rPr lang="zh-CN" altLang="en-US" dirty="0" smtClean="0">
                <a:solidFill>
                  <a:schemeClr val="tx1"/>
                </a:solidFill>
                <a:ea typeface="楷体_GB2312" pitchFamily="49" charset="-122"/>
              </a:rPr>
              <a:t>中的起点：</a:t>
            </a:r>
            <a:endParaRPr lang="zh-CN" altLang="en-US" dirty="0"/>
          </a:p>
        </p:txBody>
      </p:sp>
      <p:sp>
        <p:nvSpPr>
          <p:cNvPr id="74" name="矩形 73"/>
          <p:cNvSpPr/>
          <p:nvPr/>
        </p:nvSpPr>
        <p:spPr>
          <a:xfrm>
            <a:off x="504539" y="1785926"/>
            <a:ext cx="3430747" cy="523220"/>
          </a:xfrm>
          <a:prstGeom prst="rect">
            <a:avLst/>
          </a:prstGeom>
          <a:solidFill>
            <a:schemeClr val="accent1">
              <a:lumMod val="20000"/>
              <a:lumOff val="80000"/>
            </a:schemeClr>
          </a:solidFill>
          <a:ln>
            <a:solidFill>
              <a:schemeClr val="tx2">
                <a:lumMod val="60000"/>
                <a:lumOff val="40000"/>
              </a:schemeClr>
            </a:solidFill>
          </a:ln>
        </p:spPr>
        <p:txBody>
          <a:bodyPr wrap="none">
            <a:spAutoFit/>
          </a:bodyPr>
          <a:lstStyle/>
          <a:p>
            <a:pPr algn="r"/>
            <a:r>
              <a:rPr lang="zh-CN" altLang="en-US" dirty="0" smtClean="0">
                <a:solidFill>
                  <a:schemeClr val="tx1"/>
                </a:solidFill>
                <a:ea typeface="楷体_GB2312" pitchFamily="49" charset="-122"/>
              </a:rPr>
              <a:t>右子树字符串长度：</a:t>
            </a:r>
            <a:endParaRPr lang="en-US" altLang="zh-CN" dirty="0">
              <a:solidFill>
                <a:schemeClr val="tx1"/>
              </a:solidFill>
              <a:ea typeface="楷体_GB2312" pitchFamily="49" charset="-122"/>
            </a:endParaRPr>
          </a:p>
        </p:txBody>
      </p:sp>
      <p:sp>
        <p:nvSpPr>
          <p:cNvPr id="75" name="矩形 74"/>
          <p:cNvSpPr/>
          <p:nvPr/>
        </p:nvSpPr>
        <p:spPr>
          <a:xfrm>
            <a:off x="3932951" y="1777790"/>
            <a:ext cx="1714512" cy="523220"/>
          </a:xfrm>
          <a:prstGeom prst="rect">
            <a:avLst/>
          </a:prstGeom>
          <a:solidFill>
            <a:schemeClr val="accent1"/>
          </a:solidFill>
          <a:ln>
            <a:solidFill>
              <a:schemeClr val="tx2">
                <a:lumMod val="60000"/>
                <a:lumOff val="40000"/>
              </a:schemeClr>
            </a:solidFill>
          </a:ln>
        </p:spPr>
        <p:txBody>
          <a:bodyPr wrap="square">
            <a:spAutoFit/>
          </a:bodyPr>
          <a:lstStyle/>
          <a:p>
            <a:r>
              <a:rPr lang="en-US" altLang="zh-CN" dirty="0" smtClean="0">
                <a:solidFill>
                  <a:srgbClr val="FF3300"/>
                </a:solidFill>
                <a:ea typeface="楷体_GB2312" pitchFamily="49" charset="-122"/>
              </a:rPr>
              <a:t>n-1</a:t>
            </a:r>
            <a:endParaRPr lang="zh-CN" altLang="en-US" dirty="0"/>
          </a:p>
        </p:txBody>
      </p:sp>
      <p:sp>
        <p:nvSpPr>
          <p:cNvPr id="76" name="矩形 75"/>
          <p:cNvSpPr/>
          <p:nvPr/>
        </p:nvSpPr>
        <p:spPr>
          <a:xfrm>
            <a:off x="3932951" y="2277856"/>
            <a:ext cx="1714512" cy="523220"/>
          </a:xfrm>
          <a:prstGeom prst="rect">
            <a:avLst/>
          </a:prstGeom>
          <a:solidFill>
            <a:schemeClr val="accent1"/>
          </a:solidFill>
          <a:ln>
            <a:solidFill>
              <a:schemeClr val="tx2">
                <a:lumMod val="60000"/>
                <a:lumOff val="40000"/>
              </a:schemeClr>
            </a:solidFill>
          </a:ln>
        </p:spPr>
        <p:txBody>
          <a:bodyPr wrap="square">
            <a:spAutoFit/>
          </a:bodyPr>
          <a:lstStyle/>
          <a:p>
            <a:r>
              <a:rPr lang="en-US" altLang="zh-CN" dirty="0" smtClean="0">
                <a:solidFill>
                  <a:srgbClr val="990000"/>
                </a:solidFill>
                <a:ea typeface="楷体_GB2312" pitchFamily="49" charset="-122"/>
              </a:rPr>
              <a:t>pre[ps+1]</a:t>
            </a:r>
            <a:endParaRPr lang="zh-CN" altLang="en-US" dirty="0"/>
          </a:p>
        </p:txBody>
      </p:sp>
      <p:sp>
        <p:nvSpPr>
          <p:cNvPr id="77" name="矩形 76"/>
          <p:cNvSpPr/>
          <p:nvPr/>
        </p:nvSpPr>
        <p:spPr>
          <a:xfrm>
            <a:off x="3932951" y="2777922"/>
            <a:ext cx="1714512" cy="523220"/>
          </a:xfrm>
          <a:prstGeom prst="rect">
            <a:avLst/>
          </a:prstGeom>
          <a:solidFill>
            <a:schemeClr val="accent1"/>
          </a:solidFill>
          <a:ln>
            <a:solidFill>
              <a:schemeClr val="tx2">
                <a:lumMod val="60000"/>
                <a:lumOff val="40000"/>
              </a:schemeClr>
            </a:solidFill>
          </a:ln>
        </p:spPr>
        <p:txBody>
          <a:bodyPr wrap="square">
            <a:spAutoFit/>
          </a:bodyPr>
          <a:lstStyle/>
          <a:p>
            <a:r>
              <a:rPr lang="en-US" altLang="zh-CN" dirty="0" err="1" smtClean="0">
                <a:solidFill>
                  <a:srgbClr val="990000"/>
                </a:solidFill>
                <a:ea typeface="楷体_GB2312" pitchFamily="49" charset="-122"/>
              </a:rPr>
              <a:t>ino</a:t>
            </a:r>
            <a:r>
              <a:rPr lang="en-US" altLang="zh-CN" dirty="0" smtClean="0">
                <a:solidFill>
                  <a:srgbClr val="990000"/>
                </a:solidFill>
                <a:ea typeface="楷体_GB2312" pitchFamily="49" charset="-122"/>
              </a:rPr>
              <a:t>[k+1]</a:t>
            </a:r>
            <a:endParaRPr lang="zh-CN" altLang="en-US" dirty="0"/>
          </a:p>
        </p:txBody>
      </p:sp>
      <p:sp>
        <p:nvSpPr>
          <p:cNvPr id="78" name="矩形 77"/>
          <p:cNvSpPr/>
          <p:nvPr/>
        </p:nvSpPr>
        <p:spPr>
          <a:xfrm>
            <a:off x="571472" y="785794"/>
            <a:ext cx="2709396" cy="523220"/>
          </a:xfrm>
          <a:prstGeom prst="rect">
            <a:avLst/>
          </a:prstGeom>
          <a:solidFill>
            <a:schemeClr val="accent1"/>
          </a:solidFill>
          <a:ln>
            <a:solidFill>
              <a:schemeClr val="tx2">
                <a:lumMod val="60000"/>
                <a:lumOff val="40000"/>
              </a:schemeClr>
            </a:solidFill>
          </a:ln>
        </p:spPr>
        <p:txBody>
          <a:bodyPr wrap="none">
            <a:spAutoFit/>
          </a:bodyPr>
          <a:lstStyle/>
          <a:p>
            <a:r>
              <a:rPr lang="zh-CN" altLang="en-US" dirty="0" smtClean="0">
                <a:solidFill>
                  <a:schemeClr val="tx1"/>
                </a:solidFill>
                <a:latin typeface="楷体_GB2312" pitchFamily="49" charset="-122"/>
                <a:ea typeface="楷体_GB2312" pitchFamily="49" charset="-122"/>
              </a:rPr>
              <a:t>无左子树条件：</a:t>
            </a:r>
            <a:endParaRPr lang="zh-CN" altLang="en-US" dirty="0"/>
          </a:p>
        </p:txBody>
      </p:sp>
      <p:sp>
        <p:nvSpPr>
          <p:cNvPr id="79" name="矩形 78"/>
          <p:cNvSpPr/>
          <p:nvPr/>
        </p:nvSpPr>
        <p:spPr>
          <a:xfrm>
            <a:off x="3286116" y="785794"/>
            <a:ext cx="2357454" cy="523220"/>
          </a:xfrm>
          <a:prstGeom prst="rect">
            <a:avLst/>
          </a:prstGeom>
          <a:solidFill>
            <a:schemeClr val="accent1"/>
          </a:solidFill>
          <a:ln>
            <a:solidFill>
              <a:schemeClr val="tx2">
                <a:lumMod val="60000"/>
                <a:lumOff val="40000"/>
              </a:schemeClr>
            </a:solidFill>
          </a:ln>
        </p:spPr>
        <p:txBody>
          <a:bodyPr wrap="square">
            <a:spAutoFit/>
          </a:bodyPr>
          <a:lstStyle/>
          <a:p>
            <a:pPr algn="l">
              <a:spcBef>
                <a:spcPct val="0"/>
              </a:spcBef>
            </a:pPr>
            <a:r>
              <a:rPr lang="en-US" altLang="zh-CN" dirty="0" smtClean="0">
                <a:solidFill>
                  <a:schemeClr val="tx1"/>
                </a:solidFill>
                <a:latin typeface="+mn-lt"/>
                <a:ea typeface="楷体_GB2312" pitchFamily="49" charset="-122"/>
              </a:rPr>
              <a:t>k==is</a:t>
            </a:r>
            <a:endParaRPr lang="en-US" altLang="zh-CN" dirty="0">
              <a:solidFill>
                <a:schemeClr val="tx1"/>
              </a:solidFill>
              <a:latin typeface="+mn-lt"/>
              <a:ea typeface="楷体_GB2312" pitchFamily="49" charset="-122"/>
            </a:endParaRPr>
          </a:p>
        </p:txBody>
      </p:sp>
      <p:sp>
        <p:nvSpPr>
          <p:cNvPr id="81" name="圆角矩形 80"/>
          <p:cNvSpPr/>
          <p:nvPr/>
        </p:nvSpPr>
        <p:spPr bwMode="auto">
          <a:xfrm>
            <a:off x="6546056" y="3227604"/>
            <a:ext cx="2357454" cy="1532334"/>
          </a:xfrm>
          <a:prstGeom prst="roundRect">
            <a:avLst/>
          </a:prstGeom>
          <a:solidFill>
            <a:schemeClr val="accent1">
              <a:lumMod val="40000"/>
              <a:lumOff val="60000"/>
            </a:schemeClr>
          </a:solidFill>
          <a:ln w="28575" cap="sq"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smtClean="0">
                <a:solidFill>
                  <a:schemeClr val="tx1"/>
                </a:solidFill>
                <a:ea typeface="楷体_GB2312" pitchFamily="49" charset="-122"/>
              </a:rPr>
              <a:t>参数与左右子树都有的情况相同</a:t>
            </a:r>
            <a:endParaRPr lang="zh-CN" altLang="en-US" dirty="0" smtClean="0">
              <a:solidFill>
                <a:schemeClr val="tx1"/>
              </a:solidFill>
            </a:endParaRPr>
          </a:p>
        </p:txBody>
      </p:sp>
      <p:sp>
        <p:nvSpPr>
          <p:cNvPr id="2" name="矩形 1"/>
          <p:cNvSpPr/>
          <p:nvPr/>
        </p:nvSpPr>
        <p:spPr>
          <a:xfrm>
            <a:off x="5652120" y="1315364"/>
            <a:ext cx="2709396" cy="523220"/>
          </a:xfrm>
          <a:prstGeom prst="rect">
            <a:avLst/>
          </a:prstGeom>
        </p:spPr>
        <p:txBody>
          <a:bodyPr wrap="none">
            <a:spAutoFit/>
          </a:bodyPr>
          <a:lstStyle/>
          <a:p>
            <a:r>
              <a:rPr lang="zh-CN" altLang="en-US" dirty="0">
                <a:solidFill>
                  <a:srgbClr val="FF0000"/>
                </a:solidFill>
                <a:ea typeface="楷体_GB2312" pitchFamily="49" charset="-122"/>
              </a:rPr>
              <a:t>左右子树都存在</a:t>
            </a:r>
            <a:endParaRPr lang="zh-CN" altLang="en-US" dirty="0"/>
          </a:p>
        </p:txBody>
      </p:sp>
      <p:sp>
        <p:nvSpPr>
          <p:cNvPr id="3" name="矩形 2"/>
          <p:cNvSpPr/>
          <p:nvPr/>
        </p:nvSpPr>
        <p:spPr>
          <a:xfrm>
            <a:off x="3976506" y="1315364"/>
            <a:ext cx="1627369" cy="523220"/>
          </a:xfrm>
          <a:prstGeom prst="rect">
            <a:avLst/>
          </a:prstGeom>
        </p:spPr>
        <p:txBody>
          <a:bodyPr wrap="none">
            <a:spAutoFit/>
          </a:bodyPr>
          <a:lstStyle/>
          <a:p>
            <a:r>
              <a:rPr lang="zh-CN" altLang="en-US" dirty="0">
                <a:solidFill>
                  <a:srgbClr val="FF0000"/>
                </a:solidFill>
                <a:latin typeface="楷体_GB2312" pitchFamily="49" charset="-122"/>
                <a:ea typeface="楷体_GB2312" pitchFamily="49" charset="-122"/>
              </a:rPr>
              <a:t>无左子树</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wipe(left)">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left)">
                                      <p:cBhvr>
                                        <p:cTn id="17" dur="500"/>
                                        <p:tgtEl>
                                          <p:spTgt spid="7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wipe(left)">
                                      <p:cBhvr>
                                        <p:cTn id="20" dur="500"/>
                                        <p:tgtEl>
                                          <p:spTgt spid="7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wipe(left)">
                                      <p:cBhvr>
                                        <p:cTn id="23" dur="500"/>
                                        <p:tgtEl>
                                          <p:spTgt spid="7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left)">
                                      <p:cBhvr>
                                        <p:cTn id="36" dur="500"/>
                                        <p:tgtEl>
                                          <p:spTgt spid="6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left)">
                                      <p:cBhvr>
                                        <p:cTn id="39" dur="500"/>
                                        <p:tgtEl>
                                          <p:spTgt spid="70"/>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wipe(left)">
                                      <p:cBhvr>
                                        <p:cTn id="42" dur="500"/>
                                        <p:tgtEl>
                                          <p:spTgt spid="7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wipe(left)">
                                      <p:cBhvr>
                                        <p:cTn id="47" dur="5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left)">
                                      <p:cBhvr>
                                        <p:cTn id="52" dur="500"/>
                                        <p:tgtEl>
                                          <p:spTgt spid="7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lef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81"/>
                                        </p:tgtEl>
                                        <p:attrNameLst>
                                          <p:attrName>style.visibility</p:attrName>
                                        </p:attrNameLst>
                                      </p:cBhvr>
                                      <p:to>
                                        <p:strVal val="visible"/>
                                      </p:to>
                                    </p:set>
                                    <p:anim calcmode="lin" valueType="num">
                                      <p:cBhvr additive="base">
                                        <p:cTn id="62" dur="500" fill="hold"/>
                                        <p:tgtEl>
                                          <p:spTgt spid="81"/>
                                        </p:tgtEl>
                                        <p:attrNameLst>
                                          <p:attrName>ppt_x</p:attrName>
                                        </p:attrNameLst>
                                      </p:cBhvr>
                                      <p:tavLst>
                                        <p:tav tm="0">
                                          <p:val>
                                            <p:strVal val="#ppt_x"/>
                                          </p:val>
                                        </p:tav>
                                        <p:tav tm="100000">
                                          <p:val>
                                            <p:strVal val="#ppt_x"/>
                                          </p:val>
                                        </p:tav>
                                      </p:tavLst>
                                    </p:anim>
                                    <p:anim calcmode="lin" valueType="num">
                                      <p:cBhvr additive="base">
                                        <p:cTn id="63"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1" grpId="0" animBg="1"/>
      <p:bldP spid="2" grpId="0"/>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A06C6350-6238-4A59-B9FB-38D516B0C850}" type="slidenum">
              <a:rPr kumimoji="0" lang="en-US" altLang="zh-CN" sz="1400" b="0" smtClean="0">
                <a:solidFill>
                  <a:schemeClr val="tx1"/>
                </a:solidFill>
              </a:rPr>
              <a:pPr eaLnBrk="1" hangingPunct="1"/>
              <a:t>63</a:t>
            </a:fld>
            <a:endParaRPr kumimoji="0" lang="en-US" altLang="zh-CN" sz="1400" b="0" smtClean="0">
              <a:solidFill>
                <a:schemeClr val="tx1"/>
              </a:solidFill>
            </a:endParaRPr>
          </a:p>
        </p:txBody>
      </p:sp>
      <p:sp>
        <p:nvSpPr>
          <p:cNvPr id="64515" name="Rectangle 4"/>
          <p:cNvSpPr>
            <a:spLocks noChangeArrowheads="1"/>
          </p:cNvSpPr>
          <p:nvPr/>
        </p:nvSpPr>
        <p:spPr bwMode="auto">
          <a:xfrm>
            <a:off x="304800" y="152400"/>
            <a:ext cx="8839200" cy="6699250"/>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nchor="ctr">
            <a:noAutofit/>
          </a:bodyPr>
          <a:lstStyle/>
          <a:p>
            <a:endParaRPr lang="zh-CN" altLang="en-US"/>
          </a:p>
        </p:txBody>
      </p:sp>
      <p:sp>
        <p:nvSpPr>
          <p:cNvPr id="64516" name="Rectangle 5"/>
          <p:cNvSpPr>
            <a:spLocks noChangeArrowheads="1"/>
          </p:cNvSpPr>
          <p:nvPr/>
        </p:nvSpPr>
        <p:spPr bwMode="auto">
          <a:xfrm>
            <a:off x="304800" y="4032250"/>
            <a:ext cx="8839200" cy="2819400"/>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nchor="ctr">
            <a:spAutoFit/>
          </a:bodyPr>
          <a:lstStyle/>
          <a:p>
            <a:endParaRPr lang="zh-CN" altLang="en-US"/>
          </a:p>
        </p:txBody>
      </p:sp>
      <p:sp>
        <p:nvSpPr>
          <p:cNvPr id="458758" name="Text Box 6"/>
          <p:cNvSpPr txBox="1">
            <a:spLocks noChangeArrowheads="1"/>
          </p:cNvSpPr>
          <p:nvPr/>
        </p:nvSpPr>
        <p:spPr bwMode="auto">
          <a:xfrm>
            <a:off x="304800" y="152400"/>
            <a:ext cx="8839200" cy="3562352"/>
          </a:xfrm>
          <a:prstGeom prst="rect">
            <a:avLst/>
          </a:prstGeom>
          <a:noFill/>
          <a:ln w="28575">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lang="en-US" altLang="zh-CN" dirty="0">
                <a:solidFill>
                  <a:schemeClr val="tx1"/>
                </a:solidFill>
                <a:latin typeface="楷体_GB2312" pitchFamily="49" charset="-122"/>
                <a:ea typeface="楷体_GB2312" pitchFamily="49" charset="-122"/>
              </a:rPr>
              <a:t>2)</a:t>
            </a:r>
            <a:r>
              <a:rPr lang="zh-CN" altLang="en-US" dirty="0">
                <a:solidFill>
                  <a:schemeClr val="tx1"/>
                </a:solidFill>
                <a:latin typeface="楷体_GB2312" pitchFamily="49" charset="-122"/>
                <a:ea typeface="楷体_GB2312" pitchFamily="49" charset="-122"/>
              </a:rPr>
              <a:t>递归的建立左右节点</a:t>
            </a:r>
            <a:r>
              <a:rPr lang="en-US" altLang="zh-CN" dirty="0">
                <a:solidFill>
                  <a:schemeClr val="tx1"/>
                </a:solidFill>
                <a:latin typeface="楷体_GB2312" pitchFamily="49" charset="-122"/>
                <a:ea typeface="楷体_GB2312" pitchFamily="49" charset="-122"/>
              </a:rPr>
              <a:t>; </a:t>
            </a:r>
            <a:r>
              <a:rPr lang="en-US" altLang="zh-CN" dirty="0">
                <a:solidFill>
                  <a:srgbClr val="FF0000"/>
                </a:solidFill>
                <a:ea typeface="楷体_GB2312" pitchFamily="49" charset="-122"/>
              </a:rPr>
              <a:t>c</a:t>
            </a:r>
            <a:r>
              <a:rPr lang="en-US" altLang="zh-CN" dirty="0">
                <a:solidFill>
                  <a:srgbClr val="FF0000"/>
                </a:solidFill>
                <a:ea typeface="楷体_GB2312" pitchFamily="49" charset="-122"/>
                <a:sym typeface="Wingdings" pitchFamily="2" charset="2"/>
              </a:rPr>
              <a:t></a:t>
            </a:r>
            <a:r>
              <a:rPr lang="zh-CN" altLang="en-US" dirty="0">
                <a:solidFill>
                  <a:srgbClr val="FF0000"/>
                </a:solidFill>
                <a:ea typeface="楷体_GB2312" pitchFamily="49" charset="-122"/>
              </a:rPr>
              <a:t>如果</a:t>
            </a:r>
            <a:r>
              <a:rPr lang="zh-CN" altLang="en-US" dirty="0">
                <a:solidFill>
                  <a:srgbClr val="FF0000"/>
                </a:solidFill>
                <a:latin typeface="楷体_GB2312" pitchFamily="49" charset="-122"/>
                <a:ea typeface="楷体_GB2312" pitchFamily="49" charset="-122"/>
              </a:rPr>
              <a:t>无右子树</a:t>
            </a:r>
          </a:p>
          <a:p>
            <a:pPr algn="l" eaLnBrk="1" hangingPunct="1"/>
            <a:endParaRPr lang="en-US" altLang="zh-CN" dirty="0">
              <a:solidFill>
                <a:schemeClr val="tx1"/>
              </a:solidFill>
              <a:ea typeface="楷体_GB2312" pitchFamily="49" charset="-122"/>
            </a:endParaRPr>
          </a:p>
          <a:p>
            <a:pPr algn="l">
              <a:spcBef>
                <a:spcPct val="0"/>
              </a:spcBef>
            </a:pPr>
            <a:endParaRPr lang="en-US" altLang="zh-CN" dirty="0">
              <a:solidFill>
                <a:schemeClr val="tx1"/>
              </a:solidFill>
              <a:latin typeface="楷体_GB2312" pitchFamily="49" charset="-122"/>
              <a:ea typeface="楷体_GB2312" pitchFamily="49" charset="-122"/>
            </a:endParaRPr>
          </a:p>
        </p:txBody>
      </p:sp>
      <p:grpSp>
        <p:nvGrpSpPr>
          <p:cNvPr id="64519" name="Group 68"/>
          <p:cNvGrpSpPr>
            <a:grpSpLocks/>
          </p:cNvGrpSpPr>
          <p:nvPr/>
        </p:nvGrpSpPr>
        <p:grpSpPr bwMode="auto">
          <a:xfrm>
            <a:off x="793750" y="4038600"/>
            <a:ext cx="6840538" cy="2743200"/>
            <a:chOff x="500" y="2592"/>
            <a:chExt cx="4309" cy="1728"/>
          </a:xfrm>
        </p:grpSpPr>
        <p:sp>
          <p:nvSpPr>
            <p:cNvPr id="64522" name="Rectangle 8"/>
            <p:cNvSpPr>
              <a:spLocks noChangeArrowheads="1"/>
            </p:cNvSpPr>
            <p:nvPr/>
          </p:nvSpPr>
          <p:spPr bwMode="auto">
            <a:xfrm>
              <a:off x="2391" y="3072"/>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23" name="Rectangle 9"/>
            <p:cNvSpPr>
              <a:spLocks noChangeArrowheads="1"/>
            </p:cNvSpPr>
            <p:nvPr/>
          </p:nvSpPr>
          <p:spPr bwMode="auto">
            <a:xfrm>
              <a:off x="2756" y="3072"/>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24" name="Rectangle 10"/>
            <p:cNvSpPr>
              <a:spLocks noChangeArrowheads="1"/>
            </p:cNvSpPr>
            <p:nvPr/>
          </p:nvSpPr>
          <p:spPr bwMode="auto">
            <a:xfrm>
              <a:off x="3121" y="3072"/>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25" name="Rectangle 11"/>
            <p:cNvSpPr>
              <a:spLocks noChangeArrowheads="1"/>
            </p:cNvSpPr>
            <p:nvPr/>
          </p:nvSpPr>
          <p:spPr bwMode="auto">
            <a:xfrm>
              <a:off x="3486" y="3072"/>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26" name="Rectangle 12"/>
            <p:cNvSpPr>
              <a:spLocks noChangeArrowheads="1"/>
            </p:cNvSpPr>
            <p:nvPr/>
          </p:nvSpPr>
          <p:spPr bwMode="auto">
            <a:xfrm>
              <a:off x="3851" y="3072"/>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27" name="Rectangle 13"/>
            <p:cNvSpPr>
              <a:spLocks noChangeArrowheads="1"/>
            </p:cNvSpPr>
            <p:nvPr/>
          </p:nvSpPr>
          <p:spPr bwMode="auto">
            <a:xfrm>
              <a:off x="4216" y="3072"/>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28" name="Rectangle 14"/>
            <p:cNvSpPr>
              <a:spLocks noChangeArrowheads="1"/>
            </p:cNvSpPr>
            <p:nvPr/>
          </p:nvSpPr>
          <p:spPr bwMode="auto">
            <a:xfrm>
              <a:off x="2026" y="3072"/>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29" name="Rectangle 15"/>
            <p:cNvSpPr>
              <a:spLocks noChangeArrowheads="1"/>
            </p:cNvSpPr>
            <p:nvPr/>
          </p:nvSpPr>
          <p:spPr bwMode="auto">
            <a:xfrm>
              <a:off x="1662" y="3072"/>
              <a:ext cx="364"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30" name="Rectangle 16"/>
            <p:cNvSpPr>
              <a:spLocks noChangeArrowheads="1"/>
            </p:cNvSpPr>
            <p:nvPr/>
          </p:nvSpPr>
          <p:spPr bwMode="auto">
            <a:xfrm>
              <a:off x="1296" y="3072"/>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31" name="Rectangle 17"/>
            <p:cNvSpPr>
              <a:spLocks noChangeArrowheads="1"/>
            </p:cNvSpPr>
            <p:nvPr/>
          </p:nvSpPr>
          <p:spPr bwMode="auto">
            <a:xfrm>
              <a:off x="932" y="3072"/>
              <a:ext cx="3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r>
                <a:rPr lang="en-US" altLang="zh-CN" sz="2400">
                  <a:solidFill>
                    <a:srgbClr val="000000"/>
                  </a:solidFill>
                  <a:ea typeface="楷体_GB2312" pitchFamily="49" charset="-122"/>
                </a:rPr>
                <a:t>A</a:t>
              </a:r>
            </a:p>
          </p:txBody>
        </p:sp>
        <p:sp>
          <p:nvSpPr>
            <p:cNvPr id="64532" name="Line 18"/>
            <p:cNvSpPr>
              <a:spLocks noChangeShapeType="1"/>
            </p:cNvSpPr>
            <p:nvPr/>
          </p:nvSpPr>
          <p:spPr bwMode="auto">
            <a:xfrm>
              <a:off x="932" y="3072"/>
              <a:ext cx="364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3" name="Line 19"/>
            <p:cNvSpPr>
              <a:spLocks noChangeShapeType="1"/>
            </p:cNvSpPr>
            <p:nvPr/>
          </p:nvSpPr>
          <p:spPr bwMode="auto">
            <a:xfrm>
              <a:off x="932" y="3360"/>
              <a:ext cx="364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4" name="Line 20"/>
            <p:cNvSpPr>
              <a:spLocks noChangeShapeType="1"/>
            </p:cNvSpPr>
            <p:nvPr/>
          </p:nvSpPr>
          <p:spPr bwMode="auto">
            <a:xfrm>
              <a:off x="932" y="3072"/>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5" name="Line 21"/>
            <p:cNvSpPr>
              <a:spLocks noChangeShapeType="1"/>
            </p:cNvSpPr>
            <p:nvPr/>
          </p:nvSpPr>
          <p:spPr bwMode="auto">
            <a:xfrm>
              <a:off x="1297" y="3072"/>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6" name="Line 22"/>
            <p:cNvSpPr>
              <a:spLocks noChangeShapeType="1"/>
            </p:cNvSpPr>
            <p:nvPr/>
          </p:nvSpPr>
          <p:spPr bwMode="auto">
            <a:xfrm>
              <a:off x="1662" y="3072"/>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7" name="Line 23"/>
            <p:cNvSpPr>
              <a:spLocks noChangeShapeType="1"/>
            </p:cNvSpPr>
            <p:nvPr/>
          </p:nvSpPr>
          <p:spPr bwMode="auto">
            <a:xfrm>
              <a:off x="2026" y="3072"/>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8" name="Line 24"/>
            <p:cNvSpPr>
              <a:spLocks noChangeShapeType="1"/>
            </p:cNvSpPr>
            <p:nvPr/>
          </p:nvSpPr>
          <p:spPr bwMode="auto">
            <a:xfrm>
              <a:off x="2391" y="3072"/>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9" name="Line 25"/>
            <p:cNvSpPr>
              <a:spLocks noChangeShapeType="1"/>
            </p:cNvSpPr>
            <p:nvPr/>
          </p:nvSpPr>
          <p:spPr bwMode="auto">
            <a:xfrm>
              <a:off x="4581" y="3072"/>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0" name="Line 26"/>
            <p:cNvSpPr>
              <a:spLocks noChangeShapeType="1"/>
            </p:cNvSpPr>
            <p:nvPr/>
          </p:nvSpPr>
          <p:spPr bwMode="auto">
            <a:xfrm>
              <a:off x="4216" y="3072"/>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1" name="Line 27"/>
            <p:cNvSpPr>
              <a:spLocks noChangeShapeType="1"/>
            </p:cNvSpPr>
            <p:nvPr/>
          </p:nvSpPr>
          <p:spPr bwMode="auto">
            <a:xfrm>
              <a:off x="3851" y="3072"/>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2" name="Line 28"/>
            <p:cNvSpPr>
              <a:spLocks noChangeShapeType="1"/>
            </p:cNvSpPr>
            <p:nvPr/>
          </p:nvSpPr>
          <p:spPr bwMode="auto">
            <a:xfrm>
              <a:off x="3486" y="3072"/>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3" name="Line 29"/>
            <p:cNvSpPr>
              <a:spLocks noChangeShapeType="1"/>
            </p:cNvSpPr>
            <p:nvPr/>
          </p:nvSpPr>
          <p:spPr bwMode="auto">
            <a:xfrm>
              <a:off x="3121" y="3072"/>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4" name="Line 30"/>
            <p:cNvSpPr>
              <a:spLocks noChangeShapeType="1"/>
            </p:cNvSpPr>
            <p:nvPr/>
          </p:nvSpPr>
          <p:spPr bwMode="auto">
            <a:xfrm>
              <a:off x="2756" y="3072"/>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5" name="Rectangle 31"/>
            <p:cNvSpPr>
              <a:spLocks noChangeArrowheads="1"/>
            </p:cNvSpPr>
            <p:nvPr/>
          </p:nvSpPr>
          <p:spPr bwMode="auto">
            <a:xfrm>
              <a:off x="2391" y="3504"/>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46" name="Rectangle 32"/>
            <p:cNvSpPr>
              <a:spLocks noChangeArrowheads="1"/>
            </p:cNvSpPr>
            <p:nvPr/>
          </p:nvSpPr>
          <p:spPr bwMode="auto">
            <a:xfrm>
              <a:off x="2756" y="3504"/>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47" name="Rectangle 33"/>
            <p:cNvSpPr>
              <a:spLocks noChangeArrowheads="1"/>
            </p:cNvSpPr>
            <p:nvPr/>
          </p:nvSpPr>
          <p:spPr bwMode="auto">
            <a:xfrm>
              <a:off x="3121" y="3504"/>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48" name="Rectangle 34"/>
            <p:cNvSpPr>
              <a:spLocks noChangeArrowheads="1"/>
            </p:cNvSpPr>
            <p:nvPr/>
          </p:nvSpPr>
          <p:spPr bwMode="auto">
            <a:xfrm>
              <a:off x="3486" y="3504"/>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49" name="Rectangle 35"/>
            <p:cNvSpPr>
              <a:spLocks noChangeArrowheads="1"/>
            </p:cNvSpPr>
            <p:nvPr/>
          </p:nvSpPr>
          <p:spPr bwMode="auto">
            <a:xfrm>
              <a:off x="3851" y="3504"/>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50" name="Rectangle 36"/>
            <p:cNvSpPr>
              <a:spLocks noChangeArrowheads="1"/>
            </p:cNvSpPr>
            <p:nvPr/>
          </p:nvSpPr>
          <p:spPr bwMode="auto">
            <a:xfrm>
              <a:off x="4216" y="3504"/>
              <a:ext cx="365" cy="288"/>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r>
                <a:rPr lang="en-US" altLang="zh-CN" sz="2400">
                  <a:solidFill>
                    <a:srgbClr val="000000"/>
                  </a:solidFill>
                  <a:ea typeface="楷体_GB2312" pitchFamily="49" charset="-122"/>
                </a:rPr>
                <a:t>A</a:t>
              </a:r>
            </a:p>
          </p:txBody>
        </p:sp>
        <p:sp>
          <p:nvSpPr>
            <p:cNvPr id="64551" name="Rectangle 37"/>
            <p:cNvSpPr>
              <a:spLocks noChangeArrowheads="1"/>
            </p:cNvSpPr>
            <p:nvPr/>
          </p:nvSpPr>
          <p:spPr bwMode="auto">
            <a:xfrm>
              <a:off x="2026" y="3504"/>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52" name="Rectangle 38"/>
            <p:cNvSpPr>
              <a:spLocks noChangeArrowheads="1"/>
            </p:cNvSpPr>
            <p:nvPr/>
          </p:nvSpPr>
          <p:spPr bwMode="auto">
            <a:xfrm>
              <a:off x="1662" y="3504"/>
              <a:ext cx="364"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53" name="Rectangle 39"/>
            <p:cNvSpPr>
              <a:spLocks noChangeArrowheads="1"/>
            </p:cNvSpPr>
            <p:nvPr/>
          </p:nvSpPr>
          <p:spPr bwMode="auto">
            <a:xfrm>
              <a:off x="1297" y="3504"/>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54" name="Rectangle 40"/>
            <p:cNvSpPr>
              <a:spLocks noChangeArrowheads="1"/>
            </p:cNvSpPr>
            <p:nvPr/>
          </p:nvSpPr>
          <p:spPr bwMode="auto">
            <a:xfrm>
              <a:off x="932" y="3504"/>
              <a:ext cx="365" cy="288"/>
            </a:xfrm>
            <a:prstGeom prst="rect">
              <a:avLst/>
            </a:prstGeom>
            <a:solidFill>
              <a:schemeClr val="bg2"/>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64555" name="Line 41"/>
            <p:cNvSpPr>
              <a:spLocks noChangeShapeType="1"/>
            </p:cNvSpPr>
            <p:nvPr/>
          </p:nvSpPr>
          <p:spPr bwMode="auto">
            <a:xfrm>
              <a:off x="932" y="3504"/>
              <a:ext cx="364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56" name="Line 42"/>
            <p:cNvSpPr>
              <a:spLocks noChangeShapeType="1"/>
            </p:cNvSpPr>
            <p:nvPr/>
          </p:nvSpPr>
          <p:spPr bwMode="auto">
            <a:xfrm>
              <a:off x="932" y="3792"/>
              <a:ext cx="364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57" name="Line 43"/>
            <p:cNvSpPr>
              <a:spLocks noChangeShapeType="1"/>
            </p:cNvSpPr>
            <p:nvPr/>
          </p:nvSpPr>
          <p:spPr bwMode="auto">
            <a:xfrm>
              <a:off x="932" y="3504"/>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58" name="Line 44"/>
            <p:cNvSpPr>
              <a:spLocks noChangeShapeType="1"/>
            </p:cNvSpPr>
            <p:nvPr/>
          </p:nvSpPr>
          <p:spPr bwMode="auto">
            <a:xfrm>
              <a:off x="1297" y="350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59" name="Line 45"/>
            <p:cNvSpPr>
              <a:spLocks noChangeShapeType="1"/>
            </p:cNvSpPr>
            <p:nvPr/>
          </p:nvSpPr>
          <p:spPr bwMode="auto">
            <a:xfrm>
              <a:off x="1662" y="350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0" name="Line 46"/>
            <p:cNvSpPr>
              <a:spLocks noChangeShapeType="1"/>
            </p:cNvSpPr>
            <p:nvPr/>
          </p:nvSpPr>
          <p:spPr bwMode="auto">
            <a:xfrm>
              <a:off x="2026" y="350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1" name="Line 47"/>
            <p:cNvSpPr>
              <a:spLocks noChangeShapeType="1"/>
            </p:cNvSpPr>
            <p:nvPr/>
          </p:nvSpPr>
          <p:spPr bwMode="auto">
            <a:xfrm>
              <a:off x="2391" y="350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2" name="Line 48"/>
            <p:cNvSpPr>
              <a:spLocks noChangeShapeType="1"/>
            </p:cNvSpPr>
            <p:nvPr/>
          </p:nvSpPr>
          <p:spPr bwMode="auto">
            <a:xfrm>
              <a:off x="4581" y="3504"/>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3" name="Line 49"/>
            <p:cNvSpPr>
              <a:spLocks noChangeShapeType="1"/>
            </p:cNvSpPr>
            <p:nvPr/>
          </p:nvSpPr>
          <p:spPr bwMode="auto">
            <a:xfrm>
              <a:off x="4216" y="350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4" name="Line 50"/>
            <p:cNvSpPr>
              <a:spLocks noChangeShapeType="1"/>
            </p:cNvSpPr>
            <p:nvPr/>
          </p:nvSpPr>
          <p:spPr bwMode="auto">
            <a:xfrm>
              <a:off x="3851" y="350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5" name="Line 51"/>
            <p:cNvSpPr>
              <a:spLocks noChangeShapeType="1"/>
            </p:cNvSpPr>
            <p:nvPr/>
          </p:nvSpPr>
          <p:spPr bwMode="auto">
            <a:xfrm>
              <a:off x="3486" y="350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6" name="Line 52"/>
            <p:cNvSpPr>
              <a:spLocks noChangeShapeType="1"/>
            </p:cNvSpPr>
            <p:nvPr/>
          </p:nvSpPr>
          <p:spPr bwMode="auto">
            <a:xfrm>
              <a:off x="3121" y="350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7" name="Line 53"/>
            <p:cNvSpPr>
              <a:spLocks noChangeShapeType="1"/>
            </p:cNvSpPr>
            <p:nvPr/>
          </p:nvSpPr>
          <p:spPr bwMode="auto">
            <a:xfrm>
              <a:off x="2756" y="3504"/>
              <a:ext cx="0" cy="288"/>
            </a:xfrm>
            <a:prstGeom prst="line">
              <a:avLst/>
            </a:prstGeom>
            <a:solidFill>
              <a:schemeClr val="bg2"/>
            </a:solidFill>
            <a:ln w="12700">
              <a:solidFill>
                <a:schemeClr val="tx1"/>
              </a:solidFill>
              <a:round/>
              <a:headEnd/>
              <a:tailEnd/>
            </a:ln>
            <a:extLst/>
          </p:spPr>
          <p:txBody>
            <a:bodyPr>
              <a:spAutoFit/>
            </a:bodyPr>
            <a:lstStyle/>
            <a:p>
              <a:endParaRPr lang="zh-CN" altLang="en-US"/>
            </a:p>
          </p:txBody>
        </p:sp>
        <p:sp>
          <p:nvSpPr>
            <p:cNvPr id="64568" name="Rectangle 54"/>
            <p:cNvSpPr>
              <a:spLocks noChangeArrowheads="1"/>
            </p:cNvSpPr>
            <p:nvPr/>
          </p:nvSpPr>
          <p:spPr bwMode="auto">
            <a:xfrm>
              <a:off x="827" y="2592"/>
              <a:ext cx="721" cy="306"/>
            </a:xfrm>
            <a:prstGeom prst="rect">
              <a:avLst/>
            </a:prstGeom>
            <a:noFill/>
            <a:ln w="28575"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a:t>
              </a:r>
            </a:p>
          </p:txBody>
        </p:sp>
        <p:sp>
          <p:nvSpPr>
            <p:cNvPr id="64569" name="Rectangle 55"/>
            <p:cNvSpPr>
              <a:spLocks noChangeArrowheads="1"/>
            </p:cNvSpPr>
            <p:nvPr/>
          </p:nvSpPr>
          <p:spPr bwMode="auto">
            <a:xfrm>
              <a:off x="3712" y="2592"/>
              <a:ext cx="1097" cy="306"/>
            </a:xfrm>
            <a:prstGeom prst="rect">
              <a:avLst/>
            </a:prstGeom>
            <a:noFill/>
            <a:ln w="28575"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pre[ps+n-1]</a:t>
              </a:r>
            </a:p>
          </p:txBody>
        </p:sp>
        <p:sp>
          <p:nvSpPr>
            <p:cNvPr id="64570" name="Line 56"/>
            <p:cNvSpPr>
              <a:spLocks noChangeShapeType="1"/>
            </p:cNvSpPr>
            <p:nvPr/>
          </p:nvSpPr>
          <p:spPr bwMode="auto">
            <a:xfrm>
              <a:off x="1076" y="2880"/>
              <a:ext cx="0" cy="192"/>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71" name="Line 57"/>
            <p:cNvSpPr>
              <a:spLocks noChangeShapeType="1"/>
            </p:cNvSpPr>
            <p:nvPr/>
          </p:nvSpPr>
          <p:spPr bwMode="auto">
            <a:xfrm>
              <a:off x="4340" y="2880"/>
              <a:ext cx="0" cy="192"/>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72" name="Rectangle 58"/>
            <p:cNvSpPr>
              <a:spLocks noChangeArrowheads="1"/>
            </p:cNvSpPr>
            <p:nvPr/>
          </p:nvSpPr>
          <p:spPr bwMode="auto">
            <a:xfrm>
              <a:off x="858" y="3984"/>
              <a:ext cx="646" cy="306"/>
            </a:xfrm>
            <a:prstGeom prst="rect">
              <a:avLst/>
            </a:prstGeom>
            <a:solidFill>
              <a:schemeClr val="bg1"/>
            </a:solidFill>
            <a:ln w="28575" cap="sq">
              <a:solidFill>
                <a:schemeClr val="tx1"/>
              </a:solidFill>
              <a:miter lim="800000"/>
              <a:headEnd/>
              <a:tailEnd/>
            </a:ln>
          </p:spPr>
          <p:txBody>
            <a:bodyPr wrap="none">
              <a:spAutoFit/>
            </a:bodyPr>
            <a:lstStyle/>
            <a:p>
              <a:r>
                <a:rPr lang="en-US" altLang="zh-CN" sz="2400">
                  <a:solidFill>
                    <a:srgbClr val="990000"/>
                  </a:solidFill>
                  <a:ea typeface="楷体_GB2312" pitchFamily="49" charset="-122"/>
                </a:rPr>
                <a:t>ino[is]</a:t>
              </a:r>
            </a:p>
          </p:txBody>
        </p:sp>
        <p:sp>
          <p:nvSpPr>
            <p:cNvPr id="64573" name="Rectangle 59"/>
            <p:cNvSpPr>
              <a:spLocks noChangeArrowheads="1"/>
            </p:cNvSpPr>
            <p:nvPr/>
          </p:nvSpPr>
          <p:spPr bwMode="auto">
            <a:xfrm>
              <a:off x="3744" y="3984"/>
              <a:ext cx="1022" cy="306"/>
            </a:xfrm>
            <a:prstGeom prst="rect">
              <a:avLst/>
            </a:prstGeom>
            <a:solidFill>
              <a:schemeClr val="bg1"/>
            </a:solidFill>
            <a:ln w="28575" cap="sq">
              <a:solidFill>
                <a:schemeClr val="tx1"/>
              </a:solidFill>
              <a:miter lim="800000"/>
              <a:headEnd/>
              <a:tailEnd/>
            </a:ln>
          </p:spPr>
          <p:txBody>
            <a:bodyPr wrap="none">
              <a:spAutoFit/>
            </a:bodyPr>
            <a:lstStyle/>
            <a:p>
              <a:r>
                <a:rPr lang="en-US" altLang="zh-CN" sz="2400">
                  <a:solidFill>
                    <a:srgbClr val="990000"/>
                  </a:solidFill>
                  <a:ea typeface="楷体_GB2312" pitchFamily="49" charset="-122"/>
                </a:rPr>
                <a:t>ino[is+n-1]</a:t>
              </a:r>
            </a:p>
          </p:txBody>
        </p:sp>
        <p:sp>
          <p:nvSpPr>
            <p:cNvPr id="64574" name="Line 60"/>
            <p:cNvSpPr>
              <a:spLocks noChangeShapeType="1"/>
            </p:cNvSpPr>
            <p:nvPr/>
          </p:nvSpPr>
          <p:spPr bwMode="auto">
            <a:xfrm>
              <a:off x="1076" y="3792"/>
              <a:ext cx="0" cy="192"/>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75" name="Line 61"/>
            <p:cNvSpPr>
              <a:spLocks noChangeShapeType="1"/>
            </p:cNvSpPr>
            <p:nvPr/>
          </p:nvSpPr>
          <p:spPr bwMode="auto">
            <a:xfrm>
              <a:off x="4340" y="3792"/>
              <a:ext cx="0" cy="192"/>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76" name="Rectangle 62"/>
            <p:cNvSpPr>
              <a:spLocks noChangeArrowheads="1"/>
            </p:cNvSpPr>
            <p:nvPr/>
          </p:nvSpPr>
          <p:spPr bwMode="auto">
            <a:xfrm>
              <a:off x="500" y="3072"/>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2400">
                  <a:ea typeface="楷体_GB2312" pitchFamily="49" charset="-122"/>
                </a:rPr>
                <a:t>pre</a:t>
              </a:r>
            </a:p>
          </p:txBody>
        </p:sp>
        <p:sp>
          <p:nvSpPr>
            <p:cNvPr id="64577" name="Rectangle 63"/>
            <p:cNvSpPr>
              <a:spLocks noChangeArrowheads="1"/>
            </p:cNvSpPr>
            <p:nvPr/>
          </p:nvSpPr>
          <p:spPr bwMode="auto">
            <a:xfrm>
              <a:off x="511" y="3504"/>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2400">
                  <a:ea typeface="楷体_GB2312" pitchFamily="49" charset="-122"/>
                </a:rPr>
                <a:t>ino</a:t>
              </a:r>
            </a:p>
          </p:txBody>
        </p:sp>
        <p:sp>
          <p:nvSpPr>
            <p:cNvPr id="64578" name="Line 65"/>
            <p:cNvSpPr>
              <a:spLocks noChangeShapeType="1"/>
            </p:cNvSpPr>
            <p:nvPr/>
          </p:nvSpPr>
          <p:spPr bwMode="auto">
            <a:xfrm flipH="1">
              <a:off x="3120" y="3792"/>
              <a:ext cx="1200" cy="240"/>
            </a:xfrm>
            <a:prstGeom prst="line">
              <a:avLst/>
            </a:prstGeom>
            <a:noFill/>
            <a:ln w="28575" cap="sq">
              <a:solidFill>
                <a:srgbClr val="CC66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79" name="Rectangle 64"/>
            <p:cNvSpPr>
              <a:spLocks noChangeArrowheads="1"/>
            </p:cNvSpPr>
            <p:nvPr/>
          </p:nvSpPr>
          <p:spPr bwMode="auto">
            <a:xfrm>
              <a:off x="2784" y="4014"/>
              <a:ext cx="625" cy="306"/>
            </a:xfrm>
            <a:prstGeom prst="rect">
              <a:avLst/>
            </a:prstGeom>
            <a:solidFill>
              <a:schemeClr val="bg1"/>
            </a:solidFill>
            <a:ln w="28575" cap="sq">
              <a:solidFill>
                <a:srgbClr val="CC6600"/>
              </a:solidFill>
              <a:miter lim="800000"/>
              <a:headEnd/>
              <a:tailEnd/>
            </a:ln>
          </p:spPr>
          <p:txBody>
            <a:bodyPr wrap="none">
              <a:spAutoFit/>
            </a:bodyPr>
            <a:lstStyle/>
            <a:p>
              <a:r>
                <a:rPr lang="en-US" altLang="zh-CN" sz="2400">
                  <a:solidFill>
                    <a:srgbClr val="990000"/>
                  </a:solidFill>
                  <a:ea typeface="楷体_GB2312" pitchFamily="49" charset="-122"/>
                </a:rPr>
                <a:t>ino[k]</a:t>
              </a:r>
            </a:p>
          </p:txBody>
        </p:sp>
      </p:grpSp>
      <p:sp>
        <p:nvSpPr>
          <p:cNvPr id="68" name="矩形 67"/>
          <p:cNvSpPr/>
          <p:nvPr/>
        </p:nvSpPr>
        <p:spPr>
          <a:xfrm>
            <a:off x="5943600" y="1833640"/>
            <a:ext cx="1928827" cy="523220"/>
          </a:xfrm>
          <a:prstGeom prst="rect">
            <a:avLst/>
          </a:prstGeom>
          <a:solidFill>
            <a:schemeClr val="bg2"/>
          </a:solidFill>
          <a:ln>
            <a:solidFill>
              <a:schemeClr val="tx2">
                <a:lumMod val="60000"/>
                <a:lumOff val="40000"/>
              </a:schemeClr>
            </a:solidFill>
          </a:ln>
        </p:spPr>
        <p:txBody>
          <a:bodyPr wrap="square">
            <a:spAutoFit/>
          </a:bodyPr>
          <a:lstStyle/>
          <a:p>
            <a:pPr algn="l"/>
            <a:r>
              <a:rPr lang="en-US" altLang="zh-CN" dirty="0" smtClean="0">
                <a:solidFill>
                  <a:srgbClr val="FF0000"/>
                </a:solidFill>
                <a:ea typeface="楷体_GB2312" pitchFamily="49" charset="-122"/>
              </a:rPr>
              <a:t>k-is</a:t>
            </a:r>
            <a:endParaRPr lang="zh-CN" altLang="en-US" dirty="0"/>
          </a:p>
        </p:txBody>
      </p:sp>
      <p:sp>
        <p:nvSpPr>
          <p:cNvPr id="69" name="矩形 68"/>
          <p:cNvSpPr/>
          <p:nvPr/>
        </p:nvSpPr>
        <p:spPr>
          <a:xfrm>
            <a:off x="5943599" y="2333706"/>
            <a:ext cx="1928827" cy="523220"/>
          </a:xfrm>
          <a:prstGeom prst="rect">
            <a:avLst/>
          </a:prstGeom>
          <a:solidFill>
            <a:schemeClr val="bg2"/>
          </a:solidFill>
          <a:ln>
            <a:solidFill>
              <a:schemeClr val="tx2">
                <a:lumMod val="60000"/>
                <a:lumOff val="40000"/>
              </a:schemeClr>
            </a:solidFill>
          </a:ln>
        </p:spPr>
        <p:txBody>
          <a:bodyPr wrap="square">
            <a:spAutoFit/>
          </a:bodyPr>
          <a:lstStyle/>
          <a:p>
            <a:pPr algn="l"/>
            <a:r>
              <a:rPr lang="en-US" altLang="zh-CN" dirty="0" smtClean="0">
                <a:solidFill>
                  <a:srgbClr val="990000"/>
                </a:solidFill>
                <a:ea typeface="楷体_GB2312" pitchFamily="49" charset="-122"/>
              </a:rPr>
              <a:t>pre[ps+1]</a:t>
            </a:r>
            <a:endParaRPr lang="zh-CN" altLang="en-US" dirty="0"/>
          </a:p>
        </p:txBody>
      </p:sp>
      <p:sp>
        <p:nvSpPr>
          <p:cNvPr id="70" name="矩形 69"/>
          <p:cNvSpPr/>
          <p:nvPr/>
        </p:nvSpPr>
        <p:spPr>
          <a:xfrm>
            <a:off x="5943599" y="2833772"/>
            <a:ext cx="1928827" cy="523220"/>
          </a:xfrm>
          <a:prstGeom prst="rect">
            <a:avLst/>
          </a:prstGeom>
          <a:solidFill>
            <a:schemeClr val="bg2"/>
          </a:solidFill>
          <a:ln>
            <a:solidFill>
              <a:schemeClr val="tx2">
                <a:lumMod val="60000"/>
                <a:lumOff val="40000"/>
              </a:schemeClr>
            </a:solidFill>
          </a:ln>
        </p:spPr>
        <p:txBody>
          <a:bodyPr wrap="square">
            <a:spAutoFit/>
          </a:bodyPr>
          <a:lstStyle/>
          <a:p>
            <a:pPr algn="l"/>
            <a:r>
              <a:rPr lang="en-US" altLang="zh-CN" dirty="0" err="1" smtClean="0">
                <a:solidFill>
                  <a:srgbClr val="990000"/>
                </a:solidFill>
                <a:ea typeface="楷体_GB2312" pitchFamily="49" charset="-122"/>
              </a:rPr>
              <a:t>ino</a:t>
            </a:r>
            <a:r>
              <a:rPr lang="en-US" altLang="zh-CN" dirty="0" smtClean="0">
                <a:solidFill>
                  <a:srgbClr val="990000"/>
                </a:solidFill>
                <a:ea typeface="楷体_GB2312" pitchFamily="49" charset="-122"/>
              </a:rPr>
              <a:t>[is]</a:t>
            </a:r>
            <a:endParaRPr lang="zh-CN" altLang="en-US" dirty="0"/>
          </a:p>
        </p:txBody>
      </p:sp>
      <p:sp>
        <p:nvSpPr>
          <p:cNvPr id="71" name="矩形 70"/>
          <p:cNvSpPr/>
          <p:nvPr/>
        </p:nvSpPr>
        <p:spPr>
          <a:xfrm>
            <a:off x="571472" y="2833772"/>
            <a:ext cx="3430747" cy="523220"/>
          </a:xfrm>
          <a:prstGeom prst="rect">
            <a:avLst/>
          </a:prstGeom>
          <a:solidFill>
            <a:schemeClr val="bg2"/>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err="1" smtClean="0">
                <a:solidFill>
                  <a:schemeClr val="tx1"/>
                </a:solidFill>
                <a:ea typeface="楷体_GB2312" pitchFamily="49" charset="-122"/>
              </a:rPr>
              <a:t>ino</a:t>
            </a:r>
            <a:r>
              <a:rPr lang="zh-CN" altLang="en-US" dirty="0" smtClean="0">
                <a:solidFill>
                  <a:schemeClr val="tx1"/>
                </a:solidFill>
                <a:ea typeface="楷体_GB2312" pitchFamily="49" charset="-122"/>
              </a:rPr>
              <a:t>中的起点：</a:t>
            </a:r>
            <a:endParaRPr lang="zh-CN" altLang="en-US" dirty="0"/>
          </a:p>
        </p:txBody>
      </p:sp>
      <p:sp>
        <p:nvSpPr>
          <p:cNvPr id="72" name="矩形 71"/>
          <p:cNvSpPr/>
          <p:nvPr/>
        </p:nvSpPr>
        <p:spPr>
          <a:xfrm>
            <a:off x="571472" y="2333706"/>
            <a:ext cx="3430747" cy="523220"/>
          </a:xfrm>
          <a:prstGeom prst="rect">
            <a:avLst/>
          </a:prstGeom>
          <a:solidFill>
            <a:schemeClr val="bg2"/>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smtClean="0">
                <a:solidFill>
                  <a:schemeClr val="tx1"/>
                </a:solidFill>
                <a:ea typeface="楷体_GB2312" pitchFamily="49" charset="-122"/>
              </a:rPr>
              <a:t>pre</a:t>
            </a:r>
            <a:r>
              <a:rPr lang="zh-CN" altLang="en-US" dirty="0" smtClean="0">
                <a:solidFill>
                  <a:schemeClr val="tx1"/>
                </a:solidFill>
                <a:ea typeface="楷体_GB2312" pitchFamily="49" charset="-122"/>
              </a:rPr>
              <a:t>中的起点：</a:t>
            </a:r>
            <a:r>
              <a:rPr lang="en-US" altLang="zh-CN" sz="2400" dirty="0" smtClean="0">
                <a:solidFill>
                  <a:srgbClr val="990000"/>
                </a:solidFill>
                <a:ea typeface="楷体_GB2312" pitchFamily="49" charset="-122"/>
              </a:rPr>
              <a:t> </a:t>
            </a:r>
            <a:endParaRPr lang="zh-CN" altLang="en-US" dirty="0"/>
          </a:p>
        </p:txBody>
      </p:sp>
      <p:sp>
        <p:nvSpPr>
          <p:cNvPr id="73" name="矩形 72"/>
          <p:cNvSpPr/>
          <p:nvPr/>
        </p:nvSpPr>
        <p:spPr>
          <a:xfrm>
            <a:off x="571472" y="1833640"/>
            <a:ext cx="3430747" cy="523220"/>
          </a:xfrm>
          <a:prstGeom prst="rect">
            <a:avLst/>
          </a:prstGeom>
          <a:solidFill>
            <a:schemeClr val="bg2"/>
          </a:solidFill>
          <a:ln>
            <a:solidFill>
              <a:schemeClr val="tx2">
                <a:lumMod val="60000"/>
                <a:lumOff val="40000"/>
              </a:schemeClr>
            </a:solidFill>
          </a:ln>
        </p:spPr>
        <p:txBody>
          <a:bodyPr wrap="none">
            <a:spAutoFit/>
          </a:bodyPr>
          <a:lstStyle/>
          <a:p>
            <a:pPr algn="l"/>
            <a:r>
              <a:rPr lang="zh-CN" altLang="en-US" dirty="0" smtClean="0">
                <a:solidFill>
                  <a:schemeClr val="tx1"/>
                </a:solidFill>
                <a:ea typeface="楷体_GB2312" pitchFamily="49" charset="-122"/>
              </a:rPr>
              <a:t>左子树字符串长度：</a:t>
            </a:r>
            <a:endParaRPr lang="en-US" altLang="zh-CN" dirty="0">
              <a:solidFill>
                <a:srgbClr val="FF0000"/>
              </a:solidFill>
              <a:ea typeface="楷体_GB2312" pitchFamily="49" charset="-122"/>
            </a:endParaRPr>
          </a:p>
        </p:txBody>
      </p:sp>
      <p:sp>
        <p:nvSpPr>
          <p:cNvPr id="74" name="矩形 73"/>
          <p:cNvSpPr/>
          <p:nvPr/>
        </p:nvSpPr>
        <p:spPr>
          <a:xfrm>
            <a:off x="571472" y="714356"/>
            <a:ext cx="2709396" cy="523220"/>
          </a:xfrm>
          <a:prstGeom prst="rect">
            <a:avLst/>
          </a:prstGeom>
          <a:solidFill>
            <a:schemeClr val="accent1"/>
          </a:solidFill>
          <a:ln>
            <a:solidFill>
              <a:schemeClr val="tx2">
                <a:lumMod val="60000"/>
                <a:lumOff val="40000"/>
              </a:schemeClr>
            </a:solidFill>
          </a:ln>
        </p:spPr>
        <p:txBody>
          <a:bodyPr wrap="none">
            <a:spAutoFit/>
          </a:bodyPr>
          <a:lstStyle/>
          <a:p>
            <a:r>
              <a:rPr lang="zh-CN" altLang="en-US" dirty="0" smtClean="0">
                <a:solidFill>
                  <a:schemeClr val="tx1"/>
                </a:solidFill>
                <a:latin typeface="楷体_GB2312" pitchFamily="49" charset="-122"/>
                <a:ea typeface="楷体_GB2312" pitchFamily="49" charset="-122"/>
              </a:rPr>
              <a:t>无右子树条件：</a:t>
            </a:r>
            <a:endParaRPr lang="zh-CN" altLang="en-US" dirty="0"/>
          </a:p>
        </p:txBody>
      </p:sp>
      <p:sp>
        <p:nvSpPr>
          <p:cNvPr id="75" name="矩形 74"/>
          <p:cNvSpPr/>
          <p:nvPr/>
        </p:nvSpPr>
        <p:spPr>
          <a:xfrm>
            <a:off x="3286116" y="714356"/>
            <a:ext cx="2357454" cy="523220"/>
          </a:xfrm>
          <a:prstGeom prst="rect">
            <a:avLst/>
          </a:prstGeom>
          <a:solidFill>
            <a:schemeClr val="accent1"/>
          </a:solidFill>
          <a:ln>
            <a:solidFill>
              <a:schemeClr val="tx2">
                <a:lumMod val="60000"/>
                <a:lumOff val="40000"/>
              </a:schemeClr>
            </a:solidFill>
          </a:ln>
        </p:spPr>
        <p:txBody>
          <a:bodyPr wrap="square">
            <a:spAutoFit/>
          </a:bodyPr>
          <a:lstStyle/>
          <a:p>
            <a:pPr algn="l">
              <a:spcBef>
                <a:spcPct val="0"/>
              </a:spcBef>
            </a:pPr>
            <a:r>
              <a:rPr lang="en-US" altLang="zh-CN" dirty="0" smtClean="0">
                <a:solidFill>
                  <a:schemeClr val="tx1"/>
                </a:solidFill>
                <a:latin typeface="+mn-lt"/>
                <a:ea typeface="楷体_GB2312" pitchFamily="49" charset="-122"/>
              </a:rPr>
              <a:t>k==is+n-1</a:t>
            </a:r>
            <a:endParaRPr lang="en-US" altLang="zh-CN" dirty="0">
              <a:solidFill>
                <a:schemeClr val="tx1"/>
              </a:solidFill>
              <a:latin typeface="+mn-lt"/>
              <a:ea typeface="楷体_GB2312" pitchFamily="49" charset="-122"/>
            </a:endParaRPr>
          </a:p>
        </p:txBody>
      </p:sp>
      <p:sp>
        <p:nvSpPr>
          <p:cNvPr id="76" name="矩形 75"/>
          <p:cNvSpPr/>
          <p:nvPr/>
        </p:nvSpPr>
        <p:spPr>
          <a:xfrm>
            <a:off x="4018714" y="1833640"/>
            <a:ext cx="1928827" cy="523220"/>
          </a:xfrm>
          <a:prstGeom prst="rect">
            <a:avLst/>
          </a:prstGeom>
          <a:solidFill>
            <a:schemeClr val="accent1"/>
          </a:solidFill>
          <a:ln>
            <a:solidFill>
              <a:schemeClr val="tx2">
                <a:lumMod val="60000"/>
                <a:lumOff val="40000"/>
              </a:schemeClr>
            </a:solidFill>
          </a:ln>
        </p:spPr>
        <p:txBody>
          <a:bodyPr wrap="square">
            <a:spAutoFit/>
          </a:bodyPr>
          <a:lstStyle/>
          <a:p>
            <a:pPr algn="l"/>
            <a:r>
              <a:rPr lang="en-US" altLang="zh-CN" dirty="0" smtClean="0">
                <a:solidFill>
                  <a:srgbClr val="FF0000"/>
                </a:solidFill>
                <a:ea typeface="楷体_GB2312" pitchFamily="49" charset="-122"/>
              </a:rPr>
              <a:t>n-1</a:t>
            </a:r>
            <a:endParaRPr lang="zh-CN" altLang="en-US" dirty="0"/>
          </a:p>
        </p:txBody>
      </p:sp>
      <p:sp>
        <p:nvSpPr>
          <p:cNvPr id="77" name="矩形 76"/>
          <p:cNvSpPr/>
          <p:nvPr/>
        </p:nvSpPr>
        <p:spPr>
          <a:xfrm>
            <a:off x="4018713" y="2333706"/>
            <a:ext cx="1928827" cy="523220"/>
          </a:xfrm>
          <a:prstGeom prst="rect">
            <a:avLst/>
          </a:prstGeom>
          <a:solidFill>
            <a:schemeClr val="accent1"/>
          </a:solidFill>
          <a:ln>
            <a:solidFill>
              <a:schemeClr val="tx2">
                <a:lumMod val="60000"/>
                <a:lumOff val="40000"/>
              </a:schemeClr>
            </a:solidFill>
          </a:ln>
        </p:spPr>
        <p:txBody>
          <a:bodyPr wrap="square">
            <a:spAutoFit/>
          </a:bodyPr>
          <a:lstStyle/>
          <a:p>
            <a:pPr algn="l"/>
            <a:r>
              <a:rPr lang="en-US" altLang="zh-CN" dirty="0" smtClean="0">
                <a:solidFill>
                  <a:srgbClr val="990000"/>
                </a:solidFill>
                <a:ea typeface="楷体_GB2312" pitchFamily="49" charset="-122"/>
              </a:rPr>
              <a:t>pre[ps+1]</a:t>
            </a:r>
            <a:endParaRPr lang="zh-CN" altLang="en-US" dirty="0"/>
          </a:p>
        </p:txBody>
      </p:sp>
      <p:sp>
        <p:nvSpPr>
          <p:cNvPr id="78" name="矩形 77"/>
          <p:cNvSpPr/>
          <p:nvPr/>
        </p:nvSpPr>
        <p:spPr>
          <a:xfrm>
            <a:off x="4018713" y="2833772"/>
            <a:ext cx="1928827" cy="523220"/>
          </a:xfrm>
          <a:prstGeom prst="rect">
            <a:avLst/>
          </a:prstGeom>
          <a:solidFill>
            <a:schemeClr val="accent1"/>
          </a:solidFill>
          <a:ln>
            <a:solidFill>
              <a:schemeClr val="tx2">
                <a:lumMod val="60000"/>
                <a:lumOff val="40000"/>
              </a:schemeClr>
            </a:solidFill>
          </a:ln>
        </p:spPr>
        <p:txBody>
          <a:bodyPr wrap="square">
            <a:spAutoFit/>
          </a:bodyPr>
          <a:lstStyle/>
          <a:p>
            <a:pPr algn="l"/>
            <a:r>
              <a:rPr lang="en-US" altLang="zh-CN" dirty="0" err="1" smtClean="0">
                <a:solidFill>
                  <a:srgbClr val="990000"/>
                </a:solidFill>
                <a:ea typeface="楷体_GB2312" pitchFamily="49" charset="-122"/>
              </a:rPr>
              <a:t>ino</a:t>
            </a:r>
            <a:r>
              <a:rPr lang="en-US" altLang="zh-CN" dirty="0" smtClean="0">
                <a:solidFill>
                  <a:srgbClr val="990000"/>
                </a:solidFill>
                <a:ea typeface="楷体_GB2312" pitchFamily="49" charset="-122"/>
              </a:rPr>
              <a:t>[is]</a:t>
            </a:r>
            <a:endParaRPr lang="zh-CN" altLang="en-US" dirty="0"/>
          </a:p>
        </p:txBody>
      </p:sp>
      <p:sp>
        <p:nvSpPr>
          <p:cNvPr id="80" name="矩形 79"/>
          <p:cNvSpPr/>
          <p:nvPr/>
        </p:nvSpPr>
        <p:spPr>
          <a:xfrm>
            <a:off x="5652120" y="1315364"/>
            <a:ext cx="2709396" cy="523220"/>
          </a:xfrm>
          <a:prstGeom prst="rect">
            <a:avLst/>
          </a:prstGeom>
        </p:spPr>
        <p:txBody>
          <a:bodyPr wrap="none">
            <a:spAutoFit/>
          </a:bodyPr>
          <a:lstStyle/>
          <a:p>
            <a:r>
              <a:rPr lang="zh-CN" altLang="en-US" dirty="0">
                <a:solidFill>
                  <a:srgbClr val="FF0000"/>
                </a:solidFill>
                <a:ea typeface="楷体_GB2312" pitchFamily="49" charset="-122"/>
              </a:rPr>
              <a:t>左右子树都存在</a:t>
            </a:r>
            <a:endParaRPr lang="zh-CN" altLang="en-US" dirty="0"/>
          </a:p>
        </p:txBody>
      </p:sp>
      <p:sp>
        <p:nvSpPr>
          <p:cNvPr id="81" name="矩形 80"/>
          <p:cNvSpPr/>
          <p:nvPr/>
        </p:nvSpPr>
        <p:spPr>
          <a:xfrm>
            <a:off x="3976507" y="1315364"/>
            <a:ext cx="1627369" cy="523220"/>
          </a:xfrm>
          <a:prstGeom prst="rect">
            <a:avLst/>
          </a:prstGeom>
        </p:spPr>
        <p:txBody>
          <a:bodyPr wrap="none">
            <a:spAutoFit/>
          </a:bodyPr>
          <a:lstStyle/>
          <a:p>
            <a:r>
              <a:rPr lang="zh-CN" altLang="en-US" dirty="0" smtClean="0">
                <a:solidFill>
                  <a:srgbClr val="FF0000"/>
                </a:solidFill>
                <a:latin typeface="楷体_GB2312" pitchFamily="49" charset="-122"/>
                <a:ea typeface="楷体_GB2312" pitchFamily="49" charset="-122"/>
              </a:rPr>
              <a:t>无</a:t>
            </a:r>
            <a:r>
              <a:rPr lang="zh-CN" altLang="en-US" dirty="0">
                <a:solidFill>
                  <a:srgbClr val="FF0000"/>
                </a:solidFill>
                <a:latin typeface="楷体_GB2312" pitchFamily="49" charset="-122"/>
                <a:ea typeface="楷体_GB2312" pitchFamily="49" charset="-122"/>
              </a:rPr>
              <a:t>右</a:t>
            </a:r>
            <a:r>
              <a:rPr lang="zh-CN" altLang="en-US" dirty="0" smtClean="0">
                <a:solidFill>
                  <a:srgbClr val="FF0000"/>
                </a:solidFill>
                <a:latin typeface="楷体_GB2312" pitchFamily="49" charset="-122"/>
                <a:ea typeface="楷体_GB2312" pitchFamily="49" charset="-122"/>
              </a:rPr>
              <a:t>子</a:t>
            </a:r>
            <a:r>
              <a:rPr lang="zh-CN" altLang="en-US" dirty="0">
                <a:solidFill>
                  <a:srgbClr val="FF0000"/>
                </a:solidFill>
                <a:latin typeface="楷体_GB2312" pitchFamily="49" charset="-122"/>
                <a:ea typeface="楷体_GB2312" pitchFamily="49" charset="-122"/>
              </a:rPr>
              <a:t>树</a:t>
            </a:r>
            <a:endParaRPr lang="zh-CN" altLang="en-US" dirty="0"/>
          </a:p>
        </p:txBody>
      </p:sp>
      <p:sp>
        <p:nvSpPr>
          <p:cNvPr id="79" name="圆角矩形 78"/>
          <p:cNvSpPr/>
          <p:nvPr/>
        </p:nvSpPr>
        <p:spPr bwMode="auto">
          <a:xfrm>
            <a:off x="6597643" y="3140968"/>
            <a:ext cx="2357454" cy="1532334"/>
          </a:xfrm>
          <a:prstGeom prst="roundRect">
            <a:avLst/>
          </a:prstGeom>
          <a:solidFill>
            <a:schemeClr val="accent1">
              <a:lumMod val="40000"/>
              <a:lumOff val="60000"/>
            </a:schemeClr>
          </a:solidFill>
          <a:ln w="28575" cap="sq"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smtClean="0">
                <a:solidFill>
                  <a:schemeClr val="tx1"/>
                </a:solidFill>
                <a:ea typeface="楷体_GB2312" pitchFamily="49" charset="-122"/>
              </a:rPr>
              <a:t>参数与左右子树都有的情况相同</a:t>
            </a:r>
            <a:endParaRPr lang="zh-CN" alt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wipe(left)">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left)">
                                      <p:cBhvr>
                                        <p:cTn id="17" dur="500"/>
                                        <p:tgtEl>
                                          <p:spTgt spid="73"/>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left)">
                                      <p:cBhvr>
                                        <p:cTn id="21" dur="500"/>
                                        <p:tgtEl>
                                          <p:spTgt spid="7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wipe(left)">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wipe(left)">
                                      <p:cBhvr>
                                        <p:cTn id="30" dur="500"/>
                                        <p:tgtEl>
                                          <p:spTgt spid="8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animEffect transition="in" filter="wipe(left)">
                                      <p:cBhvr>
                                        <p:cTn id="33" dur="500"/>
                                        <p:tgtEl>
                                          <p:spTgt spid="8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wipe(left)">
                                      <p:cBhvr>
                                        <p:cTn id="38" dur="500"/>
                                        <p:tgtEl>
                                          <p:spTgt spid="6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wipe(left)">
                                      <p:cBhvr>
                                        <p:cTn id="41" dur="500"/>
                                        <p:tgtEl>
                                          <p:spTgt spid="6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wipe(left)">
                                      <p:cBhvr>
                                        <p:cTn id="49" dur="500"/>
                                        <p:tgtEl>
                                          <p:spTgt spid="7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wipe(left)">
                                      <p:cBhvr>
                                        <p:cTn id="54" dur="500"/>
                                        <p:tgtEl>
                                          <p:spTgt spid="7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wipe(left)">
                                      <p:cBhvr>
                                        <p:cTn id="59" dur="500"/>
                                        <p:tgtEl>
                                          <p:spTgt spid="78"/>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79"/>
                                        </p:tgtEl>
                                        <p:attrNameLst>
                                          <p:attrName>style.visibility</p:attrName>
                                        </p:attrNameLst>
                                      </p:cBhvr>
                                      <p:to>
                                        <p:strVal val="visible"/>
                                      </p:to>
                                    </p:set>
                                    <p:anim calcmode="lin" valueType="num">
                                      <p:cBhvr additive="base">
                                        <p:cTn id="64" dur="500" fill="hold"/>
                                        <p:tgtEl>
                                          <p:spTgt spid="79"/>
                                        </p:tgtEl>
                                        <p:attrNameLst>
                                          <p:attrName>ppt_x</p:attrName>
                                        </p:attrNameLst>
                                      </p:cBhvr>
                                      <p:tavLst>
                                        <p:tav tm="0">
                                          <p:val>
                                            <p:strVal val="#ppt_x"/>
                                          </p:val>
                                        </p:tav>
                                        <p:tav tm="100000">
                                          <p:val>
                                            <p:strVal val="#ppt_x"/>
                                          </p:val>
                                        </p:tav>
                                      </p:tavLst>
                                    </p:anim>
                                    <p:anim calcmode="lin" valueType="num">
                                      <p:cBhvr additive="base">
                                        <p:cTn id="65"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80" grpId="0"/>
      <p:bldP spid="81" grpId="0"/>
      <p:bldP spid="7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D472F321-0E84-495E-B605-1E258133809E}" type="slidenum">
              <a:rPr kumimoji="0" lang="en-US" altLang="zh-CN" sz="1400" b="0" smtClean="0">
                <a:solidFill>
                  <a:schemeClr val="tx1"/>
                </a:solidFill>
              </a:rPr>
              <a:pPr eaLnBrk="1" hangingPunct="1"/>
              <a:t>64</a:t>
            </a:fld>
            <a:endParaRPr kumimoji="0" lang="en-US" altLang="zh-CN" sz="1400" b="0" smtClean="0">
              <a:solidFill>
                <a:schemeClr val="tx1"/>
              </a:solidFill>
            </a:endParaRPr>
          </a:p>
        </p:txBody>
      </p:sp>
      <p:sp>
        <p:nvSpPr>
          <p:cNvPr id="65539" name="Rectangle 2"/>
          <p:cNvSpPr>
            <a:spLocks noGrp="1" noChangeArrowheads="1"/>
          </p:cNvSpPr>
          <p:nvPr>
            <p:ph type="title"/>
          </p:nvPr>
        </p:nvSpPr>
        <p:spPr/>
        <p:txBody>
          <a:bodyPr/>
          <a:lstStyle/>
          <a:p>
            <a:pPr eaLnBrk="1" hangingPunct="1"/>
            <a:r>
              <a:rPr lang="zh-CN" altLang="en-US" smtClean="0"/>
              <a:t>由先序和中序序列建二叉树算法</a:t>
            </a:r>
          </a:p>
        </p:txBody>
      </p:sp>
      <p:sp>
        <p:nvSpPr>
          <p:cNvPr id="392195" name="Text Box 3"/>
          <p:cNvSpPr txBox="1">
            <a:spLocks noChangeArrowheads="1"/>
          </p:cNvSpPr>
          <p:nvPr/>
        </p:nvSpPr>
        <p:spPr bwMode="auto">
          <a:xfrm>
            <a:off x="685800" y="1371600"/>
            <a:ext cx="8305800" cy="5245100"/>
          </a:xfrm>
          <a:prstGeom prst="rect">
            <a:avLst/>
          </a:prstGeom>
          <a:solidFill>
            <a:schemeClr val="bg1"/>
          </a:solidFill>
          <a:ln w="28575" cap="sq">
            <a:solidFill>
              <a:srgbClr val="CC6600"/>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dirty="0">
                <a:ea typeface="楷体_GB2312" pitchFamily="49" charset="-122"/>
              </a:rPr>
              <a:t>void </a:t>
            </a:r>
            <a:r>
              <a:rPr lang="en-US" altLang="zh-CN" dirty="0" err="1">
                <a:ea typeface="楷体_GB2312" pitchFamily="49" charset="-122"/>
              </a:rPr>
              <a:t>CrtBT</a:t>
            </a:r>
            <a:r>
              <a:rPr lang="en-US" altLang="zh-CN" dirty="0">
                <a:ea typeface="楷体_GB2312" pitchFamily="49" charset="-122"/>
              </a:rPr>
              <a:t>(</a:t>
            </a:r>
            <a:r>
              <a:rPr lang="en-US" altLang="zh-CN" dirty="0" err="1">
                <a:ea typeface="楷体_GB2312" pitchFamily="49" charset="-122"/>
              </a:rPr>
              <a:t>BiTree</a:t>
            </a:r>
            <a:r>
              <a:rPr lang="en-US" altLang="zh-CN" dirty="0">
                <a:solidFill>
                  <a:srgbClr val="FF0000"/>
                </a:solidFill>
                <a:ea typeface="楷体_GB2312" pitchFamily="49" charset="-122"/>
              </a:rPr>
              <a:t>&amp;</a:t>
            </a:r>
            <a:r>
              <a:rPr lang="en-US" altLang="zh-CN" dirty="0">
                <a:ea typeface="楷体_GB2312" pitchFamily="49" charset="-122"/>
              </a:rPr>
              <a:t> T, char pre[], char </a:t>
            </a:r>
            <a:r>
              <a:rPr lang="en-US" altLang="zh-CN" dirty="0" err="1">
                <a:ea typeface="楷体_GB2312" pitchFamily="49" charset="-122"/>
              </a:rPr>
              <a:t>ino</a:t>
            </a:r>
            <a:r>
              <a:rPr lang="en-US" altLang="zh-CN" dirty="0">
                <a:ea typeface="楷体_GB2312" pitchFamily="49" charset="-122"/>
              </a:rPr>
              <a:t>[],</a:t>
            </a:r>
          </a:p>
          <a:p>
            <a:pPr algn="l" eaLnBrk="1" hangingPunct="1">
              <a:spcBef>
                <a:spcPct val="0"/>
              </a:spcBef>
            </a:pPr>
            <a:r>
              <a:rPr lang="en-US" altLang="zh-CN" dirty="0">
                <a:ea typeface="楷体_GB2312" pitchFamily="49" charset="-122"/>
              </a:rPr>
              <a:t>                                          </a:t>
            </a:r>
            <a:r>
              <a:rPr lang="en-US" altLang="zh-CN" dirty="0" err="1">
                <a:ea typeface="楷体_GB2312" pitchFamily="49" charset="-122"/>
              </a:rPr>
              <a:t>int</a:t>
            </a:r>
            <a:r>
              <a:rPr lang="en-US" altLang="zh-CN" dirty="0">
                <a:ea typeface="楷体_GB2312" pitchFamily="49" charset="-122"/>
              </a:rPr>
              <a:t> </a:t>
            </a:r>
            <a:r>
              <a:rPr lang="en-US" altLang="zh-CN" dirty="0" err="1">
                <a:ea typeface="楷体_GB2312" pitchFamily="49" charset="-122"/>
              </a:rPr>
              <a:t>ps</a:t>
            </a:r>
            <a:r>
              <a:rPr lang="en-US" altLang="zh-CN" dirty="0">
                <a:ea typeface="楷体_GB2312" pitchFamily="49" charset="-122"/>
              </a:rPr>
              <a:t>, </a:t>
            </a:r>
            <a:r>
              <a:rPr lang="en-US" altLang="zh-CN" dirty="0" err="1">
                <a:ea typeface="楷体_GB2312" pitchFamily="49" charset="-122"/>
              </a:rPr>
              <a:t>int</a:t>
            </a:r>
            <a:r>
              <a:rPr lang="en-US" altLang="zh-CN" dirty="0">
                <a:ea typeface="楷体_GB2312" pitchFamily="49" charset="-122"/>
              </a:rPr>
              <a:t> is, </a:t>
            </a:r>
            <a:r>
              <a:rPr lang="en-US" altLang="zh-CN" dirty="0" err="1">
                <a:ea typeface="楷体_GB2312" pitchFamily="49" charset="-122"/>
              </a:rPr>
              <a:t>int</a:t>
            </a:r>
            <a:r>
              <a:rPr lang="en-US" altLang="zh-CN" dirty="0">
                <a:ea typeface="楷体_GB2312" pitchFamily="49" charset="-122"/>
              </a:rPr>
              <a:t> n )</a:t>
            </a:r>
            <a:r>
              <a:rPr lang="en-US" altLang="zh-CN" dirty="0">
                <a:solidFill>
                  <a:schemeClr val="tx1"/>
                </a:solidFill>
                <a:ea typeface="楷体_GB2312" pitchFamily="49" charset="-122"/>
              </a:rPr>
              <a:t> {</a:t>
            </a:r>
          </a:p>
          <a:p>
            <a:pPr algn="l" eaLnBrk="1" hangingPunct="1">
              <a:spcBef>
                <a:spcPct val="0"/>
              </a:spcBef>
            </a:pPr>
            <a:r>
              <a:rPr lang="en-US" altLang="zh-CN" dirty="0">
                <a:solidFill>
                  <a:schemeClr val="tx1"/>
                </a:solidFill>
                <a:ea typeface="楷体_GB2312" pitchFamily="49" charset="-122"/>
              </a:rPr>
              <a:t>  </a:t>
            </a:r>
            <a:r>
              <a:rPr lang="en-US" altLang="zh-CN" dirty="0">
                <a:solidFill>
                  <a:srgbClr val="FF3300"/>
                </a:solidFill>
                <a:ea typeface="楷体_GB2312" pitchFamily="49" charset="-122"/>
              </a:rPr>
              <a:t>// pre[ps..ps+n-1]</a:t>
            </a:r>
            <a:r>
              <a:rPr lang="zh-CN" altLang="zh-CN" dirty="0">
                <a:solidFill>
                  <a:srgbClr val="FF3300"/>
                </a:solidFill>
                <a:ea typeface="楷体_GB2312" pitchFamily="49" charset="-122"/>
              </a:rPr>
              <a:t>为二叉树的先序序列 </a:t>
            </a:r>
          </a:p>
          <a:p>
            <a:pPr algn="l" eaLnBrk="1" hangingPunct="1">
              <a:spcBef>
                <a:spcPct val="0"/>
              </a:spcBef>
            </a:pPr>
            <a:r>
              <a:rPr lang="zh-CN" altLang="zh-CN" dirty="0">
                <a:solidFill>
                  <a:srgbClr val="FF3300"/>
                </a:solidFill>
                <a:ea typeface="楷体_GB2312" pitchFamily="49" charset="-122"/>
              </a:rPr>
              <a:t>  //</a:t>
            </a:r>
            <a:r>
              <a:rPr lang="zh-CN" altLang="zh-CN" dirty="0">
                <a:solidFill>
                  <a:schemeClr val="tx1"/>
                </a:solidFill>
                <a:ea typeface="楷体_GB2312" pitchFamily="49" charset="-122"/>
              </a:rPr>
              <a:t> </a:t>
            </a:r>
            <a:r>
              <a:rPr lang="en-US" altLang="zh-CN" dirty="0" err="1">
                <a:solidFill>
                  <a:srgbClr val="FF3300"/>
                </a:solidFill>
                <a:ea typeface="楷体_GB2312" pitchFamily="49" charset="-122"/>
              </a:rPr>
              <a:t>ino</a:t>
            </a:r>
            <a:r>
              <a:rPr lang="en-US" altLang="zh-CN" dirty="0">
                <a:solidFill>
                  <a:srgbClr val="FF3300"/>
                </a:solidFill>
                <a:ea typeface="楷体_GB2312" pitchFamily="49" charset="-122"/>
              </a:rPr>
              <a:t>[is..is+n-1]</a:t>
            </a:r>
            <a:r>
              <a:rPr lang="zh-CN" altLang="zh-CN" dirty="0">
                <a:solidFill>
                  <a:srgbClr val="FF3300"/>
                </a:solidFill>
                <a:ea typeface="楷体_GB2312" pitchFamily="49" charset="-122"/>
              </a:rPr>
              <a:t>为二叉树的中序序列</a:t>
            </a:r>
          </a:p>
          <a:p>
            <a:pPr algn="l" eaLnBrk="1" hangingPunct="1">
              <a:spcBef>
                <a:spcPct val="0"/>
              </a:spcBef>
            </a:pPr>
            <a:r>
              <a:rPr lang="zh-CN" altLang="zh-CN" dirty="0">
                <a:solidFill>
                  <a:schemeClr val="tx1"/>
                </a:solidFill>
                <a:ea typeface="楷体_GB2312" pitchFamily="49" charset="-122"/>
              </a:rPr>
              <a:t>  </a:t>
            </a:r>
            <a:endParaRPr lang="zh-CN" altLang="en-US" dirty="0">
              <a:solidFill>
                <a:schemeClr val="tx1"/>
              </a:solidFill>
              <a:ea typeface="楷体_GB2312" pitchFamily="49" charset="-122"/>
            </a:endParaRPr>
          </a:p>
          <a:p>
            <a:pPr algn="l" eaLnBrk="1" hangingPunct="1">
              <a:spcBef>
                <a:spcPct val="0"/>
              </a:spcBef>
            </a:pPr>
            <a:endParaRPr lang="zh-CN" altLang="en-US" dirty="0">
              <a:solidFill>
                <a:schemeClr val="tx1"/>
              </a:solidFill>
              <a:ea typeface="楷体_GB2312" pitchFamily="49" charset="-122"/>
            </a:endParaRPr>
          </a:p>
          <a:p>
            <a:pPr algn="l" eaLnBrk="1" hangingPunct="1">
              <a:spcBef>
                <a:spcPct val="0"/>
              </a:spcBef>
            </a:pPr>
            <a:endParaRPr lang="zh-CN" altLang="en-US" dirty="0">
              <a:solidFill>
                <a:schemeClr val="tx1"/>
              </a:solidFill>
              <a:ea typeface="楷体_GB2312" pitchFamily="49" charset="-122"/>
            </a:endParaRPr>
          </a:p>
          <a:p>
            <a:pPr algn="l" eaLnBrk="1" hangingPunct="1">
              <a:spcBef>
                <a:spcPct val="0"/>
              </a:spcBef>
            </a:pPr>
            <a:endParaRPr lang="zh-CN" altLang="en-US" dirty="0">
              <a:solidFill>
                <a:schemeClr val="tx1"/>
              </a:solidFill>
              <a:ea typeface="楷体_GB2312" pitchFamily="49" charset="-122"/>
            </a:endParaRPr>
          </a:p>
          <a:p>
            <a:pPr algn="l" eaLnBrk="1" hangingPunct="1">
              <a:spcBef>
                <a:spcPct val="0"/>
              </a:spcBef>
            </a:pPr>
            <a:endParaRPr lang="zh-CN" altLang="en-US" dirty="0">
              <a:solidFill>
                <a:schemeClr val="tx1"/>
              </a:solidFill>
              <a:ea typeface="楷体_GB2312" pitchFamily="49" charset="-122"/>
            </a:endParaRPr>
          </a:p>
          <a:p>
            <a:pPr algn="l" eaLnBrk="1" hangingPunct="1">
              <a:spcBef>
                <a:spcPct val="0"/>
              </a:spcBef>
            </a:pPr>
            <a:endParaRPr lang="zh-CN" altLang="en-US" dirty="0">
              <a:solidFill>
                <a:schemeClr val="tx1"/>
              </a:solidFill>
              <a:ea typeface="楷体_GB2312" pitchFamily="49" charset="-122"/>
            </a:endParaRPr>
          </a:p>
          <a:p>
            <a:pPr algn="l" eaLnBrk="1" hangingPunct="1">
              <a:spcBef>
                <a:spcPct val="0"/>
              </a:spcBef>
            </a:pPr>
            <a:endParaRPr lang="zh-CN" altLang="en-US" dirty="0">
              <a:solidFill>
                <a:schemeClr val="tx1"/>
              </a:solidFill>
              <a:ea typeface="楷体_GB2312" pitchFamily="49" charset="-122"/>
            </a:endParaRPr>
          </a:p>
          <a:p>
            <a:pPr algn="l" eaLnBrk="1" hangingPunct="1">
              <a:spcBef>
                <a:spcPct val="0"/>
              </a:spcBef>
            </a:pPr>
            <a:r>
              <a:rPr lang="en-US" altLang="zh-CN" dirty="0">
                <a:ea typeface="楷体_GB2312" pitchFamily="49" charset="-122"/>
              </a:rPr>
              <a:t>} // </a:t>
            </a:r>
            <a:r>
              <a:rPr lang="en-US" altLang="zh-CN" dirty="0" err="1">
                <a:ea typeface="楷体_GB2312" pitchFamily="49" charset="-122"/>
              </a:rPr>
              <a:t>CrtBT</a:t>
            </a:r>
            <a:r>
              <a:rPr lang="en-US" altLang="zh-CN" dirty="0">
                <a:solidFill>
                  <a:schemeClr val="tx1"/>
                </a:solidFill>
                <a:ea typeface="楷体_GB2312" pitchFamily="49" charset="-122"/>
              </a:rPr>
              <a:t>       </a:t>
            </a:r>
          </a:p>
        </p:txBody>
      </p:sp>
      <p:sp>
        <p:nvSpPr>
          <p:cNvPr id="392196" name="Rectangle 4"/>
          <p:cNvSpPr>
            <a:spLocks noChangeArrowheads="1"/>
          </p:cNvSpPr>
          <p:nvPr/>
        </p:nvSpPr>
        <p:spPr bwMode="auto">
          <a:xfrm>
            <a:off x="1066800" y="3136900"/>
            <a:ext cx="7848600" cy="3111500"/>
          </a:xfrm>
          <a:prstGeom prst="rect">
            <a:avLst/>
          </a:prstGeom>
          <a:noFill/>
          <a:ln w="285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altLang="zh-CN" dirty="0">
                <a:solidFill>
                  <a:schemeClr val="tx1"/>
                </a:solidFill>
                <a:ea typeface="楷体_GB2312" pitchFamily="49" charset="-122"/>
              </a:rPr>
              <a:t>if (n==0) T=NULL</a:t>
            </a:r>
            <a:r>
              <a:rPr lang="en-US" altLang="zh-CN" dirty="0" smtClean="0">
                <a:solidFill>
                  <a:schemeClr val="tx1"/>
                </a:solidFill>
                <a:ea typeface="楷体_GB2312" pitchFamily="49" charset="-122"/>
              </a:rPr>
              <a:t>; //</a:t>
            </a:r>
            <a:r>
              <a:rPr lang="zh-CN" altLang="en-US" dirty="0" smtClean="0">
                <a:solidFill>
                  <a:schemeClr val="tx1"/>
                </a:solidFill>
                <a:ea typeface="楷体_GB2312" pitchFamily="49" charset="-122"/>
              </a:rPr>
              <a:t>递归终止条件</a:t>
            </a:r>
            <a:endParaRPr lang="en-US" altLang="zh-CN" dirty="0">
              <a:solidFill>
                <a:schemeClr val="tx1"/>
              </a:solidFill>
              <a:ea typeface="楷体_GB2312" pitchFamily="49" charset="-122"/>
            </a:endParaRPr>
          </a:p>
          <a:p>
            <a:pPr algn="l"/>
            <a:r>
              <a:rPr lang="en-US" altLang="zh-CN" dirty="0">
                <a:solidFill>
                  <a:schemeClr val="tx1"/>
                </a:solidFill>
                <a:ea typeface="楷体_GB2312" pitchFamily="49" charset="-122"/>
              </a:rPr>
              <a:t>else {</a:t>
            </a:r>
          </a:p>
          <a:p>
            <a:pPr algn="l"/>
            <a:r>
              <a:rPr lang="en-US" altLang="zh-CN" dirty="0">
                <a:solidFill>
                  <a:schemeClr val="tx1"/>
                </a:solidFill>
                <a:ea typeface="楷体_GB2312" pitchFamily="49" charset="-122"/>
              </a:rPr>
              <a:t>       k = Search(</a:t>
            </a:r>
            <a:r>
              <a:rPr lang="en-US" altLang="zh-CN" dirty="0" err="1">
                <a:solidFill>
                  <a:schemeClr val="tx1"/>
                </a:solidFill>
                <a:ea typeface="楷体_GB2312" pitchFamily="49" charset="-122"/>
              </a:rPr>
              <a:t>ino</a:t>
            </a:r>
            <a:r>
              <a:rPr lang="en-US" altLang="zh-CN" dirty="0">
                <a:solidFill>
                  <a:schemeClr val="tx1"/>
                </a:solidFill>
                <a:ea typeface="楷体_GB2312" pitchFamily="49" charset="-122"/>
              </a:rPr>
              <a:t>, pre[</a:t>
            </a:r>
            <a:r>
              <a:rPr lang="en-US" altLang="zh-CN" dirty="0" err="1">
                <a:solidFill>
                  <a:schemeClr val="tx1"/>
                </a:solidFill>
                <a:ea typeface="楷体_GB2312" pitchFamily="49" charset="-122"/>
              </a:rPr>
              <a:t>ps</a:t>
            </a:r>
            <a:r>
              <a:rPr lang="en-US" altLang="zh-CN" dirty="0">
                <a:solidFill>
                  <a:schemeClr val="tx1"/>
                </a:solidFill>
                <a:ea typeface="楷体_GB2312" pitchFamily="49" charset="-122"/>
              </a:rPr>
              <a:t>]); // </a:t>
            </a:r>
            <a:r>
              <a:rPr lang="zh-CN" altLang="zh-CN" dirty="0">
                <a:solidFill>
                  <a:schemeClr val="tx1"/>
                </a:solidFill>
                <a:ea typeface="楷体_GB2312" pitchFamily="49" charset="-122"/>
              </a:rPr>
              <a:t>在中序序列中查询</a:t>
            </a:r>
          </a:p>
          <a:p>
            <a:pPr algn="l"/>
            <a:r>
              <a:rPr lang="zh-CN" altLang="zh-CN" dirty="0">
                <a:solidFill>
                  <a:schemeClr val="tx1"/>
                </a:solidFill>
                <a:ea typeface="楷体_GB2312" pitchFamily="49" charset="-122"/>
              </a:rPr>
              <a:t>       </a:t>
            </a:r>
            <a:r>
              <a:rPr lang="en-US" altLang="zh-CN" dirty="0">
                <a:solidFill>
                  <a:schemeClr val="tx1"/>
                </a:solidFill>
                <a:ea typeface="楷体_GB2312" pitchFamily="49" charset="-122"/>
              </a:rPr>
              <a:t>if (k== -1)  T=NULL;//</a:t>
            </a:r>
            <a:r>
              <a:rPr lang="zh-CN" altLang="en-US" dirty="0">
                <a:solidFill>
                  <a:schemeClr val="tx1"/>
                </a:solidFill>
                <a:ea typeface="楷体_GB2312" pitchFamily="49" charset="-122"/>
              </a:rPr>
              <a:t>若查不到，参数错误</a:t>
            </a:r>
          </a:p>
          <a:p>
            <a:pPr algn="l"/>
            <a:r>
              <a:rPr lang="zh-CN" altLang="en-US" dirty="0">
                <a:solidFill>
                  <a:schemeClr val="tx1"/>
                </a:solidFill>
                <a:ea typeface="楷体_GB2312" pitchFamily="49" charset="-122"/>
              </a:rPr>
              <a:t>       </a:t>
            </a:r>
            <a:r>
              <a:rPr lang="en-US" altLang="zh-CN" dirty="0">
                <a:solidFill>
                  <a:schemeClr val="tx1"/>
                </a:solidFill>
                <a:ea typeface="楷体_GB2312" pitchFamily="49" charset="-122"/>
              </a:rPr>
              <a:t>else {</a:t>
            </a:r>
            <a:r>
              <a:rPr lang="zh-CN" altLang="en-US" dirty="0">
                <a:solidFill>
                  <a:srgbClr val="FF3300"/>
                </a:solidFill>
                <a:ea typeface="楷体_GB2312" pitchFamily="49" charset="-122"/>
              </a:rPr>
              <a:t>建立新结点，并递归建立左右子树</a:t>
            </a:r>
            <a:r>
              <a:rPr lang="zh-CN" altLang="en-US" dirty="0">
                <a:solidFill>
                  <a:schemeClr val="tx1"/>
                </a:solidFill>
                <a:ea typeface="楷体_GB2312" pitchFamily="49" charset="-122"/>
              </a:rPr>
              <a:t> </a:t>
            </a:r>
            <a:r>
              <a:rPr lang="en-US" altLang="zh-CN" dirty="0">
                <a:solidFill>
                  <a:schemeClr val="tx1"/>
                </a:solidFill>
                <a:ea typeface="楷体_GB2312" pitchFamily="49" charset="-122"/>
              </a:rPr>
              <a:t>}</a:t>
            </a:r>
          </a:p>
          <a:p>
            <a:pPr algn="l"/>
            <a:r>
              <a:rPr lang="en-US" altLang="zh-CN" dirty="0">
                <a:solidFill>
                  <a:schemeClr val="tx1"/>
                </a:solidFill>
                <a:ea typeface="楷体_GB2312" pitchFamily="49" charset="-122"/>
              </a:rPr>
              <a:t>} //if</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2195">
                                            <p:txEl>
                                              <p:charRg st="4294967295" end="4294967295"/>
                                            </p:txEl>
                                          </p:spTgt>
                                        </p:tgtEl>
                                        <p:attrNameLst>
                                          <p:attrName>style.visibility</p:attrName>
                                        </p:attrNameLst>
                                      </p:cBhvr>
                                      <p:to>
                                        <p:strVal val="visible"/>
                                      </p:to>
                                    </p:set>
                                    <p:animEffect transition="in" filter="wipe(left)">
                                      <p:cBhvr>
                                        <p:cTn id="7" dur="500"/>
                                        <p:tgtEl>
                                          <p:spTgt spid="392195">
                                            <p:txEl>
                                              <p:charRg st="4294967295" end="429496729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2196">
                                            <p:bg/>
                                          </p:spTgt>
                                        </p:tgtEl>
                                        <p:attrNameLst>
                                          <p:attrName>style.visibility</p:attrName>
                                        </p:attrNameLst>
                                      </p:cBhvr>
                                      <p:to>
                                        <p:strVal val="visible"/>
                                      </p:to>
                                    </p:set>
                                    <p:animEffect transition="in" filter="wipe(left)">
                                      <p:cBhvr>
                                        <p:cTn id="12" dur="500"/>
                                        <p:tgtEl>
                                          <p:spTgt spid="392196">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2196">
                                            <p:txEl>
                                              <p:pRg st="0" end="0"/>
                                            </p:txEl>
                                          </p:spTgt>
                                        </p:tgtEl>
                                        <p:attrNameLst>
                                          <p:attrName>style.visibility</p:attrName>
                                        </p:attrNameLst>
                                      </p:cBhvr>
                                      <p:to>
                                        <p:strVal val="visible"/>
                                      </p:to>
                                    </p:set>
                                    <p:animEffect transition="in" filter="wipe(left)">
                                      <p:cBhvr>
                                        <p:cTn id="17" dur="500"/>
                                        <p:tgtEl>
                                          <p:spTgt spid="39219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2196">
                                            <p:txEl>
                                              <p:pRg st="1" end="1"/>
                                            </p:txEl>
                                          </p:spTgt>
                                        </p:tgtEl>
                                        <p:attrNameLst>
                                          <p:attrName>style.visibility</p:attrName>
                                        </p:attrNameLst>
                                      </p:cBhvr>
                                      <p:to>
                                        <p:strVal val="visible"/>
                                      </p:to>
                                    </p:set>
                                    <p:animEffect transition="in" filter="wipe(left)">
                                      <p:cBhvr>
                                        <p:cTn id="22" dur="500"/>
                                        <p:tgtEl>
                                          <p:spTgt spid="39219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2196">
                                            <p:txEl>
                                              <p:pRg st="2" end="2"/>
                                            </p:txEl>
                                          </p:spTgt>
                                        </p:tgtEl>
                                        <p:attrNameLst>
                                          <p:attrName>style.visibility</p:attrName>
                                        </p:attrNameLst>
                                      </p:cBhvr>
                                      <p:to>
                                        <p:strVal val="visible"/>
                                      </p:to>
                                    </p:set>
                                    <p:animEffect transition="in" filter="wipe(left)">
                                      <p:cBhvr>
                                        <p:cTn id="27" dur="500"/>
                                        <p:tgtEl>
                                          <p:spTgt spid="39219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2196">
                                            <p:txEl>
                                              <p:pRg st="3" end="3"/>
                                            </p:txEl>
                                          </p:spTgt>
                                        </p:tgtEl>
                                        <p:attrNameLst>
                                          <p:attrName>style.visibility</p:attrName>
                                        </p:attrNameLst>
                                      </p:cBhvr>
                                      <p:to>
                                        <p:strVal val="visible"/>
                                      </p:to>
                                    </p:set>
                                    <p:animEffect transition="in" filter="wipe(left)">
                                      <p:cBhvr>
                                        <p:cTn id="32" dur="500"/>
                                        <p:tgtEl>
                                          <p:spTgt spid="392196">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2196">
                                            <p:txEl>
                                              <p:pRg st="4" end="4"/>
                                            </p:txEl>
                                          </p:spTgt>
                                        </p:tgtEl>
                                        <p:attrNameLst>
                                          <p:attrName>style.visibility</p:attrName>
                                        </p:attrNameLst>
                                      </p:cBhvr>
                                      <p:to>
                                        <p:strVal val="visible"/>
                                      </p:to>
                                    </p:set>
                                    <p:animEffect transition="in" filter="wipe(left)">
                                      <p:cBhvr>
                                        <p:cTn id="37" dur="500"/>
                                        <p:tgtEl>
                                          <p:spTgt spid="392196">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92196">
                                            <p:txEl>
                                              <p:pRg st="5" end="5"/>
                                            </p:txEl>
                                          </p:spTgt>
                                        </p:tgtEl>
                                        <p:attrNameLst>
                                          <p:attrName>style.visibility</p:attrName>
                                        </p:attrNameLst>
                                      </p:cBhvr>
                                      <p:to>
                                        <p:strVal val="visible"/>
                                      </p:to>
                                    </p:set>
                                    <p:animEffect transition="in" filter="wipe(left)">
                                      <p:cBhvr>
                                        <p:cTn id="42" dur="500"/>
                                        <p:tgtEl>
                                          <p:spTgt spid="3921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autoUpdateAnimBg="0"/>
      <p:bldP spid="392196" grpId="0" build="p"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41A1B1AA-4F7A-488F-ACD5-7E977C58E58B}" type="slidenum">
              <a:rPr kumimoji="0" lang="en-US" altLang="zh-CN" sz="1400" b="0" smtClean="0">
                <a:solidFill>
                  <a:schemeClr val="tx1"/>
                </a:solidFill>
              </a:rPr>
              <a:pPr eaLnBrk="1" hangingPunct="1"/>
              <a:t>65</a:t>
            </a:fld>
            <a:endParaRPr kumimoji="0" lang="en-US" altLang="zh-CN" sz="1400" b="0" smtClean="0">
              <a:solidFill>
                <a:schemeClr val="tx1"/>
              </a:solidFill>
            </a:endParaRPr>
          </a:p>
        </p:txBody>
      </p:sp>
      <p:sp>
        <p:nvSpPr>
          <p:cNvPr id="66563" name="Rectangle 2"/>
          <p:cNvSpPr>
            <a:spLocks noGrp="1" noChangeArrowheads="1"/>
          </p:cNvSpPr>
          <p:nvPr>
            <p:ph type="title"/>
          </p:nvPr>
        </p:nvSpPr>
        <p:spPr/>
        <p:txBody>
          <a:bodyPr/>
          <a:lstStyle/>
          <a:p>
            <a:pPr eaLnBrk="1" hangingPunct="1"/>
            <a:r>
              <a:rPr lang="zh-CN" altLang="en-US" smtClean="0"/>
              <a:t>由先序和中序序列建二叉树算法</a:t>
            </a:r>
            <a:r>
              <a:rPr lang="en-US" altLang="zh-CN" smtClean="0"/>
              <a:t>(</a:t>
            </a:r>
            <a:r>
              <a:rPr lang="zh-CN" altLang="en-US" smtClean="0"/>
              <a:t>续</a:t>
            </a:r>
            <a:r>
              <a:rPr lang="en-US" altLang="zh-CN" smtClean="0"/>
              <a:t>)</a:t>
            </a:r>
          </a:p>
        </p:txBody>
      </p:sp>
      <p:sp>
        <p:nvSpPr>
          <p:cNvPr id="402435" name="Text Box 3"/>
          <p:cNvSpPr txBox="1">
            <a:spLocks noChangeArrowheads="1"/>
          </p:cNvSpPr>
          <p:nvPr/>
        </p:nvSpPr>
        <p:spPr bwMode="auto">
          <a:xfrm>
            <a:off x="533400" y="1371600"/>
            <a:ext cx="8305800" cy="4939814"/>
          </a:xfrm>
          <a:prstGeom prst="rect">
            <a:avLst/>
          </a:prstGeom>
          <a:solidFill>
            <a:schemeClr val="bg1"/>
          </a:solidFill>
          <a:ln w="28575">
            <a:solidFill>
              <a:schemeClr val="tx2"/>
            </a:solidFill>
            <a:prstDash val="dash"/>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25000"/>
              </a:lnSpc>
              <a:spcBef>
                <a:spcPct val="0"/>
              </a:spcBef>
            </a:pPr>
            <a:r>
              <a:rPr lang="en-US" altLang="zh-CN" dirty="0">
                <a:solidFill>
                  <a:schemeClr val="tx1"/>
                </a:solidFill>
                <a:ea typeface="楷体_GB2312" pitchFamily="49" charset="-122"/>
              </a:rPr>
              <a:t> </a:t>
            </a:r>
            <a:r>
              <a:rPr lang="en-US" altLang="zh-CN" dirty="0">
                <a:solidFill>
                  <a:srgbClr val="FF3300"/>
                </a:solidFill>
                <a:ea typeface="楷体_GB2312" pitchFamily="49" charset="-122"/>
              </a:rPr>
              <a:t>//</a:t>
            </a:r>
            <a:r>
              <a:rPr lang="zh-CN" altLang="en-US" dirty="0">
                <a:solidFill>
                  <a:srgbClr val="FF3300"/>
                </a:solidFill>
                <a:ea typeface="楷体_GB2312" pitchFamily="49" charset="-122"/>
              </a:rPr>
              <a:t>建立新结点，并判断是否具有</a:t>
            </a:r>
            <a:r>
              <a:rPr lang="zh-CN" altLang="en-US" dirty="0" smtClean="0">
                <a:solidFill>
                  <a:srgbClr val="FF3300"/>
                </a:solidFill>
                <a:ea typeface="楷体_GB2312" pitchFamily="49" charset="-122"/>
              </a:rPr>
              <a:t>左右子树</a:t>
            </a:r>
            <a:r>
              <a:rPr lang="zh-CN" altLang="en-US" dirty="0" smtClean="0">
                <a:solidFill>
                  <a:schemeClr val="tx1"/>
                </a:solidFill>
                <a:ea typeface="楷体_GB2312" pitchFamily="49" charset="-122"/>
              </a:rPr>
              <a:t> </a:t>
            </a:r>
            <a:endParaRPr lang="zh-CN" altLang="en-US" dirty="0">
              <a:solidFill>
                <a:schemeClr val="tx1"/>
              </a:solidFill>
              <a:ea typeface="楷体_GB2312" pitchFamily="49" charset="-122"/>
            </a:endParaRPr>
          </a:p>
          <a:p>
            <a:pPr algn="l" eaLnBrk="1" hangingPunct="1">
              <a:lnSpc>
                <a:spcPct val="125000"/>
              </a:lnSpc>
              <a:spcBef>
                <a:spcPct val="0"/>
              </a:spcBef>
            </a:pPr>
            <a:r>
              <a:rPr lang="zh-CN" altLang="en-US" dirty="0">
                <a:solidFill>
                  <a:schemeClr val="tx1"/>
                </a:solidFill>
                <a:ea typeface="楷体_GB2312" pitchFamily="49" charset="-122"/>
              </a:rPr>
              <a:t>  </a:t>
            </a:r>
            <a:r>
              <a:rPr lang="en-US" altLang="zh-CN" dirty="0">
                <a:solidFill>
                  <a:schemeClr val="tx1"/>
                </a:solidFill>
                <a:ea typeface="楷体_GB2312" pitchFamily="49" charset="-122"/>
              </a:rPr>
              <a:t>T=(</a:t>
            </a:r>
            <a:r>
              <a:rPr lang="en-US" altLang="zh-CN" dirty="0" err="1">
                <a:solidFill>
                  <a:schemeClr val="tx1"/>
                </a:solidFill>
                <a:ea typeface="楷体_GB2312" pitchFamily="49" charset="-122"/>
              </a:rPr>
              <a:t>BiTNode</a:t>
            </a:r>
            <a:r>
              <a:rPr lang="en-US" altLang="zh-CN" dirty="0">
                <a:solidFill>
                  <a:schemeClr val="tx1"/>
                </a:solidFill>
                <a:ea typeface="楷体_GB2312" pitchFamily="49" charset="-122"/>
              </a:rPr>
              <a:t>*)</a:t>
            </a:r>
            <a:r>
              <a:rPr lang="en-US" altLang="zh-CN" dirty="0" err="1">
                <a:solidFill>
                  <a:schemeClr val="tx1"/>
                </a:solidFill>
                <a:ea typeface="楷体_GB2312" pitchFamily="49" charset="-122"/>
              </a:rPr>
              <a:t>malloc</a:t>
            </a:r>
            <a:r>
              <a:rPr lang="en-US" altLang="zh-CN" dirty="0">
                <a:solidFill>
                  <a:schemeClr val="tx1"/>
                </a:solidFill>
                <a:ea typeface="楷体_GB2312" pitchFamily="49" charset="-122"/>
              </a:rPr>
              <a:t>(</a:t>
            </a:r>
            <a:r>
              <a:rPr lang="en-US" altLang="zh-CN" dirty="0" err="1">
                <a:solidFill>
                  <a:schemeClr val="tx1"/>
                </a:solidFill>
                <a:ea typeface="楷体_GB2312" pitchFamily="49" charset="-122"/>
              </a:rPr>
              <a:t>sizeof</a:t>
            </a:r>
            <a:r>
              <a:rPr lang="en-US" altLang="zh-CN" dirty="0">
                <a:solidFill>
                  <a:schemeClr val="tx1"/>
                </a:solidFill>
                <a:ea typeface="楷体_GB2312" pitchFamily="49" charset="-122"/>
              </a:rPr>
              <a:t>(</a:t>
            </a:r>
            <a:r>
              <a:rPr lang="en-US" altLang="zh-CN" dirty="0" err="1">
                <a:solidFill>
                  <a:schemeClr val="tx1"/>
                </a:solidFill>
                <a:ea typeface="楷体_GB2312" pitchFamily="49" charset="-122"/>
              </a:rPr>
              <a:t>BiTNode</a:t>
            </a:r>
            <a:r>
              <a:rPr lang="en-US" altLang="zh-CN" dirty="0">
                <a:solidFill>
                  <a:schemeClr val="tx1"/>
                </a:solidFill>
                <a:ea typeface="楷体_GB2312" pitchFamily="49" charset="-122"/>
              </a:rPr>
              <a:t>));</a:t>
            </a:r>
          </a:p>
          <a:p>
            <a:pPr algn="l" eaLnBrk="1" hangingPunct="1">
              <a:lnSpc>
                <a:spcPct val="125000"/>
              </a:lnSpc>
              <a:spcBef>
                <a:spcPct val="0"/>
              </a:spcBef>
            </a:pPr>
            <a:r>
              <a:rPr lang="en-US" altLang="zh-CN" dirty="0">
                <a:solidFill>
                  <a:schemeClr val="tx1"/>
                </a:solidFill>
                <a:ea typeface="楷体_GB2312" pitchFamily="49" charset="-122"/>
              </a:rPr>
              <a:t>  T-&gt;data = pre[</a:t>
            </a:r>
            <a:r>
              <a:rPr lang="en-US" altLang="zh-CN" dirty="0" err="1">
                <a:solidFill>
                  <a:schemeClr val="tx1"/>
                </a:solidFill>
                <a:ea typeface="楷体_GB2312" pitchFamily="49" charset="-122"/>
              </a:rPr>
              <a:t>ps</a:t>
            </a:r>
            <a:r>
              <a:rPr lang="en-US" altLang="zh-CN" dirty="0">
                <a:solidFill>
                  <a:schemeClr val="tx1"/>
                </a:solidFill>
                <a:ea typeface="楷体_GB2312" pitchFamily="49" charset="-122"/>
              </a:rPr>
              <a:t>];   //</a:t>
            </a:r>
            <a:r>
              <a:rPr lang="zh-CN" altLang="en-US" dirty="0">
                <a:solidFill>
                  <a:schemeClr val="tx1"/>
                </a:solidFill>
                <a:ea typeface="楷体_GB2312" pitchFamily="49" charset="-122"/>
              </a:rPr>
              <a:t>建立新结点</a:t>
            </a:r>
          </a:p>
          <a:p>
            <a:pPr algn="l" eaLnBrk="1" hangingPunct="1">
              <a:lnSpc>
                <a:spcPct val="125000"/>
              </a:lnSpc>
              <a:spcBef>
                <a:spcPct val="0"/>
              </a:spcBef>
            </a:pPr>
            <a:r>
              <a:rPr lang="zh-CN" altLang="en-US" dirty="0">
                <a:solidFill>
                  <a:schemeClr val="tx1"/>
                </a:solidFill>
                <a:ea typeface="楷体_GB2312" pitchFamily="49" charset="-122"/>
              </a:rPr>
              <a:t>  </a:t>
            </a:r>
            <a:r>
              <a:rPr lang="en-US" altLang="zh-CN" dirty="0">
                <a:solidFill>
                  <a:schemeClr val="tx1"/>
                </a:solidFill>
                <a:ea typeface="楷体_GB2312" pitchFamily="49" charset="-122"/>
              </a:rPr>
              <a:t>if (k==is)  T-&gt;</a:t>
            </a:r>
            <a:r>
              <a:rPr lang="en-US" altLang="zh-CN" dirty="0" err="1">
                <a:solidFill>
                  <a:schemeClr val="tx1"/>
                </a:solidFill>
                <a:ea typeface="楷体_GB2312" pitchFamily="49" charset="-122"/>
              </a:rPr>
              <a:t>Lchild</a:t>
            </a:r>
            <a:r>
              <a:rPr lang="en-US" altLang="zh-CN" dirty="0">
                <a:solidFill>
                  <a:schemeClr val="tx1"/>
                </a:solidFill>
                <a:ea typeface="楷体_GB2312" pitchFamily="49" charset="-122"/>
              </a:rPr>
              <a:t> = NULL;//</a:t>
            </a:r>
            <a:r>
              <a:rPr lang="zh-CN" altLang="en-US" dirty="0">
                <a:solidFill>
                  <a:schemeClr val="tx1"/>
                </a:solidFill>
                <a:ea typeface="楷体_GB2312" pitchFamily="49" charset="-122"/>
              </a:rPr>
              <a:t>无</a:t>
            </a:r>
            <a:r>
              <a:rPr lang="zh-CN" altLang="en-US" dirty="0" smtClean="0">
                <a:solidFill>
                  <a:schemeClr val="tx1"/>
                </a:solidFill>
                <a:ea typeface="楷体_GB2312" pitchFamily="49" charset="-122"/>
              </a:rPr>
              <a:t>左子树</a:t>
            </a:r>
            <a:endParaRPr lang="zh-CN" altLang="en-US" dirty="0">
              <a:solidFill>
                <a:schemeClr val="tx1"/>
              </a:solidFill>
              <a:ea typeface="楷体_GB2312" pitchFamily="49" charset="-122"/>
            </a:endParaRPr>
          </a:p>
          <a:p>
            <a:pPr algn="l" eaLnBrk="1" hangingPunct="1">
              <a:lnSpc>
                <a:spcPct val="125000"/>
              </a:lnSpc>
              <a:spcBef>
                <a:spcPct val="0"/>
              </a:spcBef>
            </a:pPr>
            <a:r>
              <a:rPr lang="zh-CN" altLang="en-US" dirty="0">
                <a:solidFill>
                  <a:schemeClr val="tx1"/>
                </a:solidFill>
                <a:ea typeface="楷体_GB2312" pitchFamily="49" charset="-122"/>
              </a:rPr>
              <a:t>  </a:t>
            </a:r>
            <a:r>
              <a:rPr lang="en-US" altLang="zh-CN" dirty="0">
                <a:solidFill>
                  <a:schemeClr val="tx1"/>
                </a:solidFill>
                <a:ea typeface="楷体_GB2312" pitchFamily="49" charset="-122"/>
              </a:rPr>
              <a:t>else  </a:t>
            </a:r>
            <a:r>
              <a:rPr lang="en-US" altLang="zh-CN" dirty="0" err="1">
                <a:solidFill>
                  <a:srgbClr val="FF3300"/>
                </a:solidFill>
                <a:ea typeface="楷体_GB2312" pitchFamily="49" charset="-122"/>
              </a:rPr>
              <a:t>CrtBT</a:t>
            </a:r>
            <a:r>
              <a:rPr lang="en-US" altLang="zh-CN" dirty="0">
                <a:solidFill>
                  <a:srgbClr val="FF3300"/>
                </a:solidFill>
                <a:ea typeface="楷体_GB2312" pitchFamily="49" charset="-122"/>
              </a:rPr>
              <a:t>(T-&gt;</a:t>
            </a:r>
            <a:r>
              <a:rPr lang="en-US" altLang="zh-CN" dirty="0" err="1">
                <a:solidFill>
                  <a:srgbClr val="FF3300"/>
                </a:solidFill>
                <a:ea typeface="楷体_GB2312" pitchFamily="49" charset="-122"/>
              </a:rPr>
              <a:t>Lchild</a:t>
            </a:r>
            <a:r>
              <a:rPr lang="en-US" altLang="zh-CN" dirty="0">
                <a:solidFill>
                  <a:srgbClr val="FF3300"/>
                </a:solidFill>
                <a:ea typeface="楷体_GB2312" pitchFamily="49" charset="-122"/>
              </a:rPr>
              <a:t>, pre[], </a:t>
            </a:r>
            <a:r>
              <a:rPr lang="en-US" altLang="zh-CN" dirty="0" err="1">
                <a:solidFill>
                  <a:srgbClr val="FF3300"/>
                </a:solidFill>
                <a:ea typeface="楷体_GB2312" pitchFamily="49" charset="-122"/>
              </a:rPr>
              <a:t>ino</a:t>
            </a:r>
            <a:r>
              <a:rPr lang="en-US" altLang="zh-CN" dirty="0">
                <a:solidFill>
                  <a:srgbClr val="FF3300"/>
                </a:solidFill>
                <a:ea typeface="楷体_GB2312" pitchFamily="49" charset="-122"/>
              </a:rPr>
              <a:t>[], </a:t>
            </a:r>
          </a:p>
          <a:p>
            <a:pPr algn="l" eaLnBrk="1" hangingPunct="1">
              <a:lnSpc>
                <a:spcPct val="125000"/>
              </a:lnSpc>
              <a:spcBef>
                <a:spcPct val="0"/>
              </a:spcBef>
            </a:pPr>
            <a:r>
              <a:rPr lang="en-US" altLang="zh-CN" dirty="0">
                <a:solidFill>
                  <a:srgbClr val="FF3300"/>
                </a:solidFill>
                <a:ea typeface="楷体_GB2312" pitchFamily="49" charset="-122"/>
              </a:rPr>
              <a:t>                                 </a:t>
            </a:r>
            <a:r>
              <a:rPr lang="en-US" altLang="zh-CN" dirty="0" smtClean="0">
                <a:solidFill>
                  <a:srgbClr val="FF3300"/>
                </a:solidFill>
                <a:ea typeface="楷体_GB2312" pitchFamily="49" charset="-122"/>
              </a:rPr>
              <a:t>ps+1</a:t>
            </a:r>
            <a:r>
              <a:rPr lang="en-US" altLang="zh-CN" dirty="0">
                <a:solidFill>
                  <a:srgbClr val="FF3300"/>
                </a:solidFill>
                <a:ea typeface="楷体_GB2312" pitchFamily="49" charset="-122"/>
              </a:rPr>
              <a:t>, is, k-is );//</a:t>
            </a:r>
            <a:r>
              <a:rPr lang="zh-CN" altLang="en-US" dirty="0">
                <a:solidFill>
                  <a:srgbClr val="FF3300"/>
                </a:solidFill>
                <a:ea typeface="楷体_GB2312" pitchFamily="49" charset="-122"/>
              </a:rPr>
              <a:t>递归</a:t>
            </a:r>
            <a:r>
              <a:rPr lang="zh-CN" altLang="en-US" dirty="0" smtClean="0">
                <a:solidFill>
                  <a:srgbClr val="FF3300"/>
                </a:solidFill>
                <a:ea typeface="楷体_GB2312" pitchFamily="49" charset="-122"/>
              </a:rPr>
              <a:t>创建左子树</a:t>
            </a:r>
            <a:endParaRPr lang="zh-CN" altLang="en-US" dirty="0">
              <a:solidFill>
                <a:srgbClr val="FF3300"/>
              </a:solidFill>
              <a:ea typeface="楷体_GB2312" pitchFamily="49" charset="-122"/>
            </a:endParaRPr>
          </a:p>
          <a:p>
            <a:pPr algn="l" eaLnBrk="1" hangingPunct="1">
              <a:lnSpc>
                <a:spcPct val="125000"/>
              </a:lnSpc>
              <a:spcBef>
                <a:spcPct val="0"/>
              </a:spcBef>
            </a:pPr>
            <a:r>
              <a:rPr lang="zh-CN" altLang="en-US" dirty="0">
                <a:solidFill>
                  <a:schemeClr val="tx1"/>
                </a:solidFill>
                <a:ea typeface="楷体_GB2312" pitchFamily="49" charset="-122"/>
              </a:rPr>
              <a:t>  </a:t>
            </a:r>
            <a:r>
              <a:rPr lang="en-US" altLang="zh-CN" dirty="0">
                <a:solidFill>
                  <a:schemeClr val="tx1"/>
                </a:solidFill>
                <a:ea typeface="楷体_GB2312" pitchFamily="49" charset="-122"/>
              </a:rPr>
              <a:t>if (k==is+n-1) T-&gt;</a:t>
            </a:r>
            <a:r>
              <a:rPr lang="en-US" altLang="zh-CN" dirty="0" err="1">
                <a:solidFill>
                  <a:schemeClr val="tx1"/>
                </a:solidFill>
                <a:ea typeface="楷体_GB2312" pitchFamily="49" charset="-122"/>
              </a:rPr>
              <a:t>Rchild</a:t>
            </a:r>
            <a:r>
              <a:rPr lang="en-US" altLang="zh-CN" dirty="0">
                <a:solidFill>
                  <a:schemeClr val="tx1"/>
                </a:solidFill>
                <a:ea typeface="楷体_GB2312" pitchFamily="49" charset="-122"/>
              </a:rPr>
              <a:t> = NULL;//</a:t>
            </a:r>
            <a:r>
              <a:rPr lang="zh-CN" altLang="en-US" dirty="0">
                <a:solidFill>
                  <a:schemeClr val="tx1"/>
                </a:solidFill>
                <a:ea typeface="楷体_GB2312" pitchFamily="49" charset="-122"/>
              </a:rPr>
              <a:t>无右孩子</a:t>
            </a:r>
          </a:p>
          <a:p>
            <a:pPr algn="l" eaLnBrk="1" hangingPunct="1">
              <a:lnSpc>
                <a:spcPct val="125000"/>
              </a:lnSpc>
              <a:spcBef>
                <a:spcPct val="0"/>
              </a:spcBef>
            </a:pPr>
            <a:r>
              <a:rPr lang="zh-CN" altLang="en-US" dirty="0">
                <a:solidFill>
                  <a:schemeClr val="tx1"/>
                </a:solidFill>
                <a:ea typeface="楷体_GB2312" pitchFamily="49" charset="-122"/>
              </a:rPr>
              <a:t>  </a:t>
            </a:r>
            <a:r>
              <a:rPr lang="en-US" altLang="zh-CN" dirty="0">
                <a:solidFill>
                  <a:schemeClr val="tx1"/>
                </a:solidFill>
                <a:ea typeface="楷体_GB2312" pitchFamily="49" charset="-122"/>
              </a:rPr>
              <a:t>else  </a:t>
            </a:r>
            <a:r>
              <a:rPr lang="en-US" altLang="zh-CN" dirty="0" err="1">
                <a:solidFill>
                  <a:srgbClr val="FF3300"/>
                </a:solidFill>
                <a:ea typeface="楷体_GB2312" pitchFamily="49" charset="-122"/>
              </a:rPr>
              <a:t>CrtBT</a:t>
            </a:r>
            <a:r>
              <a:rPr lang="en-US" altLang="zh-CN" dirty="0">
                <a:solidFill>
                  <a:srgbClr val="FF3300"/>
                </a:solidFill>
                <a:ea typeface="楷体_GB2312" pitchFamily="49" charset="-122"/>
              </a:rPr>
              <a:t>(T-&gt;</a:t>
            </a:r>
            <a:r>
              <a:rPr lang="en-US" altLang="zh-CN" dirty="0" err="1">
                <a:solidFill>
                  <a:srgbClr val="FF3300"/>
                </a:solidFill>
                <a:ea typeface="楷体_GB2312" pitchFamily="49" charset="-122"/>
              </a:rPr>
              <a:t>Rchild</a:t>
            </a:r>
            <a:r>
              <a:rPr lang="en-US" altLang="zh-CN" dirty="0">
                <a:solidFill>
                  <a:srgbClr val="FF3300"/>
                </a:solidFill>
                <a:ea typeface="楷体_GB2312" pitchFamily="49" charset="-122"/>
              </a:rPr>
              <a:t>, pre[], </a:t>
            </a:r>
            <a:r>
              <a:rPr lang="en-US" altLang="zh-CN" dirty="0" err="1">
                <a:solidFill>
                  <a:srgbClr val="FF3300"/>
                </a:solidFill>
                <a:ea typeface="楷体_GB2312" pitchFamily="49" charset="-122"/>
              </a:rPr>
              <a:t>ino</a:t>
            </a:r>
            <a:r>
              <a:rPr lang="en-US" altLang="zh-CN" dirty="0">
                <a:solidFill>
                  <a:srgbClr val="FF3300"/>
                </a:solidFill>
                <a:ea typeface="楷体_GB2312" pitchFamily="49" charset="-122"/>
              </a:rPr>
              <a:t>[], </a:t>
            </a:r>
          </a:p>
          <a:p>
            <a:pPr algn="l" eaLnBrk="1" hangingPunct="1">
              <a:lnSpc>
                <a:spcPct val="125000"/>
              </a:lnSpc>
              <a:spcBef>
                <a:spcPct val="0"/>
              </a:spcBef>
            </a:pPr>
            <a:r>
              <a:rPr lang="en-US" altLang="zh-CN" dirty="0" smtClean="0">
                <a:solidFill>
                  <a:srgbClr val="FF3300"/>
                </a:solidFill>
                <a:ea typeface="楷体_GB2312" pitchFamily="49" charset="-122"/>
              </a:rPr>
              <a:t>          </a:t>
            </a:r>
            <a:r>
              <a:rPr lang="en-US" altLang="zh-CN" dirty="0">
                <a:solidFill>
                  <a:srgbClr val="FF3300"/>
                </a:solidFill>
                <a:ea typeface="楷体_GB2312" pitchFamily="49" charset="-122"/>
              </a:rPr>
              <a:t>ps+1+(k-is), k+1, n-(k-is)-1 ); //</a:t>
            </a:r>
            <a:r>
              <a:rPr lang="zh-CN" altLang="en-US" dirty="0">
                <a:solidFill>
                  <a:srgbClr val="FF3300"/>
                </a:solidFill>
                <a:ea typeface="楷体_GB2312" pitchFamily="49" charset="-122"/>
              </a:rPr>
              <a:t>递归</a:t>
            </a:r>
            <a:r>
              <a:rPr lang="zh-CN" altLang="en-US" dirty="0" smtClean="0">
                <a:solidFill>
                  <a:srgbClr val="FF3300"/>
                </a:solidFill>
                <a:ea typeface="楷体_GB2312" pitchFamily="49" charset="-122"/>
              </a:rPr>
              <a:t>创建右子树</a:t>
            </a:r>
            <a:endParaRPr lang="zh-CN" altLang="en-US" dirty="0">
              <a:solidFill>
                <a:srgbClr val="FF3300"/>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2435">
                                            <p:bg/>
                                          </p:spTgt>
                                        </p:tgtEl>
                                        <p:attrNameLst>
                                          <p:attrName>style.visibility</p:attrName>
                                        </p:attrNameLst>
                                      </p:cBhvr>
                                      <p:to>
                                        <p:strVal val="visible"/>
                                      </p:to>
                                    </p:set>
                                    <p:animEffect transition="in" filter="wipe(left)">
                                      <p:cBhvr>
                                        <p:cTn id="7" dur="500"/>
                                        <p:tgtEl>
                                          <p:spTgt spid="40243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2435">
                                            <p:txEl>
                                              <p:pRg st="0" end="0"/>
                                            </p:txEl>
                                          </p:spTgt>
                                        </p:tgtEl>
                                        <p:attrNameLst>
                                          <p:attrName>style.visibility</p:attrName>
                                        </p:attrNameLst>
                                      </p:cBhvr>
                                      <p:to>
                                        <p:strVal val="visible"/>
                                      </p:to>
                                    </p:set>
                                    <p:animEffect transition="in" filter="wipe(left)">
                                      <p:cBhvr>
                                        <p:cTn id="12" dur="500"/>
                                        <p:tgtEl>
                                          <p:spTgt spid="4024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2435">
                                            <p:txEl>
                                              <p:pRg st="1" end="1"/>
                                            </p:txEl>
                                          </p:spTgt>
                                        </p:tgtEl>
                                        <p:attrNameLst>
                                          <p:attrName>style.visibility</p:attrName>
                                        </p:attrNameLst>
                                      </p:cBhvr>
                                      <p:to>
                                        <p:strVal val="visible"/>
                                      </p:to>
                                    </p:set>
                                    <p:animEffect transition="in" filter="wipe(left)">
                                      <p:cBhvr>
                                        <p:cTn id="17" dur="500"/>
                                        <p:tgtEl>
                                          <p:spTgt spid="4024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2435">
                                            <p:txEl>
                                              <p:pRg st="2" end="2"/>
                                            </p:txEl>
                                          </p:spTgt>
                                        </p:tgtEl>
                                        <p:attrNameLst>
                                          <p:attrName>style.visibility</p:attrName>
                                        </p:attrNameLst>
                                      </p:cBhvr>
                                      <p:to>
                                        <p:strVal val="visible"/>
                                      </p:to>
                                    </p:set>
                                    <p:animEffect transition="in" filter="wipe(left)">
                                      <p:cBhvr>
                                        <p:cTn id="22" dur="500"/>
                                        <p:tgtEl>
                                          <p:spTgt spid="4024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2435">
                                            <p:txEl>
                                              <p:pRg st="3" end="3"/>
                                            </p:txEl>
                                          </p:spTgt>
                                        </p:tgtEl>
                                        <p:attrNameLst>
                                          <p:attrName>style.visibility</p:attrName>
                                        </p:attrNameLst>
                                      </p:cBhvr>
                                      <p:to>
                                        <p:strVal val="visible"/>
                                      </p:to>
                                    </p:set>
                                    <p:animEffect transition="in" filter="wipe(left)">
                                      <p:cBhvr>
                                        <p:cTn id="27" dur="500"/>
                                        <p:tgtEl>
                                          <p:spTgt spid="40243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2435">
                                            <p:txEl>
                                              <p:pRg st="4" end="4"/>
                                            </p:txEl>
                                          </p:spTgt>
                                        </p:tgtEl>
                                        <p:attrNameLst>
                                          <p:attrName>style.visibility</p:attrName>
                                        </p:attrNameLst>
                                      </p:cBhvr>
                                      <p:to>
                                        <p:strVal val="visible"/>
                                      </p:to>
                                    </p:set>
                                    <p:animEffect transition="in" filter="wipe(left)">
                                      <p:cBhvr>
                                        <p:cTn id="32" dur="500"/>
                                        <p:tgtEl>
                                          <p:spTgt spid="40243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2435">
                                            <p:txEl>
                                              <p:pRg st="5" end="5"/>
                                            </p:txEl>
                                          </p:spTgt>
                                        </p:tgtEl>
                                        <p:attrNameLst>
                                          <p:attrName>style.visibility</p:attrName>
                                        </p:attrNameLst>
                                      </p:cBhvr>
                                      <p:to>
                                        <p:strVal val="visible"/>
                                      </p:to>
                                    </p:set>
                                    <p:animEffect transition="in" filter="wipe(left)">
                                      <p:cBhvr>
                                        <p:cTn id="37" dur="500"/>
                                        <p:tgtEl>
                                          <p:spTgt spid="40243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2435">
                                            <p:txEl>
                                              <p:pRg st="6" end="6"/>
                                            </p:txEl>
                                          </p:spTgt>
                                        </p:tgtEl>
                                        <p:attrNameLst>
                                          <p:attrName>style.visibility</p:attrName>
                                        </p:attrNameLst>
                                      </p:cBhvr>
                                      <p:to>
                                        <p:strVal val="visible"/>
                                      </p:to>
                                    </p:set>
                                    <p:animEffect transition="in" filter="wipe(left)">
                                      <p:cBhvr>
                                        <p:cTn id="42" dur="500"/>
                                        <p:tgtEl>
                                          <p:spTgt spid="40243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2435">
                                            <p:txEl>
                                              <p:pRg st="7" end="7"/>
                                            </p:txEl>
                                          </p:spTgt>
                                        </p:tgtEl>
                                        <p:attrNameLst>
                                          <p:attrName>style.visibility</p:attrName>
                                        </p:attrNameLst>
                                      </p:cBhvr>
                                      <p:to>
                                        <p:strVal val="visible"/>
                                      </p:to>
                                    </p:set>
                                    <p:animEffect transition="in" filter="wipe(left)">
                                      <p:cBhvr>
                                        <p:cTn id="47" dur="500"/>
                                        <p:tgtEl>
                                          <p:spTgt spid="40243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02435">
                                            <p:txEl>
                                              <p:pRg st="8" end="8"/>
                                            </p:txEl>
                                          </p:spTgt>
                                        </p:tgtEl>
                                        <p:attrNameLst>
                                          <p:attrName>style.visibility</p:attrName>
                                        </p:attrNameLst>
                                      </p:cBhvr>
                                      <p:to>
                                        <p:strVal val="visible"/>
                                      </p:to>
                                    </p:set>
                                    <p:animEffect transition="in" filter="wipe(left)">
                                      <p:cBhvr>
                                        <p:cTn id="52" dur="500"/>
                                        <p:tgtEl>
                                          <p:spTgt spid="402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106F747B-B482-4805-B381-925E0D625254}" type="slidenum">
              <a:rPr kumimoji="0" lang="en-US" altLang="zh-CN" sz="1400" b="0" smtClean="0">
                <a:solidFill>
                  <a:schemeClr val="tx1"/>
                </a:solidFill>
              </a:rPr>
              <a:pPr eaLnBrk="1" hangingPunct="1"/>
              <a:t>66</a:t>
            </a:fld>
            <a:endParaRPr kumimoji="0" lang="en-US" altLang="zh-CN" sz="1400" b="0" smtClean="0">
              <a:solidFill>
                <a:schemeClr val="tx1"/>
              </a:solidFill>
            </a:endParaRPr>
          </a:p>
        </p:txBody>
      </p:sp>
      <p:sp>
        <p:nvSpPr>
          <p:cNvPr id="67587" name="Rectangle 2"/>
          <p:cNvSpPr>
            <a:spLocks noGrp="1" noChangeArrowheads="1"/>
          </p:cNvSpPr>
          <p:nvPr>
            <p:ph type="title"/>
          </p:nvPr>
        </p:nvSpPr>
        <p:spPr/>
        <p:txBody>
          <a:bodyPr/>
          <a:lstStyle/>
          <a:p>
            <a:pPr eaLnBrk="1" hangingPunct="1"/>
            <a:r>
              <a:rPr lang="en-US" altLang="zh-CN" smtClean="0"/>
              <a:t>6.5  </a:t>
            </a:r>
            <a:r>
              <a:rPr lang="zh-CN" altLang="en-US" smtClean="0"/>
              <a:t>线索二叉树</a:t>
            </a:r>
          </a:p>
        </p:txBody>
      </p:sp>
      <p:sp>
        <p:nvSpPr>
          <p:cNvPr id="67588" name="Rectangle 3"/>
          <p:cNvSpPr>
            <a:spLocks noGrp="1" noChangeArrowheads="1"/>
          </p:cNvSpPr>
          <p:nvPr>
            <p:ph type="body" idx="1"/>
          </p:nvPr>
        </p:nvSpPr>
        <p:spPr/>
        <p:txBody>
          <a:bodyPr/>
          <a:lstStyle/>
          <a:p>
            <a:pPr eaLnBrk="1" hangingPunct="1"/>
            <a:r>
              <a:rPr lang="zh-CN" altLang="en-US" dirty="0" smtClean="0"/>
              <a:t>遍历二叉树的结果是结点的一个线性序列</a:t>
            </a:r>
          </a:p>
        </p:txBody>
      </p:sp>
      <p:sp>
        <p:nvSpPr>
          <p:cNvPr id="67589" name="Text Box 4"/>
          <p:cNvSpPr txBox="1">
            <a:spLocks noChangeArrowheads="1"/>
          </p:cNvSpPr>
          <p:nvPr/>
        </p:nvSpPr>
        <p:spPr bwMode="auto">
          <a:xfrm>
            <a:off x="761999" y="2452688"/>
            <a:ext cx="3420000" cy="531812"/>
          </a:xfrm>
          <a:prstGeom prst="rect">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r>
              <a:rPr lang="zh-CN" altLang="en-US">
                <a:solidFill>
                  <a:schemeClr val="tx1"/>
                </a:solidFill>
                <a:ea typeface="楷体_GB2312" pitchFamily="49" charset="-122"/>
              </a:rPr>
              <a:t>先序遍历（</a:t>
            </a:r>
            <a:r>
              <a:rPr lang="en-US" altLang="zh-CN">
                <a:solidFill>
                  <a:schemeClr val="tx1"/>
                </a:solidFill>
                <a:ea typeface="楷体_GB2312" pitchFamily="49" charset="-122"/>
              </a:rPr>
              <a:t>DLR</a:t>
            </a:r>
            <a:r>
              <a:rPr lang="zh-CN" altLang="en-US">
                <a:solidFill>
                  <a:schemeClr val="tx1"/>
                </a:solidFill>
                <a:ea typeface="楷体_GB2312" pitchFamily="49" charset="-122"/>
              </a:rPr>
              <a:t>）</a:t>
            </a:r>
          </a:p>
        </p:txBody>
      </p:sp>
      <p:sp>
        <p:nvSpPr>
          <p:cNvPr id="395269" name="Text Box 5"/>
          <p:cNvSpPr txBox="1">
            <a:spLocks noChangeArrowheads="1"/>
          </p:cNvSpPr>
          <p:nvPr/>
        </p:nvSpPr>
        <p:spPr bwMode="auto">
          <a:xfrm>
            <a:off x="761999" y="2973388"/>
            <a:ext cx="3420000" cy="531812"/>
          </a:xfrm>
          <a:prstGeom prst="rect">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50000"/>
              </a:spcBef>
            </a:pPr>
            <a:r>
              <a:rPr lang="en-US" altLang="zh-CN" dirty="0">
                <a:solidFill>
                  <a:srgbClr val="990000"/>
                </a:solidFill>
                <a:ea typeface="楷体_GB2312" pitchFamily="49" charset="-122"/>
              </a:rPr>
              <a:t>A B C D E F G H K</a:t>
            </a:r>
          </a:p>
        </p:txBody>
      </p:sp>
      <p:sp>
        <p:nvSpPr>
          <p:cNvPr id="67591" name="Rectangle 6"/>
          <p:cNvSpPr>
            <a:spLocks noChangeArrowheads="1"/>
          </p:cNvSpPr>
          <p:nvPr/>
        </p:nvSpPr>
        <p:spPr bwMode="auto">
          <a:xfrm>
            <a:off x="761999" y="3505200"/>
            <a:ext cx="3420000" cy="531813"/>
          </a:xfrm>
          <a:prstGeom prst="rect">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r>
              <a:rPr lang="zh-CN" altLang="en-US" dirty="0">
                <a:solidFill>
                  <a:schemeClr val="tx1"/>
                </a:solidFill>
                <a:ea typeface="楷体_GB2312" pitchFamily="49" charset="-122"/>
              </a:rPr>
              <a:t>中序遍历（</a:t>
            </a:r>
            <a:r>
              <a:rPr lang="en-US" altLang="zh-CN" dirty="0">
                <a:solidFill>
                  <a:schemeClr val="tx1"/>
                </a:solidFill>
                <a:ea typeface="楷体_GB2312" pitchFamily="49" charset="-122"/>
              </a:rPr>
              <a:t>LDR</a:t>
            </a:r>
            <a:r>
              <a:rPr lang="zh-CN" altLang="en-US" dirty="0">
                <a:solidFill>
                  <a:schemeClr val="tx1"/>
                </a:solidFill>
                <a:ea typeface="楷体_GB2312" pitchFamily="49" charset="-122"/>
              </a:rPr>
              <a:t>）</a:t>
            </a:r>
          </a:p>
        </p:txBody>
      </p:sp>
      <p:sp>
        <p:nvSpPr>
          <p:cNvPr id="395271" name="Rectangle 7"/>
          <p:cNvSpPr>
            <a:spLocks noChangeArrowheads="1"/>
          </p:cNvSpPr>
          <p:nvPr/>
        </p:nvSpPr>
        <p:spPr bwMode="auto">
          <a:xfrm>
            <a:off x="761999" y="4038600"/>
            <a:ext cx="3420000" cy="531813"/>
          </a:xfrm>
          <a:prstGeom prst="rect">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eaLnBrk="0" hangingPunct="0">
              <a:spcBef>
                <a:spcPct val="50000"/>
              </a:spcBef>
            </a:pPr>
            <a:r>
              <a:rPr lang="en-US" altLang="zh-CN" dirty="0">
                <a:solidFill>
                  <a:srgbClr val="990000"/>
                </a:solidFill>
                <a:ea typeface="楷体_GB2312" pitchFamily="49" charset="-122"/>
              </a:rPr>
              <a:t>B D C A H G K F E</a:t>
            </a:r>
          </a:p>
        </p:txBody>
      </p:sp>
      <p:sp>
        <p:nvSpPr>
          <p:cNvPr id="67593" name="Rectangle 8"/>
          <p:cNvSpPr>
            <a:spLocks noChangeArrowheads="1"/>
          </p:cNvSpPr>
          <p:nvPr/>
        </p:nvSpPr>
        <p:spPr bwMode="auto">
          <a:xfrm>
            <a:off x="761999" y="4572000"/>
            <a:ext cx="3420000" cy="531813"/>
          </a:xfrm>
          <a:prstGeom prst="rect">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r>
              <a:rPr lang="zh-CN" altLang="en-US">
                <a:solidFill>
                  <a:schemeClr val="tx1"/>
                </a:solidFill>
                <a:ea typeface="楷体_GB2312" pitchFamily="49" charset="-122"/>
              </a:rPr>
              <a:t>后序遍历（</a:t>
            </a:r>
            <a:r>
              <a:rPr lang="en-US" altLang="zh-CN">
                <a:solidFill>
                  <a:schemeClr val="tx1"/>
                </a:solidFill>
                <a:ea typeface="楷体_GB2312" pitchFamily="49" charset="-122"/>
              </a:rPr>
              <a:t>LRD</a:t>
            </a:r>
            <a:r>
              <a:rPr lang="zh-CN" altLang="en-US">
                <a:solidFill>
                  <a:schemeClr val="tx1"/>
                </a:solidFill>
                <a:ea typeface="楷体_GB2312" pitchFamily="49" charset="-122"/>
              </a:rPr>
              <a:t>）</a:t>
            </a:r>
          </a:p>
        </p:txBody>
      </p:sp>
      <p:sp>
        <p:nvSpPr>
          <p:cNvPr id="395273" name="Rectangle 9"/>
          <p:cNvSpPr>
            <a:spLocks noChangeArrowheads="1"/>
          </p:cNvSpPr>
          <p:nvPr/>
        </p:nvSpPr>
        <p:spPr bwMode="auto">
          <a:xfrm>
            <a:off x="761999" y="5105400"/>
            <a:ext cx="3420000" cy="531813"/>
          </a:xfrm>
          <a:prstGeom prst="rect">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eaLnBrk="0" hangingPunct="0">
              <a:spcBef>
                <a:spcPct val="50000"/>
              </a:spcBef>
            </a:pPr>
            <a:r>
              <a:rPr lang="en-US" altLang="zh-CN" dirty="0">
                <a:solidFill>
                  <a:srgbClr val="990000"/>
                </a:solidFill>
                <a:ea typeface="楷体_GB2312" pitchFamily="49" charset="-122"/>
              </a:rPr>
              <a:t>D C B H K G F E A</a:t>
            </a:r>
          </a:p>
        </p:txBody>
      </p:sp>
      <p:grpSp>
        <p:nvGrpSpPr>
          <p:cNvPr id="67595" name="Group 50"/>
          <p:cNvGrpSpPr>
            <a:grpSpLocks/>
          </p:cNvGrpSpPr>
          <p:nvPr/>
        </p:nvGrpSpPr>
        <p:grpSpPr bwMode="auto">
          <a:xfrm>
            <a:off x="5334000" y="2133600"/>
            <a:ext cx="2970213" cy="3994150"/>
            <a:chOff x="3360" y="1344"/>
            <a:chExt cx="1871" cy="2516"/>
          </a:xfrm>
        </p:grpSpPr>
        <p:sp>
          <p:nvSpPr>
            <p:cNvPr id="67596" name="Line 49"/>
            <p:cNvSpPr>
              <a:spLocks noChangeShapeType="1"/>
            </p:cNvSpPr>
            <p:nvPr/>
          </p:nvSpPr>
          <p:spPr bwMode="auto">
            <a:xfrm flipH="1">
              <a:off x="4320" y="2544"/>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7597" name="Line 48"/>
            <p:cNvSpPr>
              <a:spLocks noChangeShapeType="1"/>
            </p:cNvSpPr>
            <p:nvPr/>
          </p:nvSpPr>
          <p:spPr bwMode="auto">
            <a:xfrm>
              <a:off x="4416" y="3168"/>
              <a:ext cx="192"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7598" name="Line 47"/>
            <p:cNvSpPr>
              <a:spLocks noChangeShapeType="1"/>
            </p:cNvSpPr>
            <p:nvPr/>
          </p:nvSpPr>
          <p:spPr bwMode="auto">
            <a:xfrm flipH="1">
              <a:off x="3984" y="3168"/>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7599" name="Line 11"/>
            <p:cNvSpPr>
              <a:spLocks noChangeShapeType="1"/>
            </p:cNvSpPr>
            <p:nvPr/>
          </p:nvSpPr>
          <p:spPr bwMode="auto">
            <a:xfrm flipH="1">
              <a:off x="3744" y="2592"/>
              <a:ext cx="258" cy="38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600" name="Group 12"/>
            <p:cNvGrpSpPr>
              <a:grpSpLocks/>
            </p:cNvGrpSpPr>
            <p:nvPr/>
          </p:nvGrpSpPr>
          <p:grpSpPr bwMode="auto">
            <a:xfrm>
              <a:off x="3360" y="2832"/>
              <a:ext cx="724" cy="404"/>
              <a:chOff x="723" y="1543"/>
              <a:chExt cx="680" cy="404"/>
            </a:xfrm>
          </p:grpSpPr>
          <p:sp>
            <p:nvSpPr>
              <p:cNvPr id="67629" name="Oval 13"/>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30" name="Text Box 14"/>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D</a:t>
                </a:r>
              </a:p>
            </p:txBody>
          </p:sp>
        </p:grpSp>
        <p:sp>
          <p:nvSpPr>
            <p:cNvPr id="67601" name="Line 15"/>
            <p:cNvSpPr>
              <a:spLocks noChangeShapeType="1"/>
            </p:cNvSpPr>
            <p:nvPr/>
          </p:nvSpPr>
          <p:spPr bwMode="auto">
            <a:xfrm flipH="1">
              <a:off x="3715" y="1680"/>
              <a:ext cx="408" cy="28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2" name="Line 16"/>
            <p:cNvSpPr>
              <a:spLocks noChangeShapeType="1"/>
            </p:cNvSpPr>
            <p:nvPr/>
          </p:nvSpPr>
          <p:spPr bwMode="auto">
            <a:xfrm>
              <a:off x="4430" y="1680"/>
              <a:ext cx="408" cy="286"/>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3" name="Line 17"/>
            <p:cNvSpPr>
              <a:spLocks noChangeShapeType="1"/>
            </p:cNvSpPr>
            <p:nvPr/>
          </p:nvSpPr>
          <p:spPr bwMode="auto">
            <a:xfrm>
              <a:off x="3749" y="2115"/>
              <a:ext cx="255" cy="24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4" name="Line 18"/>
            <p:cNvSpPr>
              <a:spLocks noChangeShapeType="1"/>
            </p:cNvSpPr>
            <p:nvPr/>
          </p:nvSpPr>
          <p:spPr bwMode="auto">
            <a:xfrm flipH="1">
              <a:off x="4656" y="2115"/>
              <a:ext cx="172" cy="285"/>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605" name="Group 20"/>
            <p:cNvGrpSpPr>
              <a:grpSpLocks/>
            </p:cNvGrpSpPr>
            <p:nvPr/>
          </p:nvGrpSpPr>
          <p:grpSpPr bwMode="auto">
            <a:xfrm>
              <a:off x="4021" y="1344"/>
              <a:ext cx="613" cy="404"/>
              <a:chOff x="3544" y="935"/>
              <a:chExt cx="576" cy="404"/>
            </a:xfrm>
          </p:grpSpPr>
          <p:sp>
            <p:nvSpPr>
              <p:cNvPr id="67627" name="Oval 21"/>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28" name="Text Box 22"/>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67606" name="Group 23"/>
            <p:cNvGrpSpPr>
              <a:grpSpLocks/>
            </p:cNvGrpSpPr>
            <p:nvPr/>
          </p:nvGrpSpPr>
          <p:grpSpPr bwMode="auto">
            <a:xfrm>
              <a:off x="4329" y="2251"/>
              <a:ext cx="613" cy="404"/>
              <a:chOff x="3784" y="1987"/>
              <a:chExt cx="576" cy="404"/>
            </a:xfrm>
          </p:grpSpPr>
          <p:sp>
            <p:nvSpPr>
              <p:cNvPr id="67625" name="Oval 24"/>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26" name="Text Box 25"/>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67607" name="Group 26"/>
            <p:cNvGrpSpPr>
              <a:grpSpLocks/>
            </p:cNvGrpSpPr>
            <p:nvPr/>
          </p:nvGrpSpPr>
          <p:grpSpPr bwMode="auto">
            <a:xfrm>
              <a:off x="3798" y="2251"/>
              <a:ext cx="613" cy="404"/>
              <a:chOff x="3304" y="1991"/>
              <a:chExt cx="576" cy="404"/>
            </a:xfrm>
          </p:grpSpPr>
          <p:sp>
            <p:nvSpPr>
              <p:cNvPr id="67623" name="Oval 27"/>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24" name="Text Box 28"/>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67608" name="Group 32"/>
            <p:cNvGrpSpPr>
              <a:grpSpLocks/>
            </p:cNvGrpSpPr>
            <p:nvPr/>
          </p:nvGrpSpPr>
          <p:grpSpPr bwMode="auto">
            <a:xfrm>
              <a:off x="4618" y="1753"/>
              <a:ext cx="613" cy="404"/>
              <a:chOff x="4216" y="1415"/>
              <a:chExt cx="576" cy="404"/>
            </a:xfrm>
          </p:grpSpPr>
          <p:sp>
            <p:nvSpPr>
              <p:cNvPr id="67621" name="Oval 33"/>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22" name="Text Box 34"/>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67609" name="Group 35"/>
            <p:cNvGrpSpPr>
              <a:grpSpLocks/>
            </p:cNvGrpSpPr>
            <p:nvPr/>
          </p:nvGrpSpPr>
          <p:grpSpPr bwMode="auto">
            <a:xfrm>
              <a:off x="3411" y="1753"/>
              <a:ext cx="613" cy="404"/>
              <a:chOff x="2920" y="1463"/>
              <a:chExt cx="576" cy="404"/>
            </a:xfrm>
          </p:grpSpPr>
          <p:sp>
            <p:nvSpPr>
              <p:cNvPr id="67619" name="Oval 36"/>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20" name="Text Box 37"/>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nvGrpSpPr>
            <p:cNvPr id="67610" name="Group 38"/>
            <p:cNvGrpSpPr>
              <a:grpSpLocks/>
            </p:cNvGrpSpPr>
            <p:nvPr/>
          </p:nvGrpSpPr>
          <p:grpSpPr bwMode="auto">
            <a:xfrm>
              <a:off x="4080" y="2832"/>
              <a:ext cx="613" cy="404"/>
              <a:chOff x="3784" y="1987"/>
              <a:chExt cx="576" cy="404"/>
            </a:xfrm>
          </p:grpSpPr>
          <p:sp>
            <p:nvSpPr>
              <p:cNvPr id="67617" name="Oval 39"/>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18" name="Text Box 40"/>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G</a:t>
                </a:r>
              </a:p>
            </p:txBody>
          </p:sp>
        </p:grpSp>
        <p:grpSp>
          <p:nvGrpSpPr>
            <p:cNvPr id="67611" name="Group 41"/>
            <p:cNvGrpSpPr>
              <a:grpSpLocks/>
            </p:cNvGrpSpPr>
            <p:nvPr/>
          </p:nvGrpSpPr>
          <p:grpSpPr bwMode="auto">
            <a:xfrm>
              <a:off x="3696" y="3456"/>
              <a:ext cx="613" cy="404"/>
              <a:chOff x="3784" y="1987"/>
              <a:chExt cx="576" cy="404"/>
            </a:xfrm>
          </p:grpSpPr>
          <p:sp>
            <p:nvSpPr>
              <p:cNvPr id="67615" name="Oval 4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16" name="Text Box 4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H</a:t>
                </a:r>
              </a:p>
            </p:txBody>
          </p:sp>
        </p:grpSp>
        <p:grpSp>
          <p:nvGrpSpPr>
            <p:cNvPr id="67612" name="Group 44"/>
            <p:cNvGrpSpPr>
              <a:grpSpLocks/>
            </p:cNvGrpSpPr>
            <p:nvPr/>
          </p:nvGrpSpPr>
          <p:grpSpPr bwMode="auto">
            <a:xfrm>
              <a:off x="4320" y="3456"/>
              <a:ext cx="613" cy="404"/>
              <a:chOff x="3784" y="1987"/>
              <a:chExt cx="576" cy="404"/>
            </a:xfrm>
          </p:grpSpPr>
          <p:sp>
            <p:nvSpPr>
              <p:cNvPr id="67613" name="Oval 45"/>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7614" name="Text Box 46"/>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K</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5269"/>
                                        </p:tgtEl>
                                        <p:attrNameLst>
                                          <p:attrName>style.visibility</p:attrName>
                                        </p:attrNameLst>
                                      </p:cBhvr>
                                      <p:to>
                                        <p:strVal val="visible"/>
                                      </p:to>
                                    </p:set>
                                    <p:animEffect transition="in" filter="wipe(left)">
                                      <p:cBhvr>
                                        <p:cTn id="7" dur="500"/>
                                        <p:tgtEl>
                                          <p:spTgt spid="395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5271"/>
                                        </p:tgtEl>
                                        <p:attrNameLst>
                                          <p:attrName>style.visibility</p:attrName>
                                        </p:attrNameLst>
                                      </p:cBhvr>
                                      <p:to>
                                        <p:strVal val="visible"/>
                                      </p:to>
                                    </p:set>
                                    <p:animEffect transition="in" filter="wipe(left)">
                                      <p:cBhvr>
                                        <p:cTn id="12" dur="500"/>
                                        <p:tgtEl>
                                          <p:spTgt spid="3952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5273"/>
                                        </p:tgtEl>
                                        <p:attrNameLst>
                                          <p:attrName>style.visibility</p:attrName>
                                        </p:attrNameLst>
                                      </p:cBhvr>
                                      <p:to>
                                        <p:strVal val="visible"/>
                                      </p:to>
                                    </p:set>
                                    <p:animEffect transition="in" filter="wipe(left)">
                                      <p:cBhvr>
                                        <p:cTn id="17" dur="500"/>
                                        <p:tgtEl>
                                          <p:spTgt spid="395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9" grpId="0" animBg="1"/>
      <p:bldP spid="395271" grpId="0" animBg="1"/>
      <p:bldP spid="39527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4" name="Freeform 40"/>
          <p:cNvSpPr>
            <a:spLocks/>
          </p:cNvSpPr>
          <p:nvPr/>
        </p:nvSpPr>
        <p:spPr bwMode="auto">
          <a:xfrm>
            <a:off x="6248400" y="3429000"/>
            <a:ext cx="609600" cy="762000"/>
          </a:xfrm>
          <a:custGeom>
            <a:avLst/>
            <a:gdLst>
              <a:gd name="T0" fmla="*/ 152400 w 384"/>
              <a:gd name="T1" fmla="*/ 762000 h 480"/>
              <a:gd name="T2" fmla="*/ 76200 w 384"/>
              <a:gd name="T3" fmla="*/ 304800 h 480"/>
              <a:gd name="T4" fmla="*/ 609600 w 384"/>
              <a:gd name="T5" fmla="*/ 0 h 480"/>
              <a:gd name="T6" fmla="*/ 0 60000 65536"/>
              <a:gd name="T7" fmla="*/ 0 60000 65536"/>
              <a:gd name="T8" fmla="*/ 0 60000 65536"/>
              <a:gd name="T9" fmla="*/ 0 w 384"/>
              <a:gd name="T10" fmla="*/ 0 h 480"/>
              <a:gd name="T11" fmla="*/ 384 w 384"/>
              <a:gd name="T12" fmla="*/ 480 h 480"/>
            </a:gdLst>
            <a:ahLst/>
            <a:cxnLst>
              <a:cxn ang="T6">
                <a:pos x="T0" y="T1"/>
              </a:cxn>
              <a:cxn ang="T7">
                <a:pos x="T2" y="T3"/>
              </a:cxn>
              <a:cxn ang="T8">
                <a:pos x="T4" y="T5"/>
              </a:cxn>
            </a:cxnLst>
            <a:rect l="T9" t="T10" r="T11" b="T12"/>
            <a:pathLst>
              <a:path w="384" h="480">
                <a:moveTo>
                  <a:pt x="96" y="480"/>
                </a:moveTo>
                <a:cubicBezTo>
                  <a:pt x="48" y="376"/>
                  <a:pt x="0" y="272"/>
                  <a:pt x="48" y="192"/>
                </a:cubicBezTo>
                <a:cubicBezTo>
                  <a:pt x="96" y="112"/>
                  <a:pt x="240" y="56"/>
                  <a:pt x="384" y="0"/>
                </a:cubicBezTo>
              </a:path>
            </a:pathLst>
          </a:custGeom>
          <a:noFill/>
          <a:ln w="28575" cap="sq">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6861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DCB58F58-D104-4AED-AB9F-94102E741D7C}" type="slidenum">
              <a:rPr kumimoji="0" lang="en-US" altLang="zh-CN" sz="1400" b="0" smtClean="0">
                <a:solidFill>
                  <a:schemeClr val="tx1"/>
                </a:solidFill>
              </a:rPr>
              <a:pPr eaLnBrk="1" hangingPunct="1"/>
              <a:t>67</a:t>
            </a:fld>
            <a:endParaRPr kumimoji="0" lang="en-US" altLang="zh-CN" sz="1400" b="0" smtClean="0">
              <a:solidFill>
                <a:schemeClr val="tx1"/>
              </a:solidFill>
            </a:endParaRPr>
          </a:p>
        </p:txBody>
      </p:sp>
      <p:sp>
        <p:nvSpPr>
          <p:cNvPr id="68611" name="Rectangle 2"/>
          <p:cNvSpPr>
            <a:spLocks noGrp="1" noChangeArrowheads="1"/>
          </p:cNvSpPr>
          <p:nvPr>
            <p:ph type="title"/>
          </p:nvPr>
        </p:nvSpPr>
        <p:spPr/>
        <p:txBody>
          <a:bodyPr/>
          <a:lstStyle/>
          <a:p>
            <a:pPr eaLnBrk="1" hangingPunct="1"/>
            <a:r>
              <a:rPr lang="zh-CN" altLang="en-US" smtClean="0"/>
              <a:t>什么是线索树？</a:t>
            </a:r>
          </a:p>
        </p:txBody>
      </p:sp>
      <p:sp>
        <p:nvSpPr>
          <p:cNvPr id="68612" name="Rectangle 3"/>
          <p:cNvSpPr>
            <a:spLocks noGrp="1" noChangeArrowheads="1"/>
          </p:cNvSpPr>
          <p:nvPr>
            <p:ph type="body" idx="1"/>
          </p:nvPr>
        </p:nvSpPr>
        <p:spPr>
          <a:xfrm>
            <a:off x="457200" y="1371600"/>
            <a:ext cx="5410200" cy="4953000"/>
          </a:xfrm>
        </p:spPr>
        <p:txBody>
          <a:bodyPr/>
          <a:lstStyle/>
          <a:p>
            <a:pPr eaLnBrk="1" hangingPunct="1"/>
            <a:r>
              <a:rPr lang="zh-CN" altLang="en-US" smtClean="0">
                <a:solidFill>
                  <a:schemeClr val="tx1"/>
                </a:solidFill>
              </a:rPr>
              <a:t>先序序列：</a:t>
            </a:r>
            <a:r>
              <a:rPr lang="en-US" altLang="zh-CN" smtClean="0">
                <a:solidFill>
                  <a:srgbClr val="990000"/>
                </a:solidFill>
              </a:rPr>
              <a:t>A B C </a:t>
            </a:r>
            <a:r>
              <a:rPr lang="en-US" altLang="zh-CN" u="sng" smtClean="0">
                <a:solidFill>
                  <a:srgbClr val="000099"/>
                </a:solidFill>
              </a:rPr>
              <a:t>D</a:t>
            </a:r>
            <a:r>
              <a:rPr lang="en-US" altLang="zh-CN" smtClean="0">
                <a:solidFill>
                  <a:srgbClr val="990000"/>
                </a:solidFill>
              </a:rPr>
              <a:t> E F G H K</a:t>
            </a:r>
          </a:p>
          <a:p>
            <a:pPr eaLnBrk="1" hangingPunct="1"/>
            <a:r>
              <a:rPr lang="zh-CN" altLang="en-US" smtClean="0"/>
              <a:t>指向该线性序列中的“前驱”和 “后继” 的指针，称作“</a:t>
            </a:r>
            <a:r>
              <a:rPr lang="zh-CN" altLang="en-US" smtClean="0">
                <a:solidFill>
                  <a:srgbClr val="FF3300"/>
                </a:solidFill>
              </a:rPr>
              <a:t>线索</a:t>
            </a:r>
            <a:r>
              <a:rPr lang="zh-CN" altLang="en-US" smtClean="0"/>
              <a:t>”</a:t>
            </a:r>
          </a:p>
          <a:p>
            <a:pPr eaLnBrk="1" hangingPunct="1"/>
            <a:r>
              <a:rPr lang="zh-CN" altLang="en-US" smtClean="0">
                <a:solidFill>
                  <a:schemeClr val="tx1"/>
                </a:solidFill>
              </a:rPr>
              <a:t>包含 “线索” 的存储结构，称作 “</a:t>
            </a:r>
            <a:r>
              <a:rPr lang="zh-CN" altLang="en-US" smtClean="0">
                <a:solidFill>
                  <a:srgbClr val="FF3300"/>
                </a:solidFill>
              </a:rPr>
              <a:t>线索链表</a:t>
            </a:r>
            <a:r>
              <a:rPr lang="zh-CN" altLang="en-US" smtClean="0">
                <a:solidFill>
                  <a:schemeClr val="tx1"/>
                </a:solidFill>
              </a:rPr>
              <a:t>”</a:t>
            </a:r>
          </a:p>
          <a:p>
            <a:pPr eaLnBrk="1" hangingPunct="1"/>
            <a:r>
              <a:rPr lang="zh-CN" altLang="en-US" smtClean="0">
                <a:solidFill>
                  <a:schemeClr val="tx1"/>
                </a:solidFill>
              </a:rPr>
              <a:t>与其相应的二叉树，称作 “</a:t>
            </a:r>
            <a:r>
              <a:rPr lang="zh-CN" altLang="en-US" smtClean="0">
                <a:solidFill>
                  <a:srgbClr val="FF3300"/>
                </a:solidFill>
              </a:rPr>
              <a:t>线索二叉树</a:t>
            </a:r>
            <a:r>
              <a:rPr lang="zh-CN" altLang="en-US" smtClean="0">
                <a:solidFill>
                  <a:schemeClr val="tx1"/>
                </a:solidFill>
              </a:rPr>
              <a:t>”</a:t>
            </a:r>
          </a:p>
        </p:txBody>
      </p:sp>
      <p:grpSp>
        <p:nvGrpSpPr>
          <p:cNvPr id="68613" name="Group 4"/>
          <p:cNvGrpSpPr>
            <a:grpSpLocks/>
          </p:cNvGrpSpPr>
          <p:nvPr/>
        </p:nvGrpSpPr>
        <p:grpSpPr bwMode="auto">
          <a:xfrm>
            <a:off x="6019800" y="1600200"/>
            <a:ext cx="2970213" cy="3994150"/>
            <a:chOff x="3360" y="1344"/>
            <a:chExt cx="1871" cy="2516"/>
          </a:xfrm>
        </p:grpSpPr>
        <p:sp>
          <p:nvSpPr>
            <p:cNvPr id="68616" name="Line 5"/>
            <p:cNvSpPr>
              <a:spLocks noChangeShapeType="1"/>
            </p:cNvSpPr>
            <p:nvPr/>
          </p:nvSpPr>
          <p:spPr bwMode="auto">
            <a:xfrm flipH="1">
              <a:off x="4320" y="2544"/>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8617" name="Line 6"/>
            <p:cNvSpPr>
              <a:spLocks noChangeShapeType="1"/>
            </p:cNvSpPr>
            <p:nvPr/>
          </p:nvSpPr>
          <p:spPr bwMode="auto">
            <a:xfrm>
              <a:off x="4416" y="3168"/>
              <a:ext cx="192"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8618" name="Line 7"/>
            <p:cNvSpPr>
              <a:spLocks noChangeShapeType="1"/>
            </p:cNvSpPr>
            <p:nvPr/>
          </p:nvSpPr>
          <p:spPr bwMode="auto">
            <a:xfrm flipH="1">
              <a:off x="3984" y="3168"/>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8619" name="Line 8"/>
            <p:cNvSpPr>
              <a:spLocks noChangeShapeType="1"/>
            </p:cNvSpPr>
            <p:nvPr/>
          </p:nvSpPr>
          <p:spPr bwMode="auto">
            <a:xfrm flipH="1">
              <a:off x="3744" y="2592"/>
              <a:ext cx="258" cy="38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620" name="Group 9"/>
            <p:cNvGrpSpPr>
              <a:grpSpLocks/>
            </p:cNvGrpSpPr>
            <p:nvPr/>
          </p:nvGrpSpPr>
          <p:grpSpPr bwMode="auto">
            <a:xfrm>
              <a:off x="3360" y="2832"/>
              <a:ext cx="724" cy="404"/>
              <a:chOff x="723" y="1543"/>
              <a:chExt cx="680" cy="404"/>
            </a:xfrm>
          </p:grpSpPr>
          <p:sp>
            <p:nvSpPr>
              <p:cNvPr id="68649" name="Oval 10"/>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8650" name="Text Box 11"/>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dirty="0">
                    <a:solidFill>
                      <a:schemeClr val="tx1"/>
                    </a:solidFill>
                    <a:latin typeface="黑体" pitchFamily="2" charset="-122"/>
                    <a:ea typeface="黑体" pitchFamily="2" charset="-122"/>
                  </a:rPr>
                  <a:t>D</a:t>
                </a:r>
              </a:p>
            </p:txBody>
          </p:sp>
        </p:grpSp>
        <p:sp>
          <p:nvSpPr>
            <p:cNvPr id="68621" name="Line 12"/>
            <p:cNvSpPr>
              <a:spLocks noChangeShapeType="1"/>
            </p:cNvSpPr>
            <p:nvPr/>
          </p:nvSpPr>
          <p:spPr bwMode="auto">
            <a:xfrm flipH="1">
              <a:off x="3715" y="1680"/>
              <a:ext cx="408" cy="28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2" name="Line 13"/>
            <p:cNvSpPr>
              <a:spLocks noChangeShapeType="1"/>
            </p:cNvSpPr>
            <p:nvPr/>
          </p:nvSpPr>
          <p:spPr bwMode="auto">
            <a:xfrm>
              <a:off x="4430" y="1680"/>
              <a:ext cx="408" cy="286"/>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3" name="Line 14"/>
            <p:cNvSpPr>
              <a:spLocks noChangeShapeType="1"/>
            </p:cNvSpPr>
            <p:nvPr/>
          </p:nvSpPr>
          <p:spPr bwMode="auto">
            <a:xfrm>
              <a:off x="3749" y="2115"/>
              <a:ext cx="255" cy="24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4" name="Line 15"/>
            <p:cNvSpPr>
              <a:spLocks noChangeShapeType="1"/>
            </p:cNvSpPr>
            <p:nvPr/>
          </p:nvSpPr>
          <p:spPr bwMode="auto">
            <a:xfrm flipH="1">
              <a:off x="4656" y="2115"/>
              <a:ext cx="172" cy="285"/>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625" name="Group 16"/>
            <p:cNvGrpSpPr>
              <a:grpSpLocks/>
            </p:cNvGrpSpPr>
            <p:nvPr/>
          </p:nvGrpSpPr>
          <p:grpSpPr bwMode="auto">
            <a:xfrm>
              <a:off x="4021" y="1344"/>
              <a:ext cx="613" cy="404"/>
              <a:chOff x="3544" y="935"/>
              <a:chExt cx="576" cy="404"/>
            </a:xfrm>
          </p:grpSpPr>
          <p:sp>
            <p:nvSpPr>
              <p:cNvPr id="68647" name="Oval 17"/>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8648" name="Text Box 18"/>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68626" name="Group 19"/>
            <p:cNvGrpSpPr>
              <a:grpSpLocks/>
            </p:cNvGrpSpPr>
            <p:nvPr/>
          </p:nvGrpSpPr>
          <p:grpSpPr bwMode="auto">
            <a:xfrm>
              <a:off x="4329" y="2251"/>
              <a:ext cx="613" cy="404"/>
              <a:chOff x="3784" y="1987"/>
              <a:chExt cx="576" cy="404"/>
            </a:xfrm>
          </p:grpSpPr>
          <p:sp>
            <p:nvSpPr>
              <p:cNvPr id="68645" name="Oval 20"/>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8646" name="Text Box 21"/>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68627" name="Group 22"/>
            <p:cNvGrpSpPr>
              <a:grpSpLocks/>
            </p:cNvGrpSpPr>
            <p:nvPr/>
          </p:nvGrpSpPr>
          <p:grpSpPr bwMode="auto">
            <a:xfrm>
              <a:off x="3798" y="2251"/>
              <a:ext cx="613" cy="404"/>
              <a:chOff x="3304" y="1991"/>
              <a:chExt cx="576" cy="404"/>
            </a:xfrm>
          </p:grpSpPr>
          <p:sp>
            <p:nvSpPr>
              <p:cNvPr id="68643" name="Oval 23"/>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8644" name="Text Box 24"/>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68628" name="Group 25"/>
            <p:cNvGrpSpPr>
              <a:grpSpLocks/>
            </p:cNvGrpSpPr>
            <p:nvPr/>
          </p:nvGrpSpPr>
          <p:grpSpPr bwMode="auto">
            <a:xfrm>
              <a:off x="4618" y="1753"/>
              <a:ext cx="613" cy="404"/>
              <a:chOff x="4216" y="1415"/>
              <a:chExt cx="576" cy="404"/>
            </a:xfrm>
          </p:grpSpPr>
          <p:sp>
            <p:nvSpPr>
              <p:cNvPr id="68641" name="Oval 26"/>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8642" name="Text Box 27"/>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68629" name="Group 28"/>
            <p:cNvGrpSpPr>
              <a:grpSpLocks/>
            </p:cNvGrpSpPr>
            <p:nvPr/>
          </p:nvGrpSpPr>
          <p:grpSpPr bwMode="auto">
            <a:xfrm>
              <a:off x="3411" y="1753"/>
              <a:ext cx="613" cy="404"/>
              <a:chOff x="2920" y="1463"/>
              <a:chExt cx="576" cy="404"/>
            </a:xfrm>
          </p:grpSpPr>
          <p:sp>
            <p:nvSpPr>
              <p:cNvPr id="68639" name="Oval 29"/>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8640" name="Text Box 30"/>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nvGrpSpPr>
            <p:cNvPr id="68630" name="Group 31"/>
            <p:cNvGrpSpPr>
              <a:grpSpLocks/>
            </p:cNvGrpSpPr>
            <p:nvPr/>
          </p:nvGrpSpPr>
          <p:grpSpPr bwMode="auto">
            <a:xfrm>
              <a:off x="4080" y="2832"/>
              <a:ext cx="613" cy="404"/>
              <a:chOff x="3784" y="1987"/>
              <a:chExt cx="576" cy="404"/>
            </a:xfrm>
          </p:grpSpPr>
          <p:sp>
            <p:nvSpPr>
              <p:cNvPr id="68637" name="Oval 3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8638" name="Text Box 3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G</a:t>
                </a:r>
              </a:p>
            </p:txBody>
          </p:sp>
        </p:grpSp>
        <p:grpSp>
          <p:nvGrpSpPr>
            <p:cNvPr id="68631" name="Group 34"/>
            <p:cNvGrpSpPr>
              <a:grpSpLocks/>
            </p:cNvGrpSpPr>
            <p:nvPr/>
          </p:nvGrpSpPr>
          <p:grpSpPr bwMode="auto">
            <a:xfrm>
              <a:off x="3696" y="3456"/>
              <a:ext cx="613" cy="404"/>
              <a:chOff x="3784" y="1987"/>
              <a:chExt cx="576" cy="404"/>
            </a:xfrm>
          </p:grpSpPr>
          <p:sp>
            <p:nvSpPr>
              <p:cNvPr id="68635" name="Oval 35"/>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8636" name="Text Box 36"/>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H</a:t>
                </a:r>
              </a:p>
            </p:txBody>
          </p:sp>
        </p:grpSp>
        <p:grpSp>
          <p:nvGrpSpPr>
            <p:cNvPr id="68632" name="Group 37"/>
            <p:cNvGrpSpPr>
              <a:grpSpLocks/>
            </p:cNvGrpSpPr>
            <p:nvPr/>
          </p:nvGrpSpPr>
          <p:grpSpPr bwMode="auto">
            <a:xfrm>
              <a:off x="4320" y="3456"/>
              <a:ext cx="613" cy="404"/>
              <a:chOff x="3784" y="1987"/>
              <a:chExt cx="576" cy="404"/>
            </a:xfrm>
          </p:grpSpPr>
          <p:sp>
            <p:nvSpPr>
              <p:cNvPr id="68633" name="Oval 38"/>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8634" name="Text Box 39"/>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K</a:t>
                </a:r>
              </a:p>
            </p:txBody>
          </p:sp>
        </p:grpSp>
      </p:grpSp>
      <p:sp>
        <p:nvSpPr>
          <p:cNvPr id="68615" name="Freeform 44"/>
          <p:cNvSpPr>
            <a:spLocks/>
          </p:cNvSpPr>
          <p:nvPr/>
        </p:nvSpPr>
        <p:spPr bwMode="auto">
          <a:xfrm>
            <a:off x="6858000" y="2819400"/>
            <a:ext cx="1917700" cy="1447800"/>
          </a:xfrm>
          <a:custGeom>
            <a:avLst/>
            <a:gdLst>
              <a:gd name="T0" fmla="*/ 0 w 1208"/>
              <a:gd name="T1" fmla="*/ 1447800 h 912"/>
              <a:gd name="T2" fmla="*/ 609600 w 1208"/>
              <a:gd name="T3" fmla="*/ 1143000 h 912"/>
              <a:gd name="T4" fmla="*/ 1676400 w 1208"/>
              <a:gd name="T5" fmla="*/ 838200 h 912"/>
              <a:gd name="T6" fmla="*/ 1905000 w 1208"/>
              <a:gd name="T7" fmla="*/ 457200 h 912"/>
              <a:gd name="T8" fmla="*/ 1752600 w 1208"/>
              <a:gd name="T9" fmla="*/ 0 h 912"/>
              <a:gd name="T10" fmla="*/ 0 60000 65536"/>
              <a:gd name="T11" fmla="*/ 0 60000 65536"/>
              <a:gd name="T12" fmla="*/ 0 60000 65536"/>
              <a:gd name="T13" fmla="*/ 0 60000 65536"/>
              <a:gd name="T14" fmla="*/ 0 60000 65536"/>
              <a:gd name="T15" fmla="*/ 0 w 1208"/>
              <a:gd name="T16" fmla="*/ 0 h 912"/>
              <a:gd name="T17" fmla="*/ 1208 w 1208"/>
              <a:gd name="T18" fmla="*/ 912 h 912"/>
            </a:gdLst>
            <a:ahLst/>
            <a:cxnLst>
              <a:cxn ang="T10">
                <a:pos x="T0" y="T1"/>
              </a:cxn>
              <a:cxn ang="T11">
                <a:pos x="T2" y="T3"/>
              </a:cxn>
              <a:cxn ang="T12">
                <a:pos x="T4" y="T5"/>
              </a:cxn>
              <a:cxn ang="T13">
                <a:pos x="T6" y="T7"/>
              </a:cxn>
              <a:cxn ang="T14">
                <a:pos x="T8" y="T9"/>
              </a:cxn>
            </a:cxnLst>
            <a:rect l="T15" t="T16" r="T17" b="T18"/>
            <a:pathLst>
              <a:path w="1208" h="912">
                <a:moveTo>
                  <a:pt x="0" y="912"/>
                </a:moveTo>
                <a:cubicBezTo>
                  <a:pt x="104" y="848"/>
                  <a:pt x="208" y="784"/>
                  <a:pt x="384" y="720"/>
                </a:cubicBezTo>
                <a:cubicBezTo>
                  <a:pt x="560" y="656"/>
                  <a:pt x="920" y="600"/>
                  <a:pt x="1056" y="528"/>
                </a:cubicBezTo>
                <a:cubicBezTo>
                  <a:pt x="1192" y="456"/>
                  <a:pt x="1192" y="376"/>
                  <a:pt x="1200" y="288"/>
                </a:cubicBezTo>
                <a:cubicBezTo>
                  <a:pt x="1208" y="200"/>
                  <a:pt x="1156" y="100"/>
                  <a:pt x="1104" y="0"/>
                </a:cubicBezTo>
              </a:path>
            </a:pathLst>
          </a:custGeom>
          <a:noFill/>
          <a:ln w="28575" cap="sq">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75D9969E-3128-4A5C-9461-5885C19FA7B8}" type="slidenum">
              <a:rPr kumimoji="0" lang="en-US" altLang="zh-CN" sz="1400" b="0" smtClean="0">
                <a:solidFill>
                  <a:schemeClr val="tx1"/>
                </a:solidFill>
              </a:rPr>
              <a:pPr eaLnBrk="1" hangingPunct="1"/>
              <a:t>68</a:t>
            </a:fld>
            <a:endParaRPr kumimoji="0" lang="en-US" altLang="zh-CN" sz="1400" b="0" smtClean="0">
              <a:solidFill>
                <a:schemeClr val="tx1"/>
              </a:solidFill>
            </a:endParaRPr>
          </a:p>
        </p:txBody>
      </p:sp>
      <p:sp>
        <p:nvSpPr>
          <p:cNvPr id="69635" name="Rectangle 2"/>
          <p:cNvSpPr>
            <a:spLocks noGrp="1" noChangeArrowheads="1"/>
          </p:cNvSpPr>
          <p:nvPr>
            <p:ph type="title"/>
          </p:nvPr>
        </p:nvSpPr>
        <p:spPr/>
        <p:txBody>
          <a:bodyPr/>
          <a:lstStyle/>
          <a:p>
            <a:pPr eaLnBrk="1" hangingPunct="1"/>
            <a:r>
              <a:rPr lang="zh-CN" altLang="en-US" smtClean="0"/>
              <a:t>线索链表</a:t>
            </a:r>
          </a:p>
        </p:txBody>
      </p:sp>
      <p:sp>
        <p:nvSpPr>
          <p:cNvPr id="69636" name="Rectangle 3"/>
          <p:cNvSpPr>
            <a:spLocks noGrp="1" noChangeArrowheads="1"/>
          </p:cNvSpPr>
          <p:nvPr>
            <p:ph type="body" idx="1"/>
          </p:nvPr>
        </p:nvSpPr>
        <p:spPr/>
        <p:txBody>
          <a:bodyPr/>
          <a:lstStyle/>
          <a:p>
            <a:pPr eaLnBrk="1" hangingPunct="1"/>
            <a:r>
              <a:rPr lang="en-US" altLang="zh-CN" dirty="0" smtClean="0"/>
              <a:t> </a:t>
            </a:r>
            <a:r>
              <a:rPr lang="zh-CN" altLang="en-US" dirty="0" smtClean="0"/>
              <a:t>在</a:t>
            </a:r>
            <a:r>
              <a:rPr lang="zh-CN" altLang="en-US" dirty="0" smtClean="0">
                <a:solidFill>
                  <a:srgbClr val="FF3300"/>
                </a:solidFill>
              </a:rPr>
              <a:t>二叉链表</a:t>
            </a:r>
            <a:r>
              <a:rPr lang="zh-CN" altLang="en-US" dirty="0" smtClean="0"/>
              <a:t>结点中增加两个标志域，并作如下规定：</a:t>
            </a:r>
          </a:p>
          <a:p>
            <a:pPr eaLnBrk="1" hangingPunct="1"/>
            <a:r>
              <a:rPr lang="zh-CN" altLang="en-US" dirty="0" smtClean="0"/>
              <a:t>若该结点的左子树不空，则</a:t>
            </a:r>
          </a:p>
          <a:p>
            <a:pPr lvl="1" eaLnBrk="1" hangingPunct="1"/>
            <a:r>
              <a:rPr lang="en-US" altLang="zh-CN" dirty="0" err="1" smtClean="0"/>
              <a:t>Lchild</a:t>
            </a:r>
            <a:r>
              <a:rPr lang="zh-CN" altLang="en-US" dirty="0" smtClean="0"/>
              <a:t>域的指针指向其左子树，</a:t>
            </a:r>
          </a:p>
          <a:p>
            <a:pPr lvl="1" eaLnBrk="1" hangingPunct="1"/>
            <a:r>
              <a:rPr lang="zh-CN" altLang="en-US" dirty="0" smtClean="0"/>
              <a:t>且</a:t>
            </a:r>
            <a:r>
              <a:rPr lang="en-US" altLang="zh-CN" dirty="0" err="1" smtClean="0"/>
              <a:t>LTag</a:t>
            </a:r>
            <a:r>
              <a:rPr lang="zh-CN" altLang="en-US" dirty="0" smtClean="0"/>
              <a:t>的值为“</a:t>
            </a:r>
            <a:r>
              <a:rPr lang="en-US" altLang="zh-CN" dirty="0" smtClean="0">
                <a:solidFill>
                  <a:srgbClr val="FF3300"/>
                </a:solidFill>
              </a:rPr>
              <a:t>Link</a:t>
            </a:r>
            <a:r>
              <a:rPr lang="en-US" altLang="zh-CN" dirty="0" smtClean="0"/>
              <a:t>”</a:t>
            </a:r>
            <a:r>
              <a:rPr lang="zh-CN" altLang="en-US" dirty="0" smtClean="0"/>
              <a:t>； </a:t>
            </a:r>
          </a:p>
          <a:p>
            <a:pPr eaLnBrk="1" hangingPunct="1"/>
            <a:r>
              <a:rPr lang="zh-CN" altLang="en-US" dirty="0" smtClean="0"/>
              <a:t>否则，</a:t>
            </a:r>
          </a:p>
          <a:p>
            <a:pPr lvl="1" eaLnBrk="1" hangingPunct="1"/>
            <a:r>
              <a:rPr lang="en-US" altLang="zh-CN" dirty="0" err="1" smtClean="0"/>
              <a:t>Lchild</a:t>
            </a:r>
            <a:r>
              <a:rPr lang="zh-CN" altLang="en-US" dirty="0" smtClean="0"/>
              <a:t>域的指针指向其“前驱”，</a:t>
            </a:r>
          </a:p>
          <a:p>
            <a:pPr lvl="1" eaLnBrk="1" hangingPunct="1"/>
            <a:r>
              <a:rPr lang="zh-CN" altLang="en-US" dirty="0" smtClean="0"/>
              <a:t>且</a:t>
            </a:r>
            <a:r>
              <a:rPr lang="en-US" altLang="zh-CN" dirty="0" err="1"/>
              <a:t>LTag</a:t>
            </a:r>
            <a:r>
              <a:rPr lang="zh-CN" altLang="en-US" dirty="0" smtClean="0"/>
              <a:t>的值为“</a:t>
            </a:r>
            <a:r>
              <a:rPr lang="en-US" altLang="zh-CN" dirty="0" smtClean="0">
                <a:solidFill>
                  <a:srgbClr val="FF3300"/>
                </a:solidFill>
              </a:rPr>
              <a:t>Thread</a:t>
            </a:r>
            <a:r>
              <a:rPr lang="en-US" altLang="zh-CN" dirty="0" smtClean="0"/>
              <a:t>” </a:t>
            </a:r>
            <a:r>
              <a:rPr lang="zh-CN" altLang="en-US" dirty="0" smtClean="0"/>
              <a:t>。</a:t>
            </a:r>
          </a:p>
        </p:txBody>
      </p:sp>
      <p:grpSp>
        <p:nvGrpSpPr>
          <p:cNvPr id="69637" name="Group 4"/>
          <p:cNvGrpSpPr>
            <a:grpSpLocks/>
          </p:cNvGrpSpPr>
          <p:nvPr/>
        </p:nvGrpSpPr>
        <p:grpSpPr bwMode="auto">
          <a:xfrm>
            <a:off x="6019800" y="2101850"/>
            <a:ext cx="2970213" cy="3994150"/>
            <a:chOff x="3360" y="1344"/>
            <a:chExt cx="1871" cy="2516"/>
          </a:xfrm>
        </p:grpSpPr>
        <p:sp>
          <p:nvSpPr>
            <p:cNvPr id="69656" name="Line 5"/>
            <p:cNvSpPr>
              <a:spLocks noChangeShapeType="1"/>
            </p:cNvSpPr>
            <p:nvPr/>
          </p:nvSpPr>
          <p:spPr bwMode="auto">
            <a:xfrm flipH="1">
              <a:off x="4320" y="2544"/>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657" name="Line 6"/>
            <p:cNvSpPr>
              <a:spLocks noChangeShapeType="1"/>
            </p:cNvSpPr>
            <p:nvPr/>
          </p:nvSpPr>
          <p:spPr bwMode="auto">
            <a:xfrm>
              <a:off x="4416" y="3168"/>
              <a:ext cx="192"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658" name="Line 7"/>
            <p:cNvSpPr>
              <a:spLocks noChangeShapeType="1"/>
            </p:cNvSpPr>
            <p:nvPr/>
          </p:nvSpPr>
          <p:spPr bwMode="auto">
            <a:xfrm flipH="1">
              <a:off x="3984" y="3168"/>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659" name="Line 8"/>
            <p:cNvSpPr>
              <a:spLocks noChangeShapeType="1"/>
            </p:cNvSpPr>
            <p:nvPr/>
          </p:nvSpPr>
          <p:spPr bwMode="auto">
            <a:xfrm flipH="1">
              <a:off x="3744" y="2592"/>
              <a:ext cx="258" cy="38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660" name="Group 9"/>
            <p:cNvGrpSpPr>
              <a:grpSpLocks/>
            </p:cNvGrpSpPr>
            <p:nvPr/>
          </p:nvGrpSpPr>
          <p:grpSpPr bwMode="auto">
            <a:xfrm>
              <a:off x="3360" y="2832"/>
              <a:ext cx="724" cy="404"/>
              <a:chOff x="723" y="1543"/>
              <a:chExt cx="680" cy="404"/>
            </a:xfrm>
          </p:grpSpPr>
          <p:sp>
            <p:nvSpPr>
              <p:cNvPr id="69689" name="Oval 10"/>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9690" name="Text Box 11"/>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D</a:t>
                </a:r>
              </a:p>
            </p:txBody>
          </p:sp>
        </p:grpSp>
        <p:sp>
          <p:nvSpPr>
            <p:cNvPr id="69661" name="Line 12"/>
            <p:cNvSpPr>
              <a:spLocks noChangeShapeType="1"/>
            </p:cNvSpPr>
            <p:nvPr/>
          </p:nvSpPr>
          <p:spPr bwMode="auto">
            <a:xfrm flipH="1">
              <a:off x="3715" y="1680"/>
              <a:ext cx="408" cy="28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2" name="Line 13"/>
            <p:cNvSpPr>
              <a:spLocks noChangeShapeType="1"/>
            </p:cNvSpPr>
            <p:nvPr/>
          </p:nvSpPr>
          <p:spPr bwMode="auto">
            <a:xfrm>
              <a:off x="4430" y="1680"/>
              <a:ext cx="408" cy="286"/>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Line 14"/>
            <p:cNvSpPr>
              <a:spLocks noChangeShapeType="1"/>
            </p:cNvSpPr>
            <p:nvPr/>
          </p:nvSpPr>
          <p:spPr bwMode="auto">
            <a:xfrm>
              <a:off x="3749" y="2115"/>
              <a:ext cx="255" cy="24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4" name="Line 15"/>
            <p:cNvSpPr>
              <a:spLocks noChangeShapeType="1"/>
            </p:cNvSpPr>
            <p:nvPr/>
          </p:nvSpPr>
          <p:spPr bwMode="auto">
            <a:xfrm flipH="1">
              <a:off x="4656" y="2115"/>
              <a:ext cx="172" cy="285"/>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665" name="Group 16"/>
            <p:cNvGrpSpPr>
              <a:grpSpLocks/>
            </p:cNvGrpSpPr>
            <p:nvPr/>
          </p:nvGrpSpPr>
          <p:grpSpPr bwMode="auto">
            <a:xfrm>
              <a:off x="4021" y="1344"/>
              <a:ext cx="613" cy="404"/>
              <a:chOff x="3544" y="935"/>
              <a:chExt cx="576" cy="404"/>
            </a:xfrm>
          </p:grpSpPr>
          <p:sp>
            <p:nvSpPr>
              <p:cNvPr id="69687" name="Oval 17"/>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9688" name="Text Box 18"/>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69666" name="Group 19"/>
            <p:cNvGrpSpPr>
              <a:grpSpLocks/>
            </p:cNvGrpSpPr>
            <p:nvPr/>
          </p:nvGrpSpPr>
          <p:grpSpPr bwMode="auto">
            <a:xfrm>
              <a:off x="4329" y="2251"/>
              <a:ext cx="613" cy="404"/>
              <a:chOff x="3784" y="1987"/>
              <a:chExt cx="576" cy="404"/>
            </a:xfrm>
          </p:grpSpPr>
          <p:sp>
            <p:nvSpPr>
              <p:cNvPr id="69685" name="Oval 20"/>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9686" name="Text Box 21"/>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69667" name="Group 22"/>
            <p:cNvGrpSpPr>
              <a:grpSpLocks/>
            </p:cNvGrpSpPr>
            <p:nvPr/>
          </p:nvGrpSpPr>
          <p:grpSpPr bwMode="auto">
            <a:xfrm>
              <a:off x="3798" y="2251"/>
              <a:ext cx="613" cy="404"/>
              <a:chOff x="3304" y="1991"/>
              <a:chExt cx="576" cy="404"/>
            </a:xfrm>
          </p:grpSpPr>
          <p:sp>
            <p:nvSpPr>
              <p:cNvPr id="69683" name="Oval 23"/>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9684" name="Text Box 24"/>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69668" name="Group 25"/>
            <p:cNvGrpSpPr>
              <a:grpSpLocks/>
            </p:cNvGrpSpPr>
            <p:nvPr/>
          </p:nvGrpSpPr>
          <p:grpSpPr bwMode="auto">
            <a:xfrm>
              <a:off x="4618" y="1753"/>
              <a:ext cx="613" cy="404"/>
              <a:chOff x="4216" y="1415"/>
              <a:chExt cx="576" cy="404"/>
            </a:xfrm>
          </p:grpSpPr>
          <p:sp>
            <p:nvSpPr>
              <p:cNvPr id="69681" name="Oval 26"/>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9682" name="Text Box 27"/>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69669" name="Group 28"/>
            <p:cNvGrpSpPr>
              <a:grpSpLocks/>
            </p:cNvGrpSpPr>
            <p:nvPr/>
          </p:nvGrpSpPr>
          <p:grpSpPr bwMode="auto">
            <a:xfrm>
              <a:off x="3411" y="1753"/>
              <a:ext cx="613" cy="404"/>
              <a:chOff x="2920" y="1463"/>
              <a:chExt cx="576" cy="404"/>
            </a:xfrm>
          </p:grpSpPr>
          <p:sp>
            <p:nvSpPr>
              <p:cNvPr id="69679" name="Oval 29"/>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9680" name="Text Box 30"/>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nvGrpSpPr>
            <p:cNvPr id="69670" name="Group 31"/>
            <p:cNvGrpSpPr>
              <a:grpSpLocks/>
            </p:cNvGrpSpPr>
            <p:nvPr/>
          </p:nvGrpSpPr>
          <p:grpSpPr bwMode="auto">
            <a:xfrm>
              <a:off x="4080" y="2832"/>
              <a:ext cx="613" cy="404"/>
              <a:chOff x="3784" y="1987"/>
              <a:chExt cx="576" cy="404"/>
            </a:xfrm>
          </p:grpSpPr>
          <p:sp>
            <p:nvSpPr>
              <p:cNvPr id="69677" name="Oval 3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9678" name="Text Box 3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G</a:t>
                </a:r>
              </a:p>
            </p:txBody>
          </p:sp>
        </p:grpSp>
        <p:grpSp>
          <p:nvGrpSpPr>
            <p:cNvPr id="69671" name="Group 34"/>
            <p:cNvGrpSpPr>
              <a:grpSpLocks/>
            </p:cNvGrpSpPr>
            <p:nvPr/>
          </p:nvGrpSpPr>
          <p:grpSpPr bwMode="auto">
            <a:xfrm>
              <a:off x="3696" y="3456"/>
              <a:ext cx="613" cy="404"/>
              <a:chOff x="3784" y="1987"/>
              <a:chExt cx="576" cy="404"/>
            </a:xfrm>
          </p:grpSpPr>
          <p:sp>
            <p:nvSpPr>
              <p:cNvPr id="69675" name="Oval 35"/>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9676" name="Text Box 36"/>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H</a:t>
                </a:r>
              </a:p>
            </p:txBody>
          </p:sp>
        </p:grpSp>
        <p:grpSp>
          <p:nvGrpSpPr>
            <p:cNvPr id="69672" name="Group 37"/>
            <p:cNvGrpSpPr>
              <a:grpSpLocks/>
            </p:cNvGrpSpPr>
            <p:nvPr/>
          </p:nvGrpSpPr>
          <p:grpSpPr bwMode="auto">
            <a:xfrm>
              <a:off x="4320" y="3456"/>
              <a:ext cx="613" cy="404"/>
              <a:chOff x="3784" y="1987"/>
              <a:chExt cx="576" cy="404"/>
            </a:xfrm>
          </p:grpSpPr>
          <p:sp>
            <p:nvSpPr>
              <p:cNvPr id="69673" name="Oval 38"/>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69674" name="Text Box 39"/>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K</a:t>
                </a:r>
              </a:p>
            </p:txBody>
          </p:sp>
        </p:grpSp>
      </p:grpSp>
      <p:sp>
        <p:nvSpPr>
          <p:cNvPr id="69638" name="Freeform 40"/>
          <p:cNvSpPr>
            <a:spLocks/>
          </p:cNvSpPr>
          <p:nvPr/>
        </p:nvSpPr>
        <p:spPr bwMode="auto">
          <a:xfrm>
            <a:off x="6248400" y="3930650"/>
            <a:ext cx="609600" cy="762000"/>
          </a:xfrm>
          <a:custGeom>
            <a:avLst/>
            <a:gdLst>
              <a:gd name="T0" fmla="*/ 152400 w 384"/>
              <a:gd name="T1" fmla="*/ 762000 h 480"/>
              <a:gd name="T2" fmla="*/ 76200 w 384"/>
              <a:gd name="T3" fmla="*/ 304800 h 480"/>
              <a:gd name="T4" fmla="*/ 609600 w 384"/>
              <a:gd name="T5" fmla="*/ 0 h 480"/>
              <a:gd name="T6" fmla="*/ 0 60000 65536"/>
              <a:gd name="T7" fmla="*/ 0 60000 65536"/>
              <a:gd name="T8" fmla="*/ 0 60000 65536"/>
              <a:gd name="T9" fmla="*/ 0 w 384"/>
              <a:gd name="T10" fmla="*/ 0 h 480"/>
              <a:gd name="T11" fmla="*/ 384 w 384"/>
              <a:gd name="T12" fmla="*/ 480 h 480"/>
            </a:gdLst>
            <a:ahLst/>
            <a:cxnLst>
              <a:cxn ang="T6">
                <a:pos x="T0" y="T1"/>
              </a:cxn>
              <a:cxn ang="T7">
                <a:pos x="T2" y="T3"/>
              </a:cxn>
              <a:cxn ang="T8">
                <a:pos x="T4" y="T5"/>
              </a:cxn>
            </a:cxnLst>
            <a:rect l="T9" t="T10" r="T11" b="T12"/>
            <a:pathLst>
              <a:path w="384" h="480">
                <a:moveTo>
                  <a:pt x="96" y="480"/>
                </a:moveTo>
                <a:cubicBezTo>
                  <a:pt x="48" y="376"/>
                  <a:pt x="0" y="272"/>
                  <a:pt x="48" y="192"/>
                </a:cubicBezTo>
                <a:cubicBezTo>
                  <a:pt x="96" y="112"/>
                  <a:pt x="240" y="56"/>
                  <a:pt x="384" y="0"/>
                </a:cubicBezTo>
              </a:path>
            </a:pathLst>
          </a:custGeom>
          <a:noFill/>
          <a:ln w="28575" cap="sq">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69639" name="Freeform 41"/>
          <p:cNvSpPr>
            <a:spLocks/>
          </p:cNvSpPr>
          <p:nvPr/>
        </p:nvSpPr>
        <p:spPr bwMode="auto">
          <a:xfrm>
            <a:off x="6858000" y="3321050"/>
            <a:ext cx="1917700" cy="1447800"/>
          </a:xfrm>
          <a:custGeom>
            <a:avLst/>
            <a:gdLst>
              <a:gd name="T0" fmla="*/ 0 w 1208"/>
              <a:gd name="T1" fmla="*/ 1447800 h 912"/>
              <a:gd name="T2" fmla="*/ 609600 w 1208"/>
              <a:gd name="T3" fmla="*/ 1143000 h 912"/>
              <a:gd name="T4" fmla="*/ 1676400 w 1208"/>
              <a:gd name="T5" fmla="*/ 838200 h 912"/>
              <a:gd name="T6" fmla="*/ 1905000 w 1208"/>
              <a:gd name="T7" fmla="*/ 457200 h 912"/>
              <a:gd name="T8" fmla="*/ 1752600 w 1208"/>
              <a:gd name="T9" fmla="*/ 0 h 912"/>
              <a:gd name="T10" fmla="*/ 0 60000 65536"/>
              <a:gd name="T11" fmla="*/ 0 60000 65536"/>
              <a:gd name="T12" fmla="*/ 0 60000 65536"/>
              <a:gd name="T13" fmla="*/ 0 60000 65536"/>
              <a:gd name="T14" fmla="*/ 0 60000 65536"/>
              <a:gd name="T15" fmla="*/ 0 w 1208"/>
              <a:gd name="T16" fmla="*/ 0 h 912"/>
              <a:gd name="T17" fmla="*/ 1208 w 1208"/>
              <a:gd name="T18" fmla="*/ 912 h 912"/>
            </a:gdLst>
            <a:ahLst/>
            <a:cxnLst>
              <a:cxn ang="T10">
                <a:pos x="T0" y="T1"/>
              </a:cxn>
              <a:cxn ang="T11">
                <a:pos x="T2" y="T3"/>
              </a:cxn>
              <a:cxn ang="T12">
                <a:pos x="T4" y="T5"/>
              </a:cxn>
              <a:cxn ang="T13">
                <a:pos x="T6" y="T7"/>
              </a:cxn>
              <a:cxn ang="T14">
                <a:pos x="T8" y="T9"/>
              </a:cxn>
            </a:cxnLst>
            <a:rect l="T15" t="T16" r="T17" b="T18"/>
            <a:pathLst>
              <a:path w="1208" h="912">
                <a:moveTo>
                  <a:pt x="0" y="912"/>
                </a:moveTo>
                <a:cubicBezTo>
                  <a:pt x="104" y="848"/>
                  <a:pt x="208" y="784"/>
                  <a:pt x="384" y="720"/>
                </a:cubicBezTo>
                <a:cubicBezTo>
                  <a:pt x="560" y="656"/>
                  <a:pt x="920" y="600"/>
                  <a:pt x="1056" y="528"/>
                </a:cubicBezTo>
                <a:cubicBezTo>
                  <a:pt x="1192" y="456"/>
                  <a:pt x="1192" y="376"/>
                  <a:pt x="1200" y="288"/>
                </a:cubicBezTo>
                <a:cubicBezTo>
                  <a:pt x="1208" y="200"/>
                  <a:pt x="1156" y="100"/>
                  <a:pt x="1104" y="0"/>
                </a:cubicBezTo>
              </a:path>
            </a:pathLst>
          </a:custGeom>
          <a:noFill/>
          <a:ln w="28575" cap="sq">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69640" name="Rectangle 42"/>
          <p:cNvSpPr>
            <a:spLocks noChangeArrowheads="1"/>
          </p:cNvSpPr>
          <p:nvPr/>
        </p:nvSpPr>
        <p:spPr bwMode="auto">
          <a:xfrm>
            <a:off x="4038600" y="457200"/>
            <a:ext cx="4972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spcBef>
                <a:spcPct val="0"/>
              </a:spcBef>
            </a:pPr>
            <a:r>
              <a:rPr lang="zh-CN" altLang="en-US">
                <a:solidFill>
                  <a:schemeClr val="tx1"/>
                </a:solidFill>
                <a:ea typeface="楷体_GB2312" pitchFamily="49" charset="-122"/>
              </a:rPr>
              <a:t>先序序列：</a:t>
            </a:r>
            <a:r>
              <a:rPr lang="en-US" altLang="zh-CN">
                <a:solidFill>
                  <a:srgbClr val="990000"/>
                </a:solidFill>
                <a:ea typeface="楷体_GB2312" pitchFamily="49" charset="-122"/>
              </a:rPr>
              <a:t>A B C </a:t>
            </a:r>
            <a:r>
              <a:rPr lang="en-US" altLang="zh-CN" u="sng">
                <a:solidFill>
                  <a:srgbClr val="000099"/>
                </a:solidFill>
                <a:ea typeface="楷体_GB2312" pitchFamily="49" charset="-122"/>
              </a:rPr>
              <a:t>D</a:t>
            </a:r>
            <a:r>
              <a:rPr lang="en-US" altLang="zh-CN">
                <a:solidFill>
                  <a:srgbClr val="990000"/>
                </a:solidFill>
                <a:ea typeface="楷体_GB2312" pitchFamily="49" charset="-122"/>
              </a:rPr>
              <a:t> E F G H K</a:t>
            </a:r>
          </a:p>
        </p:txBody>
      </p:sp>
      <p:sp>
        <p:nvSpPr>
          <p:cNvPr id="398379" name="Rectangle 43"/>
          <p:cNvSpPr>
            <a:spLocks noChangeArrowheads="1"/>
          </p:cNvSpPr>
          <p:nvPr/>
        </p:nvSpPr>
        <p:spPr bwMode="auto">
          <a:xfrm>
            <a:off x="1857375" y="5929313"/>
            <a:ext cx="3070225" cy="547687"/>
          </a:xfrm>
          <a:prstGeom prst="rect">
            <a:avLst/>
          </a:prstGeom>
          <a:noFill/>
          <a:ln w="28575" cap="sq">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itchFamily="18" charset="2"/>
              <a:buNone/>
            </a:pPr>
            <a:r>
              <a:rPr lang="zh-CN" altLang="en-US">
                <a:solidFill>
                  <a:srgbClr val="990000"/>
                </a:solidFill>
                <a:ea typeface="楷体_GB2312" pitchFamily="49" charset="-122"/>
              </a:rPr>
              <a:t>左空指针指向前驱</a:t>
            </a:r>
          </a:p>
        </p:txBody>
      </p:sp>
      <p:graphicFrame>
        <p:nvGraphicFramePr>
          <p:cNvPr id="46" name="表格 45"/>
          <p:cNvGraphicFramePr>
            <a:graphicFrameLocks noGrp="1"/>
          </p:cNvGraphicFramePr>
          <p:nvPr/>
        </p:nvGraphicFramePr>
        <p:xfrm>
          <a:off x="500063" y="5214938"/>
          <a:ext cx="6096000" cy="457200"/>
        </p:xfrm>
        <a:graphic>
          <a:graphicData uri="http://schemas.openxmlformats.org/drawingml/2006/table">
            <a:tbl>
              <a:tblPr firstRow="1" bandRow="1">
                <a:tableStyleId>{5A111915-BE36-4E01-A7E5-04B1672EAD32}</a:tableStyleId>
              </a:tblPr>
              <a:tblGrid>
                <a:gridCol w="1219200"/>
                <a:gridCol w="1219200"/>
                <a:gridCol w="1219200"/>
                <a:gridCol w="1219200"/>
                <a:gridCol w="12192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err="1" smtClean="0">
                          <a:solidFill>
                            <a:schemeClr val="tx1"/>
                          </a:solidFill>
                        </a:rPr>
                        <a:t>LTag</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solidFill>
                            <a:schemeClr val="tx1"/>
                          </a:solidFill>
                        </a:rPr>
                        <a:t>Lchild</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smtClean="0">
                          <a:solidFill>
                            <a:schemeClr val="tx1"/>
                          </a:solidFill>
                        </a:rPr>
                        <a:t>Data</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err="1" smtClean="0">
                          <a:solidFill>
                            <a:schemeClr val="tx1"/>
                          </a:solidFill>
                        </a:rPr>
                        <a:t>Rchild</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err="1" smtClean="0">
                          <a:solidFill>
                            <a:schemeClr val="tx1"/>
                          </a:solidFill>
                        </a:rPr>
                        <a:t>RTag</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98379"/>
                                        </p:tgtEl>
                                        <p:attrNameLst>
                                          <p:attrName>style.visibility</p:attrName>
                                        </p:attrNameLst>
                                      </p:cBhvr>
                                      <p:to>
                                        <p:strVal val="visible"/>
                                      </p:to>
                                    </p:set>
                                    <p:anim calcmode="lin" valueType="num">
                                      <p:cBhvr>
                                        <p:cTn id="7" dur="500" fill="hold"/>
                                        <p:tgtEl>
                                          <p:spTgt spid="398379"/>
                                        </p:tgtEl>
                                        <p:attrNameLst>
                                          <p:attrName>ppt_w</p:attrName>
                                        </p:attrNameLst>
                                      </p:cBhvr>
                                      <p:tavLst>
                                        <p:tav tm="0">
                                          <p:val>
                                            <p:fltVal val="0"/>
                                          </p:val>
                                        </p:tav>
                                        <p:tav tm="100000">
                                          <p:val>
                                            <p:strVal val="#ppt_w"/>
                                          </p:val>
                                        </p:tav>
                                      </p:tavLst>
                                    </p:anim>
                                    <p:anim calcmode="lin" valueType="num">
                                      <p:cBhvr>
                                        <p:cTn id="8" dur="500" fill="hold"/>
                                        <p:tgtEl>
                                          <p:spTgt spid="3983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79"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BB073AB5-9C19-470E-9380-B232C9C0F847}" type="slidenum">
              <a:rPr kumimoji="0" lang="en-US" altLang="zh-CN" sz="1400" b="0" smtClean="0">
                <a:solidFill>
                  <a:schemeClr val="tx1"/>
                </a:solidFill>
              </a:rPr>
              <a:pPr eaLnBrk="1" hangingPunct="1"/>
              <a:t>69</a:t>
            </a:fld>
            <a:endParaRPr kumimoji="0" lang="en-US" altLang="zh-CN" sz="1400" b="0" smtClean="0">
              <a:solidFill>
                <a:schemeClr val="tx1"/>
              </a:solidFill>
            </a:endParaRPr>
          </a:p>
        </p:txBody>
      </p:sp>
      <p:sp>
        <p:nvSpPr>
          <p:cNvPr id="70659" name="Rectangle 2"/>
          <p:cNvSpPr>
            <a:spLocks noGrp="1" noChangeArrowheads="1"/>
          </p:cNvSpPr>
          <p:nvPr>
            <p:ph type="title"/>
          </p:nvPr>
        </p:nvSpPr>
        <p:spPr/>
        <p:txBody>
          <a:bodyPr/>
          <a:lstStyle/>
          <a:p>
            <a:pPr eaLnBrk="1" hangingPunct="1"/>
            <a:r>
              <a:rPr lang="zh-CN" altLang="en-US" smtClean="0"/>
              <a:t>线索链表</a:t>
            </a:r>
          </a:p>
        </p:txBody>
      </p:sp>
      <p:sp>
        <p:nvSpPr>
          <p:cNvPr id="70660" name="Rectangle 3"/>
          <p:cNvSpPr>
            <a:spLocks noGrp="1" noChangeArrowheads="1"/>
          </p:cNvSpPr>
          <p:nvPr>
            <p:ph type="body" idx="1"/>
          </p:nvPr>
        </p:nvSpPr>
        <p:spPr/>
        <p:txBody>
          <a:bodyPr/>
          <a:lstStyle/>
          <a:p>
            <a:pPr eaLnBrk="1" hangingPunct="1"/>
            <a:r>
              <a:rPr lang="zh-CN" altLang="en-US" dirty="0" smtClean="0"/>
              <a:t>若该结点的右子树不空，则</a:t>
            </a:r>
          </a:p>
          <a:p>
            <a:pPr lvl="1" eaLnBrk="1" hangingPunct="1"/>
            <a:r>
              <a:rPr lang="en-US" altLang="zh-CN" dirty="0" err="1" smtClean="0"/>
              <a:t>rchild</a:t>
            </a:r>
            <a:r>
              <a:rPr lang="zh-CN" altLang="en-US" dirty="0" smtClean="0"/>
              <a:t>域的指针指向其右子树，</a:t>
            </a:r>
          </a:p>
          <a:p>
            <a:pPr lvl="1" eaLnBrk="1" hangingPunct="1"/>
            <a:r>
              <a:rPr lang="zh-CN" altLang="en-US" dirty="0" smtClean="0"/>
              <a:t>且</a:t>
            </a:r>
            <a:r>
              <a:rPr lang="en-US" altLang="zh-CN" dirty="0" err="1" smtClean="0"/>
              <a:t>RTag</a:t>
            </a:r>
            <a:r>
              <a:rPr lang="zh-CN" altLang="en-US" dirty="0" smtClean="0"/>
              <a:t>的值为 “</a:t>
            </a:r>
            <a:r>
              <a:rPr lang="en-US" altLang="zh-CN" dirty="0" smtClean="0">
                <a:solidFill>
                  <a:srgbClr val="FF3300"/>
                </a:solidFill>
              </a:rPr>
              <a:t>Link</a:t>
            </a:r>
            <a:r>
              <a:rPr lang="en-US" altLang="zh-CN" dirty="0" smtClean="0"/>
              <a:t>”</a:t>
            </a:r>
            <a:r>
              <a:rPr lang="zh-CN" altLang="en-US" dirty="0" smtClean="0"/>
              <a:t>；</a:t>
            </a:r>
          </a:p>
          <a:p>
            <a:pPr eaLnBrk="1" hangingPunct="1"/>
            <a:r>
              <a:rPr lang="zh-CN" altLang="en-US" dirty="0" smtClean="0"/>
              <a:t>否则，</a:t>
            </a:r>
          </a:p>
          <a:p>
            <a:pPr lvl="1" eaLnBrk="1" hangingPunct="1"/>
            <a:r>
              <a:rPr lang="en-US" altLang="zh-CN" dirty="0" err="1" smtClean="0"/>
              <a:t>rchild</a:t>
            </a:r>
            <a:r>
              <a:rPr lang="zh-CN" altLang="en-US" dirty="0" smtClean="0"/>
              <a:t>域的指针指向其“后继”，</a:t>
            </a:r>
          </a:p>
          <a:p>
            <a:pPr lvl="1" eaLnBrk="1" hangingPunct="1"/>
            <a:r>
              <a:rPr lang="zh-CN" altLang="en-US" dirty="0" smtClean="0"/>
              <a:t>且</a:t>
            </a:r>
            <a:r>
              <a:rPr lang="en-US" altLang="zh-CN" dirty="0" err="1"/>
              <a:t>RTag</a:t>
            </a:r>
            <a:r>
              <a:rPr lang="zh-CN" altLang="en-US" dirty="0" smtClean="0"/>
              <a:t>的值为“</a:t>
            </a:r>
            <a:r>
              <a:rPr lang="en-US" altLang="zh-CN" dirty="0" smtClean="0">
                <a:solidFill>
                  <a:srgbClr val="FF3300"/>
                </a:solidFill>
              </a:rPr>
              <a:t>Thread</a:t>
            </a:r>
            <a:r>
              <a:rPr lang="en-US" altLang="zh-CN" dirty="0" smtClean="0"/>
              <a:t>”</a:t>
            </a:r>
            <a:r>
              <a:rPr lang="zh-CN" altLang="en-US" dirty="0" smtClean="0"/>
              <a:t>。</a:t>
            </a:r>
          </a:p>
        </p:txBody>
      </p:sp>
      <p:grpSp>
        <p:nvGrpSpPr>
          <p:cNvPr id="70661" name="Group 4"/>
          <p:cNvGrpSpPr>
            <a:grpSpLocks/>
          </p:cNvGrpSpPr>
          <p:nvPr/>
        </p:nvGrpSpPr>
        <p:grpSpPr bwMode="auto">
          <a:xfrm>
            <a:off x="6097588" y="1447800"/>
            <a:ext cx="2970212" cy="3994150"/>
            <a:chOff x="3360" y="1344"/>
            <a:chExt cx="1871" cy="2516"/>
          </a:xfrm>
        </p:grpSpPr>
        <p:sp>
          <p:nvSpPr>
            <p:cNvPr id="70681" name="Line 5"/>
            <p:cNvSpPr>
              <a:spLocks noChangeShapeType="1"/>
            </p:cNvSpPr>
            <p:nvPr/>
          </p:nvSpPr>
          <p:spPr bwMode="auto">
            <a:xfrm flipH="1">
              <a:off x="4320" y="2544"/>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682" name="Line 6"/>
            <p:cNvSpPr>
              <a:spLocks noChangeShapeType="1"/>
            </p:cNvSpPr>
            <p:nvPr/>
          </p:nvSpPr>
          <p:spPr bwMode="auto">
            <a:xfrm>
              <a:off x="4416" y="3168"/>
              <a:ext cx="192"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683" name="Line 7"/>
            <p:cNvSpPr>
              <a:spLocks noChangeShapeType="1"/>
            </p:cNvSpPr>
            <p:nvPr/>
          </p:nvSpPr>
          <p:spPr bwMode="auto">
            <a:xfrm flipH="1">
              <a:off x="3984" y="3168"/>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684" name="Line 8"/>
            <p:cNvSpPr>
              <a:spLocks noChangeShapeType="1"/>
            </p:cNvSpPr>
            <p:nvPr/>
          </p:nvSpPr>
          <p:spPr bwMode="auto">
            <a:xfrm flipH="1">
              <a:off x="3744" y="2592"/>
              <a:ext cx="258" cy="38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685" name="Group 9"/>
            <p:cNvGrpSpPr>
              <a:grpSpLocks/>
            </p:cNvGrpSpPr>
            <p:nvPr/>
          </p:nvGrpSpPr>
          <p:grpSpPr bwMode="auto">
            <a:xfrm>
              <a:off x="3360" y="2832"/>
              <a:ext cx="724" cy="404"/>
              <a:chOff x="723" y="1543"/>
              <a:chExt cx="680" cy="404"/>
            </a:xfrm>
          </p:grpSpPr>
          <p:sp>
            <p:nvSpPr>
              <p:cNvPr id="70714" name="Oval 10"/>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0715" name="Text Box 11"/>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D</a:t>
                </a:r>
              </a:p>
            </p:txBody>
          </p:sp>
        </p:grpSp>
        <p:sp>
          <p:nvSpPr>
            <p:cNvPr id="70686" name="Line 12"/>
            <p:cNvSpPr>
              <a:spLocks noChangeShapeType="1"/>
            </p:cNvSpPr>
            <p:nvPr/>
          </p:nvSpPr>
          <p:spPr bwMode="auto">
            <a:xfrm flipH="1">
              <a:off x="3715" y="1680"/>
              <a:ext cx="408" cy="28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7" name="Line 13"/>
            <p:cNvSpPr>
              <a:spLocks noChangeShapeType="1"/>
            </p:cNvSpPr>
            <p:nvPr/>
          </p:nvSpPr>
          <p:spPr bwMode="auto">
            <a:xfrm>
              <a:off x="4430" y="1680"/>
              <a:ext cx="408" cy="286"/>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8" name="Line 14"/>
            <p:cNvSpPr>
              <a:spLocks noChangeShapeType="1"/>
            </p:cNvSpPr>
            <p:nvPr/>
          </p:nvSpPr>
          <p:spPr bwMode="auto">
            <a:xfrm>
              <a:off x="3749" y="2115"/>
              <a:ext cx="255" cy="24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9" name="Line 15"/>
            <p:cNvSpPr>
              <a:spLocks noChangeShapeType="1"/>
            </p:cNvSpPr>
            <p:nvPr/>
          </p:nvSpPr>
          <p:spPr bwMode="auto">
            <a:xfrm flipH="1">
              <a:off x="4656" y="2115"/>
              <a:ext cx="172" cy="285"/>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690" name="Group 16"/>
            <p:cNvGrpSpPr>
              <a:grpSpLocks/>
            </p:cNvGrpSpPr>
            <p:nvPr/>
          </p:nvGrpSpPr>
          <p:grpSpPr bwMode="auto">
            <a:xfrm>
              <a:off x="4021" y="1344"/>
              <a:ext cx="613" cy="404"/>
              <a:chOff x="3544" y="935"/>
              <a:chExt cx="576" cy="404"/>
            </a:xfrm>
          </p:grpSpPr>
          <p:sp>
            <p:nvSpPr>
              <p:cNvPr id="70712" name="Oval 17"/>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0713" name="Text Box 18"/>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70691" name="Group 19"/>
            <p:cNvGrpSpPr>
              <a:grpSpLocks/>
            </p:cNvGrpSpPr>
            <p:nvPr/>
          </p:nvGrpSpPr>
          <p:grpSpPr bwMode="auto">
            <a:xfrm>
              <a:off x="4329" y="2251"/>
              <a:ext cx="613" cy="404"/>
              <a:chOff x="3784" y="1987"/>
              <a:chExt cx="576" cy="404"/>
            </a:xfrm>
          </p:grpSpPr>
          <p:sp>
            <p:nvSpPr>
              <p:cNvPr id="70710" name="Oval 20"/>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0711" name="Text Box 21"/>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70692" name="Group 22"/>
            <p:cNvGrpSpPr>
              <a:grpSpLocks/>
            </p:cNvGrpSpPr>
            <p:nvPr/>
          </p:nvGrpSpPr>
          <p:grpSpPr bwMode="auto">
            <a:xfrm>
              <a:off x="3798" y="2251"/>
              <a:ext cx="613" cy="404"/>
              <a:chOff x="3304" y="1991"/>
              <a:chExt cx="576" cy="404"/>
            </a:xfrm>
          </p:grpSpPr>
          <p:sp>
            <p:nvSpPr>
              <p:cNvPr id="70708" name="Oval 23"/>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0709" name="Text Box 24"/>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70693" name="Group 25"/>
            <p:cNvGrpSpPr>
              <a:grpSpLocks/>
            </p:cNvGrpSpPr>
            <p:nvPr/>
          </p:nvGrpSpPr>
          <p:grpSpPr bwMode="auto">
            <a:xfrm>
              <a:off x="4618" y="1753"/>
              <a:ext cx="613" cy="404"/>
              <a:chOff x="4216" y="1415"/>
              <a:chExt cx="576" cy="404"/>
            </a:xfrm>
          </p:grpSpPr>
          <p:sp>
            <p:nvSpPr>
              <p:cNvPr id="70706" name="Oval 26"/>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0707" name="Text Box 27"/>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70694" name="Group 28"/>
            <p:cNvGrpSpPr>
              <a:grpSpLocks/>
            </p:cNvGrpSpPr>
            <p:nvPr/>
          </p:nvGrpSpPr>
          <p:grpSpPr bwMode="auto">
            <a:xfrm>
              <a:off x="3411" y="1753"/>
              <a:ext cx="613" cy="404"/>
              <a:chOff x="2920" y="1463"/>
              <a:chExt cx="576" cy="404"/>
            </a:xfrm>
          </p:grpSpPr>
          <p:sp>
            <p:nvSpPr>
              <p:cNvPr id="70704" name="Oval 29"/>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0705" name="Text Box 30"/>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nvGrpSpPr>
            <p:cNvPr id="70695" name="Group 31"/>
            <p:cNvGrpSpPr>
              <a:grpSpLocks/>
            </p:cNvGrpSpPr>
            <p:nvPr/>
          </p:nvGrpSpPr>
          <p:grpSpPr bwMode="auto">
            <a:xfrm>
              <a:off x="4080" y="2832"/>
              <a:ext cx="613" cy="404"/>
              <a:chOff x="3784" y="1987"/>
              <a:chExt cx="576" cy="404"/>
            </a:xfrm>
          </p:grpSpPr>
          <p:sp>
            <p:nvSpPr>
              <p:cNvPr id="70702" name="Oval 3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0703" name="Text Box 3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G</a:t>
                </a:r>
              </a:p>
            </p:txBody>
          </p:sp>
        </p:grpSp>
        <p:grpSp>
          <p:nvGrpSpPr>
            <p:cNvPr id="70696" name="Group 34"/>
            <p:cNvGrpSpPr>
              <a:grpSpLocks/>
            </p:cNvGrpSpPr>
            <p:nvPr/>
          </p:nvGrpSpPr>
          <p:grpSpPr bwMode="auto">
            <a:xfrm>
              <a:off x="3696" y="3456"/>
              <a:ext cx="613" cy="404"/>
              <a:chOff x="3784" y="1987"/>
              <a:chExt cx="576" cy="404"/>
            </a:xfrm>
          </p:grpSpPr>
          <p:sp>
            <p:nvSpPr>
              <p:cNvPr id="70700" name="Oval 35"/>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0701" name="Text Box 36"/>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H</a:t>
                </a:r>
              </a:p>
            </p:txBody>
          </p:sp>
        </p:grpSp>
        <p:grpSp>
          <p:nvGrpSpPr>
            <p:cNvPr id="70697" name="Group 37"/>
            <p:cNvGrpSpPr>
              <a:grpSpLocks/>
            </p:cNvGrpSpPr>
            <p:nvPr/>
          </p:nvGrpSpPr>
          <p:grpSpPr bwMode="auto">
            <a:xfrm>
              <a:off x="4320" y="3456"/>
              <a:ext cx="613" cy="404"/>
              <a:chOff x="3784" y="1987"/>
              <a:chExt cx="576" cy="404"/>
            </a:xfrm>
          </p:grpSpPr>
          <p:sp>
            <p:nvSpPr>
              <p:cNvPr id="70698" name="Oval 38"/>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0699" name="Text Box 39"/>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K</a:t>
                </a:r>
              </a:p>
            </p:txBody>
          </p:sp>
        </p:grpSp>
      </p:grpSp>
      <p:sp>
        <p:nvSpPr>
          <p:cNvPr id="70662" name="Rectangle 40"/>
          <p:cNvSpPr>
            <a:spLocks noChangeArrowheads="1"/>
          </p:cNvSpPr>
          <p:nvPr/>
        </p:nvSpPr>
        <p:spPr bwMode="auto">
          <a:xfrm>
            <a:off x="4038600" y="457200"/>
            <a:ext cx="4972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spcBef>
                <a:spcPct val="0"/>
              </a:spcBef>
            </a:pPr>
            <a:r>
              <a:rPr lang="zh-CN" altLang="en-US">
                <a:solidFill>
                  <a:schemeClr val="tx1"/>
                </a:solidFill>
                <a:ea typeface="楷体_GB2312" pitchFamily="49" charset="-122"/>
              </a:rPr>
              <a:t>先序序列：</a:t>
            </a:r>
            <a:r>
              <a:rPr lang="en-US" altLang="zh-CN">
                <a:solidFill>
                  <a:srgbClr val="990000"/>
                </a:solidFill>
                <a:ea typeface="楷体_GB2312" pitchFamily="49" charset="-122"/>
              </a:rPr>
              <a:t>A B C </a:t>
            </a:r>
            <a:r>
              <a:rPr lang="en-US" altLang="zh-CN" u="sng">
                <a:solidFill>
                  <a:srgbClr val="000099"/>
                </a:solidFill>
                <a:ea typeface="楷体_GB2312" pitchFamily="49" charset="-122"/>
              </a:rPr>
              <a:t>D</a:t>
            </a:r>
            <a:r>
              <a:rPr lang="en-US" altLang="zh-CN">
                <a:solidFill>
                  <a:srgbClr val="990000"/>
                </a:solidFill>
                <a:ea typeface="楷体_GB2312" pitchFamily="49" charset="-122"/>
              </a:rPr>
              <a:t> E F G H K</a:t>
            </a:r>
          </a:p>
        </p:txBody>
      </p:sp>
      <p:sp>
        <p:nvSpPr>
          <p:cNvPr id="70663" name="Freeform 41"/>
          <p:cNvSpPr>
            <a:spLocks/>
          </p:cNvSpPr>
          <p:nvPr/>
        </p:nvSpPr>
        <p:spPr bwMode="auto">
          <a:xfrm>
            <a:off x="6326188" y="3276600"/>
            <a:ext cx="609600" cy="762000"/>
          </a:xfrm>
          <a:custGeom>
            <a:avLst/>
            <a:gdLst>
              <a:gd name="T0" fmla="*/ 152400 w 384"/>
              <a:gd name="T1" fmla="*/ 762000 h 480"/>
              <a:gd name="T2" fmla="*/ 76200 w 384"/>
              <a:gd name="T3" fmla="*/ 304800 h 480"/>
              <a:gd name="T4" fmla="*/ 609600 w 384"/>
              <a:gd name="T5" fmla="*/ 0 h 480"/>
              <a:gd name="T6" fmla="*/ 0 60000 65536"/>
              <a:gd name="T7" fmla="*/ 0 60000 65536"/>
              <a:gd name="T8" fmla="*/ 0 60000 65536"/>
              <a:gd name="T9" fmla="*/ 0 w 384"/>
              <a:gd name="T10" fmla="*/ 0 h 480"/>
              <a:gd name="T11" fmla="*/ 384 w 384"/>
              <a:gd name="T12" fmla="*/ 480 h 480"/>
            </a:gdLst>
            <a:ahLst/>
            <a:cxnLst>
              <a:cxn ang="T6">
                <a:pos x="T0" y="T1"/>
              </a:cxn>
              <a:cxn ang="T7">
                <a:pos x="T2" y="T3"/>
              </a:cxn>
              <a:cxn ang="T8">
                <a:pos x="T4" y="T5"/>
              </a:cxn>
            </a:cxnLst>
            <a:rect l="T9" t="T10" r="T11" b="T12"/>
            <a:pathLst>
              <a:path w="384" h="480">
                <a:moveTo>
                  <a:pt x="96" y="480"/>
                </a:moveTo>
                <a:cubicBezTo>
                  <a:pt x="48" y="376"/>
                  <a:pt x="0" y="272"/>
                  <a:pt x="48" y="192"/>
                </a:cubicBezTo>
                <a:cubicBezTo>
                  <a:pt x="96" y="112"/>
                  <a:pt x="240" y="56"/>
                  <a:pt x="384" y="0"/>
                </a:cubicBezTo>
              </a:path>
            </a:pathLst>
          </a:custGeom>
          <a:noFill/>
          <a:ln w="28575" cap="sq">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0664" name="Freeform 42"/>
          <p:cNvSpPr>
            <a:spLocks/>
          </p:cNvSpPr>
          <p:nvPr/>
        </p:nvSpPr>
        <p:spPr bwMode="auto">
          <a:xfrm>
            <a:off x="6935788" y="2667000"/>
            <a:ext cx="1917700" cy="1447800"/>
          </a:xfrm>
          <a:custGeom>
            <a:avLst/>
            <a:gdLst>
              <a:gd name="T0" fmla="*/ 0 w 1208"/>
              <a:gd name="T1" fmla="*/ 1447800 h 912"/>
              <a:gd name="T2" fmla="*/ 609600 w 1208"/>
              <a:gd name="T3" fmla="*/ 1143000 h 912"/>
              <a:gd name="T4" fmla="*/ 1676400 w 1208"/>
              <a:gd name="T5" fmla="*/ 838200 h 912"/>
              <a:gd name="T6" fmla="*/ 1905000 w 1208"/>
              <a:gd name="T7" fmla="*/ 457200 h 912"/>
              <a:gd name="T8" fmla="*/ 1752600 w 1208"/>
              <a:gd name="T9" fmla="*/ 0 h 912"/>
              <a:gd name="T10" fmla="*/ 0 60000 65536"/>
              <a:gd name="T11" fmla="*/ 0 60000 65536"/>
              <a:gd name="T12" fmla="*/ 0 60000 65536"/>
              <a:gd name="T13" fmla="*/ 0 60000 65536"/>
              <a:gd name="T14" fmla="*/ 0 60000 65536"/>
              <a:gd name="T15" fmla="*/ 0 w 1208"/>
              <a:gd name="T16" fmla="*/ 0 h 912"/>
              <a:gd name="T17" fmla="*/ 1208 w 1208"/>
              <a:gd name="T18" fmla="*/ 912 h 912"/>
            </a:gdLst>
            <a:ahLst/>
            <a:cxnLst>
              <a:cxn ang="T10">
                <a:pos x="T0" y="T1"/>
              </a:cxn>
              <a:cxn ang="T11">
                <a:pos x="T2" y="T3"/>
              </a:cxn>
              <a:cxn ang="T12">
                <a:pos x="T4" y="T5"/>
              </a:cxn>
              <a:cxn ang="T13">
                <a:pos x="T6" y="T7"/>
              </a:cxn>
              <a:cxn ang="T14">
                <a:pos x="T8" y="T9"/>
              </a:cxn>
            </a:cxnLst>
            <a:rect l="T15" t="T16" r="T17" b="T18"/>
            <a:pathLst>
              <a:path w="1208" h="912">
                <a:moveTo>
                  <a:pt x="0" y="912"/>
                </a:moveTo>
                <a:cubicBezTo>
                  <a:pt x="104" y="848"/>
                  <a:pt x="208" y="784"/>
                  <a:pt x="384" y="720"/>
                </a:cubicBezTo>
                <a:cubicBezTo>
                  <a:pt x="560" y="656"/>
                  <a:pt x="920" y="600"/>
                  <a:pt x="1056" y="528"/>
                </a:cubicBezTo>
                <a:cubicBezTo>
                  <a:pt x="1192" y="456"/>
                  <a:pt x="1192" y="376"/>
                  <a:pt x="1200" y="288"/>
                </a:cubicBezTo>
                <a:cubicBezTo>
                  <a:pt x="1208" y="200"/>
                  <a:pt x="1156" y="100"/>
                  <a:pt x="1104" y="0"/>
                </a:cubicBezTo>
              </a:path>
            </a:pathLst>
          </a:custGeom>
          <a:noFill/>
          <a:ln w="28575" cap="sq">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99403" name="Rectangle 43"/>
          <p:cNvSpPr>
            <a:spLocks noChangeArrowheads="1"/>
          </p:cNvSpPr>
          <p:nvPr/>
        </p:nvSpPr>
        <p:spPr bwMode="auto">
          <a:xfrm>
            <a:off x="1905000" y="5791200"/>
            <a:ext cx="3070225" cy="547688"/>
          </a:xfrm>
          <a:prstGeom prst="rect">
            <a:avLst/>
          </a:prstGeom>
          <a:noFill/>
          <a:ln w="28575" cap="sq">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itchFamily="18" charset="2"/>
              <a:buNone/>
            </a:pPr>
            <a:r>
              <a:rPr lang="zh-CN" altLang="en-US">
                <a:solidFill>
                  <a:srgbClr val="990000"/>
                </a:solidFill>
                <a:ea typeface="楷体_GB2312" pitchFamily="49" charset="-122"/>
              </a:rPr>
              <a:t>右空指针指向后继</a:t>
            </a:r>
          </a:p>
        </p:txBody>
      </p:sp>
      <p:sp>
        <p:nvSpPr>
          <p:cNvPr id="70666" name="Rectangle 44"/>
          <p:cNvSpPr>
            <a:spLocks noChangeArrowheads="1"/>
          </p:cNvSpPr>
          <p:nvPr/>
        </p:nvSpPr>
        <p:spPr bwMode="auto">
          <a:xfrm>
            <a:off x="1905000" y="5243513"/>
            <a:ext cx="3070225" cy="547687"/>
          </a:xfrm>
          <a:prstGeom prst="rect">
            <a:avLst/>
          </a:prstGeom>
          <a:noFill/>
          <a:ln w="28575" cap="sq">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itchFamily="18" charset="2"/>
              <a:buNone/>
            </a:pPr>
            <a:r>
              <a:rPr lang="zh-CN" altLang="en-US">
                <a:solidFill>
                  <a:srgbClr val="990000"/>
                </a:solidFill>
                <a:ea typeface="楷体_GB2312" pitchFamily="49" charset="-122"/>
              </a:rPr>
              <a:t>左空指针指向前驱</a:t>
            </a:r>
          </a:p>
        </p:txBody>
      </p:sp>
      <p:graphicFrame>
        <p:nvGraphicFramePr>
          <p:cNvPr id="46" name="表格 45"/>
          <p:cNvGraphicFramePr>
            <a:graphicFrameLocks noGrp="1"/>
          </p:cNvGraphicFramePr>
          <p:nvPr/>
        </p:nvGraphicFramePr>
        <p:xfrm>
          <a:off x="500063" y="4643438"/>
          <a:ext cx="6096000" cy="457200"/>
        </p:xfrm>
        <a:graphic>
          <a:graphicData uri="http://schemas.openxmlformats.org/drawingml/2006/table">
            <a:tbl>
              <a:tblPr firstRow="1" bandRow="1">
                <a:tableStyleId>{5A111915-BE36-4E01-A7E5-04B1672EAD32}</a:tableStyleId>
              </a:tblPr>
              <a:tblGrid>
                <a:gridCol w="1219200"/>
                <a:gridCol w="1219200"/>
                <a:gridCol w="1219200"/>
                <a:gridCol w="1219200"/>
                <a:gridCol w="12192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err="1" smtClean="0">
                          <a:solidFill>
                            <a:schemeClr val="tx1"/>
                          </a:solidFill>
                        </a:rPr>
                        <a:t>LTag</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solidFill>
                            <a:schemeClr val="tx1"/>
                          </a:solidFill>
                        </a:rPr>
                        <a:t>Lchild</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smtClean="0">
                          <a:solidFill>
                            <a:schemeClr val="tx1"/>
                          </a:solidFill>
                        </a:rPr>
                        <a:t>Data</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err="1" smtClean="0">
                          <a:solidFill>
                            <a:schemeClr val="tx1"/>
                          </a:solidFill>
                        </a:rPr>
                        <a:t>Rchild</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err="1" smtClean="0">
                          <a:solidFill>
                            <a:schemeClr val="tx1"/>
                          </a:solidFill>
                        </a:rPr>
                        <a:t>RTag</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99403"/>
                                        </p:tgtEl>
                                        <p:attrNameLst>
                                          <p:attrName>style.visibility</p:attrName>
                                        </p:attrNameLst>
                                      </p:cBhvr>
                                      <p:to>
                                        <p:strVal val="visible"/>
                                      </p:to>
                                    </p:set>
                                    <p:anim calcmode="lin" valueType="num">
                                      <p:cBhvr>
                                        <p:cTn id="7" dur="500" fill="hold"/>
                                        <p:tgtEl>
                                          <p:spTgt spid="399403"/>
                                        </p:tgtEl>
                                        <p:attrNameLst>
                                          <p:attrName>ppt_w</p:attrName>
                                        </p:attrNameLst>
                                      </p:cBhvr>
                                      <p:tavLst>
                                        <p:tav tm="0">
                                          <p:val>
                                            <p:fltVal val="0"/>
                                          </p:val>
                                        </p:tav>
                                        <p:tav tm="100000">
                                          <p:val>
                                            <p:strVal val="#ppt_w"/>
                                          </p:val>
                                        </p:tav>
                                      </p:tavLst>
                                    </p:anim>
                                    <p:anim calcmode="lin" valueType="num">
                                      <p:cBhvr>
                                        <p:cTn id="8" dur="500" fill="hold"/>
                                        <p:tgtEl>
                                          <p:spTgt spid="3994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5B1934C9-502A-4696-A605-4DF32EF7998E}" type="slidenum">
              <a:rPr kumimoji="0" lang="en-US" altLang="zh-CN" sz="1400" b="0" smtClean="0">
                <a:solidFill>
                  <a:schemeClr val="tx1"/>
                </a:solidFill>
              </a:rPr>
              <a:pPr eaLnBrk="1" hangingPunct="1"/>
              <a:t>7</a:t>
            </a:fld>
            <a:endParaRPr kumimoji="0" lang="en-US" altLang="zh-CN" sz="1400" b="0" smtClean="0">
              <a:solidFill>
                <a:schemeClr val="tx1"/>
              </a:solidFill>
            </a:endParaRPr>
          </a:p>
        </p:txBody>
      </p:sp>
      <p:sp>
        <p:nvSpPr>
          <p:cNvPr id="9219" name="Rectangle 36"/>
          <p:cNvSpPr>
            <a:spLocks noGrp="1" noChangeArrowheads="1"/>
          </p:cNvSpPr>
          <p:nvPr>
            <p:ph type="title"/>
          </p:nvPr>
        </p:nvSpPr>
        <p:spPr/>
        <p:txBody>
          <a:bodyPr/>
          <a:lstStyle/>
          <a:p>
            <a:pPr eaLnBrk="1" hangingPunct="1"/>
            <a:r>
              <a:rPr lang="en-US" altLang="zh-CN" smtClean="0"/>
              <a:t>6.1 </a:t>
            </a:r>
            <a:r>
              <a:rPr lang="zh-CN" altLang="en-US" smtClean="0"/>
              <a:t>树的类型定义</a:t>
            </a:r>
            <a:r>
              <a:rPr lang="en-US" altLang="zh-CN" smtClean="0"/>
              <a:t>: ADT Tree</a:t>
            </a:r>
            <a:endParaRPr lang="zh-CN" altLang="en-US" smtClean="0"/>
          </a:p>
        </p:txBody>
      </p:sp>
      <p:sp>
        <p:nvSpPr>
          <p:cNvPr id="213029" name="Rectangle 37"/>
          <p:cNvSpPr>
            <a:spLocks noGrp="1" noChangeArrowheads="1"/>
          </p:cNvSpPr>
          <p:nvPr>
            <p:ph type="body" idx="1"/>
          </p:nvPr>
        </p:nvSpPr>
        <p:spPr>
          <a:xfrm>
            <a:off x="457200" y="1371600"/>
            <a:ext cx="8686800" cy="5334000"/>
          </a:xfrm>
          <a:ln w="12700">
            <a:solidFill>
              <a:srgbClr val="CC6600"/>
            </a:solidFill>
            <a:miter lim="800000"/>
            <a:headEnd/>
            <a:tailEnd/>
          </a:ln>
        </p:spPr>
        <p:txBody>
          <a:bodyPr/>
          <a:lstStyle/>
          <a:p>
            <a:pPr eaLnBrk="1" hangingPunct="1"/>
            <a:r>
              <a:rPr lang="en-US" altLang="zh-CN" dirty="0" smtClean="0"/>
              <a:t>{</a:t>
            </a:r>
            <a:r>
              <a:rPr lang="zh-CN" altLang="en-US" dirty="0" smtClean="0"/>
              <a:t>数据对象 </a:t>
            </a:r>
            <a:r>
              <a:rPr lang="en-US" altLang="zh-CN" dirty="0" smtClean="0"/>
              <a:t>D</a:t>
            </a:r>
            <a:r>
              <a:rPr lang="zh-CN" altLang="en-US" dirty="0" smtClean="0"/>
              <a:t>：</a:t>
            </a:r>
          </a:p>
          <a:p>
            <a:pPr lvl="1" eaLnBrk="1" hangingPunct="1"/>
            <a:endParaRPr lang="zh-CN" altLang="en-US" sz="2400" dirty="0" smtClean="0"/>
          </a:p>
          <a:p>
            <a:pPr eaLnBrk="1" hangingPunct="1"/>
            <a:r>
              <a:rPr lang="zh-CN" altLang="en-US" dirty="0" smtClean="0"/>
              <a:t> 数据关系 </a:t>
            </a:r>
            <a:r>
              <a:rPr lang="en-US" altLang="zh-CN" dirty="0" smtClean="0"/>
              <a:t>R</a:t>
            </a:r>
            <a:r>
              <a:rPr lang="zh-CN" altLang="en-US" dirty="0" smtClean="0"/>
              <a:t>：</a:t>
            </a:r>
          </a:p>
          <a:p>
            <a:pPr lvl="1" eaLnBrk="1" hangingPunct="1"/>
            <a:endParaRPr lang="zh-CN" altLang="en-US" dirty="0" smtClean="0">
              <a:solidFill>
                <a:srgbClr val="990033"/>
              </a:solidFill>
            </a:endParaRPr>
          </a:p>
          <a:p>
            <a:pPr lvl="1" eaLnBrk="1" hangingPunct="1"/>
            <a:endParaRPr lang="zh-CN" altLang="en-US" dirty="0" smtClean="0">
              <a:solidFill>
                <a:srgbClr val="990033"/>
              </a:solidFill>
            </a:endParaRPr>
          </a:p>
          <a:p>
            <a:pPr lvl="1" eaLnBrk="1" hangingPunct="1"/>
            <a:endParaRPr lang="zh-CN" altLang="en-US" dirty="0" smtClean="0">
              <a:solidFill>
                <a:srgbClr val="990033"/>
              </a:solidFill>
            </a:endParaRPr>
          </a:p>
          <a:p>
            <a:pPr lvl="1" eaLnBrk="1" hangingPunct="1"/>
            <a:endParaRPr lang="zh-CN" altLang="en-US" dirty="0" smtClean="0">
              <a:solidFill>
                <a:srgbClr val="990033"/>
              </a:solidFill>
            </a:endParaRPr>
          </a:p>
          <a:p>
            <a:pPr lvl="1" eaLnBrk="1" hangingPunct="1"/>
            <a:endParaRPr lang="zh-CN" altLang="en-US" dirty="0" smtClean="0">
              <a:solidFill>
                <a:srgbClr val="990033"/>
              </a:solidFill>
            </a:endParaRPr>
          </a:p>
          <a:p>
            <a:pPr lvl="1" eaLnBrk="1" hangingPunct="1"/>
            <a:endParaRPr lang="zh-CN" altLang="en-US" dirty="0" smtClean="0">
              <a:solidFill>
                <a:srgbClr val="990033"/>
              </a:solidFill>
            </a:endParaRPr>
          </a:p>
          <a:p>
            <a:pPr eaLnBrk="1" hangingPunct="1"/>
            <a:r>
              <a:rPr lang="zh-CN" altLang="en-US" dirty="0" smtClean="0">
                <a:solidFill>
                  <a:schemeClr val="tx1"/>
                </a:solidFill>
              </a:rPr>
              <a:t>基本操作：</a:t>
            </a:r>
            <a:r>
              <a:rPr lang="en-US" altLang="zh-CN" dirty="0" smtClean="0">
                <a:solidFill>
                  <a:schemeClr val="tx1"/>
                </a:solidFill>
              </a:rPr>
              <a:t>……}</a:t>
            </a:r>
          </a:p>
        </p:txBody>
      </p:sp>
      <p:sp>
        <p:nvSpPr>
          <p:cNvPr id="213030" name="Rectangle 38"/>
          <p:cNvSpPr>
            <a:spLocks noChangeArrowheads="1"/>
          </p:cNvSpPr>
          <p:nvPr/>
        </p:nvSpPr>
        <p:spPr bwMode="auto">
          <a:xfrm>
            <a:off x="1066800" y="1828800"/>
            <a:ext cx="8077200" cy="519113"/>
          </a:xfrm>
          <a:prstGeom prst="rect">
            <a:avLst/>
          </a:prstGeom>
          <a:noFill/>
          <a:ln w="28575">
            <a:solidFill>
              <a:schemeClr val="bg2">
                <a:lumMod val="9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altLang="zh-CN" dirty="0">
                <a:solidFill>
                  <a:srgbClr val="000000"/>
                </a:solidFill>
                <a:ea typeface="楷体_GB2312" pitchFamily="49" charset="-122"/>
              </a:rPr>
              <a:t>D</a:t>
            </a:r>
            <a:r>
              <a:rPr lang="zh-CN" altLang="en-US" dirty="0">
                <a:solidFill>
                  <a:srgbClr val="000000"/>
                </a:solidFill>
                <a:ea typeface="楷体_GB2312" pitchFamily="49" charset="-122"/>
              </a:rPr>
              <a:t>是具有相同特性的数据元素的集合。</a:t>
            </a:r>
          </a:p>
        </p:txBody>
      </p:sp>
      <p:sp>
        <p:nvSpPr>
          <p:cNvPr id="213031" name="Rectangle 39"/>
          <p:cNvSpPr>
            <a:spLocks noChangeArrowheads="1"/>
          </p:cNvSpPr>
          <p:nvPr/>
        </p:nvSpPr>
        <p:spPr bwMode="auto">
          <a:xfrm>
            <a:off x="1066800" y="2743200"/>
            <a:ext cx="8077200" cy="3338513"/>
          </a:xfrm>
          <a:prstGeom prst="rect">
            <a:avLst/>
          </a:prstGeom>
          <a:noFill/>
          <a:ln w="28575">
            <a:solidFill>
              <a:schemeClr val="bg2">
                <a:lumMod val="9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buClr>
                <a:srgbClr val="FF9900"/>
              </a:buClr>
              <a:buFont typeface="Wingdings" pitchFamily="2" charset="2"/>
              <a:buChar char="v"/>
            </a:pPr>
            <a:r>
              <a:rPr lang="zh-CN" altLang="en-US" dirty="0">
                <a:solidFill>
                  <a:srgbClr val="990033"/>
                </a:solidFill>
                <a:ea typeface="楷体_GB2312" pitchFamily="49" charset="-122"/>
              </a:rPr>
              <a:t>若</a:t>
            </a:r>
            <a:r>
              <a:rPr lang="en-US" altLang="zh-CN" dirty="0">
                <a:solidFill>
                  <a:srgbClr val="990033"/>
                </a:solidFill>
                <a:ea typeface="楷体_GB2312" pitchFamily="49" charset="-122"/>
              </a:rPr>
              <a:t>D</a:t>
            </a:r>
            <a:r>
              <a:rPr lang="zh-CN" altLang="en-US" dirty="0">
                <a:solidFill>
                  <a:srgbClr val="990033"/>
                </a:solidFill>
                <a:ea typeface="楷体_GB2312" pitchFamily="49" charset="-122"/>
              </a:rPr>
              <a:t>为空集，则称为空树 。否则</a:t>
            </a:r>
            <a:r>
              <a:rPr lang="en-US" altLang="zh-CN" dirty="0">
                <a:solidFill>
                  <a:srgbClr val="990033"/>
                </a:solidFill>
                <a:ea typeface="楷体_GB2312" pitchFamily="49" charset="-122"/>
              </a:rPr>
              <a:t>:</a:t>
            </a:r>
          </a:p>
          <a:p>
            <a:pPr algn="l">
              <a:buClr>
                <a:srgbClr val="FF9900"/>
              </a:buClr>
              <a:buFont typeface="Wingdings" pitchFamily="2" charset="2"/>
              <a:buChar char="v"/>
            </a:pPr>
            <a:r>
              <a:rPr lang="en-US" altLang="zh-CN" dirty="0">
                <a:solidFill>
                  <a:srgbClr val="990033"/>
                </a:solidFill>
                <a:ea typeface="楷体_GB2312" pitchFamily="49" charset="-122"/>
              </a:rPr>
              <a:t>(1) </a:t>
            </a:r>
            <a:r>
              <a:rPr lang="zh-CN" altLang="en-US" dirty="0">
                <a:solidFill>
                  <a:srgbClr val="990033"/>
                </a:solidFill>
                <a:ea typeface="楷体_GB2312" pitchFamily="49" charset="-122"/>
              </a:rPr>
              <a:t>在</a:t>
            </a:r>
            <a:r>
              <a:rPr lang="en-US" altLang="zh-CN" dirty="0">
                <a:solidFill>
                  <a:srgbClr val="990033"/>
                </a:solidFill>
                <a:ea typeface="楷体_GB2312" pitchFamily="49" charset="-122"/>
              </a:rPr>
              <a:t>D</a:t>
            </a:r>
            <a:r>
              <a:rPr lang="zh-CN" altLang="en-US" dirty="0">
                <a:solidFill>
                  <a:srgbClr val="990033"/>
                </a:solidFill>
                <a:ea typeface="楷体_GB2312" pitchFamily="49" charset="-122"/>
              </a:rPr>
              <a:t>中存在唯一的称为根的数据元素</a:t>
            </a:r>
            <a:r>
              <a:rPr lang="en-US" altLang="zh-CN" dirty="0">
                <a:solidFill>
                  <a:srgbClr val="990033"/>
                </a:solidFill>
                <a:ea typeface="楷体_GB2312" pitchFamily="49" charset="-122"/>
              </a:rPr>
              <a:t>root</a:t>
            </a:r>
            <a:r>
              <a:rPr lang="zh-CN" altLang="en-US" dirty="0">
                <a:solidFill>
                  <a:srgbClr val="990033"/>
                </a:solidFill>
                <a:ea typeface="楷体_GB2312" pitchFamily="49" charset="-122"/>
              </a:rPr>
              <a:t>；</a:t>
            </a:r>
          </a:p>
          <a:p>
            <a:pPr algn="l">
              <a:buClr>
                <a:srgbClr val="FF9900"/>
              </a:buClr>
              <a:buFont typeface="Wingdings" pitchFamily="2" charset="2"/>
              <a:buChar char="v"/>
            </a:pPr>
            <a:r>
              <a:rPr lang="en-US" altLang="zh-CN" dirty="0">
                <a:solidFill>
                  <a:srgbClr val="990033"/>
                </a:solidFill>
                <a:ea typeface="楷体_GB2312" pitchFamily="49" charset="-122"/>
              </a:rPr>
              <a:t>(2) </a:t>
            </a:r>
            <a:r>
              <a:rPr lang="zh-CN" altLang="en-US" dirty="0">
                <a:solidFill>
                  <a:srgbClr val="990033"/>
                </a:solidFill>
                <a:ea typeface="楷体_GB2312" pitchFamily="49" charset="-122"/>
              </a:rPr>
              <a:t>当</a:t>
            </a:r>
            <a:r>
              <a:rPr lang="en-US" altLang="zh-CN" dirty="0">
                <a:solidFill>
                  <a:srgbClr val="990033"/>
                </a:solidFill>
                <a:ea typeface="楷体_GB2312" pitchFamily="49" charset="-122"/>
              </a:rPr>
              <a:t>n&gt;1</a:t>
            </a:r>
            <a:r>
              <a:rPr lang="zh-CN" altLang="en-US" dirty="0">
                <a:solidFill>
                  <a:srgbClr val="990033"/>
                </a:solidFill>
                <a:ea typeface="楷体_GB2312" pitchFamily="49" charset="-122"/>
              </a:rPr>
              <a:t>时，其余结点可分为</a:t>
            </a:r>
            <a:r>
              <a:rPr lang="en-US" altLang="zh-CN" dirty="0">
                <a:solidFill>
                  <a:srgbClr val="990033"/>
                </a:solidFill>
                <a:ea typeface="楷体_GB2312" pitchFamily="49" charset="-122"/>
              </a:rPr>
              <a:t>m (m&gt;0)</a:t>
            </a:r>
            <a:r>
              <a:rPr lang="zh-CN" altLang="en-US" dirty="0">
                <a:solidFill>
                  <a:srgbClr val="990033"/>
                </a:solidFill>
                <a:ea typeface="楷体_GB2312" pitchFamily="49" charset="-122"/>
              </a:rPr>
              <a:t>个互不相交的有限集</a:t>
            </a:r>
            <a:r>
              <a:rPr lang="en-US" altLang="zh-CN" dirty="0">
                <a:solidFill>
                  <a:srgbClr val="990033"/>
                </a:solidFill>
                <a:ea typeface="楷体_GB2312" pitchFamily="49" charset="-122"/>
              </a:rPr>
              <a:t>T1, T2, …, Tm</a:t>
            </a:r>
            <a:r>
              <a:rPr lang="zh-CN" altLang="en-US" dirty="0">
                <a:solidFill>
                  <a:srgbClr val="990033"/>
                </a:solidFill>
                <a:ea typeface="楷体_GB2312" pitchFamily="49" charset="-122"/>
              </a:rPr>
              <a:t>，每个子集与结点</a:t>
            </a:r>
            <a:r>
              <a:rPr lang="en-US" altLang="zh-CN" dirty="0">
                <a:solidFill>
                  <a:srgbClr val="990033"/>
                </a:solidFill>
                <a:ea typeface="楷体_GB2312" pitchFamily="49" charset="-122"/>
              </a:rPr>
              <a:t>root</a:t>
            </a:r>
            <a:r>
              <a:rPr lang="zh-CN" altLang="en-US" dirty="0">
                <a:solidFill>
                  <a:srgbClr val="990033"/>
                </a:solidFill>
                <a:ea typeface="楷体_GB2312" pitchFamily="49" charset="-122"/>
              </a:rPr>
              <a:t>之间满足特定关系</a:t>
            </a:r>
          </a:p>
          <a:p>
            <a:pPr algn="l">
              <a:buClr>
                <a:srgbClr val="FF9900"/>
              </a:buClr>
              <a:buFont typeface="Wingdings" pitchFamily="2" charset="2"/>
              <a:buChar char="v"/>
            </a:pPr>
            <a:r>
              <a:rPr lang="en-US" altLang="zh-CN" dirty="0">
                <a:solidFill>
                  <a:srgbClr val="990033"/>
                </a:solidFill>
                <a:ea typeface="楷体_GB2312" pitchFamily="49" charset="-122"/>
              </a:rPr>
              <a:t>(3) </a:t>
            </a:r>
            <a:r>
              <a:rPr lang="zh-CN" altLang="en-US" dirty="0">
                <a:solidFill>
                  <a:srgbClr val="990033"/>
                </a:solidFill>
                <a:ea typeface="楷体_GB2312" pitchFamily="49" charset="-122"/>
              </a:rPr>
              <a:t>每一子集本身又是一棵符合本定义的树，称为根</a:t>
            </a:r>
            <a:r>
              <a:rPr lang="en-US" altLang="zh-CN" dirty="0">
                <a:solidFill>
                  <a:srgbClr val="990033"/>
                </a:solidFill>
                <a:ea typeface="楷体_GB2312" pitchFamily="49" charset="-122"/>
              </a:rPr>
              <a:t>root</a:t>
            </a:r>
            <a:r>
              <a:rPr lang="zh-CN" altLang="en-US" dirty="0">
                <a:solidFill>
                  <a:srgbClr val="990033"/>
                </a:solidFill>
                <a:ea typeface="楷体_GB2312" pitchFamily="49" charset="-122"/>
              </a:rPr>
              <a:t>的子树。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3029">
                                            <p:txEl>
                                              <p:pRg st="0" end="0"/>
                                            </p:txEl>
                                          </p:spTgt>
                                        </p:tgtEl>
                                        <p:attrNameLst>
                                          <p:attrName>style.visibility</p:attrName>
                                        </p:attrNameLst>
                                      </p:cBhvr>
                                      <p:to>
                                        <p:strVal val="visible"/>
                                      </p:to>
                                    </p:set>
                                    <p:animEffect transition="in" filter="wipe(left)">
                                      <p:cBhvr>
                                        <p:cTn id="7" dur="500"/>
                                        <p:tgtEl>
                                          <p:spTgt spid="21302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3029">
                                            <p:txEl>
                                              <p:pRg st="2" end="2"/>
                                            </p:txEl>
                                          </p:spTgt>
                                        </p:tgtEl>
                                        <p:attrNameLst>
                                          <p:attrName>style.visibility</p:attrName>
                                        </p:attrNameLst>
                                      </p:cBhvr>
                                      <p:to>
                                        <p:strVal val="visible"/>
                                      </p:to>
                                    </p:set>
                                    <p:animEffect transition="in" filter="wipe(left)">
                                      <p:cBhvr>
                                        <p:cTn id="10" dur="500"/>
                                        <p:tgtEl>
                                          <p:spTgt spid="213029">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3029">
                                            <p:txEl>
                                              <p:pRg st="9" end="9"/>
                                            </p:txEl>
                                          </p:spTgt>
                                        </p:tgtEl>
                                        <p:attrNameLst>
                                          <p:attrName>style.visibility</p:attrName>
                                        </p:attrNameLst>
                                      </p:cBhvr>
                                      <p:to>
                                        <p:strVal val="visible"/>
                                      </p:to>
                                    </p:set>
                                    <p:animEffect transition="in" filter="wipe(left)">
                                      <p:cBhvr>
                                        <p:cTn id="13" dur="500"/>
                                        <p:tgtEl>
                                          <p:spTgt spid="213029">
                                            <p:txEl>
                                              <p:pRg st="9" end="9"/>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3030"/>
                                        </p:tgtEl>
                                        <p:attrNameLst>
                                          <p:attrName>style.visibility</p:attrName>
                                        </p:attrNameLst>
                                      </p:cBhvr>
                                      <p:to>
                                        <p:strVal val="visible"/>
                                      </p:to>
                                    </p:set>
                                    <p:animEffect transition="in" filter="wipe(left)">
                                      <p:cBhvr>
                                        <p:cTn id="18" dur="500"/>
                                        <p:tgtEl>
                                          <p:spTgt spid="21303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3031">
                                            <p:txEl>
                                              <p:pRg st="0" end="0"/>
                                            </p:txEl>
                                          </p:spTgt>
                                        </p:tgtEl>
                                        <p:attrNameLst>
                                          <p:attrName>style.visibility</p:attrName>
                                        </p:attrNameLst>
                                      </p:cBhvr>
                                      <p:to>
                                        <p:strVal val="visible"/>
                                      </p:to>
                                    </p:set>
                                    <p:animEffect transition="in" filter="wipe(left)">
                                      <p:cBhvr>
                                        <p:cTn id="23" dur="500"/>
                                        <p:tgtEl>
                                          <p:spTgt spid="213031">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3031">
                                            <p:txEl>
                                              <p:pRg st="1" end="1"/>
                                            </p:txEl>
                                          </p:spTgt>
                                        </p:tgtEl>
                                        <p:attrNameLst>
                                          <p:attrName>style.visibility</p:attrName>
                                        </p:attrNameLst>
                                      </p:cBhvr>
                                      <p:to>
                                        <p:strVal val="visible"/>
                                      </p:to>
                                    </p:set>
                                    <p:animEffect transition="in" filter="wipe(left)">
                                      <p:cBhvr>
                                        <p:cTn id="28" dur="500"/>
                                        <p:tgtEl>
                                          <p:spTgt spid="213031">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3031">
                                            <p:txEl>
                                              <p:pRg st="2" end="2"/>
                                            </p:txEl>
                                          </p:spTgt>
                                        </p:tgtEl>
                                        <p:attrNameLst>
                                          <p:attrName>style.visibility</p:attrName>
                                        </p:attrNameLst>
                                      </p:cBhvr>
                                      <p:to>
                                        <p:strVal val="visible"/>
                                      </p:to>
                                    </p:set>
                                    <p:animEffect transition="in" filter="wipe(left)">
                                      <p:cBhvr>
                                        <p:cTn id="33" dur="500"/>
                                        <p:tgtEl>
                                          <p:spTgt spid="213031">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13031">
                                            <p:txEl>
                                              <p:pRg st="3" end="3"/>
                                            </p:txEl>
                                          </p:spTgt>
                                        </p:tgtEl>
                                        <p:attrNameLst>
                                          <p:attrName>style.visibility</p:attrName>
                                        </p:attrNameLst>
                                      </p:cBhvr>
                                      <p:to>
                                        <p:strVal val="visible"/>
                                      </p:to>
                                    </p:set>
                                    <p:animEffect transition="in" filter="wipe(left)">
                                      <p:cBhvr>
                                        <p:cTn id="38" dur="500"/>
                                        <p:tgtEl>
                                          <p:spTgt spid="2130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29" grpId="0" uiExpand="1" build="p" bldLvl="3" autoUpdateAnimBg="0"/>
      <p:bldP spid="213030" grpId="0" animBg="1" autoUpdateAnimBg="0"/>
      <p:bldP spid="21303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EE2C8833-1303-4F67-91BC-5AE6F613A89C}" type="slidenum">
              <a:rPr kumimoji="0" lang="en-US" altLang="zh-CN" sz="1400" b="0" smtClean="0">
                <a:solidFill>
                  <a:schemeClr val="tx1"/>
                </a:solidFill>
              </a:rPr>
              <a:pPr eaLnBrk="1" hangingPunct="1"/>
              <a:t>70</a:t>
            </a:fld>
            <a:endParaRPr kumimoji="0" lang="en-US" altLang="zh-CN" sz="1400" b="0" smtClean="0">
              <a:solidFill>
                <a:schemeClr val="tx1"/>
              </a:solidFill>
            </a:endParaRPr>
          </a:p>
        </p:txBody>
      </p:sp>
      <p:sp>
        <p:nvSpPr>
          <p:cNvPr id="71683" name="Rectangle 2"/>
          <p:cNvSpPr>
            <a:spLocks noGrp="1" noChangeArrowheads="1"/>
          </p:cNvSpPr>
          <p:nvPr>
            <p:ph type="title"/>
          </p:nvPr>
        </p:nvSpPr>
        <p:spPr/>
        <p:txBody>
          <a:bodyPr/>
          <a:lstStyle/>
          <a:p>
            <a:pPr eaLnBrk="1" hangingPunct="1"/>
            <a:r>
              <a:rPr lang="zh-CN" altLang="en-US" smtClean="0"/>
              <a:t>线索链表举例：先序线索链表</a:t>
            </a:r>
          </a:p>
        </p:txBody>
      </p:sp>
      <p:grpSp>
        <p:nvGrpSpPr>
          <p:cNvPr id="71684" name="Group 4"/>
          <p:cNvGrpSpPr>
            <a:grpSpLocks/>
          </p:cNvGrpSpPr>
          <p:nvPr/>
        </p:nvGrpSpPr>
        <p:grpSpPr bwMode="auto">
          <a:xfrm>
            <a:off x="4495800" y="1676400"/>
            <a:ext cx="2970213" cy="3994150"/>
            <a:chOff x="3360" y="1344"/>
            <a:chExt cx="1871" cy="2516"/>
          </a:xfrm>
        </p:grpSpPr>
        <p:sp>
          <p:nvSpPr>
            <p:cNvPr id="71700" name="Line 5"/>
            <p:cNvSpPr>
              <a:spLocks noChangeShapeType="1"/>
            </p:cNvSpPr>
            <p:nvPr/>
          </p:nvSpPr>
          <p:spPr bwMode="auto">
            <a:xfrm flipH="1">
              <a:off x="4320" y="2544"/>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701" name="Line 6"/>
            <p:cNvSpPr>
              <a:spLocks noChangeShapeType="1"/>
            </p:cNvSpPr>
            <p:nvPr/>
          </p:nvSpPr>
          <p:spPr bwMode="auto">
            <a:xfrm>
              <a:off x="4416" y="3168"/>
              <a:ext cx="192"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702" name="Line 7"/>
            <p:cNvSpPr>
              <a:spLocks noChangeShapeType="1"/>
            </p:cNvSpPr>
            <p:nvPr/>
          </p:nvSpPr>
          <p:spPr bwMode="auto">
            <a:xfrm flipH="1">
              <a:off x="3984" y="3168"/>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703" name="Line 8"/>
            <p:cNvSpPr>
              <a:spLocks noChangeShapeType="1"/>
            </p:cNvSpPr>
            <p:nvPr/>
          </p:nvSpPr>
          <p:spPr bwMode="auto">
            <a:xfrm flipH="1">
              <a:off x="3744" y="2592"/>
              <a:ext cx="258" cy="38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704" name="Group 9"/>
            <p:cNvGrpSpPr>
              <a:grpSpLocks/>
            </p:cNvGrpSpPr>
            <p:nvPr/>
          </p:nvGrpSpPr>
          <p:grpSpPr bwMode="auto">
            <a:xfrm>
              <a:off x="3360" y="2832"/>
              <a:ext cx="724" cy="404"/>
              <a:chOff x="723" y="1543"/>
              <a:chExt cx="680" cy="404"/>
            </a:xfrm>
          </p:grpSpPr>
          <p:sp>
            <p:nvSpPr>
              <p:cNvPr id="71733" name="Oval 10"/>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1734" name="Text Box 11"/>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D</a:t>
                </a:r>
              </a:p>
            </p:txBody>
          </p:sp>
        </p:grpSp>
        <p:sp>
          <p:nvSpPr>
            <p:cNvPr id="71705" name="Line 12"/>
            <p:cNvSpPr>
              <a:spLocks noChangeShapeType="1"/>
            </p:cNvSpPr>
            <p:nvPr/>
          </p:nvSpPr>
          <p:spPr bwMode="auto">
            <a:xfrm flipH="1">
              <a:off x="3715" y="1680"/>
              <a:ext cx="408" cy="28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6" name="Line 13"/>
            <p:cNvSpPr>
              <a:spLocks noChangeShapeType="1"/>
            </p:cNvSpPr>
            <p:nvPr/>
          </p:nvSpPr>
          <p:spPr bwMode="auto">
            <a:xfrm>
              <a:off x="4430" y="1680"/>
              <a:ext cx="408" cy="286"/>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7" name="Line 14"/>
            <p:cNvSpPr>
              <a:spLocks noChangeShapeType="1"/>
            </p:cNvSpPr>
            <p:nvPr/>
          </p:nvSpPr>
          <p:spPr bwMode="auto">
            <a:xfrm>
              <a:off x="3749" y="2115"/>
              <a:ext cx="255" cy="24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8" name="Line 15"/>
            <p:cNvSpPr>
              <a:spLocks noChangeShapeType="1"/>
            </p:cNvSpPr>
            <p:nvPr/>
          </p:nvSpPr>
          <p:spPr bwMode="auto">
            <a:xfrm flipH="1">
              <a:off x="4656" y="2115"/>
              <a:ext cx="172" cy="285"/>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709" name="Group 16"/>
            <p:cNvGrpSpPr>
              <a:grpSpLocks/>
            </p:cNvGrpSpPr>
            <p:nvPr/>
          </p:nvGrpSpPr>
          <p:grpSpPr bwMode="auto">
            <a:xfrm>
              <a:off x="4021" y="1344"/>
              <a:ext cx="613" cy="404"/>
              <a:chOff x="3544" y="935"/>
              <a:chExt cx="576" cy="404"/>
            </a:xfrm>
          </p:grpSpPr>
          <p:sp>
            <p:nvSpPr>
              <p:cNvPr id="71731" name="Oval 17"/>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1732" name="Text Box 18"/>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71710" name="Group 19"/>
            <p:cNvGrpSpPr>
              <a:grpSpLocks/>
            </p:cNvGrpSpPr>
            <p:nvPr/>
          </p:nvGrpSpPr>
          <p:grpSpPr bwMode="auto">
            <a:xfrm>
              <a:off x="4329" y="2251"/>
              <a:ext cx="613" cy="404"/>
              <a:chOff x="3784" y="1987"/>
              <a:chExt cx="576" cy="404"/>
            </a:xfrm>
          </p:grpSpPr>
          <p:sp>
            <p:nvSpPr>
              <p:cNvPr id="71729" name="Oval 20"/>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1730" name="Text Box 21"/>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71711" name="Group 22"/>
            <p:cNvGrpSpPr>
              <a:grpSpLocks/>
            </p:cNvGrpSpPr>
            <p:nvPr/>
          </p:nvGrpSpPr>
          <p:grpSpPr bwMode="auto">
            <a:xfrm>
              <a:off x="3798" y="2251"/>
              <a:ext cx="613" cy="404"/>
              <a:chOff x="3304" y="1991"/>
              <a:chExt cx="576" cy="404"/>
            </a:xfrm>
          </p:grpSpPr>
          <p:sp>
            <p:nvSpPr>
              <p:cNvPr id="71727" name="Oval 23"/>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1728" name="Text Box 24"/>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71712" name="Group 25"/>
            <p:cNvGrpSpPr>
              <a:grpSpLocks/>
            </p:cNvGrpSpPr>
            <p:nvPr/>
          </p:nvGrpSpPr>
          <p:grpSpPr bwMode="auto">
            <a:xfrm>
              <a:off x="4618" y="1753"/>
              <a:ext cx="613" cy="404"/>
              <a:chOff x="4216" y="1415"/>
              <a:chExt cx="576" cy="404"/>
            </a:xfrm>
          </p:grpSpPr>
          <p:sp>
            <p:nvSpPr>
              <p:cNvPr id="71725" name="Oval 26"/>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1726" name="Text Box 27"/>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71713" name="Group 28"/>
            <p:cNvGrpSpPr>
              <a:grpSpLocks/>
            </p:cNvGrpSpPr>
            <p:nvPr/>
          </p:nvGrpSpPr>
          <p:grpSpPr bwMode="auto">
            <a:xfrm>
              <a:off x="3411" y="1753"/>
              <a:ext cx="613" cy="404"/>
              <a:chOff x="2920" y="1463"/>
              <a:chExt cx="576" cy="404"/>
            </a:xfrm>
          </p:grpSpPr>
          <p:sp>
            <p:nvSpPr>
              <p:cNvPr id="71723" name="Oval 29"/>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1724" name="Text Box 30"/>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nvGrpSpPr>
            <p:cNvPr id="71714" name="Group 31"/>
            <p:cNvGrpSpPr>
              <a:grpSpLocks/>
            </p:cNvGrpSpPr>
            <p:nvPr/>
          </p:nvGrpSpPr>
          <p:grpSpPr bwMode="auto">
            <a:xfrm>
              <a:off x="4080" y="2832"/>
              <a:ext cx="613" cy="404"/>
              <a:chOff x="3784" y="1987"/>
              <a:chExt cx="576" cy="404"/>
            </a:xfrm>
          </p:grpSpPr>
          <p:sp>
            <p:nvSpPr>
              <p:cNvPr id="71721" name="Oval 3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1722" name="Text Box 3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G</a:t>
                </a:r>
              </a:p>
            </p:txBody>
          </p:sp>
        </p:grpSp>
        <p:grpSp>
          <p:nvGrpSpPr>
            <p:cNvPr id="71715" name="Group 34"/>
            <p:cNvGrpSpPr>
              <a:grpSpLocks/>
            </p:cNvGrpSpPr>
            <p:nvPr/>
          </p:nvGrpSpPr>
          <p:grpSpPr bwMode="auto">
            <a:xfrm>
              <a:off x="3696" y="3456"/>
              <a:ext cx="613" cy="404"/>
              <a:chOff x="3784" y="1987"/>
              <a:chExt cx="576" cy="404"/>
            </a:xfrm>
          </p:grpSpPr>
          <p:sp>
            <p:nvSpPr>
              <p:cNvPr id="71719" name="Oval 35"/>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1720" name="Text Box 36"/>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H</a:t>
                </a:r>
              </a:p>
            </p:txBody>
          </p:sp>
        </p:grpSp>
        <p:grpSp>
          <p:nvGrpSpPr>
            <p:cNvPr id="71716" name="Group 37"/>
            <p:cNvGrpSpPr>
              <a:grpSpLocks/>
            </p:cNvGrpSpPr>
            <p:nvPr/>
          </p:nvGrpSpPr>
          <p:grpSpPr bwMode="auto">
            <a:xfrm>
              <a:off x="4320" y="3456"/>
              <a:ext cx="613" cy="404"/>
              <a:chOff x="3784" y="1987"/>
              <a:chExt cx="576" cy="404"/>
            </a:xfrm>
          </p:grpSpPr>
          <p:sp>
            <p:nvSpPr>
              <p:cNvPr id="71717" name="Oval 38"/>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1718" name="Text Box 39"/>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K</a:t>
                </a:r>
              </a:p>
            </p:txBody>
          </p:sp>
        </p:grpSp>
      </p:grpSp>
      <p:sp>
        <p:nvSpPr>
          <p:cNvPr id="403496" name="Freeform 40"/>
          <p:cNvSpPr>
            <a:spLocks/>
          </p:cNvSpPr>
          <p:nvPr/>
        </p:nvSpPr>
        <p:spPr bwMode="auto">
          <a:xfrm>
            <a:off x="4724400" y="3505200"/>
            <a:ext cx="609600" cy="762000"/>
          </a:xfrm>
          <a:custGeom>
            <a:avLst/>
            <a:gdLst>
              <a:gd name="T0" fmla="*/ 152400 w 384"/>
              <a:gd name="T1" fmla="*/ 762000 h 480"/>
              <a:gd name="T2" fmla="*/ 76200 w 384"/>
              <a:gd name="T3" fmla="*/ 304800 h 480"/>
              <a:gd name="T4" fmla="*/ 609600 w 384"/>
              <a:gd name="T5" fmla="*/ 0 h 480"/>
              <a:gd name="T6" fmla="*/ 0 60000 65536"/>
              <a:gd name="T7" fmla="*/ 0 60000 65536"/>
              <a:gd name="T8" fmla="*/ 0 60000 65536"/>
              <a:gd name="T9" fmla="*/ 0 w 384"/>
              <a:gd name="T10" fmla="*/ 0 h 480"/>
              <a:gd name="T11" fmla="*/ 384 w 384"/>
              <a:gd name="T12" fmla="*/ 480 h 480"/>
            </a:gdLst>
            <a:ahLst/>
            <a:cxnLst>
              <a:cxn ang="T6">
                <a:pos x="T0" y="T1"/>
              </a:cxn>
              <a:cxn ang="T7">
                <a:pos x="T2" y="T3"/>
              </a:cxn>
              <a:cxn ang="T8">
                <a:pos x="T4" y="T5"/>
              </a:cxn>
            </a:cxnLst>
            <a:rect l="T9" t="T10" r="T11" b="T12"/>
            <a:pathLst>
              <a:path w="384" h="480">
                <a:moveTo>
                  <a:pt x="96" y="480"/>
                </a:moveTo>
                <a:cubicBezTo>
                  <a:pt x="48" y="376"/>
                  <a:pt x="0" y="272"/>
                  <a:pt x="48" y="192"/>
                </a:cubicBezTo>
                <a:cubicBezTo>
                  <a:pt x="96" y="112"/>
                  <a:pt x="240" y="56"/>
                  <a:pt x="384" y="0"/>
                </a:cubicBezTo>
              </a:path>
            </a:pathLst>
          </a:custGeom>
          <a:noFill/>
          <a:ln w="28575" cap="sq">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03497" name="Freeform 41"/>
          <p:cNvSpPr>
            <a:spLocks/>
          </p:cNvSpPr>
          <p:nvPr/>
        </p:nvSpPr>
        <p:spPr bwMode="auto">
          <a:xfrm>
            <a:off x="5310188" y="2589213"/>
            <a:ext cx="1344612" cy="1917700"/>
          </a:xfrm>
          <a:custGeom>
            <a:avLst/>
            <a:gdLst>
              <a:gd name="T0" fmla="*/ 0 w 847"/>
              <a:gd name="T1" fmla="*/ 1917700 h 1208"/>
              <a:gd name="T2" fmla="*/ 649287 w 847"/>
              <a:gd name="T3" fmla="*/ 1403350 h 1208"/>
              <a:gd name="T4" fmla="*/ 803275 w 847"/>
              <a:gd name="T5" fmla="*/ 669925 h 1208"/>
              <a:gd name="T6" fmla="*/ 1062037 w 847"/>
              <a:gd name="T7" fmla="*/ 257175 h 1208"/>
              <a:gd name="T8" fmla="*/ 1344612 w 847"/>
              <a:gd name="T9" fmla="*/ 0 h 1208"/>
              <a:gd name="T10" fmla="*/ 0 60000 65536"/>
              <a:gd name="T11" fmla="*/ 0 60000 65536"/>
              <a:gd name="T12" fmla="*/ 0 60000 65536"/>
              <a:gd name="T13" fmla="*/ 0 60000 65536"/>
              <a:gd name="T14" fmla="*/ 0 60000 65536"/>
              <a:gd name="T15" fmla="*/ 0 w 847"/>
              <a:gd name="T16" fmla="*/ 0 h 1208"/>
              <a:gd name="T17" fmla="*/ 847 w 847"/>
              <a:gd name="T18" fmla="*/ 1208 h 1208"/>
            </a:gdLst>
            <a:ahLst/>
            <a:cxnLst>
              <a:cxn ang="T10">
                <a:pos x="T0" y="T1"/>
              </a:cxn>
              <a:cxn ang="T11">
                <a:pos x="T2" y="T3"/>
              </a:cxn>
              <a:cxn ang="T12">
                <a:pos x="T4" y="T5"/>
              </a:cxn>
              <a:cxn ang="T13">
                <a:pos x="T6" y="T7"/>
              </a:cxn>
              <a:cxn ang="T14">
                <a:pos x="T8" y="T9"/>
              </a:cxn>
            </a:cxnLst>
            <a:rect l="T15" t="T16" r="T17" b="T18"/>
            <a:pathLst>
              <a:path w="847" h="1208">
                <a:moveTo>
                  <a:pt x="0" y="1208"/>
                </a:moveTo>
                <a:cubicBezTo>
                  <a:pt x="68" y="1154"/>
                  <a:pt x="325" y="1015"/>
                  <a:pt x="409" y="884"/>
                </a:cubicBezTo>
                <a:cubicBezTo>
                  <a:pt x="493" y="753"/>
                  <a:pt x="463" y="542"/>
                  <a:pt x="506" y="422"/>
                </a:cubicBezTo>
                <a:cubicBezTo>
                  <a:pt x="549" y="302"/>
                  <a:pt x="612" y="232"/>
                  <a:pt x="669" y="162"/>
                </a:cubicBezTo>
                <a:cubicBezTo>
                  <a:pt x="726" y="92"/>
                  <a:pt x="810" y="34"/>
                  <a:pt x="847" y="0"/>
                </a:cubicBezTo>
              </a:path>
            </a:pathLst>
          </a:custGeom>
          <a:noFill/>
          <a:ln w="28575" cap="sq">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71687" name="Group 44"/>
          <p:cNvGrpSpPr>
            <a:grpSpLocks/>
          </p:cNvGrpSpPr>
          <p:nvPr/>
        </p:nvGrpSpPr>
        <p:grpSpPr bwMode="auto">
          <a:xfrm>
            <a:off x="533400" y="3886200"/>
            <a:ext cx="3070225" cy="1385888"/>
            <a:chOff x="384" y="1200"/>
            <a:chExt cx="1934" cy="873"/>
          </a:xfrm>
        </p:grpSpPr>
        <p:sp>
          <p:nvSpPr>
            <p:cNvPr id="71698" name="Rectangle 42"/>
            <p:cNvSpPr>
              <a:spLocks noChangeArrowheads="1"/>
            </p:cNvSpPr>
            <p:nvPr/>
          </p:nvSpPr>
          <p:spPr bwMode="auto">
            <a:xfrm>
              <a:off x="384" y="1200"/>
              <a:ext cx="1934" cy="345"/>
            </a:xfrm>
            <a:prstGeom prst="rect">
              <a:avLst/>
            </a:prstGeom>
            <a:noFill/>
            <a:ln w="28575" cap="sq">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itchFamily="18" charset="2"/>
                <a:buNone/>
              </a:pPr>
              <a:r>
                <a:rPr lang="zh-CN" altLang="en-US">
                  <a:solidFill>
                    <a:srgbClr val="990000"/>
                  </a:solidFill>
                  <a:ea typeface="楷体_GB2312" pitchFamily="49" charset="-122"/>
                </a:rPr>
                <a:t>左空指针指向前驱</a:t>
              </a:r>
            </a:p>
          </p:txBody>
        </p:sp>
        <p:sp>
          <p:nvSpPr>
            <p:cNvPr id="71699" name="Rectangle 43"/>
            <p:cNvSpPr>
              <a:spLocks noChangeArrowheads="1"/>
            </p:cNvSpPr>
            <p:nvPr/>
          </p:nvSpPr>
          <p:spPr bwMode="auto">
            <a:xfrm>
              <a:off x="384" y="1728"/>
              <a:ext cx="1934" cy="345"/>
            </a:xfrm>
            <a:prstGeom prst="rect">
              <a:avLst/>
            </a:prstGeom>
            <a:noFill/>
            <a:ln w="28575" cap="sq">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itchFamily="18" charset="2"/>
                <a:buNone/>
              </a:pPr>
              <a:r>
                <a:rPr lang="zh-CN" altLang="en-US">
                  <a:solidFill>
                    <a:srgbClr val="990000"/>
                  </a:solidFill>
                  <a:ea typeface="楷体_GB2312" pitchFamily="49" charset="-122"/>
                </a:rPr>
                <a:t>右空指针指向后继</a:t>
              </a:r>
            </a:p>
          </p:txBody>
        </p:sp>
      </p:grpSp>
      <p:sp>
        <p:nvSpPr>
          <p:cNvPr id="403501" name="Freeform 45"/>
          <p:cNvSpPr>
            <a:spLocks/>
          </p:cNvSpPr>
          <p:nvPr/>
        </p:nvSpPr>
        <p:spPr bwMode="auto">
          <a:xfrm>
            <a:off x="5297488" y="3657600"/>
            <a:ext cx="493712" cy="627063"/>
          </a:xfrm>
          <a:custGeom>
            <a:avLst/>
            <a:gdLst>
              <a:gd name="T0" fmla="*/ 493712 w 311"/>
              <a:gd name="T1" fmla="*/ 0 h 395"/>
              <a:gd name="T2" fmla="*/ 355600 w 311"/>
              <a:gd name="T3" fmla="*/ 398463 h 395"/>
              <a:gd name="T4" fmla="*/ 0 w 311"/>
              <a:gd name="T5" fmla="*/ 627063 h 395"/>
              <a:gd name="T6" fmla="*/ 0 60000 65536"/>
              <a:gd name="T7" fmla="*/ 0 60000 65536"/>
              <a:gd name="T8" fmla="*/ 0 60000 65536"/>
              <a:gd name="T9" fmla="*/ 0 w 311"/>
              <a:gd name="T10" fmla="*/ 0 h 395"/>
              <a:gd name="T11" fmla="*/ 311 w 311"/>
              <a:gd name="T12" fmla="*/ 395 h 395"/>
            </a:gdLst>
            <a:ahLst/>
            <a:cxnLst>
              <a:cxn ang="T6">
                <a:pos x="T0" y="T1"/>
              </a:cxn>
              <a:cxn ang="T7">
                <a:pos x="T2" y="T3"/>
              </a:cxn>
              <a:cxn ang="T8">
                <a:pos x="T4" y="T5"/>
              </a:cxn>
            </a:cxnLst>
            <a:rect l="T9" t="T10" r="T11" b="T12"/>
            <a:pathLst>
              <a:path w="311" h="395">
                <a:moveTo>
                  <a:pt x="311" y="0"/>
                </a:moveTo>
                <a:cubicBezTo>
                  <a:pt x="297" y="42"/>
                  <a:pt x="276" y="185"/>
                  <a:pt x="224" y="251"/>
                </a:cubicBezTo>
                <a:cubicBezTo>
                  <a:pt x="172" y="317"/>
                  <a:pt x="47" y="365"/>
                  <a:pt x="0" y="395"/>
                </a:cubicBezTo>
              </a:path>
            </a:pathLst>
          </a:custGeom>
          <a:noFill/>
          <a:ln w="28575" cap="sq">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03502" name="Freeform 46"/>
          <p:cNvSpPr>
            <a:spLocks/>
          </p:cNvSpPr>
          <p:nvPr/>
        </p:nvSpPr>
        <p:spPr bwMode="auto">
          <a:xfrm>
            <a:off x="4878388" y="1981200"/>
            <a:ext cx="836612" cy="514350"/>
          </a:xfrm>
          <a:custGeom>
            <a:avLst/>
            <a:gdLst>
              <a:gd name="T0" fmla="*/ 0 w 527"/>
              <a:gd name="T1" fmla="*/ 514350 h 324"/>
              <a:gd name="T2" fmla="*/ 301625 w 527"/>
              <a:gd name="T3" fmla="*/ 122238 h 324"/>
              <a:gd name="T4" fmla="*/ 836612 w 527"/>
              <a:gd name="T5" fmla="*/ 0 h 324"/>
              <a:gd name="T6" fmla="*/ 0 60000 65536"/>
              <a:gd name="T7" fmla="*/ 0 60000 65536"/>
              <a:gd name="T8" fmla="*/ 0 60000 65536"/>
              <a:gd name="T9" fmla="*/ 0 w 527"/>
              <a:gd name="T10" fmla="*/ 0 h 324"/>
              <a:gd name="T11" fmla="*/ 527 w 527"/>
              <a:gd name="T12" fmla="*/ 324 h 324"/>
            </a:gdLst>
            <a:ahLst/>
            <a:cxnLst>
              <a:cxn ang="T6">
                <a:pos x="T0" y="T1"/>
              </a:cxn>
              <a:cxn ang="T7">
                <a:pos x="T2" y="T3"/>
              </a:cxn>
              <a:cxn ang="T8">
                <a:pos x="T4" y="T5"/>
              </a:cxn>
            </a:cxnLst>
            <a:rect l="T9" t="T10" r="T11" b="T12"/>
            <a:pathLst>
              <a:path w="527" h="324">
                <a:moveTo>
                  <a:pt x="0" y="324"/>
                </a:moveTo>
                <a:cubicBezTo>
                  <a:pt x="32" y="283"/>
                  <a:pt x="102" y="131"/>
                  <a:pt x="190" y="77"/>
                </a:cubicBezTo>
                <a:cubicBezTo>
                  <a:pt x="278" y="23"/>
                  <a:pt x="457" y="16"/>
                  <a:pt x="527" y="0"/>
                </a:cubicBezTo>
              </a:path>
            </a:pathLst>
          </a:custGeom>
          <a:noFill/>
          <a:ln w="28575" cap="sq">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03503" name="Freeform 47"/>
          <p:cNvSpPr>
            <a:spLocks/>
          </p:cNvSpPr>
          <p:nvPr/>
        </p:nvSpPr>
        <p:spPr bwMode="auto">
          <a:xfrm>
            <a:off x="6705600" y="2913063"/>
            <a:ext cx="398463" cy="592137"/>
          </a:xfrm>
          <a:custGeom>
            <a:avLst/>
            <a:gdLst>
              <a:gd name="T0" fmla="*/ 355600 w 251"/>
              <a:gd name="T1" fmla="*/ 0 h 373"/>
              <a:gd name="T2" fmla="*/ 339725 w 251"/>
              <a:gd name="T3" fmla="*/ 358775 h 373"/>
              <a:gd name="T4" fmla="*/ 0 w 251"/>
              <a:gd name="T5" fmla="*/ 592137 h 373"/>
              <a:gd name="T6" fmla="*/ 0 60000 65536"/>
              <a:gd name="T7" fmla="*/ 0 60000 65536"/>
              <a:gd name="T8" fmla="*/ 0 60000 65536"/>
              <a:gd name="T9" fmla="*/ 0 w 251"/>
              <a:gd name="T10" fmla="*/ 0 h 373"/>
              <a:gd name="T11" fmla="*/ 251 w 251"/>
              <a:gd name="T12" fmla="*/ 373 h 373"/>
            </a:gdLst>
            <a:ahLst/>
            <a:cxnLst>
              <a:cxn ang="T6">
                <a:pos x="T0" y="T1"/>
              </a:cxn>
              <a:cxn ang="T7">
                <a:pos x="T2" y="T3"/>
              </a:cxn>
              <a:cxn ang="T8">
                <a:pos x="T4" y="T5"/>
              </a:cxn>
            </a:cxnLst>
            <a:rect l="T9" t="T10" r="T11" b="T12"/>
            <a:pathLst>
              <a:path w="251" h="373">
                <a:moveTo>
                  <a:pt x="224" y="0"/>
                </a:moveTo>
                <a:cubicBezTo>
                  <a:pt x="222" y="38"/>
                  <a:pt x="251" y="164"/>
                  <a:pt x="214" y="226"/>
                </a:cubicBezTo>
                <a:cubicBezTo>
                  <a:pt x="177" y="288"/>
                  <a:pt x="45" y="343"/>
                  <a:pt x="0" y="373"/>
                </a:cubicBezTo>
              </a:path>
            </a:pathLst>
          </a:custGeom>
          <a:noFill/>
          <a:ln w="28575" cap="sq">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1691" name="Rectangle 48"/>
          <p:cNvSpPr>
            <a:spLocks noChangeArrowheads="1"/>
          </p:cNvSpPr>
          <p:nvPr/>
        </p:nvSpPr>
        <p:spPr bwMode="auto">
          <a:xfrm>
            <a:off x="533400" y="1752600"/>
            <a:ext cx="3186113"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a:spcBef>
                <a:spcPct val="0"/>
              </a:spcBef>
            </a:pPr>
            <a:r>
              <a:rPr lang="zh-CN" altLang="en-US">
                <a:solidFill>
                  <a:schemeClr val="tx1"/>
                </a:solidFill>
                <a:ea typeface="楷体_GB2312" pitchFamily="49" charset="-122"/>
              </a:rPr>
              <a:t>先序序列：</a:t>
            </a:r>
          </a:p>
          <a:p>
            <a:pPr algn="l" eaLnBrk="0" hangingPunct="0">
              <a:spcBef>
                <a:spcPct val="50000"/>
              </a:spcBef>
            </a:pPr>
            <a:r>
              <a:rPr lang="en-US" altLang="zh-CN">
                <a:solidFill>
                  <a:srgbClr val="990000"/>
                </a:solidFill>
                <a:ea typeface="楷体_GB2312" pitchFamily="49" charset="-122"/>
              </a:rPr>
              <a:t>A B C D E F G H K</a:t>
            </a:r>
          </a:p>
          <a:p>
            <a:pPr algn="l" eaLnBrk="0" hangingPunct="0">
              <a:spcBef>
                <a:spcPct val="50000"/>
              </a:spcBef>
            </a:pPr>
            <a:endParaRPr lang="en-US" altLang="zh-CN">
              <a:solidFill>
                <a:srgbClr val="990000"/>
              </a:solidFill>
              <a:ea typeface="楷体_GB2312" pitchFamily="49" charset="-122"/>
            </a:endParaRPr>
          </a:p>
        </p:txBody>
      </p:sp>
      <p:sp>
        <p:nvSpPr>
          <p:cNvPr id="403505" name="Freeform 49"/>
          <p:cNvSpPr>
            <a:spLocks/>
          </p:cNvSpPr>
          <p:nvPr/>
        </p:nvSpPr>
        <p:spPr bwMode="auto">
          <a:xfrm>
            <a:off x="5257800" y="4495800"/>
            <a:ext cx="533400" cy="762000"/>
          </a:xfrm>
          <a:custGeom>
            <a:avLst/>
            <a:gdLst>
              <a:gd name="T0" fmla="*/ 0 w 336"/>
              <a:gd name="T1" fmla="*/ 762000 h 480"/>
              <a:gd name="T2" fmla="*/ 152400 w 336"/>
              <a:gd name="T3" fmla="*/ 228600 h 480"/>
              <a:gd name="T4" fmla="*/ 533400 w 336"/>
              <a:gd name="T5" fmla="*/ 0 h 480"/>
              <a:gd name="T6" fmla="*/ 0 60000 65536"/>
              <a:gd name="T7" fmla="*/ 0 60000 65536"/>
              <a:gd name="T8" fmla="*/ 0 60000 65536"/>
              <a:gd name="T9" fmla="*/ 0 w 336"/>
              <a:gd name="T10" fmla="*/ 0 h 480"/>
              <a:gd name="T11" fmla="*/ 336 w 336"/>
              <a:gd name="T12" fmla="*/ 480 h 480"/>
            </a:gdLst>
            <a:ahLst/>
            <a:cxnLst>
              <a:cxn ang="T6">
                <a:pos x="T0" y="T1"/>
              </a:cxn>
              <a:cxn ang="T7">
                <a:pos x="T2" y="T3"/>
              </a:cxn>
              <a:cxn ang="T8">
                <a:pos x="T4" y="T5"/>
              </a:cxn>
            </a:cxnLst>
            <a:rect l="T9" t="T10" r="T11" b="T12"/>
            <a:pathLst>
              <a:path w="336" h="480">
                <a:moveTo>
                  <a:pt x="0" y="480"/>
                </a:moveTo>
                <a:cubicBezTo>
                  <a:pt x="20" y="352"/>
                  <a:pt x="40" y="224"/>
                  <a:pt x="96" y="144"/>
                </a:cubicBezTo>
                <a:cubicBezTo>
                  <a:pt x="152" y="64"/>
                  <a:pt x="244" y="32"/>
                  <a:pt x="336" y="0"/>
                </a:cubicBezTo>
              </a:path>
            </a:pathLst>
          </a:custGeom>
          <a:noFill/>
          <a:ln w="28575" cap="sq">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03506" name="Line 50"/>
          <p:cNvSpPr>
            <a:spLocks noChangeShapeType="1"/>
          </p:cNvSpPr>
          <p:nvPr/>
        </p:nvSpPr>
        <p:spPr bwMode="auto">
          <a:xfrm>
            <a:off x="6705600" y="5486400"/>
            <a:ext cx="381000" cy="304800"/>
          </a:xfrm>
          <a:prstGeom prst="line">
            <a:avLst/>
          </a:prstGeom>
          <a:noFill/>
          <a:ln w="28575" cap="sq">
            <a:solidFill>
              <a:srgbClr val="0000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3507" name="Text Box 51"/>
          <p:cNvSpPr txBox="1">
            <a:spLocks noChangeArrowheads="1"/>
          </p:cNvSpPr>
          <p:nvPr/>
        </p:nvSpPr>
        <p:spPr bwMode="auto">
          <a:xfrm>
            <a:off x="7010400" y="57150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a:ea typeface="楷体_GB2312" pitchFamily="49" charset="-122"/>
              </a:rPr>
              <a:t>NULL</a:t>
            </a:r>
          </a:p>
        </p:txBody>
      </p:sp>
      <p:sp>
        <p:nvSpPr>
          <p:cNvPr id="403508" name="Freeform 52"/>
          <p:cNvSpPr>
            <a:spLocks/>
          </p:cNvSpPr>
          <p:nvPr/>
        </p:nvSpPr>
        <p:spPr bwMode="auto">
          <a:xfrm>
            <a:off x="5562600" y="5562600"/>
            <a:ext cx="609600" cy="158750"/>
          </a:xfrm>
          <a:custGeom>
            <a:avLst/>
            <a:gdLst>
              <a:gd name="T0" fmla="*/ 0 w 384"/>
              <a:gd name="T1" fmla="*/ 76200 h 100"/>
              <a:gd name="T2" fmla="*/ 269875 w 384"/>
              <a:gd name="T3" fmla="*/ 146050 h 100"/>
              <a:gd name="T4" fmla="*/ 609600 w 384"/>
              <a:gd name="T5" fmla="*/ 0 h 100"/>
              <a:gd name="T6" fmla="*/ 0 60000 65536"/>
              <a:gd name="T7" fmla="*/ 0 60000 65536"/>
              <a:gd name="T8" fmla="*/ 0 60000 65536"/>
              <a:gd name="T9" fmla="*/ 0 w 384"/>
              <a:gd name="T10" fmla="*/ 0 h 100"/>
              <a:gd name="T11" fmla="*/ 384 w 384"/>
              <a:gd name="T12" fmla="*/ 100 h 100"/>
            </a:gdLst>
            <a:ahLst/>
            <a:cxnLst>
              <a:cxn ang="T6">
                <a:pos x="T0" y="T1"/>
              </a:cxn>
              <a:cxn ang="T7">
                <a:pos x="T2" y="T3"/>
              </a:cxn>
              <a:cxn ang="T8">
                <a:pos x="T4" y="T5"/>
              </a:cxn>
            </a:cxnLst>
            <a:rect l="T9" t="T10" r="T11" b="T12"/>
            <a:pathLst>
              <a:path w="384" h="100">
                <a:moveTo>
                  <a:pt x="0" y="48"/>
                </a:moveTo>
                <a:cubicBezTo>
                  <a:pt x="28" y="55"/>
                  <a:pt x="106" y="100"/>
                  <a:pt x="170" y="92"/>
                </a:cubicBezTo>
                <a:cubicBezTo>
                  <a:pt x="234" y="84"/>
                  <a:pt x="340" y="19"/>
                  <a:pt x="384" y="0"/>
                </a:cubicBezTo>
              </a:path>
            </a:pathLst>
          </a:custGeom>
          <a:noFill/>
          <a:ln w="28575" cap="sq">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03509" name="Freeform 53"/>
          <p:cNvSpPr>
            <a:spLocks/>
          </p:cNvSpPr>
          <p:nvPr/>
        </p:nvSpPr>
        <p:spPr bwMode="auto">
          <a:xfrm>
            <a:off x="5715000" y="5257800"/>
            <a:ext cx="457200" cy="76200"/>
          </a:xfrm>
          <a:custGeom>
            <a:avLst/>
            <a:gdLst>
              <a:gd name="T0" fmla="*/ 457200 w 288"/>
              <a:gd name="T1" fmla="*/ 76200 h 48"/>
              <a:gd name="T2" fmla="*/ 228600 w 288"/>
              <a:gd name="T3" fmla="*/ 0 h 48"/>
              <a:gd name="T4" fmla="*/ 0 w 288"/>
              <a:gd name="T5" fmla="*/ 76200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288" y="48"/>
                </a:moveTo>
                <a:cubicBezTo>
                  <a:pt x="240" y="24"/>
                  <a:pt x="192" y="0"/>
                  <a:pt x="144" y="0"/>
                </a:cubicBezTo>
                <a:cubicBezTo>
                  <a:pt x="96" y="0"/>
                  <a:pt x="48" y="24"/>
                  <a:pt x="0" y="48"/>
                </a:cubicBezTo>
              </a:path>
            </a:pathLst>
          </a:custGeom>
          <a:noFill/>
          <a:ln w="28575" cap="sq">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03510" name="Freeform 54"/>
          <p:cNvSpPr>
            <a:spLocks/>
          </p:cNvSpPr>
          <p:nvPr/>
        </p:nvSpPr>
        <p:spPr bwMode="auto">
          <a:xfrm>
            <a:off x="6289675" y="3733800"/>
            <a:ext cx="322263" cy="563563"/>
          </a:xfrm>
          <a:custGeom>
            <a:avLst/>
            <a:gdLst>
              <a:gd name="T0" fmla="*/ 263525 w 203"/>
              <a:gd name="T1" fmla="*/ 0 h 355"/>
              <a:gd name="T2" fmla="*/ 277813 w 203"/>
              <a:gd name="T3" fmla="*/ 309563 h 355"/>
              <a:gd name="T4" fmla="*/ 0 w 203"/>
              <a:gd name="T5" fmla="*/ 563563 h 355"/>
              <a:gd name="T6" fmla="*/ 0 60000 65536"/>
              <a:gd name="T7" fmla="*/ 0 60000 65536"/>
              <a:gd name="T8" fmla="*/ 0 60000 65536"/>
              <a:gd name="T9" fmla="*/ 0 w 203"/>
              <a:gd name="T10" fmla="*/ 0 h 355"/>
              <a:gd name="T11" fmla="*/ 203 w 203"/>
              <a:gd name="T12" fmla="*/ 355 h 355"/>
            </a:gdLst>
            <a:ahLst/>
            <a:cxnLst>
              <a:cxn ang="T6">
                <a:pos x="T0" y="T1"/>
              </a:cxn>
              <a:cxn ang="T7">
                <a:pos x="T2" y="T3"/>
              </a:cxn>
              <a:cxn ang="T8">
                <a:pos x="T4" y="T5"/>
              </a:cxn>
            </a:cxnLst>
            <a:rect l="T9" t="T10" r="T11" b="T12"/>
            <a:pathLst>
              <a:path w="203" h="355">
                <a:moveTo>
                  <a:pt x="166" y="0"/>
                </a:moveTo>
                <a:cubicBezTo>
                  <a:pt x="167" y="32"/>
                  <a:pt x="203" y="136"/>
                  <a:pt x="175" y="195"/>
                </a:cubicBezTo>
                <a:cubicBezTo>
                  <a:pt x="147" y="254"/>
                  <a:pt x="36" y="322"/>
                  <a:pt x="0" y="355"/>
                </a:cubicBezTo>
              </a:path>
            </a:pathLst>
          </a:custGeom>
          <a:noFill/>
          <a:ln w="28575" cap="sq">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3502"/>
                                        </p:tgtEl>
                                        <p:attrNameLst>
                                          <p:attrName>style.visibility</p:attrName>
                                        </p:attrNameLst>
                                      </p:cBhvr>
                                      <p:to>
                                        <p:strVal val="visible"/>
                                      </p:to>
                                    </p:set>
                                    <p:animEffect transition="in" filter="wipe(down)">
                                      <p:cBhvr>
                                        <p:cTn id="7" dur="500"/>
                                        <p:tgtEl>
                                          <p:spTgt spid="4035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3501"/>
                                        </p:tgtEl>
                                        <p:attrNameLst>
                                          <p:attrName>style.visibility</p:attrName>
                                        </p:attrNameLst>
                                      </p:cBhvr>
                                      <p:to>
                                        <p:strVal val="visible"/>
                                      </p:to>
                                    </p:set>
                                    <p:animEffect transition="in" filter="wipe(up)">
                                      <p:cBhvr>
                                        <p:cTn id="12" dur="500"/>
                                        <p:tgtEl>
                                          <p:spTgt spid="4035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3496"/>
                                        </p:tgtEl>
                                        <p:attrNameLst>
                                          <p:attrName>style.visibility</p:attrName>
                                        </p:attrNameLst>
                                      </p:cBhvr>
                                      <p:to>
                                        <p:strVal val="visible"/>
                                      </p:to>
                                    </p:set>
                                    <p:animEffect transition="in" filter="wipe(down)">
                                      <p:cBhvr>
                                        <p:cTn id="17" dur="500"/>
                                        <p:tgtEl>
                                          <p:spTgt spid="4034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03497"/>
                                        </p:tgtEl>
                                        <p:attrNameLst>
                                          <p:attrName>style.visibility</p:attrName>
                                        </p:attrNameLst>
                                      </p:cBhvr>
                                      <p:to>
                                        <p:strVal val="visible"/>
                                      </p:to>
                                    </p:set>
                                    <p:animEffect transition="in" filter="wipe(down)">
                                      <p:cBhvr>
                                        <p:cTn id="22" dur="500"/>
                                        <p:tgtEl>
                                          <p:spTgt spid="4034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03503"/>
                                        </p:tgtEl>
                                        <p:attrNameLst>
                                          <p:attrName>style.visibility</p:attrName>
                                        </p:attrNameLst>
                                      </p:cBhvr>
                                      <p:to>
                                        <p:strVal val="visible"/>
                                      </p:to>
                                    </p:set>
                                    <p:animEffect transition="in" filter="wipe(up)">
                                      <p:cBhvr>
                                        <p:cTn id="27" dur="500"/>
                                        <p:tgtEl>
                                          <p:spTgt spid="4035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3510"/>
                                        </p:tgtEl>
                                        <p:attrNameLst>
                                          <p:attrName>style.visibility</p:attrName>
                                        </p:attrNameLst>
                                      </p:cBhvr>
                                      <p:to>
                                        <p:strVal val="visible"/>
                                      </p:to>
                                    </p:set>
                                    <p:animEffect transition="in" filter="wipe(up)">
                                      <p:cBhvr>
                                        <p:cTn id="32" dur="500"/>
                                        <p:tgtEl>
                                          <p:spTgt spid="4035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03505"/>
                                        </p:tgtEl>
                                        <p:attrNameLst>
                                          <p:attrName>style.visibility</p:attrName>
                                        </p:attrNameLst>
                                      </p:cBhvr>
                                      <p:to>
                                        <p:strVal val="visible"/>
                                      </p:to>
                                    </p:set>
                                    <p:animEffect transition="in" filter="wipe(down)">
                                      <p:cBhvr>
                                        <p:cTn id="37" dur="500"/>
                                        <p:tgtEl>
                                          <p:spTgt spid="4035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3508"/>
                                        </p:tgtEl>
                                        <p:attrNameLst>
                                          <p:attrName>style.visibility</p:attrName>
                                        </p:attrNameLst>
                                      </p:cBhvr>
                                      <p:to>
                                        <p:strVal val="visible"/>
                                      </p:to>
                                    </p:set>
                                    <p:animEffect transition="in" filter="wipe(left)">
                                      <p:cBhvr>
                                        <p:cTn id="42" dur="500"/>
                                        <p:tgtEl>
                                          <p:spTgt spid="4035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403509"/>
                                        </p:tgtEl>
                                        <p:attrNameLst>
                                          <p:attrName>style.visibility</p:attrName>
                                        </p:attrNameLst>
                                      </p:cBhvr>
                                      <p:to>
                                        <p:strVal val="visible"/>
                                      </p:to>
                                    </p:set>
                                    <p:animEffect transition="in" filter="wipe(right)">
                                      <p:cBhvr>
                                        <p:cTn id="47" dur="500"/>
                                        <p:tgtEl>
                                          <p:spTgt spid="40350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03506"/>
                                        </p:tgtEl>
                                        <p:attrNameLst>
                                          <p:attrName>style.visibility</p:attrName>
                                        </p:attrNameLst>
                                      </p:cBhvr>
                                      <p:to>
                                        <p:strVal val="visible"/>
                                      </p:to>
                                    </p:set>
                                    <p:animEffect transition="in" filter="wipe(up)">
                                      <p:cBhvr>
                                        <p:cTn id="52" dur="500"/>
                                        <p:tgtEl>
                                          <p:spTgt spid="403506"/>
                                        </p:tgtEl>
                                      </p:cBhvr>
                                    </p:animEffect>
                                  </p:childTnLst>
                                </p:cTn>
                              </p:par>
                            </p:childTnLst>
                          </p:cTn>
                        </p:par>
                        <p:par>
                          <p:cTn id="53" fill="hold" nodeType="afterGroup">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403507"/>
                                        </p:tgtEl>
                                        <p:attrNameLst>
                                          <p:attrName>style.visibility</p:attrName>
                                        </p:attrNameLst>
                                      </p:cBhvr>
                                      <p:to>
                                        <p:strVal val="visible"/>
                                      </p:to>
                                    </p:set>
                                    <p:animEffect transition="in" filter="wipe(up)">
                                      <p:cBhvr>
                                        <p:cTn id="56" dur="500"/>
                                        <p:tgtEl>
                                          <p:spTgt spid="403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96" grpId="0" animBg="1"/>
      <p:bldP spid="403497" grpId="0" animBg="1"/>
      <p:bldP spid="403501" grpId="0" animBg="1"/>
      <p:bldP spid="403502" grpId="0" animBg="1"/>
      <p:bldP spid="403503" grpId="0" animBg="1"/>
      <p:bldP spid="403505" grpId="0" animBg="1"/>
      <p:bldP spid="403506" grpId="0" animBg="1"/>
      <p:bldP spid="403507" grpId="0" autoUpdateAnimBg="0"/>
      <p:bldP spid="403508" grpId="0" animBg="1"/>
      <p:bldP spid="403509" grpId="0" animBg="1"/>
      <p:bldP spid="40351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D26C475D-9102-4EAB-A8E4-35C661BA7B5E}" type="slidenum">
              <a:rPr kumimoji="0" lang="en-US" altLang="zh-CN" sz="1400" b="0" smtClean="0">
                <a:solidFill>
                  <a:schemeClr val="tx1"/>
                </a:solidFill>
              </a:rPr>
              <a:pPr eaLnBrk="1" hangingPunct="1"/>
              <a:t>71</a:t>
            </a:fld>
            <a:endParaRPr kumimoji="0" lang="en-US" altLang="zh-CN" sz="1400" b="0" smtClean="0">
              <a:solidFill>
                <a:schemeClr val="tx1"/>
              </a:solidFill>
            </a:endParaRPr>
          </a:p>
        </p:txBody>
      </p:sp>
      <p:grpSp>
        <p:nvGrpSpPr>
          <p:cNvPr id="72707" name="Group 55"/>
          <p:cNvGrpSpPr>
            <a:grpSpLocks/>
          </p:cNvGrpSpPr>
          <p:nvPr/>
        </p:nvGrpSpPr>
        <p:grpSpPr bwMode="auto">
          <a:xfrm>
            <a:off x="4800600" y="1600200"/>
            <a:ext cx="2970213" cy="3994150"/>
            <a:chOff x="3360" y="1344"/>
            <a:chExt cx="1871" cy="2516"/>
          </a:xfrm>
        </p:grpSpPr>
        <p:sp>
          <p:nvSpPr>
            <p:cNvPr id="72727" name="Line 56"/>
            <p:cNvSpPr>
              <a:spLocks noChangeShapeType="1"/>
            </p:cNvSpPr>
            <p:nvPr/>
          </p:nvSpPr>
          <p:spPr bwMode="auto">
            <a:xfrm flipH="1">
              <a:off x="4320" y="2544"/>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2728" name="Line 57"/>
            <p:cNvSpPr>
              <a:spLocks noChangeShapeType="1"/>
            </p:cNvSpPr>
            <p:nvPr/>
          </p:nvSpPr>
          <p:spPr bwMode="auto">
            <a:xfrm>
              <a:off x="4416" y="3168"/>
              <a:ext cx="192"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2729" name="Line 58"/>
            <p:cNvSpPr>
              <a:spLocks noChangeShapeType="1"/>
            </p:cNvSpPr>
            <p:nvPr/>
          </p:nvSpPr>
          <p:spPr bwMode="auto">
            <a:xfrm flipH="1">
              <a:off x="3984" y="3168"/>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2730" name="Line 59"/>
            <p:cNvSpPr>
              <a:spLocks noChangeShapeType="1"/>
            </p:cNvSpPr>
            <p:nvPr/>
          </p:nvSpPr>
          <p:spPr bwMode="auto">
            <a:xfrm flipH="1">
              <a:off x="3744" y="2592"/>
              <a:ext cx="258" cy="38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731" name="Group 60"/>
            <p:cNvGrpSpPr>
              <a:grpSpLocks/>
            </p:cNvGrpSpPr>
            <p:nvPr/>
          </p:nvGrpSpPr>
          <p:grpSpPr bwMode="auto">
            <a:xfrm>
              <a:off x="3360" y="2832"/>
              <a:ext cx="724" cy="404"/>
              <a:chOff x="723" y="1543"/>
              <a:chExt cx="680" cy="404"/>
            </a:xfrm>
          </p:grpSpPr>
          <p:sp>
            <p:nvSpPr>
              <p:cNvPr id="72760" name="Oval 61"/>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2761" name="Text Box 62"/>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D</a:t>
                </a:r>
              </a:p>
            </p:txBody>
          </p:sp>
        </p:grpSp>
        <p:sp>
          <p:nvSpPr>
            <p:cNvPr id="72732" name="Line 63"/>
            <p:cNvSpPr>
              <a:spLocks noChangeShapeType="1"/>
            </p:cNvSpPr>
            <p:nvPr/>
          </p:nvSpPr>
          <p:spPr bwMode="auto">
            <a:xfrm flipH="1">
              <a:off x="3715" y="1680"/>
              <a:ext cx="408" cy="28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3" name="Line 64"/>
            <p:cNvSpPr>
              <a:spLocks noChangeShapeType="1"/>
            </p:cNvSpPr>
            <p:nvPr/>
          </p:nvSpPr>
          <p:spPr bwMode="auto">
            <a:xfrm>
              <a:off x="4430" y="1680"/>
              <a:ext cx="408" cy="286"/>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4" name="Line 65"/>
            <p:cNvSpPr>
              <a:spLocks noChangeShapeType="1"/>
            </p:cNvSpPr>
            <p:nvPr/>
          </p:nvSpPr>
          <p:spPr bwMode="auto">
            <a:xfrm>
              <a:off x="3749" y="2115"/>
              <a:ext cx="255" cy="24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5" name="Line 66"/>
            <p:cNvSpPr>
              <a:spLocks noChangeShapeType="1"/>
            </p:cNvSpPr>
            <p:nvPr/>
          </p:nvSpPr>
          <p:spPr bwMode="auto">
            <a:xfrm flipH="1">
              <a:off x="4656" y="2115"/>
              <a:ext cx="172" cy="285"/>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736" name="Group 67"/>
            <p:cNvGrpSpPr>
              <a:grpSpLocks/>
            </p:cNvGrpSpPr>
            <p:nvPr/>
          </p:nvGrpSpPr>
          <p:grpSpPr bwMode="auto">
            <a:xfrm>
              <a:off x="4021" y="1344"/>
              <a:ext cx="613" cy="404"/>
              <a:chOff x="3544" y="935"/>
              <a:chExt cx="576" cy="404"/>
            </a:xfrm>
          </p:grpSpPr>
          <p:sp>
            <p:nvSpPr>
              <p:cNvPr id="72758" name="Oval 68"/>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2759" name="Text Box 69"/>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72737" name="Group 70"/>
            <p:cNvGrpSpPr>
              <a:grpSpLocks/>
            </p:cNvGrpSpPr>
            <p:nvPr/>
          </p:nvGrpSpPr>
          <p:grpSpPr bwMode="auto">
            <a:xfrm>
              <a:off x="4329" y="2251"/>
              <a:ext cx="613" cy="404"/>
              <a:chOff x="3784" y="1987"/>
              <a:chExt cx="576" cy="404"/>
            </a:xfrm>
          </p:grpSpPr>
          <p:sp>
            <p:nvSpPr>
              <p:cNvPr id="72756" name="Oval 71"/>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2757" name="Text Box 72"/>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72738" name="Group 73"/>
            <p:cNvGrpSpPr>
              <a:grpSpLocks/>
            </p:cNvGrpSpPr>
            <p:nvPr/>
          </p:nvGrpSpPr>
          <p:grpSpPr bwMode="auto">
            <a:xfrm>
              <a:off x="3798" y="2251"/>
              <a:ext cx="613" cy="404"/>
              <a:chOff x="3304" y="1991"/>
              <a:chExt cx="576" cy="404"/>
            </a:xfrm>
          </p:grpSpPr>
          <p:sp>
            <p:nvSpPr>
              <p:cNvPr id="72754" name="Oval 74"/>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2755" name="Text Box 75"/>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72739" name="Group 76"/>
            <p:cNvGrpSpPr>
              <a:grpSpLocks/>
            </p:cNvGrpSpPr>
            <p:nvPr/>
          </p:nvGrpSpPr>
          <p:grpSpPr bwMode="auto">
            <a:xfrm>
              <a:off x="4618" y="1753"/>
              <a:ext cx="613" cy="404"/>
              <a:chOff x="4216" y="1415"/>
              <a:chExt cx="576" cy="404"/>
            </a:xfrm>
          </p:grpSpPr>
          <p:sp>
            <p:nvSpPr>
              <p:cNvPr id="72752" name="Oval 77"/>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2753" name="Text Box 78"/>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72740" name="Group 79"/>
            <p:cNvGrpSpPr>
              <a:grpSpLocks/>
            </p:cNvGrpSpPr>
            <p:nvPr/>
          </p:nvGrpSpPr>
          <p:grpSpPr bwMode="auto">
            <a:xfrm>
              <a:off x="3411" y="1753"/>
              <a:ext cx="613" cy="404"/>
              <a:chOff x="2920" y="1463"/>
              <a:chExt cx="576" cy="404"/>
            </a:xfrm>
          </p:grpSpPr>
          <p:sp>
            <p:nvSpPr>
              <p:cNvPr id="72750" name="Oval 80"/>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2751" name="Text Box 81"/>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nvGrpSpPr>
            <p:cNvPr id="72741" name="Group 82"/>
            <p:cNvGrpSpPr>
              <a:grpSpLocks/>
            </p:cNvGrpSpPr>
            <p:nvPr/>
          </p:nvGrpSpPr>
          <p:grpSpPr bwMode="auto">
            <a:xfrm>
              <a:off x="4080" y="2832"/>
              <a:ext cx="613" cy="404"/>
              <a:chOff x="3784" y="1987"/>
              <a:chExt cx="576" cy="404"/>
            </a:xfrm>
          </p:grpSpPr>
          <p:sp>
            <p:nvSpPr>
              <p:cNvPr id="72748" name="Oval 83"/>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2749" name="Text Box 84"/>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G</a:t>
                </a:r>
              </a:p>
            </p:txBody>
          </p:sp>
        </p:grpSp>
        <p:grpSp>
          <p:nvGrpSpPr>
            <p:cNvPr id="72742" name="Group 85"/>
            <p:cNvGrpSpPr>
              <a:grpSpLocks/>
            </p:cNvGrpSpPr>
            <p:nvPr/>
          </p:nvGrpSpPr>
          <p:grpSpPr bwMode="auto">
            <a:xfrm>
              <a:off x="3696" y="3456"/>
              <a:ext cx="613" cy="404"/>
              <a:chOff x="3784" y="1987"/>
              <a:chExt cx="576" cy="404"/>
            </a:xfrm>
          </p:grpSpPr>
          <p:sp>
            <p:nvSpPr>
              <p:cNvPr id="72746" name="Oval 86"/>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2747" name="Text Box 87"/>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H</a:t>
                </a:r>
              </a:p>
            </p:txBody>
          </p:sp>
        </p:grpSp>
        <p:grpSp>
          <p:nvGrpSpPr>
            <p:cNvPr id="72743" name="Group 88"/>
            <p:cNvGrpSpPr>
              <a:grpSpLocks/>
            </p:cNvGrpSpPr>
            <p:nvPr/>
          </p:nvGrpSpPr>
          <p:grpSpPr bwMode="auto">
            <a:xfrm>
              <a:off x="4320" y="3456"/>
              <a:ext cx="613" cy="404"/>
              <a:chOff x="3784" y="1987"/>
              <a:chExt cx="576" cy="404"/>
            </a:xfrm>
          </p:grpSpPr>
          <p:sp>
            <p:nvSpPr>
              <p:cNvPr id="72744" name="Oval 89"/>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2745" name="Text Box 90"/>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K</a:t>
                </a:r>
              </a:p>
            </p:txBody>
          </p:sp>
        </p:grpSp>
      </p:grpSp>
      <p:grpSp>
        <p:nvGrpSpPr>
          <p:cNvPr id="72708" name="Group 93"/>
          <p:cNvGrpSpPr>
            <a:grpSpLocks/>
          </p:cNvGrpSpPr>
          <p:nvPr/>
        </p:nvGrpSpPr>
        <p:grpSpPr bwMode="auto">
          <a:xfrm>
            <a:off x="533400" y="3886200"/>
            <a:ext cx="3070225" cy="1385888"/>
            <a:chOff x="384" y="1200"/>
            <a:chExt cx="1934" cy="873"/>
          </a:xfrm>
        </p:grpSpPr>
        <p:sp>
          <p:nvSpPr>
            <p:cNvPr id="72725" name="Rectangle 94"/>
            <p:cNvSpPr>
              <a:spLocks noChangeArrowheads="1"/>
            </p:cNvSpPr>
            <p:nvPr/>
          </p:nvSpPr>
          <p:spPr bwMode="auto">
            <a:xfrm>
              <a:off x="384" y="1200"/>
              <a:ext cx="1934" cy="345"/>
            </a:xfrm>
            <a:prstGeom prst="rect">
              <a:avLst/>
            </a:prstGeom>
            <a:noFill/>
            <a:ln w="28575" cap="sq">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itchFamily="18" charset="2"/>
                <a:buNone/>
              </a:pPr>
              <a:r>
                <a:rPr lang="zh-CN" altLang="en-US">
                  <a:solidFill>
                    <a:srgbClr val="990000"/>
                  </a:solidFill>
                  <a:ea typeface="楷体_GB2312" pitchFamily="49" charset="-122"/>
                </a:rPr>
                <a:t>左空指针指向前驱</a:t>
              </a:r>
            </a:p>
          </p:txBody>
        </p:sp>
        <p:sp>
          <p:nvSpPr>
            <p:cNvPr id="72726" name="Rectangle 95"/>
            <p:cNvSpPr>
              <a:spLocks noChangeArrowheads="1"/>
            </p:cNvSpPr>
            <p:nvPr/>
          </p:nvSpPr>
          <p:spPr bwMode="auto">
            <a:xfrm>
              <a:off x="384" y="1728"/>
              <a:ext cx="1934" cy="345"/>
            </a:xfrm>
            <a:prstGeom prst="rect">
              <a:avLst/>
            </a:prstGeom>
            <a:noFill/>
            <a:ln w="28575" cap="sq">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itchFamily="18" charset="2"/>
                <a:buNone/>
              </a:pPr>
              <a:r>
                <a:rPr lang="zh-CN" altLang="en-US">
                  <a:solidFill>
                    <a:srgbClr val="990000"/>
                  </a:solidFill>
                  <a:ea typeface="楷体_GB2312" pitchFamily="49" charset="-122"/>
                </a:rPr>
                <a:t>右空指针指向后继</a:t>
              </a:r>
            </a:p>
          </p:txBody>
        </p:sp>
      </p:grpSp>
      <p:sp>
        <p:nvSpPr>
          <p:cNvPr id="72709" name="Rectangle 99"/>
          <p:cNvSpPr>
            <a:spLocks noChangeArrowheads="1"/>
          </p:cNvSpPr>
          <p:nvPr/>
        </p:nvSpPr>
        <p:spPr bwMode="auto">
          <a:xfrm>
            <a:off x="533400" y="1752600"/>
            <a:ext cx="318611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a:spcBef>
                <a:spcPct val="0"/>
              </a:spcBef>
            </a:pPr>
            <a:r>
              <a:rPr lang="zh-CN" altLang="en-US" dirty="0">
                <a:solidFill>
                  <a:schemeClr val="tx1"/>
                </a:solidFill>
                <a:ea typeface="楷体_GB2312" pitchFamily="49" charset="-122"/>
              </a:rPr>
              <a:t>中序序列：</a:t>
            </a:r>
          </a:p>
          <a:p>
            <a:pPr algn="l" eaLnBrk="0" hangingPunct="0">
              <a:spcBef>
                <a:spcPct val="50000"/>
              </a:spcBef>
            </a:pPr>
            <a:r>
              <a:rPr lang="en-US" altLang="zh-CN" dirty="0">
                <a:solidFill>
                  <a:srgbClr val="990000"/>
                </a:solidFill>
                <a:ea typeface="楷体_GB2312" pitchFamily="49" charset="-122"/>
              </a:rPr>
              <a:t>B D C A H G K F E</a:t>
            </a:r>
          </a:p>
        </p:txBody>
      </p:sp>
      <p:sp>
        <p:nvSpPr>
          <p:cNvPr id="72710" name="Rectangle 106"/>
          <p:cNvSpPr>
            <a:spLocks noChangeArrowheads="1"/>
          </p:cNvSpPr>
          <p:nvPr/>
        </p:nvSpPr>
        <p:spPr bwMode="auto">
          <a:xfrm>
            <a:off x="457200" y="228600"/>
            <a:ext cx="8686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p>
            <a:pPr algn="l">
              <a:spcBef>
                <a:spcPct val="0"/>
              </a:spcBef>
            </a:pPr>
            <a:r>
              <a:rPr lang="zh-CN" altLang="en-US" sz="3600">
                <a:ea typeface="楷体_GB2312" pitchFamily="49" charset="-122"/>
              </a:rPr>
              <a:t>线索链表举例：中序线索链表</a:t>
            </a:r>
          </a:p>
        </p:txBody>
      </p:sp>
      <p:grpSp>
        <p:nvGrpSpPr>
          <p:cNvPr id="13" name="Group 126"/>
          <p:cNvGrpSpPr>
            <a:grpSpLocks/>
          </p:cNvGrpSpPr>
          <p:nvPr/>
        </p:nvGrpSpPr>
        <p:grpSpPr bwMode="auto">
          <a:xfrm>
            <a:off x="4205288" y="1509713"/>
            <a:ext cx="1295400" cy="990600"/>
            <a:chOff x="2784" y="912"/>
            <a:chExt cx="816" cy="624"/>
          </a:xfrm>
        </p:grpSpPr>
        <p:sp>
          <p:nvSpPr>
            <p:cNvPr id="72723" name="Text Box 102"/>
            <p:cNvSpPr txBox="1">
              <a:spLocks noChangeArrowheads="1"/>
            </p:cNvSpPr>
            <p:nvPr/>
          </p:nvSpPr>
          <p:spPr bwMode="auto">
            <a:xfrm>
              <a:off x="2784"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a:solidFill>
                    <a:srgbClr val="FF0000"/>
                  </a:solidFill>
                  <a:ea typeface="楷体_GB2312" pitchFamily="49" charset="-122"/>
                </a:rPr>
                <a:t>NULL</a:t>
              </a:r>
            </a:p>
          </p:txBody>
        </p:sp>
        <p:sp>
          <p:nvSpPr>
            <p:cNvPr id="72724" name="Line 107"/>
            <p:cNvSpPr>
              <a:spLocks noChangeShapeType="1"/>
            </p:cNvSpPr>
            <p:nvPr/>
          </p:nvSpPr>
          <p:spPr bwMode="auto">
            <a:xfrm flipH="1" flipV="1">
              <a:off x="3312" y="1152"/>
              <a:ext cx="48" cy="384"/>
            </a:xfrm>
            <a:prstGeom prst="line">
              <a:avLst/>
            </a:prstGeom>
            <a:noFill/>
            <a:ln w="38100" cap="sq">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59887" name="Freeform 111"/>
          <p:cNvSpPr>
            <a:spLocks/>
          </p:cNvSpPr>
          <p:nvPr/>
        </p:nvSpPr>
        <p:spPr bwMode="auto">
          <a:xfrm>
            <a:off x="4800600" y="2819400"/>
            <a:ext cx="304800" cy="1371600"/>
          </a:xfrm>
          <a:custGeom>
            <a:avLst/>
            <a:gdLst>
              <a:gd name="T0" fmla="*/ 304800 w 192"/>
              <a:gd name="T1" fmla="*/ 1371600 h 864"/>
              <a:gd name="T2" fmla="*/ 0 w 192"/>
              <a:gd name="T3" fmla="*/ 609600 h 864"/>
              <a:gd name="T4" fmla="*/ 304800 w 192"/>
              <a:gd name="T5" fmla="*/ 0 h 864"/>
              <a:gd name="T6" fmla="*/ 0 60000 65536"/>
              <a:gd name="T7" fmla="*/ 0 60000 65536"/>
              <a:gd name="T8" fmla="*/ 0 60000 65536"/>
              <a:gd name="T9" fmla="*/ 0 w 192"/>
              <a:gd name="T10" fmla="*/ 0 h 864"/>
              <a:gd name="T11" fmla="*/ 192 w 192"/>
              <a:gd name="T12" fmla="*/ 864 h 864"/>
            </a:gdLst>
            <a:ahLst/>
            <a:cxnLst>
              <a:cxn ang="T6">
                <a:pos x="T0" y="T1"/>
              </a:cxn>
              <a:cxn ang="T7">
                <a:pos x="T2" y="T3"/>
              </a:cxn>
              <a:cxn ang="T8">
                <a:pos x="T4" y="T5"/>
              </a:cxn>
            </a:cxnLst>
            <a:rect l="T9" t="T10" r="T11" b="T12"/>
            <a:pathLst>
              <a:path w="192" h="864">
                <a:moveTo>
                  <a:pt x="192" y="864"/>
                </a:moveTo>
                <a:cubicBezTo>
                  <a:pt x="96" y="696"/>
                  <a:pt x="0" y="528"/>
                  <a:pt x="0" y="384"/>
                </a:cubicBezTo>
                <a:cubicBezTo>
                  <a:pt x="0" y="240"/>
                  <a:pt x="96" y="120"/>
                  <a:pt x="192"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59889" name="Freeform 113"/>
          <p:cNvSpPr>
            <a:spLocks/>
          </p:cNvSpPr>
          <p:nvPr/>
        </p:nvSpPr>
        <p:spPr bwMode="auto">
          <a:xfrm>
            <a:off x="5638800" y="2209800"/>
            <a:ext cx="825500" cy="2895600"/>
          </a:xfrm>
          <a:custGeom>
            <a:avLst/>
            <a:gdLst>
              <a:gd name="T0" fmla="*/ 0 w 520"/>
              <a:gd name="T1" fmla="*/ 2895600 h 1824"/>
              <a:gd name="T2" fmla="*/ 304800 w 520"/>
              <a:gd name="T3" fmla="*/ 1905000 h 1824"/>
              <a:gd name="T4" fmla="*/ 762000 w 520"/>
              <a:gd name="T5" fmla="*/ 1143000 h 1824"/>
              <a:gd name="T6" fmla="*/ 685800 w 520"/>
              <a:gd name="T7" fmla="*/ 381000 h 1824"/>
              <a:gd name="T8" fmla="*/ 609600 w 520"/>
              <a:gd name="T9" fmla="*/ 0 h 1824"/>
              <a:gd name="T10" fmla="*/ 0 60000 65536"/>
              <a:gd name="T11" fmla="*/ 0 60000 65536"/>
              <a:gd name="T12" fmla="*/ 0 60000 65536"/>
              <a:gd name="T13" fmla="*/ 0 60000 65536"/>
              <a:gd name="T14" fmla="*/ 0 60000 65536"/>
              <a:gd name="T15" fmla="*/ 0 w 520"/>
              <a:gd name="T16" fmla="*/ 0 h 1824"/>
              <a:gd name="T17" fmla="*/ 520 w 520"/>
              <a:gd name="T18" fmla="*/ 1824 h 1824"/>
            </a:gdLst>
            <a:ahLst/>
            <a:cxnLst>
              <a:cxn ang="T10">
                <a:pos x="T0" y="T1"/>
              </a:cxn>
              <a:cxn ang="T11">
                <a:pos x="T2" y="T3"/>
              </a:cxn>
              <a:cxn ang="T12">
                <a:pos x="T4" y="T5"/>
              </a:cxn>
              <a:cxn ang="T13">
                <a:pos x="T6" y="T7"/>
              </a:cxn>
              <a:cxn ang="T14">
                <a:pos x="T8" y="T9"/>
              </a:cxn>
            </a:cxnLst>
            <a:rect l="T15" t="T16" r="T17" b="T18"/>
            <a:pathLst>
              <a:path w="520" h="1824">
                <a:moveTo>
                  <a:pt x="0" y="1824"/>
                </a:moveTo>
                <a:cubicBezTo>
                  <a:pt x="56" y="1604"/>
                  <a:pt x="112" y="1384"/>
                  <a:pt x="192" y="1200"/>
                </a:cubicBezTo>
                <a:cubicBezTo>
                  <a:pt x="272" y="1016"/>
                  <a:pt x="440" y="880"/>
                  <a:pt x="480" y="720"/>
                </a:cubicBezTo>
                <a:cubicBezTo>
                  <a:pt x="520" y="560"/>
                  <a:pt x="448" y="360"/>
                  <a:pt x="432" y="240"/>
                </a:cubicBezTo>
                <a:cubicBezTo>
                  <a:pt x="416" y="120"/>
                  <a:pt x="400" y="60"/>
                  <a:pt x="384"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59890" name="Freeform 114"/>
          <p:cNvSpPr>
            <a:spLocks/>
          </p:cNvSpPr>
          <p:nvPr/>
        </p:nvSpPr>
        <p:spPr bwMode="auto">
          <a:xfrm>
            <a:off x="6299200" y="4572000"/>
            <a:ext cx="254000" cy="609600"/>
          </a:xfrm>
          <a:custGeom>
            <a:avLst/>
            <a:gdLst>
              <a:gd name="T0" fmla="*/ 254000 w 160"/>
              <a:gd name="T1" fmla="*/ 609600 h 384"/>
              <a:gd name="T2" fmla="*/ 25400 w 160"/>
              <a:gd name="T3" fmla="*/ 304800 h 384"/>
              <a:gd name="T4" fmla="*/ 101600 w 160"/>
              <a:gd name="T5" fmla="*/ 0 h 384"/>
              <a:gd name="T6" fmla="*/ 0 60000 65536"/>
              <a:gd name="T7" fmla="*/ 0 60000 65536"/>
              <a:gd name="T8" fmla="*/ 0 60000 65536"/>
              <a:gd name="T9" fmla="*/ 0 w 160"/>
              <a:gd name="T10" fmla="*/ 0 h 384"/>
              <a:gd name="T11" fmla="*/ 160 w 160"/>
              <a:gd name="T12" fmla="*/ 384 h 384"/>
            </a:gdLst>
            <a:ahLst/>
            <a:cxnLst>
              <a:cxn ang="T6">
                <a:pos x="T0" y="T1"/>
              </a:cxn>
              <a:cxn ang="T7">
                <a:pos x="T2" y="T3"/>
              </a:cxn>
              <a:cxn ang="T8">
                <a:pos x="T4" y="T5"/>
              </a:cxn>
            </a:cxnLst>
            <a:rect l="T9" t="T10" r="T11" b="T12"/>
            <a:pathLst>
              <a:path w="160" h="384">
                <a:moveTo>
                  <a:pt x="160" y="384"/>
                </a:moveTo>
                <a:cubicBezTo>
                  <a:pt x="96" y="320"/>
                  <a:pt x="32" y="256"/>
                  <a:pt x="16" y="192"/>
                </a:cubicBezTo>
                <a:cubicBezTo>
                  <a:pt x="0" y="128"/>
                  <a:pt x="32" y="64"/>
                  <a:pt x="64"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59892" name="Freeform 116"/>
          <p:cNvSpPr>
            <a:spLocks/>
          </p:cNvSpPr>
          <p:nvPr/>
        </p:nvSpPr>
        <p:spPr bwMode="auto">
          <a:xfrm>
            <a:off x="5943600" y="2209800"/>
            <a:ext cx="327025" cy="990600"/>
          </a:xfrm>
          <a:custGeom>
            <a:avLst/>
            <a:gdLst>
              <a:gd name="T0" fmla="*/ 0 w 144"/>
              <a:gd name="T1" fmla="*/ 990600 h 624"/>
              <a:gd name="T2" fmla="*/ 228600 w 144"/>
              <a:gd name="T3" fmla="*/ 0 h 624"/>
              <a:gd name="T4" fmla="*/ 0 60000 65536"/>
              <a:gd name="T5" fmla="*/ 0 60000 65536"/>
              <a:gd name="T6" fmla="*/ 0 w 144"/>
              <a:gd name="T7" fmla="*/ 0 h 624"/>
              <a:gd name="T8" fmla="*/ 144 w 144"/>
              <a:gd name="T9" fmla="*/ 624 h 624"/>
              <a:gd name="connsiteX0" fmla="*/ 0 w 144"/>
              <a:gd name="connsiteY0" fmla="*/ 624 h 624"/>
              <a:gd name="connsiteX1" fmla="*/ 73 w 144"/>
              <a:gd name="connsiteY1" fmla="*/ 319 h 624"/>
              <a:gd name="connsiteX2" fmla="*/ 144 w 144"/>
              <a:gd name="connsiteY2" fmla="*/ 0 h 624"/>
              <a:gd name="connsiteX0" fmla="*/ 0 w 208"/>
              <a:gd name="connsiteY0" fmla="*/ 624 h 624"/>
              <a:gd name="connsiteX1" fmla="*/ 208 w 208"/>
              <a:gd name="connsiteY1" fmla="*/ 319 h 624"/>
              <a:gd name="connsiteX2" fmla="*/ 144 w 208"/>
              <a:gd name="connsiteY2" fmla="*/ 0 h 624"/>
              <a:gd name="connsiteX0" fmla="*/ 0 w 144"/>
              <a:gd name="connsiteY0" fmla="*/ 624 h 624"/>
              <a:gd name="connsiteX1" fmla="*/ 144 w 144"/>
              <a:gd name="connsiteY1" fmla="*/ 0 h 624"/>
              <a:gd name="connsiteX0" fmla="*/ 0 w 144"/>
              <a:gd name="connsiteY0" fmla="*/ 624 h 624"/>
              <a:gd name="connsiteX1" fmla="*/ 64 w 144"/>
              <a:gd name="connsiteY1" fmla="*/ 327 h 624"/>
              <a:gd name="connsiteX2" fmla="*/ 144 w 144"/>
              <a:gd name="connsiteY2" fmla="*/ 0 h 624"/>
              <a:gd name="connsiteX0" fmla="*/ 0 w 204"/>
              <a:gd name="connsiteY0" fmla="*/ 624 h 624"/>
              <a:gd name="connsiteX1" fmla="*/ 64 w 204"/>
              <a:gd name="connsiteY1" fmla="*/ 327 h 624"/>
              <a:gd name="connsiteX2" fmla="*/ 191 w 204"/>
              <a:gd name="connsiteY2" fmla="*/ 454 h 624"/>
              <a:gd name="connsiteX3" fmla="*/ 144 w 204"/>
              <a:gd name="connsiteY3" fmla="*/ 0 h 624"/>
              <a:gd name="connsiteX0" fmla="*/ 0 w 206"/>
              <a:gd name="connsiteY0" fmla="*/ 624 h 624"/>
              <a:gd name="connsiteX1" fmla="*/ 64 w 206"/>
              <a:gd name="connsiteY1" fmla="*/ 327 h 624"/>
              <a:gd name="connsiteX2" fmla="*/ 56 w 206"/>
              <a:gd name="connsiteY2" fmla="*/ 319 h 624"/>
              <a:gd name="connsiteX3" fmla="*/ 191 w 206"/>
              <a:gd name="connsiteY3" fmla="*/ 454 h 624"/>
              <a:gd name="connsiteX4" fmla="*/ 144 w 206"/>
              <a:gd name="connsiteY4" fmla="*/ 0 h 624"/>
              <a:gd name="connsiteX0" fmla="*/ 0 w 206"/>
              <a:gd name="connsiteY0" fmla="*/ 624 h 624"/>
              <a:gd name="connsiteX1" fmla="*/ 64 w 206"/>
              <a:gd name="connsiteY1" fmla="*/ 327 h 624"/>
              <a:gd name="connsiteX2" fmla="*/ 191 w 206"/>
              <a:gd name="connsiteY2" fmla="*/ 454 h 624"/>
              <a:gd name="connsiteX3" fmla="*/ 144 w 206"/>
              <a:gd name="connsiteY3" fmla="*/ 0 h 624"/>
              <a:gd name="connsiteX0" fmla="*/ 0 w 206"/>
              <a:gd name="connsiteY0" fmla="*/ 624 h 624"/>
              <a:gd name="connsiteX1" fmla="*/ 191 w 206"/>
              <a:gd name="connsiteY1" fmla="*/ 454 h 624"/>
              <a:gd name="connsiteX2" fmla="*/ 144 w 206"/>
              <a:gd name="connsiteY2" fmla="*/ 0 h 624"/>
              <a:gd name="connsiteX0" fmla="*/ 0 w 206"/>
              <a:gd name="connsiteY0" fmla="*/ 624 h 624"/>
              <a:gd name="connsiteX1" fmla="*/ 191 w 206"/>
              <a:gd name="connsiteY1" fmla="*/ 319 h 624"/>
              <a:gd name="connsiteX2" fmla="*/ 144 w 206"/>
              <a:gd name="connsiteY2" fmla="*/ 0 h 624"/>
              <a:gd name="connsiteX0" fmla="*/ 0 w 206"/>
              <a:gd name="connsiteY0" fmla="*/ 624 h 624"/>
              <a:gd name="connsiteX1" fmla="*/ 191 w 206"/>
              <a:gd name="connsiteY1" fmla="*/ 319 h 624"/>
              <a:gd name="connsiteX2" fmla="*/ 144 w 206"/>
              <a:gd name="connsiteY2" fmla="*/ 0 h 624"/>
              <a:gd name="connsiteX0" fmla="*/ 0 w 206"/>
              <a:gd name="connsiteY0" fmla="*/ 624 h 624"/>
              <a:gd name="connsiteX1" fmla="*/ 191 w 206"/>
              <a:gd name="connsiteY1" fmla="*/ 319 h 624"/>
              <a:gd name="connsiteX2" fmla="*/ 144 w 206"/>
              <a:gd name="connsiteY2" fmla="*/ 0 h 624"/>
            </a:gdLst>
            <a:ahLst/>
            <a:cxnLst>
              <a:cxn ang="0">
                <a:pos x="connsiteX0" y="connsiteY0"/>
              </a:cxn>
              <a:cxn ang="0">
                <a:pos x="connsiteX1" y="connsiteY1"/>
              </a:cxn>
              <a:cxn ang="0">
                <a:pos x="connsiteX2" y="connsiteY2"/>
              </a:cxn>
            </a:cxnLst>
            <a:rect l="l" t="t" r="r" b="b"/>
            <a:pathLst>
              <a:path w="206" h="624">
                <a:moveTo>
                  <a:pt x="0" y="624"/>
                </a:moveTo>
                <a:cubicBezTo>
                  <a:pt x="40" y="589"/>
                  <a:pt x="167" y="423"/>
                  <a:pt x="191" y="319"/>
                </a:cubicBezTo>
                <a:cubicBezTo>
                  <a:pt x="206" y="266"/>
                  <a:pt x="129" y="53"/>
                  <a:pt x="144"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59893" name="Freeform 117"/>
          <p:cNvSpPr>
            <a:spLocks/>
          </p:cNvSpPr>
          <p:nvPr/>
        </p:nvSpPr>
        <p:spPr bwMode="auto">
          <a:xfrm>
            <a:off x="6019799" y="4542440"/>
            <a:ext cx="238804" cy="791560"/>
          </a:xfrm>
          <a:custGeom>
            <a:avLst/>
            <a:gdLst>
              <a:gd name="T0" fmla="*/ 0 w 288"/>
              <a:gd name="T1" fmla="*/ 0 h 1"/>
              <a:gd name="T2" fmla="*/ 457200 w 288"/>
              <a:gd name="T3" fmla="*/ 0 h 1"/>
              <a:gd name="T4" fmla="*/ 0 60000 65536"/>
              <a:gd name="T5" fmla="*/ 0 60000 65536"/>
              <a:gd name="T6" fmla="*/ 0 w 288"/>
              <a:gd name="T7" fmla="*/ 0 h 1"/>
              <a:gd name="T8" fmla="*/ 288 w 288"/>
              <a:gd name="T9" fmla="*/ 1 h 1"/>
              <a:gd name="connsiteX0" fmla="*/ 0 w 6119"/>
              <a:gd name="connsiteY0" fmla="*/ 4812809 h 4812809"/>
              <a:gd name="connsiteX1" fmla="*/ 6119 w 6119"/>
              <a:gd name="connsiteY1" fmla="*/ 0 h 4812809"/>
              <a:gd name="connsiteX0" fmla="*/ 0 w 11176"/>
              <a:gd name="connsiteY0" fmla="*/ 10647 h 10647"/>
              <a:gd name="connsiteX1" fmla="*/ 10000 w 11176"/>
              <a:gd name="connsiteY1" fmla="*/ 647 h 10647"/>
              <a:gd name="connsiteX0" fmla="*/ 0 w 11470"/>
              <a:gd name="connsiteY0" fmla="*/ 10630 h 10630"/>
              <a:gd name="connsiteX1" fmla="*/ 9228 w 11470"/>
              <a:gd name="connsiteY1" fmla="*/ 5660 h 10630"/>
              <a:gd name="connsiteX2" fmla="*/ 10000 w 11470"/>
              <a:gd name="connsiteY2" fmla="*/ 630 h 10630"/>
              <a:gd name="connsiteX0" fmla="*/ 0 w 10167"/>
              <a:gd name="connsiteY0" fmla="*/ 10973 h 10973"/>
              <a:gd name="connsiteX1" fmla="*/ 9228 w 10167"/>
              <a:gd name="connsiteY1" fmla="*/ 6003 h 10973"/>
              <a:gd name="connsiteX2" fmla="*/ 8536 w 10167"/>
              <a:gd name="connsiteY2" fmla="*/ 616 h 10973"/>
              <a:gd name="connsiteX0" fmla="*/ 0 w 8536"/>
              <a:gd name="connsiteY0" fmla="*/ 10357 h 10357"/>
              <a:gd name="connsiteX1" fmla="*/ 8536 w 8536"/>
              <a:gd name="connsiteY1" fmla="*/ 0 h 10357"/>
              <a:gd name="connsiteX0" fmla="*/ 0 w 8536"/>
              <a:gd name="connsiteY0" fmla="*/ 10357 h 10357"/>
              <a:gd name="connsiteX1" fmla="*/ 4350 w 8536"/>
              <a:gd name="connsiteY1" fmla="*/ 4672 h 10357"/>
              <a:gd name="connsiteX2" fmla="*/ 8536 w 8536"/>
              <a:gd name="connsiteY2" fmla="*/ 0 h 10357"/>
              <a:gd name="connsiteX0" fmla="*/ 0 w 8536"/>
              <a:gd name="connsiteY0" fmla="*/ 10357 h 10357"/>
              <a:gd name="connsiteX1" fmla="*/ 4350 w 8536"/>
              <a:gd name="connsiteY1" fmla="*/ 4672 h 10357"/>
              <a:gd name="connsiteX2" fmla="*/ 4350 w 8536"/>
              <a:gd name="connsiteY2" fmla="*/ 4672 h 10357"/>
              <a:gd name="connsiteX3" fmla="*/ 8536 w 8536"/>
              <a:gd name="connsiteY3" fmla="*/ 0 h 10357"/>
              <a:gd name="connsiteX0" fmla="*/ 0 w 12497"/>
              <a:gd name="connsiteY0" fmla="*/ 10357 h 10357"/>
              <a:gd name="connsiteX1" fmla="*/ 4350 w 12497"/>
              <a:gd name="connsiteY1" fmla="*/ 4672 h 10357"/>
              <a:gd name="connsiteX2" fmla="*/ 4350 w 12497"/>
              <a:gd name="connsiteY2" fmla="*/ 4672 h 10357"/>
              <a:gd name="connsiteX3" fmla="*/ 12497 w 12497"/>
              <a:gd name="connsiteY3" fmla="*/ 8054 h 10357"/>
              <a:gd name="connsiteX4" fmla="*/ 8536 w 12497"/>
              <a:gd name="connsiteY4" fmla="*/ 0 h 10357"/>
              <a:gd name="connsiteX0" fmla="*/ 0 w 12497"/>
              <a:gd name="connsiteY0" fmla="*/ 10357 h 10357"/>
              <a:gd name="connsiteX1" fmla="*/ 4350 w 12497"/>
              <a:gd name="connsiteY1" fmla="*/ 4672 h 10357"/>
              <a:gd name="connsiteX2" fmla="*/ 12497 w 12497"/>
              <a:gd name="connsiteY2" fmla="*/ 8054 h 10357"/>
              <a:gd name="connsiteX3" fmla="*/ 8536 w 12497"/>
              <a:gd name="connsiteY3" fmla="*/ 0 h 10357"/>
              <a:gd name="connsiteX0" fmla="*/ 0 w 12497"/>
              <a:gd name="connsiteY0" fmla="*/ 10357 h 10357"/>
              <a:gd name="connsiteX1" fmla="*/ 12497 w 12497"/>
              <a:gd name="connsiteY1" fmla="*/ 8054 h 10357"/>
              <a:gd name="connsiteX2" fmla="*/ 8536 w 12497"/>
              <a:gd name="connsiteY2" fmla="*/ 0 h 10357"/>
              <a:gd name="connsiteX0" fmla="*/ 0 w 12497"/>
              <a:gd name="connsiteY0" fmla="*/ 10357 h 10357"/>
              <a:gd name="connsiteX1" fmla="*/ 12497 w 12497"/>
              <a:gd name="connsiteY1" fmla="*/ 8054 h 10357"/>
              <a:gd name="connsiteX2" fmla="*/ 8536 w 12497"/>
              <a:gd name="connsiteY2" fmla="*/ 0 h 10357"/>
              <a:gd name="connsiteX0" fmla="*/ 0 w 8536"/>
              <a:gd name="connsiteY0" fmla="*/ 10357 h 10357"/>
              <a:gd name="connsiteX1" fmla="*/ 4835 w 8536"/>
              <a:gd name="connsiteY1" fmla="*/ 8054 h 10357"/>
              <a:gd name="connsiteX2" fmla="*/ 8536 w 8536"/>
              <a:gd name="connsiteY2" fmla="*/ 0 h 10357"/>
              <a:gd name="connsiteX0" fmla="*/ 0 w 8536"/>
              <a:gd name="connsiteY0" fmla="*/ 10357 h 10357"/>
              <a:gd name="connsiteX1" fmla="*/ 4835 w 8536"/>
              <a:gd name="connsiteY1" fmla="*/ 8054 h 10357"/>
              <a:gd name="connsiteX2" fmla="*/ 8536 w 8536"/>
              <a:gd name="connsiteY2" fmla="*/ 0 h 10357"/>
              <a:gd name="connsiteX0" fmla="*/ 0 w 8536"/>
              <a:gd name="connsiteY0" fmla="*/ 10357 h 10357"/>
              <a:gd name="connsiteX1" fmla="*/ 4835 w 8536"/>
              <a:gd name="connsiteY1" fmla="*/ 6184 h 10357"/>
              <a:gd name="connsiteX2" fmla="*/ 8536 w 8536"/>
              <a:gd name="connsiteY2" fmla="*/ 0 h 10357"/>
            </a:gdLst>
            <a:ahLst/>
            <a:cxnLst>
              <a:cxn ang="0">
                <a:pos x="connsiteX0" y="connsiteY0"/>
              </a:cxn>
              <a:cxn ang="0">
                <a:pos x="connsiteX1" y="connsiteY1"/>
              </a:cxn>
              <a:cxn ang="0">
                <a:pos x="connsiteX2" y="connsiteY2"/>
              </a:cxn>
            </a:cxnLst>
            <a:rect l="l" t="t" r="r" b="b"/>
            <a:pathLst>
              <a:path w="8536" h="10357">
                <a:moveTo>
                  <a:pt x="0" y="10357"/>
                </a:moveTo>
                <a:cubicBezTo>
                  <a:pt x="1612" y="9589"/>
                  <a:pt x="4983" y="6260"/>
                  <a:pt x="4835" y="6184"/>
                </a:cubicBezTo>
                <a:lnTo>
                  <a:pt x="8536" y="0"/>
                </a:ln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59894" name="Freeform 118"/>
          <p:cNvSpPr>
            <a:spLocks/>
          </p:cNvSpPr>
          <p:nvPr/>
        </p:nvSpPr>
        <p:spPr bwMode="auto">
          <a:xfrm>
            <a:off x="7010400" y="3581400"/>
            <a:ext cx="381000" cy="1676400"/>
          </a:xfrm>
          <a:custGeom>
            <a:avLst/>
            <a:gdLst>
              <a:gd name="T0" fmla="*/ 0 w 240"/>
              <a:gd name="T1" fmla="*/ 1676400 h 1056"/>
              <a:gd name="T2" fmla="*/ 381000 w 240"/>
              <a:gd name="T3" fmla="*/ 838200 h 1056"/>
              <a:gd name="T4" fmla="*/ 0 w 240"/>
              <a:gd name="T5" fmla="*/ 0 h 1056"/>
              <a:gd name="T6" fmla="*/ 0 60000 65536"/>
              <a:gd name="T7" fmla="*/ 0 60000 65536"/>
              <a:gd name="T8" fmla="*/ 0 60000 65536"/>
              <a:gd name="T9" fmla="*/ 0 w 240"/>
              <a:gd name="T10" fmla="*/ 0 h 1056"/>
              <a:gd name="T11" fmla="*/ 240 w 240"/>
              <a:gd name="T12" fmla="*/ 1056 h 1056"/>
            </a:gdLst>
            <a:ahLst/>
            <a:cxnLst>
              <a:cxn ang="T6">
                <a:pos x="T0" y="T1"/>
              </a:cxn>
              <a:cxn ang="T7">
                <a:pos x="T2" y="T3"/>
              </a:cxn>
              <a:cxn ang="T8">
                <a:pos x="T4" y="T5"/>
              </a:cxn>
            </a:cxnLst>
            <a:rect l="T9" t="T10" r="T11" b="T12"/>
            <a:pathLst>
              <a:path w="240" h="1056">
                <a:moveTo>
                  <a:pt x="0" y="1056"/>
                </a:moveTo>
                <a:cubicBezTo>
                  <a:pt x="120" y="880"/>
                  <a:pt x="240" y="704"/>
                  <a:pt x="240" y="528"/>
                </a:cubicBezTo>
                <a:cubicBezTo>
                  <a:pt x="240" y="352"/>
                  <a:pt x="120" y="176"/>
                  <a:pt x="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59895" name="Freeform 119"/>
          <p:cNvSpPr>
            <a:spLocks/>
          </p:cNvSpPr>
          <p:nvPr/>
        </p:nvSpPr>
        <p:spPr bwMode="auto">
          <a:xfrm>
            <a:off x="7010400" y="2819400"/>
            <a:ext cx="381000" cy="609600"/>
          </a:xfrm>
          <a:custGeom>
            <a:avLst/>
            <a:gdLst>
              <a:gd name="T0" fmla="*/ 0 w 280"/>
              <a:gd name="T1" fmla="*/ 609600 h 384"/>
              <a:gd name="T2" fmla="*/ 326571 w 280"/>
              <a:gd name="T3" fmla="*/ 381000 h 384"/>
              <a:gd name="T4" fmla="*/ 326571 w 280"/>
              <a:gd name="T5" fmla="*/ 0 h 384"/>
              <a:gd name="T6" fmla="*/ 0 60000 65536"/>
              <a:gd name="T7" fmla="*/ 0 60000 65536"/>
              <a:gd name="T8" fmla="*/ 0 60000 65536"/>
              <a:gd name="T9" fmla="*/ 0 w 280"/>
              <a:gd name="T10" fmla="*/ 0 h 384"/>
              <a:gd name="T11" fmla="*/ 280 w 280"/>
              <a:gd name="T12" fmla="*/ 384 h 384"/>
            </a:gdLst>
            <a:ahLst/>
            <a:cxnLst>
              <a:cxn ang="T6">
                <a:pos x="T0" y="T1"/>
              </a:cxn>
              <a:cxn ang="T7">
                <a:pos x="T2" y="T3"/>
              </a:cxn>
              <a:cxn ang="T8">
                <a:pos x="T4" y="T5"/>
              </a:cxn>
            </a:cxnLst>
            <a:rect l="T9" t="T10" r="T11" b="T12"/>
            <a:pathLst>
              <a:path w="280" h="384">
                <a:moveTo>
                  <a:pt x="0" y="384"/>
                </a:moveTo>
                <a:cubicBezTo>
                  <a:pt x="100" y="344"/>
                  <a:pt x="200" y="304"/>
                  <a:pt x="240" y="240"/>
                </a:cubicBezTo>
                <a:cubicBezTo>
                  <a:pt x="280" y="176"/>
                  <a:pt x="260" y="88"/>
                  <a:pt x="24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14" name="Group 127"/>
          <p:cNvGrpSpPr>
            <a:grpSpLocks/>
          </p:cNvGrpSpPr>
          <p:nvPr/>
        </p:nvGrpSpPr>
        <p:grpSpPr bwMode="auto">
          <a:xfrm>
            <a:off x="6934200" y="1447800"/>
            <a:ext cx="1295400" cy="914400"/>
            <a:chOff x="4368" y="912"/>
            <a:chExt cx="816" cy="576"/>
          </a:xfrm>
        </p:grpSpPr>
        <p:sp>
          <p:nvSpPr>
            <p:cNvPr id="72721" name="Line 121"/>
            <p:cNvSpPr>
              <a:spLocks noChangeShapeType="1"/>
            </p:cNvSpPr>
            <p:nvPr/>
          </p:nvSpPr>
          <p:spPr bwMode="auto">
            <a:xfrm flipV="1">
              <a:off x="4560" y="1200"/>
              <a:ext cx="48" cy="288"/>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2722" name="Text Box 122"/>
            <p:cNvSpPr txBox="1">
              <a:spLocks noChangeArrowheads="1"/>
            </p:cNvSpPr>
            <p:nvPr/>
          </p:nvSpPr>
          <p:spPr bwMode="auto">
            <a:xfrm>
              <a:off x="4368"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a:ea typeface="楷体_GB2312" pitchFamily="49" charset="-122"/>
                </a:rPr>
                <a:t>NULL</a:t>
              </a:r>
            </a:p>
          </p:txBody>
        </p:sp>
      </p:grpSp>
      <p:sp>
        <p:nvSpPr>
          <p:cNvPr id="60" name="任意多边形 59"/>
          <p:cNvSpPr/>
          <p:nvPr/>
        </p:nvSpPr>
        <p:spPr bwMode="auto">
          <a:xfrm>
            <a:off x="5572125" y="3643313"/>
            <a:ext cx="385763" cy="642937"/>
          </a:xfrm>
          <a:custGeom>
            <a:avLst/>
            <a:gdLst>
              <a:gd name="connsiteX0" fmla="*/ 0 w 385762"/>
              <a:gd name="connsiteY0" fmla="*/ 642938 h 642938"/>
              <a:gd name="connsiteX1" fmla="*/ 314325 w 385762"/>
              <a:gd name="connsiteY1" fmla="*/ 342900 h 642938"/>
              <a:gd name="connsiteX2" fmla="*/ 385762 w 385762"/>
              <a:gd name="connsiteY2" fmla="*/ 0 h 642938"/>
            </a:gdLst>
            <a:ahLst/>
            <a:cxnLst>
              <a:cxn ang="0">
                <a:pos x="connsiteX0" y="connsiteY0"/>
              </a:cxn>
              <a:cxn ang="0">
                <a:pos x="connsiteX1" y="connsiteY1"/>
              </a:cxn>
              <a:cxn ang="0">
                <a:pos x="connsiteX2" y="connsiteY2"/>
              </a:cxn>
            </a:cxnLst>
            <a:rect l="l" t="t" r="r" b="b"/>
            <a:pathLst>
              <a:path w="385762" h="642938">
                <a:moveTo>
                  <a:pt x="0" y="642938"/>
                </a:moveTo>
                <a:cubicBezTo>
                  <a:pt x="125015" y="546497"/>
                  <a:pt x="250031" y="450056"/>
                  <a:pt x="314325" y="342900"/>
                </a:cubicBezTo>
                <a:cubicBezTo>
                  <a:pt x="378619" y="235744"/>
                  <a:pt x="382190" y="117872"/>
                  <a:pt x="385762" y="0"/>
                </a:cubicBezTo>
              </a:path>
            </a:pathLst>
          </a:custGeom>
          <a:noFill/>
          <a:ln w="28575" cap="sq" cmpd="sng" algn="ctr">
            <a:solidFill>
              <a:schemeClr val="tx2">
                <a:lumMod val="75000"/>
              </a:schemeClr>
            </a:solidFill>
            <a:prstDash val="solid"/>
            <a:round/>
            <a:headEnd type="none" w="med" len="med"/>
            <a:tailEnd type="triangle" w="med" len="med"/>
          </a:ln>
          <a:effectLst/>
        </p:spPr>
        <p:txBody>
          <a:bodyPr>
            <a:spAutoFit/>
          </a:bodyPr>
          <a:lstStyle/>
          <a:p>
            <a:pPr>
              <a:defRPr/>
            </a:pPr>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100000">
                                          <p:val>
                                            <p:strVal val="#ppt_x"/>
                                          </p:val>
                                        </p:tav>
                                      </p:tavLst>
                                    </p:anim>
                                    <p:anim calcmode="lin" valueType="num">
                                      <p:cBhvr>
                                        <p:cTn id="8" dur="500" fill="hold"/>
                                        <p:tgtEl>
                                          <p:spTgt spid="13"/>
                                        </p:tgtEl>
                                        <p:attrNameLst>
                                          <p:attrName>ppt_y</p:attrName>
                                        </p:attrNameLst>
                                      </p:cBhvr>
                                      <p:tavLst>
                                        <p:tav tm="0">
                                          <p:val>
                                            <p:strVal val="#ppt_y+#ppt_h/2"/>
                                          </p:val>
                                        </p:tav>
                                        <p:tav tm="100000">
                                          <p:val>
                                            <p:strVal val="#ppt_y"/>
                                          </p:val>
                                        </p:tav>
                                      </p:tavLst>
                                    </p:anim>
                                    <p:anim calcmode="lin" valueType="num">
                                      <p:cBhvr>
                                        <p:cTn id="9" dur="500" fill="hold"/>
                                        <p:tgtEl>
                                          <p:spTgt spid="13"/>
                                        </p:tgtEl>
                                        <p:attrNameLst>
                                          <p:attrName>ppt_w</p:attrName>
                                        </p:attrNameLst>
                                      </p:cBhvr>
                                      <p:tavLst>
                                        <p:tav tm="0">
                                          <p:val>
                                            <p:strVal val="#ppt_w"/>
                                          </p:val>
                                        </p:tav>
                                        <p:tav tm="100000">
                                          <p:val>
                                            <p:strVal val="#ppt_w"/>
                                          </p:val>
                                        </p:tav>
                                      </p:tavLst>
                                    </p:anim>
                                    <p:anim calcmode="lin" valueType="num">
                                      <p:cBhvr>
                                        <p:cTn id="10"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59887"/>
                                        </p:tgtEl>
                                        <p:attrNameLst>
                                          <p:attrName>style.visibility</p:attrName>
                                        </p:attrNameLst>
                                      </p:cBhvr>
                                      <p:to>
                                        <p:strVal val="visible"/>
                                      </p:to>
                                    </p:set>
                                    <p:animEffect transition="in" filter="wipe(down)">
                                      <p:cBhvr>
                                        <p:cTn id="15" dur="500"/>
                                        <p:tgtEl>
                                          <p:spTgt spid="45988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down)">
                                      <p:cBhvr>
                                        <p:cTn id="20" dur="500"/>
                                        <p:tgtEl>
                                          <p:spTgt spid="6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59892"/>
                                        </p:tgtEl>
                                        <p:attrNameLst>
                                          <p:attrName>style.visibility</p:attrName>
                                        </p:attrNameLst>
                                      </p:cBhvr>
                                      <p:to>
                                        <p:strVal val="visible"/>
                                      </p:to>
                                    </p:set>
                                    <p:animEffect transition="in" filter="wipe(down)">
                                      <p:cBhvr>
                                        <p:cTn id="25" dur="500"/>
                                        <p:tgtEl>
                                          <p:spTgt spid="4598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59889"/>
                                        </p:tgtEl>
                                        <p:attrNameLst>
                                          <p:attrName>style.visibility</p:attrName>
                                        </p:attrNameLst>
                                      </p:cBhvr>
                                      <p:to>
                                        <p:strVal val="visible"/>
                                      </p:to>
                                    </p:set>
                                    <p:animEffect transition="in" filter="wipe(down)">
                                      <p:cBhvr>
                                        <p:cTn id="30" dur="500"/>
                                        <p:tgtEl>
                                          <p:spTgt spid="45988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59893"/>
                                        </p:tgtEl>
                                        <p:attrNameLst>
                                          <p:attrName>style.visibility</p:attrName>
                                        </p:attrNameLst>
                                      </p:cBhvr>
                                      <p:to>
                                        <p:strVal val="visible"/>
                                      </p:to>
                                    </p:set>
                                    <p:animEffect transition="in" filter="wipe(down)">
                                      <p:cBhvr>
                                        <p:cTn id="35" dur="500"/>
                                        <p:tgtEl>
                                          <p:spTgt spid="45989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59890"/>
                                        </p:tgtEl>
                                        <p:attrNameLst>
                                          <p:attrName>style.visibility</p:attrName>
                                        </p:attrNameLst>
                                      </p:cBhvr>
                                      <p:to>
                                        <p:strVal val="visible"/>
                                      </p:to>
                                    </p:set>
                                    <p:animEffect transition="in" filter="wipe(down)">
                                      <p:cBhvr>
                                        <p:cTn id="40" dur="500"/>
                                        <p:tgtEl>
                                          <p:spTgt spid="45989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59894"/>
                                        </p:tgtEl>
                                        <p:attrNameLst>
                                          <p:attrName>style.visibility</p:attrName>
                                        </p:attrNameLst>
                                      </p:cBhvr>
                                      <p:to>
                                        <p:strVal val="visible"/>
                                      </p:to>
                                    </p:set>
                                    <p:animEffect transition="in" filter="wipe(down)">
                                      <p:cBhvr>
                                        <p:cTn id="45" dur="500"/>
                                        <p:tgtEl>
                                          <p:spTgt spid="45989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59895"/>
                                        </p:tgtEl>
                                        <p:attrNameLst>
                                          <p:attrName>style.visibility</p:attrName>
                                        </p:attrNameLst>
                                      </p:cBhvr>
                                      <p:to>
                                        <p:strVal val="visible"/>
                                      </p:to>
                                    </p:set>
                                    <p:animEffect transition="in" filter="wipe(down)">
                                      <p:cBhvr>
                                        <p:cTn id="50" dur="500"/>
                                        <p:tgtEl>
                                          <p:spTgt spid="45989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ppt_x</p:attrName>
                                        </p:attrNameLst>
                                      </p:cBhvr>
                                      <p:tavLst>
                                        <p:tav tm="0">
                                          <p:val>
                                            <p:strVal val="#ppt_x"/>
                                          </p:val>
                                        </p:tav>
                                        <p:tav tm="100000">
                                          <p:val>
                                            <p:strVal val="#ppt_x"/>
                                          </p:val>
                                        </p:tav>
                                      </p:tavLst>
                                    </p:anim>
                                    <p:anim calcmode="lin" valueType="num">
                                      <p:cBhvr>
                                        <p:cTn id="56" dur="500" fill="hold"/>
                                        <p:tgtEl>
                                          <p:spTgt spid="14"/>
                                        </p:tgtEl>
                                        <p:attrNameLst>
                                          <p:attrName>ppt_y</p:attrName>
                                        </p:attrNameLst>
                                      </p:cBhvr>
                                      <p:tavLst>
                                        <p:tav tm="0">
                                          <p:val>
                                            <p:strVal val="#ppt_y+#ppt_h/2"/>
                                          </p:val>
                                        </p:tav>
                                        <p:tav tm="100000">
                                          <p:val>
                                            <p:strVal val="#ppt_y"/>
                                          </p:val>
                                        </p:tav>
                                      </p:tavLst>
                                    </p:anim>
                                    <p:anim calcmode="lin" valueType="num">
                                      <p:cBhvr>
                                        <p:cTn id="57" dur="500" fill="hold"/>
                                        <p:tgtEl>
                                          <p:spTgt spid="14"/>
                                        </p:tgtEl>
                                        <p:attrNameLst>
                                          <p:attrName>ppt_w</p:attrName>
                                        </p:attrNameLst>
                                      </p:cBhvr>
                                      <p:tavLst>
                                        <p:tav tm="0">
                                          <p:val>
                                            <p:strVal val="#ppt_w"/>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887" grpId="0" animBg="1"/>
      <p:bldP spid="459889" grpId="0" animBg="1"/>
      <p:bldP spid="459890" grpId="0" animBg="1"/>
      <p:bldP spid="459892" grpId="0" animBg="1"/>
      <p:bldP spid="459893" grpId="0" animBg="1"/>
      <p:bldP spid="459894" grpId="0" animBg="1"/>
      <p:bldP spid="459895" grpId="0" animBg="1"/>
      <p:bldP spid="6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6C6CCFCB-E071-4744-B76C-49379962BA35}" type="slidenum">
              <a:rPr kumimoji="0" lang="en-US" altLang="zh-CN" sz="1400" b="0" smtClean="0">
                <a:solidFill>
                  <a:schemeClr val="tx1"/>
                </a:solidFill>
              </a:rPr>
              <a:pPr eaLnBrk="1" hangingPunct="1"/>
              <a:t>72</a:t>
            </a:fld>
            <a:endParaRPr kumimoji="0" lang="en-US" altLang="zh-CN" sz="1400" b="0" smtClean="0">
              <a:solidFill>
                <a:schemeClr val="tx1"/>
              </a:solidFill>
            </a:endParaRPr>
          </a:p>
        </p:txBody>
      </p:sp>
      <p:sp>
        <p:nvSpPr>
          <p:cNvPr id="73731" name="Rectangle 2"/>
          <p:cNvSpPr>
            <a:spLocks noGrp="1" noChangeArrowheads="1"/>
          </p:cNvSpPr>
          <p:nvPr>
            <p:ph type="title"/>
          </p:nvPr>
        </p:nvSpPr>
        <p:spPr/>
        <p:txBody>
          <a:bodyPr/>
          <a:lstStyle/>
          <a:p>
            <a:pPr eaLnBrk="1" hangingPunct="1"/>
            <a:r>
              <a:rPr lang="zh-CN" altLang="en-US" smtClean="0"/>
              <a:t>线索链表的类型描述</a:t>
            </a:r>
          </a:p>
        </p:txBody>
      </p:sp>
      <p:sp>
        <p:nvSpPr>
          <p:cNvPr id="400388" name="Text Box 4"/>
          <p:cNvSpPr txBox="1">
            <a:spLocks noChangeArrowheads="1"/>
          </p:cNvSpPr>
          <p:nvPr/>
        </p:nvSpPr>
        <p:spPr bwMode="auto">
          <a:xfrm>
            <a:off x="685800" y="3124200"/>
            <a:ext cx="7654925" cy="2681288"/>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dirty="0" err="1">
                <a:solidFill>
                  <a:srgbClr val="000099"/>
                </a:solidFill>
                <a:ea typeface="楷体_GB2312" pitchFamily="49" charset="-122"/>
              </a:rPr>
              <a:t>typedef</a:t>
            </a:r>
            <a:r>
              <a:rPr lang="en-US" altLang="zh-CN" dirty="0">
                <a:solidFill>
                  <a:srgbClr val="000099"/>
                </a:solidFill>
                <a:ea typeface="楷体_GB2312" pitchFamily="49" charset="-122"/>
              </a:rPr>
              <a:t> </a:t>
            </a:r>
            <a:r>
              <a:rPr lang="en-US" altLang="zh-CN" dirty="0" err="1">
                <a:solidFill>
                  <a:srgbClr val="000099"/>
                </a:solidFill>
                <a:ea typeface="楷体_GB2312" pitchFamily="49" charset="-122"/>
              </a:rPr>
              <a:t>struct</a:t>
            </a:r>
            <a:r>
              <a:rPr lang="en-US" altLang="zh-CN" dirty="0">
                <a:solidFill>
                  <a:srgbClr val="CC6600"/>
                </a:solidFill>
                <a:ea typeface="楷体_GB2312" pitchFamily="49" charset="-122"/>
              </a:rPr>
              <a:t> </a:t>
            </a:r>
            <a:r>
              <a:rPr lang="en-US" altLang="zh-CN" dirty="0" err="1" smtClean="0">
                <a:solidFill>
                  <a:srgbClr val="FF0000"/>
                </a:solidFill>
                <a:ea typeface="楷体_GB2312" pitchFamily="49" charset="-122"/>
              </a:rPr>
              <a:t>BiThrNode</a:t>
            </a:r>
            <a:r>
              <a:rPr lang="en-US" altLang="zh-CN" dirty="0" smtClean="0">
                <a:solidFill>
                  <a:srgbClr val="CC6600"/>
                </a:solidFill>
                <a:ea typeface="楷体_GB2312" pitchFamily="49" charset="-122"/>
              </a:rPr>
              <a:t> </a:t>
            </a:r>
            <a:r>
              <a:rPr lang="en-US" altLang="zh-CN" dirty="0">
                <a:solidFill>
                  <a:srgbClr val="000099"/>
                </a:solidFill>
                <a:ea typeface="楷体_GB2312" pitchFamily="49" charset="-122"/>
              </a:rPr>
              <a:t>{</a:t>
            </a:r>
          </a:p>
          <a:p>
            <a:pPr algn="l" eaLnBrk="1" hangingPunct="1">
              <a:lnSpc>
                <a:spcPct val="125000"/>
              </a:lnSpc>
              <a:spcBef>
                <a:spcPct val="0"/>
              </a:spcBef>
            </a:pPr>
            <a:r>
              <a:rPr lang="en-US" altLang="zh-CN" dirty="0">
                <a:solidFill>
                  <a:schemeClr val="tx1"/>
                </a:solidFill>
                <a:ea typeface="楷体_GB2312" pitchFamily="49" charset="-122"/>
              </a:rPr>
              <a:t>   </a:t>
            </a:r>
            <a:r>
              <a:rPr lang="en-US" altLang="zh-CN" dirty="0" err="1">
                <a:solidFill>
                  <a:srgbClr val="990099"/>
                </a:solidFill>
                <a:ea typeface="楷体_GB2312" pitchFamily="49" charset="-122"/>
              </a:rPr>
              <a:t>TElemType</a:t>
            </a:r>
            <a:r>
              <a:rPr lang="en-US" altLang="zh-CN" dirty="0">
                <a:solidFill>
                  <a:srgbClr val="990099"/>
                </a:solidFill>
                <a:ea typeface="楷体_GB2312" pitchFamily="49" charset="-122"/>
              </a:rPr>
              <a:t>        data;</a:t>
            </a:r>
          </a:p>
          <a:p>
            <a:pPr algn="l" eaLnBrk="1" hangingPunct="1">
              <a:lnSpc>
                <a:spcPct val="125000"/>
              </a:lnSpc>
              <a:spcBef>
                <a:spcPct val="0"/>
              </a:spcBef>
            </a:pPr>
            <a:r>
              <a:rPr lang="en-US" altLang="zh-CN" dirty="0">
                <a:solidFill>
                  <a:srgbClr val="990099"/>
                </a:solidFill>
                <a:ea typeface="楷体_GB2312" pitchFamily="49" charset="-122"/>
              </a:rPr>
              <a:t>   </a:t>
            </a:r>
            <a:r>
              <a:rPr lang="en-US" altLang="zh-CN" dirty="0" err="1">
                <a:solidFill>
                  <a:srgbClr val="990099"/>
                </a:solidFill>
                <a:ea typeface="楷体_GB2312" pitchFamily="49" charset="-122"/>
              </a:rPr>
              <a:t>struct</a:t>
            </a:r>
            <a:r>
              <a:rPr lang="en-US" altLang="zh-CN" dirty="0">
                <a:solidFill>
                  <a:srgbClr val="990099"/>
                </a:solidFill>
                <a:ea typeface="楷体_GB2312" pitchFamily="49" charset="-122"/>
              </a:rPr>
              <a:t> </a:t>
            </a:r>
            <a:r>
              <a:rPr lang="en-US" altLang="zh-CN" dirty="0" err="1">
                <a:solidFill>
                  <a:srgbClr val="990099"/>
                </a:solidFill>
                <a:ea typeface="楷体_GB2312" pitchFamily="49" charset="-122"/>
              </a:rPr>
              <a:t>BiThrNode</a:t>
            </a:r>
            <a:r>
              <a:rPr lang="en-US" altLang="zh-CN" dirty="0">
                <a:solidFill>
                  <a:srgbClr val="990099"/>
                </a:solidFill>
                <a:ea typeface="楷体_GB2312" pitchFamily="49" charset="-122"/>
              </a:rPr>
              <a:t>  *</a:t>
            </a:r>
            <a:r>
              <a:rPr lang="en-US" altLang="zh-CN" dirty="0" err="1">
                <a:solidFill>
                  <a:srgbClr val="990099"/>
                </a:solidFill>
                <a:ea typeface="楷体_GB2312" pitchFamily="49" charset="-122"/>
              </a:rPr>
              <a:t>lchild</a:t>
            </a:r>
            <a:r>
              <a:rPr lang="en-US" altLang="zh-CN" dirty="0">
                <a:solidFill>
                  <a:srgbClr val="990099"/>
                </a:solidFill>
                <a:ea typeface="楷体_GB2312" pitchFamily="49" charset="-122"/>
              </a:rPr>
              <a:t>, *</a:t>
            </a:r>
            <a:r>
              <a:rPr lang="en-US" altLang="zh-CN" dirty="0" err="1">
                <a:solidFill>
                  <a:srgbClr val="990099"/>
                </a:solidFill>
                <a:ea typeface="楷体_GB2312" pitchFamily="49" charset="-122"/>
              </a:rPr>
              <a:t>rchild</a:t>
            </a:r>
            <a:r>
              <a:rPr lang="en-US" altLang="zh-CN" dirty="0">
                <a:solidFill>
                  <a:srgbClr val="990099"/>
                </a:solidFill>
                <a:ea typeface="楷体_GB2312" pitchFamily="49" charset="-122"/>
              </a:rPr>
              <a:t>;  // </a:t>
            </a:r>
            <a:r>
              <a:rPr lang="zh-CN" altLang="en-US" dirty="0">
                <a:solidFill>
                  <a:srgbClr val="990099"/>
                </a:solidFill>
                <a:ea typeface="楷体_GB2312" pitchFamily="49" charset="-122"/>
              </a:rPr>
              <a:t>左右指针</a:t>
            </a:r>
          </a:p>
          <a:p>
            <a:pPr algn="l" eaLnBrk="1" hangingPunct="1">
              <a:lnSpc>
                <a:spcPct val="125000"/>
              </a:lnSpc>
              <a:spcBef>
                <a:spcPct val="0"/>
              </a:spcBef>
            </a:pPr>
            <a:r>
              <a:rPr lang="zh-CN" altLang="en-US" dirty="0">
                <a:solidFill>
                  <a:srgbClr val="990099"/>
                </a:solidFill>
                <a:ea typeface="楷体_GB2312" pitchFamily="49" charset="-122"/>
              </a:rPr>
              <a:t>   </a:t>
            </a:r>
            <a:r>
              <a:rPr lang="en-US" altLang="zh-CN" u="sng" dirty="0" err="1">
                <a:solidFill>
                  <a:srgbClr val="FF3300"/>
                </a:solidFill>
                <a:ea typeface="楷体_GB2312" pitchFamily="49" charset="-122"/>
              </a:rPr>
              <a:t>PointerThr</a:t>
            </a:r>
            <a:r>
              <a:rPr lang="en-US" altLang="zh-CN" u="sng" dirty="0">
                <a:solidFill>
                  <a:srgbClr val="FF3300"/>
                </a:solidFill>
                <a:ea typeface="楷体_GB2312" pitchFamily="49" charset="-122"/>
              </a:rPr>
              <a:t>         </a:t>
            </a:r>
            <a:r>
              <a:rPr lang="en-US" altLang="zh-CN" u="sng" dirty="0" err="1">
                <a:solidFill>
                  <a:srgbClr val="FF3300"/>
                </a:solidFill>
                <a:ea typeface="楷体_GB2312" pitchFamily="49" charset="-122"/>
              </a:rPr>
              <a:t>LTag</a:t>
            </a:r>
            <a:r>
              <a:rPr lang="en-US" altLang="zh-CN" u="sng" dirty="0">
                <a:solidFill>
                  <a:srgbClr val="FF3300"/>
                </a:solidFill>
                <a:ea typeface="楷体_GB2312" pitchFamily="49" charset="-122"/>
              </a:rPr>
              <a:t>,  </a:t>
            </a:r>
            <a:r>
              <a:rPr lang="en-US" altLang="zh-CN" u="sng" dirty="0" err="1">
                <a:solidFill>
                  <a:srgbClr val="FF3300"/>
                </a:solidFill>
                <a:ea typeface="楷体_GB2312" pitchFamily="49" charset="-122"/>
              </a:rPr>
              <a:t>RTag</a:t>
            </a:r>
            <a:r>
              <a:rPr lang="en-US" altLang="zh-CN" u="sng" dirty="0">
                <a:solidFill>
                  <a:srgbClr val="FF3300"/>
                </a:solidFill>
                <a:ea typeface="楷体_GB2312" pitchFamily="49" charset="-122"/>
              </a:rPr>
              <a:t>;    // </a:t>
            </a:r>
            <a:r>
              <a:rPr lang="zh-CN" altLang="en-US" u="sng" dirty="0">
                <a:solidFill>
                  <a:srgbClr val="FF3300"/>
                </a:solidFill>
                <a:ea typeface="楷体_GB2312" pitchFamily="49" charset="-122"/>
              </a:rPr>
              <a:t>左右标志</a:t>
            </a:r>
          </a:p>
          <a:p>
            <a:pPr algn="l" eaLnBrk="1" hangingPunct="1">
              <a:lnSpc>
                <a:spcPct val="125000"/>
              </a:lnSpc>
              <a:spcBef>
                <a:spcPct val="0"/>
              </a:spcBef>
            </a:pPr>
            <a:r>
              <a:rPr lang="en-US" altLang="zh-CN" dirty="0">
                <a:solidFill>
                  <a:srgbClr val="000099"/>
                </a:solidFill>
                <a:ea typeface="楷体_GB2312" pitchFamily="49" charset="-122"/>
              </a:rPr>
              <a:t>} </a:t>
            </a:r>
            <a:r>
              <a:rPr lang="en-US" altLang="zh-CN" dirty="0" err="1">
                <a:solidFill>
                  <a:srgbClr val="000099"/>
                </a:solidFill>
                <a:ea typeface="楷体_GB2312" pitchFamily="49" charset="-122"/>
              </a:rPr>
              <a:t>BiThrNode</a:t>
            </a:r>
            <a:r>
              <a:rPr lang="en-US" altLang="zh-CN" dirty="0">
                <a:solidFill>
                  <a:srgbClr val="000099"/>
                </a:solidFill>
                <a:ea typeface="楷体_GB2312" pitchFamily="49" charset="-122"/>
              </a:rPr>
              <a:t>, *</a:t>
            </a:r>
            <a:r>
              <a:rPr lang="en-US" altLang="zh-CN" dirty="0" err="1">
                <a:solidFill>
                  <a:srgbClr val="000099"/>
                </a:solidFill>
                <a:ea typeface="楷体_GB2312" pitchFamily="49" charset="-122"/>
              </a:rPr>
              <a:t>BiThrTree</a:t>
            </a:r>
            <a:r>
              <a:rPr lang="en-US" altLang="zh-CN" dirty="0">
                <a:solidFill>
                  <a:srgbClr val="000099"/>
                </a:solidFill>
                <a:ea typeface="楷体_GB2312" pitchFamily="49" charset="-122"/>
              </a:rPr>
              <a:t>;</a:t>
            </a:r>
          </a:p>
        </p:txBody>
      </p:sp>
      <p:sp>
        <p:nvSpPr>
          <p:cNvPr id="400389" name="Text Box 5"/>
          <p:cNvSpPr txBox="1">
            <a:spLocks noChangeArrowheads="1"/>
          </p:cNvSpPr>
          <p:nvPr/>
        </p:nvSpPr>
        <p:spPr bwMode="auto">
          <a:xfrm>
            <a:off x="685800" y="1716088"/>
            <a:ext cx="7620000" cy="1146175"/>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20000"/>
              </a:lnSpc>
              <a:spcBef>
                <a:spcPct val="0"/>
              </a:spcBef>
            </a:pPr>
            <a:r>
              <a:rPr lang="en-US" altLang="zh-CN">
                <a:solidFill>
                  <a:schemeClr val="tx1"/>
                </a:solidFill>
                <a:ea typeface="楷体_GB2312" pitchFamily="49" charset="-122"/>
              </a:rPr>
              <a:t>  </a:t>
            </a:r>
            <a:r>
              <a:rPr lang="en-US" altLang="zh-CN">
                <a:solidFill>
                  <a:srgbClr val="000099"/>
                </a:solidFill>
                <a:ea typeface="楷体_GB2312" pitchFamily="49" charset="-122"/>
              </a:rPr>
              <a:t>typedef</a:t>
            </a:r>
            <a:r>
              <a:rPr lang="en-US" altLang="zh-CN">
                <a:solidFill>
                  <a:schemeClr val="tx1"/>
                </a:solidFill>
                <a:ea typeface="楷体_GB2312" pitchFamily="49" charset="-122"/>
              </a:rPr>
              <a:t> enum</a:t>
            </a:r>
            <a:r>
              <a:rPr lang="en-US" altLang="zh-CN">
                <a:solidFill>
                  <a:srgbClr val="CC6600"/>
                </a:solidFill>
                <a:ea typeface="楷体_GB2312" pitchFamily="49" charset="-122"/>
              </a:rPr>
              <a:t> </a:t>
            </a:r>
            <a:r>
              <a:rPr lang="en-US" altLang="zh-CN">
                <a:solidFill>
                  <a:srgbClr val="000099"/>
                </a:solidFill>
                <a:ea typeface="楷体_GB2312" pitchFamily="49" charset="-122"/>
              </a:rPr>
              <a:t>{</a:t>
            </a:r>
            <a:r>
              <a:rPr lang="en-US" altLang="zh-CN">
                <a:solidFill>
                  <a:schemeClr val="tx1"/>
                </a:solidFill>
                <a:ea typeface="楷体_GB2312" pitchFamily="49" charset="-122"/>
              </a:rPr>
              <a:t> </a:t>
            </a:r>
            <a:r>
              <a:rPr lang="en-US" altLang="zh-CN">
                <a:solidFill>
                  <a:srgbClr val="990000"/>
                </a:solidFill>
                <a:ea typeface="楷体_GB2312" pitchFamily="49" charset="-122"/>
              </a:rPr>
              <a:t>Link, Thread</a:t>
            </a:r>
            <a:r>
              <a:rPr lang="en-US" altLang="zh-CN">
                <a:solidFill>
                  <a:schemeClr val="tx1"/>
                </a:solidFill>
                <a:ea typeface="楷体_GB2312" pitchFamily="49" charset="-122"/>
              </a:rPr>
              <a:t> </a:t>
            </a:r>
            <a:r>
              <a:rPr lang="en-US" altLang="zh-CN">
                <a:solidFill>
                  <a:srgbClr val="000099"/>
                </a:solidFill>
                <a:ea typeface="楷体_GB2312" pitchFamily="49" charset="-122"/>
              </a:rPr>
              <a:t>} </a:t>
            </a:r>
            <a:r>
              <a:rPr lang="en-US" altLang="zh-CN">
                <a:solidFill>
                  <a:srgbClr val="FF3300"/>
                </a:solidFill>
                <a:ea typeface="楷体_GB2312" pitchFamily="49" charset="-122"/>
              </a:rPr>
              <a:t>PointerThr</a:t>
            </a:r>
            <a:r>
              <a:rPr lang="en-US" altLang="zh-CN">
                <a:solidFill>
                  <a:srgbClr val="000099"/>
                </a:solidFill>
                <a:ea typeface="楷体_GB2312" pitchFamily="49" charset="-122"/>
              </a:rPr>
              <a:t>;</a:t>
            </a:r>
            <a:r>
              <a:rPr lang="en-US" altLang="zh-CN">
                <a:solidFill>
                  <a:schemeClr val="tx1"/>
                </a:solidFill>
                <a:ea typeface="楷体_GB2312" pitchFamily="49" charset="-122"/>
              </a:rPr>
              <a:t>  </a:t>
            </a:r>
          </a:p>
          <a:p>
            <a:pPr algn="l" eaLnBrk="1" hangingPunct="1">
              <a:lnSpc>
                <a:spcPct val="120000"/>
              </a:lnSpc>
              <a:spcBef>
                <a:spcPct val="0"/>
              </a:spcBef>
            </a:pPr>
            <a:r>
              <a:rPr lang="en-US" altLang="zh-CN">
                <a:solidFill>
                  <a:schemeClr val="tx1"/>
                </a:solidFill>
                <a:ea typeface="楷体_GB2312" pitchFamily="49" charset="-122"/>
              </a:rPr>
              <a:t>     </a:t>
            </a:r>
            <a:r>
              <a:rPr lang="en-US" altLang="zh-CN">
                <a:solidFill>
                  <a:srgbClr val="000099"/>
                </a:solidFill>
                <a:ea typeface="楷体_GB2312" pitchFamily="49" charset="-122"/>
              </a:rPr>
              <a:t>// Link==0:</a:t>
            </a:r>
            <a:r>
              <a:rPr lang="zh-CN" altLang="en-US">
                <a:solidFill>
                  <a:srgbClr val="000099"/>
                </a:solidFill>
                <a:ea typeface="楷体_GB2312" pitchFamily="49" charset="-122"/>
              </a:rPr>
              <a:t>指针，</a:t>
            </a:r>
            <a:r>
              <a:rPr lang="en-US" altLang="zh-CN">
                <a:solidFill>
                  <a:srgbClr val="000099"/>
                </a:solidFill>
                <a:ea typeface="楷体_GB2312" pitchFamily="49" charset="-122"/>
              </a:rPr>
              <a:t>Thread==1:</a:t>
            </a:r>
            <a:r>
              <a:rPr lang="zh-CN" altLang="en-US">
                <a:solidFill>
                  <a:srgbClr val="000099"/>
                </a:solidFill>
                <a:ea typeface="楷体_GB2312" pitchFamily="49" charset="-122"/>
              </a:rPr>
              <a:t>线索</a:t>
            </a:r>
            <a:endParaRPr lang="zh-CN" altLang="en-US">
              <a:solidFill>
                <a:schemeClr val="tx1"/>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400389"/>
                                        </p:tgtEl>
                                        <p:attrNameLst>
                                          <p:attrName>style.visibility</p:attrName>
                                        </p:attrNameLst>
                                      </p:cBhvr>
                                      <p:to>
                                        <p:strVal val="visible"/>
                                      </p:to>
                                    </p:set>
                                    <p:anim calcmode="lin" valueType="num">
                                      <p:cBhvr>
                                        <p:cTn id="7" dur="500" fill="hold"/>
                                        <p:tgtEl>
                                          <p:spTgt spid="400389"/>
                                        </p:tgtEl>
                                        <p:attrNameLst>
                                          <p:attrName>ppt_x</p:attrName>
                                        </p:attrNameLst>
                                      </p:cBhvr>
                                      <p:tavLst>
                                        <p:tav tm="0">
                                          <p:val>
                                            <p:strVal val="#ppt_x"/>
                                          </p:val>
                                        </p:tav>
                                        <p:tav tm="100000">
                                          <p:val>
                                            <p:strVal val="#ppt_x"/>
                                          </p:val>
                                        </p:tav>
                                      </p:tavLst>
                                    </p:anim>
                                    <p:anim calcmode="lin" valueType="num">
                                      <p:cBhvr>
                                        <p:cTn id="8" dur="500" fill="hold"/>
                                        <p:tgtEl>
                                          <p:spTgt spid="400389"/>
                                        </p:tgtEl>
                                        <p:attrNameLst>
                                          <p:attrName>ppt_y</p:attrName>
                                        </p:attrNameLst>
                                      </p:cBhvr>
                                      <p:tavLst>
                                        <p:tav tm="0">
                                          <p:val>
                                            <p:strVal val="#ppt_y-#ppt_h/2"/>
                                          </p:val>
                                        </p:tav>
                                        <p:tav tm="100000">
                                          <p:val>
                                            <p:strVal val="#ppt_y"/>
                                          </p:val>
                                        </p:tav>
                                      </p:tavLst>
                                    </p:anim>
                                    <p:anim calcmode="lin" valueType="num">
                                      <p:cBhvr>
                                        <p:cTn id="9" dur="500" fill="hold"/>
                                        <p:tgtEl>
                                          <p:spTgt spid="400389"/>
                                        </p:tgtEl>
                                        <p:attrNameLst>
                                          <p:attrName>ppt_w</p:attrName>
                                        </p:attrNameLst>
                                      </p:cBhvr>
                                      <p:tavLst>
                                        <p:tav tm="0">
                                          <p:val>
                                            <p:strVal val="#ppt_w"/>
                                          </p:val>
                                        </p:tav>
                                        <p:tav tm="100000">
                                          <p:val>
                                            <p:strVal val="#ppt_w"/>
                                          </p:val>
                                        </p:tav>
                                      </p:tavLst>
                                    </p:anim>
                                    <p:anim calcmode="lin" valueType="num">
                                      <p:cBhvr>
                                        <p:cTn id="10" dur="500" fill="hold"/>
                                        <p:tgtEl>
                                          <p:spTgt spid="400389"/>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400388"/>
                                        </p:tgtEl>
                                        <p:attrNameLst>
                                          <p:attrName>style.visibility</p:attrName>
                                        </p:attrNameLst>
                                      </p:cBhvr>
                                      <p:to>
                                        <p:strVal val="visible"/>
                                      </p:to>
                                    </p:set>
                                    <p:anim calcmode="lin" valueType="num">
                                      <p:cBhvr>
                                        <p:cTn id="15" dur="500" fill="hold"/>
                                        <p:tgtEl>
                                          <p:spTgt spid="400388"/>
                                        </p:tgtEl>
                                        <p:attrNameLst>
                                          <p:attrName>ppt_x</p:attrName>
                                        </p:attrNameLst>
                                      </p:cBhvr>
                                      <p:tavLst>
                                        <p:tav tm="0">
                                          <p:val>
                                            <p:strVal val="#ppt_x"/>
                                          </p:val>
                                        </p:tav>
                                        <p:tav tm="100000">
                                          <p:val>
                                            <p:strVal val="#ppt_x"/>
                                          </p:val>
                                        </p:tav>
                                      </p:tavLst>
                                    </p:anim>
                                    <p:anim calcmode="lin" valueType="num">
                                      <p:cBhvr>
                                        <p:cTn id="16" dur="500" fill="hold"/>
                                        <p:tgtEl>
                                          <p:spTgt spid="400388"/>
                                        </p:tgtEl>
                                        <p:attrNameLst>
                                          <p:attrName>ppt_y</p:attrName>
                                        </p:attrNameLst>
                                      </p:cBhvr>
                                      <p:tavLst>
                                        <p:tav tm="0">
                                          <p:val>
                                            <p:strVal val="#ppt_y-#ppt_h/2"/>
                                          </p:val>
                                        </p:tav>
                                        <p:tav tm="100000">
                                          <p:val>
                                            <p:strVal val="#ppt_y"/>
                                          </p:val>
                                        </p:tav>
                                      </p:tavLst>
                                    </p:anim>
                                    <p:anim calcmode="lin" valueType="num">
                                      <p:cBhvr>
                                        <p:cTn id="17" dur="500" fill="hold"/>
                                        <p:tgtEl>
                                          <p:spTgt spid="400388"/>
                                        </p:tgtEl>
                                        <p:attrNameLst>
                                          <p:attrName>ppt_w</p:attrName>
                                        </p:attrNameLst>
                                      </p:cBhvr>
                                      <p:tavLst>
                                        <p:tav tm="0">
                                          <p:val>
                                            <p:strVal val="#ppt_w"/>
                                          </p:val>
                                        </p:tav>
                                        <p:tav tm="100000">
                                          <p:val>
                                            <p:strVal val="#ppt_w"/>
                                          </p:val>
                                        </p:tav>
                                      </p:tavLst>
                                    </p:anim>
                                    <p:anim calcmode="lin" valueType="num">
                                      <p:cBhvr>
                                        <p:cTn id="18" dur="500" fill="hold"/>
                                        <p:tgtEl>
                                          <p:spTgt spid="4003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animBg="1" autoUpdateAnimBg="0"/>
      <p:bldP spid="400389"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C26D74AF-1C85-4B27-A74C-79AE765957D0}" type="slidenum">
              <a:rPr kumimoji="0" lang="en-US" altLang="zh-CN" sz="1400" b="0" smtClean="0">
                <a:solidFill>
                  <a:schemeClr val="tx1"/>
                </a:solidFill>
              </a:rPr>
              <a:pPr eaLnBrk="1" hangingPunct="1"/>
              <a:t>73</a:t>
            </a:fld>
            <a:endParaRPr kumimoji="0" lang="en-US" altLang="zh-CN" sz="1400" b="0" smtClean="0">
              <a:solidFill>
                <a:schemeClr val="tx1"/>
              </a:solidFill>
            </a:endParaRPr>
          </a:p>
        </p:txBody>
      </p:sp>
      <p:sp>
        <p:nvSpPr>
          <p:cNvPr id="74755" name="Rectangle 2"/>
          <p:cNvSpPr>
            <a:spLocks noGrp="1" noChangeArrowheads="1"/>
          </p:cNvSpPr>
          <p:nvPr>
            <p:ph type="title"/>
          </p:nvPr>
        </p:nvSpPr>
        <p:spPr/>
        <p:txBody>
          <a:bodyPr/>
          <a:lstStyle/>
          <a:p>
            <a:pPr eaLnBrk="1" hangingPunct="1"/>
            <a:r>
              <a:rPr lang="zh-CN" altLang="en-US" smtClean="0"/>
              <a:t>线索链表的遍历算法</a:t>
            </a:r>
          </a:p>
        </p:txBody>
      </p:sp>
      <p:sp>
        <p:nvSpPr>
          <p:cNvPr id="74756" name="Rectangle 3"/>
          <p:cNvSpPr>
            <a:spLocks noGrp="1" noChangeArrowheads="1"/>
          </p:cNvSpPr>
          <p:nvPr>
            <p:ph type="body" idx="1"/>
          </p:nvPr>
        </p:nvSpPr>
        <p:spPr/>
        <p:txBody>
          <a:bodyPr/>
          <a:lstStyle/>
          <a:p>
            <a:pPr marL="533400" indent="-533400" eaLnBrk="1" hangingPunct="1"/>
            <a:r>
              <a:rPr lang="zh-CN" altLang="en-US" smtClean="0"/>
              <a:t>在线索链表中添加了 “前驱”和“后继”的信息</a:t>
            </a:r>
          </a:p>
          <a:p>
            <a:pPr marL="533400" indent="-533400" eaLnBrk="1" hangingPunct="1"/>
            <a:r>
              <a:rPr lang="zh-CN" altLang="en-US" smtClean="0"/>
              <a:t>所以遍历时与线性表的遍历相似：</a:t>
            </a:r>
          </a:p>
          <a:p>
            <a:pPr marL="990600" lvl="1" indent="-533400" eaLnBrk="1" hangingPunct="1">
              <a:buFontTx/>
              <a:buAutoNum type="arabicPeriod"/>
            </a:pPr>
            <a:r>
              <a:rPr lang="zh-CN" altLang="en-US" smtClean="0"/>
              <a:t>找到第一个结点</a:t>
            </a:r>
          </a:p>
          <a:p>
            <a:pPr marL="990600" lvl="1" indent="-533400" eaLnBrk="1" hangingPunct="1">
              <a:buFontTx/>
              <a:buAutoNum type="arabicPeriod"/>
            </a:pPr>
            <a:r>
              <a:rPr lang="zh-CN" altLang="en-US" smtClean="0"/>
              <a:t>依次找到后继结点</a:t>
            </a:r>
          </a:p>
        </p:txBody>
      </p:sp>
      <p:sp>
        <p:nvSpPr>
          <p:cNvPr id="401412" name="Text Box 4"/>
          <p:cNvSpPr txBox="1">
            <a:spLocks noChangeArrowheads="1"/>
          </p:cNvSpPr>
          <p:nvPr/>
        </p:nvSpPr>
        <p:spPr bwMode="auto">
          <a:xfrm>
            <a:off x="1219200" y="4191000"/>
            <a:ext cx="7241232" cy="1187450"/>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25000"/>
              </a:lnSpc>
              <a:spcBef>
                <a:spcPct val="0"/>
              </a:spcBef>
            </a:pPr>
            <a:r>
              <a:rPr lang="en-US" altLang="zh-CN">
                <a:solidFill>
                  <a:schemeClr val="tx1"/>
                </a:solidFill>
                <a:ea typeface="楷体_GB2312" pitchFamily="49" charset="-122"/>
              </a:rPr>
              <a:t> </a:t>
            </a:r>
            <a:r>
              <a:rPr lang="en-US" altLang="zh-CN">
                <a:ea typeface="楷体_GB2312" pitchFamily="49" charset="-122"/>
              </a:rPr>
              <a:t>for ( </a:t>
            </a:r>
            <a:r>
              <a:rPr lang="en-US" altLang="zh-CN">
                <a:solidFill>
                  <a:srgbClr val="990000"/>
                </a:solidFill>
                <a:ea typeface="楷体_GB2312" pitchFamily="49" charset="-122"/>
              </a:rPr>
              <a:t>p =</a:t>
            </a:r>
            <a:r>
              <a:rPr lang="en-US" altLang="zh-CN">
                <a:ea typeface="楷体_GB2312" pitchFamily="49" charset="-122"/>
              </a:rPr>
              <a:t> </a:t>
            </a:r>
            <a:r>
              <a:rPr lang="en-US" altLang="zh-CN">
                <a:solidFill>
                  <a:srgbClr val="990000"/>
                </a:solidFill>
                <a:ea typeface="楷体_GB2312" pitchFamily="49" charset="-122"/>
              </a:rPr>
              <a:t>firstNode(T)</a:t>
            </a:r>
            <a:r>
              <a:rPr lang="en-US" altLang="zh-CN">
                <a:ea typeface="楷体_GB2312" pitchFamily="49" charset="-122"/>
              </a:rPr>
              <a:t>; p; </a:t>
            </a:r>
            <a:r>
              <a:rPr lang="en-US" altLang="zh-CN">
                <a:solidFill>
                  <a:srgbClr val="990000"/>
                </a:solidFill>
                <a:ea typeface="楷体_GB2312" pitchFamily="49" charset="-122"/>
              </a:rPr>
              <a:t>p = Succ(p)</a:t>
            </a:r>
            <a:r>
              <a:rPr lang="en-US" altLang="zh-CN">
                <a:ea typeface="楷体_GB2312" pitchFamily="49" charset="-122"/>
              </a:rPr>
              <a:t> )</a:t>
            </a:r>
          </a:p>
          <a:p>
            <a:pPr algn="l" eaLnBrk="1" hangingPunct="1">
              <a:lnSpc>
                <a:spcPct val="125000"/>
              </a:lnSpc>
              <a:spcBef>
                <a:spcPct val="0"/>
              </a:spcBef>
            </a:pPr>
            <a:r>
              <a:rPr lang="en-US" altLang="zh-CN">
                <a:ea typeface="楷体_GB2312" pitchFamily="49" charset="-122"/>
              </a:rPr>
              <a:t>      Visit (p-&gt;data);</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1412"/>
                                        </p:tgtEl>
                                        <p:attrNameLst>
                                          <p:attrName>style.visibility</p:attrName>
                                        </p:attrNameLst>
                                      </p:cBhvr>
                                      <p:to>
                                        <p:strVal val="visible"/>
                                      </p:to>
                                    </p:set>
                                    <p:animEffect transition="in" filter="blinds(horizontal)">
                                      <p:cBhvr>
                                        <p:cTn id="7" dur="500"/>
                                        <p:tgtEl>
                                          <p:spTgt spid="401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2"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EDA125E1-110F-4EC8-8345-FC0A717B791D}" type="slidenum">
              <a:rPr kumimoji="0" lang="en-US" altLang="zh-CN" sz="1400" b="0" smtClean="0">
                <a:solidFill>
                  <a:schemeClr val="tx1"/>
                </a:solidFill>
              </a:rPr>
              <a:pPr eaLnBrk="1" hangingPunct="1"/>
              <a:t>74</a:t>
            </a:fld>
            <a:endParaRPr kumimoji="0" lang="en-US" altLang="zh-CN" sz="1400" b="0" smtClean="0">
              <a:solidFill>
                <a:schemeClr val="tx1"/>
              </a:solidFill>
            </a:endParaRPr>
          </a:p>
        </p:txBody>
      </p:sp>
      <p:sp>
        <p:nvSpPr>
          <p:cNvPr id="75779" name="Rectangle 2"/>
          <p:cNvSpPr>
            <a:spLocks noGrp="1" noChangeArrowheads="1"/>
          </p:cNvSpPr>
          <p:nvPr>
            <p:ph type="title"/>
          </p:nvPr>
        </p:nvSpPr>
        <p:spPr/>
        <p:txBody>
          <a:bodyPr/>
          <a:lstStyle/>
          <a:p>
            <a:pPr eaLnBrk="1" hangingPunct="1"/>
            <a:r>
              <a:rPr lang="zh-CN" altLang="en-US" smtClean="0"/>
              <a:t>线索链表的中序遍历算法</a:t>
            </a:r>
          </a:p>
        </p:txBody>
      </p:sp>
      <p:sp>
        <p:nvSpPr>
          <p:cNvPr id="75780" name="Rectangle 3"/>
          <p:cNvSpPr>
            <a:spLocks noGrp="1" noChangeArrowheads="1"/>
          </p:cNvSpPr>
          <p:nvPr>
            <p:ph type="body" idx="1"/>
          </p:nvPr>
        </p:nvSpPr>
        <p:spPr>
          <a:xfrm>
            <a:off x="228600" y="1371600"/>
            <a:ext cx="5257800" cy="4953000"/>
          </a:xfrm>
          <a:ln w="12700">
            <a:solidFill>
              <a:srgbClr val="CC6600"/>
            </a:solidFill>
            <a:miter lim="800000"/>
            <a:headEnd/>
            <a:tailEnd/>
          </a:ln>
        </p:spPr>
        <p:txBody>
          <a:bodyPr/>
          <a:lstStyle/>
          <a:p>
            <a:pPr eaLnBrk="1" hangingPunct="1"/>
            <a:r>
              <a:rPr lang="zh-CN" altLang="en-US" dirty="0" smtClean="0">
                <a:solidFill>
                  <a:srgbClr val="990000"/>
                </a:solidFill>
              </a:rPr>
              <a:t>中序遍历的第一个结点 ？</a:t>
            </a:r>
          </a:p>
          <a:p>
            <a:pPr lvl="1" eaLnBrk="1" hangingPunct="1"/>
            <a:r>
              <a:rPr lang="zh-CN" altLang="en-US" dirty="0" smtClean="0"/>
              <a:t>左子树上处于“最左下”（没有左子树）的结点。</a:t>
            </a:r>
          </a:p>
          <a:p>
            <a:pPr eaLnBrk="1" hangingPunct="1"/>
            <a:r>
              <a:rPr lang="zh-CN" altLang="en-US" dirty="0" smtClean="0">
                <a:solidFill>
                  <a:srgbClr val="990000"/>
                </a:solidFill>
              </a:rPr>
              <a:t>在中序线索化链表中结点的后继 ？</a:t>
            </a:r>
          </a:p>
          <a:p>
            <a:pPr lvl="1" eaLnBrk="1" hangingPunct="1"/>
            <a:r>
              <a:rPr lang="zh-CN" altLang="en-US" dirty="0" smtClean="0"/>
              <a:t>若没有右子树</a:t>
            </a:r>
            <a:r>
              <a:rPr lang="zh-CN" altLang="en-US" dirty="0"/>
              <a:t>，为后继线索所指</a:t>
            </a:r>
            <a:r>
              <a:rPr lang="zh-CN" altLang="en-US" dirty="0" smtClean="0"/>
              <a:t>结点。</a:t>
            </a:r>
            <a:endParaRPr lang="en-US" altLang="zh-CN" dirty="0" smtClean="0"/>
          </a:p>
          <a:p>
            <a:pPr lvl="1" eaLnBrk="1" hangingPunct="1"/>
            <a:r>
              <a:rPr lang="zh-CN" altLang="en-US" dirty="0"/>
              <a:t>否</a:t>
            </a:r>
            <a:r>
              <a:rPr lang="zh-CN" altLang="en-US" dirty="0" smtClean="0"/>
              <a:t>则为对其右子树进行中序遍历时访问的第一个结点；</a:t>
            </a:r>
          </a:p>
        </p:txBody>
      </p:sp>
      <p:sp>
        <p:nvSpPr>
          <p:cNvPr id="75781" name="Rectangle 41"/>
          <p:cNvSpPr>
            <a:spLocks noChangeArrowheads="1"/>
          </p:cNvSpPr>
          <p:nvPr/>
        </p:nvSpPr>
        <p:spPr bwMode="auto">
          <a:xfrm>
            <a:off x="5791200" y="1295400"/>
            <a:ext cx="31861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eaLnBrk="0" hangingPunct="0"/>
            <a:r>
              <a:rPr lang="zh-CN" altLang="en-US">
                <a:solidFill>
                  <a:schemeClr val="tx1"/>
                </a:solidFill>
                <a:ea typeface="楷体_GB2312" pitchFamily="49" charset="-122"/>
              </a:rPr>
              <a:t>中序： </a:t>
            </a:r>
          </a:p>
          <a:p>
            <a:pPr algn="l" eaLnBrk="0" hangingPunct="0"/>
            <a:r>
              <a:rPr lang="en-US" altLang="zh-CN">
                <a:solidFill>
                  <a:schemeClr val="tx1"/>
                </a:solidFill>
                <a:ea typeface="楷体_GB2312" pitchFamily="49" charset="-122"/>
              </a:rPr>
              <a:t>B D C A H G K F E</a:t>
            </a:r>
          </a:p>
        </p:txBody>
      </p:sp>
      <p:grpSp>
        <p:nvGrpSpPr>
          <p:cNvPr id="75782" name="Group 146"/>
          <p:cNvGrpSpPr>
            <a:grpSpLocks/>
          </p:cNvGrpSpPr>
          <p:nvPr/>
        </p:nvGrpSpPr>
        <p:grpSpPr bwMode="auto">
          <a:xfrm>
            <a:off x="5410200" y="2330450"/>
            <a:ext cx="3810000" cy="4146550"/>
            <a:chOff x="2784" y="912"/>
            <a:chExt cx="2400" cy="2612"/>
          </a:xfrm>
        </p:grpSpPr>
        <p:grpSp>
          <p:nvGrpSpPr>
            <p:cNvPr id="75783" name="Group 96"/>
            <p:cNvGrpSpPr>
              <a:grpSpLocks/>
            </p:cNvGrpSpPr>
            <p:nvPr/>
          </p:nvGrpSpPr>
          <p:grpSpPr bwMode="auto">
            <a:xfrm>
              <a:off x="3024" y="1008"/>
              <a:ext cx="1871" cy="2516"/>
              <a:chOff x="3360" y="1344"/>
              <a:chExt cx="1871" cy="2516"/>
            </a:xfrm>
          </p:grpSpPr>
          <p:sp>
            <p:nvSpPr>
              <p:cNvPr id="75798" name="Line 97"/>
              <p:cNvSpPr>
                <a:spLocks noChangeShapeType="1"/>
              </p:cNvSpPr>
              <p:nvPr/>
            </p:nvSpPr>
            <p:spPr bwMode="auto">
              <a:xfrm flipH="1">
                <a:off x="4320" y="2544"/>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799" name="Line 98"/>
              <p:cNvSpPr>
                <a:spLocks noChangeShapeType="1"/>
              </p:cNvSpPr>
              <p:nvPr/>
            </p:nvSpPr>
            <p:spPr bwMode="auto">
              <a:xfrm>
                <a:off x="4416" y="3168"/>
                <a:ext cx="192"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800" name="Line 99"/>
              <p:cNvSpPr>
                <a:spLocks noChangeShapeType="1"/>
              </p:cNvSpPr>
              <p:nvPr/>
            </p:nvSpPr>
            <p:spPr bwMode="auto">
              <a:xfrm flipH="1">
                <a:off x="3984" y="3168"/>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801" name="Line 100"/>
              <p:cNvSpPr>
                <a:spLocks noChangeShapeType="1"/>
              </p:cNvSpPr>
              <p:nvPr/>
            </p:nvSpPr>
            <p:spPr bwMode="auto">
              <a:xfrm flipH="1">
                <a:off x="3744" y="2592"/>
                <a:ext cx="258" cy="38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5802" name="Group 101"/>
              <p:cNvGrpSpPr>
                <a:grpSpLocks/>
              </p:cNvGrpSpPr>
              <p:nvPr/>
            </p:nvGrpSpPr>
            <p:grpSpPr bwMode="auto">
              <a:xfrm>
                <a:off x="3360" y="2832"/>
                <a:ext cx="724" cy="404"/>
                <a:chOff x="723" y="1543"/>
                <a:chExt cx="680" cy="404"/>
              </a:xfrm>
            </p:grpSpPr>
            <p:sp>
              <p:nvSpPr>
                <p:cNvPr id="75831" name="Oval 102"/>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5832" name="Text Box 103"/>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D</a:t>
                  </a:r>
                </a:p>
              </p:txBody>
            </p:sp>
          </p:grpSp>
          <p:sp>
            <p:nvSpPr>
              <p:cNvPr id="75803" name="Line 104"/>
              <p:cNvSpPr>
                <a:spLocks noChangeShapeType="1"/>
              </p:cNvSpPr>
              <p:nvPr/>
            </p:nvSpPr>
            <p:spPr bwMode="auto">
              <a:xfrm flipH="1">
                <a:off x="3715" y="1680"/>
                <a:ext cx="408" cy="28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4" name="Line 105"/>
              <p:cNvSpPr>
                <a:spLocks noChangeShapeType="1"/>
              </p:cNvSpPr>
              <p:nvPr/>
            </p:nvSpPr>
            <p:spPr bwMode="auto">
              <a:xfrm>
                <a:off x="4430" y="1680"/>
                <a:ext cx="408" cy="286"/>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5" name="Line 106"/>
              <p:cNvSpPr>
                <a:spLocks noChangeShapeType="1"/>
              </p:cNvSpPr>
              <p:nvPr/>
            </p:nvSpPr>
            <p:spPr bwMode="auto">
              <a:xfrm>
                <a:off x="3749" y="2115"/>
                <a:ext cx="255" cy="24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6" name="Line 107"/>
              <p:cNvSpPr>
                <a:spLocks noChangeShapeType="1"/>
              </p:cNvSpPr>
              <p:nvPr/>
            </p:nvSpPr>
            <p:spPr bwMode="auto">
              <a:xfrm flipH="1">
                <a:off x="4656" y="2115"/>
                <a:ext cx="172" cy="285"/>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5807" name="Group 108"/>
              <p:cNvGrpSpPr>
                <a:grpSpLocks/>
              </p:cNvGrpSpPr>
              <p:nvPr/>
            </p:nvGrpSpPr>
            <p:grpSpPr bwMode="auto">
              <a:xfrm>
                <a:off x="4021" y="1344"/>
                <a:ext cx="613" cy="404"/>
                <a:chOff x="3544" y="935"/>
                <a:chExt cx="576" cy="404"/>
              </a:xfrm>
            </p:grpSpPr>
            <p:sp>
              <p:nvSpPr>
                <p:cNvPr id="75829" name="Oval 109"/>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5830" name="Text Box 110"/>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75808" name="Group 111"/>
              <p:cNvGrpSpPr>
                <a:grpSpLocks/>
              </p:cNvGrpSpPr>
              <p:nvPr/>
            </p:nvGrpSpPr>
            <p:grpSpPr bwMode="auto">
              <a:xfrm>
                <a:off x="4329" y="2251"/>
                <a:ext cx="613" cy="404"/>
                <a:chOff x="3784" y="1987"/>
                <a:chExt cx="576" cy="404"/>
              </a:xfrm>
            </p:grpSpPr>
            <p:sp>
              <p:nvSpPr>
                <p:cNvPr id="75827" name="Oval 11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5828" name="Text Box 11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75809" name="Group 114"/>
              <p:cNvGrpSpPr>
                <a:grpSpLocks/>
              </p:cNvGrpSpPr>
              <p:nvPr/>
            </p:nvGrpSpPr>
            <p:grpSpPr bwMode="auto">
              <a:xfrm>
                <a:off x="3798" y="2251"/>
                <a:ext cx="613" cy="404"/>
                <a:chOff x="3304" y="1991"/>
                <a:chExt cx="576" cy="404"/>
              </a:xfrm>
            </p:grpSpPr>
            <p:sp>
              <p:nvSpPr>
                <p:cNvPr id="75825" name="Oval 115"/>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5826" name="Text Box 116"/>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dirty="0">
                      <a:solidFill>
                        <a:schemeClr val="tx1"/>
                      </a:solidFill>
                      <a:latin typeface="隶书" pitchFamily="49" charset="-122"/>
                      <a:ea typeface="隶书" pitchFamily="49" charset="-122"/>
                    </a:rPr>
                    <a:t> </a:t>
                  </a:r>
                  <a:r>
                    <a:rPr kumimoji="0" lang="en-US" altLang="zh-CN" sz="3600" dirty="0">
                      <a:solidFill>
                        <a:schemeClr val="tx1"/>
                      </a:solidFill>
                      <a:latin typeface="黑体" pitchFamily="2" charset="-122"/>
                      <a:ea typeface="黑体" pitchFamily="2" charset="-122"/>
                    </a:rPr>
                    <a:t>C</a:t>
                  </a:r>
                </a:p>
              </p:txBody>
            </p:sp>
          </p:grpSp>
          <p:grpSp>
            <p:nvGrpSpPr>
              <p:cNvPr id="75810" name="Group 117"/>
              <p:cNvGrpSpPr>
                <a:grpSpLocks/>
              </p:cNvGrpSpPr>
              <p:nvPr/>
            </p:nvGrpSpPr>
            <p:grpSpPr bwMode="auto">
              <a:xfrm>
                <a:off x="4618" y="1753"/>
                <a:ext cx="613" cy="404"/>
                <a:chOff x="4216" y="1415"/>
                <a:chExt cx="576" cy="404"/>
              </a:xfrm>
            </p:grpSpPr>
            <p:sp>
              <p:nvSpPr>
                <p:cNvPr id="75823" name="Oval 118"/>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5824" name="Text Box 119"/>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75811" name="Group 120"/>
              <p:cNvGrpSpPr>
                <a:grpSpLocks/>
              </p:cNvGrpSpPr>
              <p:nvPr/>
            </p:nvGrpSpPr>
            <p:grpSpPr bwMode="auto">
              <a:xfrm>
                <a:off x="3411" y="1753"/>
                <a:ext cx="613" cy="404"/>
                <a:chOff x="2920" y="1463"/>
                <a:chExt cx="576" cy="404"/>
              </a:xfrm>
            </p:grpSpPr>
            <p:sp>
              <p:nvSpPr>
                <p:cNvPr id="75821" name="Oval 121"/>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5822" name="Text Box 122"/>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nvGrpSpPr>
              <p:cNvPr id="75812" name="Group 123"/>
              <p:cNvGrpSpPr>
                <a:grpSpLocks/>
              </p:cNvGrpSpPr>
              <p:nvPr/>
            </p:nvGrpSpPr>
            <p:grpSpPr bwMode="auto">
              <a:xfrm>
                <a:off x="4080" y="2832"/>
                <a:ext cx="613" cy="404"/>
                <a:chOff x="3784" y="1987"/>
                <a:chExt cx="576" cy="404"/>
              </a:xfrm>
            </p:grpSpPr>
            <p:sp>
              <p:nvSpPr>
                <p:cNvPr id="75819" name="Oval 124"/>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5820" name="Text Box 125"/>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G</a:t>
                  </a:r>
                </a:p>
              </p:txBody>
            </p:sp>
          </p:grpSp>
          <p:grpSp>
            <p:nvGrpSpPr>
              <p:cNvPr id="75813" name="Group 126"/>
              <p:cNvGrpSpPr>
                <a:grpSpLocks/>
              </p:cNvGrpSpPr>
              <p:nvPr/>
            </p:nvGrpSpPr>
            <p:grpSpPr bwMode="auto">
              <a:xfrm>
                <a:off x="3696" y="3456"/>
                <a:ext cx="613" cy="404"/>
                <a:chOff x="3784" y="1987"/>
                <a:chExt cx="576" cy="404"/>
              </a:xfrm>
            </p:grpSpPr>
            <p:sp>
              <p:nvSpPr>
                <p:cNvPr id="75817" name="Oval 127"/>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5818" name="Text Box 128"/>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H</a:t>
                  </a:r>
                </a:p>
              </p:txBody>
            </p:sp>
          </p:grpSp>
          <p:grpSp>
            <p:nvGrpSpPr>
              <p:cNvPr id="75814" name="Group 129"/>
              <p:cNvGrpSpPr>
                <a:grpSpLocks/>
              </p:cNvGrpSpPr>
              <p:nvPr/>
            </p:nvGrpSpPr>
            <p:grpSpPr bwMode="auto">
              <a:xfrm>
                <a:off x="4320" y="3456"/>
                <a:ext cx="613" cy="404"/>
                <a:chOff x="3784" y="1987"/>
                <a:chExt cx="576" cy="404"/>
              </a:xfrm>
            </p:grpSpPr>
            <p:sp>
              <p:nvSpPr>
                <p:cNvPr id="75815" name="Oval 130"/>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75816" name="Text Box 131"/>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K</a:t>
                  </a:r>
                </a:p>
              </p:txBody>
            </p:sp>
          </p:grpSp>
        </p:grpSp>
        <p:grpSp>
          <p:nvGrpSpPr>
            <p:cNvPr id="75784" name="Group 132"/>
            <p:cNvGrpSpPr>
              <a:grpSpLocks/>
            </p:cNvGrpSpPr>
            <p:nvPr/>
          </p:nvGrpSpPr>
          <p:grpSpPr bwMode="auto">
            <a:xfrm>
              <a:off x="2784" y="912"/>
              <a:ext cx="816" cy="624"/>
              <a:chOff x="2784" y="912"/>
              <a:chExt cx="816" cy="624"/>
            </a:xfrm>
          </p:grpSpPr>
          <p:sp>
            <p:nvSpPr>
              <p:cNvPr id="75796" name="Text Box 133"/>
              <p:cNvSpPr txBox="1">
                <a:spLocks noChangeArrowheads="1"/>
              </p:cNvSpPr>
              <p:nvPr/>
            </p:nvSpPr>
            <p:spPr bwMode="auto">
              <a:xfrm>
                <a:off x="2784"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a:solidFill>
                      <a:srgbClr val="FF0000"/>
                    </a:solidFill>
                    <a:ea typeface="楷体_GB2312" pitchFamily="49" charset="-122"/>
                  </a:rPr>
                  <a:t>NULL</a:t>
                </a:r>
              </a:p>
            </p:txBody>
          </p:sp>
          <p:sp>
            <p:nvSpPr>
              <p:cNvPr id="75797" name="Line 134"/>
              <p:cNvSpPr>
                <a:spLocks noChangeShapeType="1"/>
              </p:cNvSpPr>
              <p:nvPr/>
            </p:nvSpPr>
            <p:spPr bwMode="auto">
              <a:xfrm flipH="1" flipV="1">
                <a:off x="3312" y="1152"/>
                <a:ext cx="48" cy="384"/>
              </a:xfrm>
              <a:prstGeom prst="line">
                <a:avLst/>
              </a:prstGeom>
              <a:noFill/>
              <a:ln w="38100" cap="sq">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5785" name="Freeform 135"/>
            <p:cNvSpPr>
              <a:spLocks/>
            </p:cNvSpPr>
            <p:nvPr/>
          </p:nvSpPr>
          <p:spPr bwMode="auto">
            <a:xfrm>
              <a:off x="3024" y="1776"/>
              <a:ext cx="192" cy="864"/>
            </a:xfrm>
            <a:custGeom>
              <a:avLst/>
              <a:gdLst>
                <a:gd name="T0" fmla="*/ 192 w 192"/>
                <a:gd name="T1" fmla="*/ 864 h 864"/>
                <a:gd name="T2" fmla="*/ 0 w 192"/>
                <a:gd name="T3" fmla="*/ 384 h 864"/>
                <a:gd name="T4" fmla="*/ 192 w 192"/>
                <a:gd name="T5" fmla="*/ 0 h 864"/>
                <a:gd name="T6" fmla="*/ 0 60000 65536"/>
                <a:gd name="T7" fmla="*/ 0 60000 65536"/>
                <a:gd name="T8" fmla="*/ 0 60000 65536"/>
                <a:gd name="T9" fmla="*/ 0 w 192"/>
                <a:gd name="T10" fmla="*/ 0 h 864"/>
                <a:gd name="T11" fmla="*/ 192 w 192"/>
                <a:gd name="T12" fmla="*/ 864 h 864"/>
              </a:gdLst>
              <a:ahLst/>
              <a:cxnLst>
                <a:cxn ang="T6">
                  <a:pos x="T0" y="T1"/>
                </a:cxn>
                <a:cxn ang="T7">
                  <a:pos x="T2" y="T3"/>
                </a:cxn>
                <a:cxn ang="T8">
                  <a:pos x="T4" y="T5"/>
                </a:cxn>
              </a:cxnLst>
              <a:rect l="T9" t="T10" r="T11" b="T12"/>
              <a:pathLst>
                <a:path w="192" h="864">
                  <a:moveTo>
                    <a:pt x="192" y="864"/>
                  </a:moveTo>
                  <a:cubicBezTo>
                    <a:pt x="96" y="696"/>
                    <a:pt x="0" y="528"/>
                    <a:pt x="0" y="384"/>
                  </a:cubicBezTo>
                  <a:cubicBezTo>
                    <a:pt x="0" y="240"/>
                    <a:pt x="96" y="120"/>
                    <a:pt x="192"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5786" name="Freeform 136"/>
            <p:cNvSpPr>
              <a:spLocks/>
            </p:cNvSpPr>
            <p:nvPr/>
          </p:nvSpPr>
          <p:spPr bwMode="auto">
            <a:xfrm>
              <a:off x="3552" y="1392"/>
              <a:ext cx="520" cy="1824"/>
            </a:xfrm>
            <a:custGeom>
              <a:avLst/>
              <a:gdLst>
                <a:gd name="T0" fmla="*/ 0 w 520"/>
                <a:gd name="T1" fmla="*/ 1824 h 1824"/>
                <a:gd name="T2" fmla="*/ 192 w 520"/>
                <a:gd name="T3" fmla="*/ 1200 h 1824"/>
                <a:gd name="T4" fmla="*/ 480 w 520"/>
                <a:gd name="T5" fmla="*/ 720 h 1824"/>
                <a:gd name="T6" fmla="*/ 432 w 520"/>
                <a:gd name="T7" fmla="*/ 240 h 1824"/>
                <a:gd name="T8" fmla="*/ 384 w 520"/>
                <a:gd name="T9" fmla="*/ 0 h 1824"/>
                <a:gd name="T10" fmla="*/ 0 60000 65536"/>
                <a:gd name="T11" fmla="*/ 0 60000 65536"/>
                <a:gd name="T12" fmla="*/ 0 60000 65536"/>
                <a:gd name="T13" fmla="*/ 0 60000 65536"/>
                <a:gd name="T14" fmla="*/ 0 60000 65536"/>
                <a:gd name="T15" fmla="*/ 0 w 520"/>
                <a:gd name="T16" fmla="*/ 0 h 1824"/>
                <a:gd name="T17" fmla="*/ 520 w 520"/>
                <a:gd name="T18" fmla="*/ 1824 h 1824"/>
              </a:gdLst>
              <a:ahLst/>
              <a:cxnLst>
                <a:cxn ang="T10">
                  <a:pos x="T0" y="T1"/>
                </a:cxn>
                <a:cxn ang="T11">
                  <a:pos x="T2" y="T3"/>
                </a:cxn>
                <a:cxn ang="T12">
                  <a:pos x="T4" y="T5"/>
                </a:cxn>
                <a:cxn ang="T13">
                  <a:pos x="T6" y="T7"/>
                </a:cxn>
                <a:cxn ang="T14">
                  <a:pos x="T8" y="T9"/>
                </a:cxn>
              </a:cxnLst>
              <a:rect l="T15" t="T16" r="T17" b="T18"/>
              <a:pathLst>
                <a:path w="520" h="1824">
                  <a:moveTo>
                    <a:pt x="0" y="1824"/>
                  </a:moveTo>
                  <a:cubicBezTo>
                    <a:pt x="56" y="1604"/>
                    <a:pt x="112" y="1384"/>
                    <a:pt x="192" y="1200"/>
                  </a:cubicBezTo>
                  <a:cubicBezTo>
                    <a:pt x="272" y="1016"/>
                    <a:pt x="440" y="880"/>
                    <a:pt x="480" y="720"/>
                  </a:cubicBezTo>
                  <a:cubicBezTo>
                    <a:pt x="520" y="560"/>
                    <a:pt x="448" y="360"/>
                    <a:pt x="432" y="240"/>
                  </a:cubicBezTo>
                  <a:cubicBezTo>
                    <a:pt x="416" y="120"/>
                    <a:pt x="400" y="60"/>
                    <a:pt x="384"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5787" name="Freeform 137"/>
            <p:cNvSpPr>
              <a:spLocks/>
            </p:cNvSpPr>
            <p:nvPr/>
          </p:nvSpPr>
          <p:spPr bwMode="auto">
            <a:xfrm>
              <a:off x="3968" y="2880"/>
              <a:ext cx="160" cy="384"/>
            </a:xfrm>
            <a:custGeom>
              <a:avLst/>
              <a:gdLst>
                <a:gd name="T0" fmla="*/ 160 w 160"/>
                <a:gd name="T1" fmla="*/ 384 h 384"/>
                <a:gd name="T2" fmla="*/ 16 w 160"/>
                <a:gd name="T3" fmla="*/ 192 h 384"/>
                <a:gd name="T4" fmla="*/ 64 w 160"/>
                <a:gd name="T5" fmla="*/ 0 h 384"/>
                <a:gd name="T6" fmla="*/ 0 60000 65536"/>
                <a:gd name="T7" fmla="*/ 0 60000 65536"/>
                <a:gd name="T8" fmla="*/ 0 60000 65536"/>
                <a:gd name="T9" fmla="*/ 0 w 160"/>
                <a:gd name="T10" fmla="*/ 0 h 384"/>
                <a:gd name="T11" fmla="*/ 160 w 160"/>
                <a:gd name="T12" fmla="*/ 384 h 384"/>
              </a:gdLst>
              <a:ahLst/>
              <a:cxnLst>
                <a:cxn ang="T6">
                  <a:pos x="T0" y="T1"/>
                </a:cxn>
                <a:cxn ang="T7">
                  <a:pos x="T2" y="T3"/>
                </a:cxn>
                <a:cxn ang="T8">
                  <a:pos x="T4" y="T5"/>
                </a:cxn>
              </a:cxnLst>
              <a:rect l="T9" t="T10" r="T11" b="T12"/>
              <a:pathLst>
                <a:path w="160" h="384">
                  <a:moveTo>
                    <a:pt x="160" y="384"/>
                  </a:moveTo>
                  <a:cubicBezTo>
                    <a:pt x="96" y="320"/>
                    <a:pt x="32" y="256"/>
                    <a:pt x="16" y="192"/>
                  </a:cubicBezTo>
                  <a:cubicBezTo>
                    <a:pt x="0" y="128"/>
                    <a:pt x="32" y="64"/>
                    <a:pt x="64"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5788" name="Freeform 138"/>
            <p:cNvSpPr>
              <a:spLocks/>
            </p:cNvSpPr>
            <p:nvPr/>
          </p:nvSpPr>
          <p:spPr bwMode="auto">
            <a:xfrm>
              <a:off x="3312" y="2208"/>
              <a:ext cx="240" cy="384"/>
            </a:xfrm>
            <a:custGeom>
              <a:avLst/>
              <a:gdLst>
                <a:gd name="T0" fmla="*/ 0 w 240"/>
                <a:gd name="T1" fmla="*/ 384 h 384"/>
                <a:gd name="T2" fmla="*/ 48 w 240"/>
                <a:gd name="T3" fmla="*/ 144 h 384"/>
                <a:gd name="T4" fmla="*/ 240 w 240"/>
                <a:gd name="T5" fmla="*/ 0 h 384"/>
                <a:gd name="T6" fmla="*/ 0 60000 65536"/>
                <a:gd name="T7" fmla="*/ 0 60000 65536"/>
                <a:gd name="T8" fmla="*/ 0 60000 65536"/>
                <a:gd name="T9" fmla="*/ 0 w 240"/>
                <a:gd name="T10" fmla="*/ 0 h 384"/>
                <a:gd name="T11" fmla="*/ 240 w 240"/>
                <a:gd name="T12" fmla="*/ 384 h 384"/>
              </a:gdLst>
              <a:ahLst/>
              <a:cxnLst>
                <a:cxn ang="T6">
                  <a:pos x="T0" y="T1"/>
                </a:cxn>
                <a:cxn ang="T7">
                  <a:pos x="T2" y="T3"/>
                </a:cxn>
                <a:cxn ang="T8">
                  <a:pos x="T4" y="T5"/>
                </a:cxn>
              </a:cxnLst>
              <a:rect l="T9" t="T10" r="T11" b="T12"/>
              <a:pathLst>
                <a:path w="240" h="384">
                  <a:moveTo>
                    <a:pt x="0" y="384"/>
                  </a:moveTo>
                  <a:cubicBezTo>
                    <a:pt x="4" y="296"/>
                    <a:pt x="8" y="208"/>
                    <a:pt x="48" y="144"/>
                  </a:cubicBezTo>
                  <a:cubicBezTo>
                    <a:pt x="88" y="80"/>
                    <a:pt x="164" y="40"/>
                    <a:pt x="24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5789" name="Freeform 139"/>
            <p:cNvSpPr>
              <a:spLocks/>
            </p:cNvSpPr>
            <p:nvPr/>
          </p:nvSpPr>
          <p:spPr bwMode="auto">
            <a:xfrm>
              <a:off x="3744" y="1392"/>
              <a:ext cx="144" cy="624"/>
            </a:xfrm>
            <a:custGeom>
              <a:avLst/>
              <a:gdLst>
                <a:gd name="T0" fmla="*/ 0 w 144"/>
                <a:gd name="T1" fmla="*/ 624 h 624"/>
                <a:gd name="T2" fmla="*/ 144 w 144"/>
                <a:gd name="T3" fmla="*/ 0 h 624"/>
                <a:gd name="T4" fmla="*/ 0 60000 65536"/>
                <a:gd name="T5" fmla="*/ 0 60000 65536"/>
                <a:gd name="T6" fmla="*/ 0 w 144"/>
                <a:gd name="T7" fmla="*/ 0 h 624"/>
                <a:gd name="T8" fmla="*/ 144 w 144"/>
                <a:gd name="T9" fmla="*/ 624 h 624"/>
              </a:gdLst>
              <a:ahLst/>
              <a:cxnLst>
                <a:cxn ang="T4">
                  <a:pos x="T0" y="T1"/>
                </a:cxn>
                <a:cxn ang="T5">
                  <a:pos x="T2" y="T3"/>
                </a:cxn>
              </a:cxnLst>
              <a:rect l="T6" t="T7" r="T8" b="T9"/>
              <a:pathLst>
                <a:path w="144" h="624">
                  <a:moveTo>
                    <a:pt x="0" y="624"/>
                  </a:moveTo>
                  <a:cubicBezTo>
                    <a:pt x="0" y="624"/>
                    <a:pt x="72" y="312"/>
                    <a:pt x="144"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5790" name="Freeform 140"/>
            <p:cNvSpPr>
              <a:spLocks/>
            </p:cNvSpPr>
            <p:nvPr/>
          </p:nvSpPr>
          <p:spPr bwMode="auto">
            <a:xfrm>
              <a:off x="3792" y="2869"/>
              <a:ext cx="160" cy="491"/>
            </a:xfrm>
            <a:custGeom>
              <a:avLst/>
              <a:gdLst>
                <a:gd name="T0" fmla="*/ 0 w 288"/>
                <a:gd name="T1" fmla="*/ 0 h 1"/>
                <a:gd name="T2" fmla="*/ 288 w 288"/>
                <a:gd name="T3" fmla="*/ 0 h 1"/>
                <a:gd name="T4" fmla="*/ 0 60000 65536"/>
                <a:gd name="T5" fmla="*/ 0 60000 65536"/>
                <a:gd name="T6" fmla="*/ 0 w 288"/>
                <a:gd name="T7" fmla="*/ 0 h 1"/>
                <a:gd name="T8" fmla="*/ 288 w 288"/>
                <a:gd name="T9" fmla="*/ 1 h 1"/>
                <a:gd name="connsiteX0" fmla="*/ 0 w 10000"/>
                <a:gd name="connsiteY0" fmla="*/ 43571 h 43571"/>
                <a:gd name="connsiteX1" fmla="*/ 5473 w 10000"/>
                <a:gd name="connsiteY1" fmla="*/ 0 h 43571"/>
                <a:gd name="connsiteX2" fmla="*/ 10000 w 10000"/>
                <a:gd name="connsiteY2" fmla="*/ 43571 h 43571"/>
                <a:gd name="connsiteX0" fmla="*/ 0 w 6418"/>
                <a:gd name="connsiteY0" fmla="*/ 4026743 h 4026743"/>
                <a:gd name="connsiteX1" fmla="*/ 5473 w 6418"/>
                <a:gd name="connsiteY1" fmla="*/ 3983172 h 4026743"/>
                <a:gd name="connsiteX2" fmla="*/ 6418 w 6418"/>
                <a:gd name="connsiteY2" fmla="*/ 0 h 4026743"/>
                <a:gd name="connsiteX0" fmla="*/ 0 w 10852"/>
                <a:gd name="connsiteY0" fmla="*/ 10000 h 10000"/>
                <a:gd name="connsiteX1" fmla="*/ 10852 w 10852"/>
                <a:gd name="connsiteY1" fmla="*/ 5942 h 10000"/>
                <a:gd name="connsiteX2" fmla="*/ 10000 w 10852"/>
                <a:gd name="connsiteY2" fmla="*/ 0 h 10000"/>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4829 w 11857"/>
                <a:gd name="connsiteY1" fmla="*/ 7105 h 12556"/>
                <a:gd name="connsiteX2" fmla="*/ 11857 w 11857"/>
                <a:gd name="connsiteY2" fmla="*/ 0 h 12556"/>
                <a:gd name="connsiteX0" fmla="*/ 0 w 11857"/>
                <a:gd name="connsiteY0" fmla="*/ 12556 h 12556"/>
                <a:gd name="connsiteX1" fmla="*/ 11857 w 11857"/>
                <a:gd name="connsiteY1" fmla="*/ 0 h 12556"/>
                <a:gd name="connsiteX0" fmla="*/ 0 w 11857"/>
                <a:gd name="connsiteY0" fmla="*/ 12556 h 12556"/>
                <a:gd name="connsiteX1" fmla="*/ 9885 w 11857"/>
                <a:gd name="connsiteY1" fmla="*/ 8956 h 12556"/>
                <a:gd name="connsiteX2" fmla="*/ 11857 w 11857"/>
                <a:gd name="connsiteY2" fmla="*/ 0 h 12556"/>
                <a:gd name="connsiteX0" fmla="*/ 0 w 9885"/>
                <a:gd name="connsiteY0" fmla="*/ 13020 h 13020"/>
                <a:gd name="connsiteX1" fmla="*/ 9885 w 9885"/>
                <a:gd name="connsiteY1" fmla="*/ 9420 h 13020"/>
                <a:gd name="connsiteX2" fmla="*/ 7224 w 9885"/>
                <a:gd name="connsiteY2" fmla="*/ 0 h 13020"/>
                <a:gd name="connsiteX0" fmla="*/ 0 w 7651"/>
                <a:gd name="connsiteY0" fmla="*/ 10000 h 10000"/>
                <a:gd name="connsiteX1" fmla="*/ 7651 w 7651"/>
                <a:gd name="connsiteY1" fmla="*/ 6878 h 10000"/>
                <a:gd name="connsiteX2" fmla="*/ 7308 w 7651"/>
                <a:gd name="connsiteY2" fmla="*/ 0 h 10000"/>
                <a:gd name="connsiteX0" fmla="*/ 0 w 11403"/>
                <a:gd name="connsiteY0" fmla="*/ 10178 h 10178"/>
                <a:gd name="connsiteX1" fmla="*/ 10000 w 11403"/>
                <a:gd name="connsiteY1" fmla="*/ 7056 h 10178"/>
                <a:gd name="connsiteX2" fmla="*/ 11394 w 11403"/>
                <a:gd name="connsiteY2" fmla="*/ 0 h 10178"/>
                <a:gd name="connsiteX0" fmla="*/ 0 w 11394"/>
                <a:gd name="connsiteY0" fmla="*/ 10178 h 10178"/>
                <a:gd name="connsiteX1" fmla="*/ 11394 w 11394"/>
                <a:gd name="connsiteY1" fmla="*/ 0 h 10178"/>
              </a:gdLst>
              <a:ahLst/>
              <a:cxnLst>
                <a:cxn ang="0">
                  <a:pos x="connsiteX0" y="connsiteY0"/>
                </a:cxn>
                <a:cxn ang="0">
                  <a:pos x="connsiteX1" y="connsiteY1"/>
                </a:cxn>
              </a:cxnLst>
              <a:rect l="l" t="t" r="r" b="b"/>
              <a:pathLst>
                <a:path w="11394" h="10178">
                  <a:moveTo>
                    <a:pt x="0" y="10178"/>
                  </a:moveTo>
                  <a:lnTo>
                    <a:pt x="11394" y="0"/>
                  </a:ln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5791" name="Freeform 141"/>
            <p:cNvSpPr>
              <a:spLocks/>
            </p:cNvSpPr>
            <p:nvPr/>
          </p:nvSpPr>
          <p:spPr bwMode="auto">
            <a:xfrm>
              <a:off x="4416" y="2256"/>
              <a:ext cx="240" cy="1056"/>
            </a:xfrm>
            <a:custGeom>
              <a:avLst/>
              <a:gdLst>
                <a:gd name="T0" fmla="*/ 0 w 240"/>
                <a:gd name="T1" fmla="*/ 1056 h 1056"/>
                <a:gd name="T2" fmla="*/ 240 w 240"/>
                <a:gd name="T3" fmla="*/ 528 h 1056"/>
                <a:gd name="T4" fmla="*/ 0 w 240"/>
                <a:gd name="T5" fmla="*/ 0 h 1056"/>
                <a:gd name="T6" fmla="*/ 0 60000 65536"/>
                <a:gd name="T7" fmla="*/ 0 60000 65536"/>
                <a:gd name="T8" fmla="*/ 0 60000 65536"/>
                <a:gd name="T9" fmla="*/ 0 w 240"/>
                <a:gd name="T10" fmla="*/ 0 h 1056"/>
                <a:gd name="T11" fmla="*/ 240 w 240"/>
                <a:gd name="T12" fmla="*/ 1056 h 1056"/>
              </a:gdLst>
              <a:ahLst/>
              <a:cxnLst>
                <a:cxn ang="T6">
                  <a:pos x="T0" y="T1"/>
                </a:cxn>
                <a:cxn ang="T7">
                  <a:pos x="T2" y="T3"/>
                </a:cxn>
                <a:cxn ang="T8">
                  <a:pos x="T4" y="T5"/>
                </a:cxn>
              </a:cxnLst>
              <a:rect l="T9" t="T10" r="T11" b="T12"/>
              <a:pathLst>
                <a:path w="240" h="1056">
                  <a:moveTo>
                    <a:pt x="0" y="1056"/>
                  </a:moveTo>
                  <a:cubicBezTo>
                    <a:pt x="120" y="880"/>
                    <a:pt x="240" y="704"/>
                    <a:pt x="240" y="528"/>
                  </a:cubicBezTo>
                  <a:cubicBezTo>
                    <a:pt x="240" y="352"/>
                    <a:pt x="120" y="176"/>
                    <a:pt x="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5792" name="Freeform 142"/>
            <p:cNvSpPr>
              <a:spLocks/>
            </p:cNvSpPr>
            <p:nvPr/>
          </p:nvSpPr>
          <p:spPr bwMode="auto">
            <a:xfrm>
              <a:off x="4416" y="1776"/>
              <a:ext cx="240" cy="384"/>
            </a:xfrm>
            <a:custGeom>
              <a:avLst/>
              <a:gdLst>
                <a:gd name="T0" fmla="*/ 0 w 280"/>
                <a:gd name="T1" fmla="*/ 384 h 384"/>
                <a:gd name="T2" fmla="*/ 206 w 280"/>
                <a:gd name="T3" fmla="*/ 240 h 384"/>
                <a:gd name="T4" fmla="*/ 206 w 280"/>
                <a:gd name="T5" fmla="*/ 0 h 384"/>
                <a:gd name="T6" fmla="*/ 0 60000 65536"/>
                <a:gd name="T7" fmla="*/ 0 60000 65536"/>
                <a:gd name="T8" fmla="*/ 0 60000 65536"/>
                <a:gd name="T9" fmla="*/ 0 w 280"/>
                <a:gd name="T10" fmla="*/ 0 h 384"/>
                <a:gd name="T11" fmla="*/ 280 w 280"/>
                <a:gd name="T12" fmla="*/ 384 h 384"/>
              </a:gdLst>
              <a:ahLst/>
              <a:cxnLst>
                <a:cxn ang="T6">
                  <a:pos x="T0" y="T1"/>
                </a:cxn>
                <a:cxn ang="T7">
                  <a:pos x="T2" y="T3"/>
                </a:cxn>
                <a:cxn ang="T8">
                  <a:pos x="T4" y="T5"/>
                </a:cxn>
              </a:cxnLst>
              <a:rect l="T9" t="T10" r="T11" b="T12"/>
              <a:pathLst>
                <a:path w="280" h="384">
                  <a:moveTo>
                    <a:pt x="0" y="384"/>
                  </a:moveTo>
                  <a:cubicBezTo>
                    <a:pt x="100" y="344"/>
                    <a:pt x="200" y="304"/>
                    <a:pt x="240" y="240"/>
                  </a:cubicBezTo>
                  <a:cubicBezTo>
                    <a:pt x="280" y="176"/>
                    <a:pt x="260" y="88"/>
                    <a:pt x="24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75793" name="Group 143"/>
            <p:cNvGrpSpPr>
              <a:grpSpLocks/>
            </p:cNvGrpSpPr>
            <p:nvPr/>
          </p:nvGrpSpPr>
          <p:grpSpPr bwMode="auto">
            <a:xfrm>
              <a:off x="4368" y="912"/>
              <a:ext cx="816" cy="576"/>
              <a:chOff x="4368" y="912"/>
              <a:chExt cx="816" cy="576"/>
            </a:xfrm>
          </p:grpSpPr>
          <p:sp>
            <p:nvSpPr>
              <p:cNvPr id="75794" name="Line 144"/>
              <p:cNvSpPr>
                <a:spLocks noChangeShapeType="1"/>
              </p:cNvSpPr>
              <p:nvPr/>
            </p:nvSpPr>
            <p:spPr bwMode="auto">
              <a:xfrm flipV="1">
                <a:off x="4560" y="1200"/>
                <a:ext cx="48" cy="288"/>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795" name="Text Box 145"/>
              <p:cNvSpPr txBox="1">
                <a:spLocks noChangeArrowheads="1"/>
              </p:cNvSpPr>
              <p:nvPr/>
            </p:nvSpPr>
            <p:spPr bwMode="auto">
              <a:xfrm>
                <a:off x="4368"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a:ea typeface="楷体_GB2312" pitchFamily="49" charset="-122"/>
                  </a:rPr>
                  <a:t>NULL</a:t>
                </a:r>
              </a:p>
            </p:txBody>
          </p:sp>
        </p:grpSp>
      </p:gr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5AD8F24E-0242-419D-911C-DB0A0A63C50C}" type="slidenum">
              <a:rPr kumimoji="0" lang="en-US" altLang="zh-CN" sz="1400" b="0" smtClean="0">
                <a:solidFill>
                  <a:schemeClr val="tx1"/>
                </a:solidFill>
              </a:rPr>
              <a:pPr eaLnBrk="1" hangingPunct="1"/>
              <a:t>75</a:t>
            </a:fld>
            <a:endParaRPr kumimoji="0" lang="en-US" altLang="zh-CN" sz="1400" b="0" smtClean="0">
              <a:solidFill>
                <a:schemeClr val="tx1"/>
              </a:solidFill>
            </a:endParaRPr>
          </a:p>
        </p:txBody>
      </p:sp>
      <p:sp>
        <p:nvSpPr>
          <p:cNvPr id="76803" name="Rectangle 2"/>
          <p:cNvSpPr>
            <a:spLocks noChangeArrowheads="1"/>
          </p:cNvSpPr>
          <p:nvPr/>
        </p:nvSpPr>
        <p:spPr bwMode="auto">
          <a:xfrm>
            <a:off x="685800" y="1600200"/>
            <a:ext cx="7772400" cy="4395788"/>
          </a:xfrm>
          <a:prstGeom prst="rect">
            <a:avLst/>
          </a:prstGeom>
          <a:noFill/>
          <a:ln w="28575"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algn="l">
              <a:spcBef>
                <a:spcPct val="50000"/>
              </a:spcBef>
            </a:pPr>
            <a:r>
              <a:rPr lang="en-US" altLang="zh-CN">
                <a:ea typeface="楷体_GB2312" pitchFamily="49" charset="-122"/>
              </a:rPr>
              <a:t>BiThrNode *</a:t>
            </a:r>
            <a:r>
              <a:rPr lang="en-US" altLang="zh-CN">
                <a:solidFill>
                  <a:srgbClr val="FF3300"/>
                </a:solidFill>
                <a:ea typeface="楷体_GB2312" pitchFamily="49" charset="-122"/>
              </a:rPr>
              <a:t>firstNode</a:t>
            </a:r>
            <a:r>
              <a:rPr lang="en-US" altLang="zh-CN">
                <a:ea typeface="楷体_GB2312" pitchFamily="49" charset="-122"/>
              </a:rPr>
              <a:t>(BiThrTree T) {</a:t>
            </a:r>
          </a:p>
          <a:p>
            <a:pPr algn="l">
              <a:spcBef>
                <a:spcPct val="50000"/>
              </a:spcBef>
            </a:pPr>
            <a:r>
              <a:rPr lang="en-US" altLang="zh-CN">
                <a:solidFill>
                  <a:schemeClr val="tx1"/>
                </a:solidFill>
                <a:ea typeface="楷体_GB2312" pitchFamily="49" charset="-122"/>
              </a:rPr>
              <a:t>	</a:t>
            </a:r>
          </a:p>
          <a:p>
            <a:pPr algn="l">
              <a:spcBef>
                <a:spcPct val="50000"/>
              </a:spcBef>
            </a:pPr>
            <a:endParaRPr lang="en-US" altLang="zh-CN">
              <a:solidFill>
                <a:schemeClr val="tx1"/>
              </a:solidFill>
              <a:ea typeface="楷体_GB2312" pitchFamily="49" charset="-122"/>
            </a:endParaRPr>
          </a:p>
          <a:p>
            <a:pPr algn="l">
              <a:spcBef>
                <a:spcPct val="50000"/>
              </a:spcBef>
            </a:pPr>
            <a:endParaRPr lang="en-US" altLang="zh-CN">
              <a:solidFill>
                <a:schemeClr val="tx1"/>
              </a:solidFill>
              <a:ea typeface="楷体_GB2312" pitchFamily="49" charset="-122"/>
            </a:endParaRPr>
          </a:p>
          <a:p>
            <a:pPr algn="l">
              <a:spcBef>
                <a:spcPct val="50000"/>
              </a:spcBef>
            </a:pPr>
            <a:endParaRPr lang="en-US" altLang="zh-CN">
              <a:solidFill>
                <a:schemeClr val="tx1"/>
              </a:solidFill>
              <a:ea typeface="楷体_GB2312" pitchFamily="49" charset="-122"/>
            </a:endParaRPr>
          </a:p>
          <a:p>
            <a:pPr algn="l">
              <a:spcBef>
                <a:spcPct val="50000"/>
              </a:spcBef>
            </a:pPr>
            <a:endParaRPr lang="en-US" altLang="zh-CN">
              <a:solidFill>
                <a:schemeClr val="tx1"/>
              </a:solidFill>
              <a:ea typeface="楷体_GB2312" pitchFamily="49" charset="-122"/>
            </a:endParaRPr>
          </a:p>
          <a:p>
            <a:pPr algn="l">
              <a:spcBef>
                <a:spcPct val="50000"/>
              </a:spcBef>
            </a:pPr>
            <a:r>
              <a:rPr lang="en-US" altLang="zh-CN">
                <a:solidFill>
                  <a:schemeClr val="tx1"/>
                </a:solidFill>
                <a:ea typeface="楷体_GB2312" pitchFamily="49" charset="-122"/>
              </a:rPr>
              <a:t>}// </a:t>
            </a:r>
            <a:r>
              <a:rPr lang="en-US" altLang="zh-CN">
                <a:solidFill>
                  <a:srgbClr val="FF3300"/>
                </a:solidFill>
                <a:ea typeface="楷体_GB2312" pitchFamily="49" charset="-122"/>
              </a:rPr>
              <a:t>firstNode</a:t>
            </a:r>
          </a:p>
        </p:txBody>
      </p:sp>
      <p:sp>
        <p:nvSpPr>
          <p:cNvPr id="76804" name="Rectangle 3"/>
          <p:cNvSpPr>
            <a:spLocks noGrp="1" noChangeArrowheads="1"/>
          </p:cNvSpPr>
          <p:nvPr>
            <p:ph type="title"/>
          </p:nvPr>
        </p:nvSpPr>
        <p:spPr/>
        <p:txBody>
          <a:bodyPr/>
          <a:lstStyle/>
          <a:p>
            <a:pPr eaLnBrk="1" hangingPunct="1"/>
            <a:r>
              <a:rPr lang="zh-CN" altLang="en-US" smtClean="0"/>
              <a:t>线索链表的中序遍历算法（续）</a:t>
            </a:r>
          </a:p>
        </p:txBody>
      </p:sp>
      <p:sp>
        <p:nvSpPr>
          <p:cNvPr id="328708" name="Rectangle 4"/>
          <p:cNvSpPr>
            <a:spLocks noChangeArrowheads="1"/>
          </p:cNvSpPr>
          <p:nvPr/>
        </p:nvSpPr>
        <p:spPr bwMode="auto">
          <a:xfrm>
            <a:off x="1295400" y="2297113"/>
            <a:ext cx="6934200" cy="3113087"/>
          </a:xfrm>
          <a:prstGeom prst="rect">
            <a:avLst/>
          </a:prstGeom>
          <a:noFill/>
          <a:ln w="285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spcBef>
                <a:spcPct val="50000"/>
              </a:spcBef>
            </a:pPr>
            <a:r>
              <a:rPr lang="en-US" altLang="zh-CN" dirty="0">
                <a:solidFill>
                  <a:schemeClr val="tx1"/>
                </a:solidFill>
                <a:ea typeface="楷体_GB2312" pitchFamily="49" charset="-122"/>
              </a:rPr>
              <a:t>if (!T) return NULL;</a:t>
            </a:r>
          </a:p>
          <a:p>
            <a:pPr algn="l">
              <a:spcBef>
                <a:spcPct val="50000"/>
              </a:spcBef>
            </a:pPr>
            <a:r>
              <a:rPr lang="en-US" altLang="zh-CN" dirty="0">
                <a:solidFill>
                  <a:schemeClr val="tx1"/>
                </a:solidFill>
                <a:ea typeface="楷体_GB2312" pitchFamily="49" charset="-122"/>
              </a:rPr>
              <a:t>p = T;</a:t>
            </a:r>
            <a:r>
              <a:rPr lang="en-US" altLang="zh-CN" dirty="0">
                <a:solidFill>
                  <a:srgbClr val="000099"/>
                </a:solidFill>
                <a:ea typeface="楷体_GB2312" pitchFamily="49" charset="-122"/>
              </a:rPr>
              <a:t>//</a:t>
            </a:r>
            <a:r>
              <a:rPr lang="zh-CN" altLang="en-US" dirty="0">
                <a:solidFill>
                  <a:srgbClr val="000099"/>
                </a:solidFill>
                <a:ea typeface="楷体_GB2312" pitchFamily="49" charset="-122"/>
              </a:rPr>
              <a:t>指向根结点</a:t>
            </a:r>
          </a:p>
          <a:p>
            <a:pPr algn="l">
              <a:spcBef>
                <a:spcPct val="50000"/>
              </a:spcBef>
            </a:pPr>
            <a:r>
              <a:rPr lang="en-US" altLang="zh-CN" dirty="0">
                <a:solidFill>
                  <a:srgbClr val="FF3300"/>
                </a:solidFill>
                <a:ea typeface="楷体_GB2312" pitchFamily="49" charset="-122"/>
              </a:rPr>
              <a:t>while (</a:t>
            </a:r>
            <a:r>
              <a:rPr lang="en-US" altLang="zh-CN" u="sng" dirty="0">
                <a:solidFill>
                  <a:srgbClr val="FF3300"/>
                </a:solidFill>
                <a:ea typeface="楷体_GB2312" pitchFamily="49" charset="-122"/>
              </a:rPr>
              <a:t>p-&gt;</a:t>
            </a:r>
            <a:r>
              <a:rPr lang="en-US" altLang="zh-CN" u="sng" dirty="0" err="1">
                <a:solidFill>
                  <a:srgbClr val="FF3300"/>
                </a:solidFill>
                <a:ea typeface="楷体_GB2312" pitchFamily="49" charset="-122"/>
              </a:rPr>
              <a:t>LTag</a:t>
            </a:r>
            <a:r>
              <a:rPr lang="en-US" altLang="zh-CN" u="sng" dirty="0">
                <a:solidFill>
                  <a:srgbClr val="FF3300"/>
                </a:solidFill>
                <a:ea typeface="楷体_GB2312" pitchFamily="49" charset="-122"/>
              </a:rPr>
              <a:t> == Link</a:t>
            </a:r>
            <a:r>
              <a:rPr lang="en-US" altLang="zh-CN" dirty="0">
                <a:solidFill>
                  <a:srgbClr val="FF3300"/>
                </a:solidFill>
                <a:ea typeface="楷体_GB2312" pitchFamily="49" charset="-122"/>
              </a:rPr>
              <a:t>) </a:t>
            </a:r>
          </a:p>
          <a:p>
            <a:pPr algn="l">
              <a:spcBef>
                <a:spcPct val="50000"/>
              </a:spcBef>
            </a:pPr>
            <a:r>
              <a:rPr lang="en-US" altLang="zh-CN" dirty="0">
                <a:solidFill>
                  <a:srgbClr val="FF3300"/>
                </a:solidFill>
                <a:ea typeface="楷体_GB2312" pitchFamily="49" charset="-122"/>
              </a:rPr>
              <a:t>	p = p-&gt;</a:t>
            </a:r>
            <a:r>
              <a:rPr lang="en-US" altLang="zh-CN" dirty="0" err="1">
                <a:solidFill>
                  <a:srgbClr val="FF3300"/>
                </a:solidFill>
                <a:ea typeface="楷体_GB2312" pitchFamily="49" charset="-122"/>
              </a:rPr>
              <a:t>lchild</a:t>
            </a:r>
            <a:r>
              <a:rPr lang="en-US" altLang="zh-CN" dirty="0">
                <a:solidFill>
                  <a:srgbClr val="FF3300"/>
                </a:solidFill>
                <a:ea typeface="楷体_GB2312" pitchFamily="49" charset="-122"/>
              </a:rPr>
              <a:t>;</a:t>
            </a:r>
            <a:r>
              <a:rPr lang="en-US" altLang="zh-CN" dirty="0">
                <a:solidFill>
                  <a:srgbClr val="000099"/>
                </a:solidFill>
                <a:ea typeface="楷体_GB2312" pitchFamily="49" charset="-122"/>
              </a:rPr>
              <a:t>//</a:t>
            </a:r>
            <a:r>
              <a:rPr lang="zh-CN" altLang="en-US" dirty="0">
                <a:solidFill>
                  <a:srgbClr val="000099"/>
                </a:solidFill>
                <a:ea typeface="楷体_GB2312" pitchFamily="49" charset="-122"/>
              </a:rPr>
              <a:t>找最</a:t>
            </a:r>
            <a:r>
              <a:rPr lang="zh-CN" altLang="en-US" dirty="0" smtClean="0">
                <a:solidFill>
                  <a:srgbClr val="000099"/>
                </a:solidFill>
                <a:ea typeface="楷体_GB2312" pitchFamily="49" charset="-122"/>
              </a:rPr>
              <a:t>左下的</a:t>
            </a:r>
            <a:r>
              <a:rPr lang="zh-CN" altLang="en-US" dirty="0">
                <a:solidFill>
                  <a:srgbClr val="000099"/>
                </a:solidFill>
                <a:ea typeface="楷体_GB2312" pitchFamily="49" charset="-122"/>
              </a:rPr>
              <a:t>结点</a:t>
            </a:r>
          </a:p>
          <a:p>
            <a:pPr algn="l">
              <a:spcBef>
                <a:spcPct val="50000"/>
              </a:spcBef>
            </a:pPr>
            <a:r>
              <a:rPr lang="en-US" altLang="zh-CN" dirty="0">
                <a:solidFill>
                  <a:schemeClr val="tx1"/>
                </a:solidFill>
                <a:ea typeface="楷体_GB2312" pitchFamily="49" charset="-122"/>
              </a:rPr>
              <a:t>return 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8708">
                                            <p:bg/>
                                          </p:spTgt>
                                        </p:tgtEl>
                                        <p:attrNameLst>
                                          <p:attrName>style.visibility</p:attrName>
                                        </p:attrNameLst>
                                      </p:cBhvr>
                                      <p:to>
                                        <p:strVal val="visible"/>
                                      </p:to>
                                    </p:set>
                                    <p:animEffect transition="in" filter="wipe(left)">
                                      <p:cBhvr>
                                        <p:cTn id="7" dur="500"/>
                                        <p:tgtEl>
                                          <p:spTgt spid="32870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8708">
                                            <p:txEl>
                                              <p:pRg st="0" end="0"/>
                                            </p:txEl>
                                          </p:spTgt>
                                        </p:tgtEl>
                                        <p:attrNameLst>
                                          <p:attrName>style.visibility</p:attrName>
                                        </p:attrNameLst>
                                      </p:cBhvr>
                                      <p:to>
                                        <p:strVal val="visible"/>
                                      </p:to>
                                    </p:set>
                                    <p:animEffect transition="in" filter="wipe(left)">
                                      <p:cBhvr>
                                        <p:cTn id="12" dur="500"/>
                                        <p:tgtEl>
                                          <p:spTgt spid="32870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8708">
                                            <p:txEl>
                                              <p:pRg st="1" end="1"/>
                                            </p:txEl>
                                          </p:spTgt>
                                        </p:tgtEl>
                                        <p:attrNameLst>
                                          <p:attrName>style.visibility</p:attrName>
                                        </p:attrNameLst>
                                      </p:cBhvr>
                                      <p:to>
                                        <p:strVal val="visible"/>
                                      </p:to>
                                    </p:set>
                                    <p:animEffect transition="in" filter="wipe(left)">
                                      <p:cBhvr>
                                        <p:cTn id="17" dur="500"/>
                                        <p:tgtEl>
                                          <p:spTgt spid="32870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8708">
                                            <p:txEl>
                                              <p:pRg st="2" end="2"/>
                                            </p:txEl>
                                          </p:spTgt>
                                        </p:tgtEl>
                                        <p:attrNameLst>
                                          <p:attrName>style.visibility</p:attrName>
                                        </p:attrNameLst>
                                      </p:cBhvr>
                                      <p:to>
                                        <p:strVal val="visible"/>
                                      </p:to>
                                    </p:set>
                                    <p:animEffect transition="in" filter="wipe(left)">
                                      <p:cBhvr>
                                        <p:cTn id="22" dur="500"/>
                                        <p:tgtEl>
                                          <p:spTgt spid="32870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8708">
                                            <p:txEl>
                                              <p:pRg st="3" end="3"/>
                                            </p:txEl>
                                          </p:spTgt>
                                        </p:tgtEl>
                                        <p:attrNameLst>
                                          <p:attrName>style.visibility</p:attrName>
                                        </p:attrNameLst>
                                      </p:cBhvr>
                                      <p:to>
                                        <p:strVal val="visible"/>
                                      </p:to>
                                    </p:set>
                                    <p:animEffect transition="in" filter="wipe(left)">
                                      <p:cBhvr>
                                        <p:cTn id="27" dur="500"/>
                                        <p:tgtEl>
                                          <p:spTgt spid="32870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8708">
                                            <p:txEl>
                                              <p:pRg st="4" end="4"/>
                                            </p:txEl>
                                          </p:spTgt>
                                        </p:tgtEl>
                                        <p:attrNameLst>
                                          <p:attrName>style.visibility</p:attrName>
                                        </p:attrNameLst>
                                      </p:cBhvr>
                                      <p:to>
                                        <p:strVal val="visible"/>
                                      </p:to>
                                    </p:set>
                                    <p:animEffect transition="in" filter="wipe(left)">
                                      <p:cBhvr>
                                        <p:cTn id="32" dur="500"/>
                                        <p:tgtEl>
                                          <p:spTgt spid="3287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build="p"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E3E5AD5C-2FDB-4BB8-8151-CC8BDC95EDCE}" type="slidenum">
              <a:rPr kumimoji="0" lang="en-US" altLang="zh-CN" sz="1400" b="0" smtClean="0">
                <a:solidFill>
                  <a:schemeClr val="tx1"/>
                </a:solidFill>
              </a:rPr>
              <a:pPr eaLnBrk="1" hangingPunct="1"/>
              <a:t>76</a:t>
            </a:fld>
            <a:endParaRPr kumimoji="0" lang="en-US" altLang="zh-CN" sz="1400" b="0" smtClean="0">
              <a:solidFill>
                <a:schemeClr val="tx1"/>
              </a:solidFill>
            </a:endParaRPr>
          </a:p>
        </p:txBody>
      </p:sp>
      <p:sp>
        <p:nvSpPr>
          <p:cNvPr id="329730" name="Rectangle 2"/>
          <p:cNvSpPr>
            <a:spLocks noChangeArrowheads="1"/>
          </p:cNvSpPr>
          <p:nvPr/>
        </p:nvSpPr>
        <p:spPr bwMode="auto">
          <a:xfrm>
            <a:off x="609600" y="1676400"/>
            <a:ext cx="8077200" cy="4181475"/>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algn="l">
              <a:spcBef>
                <a:spcPct val="50000"/>
              </a:spcBef>
            </a:pPr>
            <a:r>
              <a:rPr lang="en-US" altLang="zh-CN" dirty="0" err="1">
                <a:ea typeface="楷体_GB2312" pitchFamily="49" charset="-122"/>
              </a:rPr>
              <a:t>BiThrNode</a:t>
            </a:r>
            <a:r>
              <a:rPr lang="en-US" altLang="zh-CN" dirty="0">
                <a:ea typeface="楷体_GB2312" pitchFamily="49" charset="-122"/>
              </a:rPr>
              <a:t> *</a:t>
            </a:r>
            <a:r>
              <a:rPr lang="en-US" altLang="zh-CN" dirty="0" err="1">
                <a:solidFill>
                  <a:srgbClr val="FF3300"/>
                </a:solidFill>
                <a:ea typeface="楷体_GB2312" pitchFamily="49" charset="-122"/>
              </a:rPr>
              <a:t>Succ</a:t>
            </a:r>
            <a:r>
              <a:rPr lang="en-US" altLang="zh-CN" dirty="0">
                <a:ea typeface="楷体_GB2312" pitchFamily="49" charset="-122"/>
              </a:rPr>
              <a:t>(</a:t>
            </a:r>
            <a:r>
              <a:rPr lang="en-US" altLang="zh-CN" dirty="0" err="1">
                <a:ea typeface="楷体_GB2312" pitchFamily="49" charset="-122"/>
              </a:rPr>
              <a:t>BiThrNode</a:t>
            </a:r>
            <a:r>
              <a:rPr lang="en-US" altLang="zh-CN" dirty="0">
                <a:ea typeface="楷体_GB2312" pitchFamily="49" charset="-122"/>
              </a:rPr>
              <a:t> *p) {</a:t>
            </a:r>
          </a:p>
          <a:p>
            <a:pPr algn="l">
              <a:spcBef>
                <a:spcPct val="50000"/>
              </a:spcBef>
            </a:pPr>
            <a:r>
              <a:rPr lang="en-US" altLang="zh-CN" dirty="0">
                <a:solidFill>
                  <a:schemeClr val="tx1"/>
                </a:solidFill>
                <a:ea typeface="楷体_GB2312" pitchFamily="49" charset="-122"/>
              </a:rPr>
              <a:t>	if (!p) return NULL;</a:t>
            </a:r>
          </a:p>
          <a:p>
            <a:pPr algn="l">
              <a:spcBef>
                <a:spcPct val="50000"/>
              </a:spcBef>
            </a:pPr>
            <a:r>
              <a:rPr lang="en-US" altLang="zh-CN" dirty="0">
                <a:solidFill>
                  <a:schemeClr val="tx1"/>
                </a:solidFill>
                <a:ea typeface="楷体_GB2312" pitchFamily="49" charset="-122"/>
              </a:rPr>
              <a:t>	if (p-&gt;</a:t>
            </a:r>
            <a:r>
              <a:rPr lang="en-US" altLang="zh-CN" dirty="0" err="1">
                <a:solidFill>
                  <a:schemeClr val="tx1"/>
                </a:solidFill>
                <a:ea typeface="楷体_GB2312" pitchFamily="49" charset="-122"/>
              </a:rPr>
              <a:t>RTag</a:t>
            </a:r>
            <a:r>
              <a:rPr lang="en-US" altLang="zh-CN" dirty="0">
                <a:solidFill>
                  <a:schemeClr val="tx1"/>
                </a:solidFill>
                <a:ea typeface="楷体_GB2312" pitchFamily="49" charset="-122"/>
              </a:rPr>
              <a:t>==Thread)</a:t>
            </a:r>
            <a:r>
              <a:rPr lang="en-US" altLang="zh-CN" dirty="0">
                <a:solidFill>
                  <a:srgbClr val="FF3300"/>
                </a:solidFill>
                <a:ea typeface="楷体_GB2312" pitchFamily="49" charset="-122"/>
              </a:rPr>
              <a:t>//</a:t>
            </a:r>
            <a:r>
              <a:rPr lang="zh-CN" altLang="en-US" dirty="0">
                <a:solidFill>
                  <a:srgbClr val="FF3300"/>
                </a:solidFill>
                <a:ea typeface="楷体_GB2312" pitchFamily="49" charset="-122"/>
              </a:rPr>
              <a:t>没有右孩子</a:t>
            </a:r>
          </a:p>
          <a:p>
            <a:pPr algn="l">
              <a:spcBef>
                <a:spcPct val="50000"/>
              </a:spcBef>
            </a:pPr>
            <a:r>
              <a:rPr lang="zh-CN" altLang="en-US" dirty="0">
                <a:solidFill>
                  <a:schemeClr val="tx1"/>
                </a:solidFill>
                <a:ea typeface="楷体_GB2312" pitchFamily="49" charset="-122"/>
              </a:rPr>
              <a:t>	     </a:t>
            </a:r>
            <a:r>
              <a:rPr lang="en-US" altLang="zh-CN" dirty="0">
                <a:solidFill>
                  <a:schemeClr val="tx1"/>
                </a:solidFill>
                <a:ea typeface="楷体_GB2312" pitchFamily="49" charset="-122"/>
              </a:rPr>
              <a:t>return p-&gt;</a:t>
            </a:r>
            <a:r>
              <a:rPr lang="en-US" altLang="zh-CN" dirty="0" err="1">
                <a:solidFill>
                  <a:schemeClr val="tx1"/>
                </a:solidFill>
                <a:ea typeface="楷体_GB2312" pitchFamily="49" charset="-122"/>
              </a:rPr>
              <a:t>rchild</a:t>
            </a:r>
            <a:r>
              <a:rPr lang="en-US" altLang="zh-CN" dirty="0">
                <a:solidFill>
                  <a:schemeClr val="tx1"/>
                </a:solidFill>
                <a:ea typeface="楷体_GB2312" pitchFamily="49" charset="-122"/>
              </a:rPr>
              <a:t>;</a:t>
            </a:r>
            <a:r>
              <a:rPr lang="en-US" altLang="zh-CN" dirty="0">
                <a:solidFill>
                  <a:srgbClr val="FF3300"/>
                </a:solidFill>
                <a:ea typeface="楷体_GB2312" pitchFamily="49" charset="-122"/>
              </a:rPr>
              <a:t>//</a:t>
            </a:r>
            <a:r>
              <a:rPr lang="zh-CN" altLang="en-US" dirty="0">
                <a:solidFill>
                  <a:srgbClr val="FF3300"/>
                </a:solidFill>
                <a:ea typeface="楷体_GB2312" pitchFamily="49" charset="-122"/>
              </a:rPr>
              <a:t>直接取其后继</a:t>
            </a:r>
          </a:p>
          <a:p>
            <a:pPr algn="l">
              <a:spcBef>
                <a:spcPct val="50000"/>
              </a:spcBef>
            </a:pPr>
            <a:r>
              <a:rPr lang="zh-CN" altLang="en-US" dirty="0">
                <a:solidFill>
                  <a:schemeClr val="tx1"/>
                </a:solidFill>
                <a:ea typeface="楷体_GB2312" pitchFamily="49" charset="-122"/>
              </a:rPr>
              <a:t>         </a:t>
            </a:r>
            <a:r>
              <a:rPr lang="en-US" altLang="zh-CN" dirty="0">
                <a:solidFill>
                  <a:schemeClr val="tx1"/>
                </a:solidFill>
                <a:ea typeface="楷体_GB2312" pitchFamily="49" charset="-122"/>
              </a:rPr>
              <a:t>return </a:t>
            </a:r>
            <a:r>
              <a:rPr lang="en-US" altLang="zh-CN" dirty="0" err="1">
                <a:solidFill>
                  <a:srgbClr val="000099"/>
                </a:solidFill>
                <a:ea typeface="楷体_GB2312" pitchFamily="49" charset="-122"/>
              </a:rPr>
              <a:t>firstNode</a:t>
            </a:r>
            <a:r>
              <a:rPr lang="en-US" altLang="zh-CN" dirty="0">
                <a:solidFill>
                  <a:srgbClr val="000099"/>
                </a:solidFill>
                <a:ea typeface="楷体_GB2312" pitchFamily="49" charset="-122"/>
              </a:rPr>
              <a:t>(p-&gt;</a:t>
            </a:r>
            <a:r>
              <a:rPr lang="en-US" altLang="zh-CN" dirty="0" err="1">
                <a:solidFill>
                  <a:srgbClr val="000099"/>
                </a:solidFill>
                <a:ea typeface="楷体_GB2312" pitchFamily="49" charset="-122"/>
              </a:rPr>
              <a:t>rchild</a:t>
            </a:r>
            <a:r>
              <a:rPr lang="en-US" altLang="zh-CN" dirty="0">
                <a:solidFill>
                  <a:srgbClr val="000099"/>
                </a:solidFill>
                <a:ea typeface="楷体_GB2312" pitchFamily="49" charset="-122"/>
              </a:rPr>
              <a:t>)</a:t>
            </a:r>
            <a:r>
              <a:rPr lang="en-US" altLang="zh-CN" dirty="0">
                <a:solidFill>
                  <a:schemeClr val="tx1"/>
                </a:solidFill>
                <a:ea typeface="楷体_GB2312" pitchFamily="49" charset="-122"/>
              </a:rPr>
              <a:t>; </a:t>
            </a:r>
            <a:r>
              <a:rPr lang="en-US" altLang="zh-CN" dirty="0">
                <a:solidFill>
                  <a:srgbClr val="FF3300"/>
                </a:solidFill>
                <a:ea typeface="楷体_GB2312" pitchFamily="49" charset="-122"/>
              </a:rPr>
              <a:t>//</a:t>
            </a:r>
            <a:r>
              <a:rPr lang="zh-CN" altLang="en-US" dirty="0">
                <a:solidFill>
                  <a:srgbClr val="FF3300"/>
                </a:solidFill>
                <a:ea typeface="楷体_GB2312" pitchFamily="49" charset="-122"/>
              </a:rPr>
              <a:t>否则取以右孩子为根结点的子树中的第一个结点</a:t>
            </a:r>
          </a:p>
          <a:p>
            <a:pPr algn="l">
              <a:spcBef>
                <a:spcPct val="50000"/>
              </a:spcBef>
            </a:pPr>
            <a:r>
              <a:rPr lang="en-US" altLang="zh-CN" dirty="0">
                <a:solidFill>
                  <a:schemeClr val="tx1"/>
                </a:solidFill>
                <a:ea typeface="楷体_GB2312" pitchFamily="49" charset="-122"/>
              </a:rPr>
              <a:t>} // </a:t>
            </a:r>
            <a:r>
              <a:rPr lang="en-US" altLang="zh-CN" dirty="0" err="1">
                <a:solidFill>
                  <a:srgbClr val="FF3300"/>
                </a:solidFill>
                <a:ea typeface="楷体_GB2312" pitchFamily="49" charset="-122"/>
              </a:rPr>
              <a:t>Succ</a:t>
            </a:r>
            <a:endParaRPr lang="en-US" altLang="zh-CN" dirty="0">
              <a:solidFill>
                <a:srgbClr val="FF3300"/>
              </a:solidFill>
              <a:ea typeface="楷体_GB2312" pitchFamily="49" charset="-122"/>
            </a:endParaRPr>
          </a:p>
        </p:txBody>
      </p:sp>
      <p:sp>
        <p:nvSpPr>
          <p:cNvPr id="77828" name="Rectangle 3"/>
          <p:cNvSpPr>
            <a:spLocks noGrp="1" noChangeArrowheads="1"/>
          </p:cNvSpPr>
          <p:nvPr>
            <p:ph type="title"/>
          </p:nvPr>
        </p:nvSpPr>
        <p:spPr/>
        <p:txBody>
          <a:bodyPr/>
          <a:lstStyle/>
          <a:p>
            <a:pPr eaLnBrk="1" hangingPunct="1"/>
            <a:r>
              <a:rPr lang="zh-CN" altLang="en-US" smtClean="0"/>
              <a:t>线索链表的中序遍历算法（续）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9730">
                                            <p:bg/>
                                          </p:spTgt>
                                        </p:tgtEl>
                                        <p:attrNameLst>
                                          <p:attrName>style.visibility</p:attrName>
                                        </p:attrNameLst>
                                      </p:cBhvr>
                                      <p:to>
                                        <p:strVal val="visible"/>
                                      </p:to>
                                    </p:set>
                                    <p:animEffect transition="in" filter="wipe(left)">
                                      <p:cBhvr>
                                        <p:cTn id="7" dur="500"/>
                                        <p:tgtEl>
                                          <p:spTgt spid="32973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30">
                                            <p:txEl>
                                              <p:pRg st="0" end="0"/>
                                            </p:txEl>
                                          </p:spTgt>
                                        </p:tgtEl>
                                        <p:attrNameLst>
                                          <p:attrName>style.visibility</p:attrName>
                                        </p:attrNameLst>
                                      </p:cBhvr>
                                      <p:to>
                                        <p:strVal val="visible"/>
                                      </p:to>
                                    </p:set>
                                    <p:animEffect transition="in" filter="wipe(left)">
                                      <p:cBhvr>
                                        <p:cTn id="12" dur="500"/>
                                        <p:tgtEl>
                                          <p:spTgt spid="3297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730">
                                            <p:txEl>
                                              <p:pRg st="1" end="1"/>
                                            </p:txEl>
                                          </p:spTgt>
                                        </p:tgtEl>
                                        <p:attrNameLst>
                                          <p:attrName>style.visibility</p:attrName>
                                        </p:attrNameLst>
                                      </p:cBhvr>
                                      <p:to>
                                        <p:strVal val="visible"/>
                                      </p:to>
                                    </p:set>
                                    <p:animEffect transition="in" filter="wipe(left)">
                                      <p:cBhvr>
                                        <p:cTn id="17" dur="500"/>
                                        <p:tgtEl>
                                          <p:spTgt spid="32973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9730">
                                            <p:txEl>
                                              <p:pRg st="2" end="2"/>
                                            </p:txEl>
                                          </p:spTgt>
                                        </p:tgtEl>
                                        <p:attrNameLst>
                                          <p:attrName>style.visibility</p:attrName>
                                        </p:attrNameLst>
                                      </p:cBhvr>
                                      <p:to>
                                        <p:strVal val="visible"/>
                                      </p:to>
                                    </p:set>
                                    <p:animEffect transition="in" filter="wipe(left)">
                                      <p:cBhvr>
                                        <p:cTn id="22" dur="500"/>
                                        <p:tgtEl>
                                          <p:spTgt spid="32973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9730">
                                            <p:txEl>
                                              <p:pRg st="3" end="3"/>
                                            </p:txEl>
                                          </p:spTgt>
                                        </p:tgtEl>
                                        <p:attrNameLst>
                                          <p:attrName>style.visibility</p:attrName>
                                        </p:attrNameLst>
                                      </p:cBhvr>
                                      <p:to>
                                        <p:strVal val="visible"/>
                                      </p:to>
                                    </p:set>
                                    <p:animEffect transition="in" filter="wipe(left)">
                                      <p:cBhvr>
                                        <p:cTn id="27" dur="500"/>
                                        <p:tgtEl>
                                          <p:spTgt spid="32973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9730">
                                            <p:txEl>
                                              <p:pRg st="4" end="4"/>
                                            </p:txEl>
                                          </p:spTgt>
                                        </p:tgtEl>
                                        <p:attrNameLst>
                                          <p:attrName>style.visibility</p:attrName>
                                        </p:attrNameLst>
                                      </p:cBhvr>
                                      <p:to>
                                        <p:strVal val="visible"/>
                                      </p:to>
                                    </p:set>
                                    <p:animEffect transition="in" filter="wipe(left)">
                                      <p:cBhvr>
                                        <p:cTn id="32" dur="500"/>
                                        <p:tgtEl>
                                          <p:spTgt spid="329730">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9730">
                                            <p:txEl>
                                              <p:pRg st="5" end="5"/>
                                            </p:txEl>
                                          </p:spTgt>
                                        </p:tgtEl>
                                        <p:attrNameLst>
                                          <p:attrName>style.visibility</p:attrName>
                                        </p:attrNameLst>
                                      </p:cBhvr>
                                      <p:to>
                                        <p:strVal val="visible"/>
                                      </p:to>
                                    </p:set>
                                    <p:animEffect transition="in" filter="wipe(left)">
                                      <p:cBhvr>
                                        <p:cTn id="37" dur="500"/>
                                        <p:tgtEl>
                                          <p:spTgt spid="3297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0" grpId="0" build="p"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6444208" y="3645024"/>
            <a:ext cx="2592288" cy="2304256"/>
          </a:xfrm>
          <a:prstGeom prst="rect">
            <a:avLst/>
          </a:prstGeom>
          <a:solidFill>
            <a:srgbClr val="FCECEA"/>
          </a:solidFill>
          <a:ln w="28575" cap="sq" cmpd="sng" algn="ctr">
            <a:solidFill>
              <a:schemeClr val="accent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2"/>
              </a:solidFill>
              <a:effectLst/>
              <a:latin typeface="Times New Roman" pitchFamily="18" charset="0"/>
              <a:ea typeface="宋体" pitchFamily="2" charset="-122"/>
            </a:endParaRPr>
          </a:p>
        </p:txBody>
      </p:sp>
      <p:sp>
        <p:nvSpPr>
          <p:cNvPr id="7885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A4DF9E34-94EA-4ACC-AB72-8BB4C235B8BD}" type="slidenum">
              <a:rPr kumimoji="0" lang="en-US" altLang="zh-CN" sz="1400" b="0" smtClean="0">
                <a:solidFill>
                  <a:schemeClr val="tx1"/>
                </a:solidFill>
              </a:rPr>
              <a:pPr eaLnBrk="1" hangingPunct="1"/>
              <a:t>77</a:t>
            </a:fld>
            <a:endParaRPr kumimoji="0" lang="en-US" altLang="zh-CN" sz="1400" b="0" smtClean="0">
              <a:solidFill>
                <a:schemeClr val="tx1"/>
              </a:solidFill>
            </a:endParaRPr>
          </a:p>
        </p:txBody>
      </p:sp>
      <p:sp>
        <p:nvSpPr>
          <p:cNvPr id="78851" name="Rectangle 2"/>
          <p:cNvSpPr>
            <a:spLocks noGrp="1" noChangeArrowheads="1"/>
          </p:cNvSpPr>
          <p:nvPr>
            <p:ph type="title"/>
          </p:nvPr>
        </p:nvSpPr>
        <p:spPr/>
        <p:txBody>
          <a:bodyPr/>
          <a:lstStyle/>
          <a:p>
            <a:pPr eaLnBrk="1" hangingPunct="1"/>
            <a:r>
              <a:rPr lang="zh-CN" altLang="en-US" dirty="0" smtClean="0"/>
              <a:t>如何建立线索链表</a:t>
            </a:r>
            <a:r>
              <a:rPr lang="zh-CN" altLang="en-US" dirty="0" smtClean="0">
                <a:ea typeface="楷体_GB2312" pitchFamily="49" charset="-122"/>
              </a:rPr>
              <a:t>（中序为例） </a:t>
            </a:r>
            <a:r>
              <a:rPr lang="zh-CN" altLang="en-US" dirty="0" smtClean="0"/>
              <a:t>？</a:t>
            </a:r>
          </a:p>
        </p:txBody>
      </p:sp>
      <p:sp>
        <p:nvSpPr>
          <p:cNvPr id="78852" name="Rectangle 3"/>
          <p:cNvSpPr>
            <a:spLocks noGrp="1" noChangeArrowheads="1"/>
          </p:cNvSpPr>
          <p:nvPr>
            <p:ph type="body" idx="1"/>
          </p:nvPr>
        </p:nvSpPr>
        <p:spPr>
          <a:xfrm>
            <a:off x="395536" y="1371600"/>
            <a:ext cx="8686800" cy="4953000"/>
          </a:xfrm>
        </p:spPr>
        <p:txBody>
          <a:bodyPr/>
          <a:lstStyle/>
          <a:p>
            <a:pPr eaLnBrk="1" hangingPunct="1"/>
            <a:r>
              <a:rPr lang="zh-CN" altLang="en-US" dirty="0" smtClean="0"/>
              <a:t>基本思想：</a:t>
            </a:r>
          </a:p>
          <a:p>
            <a:pPr lvl="1" eaLnBrk="1" hangingPunct="1"/>
            <a:r>
              <a:rPr lang="zh-CN" altLang="en-US" dirty="0" smtClean="0"/>
              <a:t>在中序遍历过程中修改结点的左、右指针域</a:t>
            </a:r>
          </a:p>
          <a:p>
            <a:pPr lvl="1" eaLnBrk="1" hangingPunct="1"/>
            <a:r>
              <a:rPr lang="zh-CN" altLang="en-US" dirty="0" smtClean="0"/>
              <a:t>保存当前访问结点的“前驱”和“后继”信息。</a:t>
            </a:r>
          </a:p>
          <a:p>
            <a:pPr eaLnBrk="1" hangingPunct="1"/>
            <a:r>
              <a:rPr lang="zh-CN" altLang="en-US" dirty="0" smtClean="0"/>
              <a:t>遍历过程中</a:t>
            </a:r>
          </a:p>
          <a:p>
            <a:pPr lvl="1" eaLnBrk="1" hangingPunct="1"/>
            <a:r>
              <a:rPr lang="zh-CN" altLang="en-US" dirty="0" smtClean="0"/>
              <a:t>设指针</a:t>
            </a:r>
            <a:r>
              <a:rPr lang="en-US" altLang="zh-CN" dirty="0" smtClean="0"/>
              <a:t>p</a:t>
            </a:r>
            <a:r>
              <a:rPr lang="zh-CN" altLang="en-US" dirty="0" smtClean="0"/>
              <a:t>：指向当前结点</a:t>
            </a:r>
          </a:p>
          <a:p>
            <a:pPr lvl="1" eaLnBrk="1" hangingPunct="1"/>
            <a:r>
              <a:rPr lang="zh-CN" altLang="en-US" dirty="0" smtClean="0"/>
              <a:t>设指针</a:t>
            </a:r>
            <a:r>
              <a:rPr lang="en-US" altLang="zh-CN" dirty="0" smtClean="0"/>
              <a:t>pre</a:t>
            </a:r>
            <a:r>
              <a:rPr lang="zh-CN" altLang="en-US" dirty="0" smtClean="0"/>
              <a:t>：指向当前结点的前驱</a:t>
            </a:r>
            <a:endParaRPr lang="en-US" altLang="zh-CN" dirty="0" smtClean="0"/>
          </a:p>
          <a:p>
            <a:pPr eaLnBrk="1" hangingPunct="1"/>
            <a:r>
              <a:rPr lang="zh-CN" altLang="en-US" dirty="0" smtClean="0"/>
              <a:t>处理当前节点</a:t>
            </a:r>
            <a:r>
              <a:rPr lang="en-US" altLang="zh-CN" dirty="0" smtClean="0"/>
              <a:t>p</a:t>
            </a:r>
            <a:r>
              <a:rPr lang="zh-CN" altLang="en-US" dirty="0" smtClean="0"/>
              <a:t>和前驱节点</a:t>
            </a:r>
            <a:r>
              <a:rPr lang="en-US" altLang="zh-CN" dirty="0" smtClean="0"/>
              <a:t>pre</a:t>
            </a:r>
            <a:r>
              <a:rPr lang="zh-CN" altLang="en-US" dirty="0" smtClean="0"/>
              <a:t>：</a:t>
            </a:r>
            <a:endParaRPr lang="en-US" altLang="zh-CN" dirty="0" smtClean="0"/>
          </a:p>
          <a:p>
            <a:pPr lvl="1" eaLnBrk="1" hangingPunct="1"/>
            <a:r>
              <a:rPr lang="zh-CN" altLang="en-US" dirty="0"/>
              <a:t>设置节点</a:t>
            </a:r>
            <a:r>
              <a:rPr lang="en-US" altLang="zh-CN" dirty="0"/>
              <a:t>pre</a:t>
            </a:r>
            <a:r>
              <a:rPr lang="zh-CN" altLang="en-US" dirty="0"/>
              <a:t>和节点</a:t>
            </a:r>
            <a:r>
              <a:rPr lang="en-US" altLang="zh-CN" dirty="0"/>
              <a:t>p</a:t>
            </a:r>
            <a:r>
              <a:rPr lang="zh-CN" altLang="en-US" dirty="0"/>
              <a:t>的线索</a:t>
            </a:r>
          </a:p>
          <a:p>
            <a:pPr lvl="1" eaLnBrk="1" hangingPunct="1"/>
            <a:r>
              <a:rPr lang="zh-CN" altLang="en-US" dirty="0"/>
              <a:t>令</a:t>
            </a:r>
            <a:r>
              <a:rPr lang="en-US" altLang="zh-CN" dirty="0"/>
              <a:t>pre</a:t>
            </a:r>
            <a:r>
              <a:rPr lang="zh-CN" altLang="en-US" dirty="0"/>
              <a:t>指向当前节点</a:t>
            </a:r>
            <a:r>
              <a:rPr lang="en-US" altLang="zh-CN" dirty="0" smtClean="0"/>
              <a:t>p</a:t>
            </a:r>
            <a:endParaRPr lang="zh-CN" altLang="en-US" dirty="0" smtClean="0"/>
          </a:p>
        </p:txBody>
      </p:sp>
      <p:sp>
        <p:nvSpPr>
          <p:cNvPr id="9" name="任意多边形 8"/>
          <p:cNvSpPr/>
          <p:nvPr/>
        </p:nvSpPr>
        <p:spPr bwMode="auto">
          <a:xfrm>
            <a:off x="7072976" y="4276152"/>
            <a:ext cx="1173708" cy="318447"/>
          </a:xfrm>
          <a:custGeom>
            <a:avLst/>
            <a:gdLst>
              <a:gd name="connsiteX0" fmla="*/ 0 w 1173708"/>
              <a:gd name="connsiteY0" fmla="*/ 318447 h 318447"/>
              <a:gd name="connsiteX1" fmla="*/ 532263 w 1173708"/>
              <a:gd name="connsiteY1" fmla="*/ 4549 h 318447"/>
              <a:gd name="connsiteX2" fmla="*/ 1173708 w 1173708"/>
              <a:gd name="connsiteY2" fmla="*/ 291152 h 318447"/>
            </a:gdLst>
            <a:ahLst/>
            <a:cxnLst>
              <a:cxn ang="0">
                <a:pos x="connsiteX0" y="connsiteY0"/>
              </a:cxn>
              <a:cxn ang="0">
                <a:pos x="connsiteX1" y="connsiteY1"/>
              </a:cxn>
              <a:cxn ang="0">
                <a:pos x="connsiteX2" y="connsiteY2"/>
              </a:cxn>
            </a:cxnLst>
            <a:rect l="l" t="t" r="r" b="b"/>
            <a:pathLst>
              <a:path w="1173708" h="318447">
                <a:moveTo>
                  <a:pt x="0" y="318447"/>
                </a:moveTo>
                <a:cubicBezTo>
                  <a:pt x="168322" y="163772"/>
                  <a:pt x="336645" y="9098"/>
                  <a:pt x="532263" y="4549"/>
                </a:cubicBezTo>
                <a:cubicBezTo>
                  <a:pt x="727881" y="0"/>
                  <a:pt x="950794" y="145576"/>
                  <a:pt x="1173708" y="291152"/>
                </a:cubicBezTo>
              </a:path>
            </a:pathLst>
          </a:custGeom>
          <a:noFill/>
          <a:ln w="28575" cap="sq" cmpd="sng" algn="ctr">
            <a:solidFill>
              <a:schemeClr val="tx2">
                <a:lumMod val="75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2"/>
              </a:solidFill>
              <a:effectLst/>
              <a:latin typeface="Times New Roman" pitchFamily="18" charset="0"/>
              <a:ea typeface="宋体" pitchFamily="2" charset="-122"/>
            </a:endParaRPr>
          </a:p>
        </p:txBody>
      </p:sp>
      <p:sp>
        <p:nvSpPr>
          <p:cNvPr id="10" name="任意多边形 9"/>
          <p:cNvSpPr/>
          <p:nvPr/>
        </p:nvSpPr>
        <p:spPr bwMode="auto">
          <a:xfrm>
            <a:off x="7086624" y="5031327"/>
            <a:ext cx="1187355" cy="309350"/>
          </a:xfrm>
          <a:custGeom>
            <a:avLst/>
            <a:gdLst>
              <a:gd name="connsiteX0" fmla="*/ 1187355 w 1187355"/>
              <a:gd name="connsiteY0" fmla="*/ 0 h 309350"/>
              <a:gd name="connsiteX1" fmla="*/ 573206 w 1187355"/>
              <a:gd name="connsiteY1" fmla="*/ 300251 h 309350"/>
              <a:gd name="connsiteX2" fmla="*/ 0 w 1187355"/>
              <a:gd name="connsiteY2" fmla="*/ 54592 h 309350"/>
            </a:gdLst>
            <a:ahLst/>
            <a:cxnLst>
              <a:cxn ang="0">
                <a:pos x="connsiteX0" y="connsiteY0"/>
              </a:cxn>
              <a:cxn ang="0">
                <a:pos x="connsiteX1" y="connsiteY1"/>
              </a:cxn>
              <a:cxn ang="0">
                <a:pos x="connsiteX2" y="connsiteY2"/>
              </a:cxn>
            </a:cxnLst>
            <a:rect l="l" t="t" r="r" b="b"/>
            <a:pathLst>
              <a:path w="1187355" h="309350">
                <a:moveTo>
                  <a:pt x="1187355" y="0"/>
                </a:moveTo>
                <a:cubicBezTo>
                  <a:pt x="979226" y="145576"/>
                  <a:pt x="771098" y="291152"/>
                  <a:pt x="573206" y="300251"/>
                </a:cubicBezTo>
                <a:cubicBezTo>
                  <a:pt x="375314" y="309350"/>
                  <a:pt x="187657" y="181971"/>
                  <a:pt x="0" y="54592"/>
                </a:cubicBezTo>
              </a:path>
            </a:pathLst>
          </a:custGeom>
          <a:noFill/>
          <a:ln w="28575" cap="sq" cmpd="sng" algn="ctr">
            <a:solidFill>
              <a:srgbClr val="FF33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2"/>
              </a:solidFill>
              <a:effectLst/>
              <a:latin typeface="Times New Roman" pitchFamily="18" charset="0"/>
              <a:ea typeface="宋体" pitchFamily="2" charset="-122"/>
            </a:endParaRPr>
          </a:p>
        </p:txBody>
      </p:sp>
      <p:sp>
        <p:nvSpPr>
          <p:cNvPr id="5" name="Oval 115"/>
          <p:cNvSpPr>
            <a:spLocks noChangeArrowheads="1"/>
          </p:cNvSpPr>
          <p:nvPr/>
        </p:nvSpPr>
        <p:spPr bwMode="auto">
          <a:xfrm>
            <a:off x="8001024" y="4572008"/>
            <a:ext cx="534690" cy="503238"/>
          </a:xfrm>
          <a:prstGeom prst="ellipse">
            <a:avLst/>
          </a:prstGeom>
          <a:solidFill>
            <a:srgbClr val="FFFF99"/>
          </a:solidFill>
          <a:ln w="12700" cap="rnd">
            <a:solidFill>
              <a:schemeClr val="tx1"/>
            </a:solidFill>
            <a:round/>
            <a:headEnd/>
            <a:tailEnd/>
          </a:ln>
        </p:spPr>
        <p:txBody>
          <a:bodyPr wrap="none" anchor="ctr"/>
          <a:lstStyle/>
          <a:p>
            <a:r>
              <a:rPr lang="en-US" altLang="zh-CN" dirty="0" smtClean="0"/>
              <a:t>p</a:t>
            </a:r>
            <a:endParaRPr lang="zh-CN" altLang="en-US" dirty="0"/>
          </a:p>
        </p:txBody>
      </p:sp>
      <p:sp>
        <p:nvSpPr>
          <p:cNvPr id="6" name="Oval 121"/>
          <p:cNvSpPr>
            <a:spLocks noChangeArrowheads="1"/>
          </p:cNvSpPr>
          <p:nvPr/>
        </p:nvSpPr>
        <p:spPr bwMode="auto">
          <a:xfrm>
            <a:off x="6786578" y="4572008"/>
            <a:ext cx="534690" cy="503238"/>
          </a:xfrm>
          <a:prstGeom prst="ellipse">
            <a:avLst/>
          </a:prstGeom>
          <a:solidFill>
            <a:srgbClr val="FFFF99"/>
          </a:solidFill>
          <a:ln w="12700" cap="rnd">
            <a:solidFill>
              <a:schemeClr val="tx1"/>
            </a:solidFill>
            <a:round/>
            <a:headEnd/>
            <a:tailEnd/>
          </a:ln>
        </p:spPr>
        <p:txBody>
          <a:bodyPr wrap="none" anchor="ctr"/>
          <a:lstStyle/>
          <a:p>
            <a:r>
              <a:rPr lang="en-US" altLang="zh-CN" dirty="0" smtClean="0"/>
              <a:t>pre</a:t>
            </a:r>
            <a:endParaRPr lang="zh-CN" altLang="en-US" dirty="0"/>
          </a:p>
        </p:txBody>
      </p:sp>
      <p:sp>
        <p:nvSpPr>
          <p:cNvPr id="11" name="矩形 10"/>
          <p:cNvSpPr/>
          <p:nvPr/>
        </p:nvSpPr>
        <p:spPr>
          <a:xfrm>
            <a:off x="7215206" y="5334672"/>
            <a:ext cx="906017" cy="523220"/>
          </a:xfrm>
          <a:prstGeom prst="rect">
            <a:avLst/>
          </a:prstGeom>
        </p:spPr>
        <p:txBody>
          <a:bodyPr wrap="none">
            <a:spAutoFit/>
          </a:bodyPr>
          <a:lstStyle/>
          <a:p>
            <a:r>
              <a:rPr lang="zh-CN" altLang="en-US" kern="0" dirty="0" smtClean="0">
                <a:solidFill>
                  <a:srgbClr val="FF0000"/>
                </a:solidFill>
                <a:latin typeface="Times New Roman"/>
                <a:ea typeface="楷体_GB2312"/>
              </a:rPr>
              <a:t>前驱</a:t>
            </a:r>
            <a:endParaRPr lang="zh-CN" altLang="en-US" dirty="0">
              <a:solidFill>
                <a:srgbClr val="FF0000"/>
              </a:solidFill>
            </a:endParaRPr>
          </a:p>
        </p:txBody>
      </p:sp>
      <p:sp>
        <p:nvSpPr>
          <p:cNvPr id="12" name="矩形 11"/>
          <p:cNvSpPr/>
          <p:nvPr/>
        </p:nvSpPr>
        <p:spPr>
          <a:xfrm>
            <a:off x="7215206" y="3786190"/>
            <a:ext cx="906017" cy="523220"/>
          </a:xfrm>
          <a:prstGeom prst="rect">
            <a:avLst/>
          </a:prstGeom>
        </p:spPr>
        <p:txBody>
          <a:bodyPr wrap="none">
            <a:spAutoFit/>
          </a:bodyPr>
          <a:lstStyle/>
          <a:p>
            <a:r>
              <a:rPr lang="zh-CN" altLang="en-US" kern="0" dirty="0" smtClean="0">
                <a:solidFill>
                  <a:schemeClr val="tx2">
                    <a:lumMod val="75000"/>
                  </a:schemeClr>
                </a:solidFill>
                <a:latin typeface="Times New Roman"/>
                <a:ea typeface="楷体_GB2312"/>
              </a:rPr>
              <a:t>后继</a:t>
            </a:r>
            <a:endParaRPr lang="zh-CN" altLang="en-US" dirty="0">
              <a:solidFill>
                <a:schemeClr val="tx2">
                  <a:lumMod val="75000"/>
                </a:schemeClr>
              </a:solidFill>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回顾：中序遍历</a:t>
            </a:r>
            <a:r>
              <a:rPr lang="zh-CN" altLang="en-US" dirty="0"/>
              <a:t>算法的递归描述</a:t>
            </a:r>
          </a:p>
        </p:txBody>
      </p:sp>
      <p:sp>
        <p:nvSpPr>
          <p:cNvPr id="3" name="灯片编号占位符 2"/>
          <p:cNvSpPr>
            <a:spLocks noGrp="1"/>
          </p:cNvSpPr>
          <p:nvPr>
            <p:ph type="sldNum" sz="quarter" idx="12"/>
          </p:nvPr>
        </p:nvSpPr>
        <p:spPr/>
        <p:txBody>
          <a:bodyPr/>
          <a:lstStyle/>
          <a:p>
            <a:pPr>
              <a:defRPr/>
            </a:pPr>
            <a:fld id="{9579E4D7-5257-4809-8D97-032859A2CA17}" type="slidenum">
              <a:rPr lang="en-US" altLang="zh-CN" smtClean="0"/>
              <a:pPr>
                <a:defRPr/>
              </a:pPr>
              <a:t>78</a:t>
            </a:fld>
            <a:endParaRPr lang="en-US" altLang="zh-CN"/>
          </a:p>
        </p:txBody>
      </p:sp>
      <p:sp>
        <p:nvSpPr>
          <p:cNvPr id="4" name="矩形 3"/>
          <p:cNvSpPr/>
          <p:nvPr/>
        </p:nvSpPr>
        <p:spPr>
          <a:xfrm>
            <a:off x="609600" y="2725695"/>
            <a:ext cx="8382000" cy="3231654"/>
          </a:xfrm>
          <a:prstGeom prst="rect">
            <a:avLst/>
          </a:prstGeom>
          <a:ln>
            <a:solidFill>
              <a:schemeClr val="accent5">
                <a:lumMod val="50000"/>
              </a:schemeClr>
            </a:solidFill>
          </a:ln>
        </p:spPr>
        <p:txBody>
          <a:bodyPr wrap="square">
            <a:spAutoFit/>
          </a:bodyPr>
          <a:lstStyle/>
          <a:p>
            <a:pPr algn="l" eaLnBrk="1" hangingPunct="1">
              <a:spcBef>
                <a:spcPct val="0"/>
              </a:spcBef>
            </a:pPr>
            <a:r>
              <a:rPr lang="en-US" altLang="zh-CN" sz="2400" dirty="0">
                <a:solidFill>
                  <a:srgbClr val="FF0000"/>
                </a:solidFill>
              </a:rPr>
              <a:t>void </a:t>
            </a:r>
            <a:r>
              <a:rPr lang="en-US" altLang="zh-CN" sz="2400" dirty="0" err="1">
                <a:solidFill>
                  <a:srgbClr val="FF0000"/>
                </a:solidFill>
              </a:rPr>
              <a:t>In</a:t>
            </a:r>
            <a:r>
              <a:rPr lang="en-US" altLang="zh-CN" sz="2400" dirty="0" err="1" smtClean="0">
                <a:solidFill>
                  <a:srgbClr val="FF0000"/>
                </a:solidFill>
              </a:rPr>
              <a:t>order</a:t>
            </a:r>
            <a:r>
              <a:rPr lang="en-US" altLang="zh-CN" sz="2400" dirty="0" smtClean="0">
                <a:solidFill>
                  <a:srgbClr val="FF0000"/>
                </a:solidFill>
              </a:rPr>
              <a:t> </a:t>
            </a:r>
            <a:r>
              <a:rPr lang="en-US" altLang="zh-CN" sz="2400" dirty="0">
                <a:solidFill>
                  <a:srgbClr val="FF0000"/>
                </a:solidFill>
              </a:rPr>
              <a:t>(</a:t>
            </a:r>
            <a:r>
              <a:rPr lang="en-US" altLang="zh-CN" sz="2400" dirty="0" err="1">
                <a:solidFill>
                  <a:srgbClr val="800000"/>
                </a:solidFill>
              </a:rPr>
              <a:t>BiTree</a:t>
            </a:r>
            <a:r>
              <a:rPr lang="en-US" altLang="zh-CN" sz="2400" dirty="0">
                <a:solidFill>
                  <a:srgbClr val="800000"/>
                </a:solidFill>
              </a:rPr>
              <a:t> T, </a:t>
            </a:r>
            <a:r>
              <a:rPr lang="en-US" altLang="zh-CN" sz="2400" dirty="0" smtClean="0">
                <a:solidFill>
                  <a:srgbClr val="800000"/>
                </a:solidFill>
              </a:rPr>
              <a:t>void</a:t>
            </a:r>
            <a:r>
              <a:rPr lang="en-US" altLang="zh-CN" sz="2400" dirty="0">
                <a:solidFill>
                  <a:srgbClr val="800000"/>
                </a:solidFill>
              </a:rPr>
              <a:t>( *visit)(</a:t>
            </a:r>
            <a:r>
              <a:rPr lang="en-US" altLang="zh-CN" sz="2400" dirty="0" err="1">
                <a:solidFill>
                  <a:srgbClr val="800000"/>
                </a:solidFill>
              </a:rPr>
              <a:t>TElemType</a:t>
            </a:r>
            <a:r>
              <a:rPr lang="en-US" altLang="zh-CN" sz="2400" dirty="0">
                <a:solidFill>
                  <a:srgbClr val="800000"/>
                </a:solidFill>
              </a:rPr>
              <a:t>&amp; e</a:t>
            </a:r>
            <a:r>
              <a:rPr lang="en-US" altLang="zh-CN" sz="2400" dirty="0" smtClean="0">
                <a:solidFill>
                  <a:srgbClr val="800000"/>
                </a:solidFill>
              </a:rPr>
              <a:t>)</a:t>
            </a:r>
            <a:r>
              <a:rPr lang="en-US" altLang="zh-CN" sz="2400" dirty="0" smtClean="0">
                <a:solidFill>
                  <a:srgbClr val="FF0000"/>
                </a:solidFill>
              </a:rPr>
              <a:t>){</a:t>
            </a:r>
            <a:endParaRPr lang="en-US" altLang="zh-CN" sz="2400" dirty="0">
              <a:solidFill>
                <a:srgbClr val="FF0000"/>
              </a:solidFill>
            </a:endParaRPr>
          </a:p>
          <a:p>
            <a:pPr algn="l" eaLnBrk="1" hangingPunct="1">
              <a:spcBef>
                <a:spcPct val="0"/>
              </a:spcBef>
            </a:pPr>
            <a:r>
              <a:rPr lang="en-US" altLang="zh-CN" sz="2400" dirty="0">
                <a:solidFill>
                  <a:schemeClr val="tx1"/>
                </a:solidFill>
              </a:rPr>
              <a:t>	</a:t>
            </a:r>
            <a:r>
              <a:rPr lang="en-US" altLang="zh-CN" sz="2400" dirty="0" smtClean="0">
                <a:solidFill>
                  <a:schemeClr val="tx1"/>
                </a:solidFill>
              </a:rPr>
              <a:t>if </a:t>
            </a:r>
            <a:r>
              <a:rPr lang="en-US" altLang="zh-CN" sz="2400" dirty="0">
                <a:solidFill>
                  <a:schemeClr val="tx1"/>
                </a:solidFill>
              </a:rPr>
              <a:t>(T) {</a:t>
            </a:r>
          </a:p>
          <a:p>
            <a:pPr algn="l">
              <a:spcBef>
                <a:spcPct val="50000"/>
              </a:spcBef>
            </a:pPr>
            <a:r>
              <a:rPr lang="en-US" altLang="zh-CN" sz="2400" dirty="0">
                <a:solidFill>
                  <a:srgbClr val="FF0000"/>
                </a:solidFill>
              </a:rPr>
              <a:t>	</a:t>
            </a:r>
            <a:r>
              <a:rPr lang="en-US" altLang="zh-CN" sz="2400" dirty="0" smtClean="0">
                <a:solidFill>
                  <a:srgbClr val="FF0000"/>
                </a:solidFill>
              </a:rPr>
              <a:t>	</a:t>
            </a:r>
            <a:r>
              <a:rPr lang="en-US" altLang="zh-CN" sz="2400" dirty="0" err="1" smtClean="0">
                <a:solidFill>
                  <a:srgbClr val="FF0000"/>
                </a:solidFill>
              </a:rPr>
              <a:t>Inorder</a:t>
            </a:r>
            <a:r>
              <a:rPr lang="en-US" altLang="zh-CN" sz="2400" dirty="0" smtClean="0">
                <a:solidFill>
                  <a:srgbClr val="FF0000"/>
                </a:solidFill>
              </a:rPr>
              <a:t>(</a:t>
            </a:r>
            <a:r>
              <a:rPr lang="en-US" altLang="zh-CN" sz="2400" dirty="0" smtClean="0">
                <a:solidFill>
                  <a:srgbClr val="800000"/>
                </a:solidFill>
              </a:rPr>
              <a:t>T-</a:t>
            </a:r>
            <a:r>
              <a:rPr lang="en-US" altLang="zh-CN" sz="2400" dirty="0">
                <a:solidFill>
                  <a:srgbClr val="800000"/>
                </a:solidFill>
              </a:rPr>
              <a:t>&gt;</a:t>
            </a:r>
            <a:r>
              <a:rPr lang="en-US" altLang="zh-CN" sz="2400" dirty="0" err="1">
                <a:solidFill>
                  <a:srgbClr val="800000"/>
                </a:solidFill>
              </a:rPr>
              <a:t>lchild</a:t>
            </a:r>
            <a:r>
              <a:rPr lang="en-US" altLang="zh-CN" sz="2400" dirty="0">
                <a:solidFill>
                  <a:srgbClr val="800000"/>
                </a:solidFill>
              </a:rPr>
              <a:t>, visit</a:t>
            </a:r>
            <a:r>
              <a:rPr lang="en-US" altLang="zh-CN" sz="2400" dirty="0">
                <a:solidFill>
                  <a:srgbClr val="FF0000"/>
                </a:solidFill>
              </a:rPr>
              <a:t>)</a:t>
            </a:r>
            <a:r>
              <a:rPr lang="en-US" altLang="zh-CN" sz="2400" dirty="0">
                <a:solidFill>
                  <a:schemeClr val="tx1"/>
                </a:solidFill>
              </a:rPr>
              <a:t>; //</a:t>
            </a:r>
            <a:r>
              <a:rPr lang="zh-CN" altLang="en-US" sz="2400" dirty="0">
                <a:solidFill>
                  <a:schemeClr val="tx1"/>
                </a:solidFill>
                <a:ea typeface="楷体_GB2312" pitchFamily="49" charset="-122"/>
              </a:rPr>
              <a:t>中序遍历左子树</a:t>
            </a:r>
            <a:endParaRPr lang="zh-CN" altLang="en-US" sz="2400" dirty="0">
              <a:solidFill>
                <a:schemeClr val="tx1"/>
              </a:solidFill>
              <a:latin typeface="宋体" charset="-122"/>
            </a:endParaRPr>
          </a:p>
          <a:p>
            <a:pPr algn="l">
              <a:spcBef>
                <a:spcPct val="50000"/>
              </a:spcBef>
            </a:pPr>
            <a:r>
              <a:rPr lang="en-US" altLang="zh-CN" sz="2400" dirty="0" smtClean="0">
                <a:solidFill>
                  <a:srgbClr val="0000FF"/>
                </a:solidFill>
              </a:rPr>
              <a:t>		visit(T-</a:t>
            </a:r>
            <a:r>
              <a:rPr lang="en-US" altLang="zh-CN" sz="2400" dirty="0">
                <a:solidFill>
                  <a:srgbClr val="0000FF"/>
                </a:solidFill>
              </a:rPr>
              <a:t>&gt;data)</a:t>
            </a:r>
            <a:r>
              <a:rPr lang="en-US" altLang="zh-CN" sz="2400" dirty="0">
                <a:solidFill>
                  <a:schemeClr val="tx1"/>
                </a:solidFill>
              </a:rPr>
              <a:t>;            // </a:t>
            </a:r>
            <a:r>
              <a:rPr lang="zh-CN" altLang="en-US" sz="2400" dirty="0">
                <a:solidFill>
                  <a:srgbClr val="333399"/>
                </a:solidFill>
                <a:ea typeface="楷体_GB2312" pitchFamily="49" charset="-122"/>
              </a:rPr>
              <a:t>访问根结点</a:t>
            </a:r>
            <a:endParaRPr lang="zh-CN" altLang="en-US" sz="2400" dirty="0">
              <a:solidFill>
                <a:schemeClr val="tx1"/>
              </a:solidFill>
              <a:latin typeface="宋体" charset="-122"/>
            </a:endParaRPr>
          </a:p>
          <a:p>
            <a:pPr algn="l">
              <a:spcBef>
                <a:spcPct val="50000"/>
              </a:spcBef>
            </a:pPr>
            <a:r>
              <a:rPr lang="en-US" altLang="zh-CN" sz="2400" dirty="0" smtClean="0">
                <a:solidFill>
                  <a:srgbClr val="FF0000"/>
                </a:solidFill>
              </a:rPr>
              <a:t>		</a:t>
            </a:r>
            <a:r>
              <a:rPr lang="en-US" altLang="zh-CN" sz="2400" dirty="0" err="1" smtClean="0">
                <a:solidFill>
                  <a:srgbClr val="FF0000"/>
                </a:solidFill>
              </a:rPr>
              <a:t>Inorder</a:t>
            </a:r>
            <a:r>
              <a:rPr lang="en-US" altLang="zh-CN" sz="2400" dirty="0" smtClean="0">
                <a:solidFill>
                  <a:srgbClr val="FF0000"/>
                </a:solidFill>
              </a:rPr>
              <a:t>(</a:t>
            </a:r>
            <a:r>
              <a:rPr lang="en-US" altLang="zh-CN" sz="2400" dirty="0" smtClean="0">
                <a:solidFill>
                  <a:srgbClr val="800000"/>
                </a:solidFill>
              </a:rPr>
              <a:t>T-</a:t>
            </a:r>
            <a:r>
              <a:rPr lang="en-US" altLang="zh-CN" sz="2400" dirty="0">
                <a:solidFill>
                  <a:srgbClr val="800000"/>
                </a:solidFill>
              </a:rPr>
              <a:t>&gt;</a:t>
            </a:r>
            <a:r>
              <a:rPr lang="en-US" altLang="zh-CN" sz="2400" dirty="0" err="1">
                <a:solidFill>
                  <a:srgbClr val="800000"/>
                </a:solidFill>
              </a:rPr>
              <a:t>rchild</a:t>
            </a:r>
            <a:r>
              <a:rPr lang="en-US" altLang="zh-CN" sz="2400" dirty="0">
                <a:solidFill>
                  <a:srgbClr val="800000"/>
                </a:solidFill>
              </a:rPr>
              <a:t>, visit</a:t>
            </a:r>
            <a:r>
              <a:rPr lang="en-US" altLang="zh-CN" sz="2400" dirty="0" smtClean="0">
                <a:solidFill>
                  <a:srgbClr val="FF0000"/>
                </a:solidFill>
              </a:rPr>
              <a:t>)</a:t>
            </a:r>
            <a:r>
              <a:rPr lang="en-US" altLang="zh-CN" sz="2400" dirty="0" smtClean="0">
                <a:solidFill>
                  <a:schemeClr val="tx1"/>
                </a:solidFill>
              </a:rPr>
              <a:t>;//</a:t>
            </a:r>
            <a:r>
              <a:rPr lang="zh-CN" altLang="en-US" sz="2400" dirty="0" smtClean="0">
                <a:solidFill>
                  <a:schemeClr val="tx1"/>
                </a:solidFill>
                <a:ea typeface="楷体_GB2312" pitchFamily="49" charset="-122"/>
              </a:rPr>
              <a:t>中序</a:t>
            </a:r>
            <a:r>
              <a:rPr lang="zh-CN" altLang="en-US" sz="2400" dirty="0">
                <a:solidFill>
                  <a:schemeClr val="tx1"/>
                </a:solidFill>
                <a:ea typeface="楷体_GB2312" pitchFamily="49" charset="-122"/>
              </a:rPr>
              <a:t>遍历右子</a:t>
            </a:r>
            <a:r>
              <a:rPr lang="zh-CN" altLang="en-US" sz="2400" dirty="0" smtClean="0">
                <a:solidFill>
                  <a:schemeClr val="tx1"/>
                </a:solidFill>
                <a:ea typeface="楷体_GB2312" pitchFamily="49" charset="-122"/>
              </a:rPr>
              <a:t>树</a:t>
            </a:r>
            <a:endParaRPr lang="en-US" altLang="zh-CN" sz="2400" dirty="0">
              <a:solidFill>
                <a:schemeClr val="tx1"/>
              </a:solidFill>
            </a:endParaRPr>
          </a:p>
          <a:p>
            <a:pPr algn="l" eaLnBrk="1" hangingPunct="1">
              <a:spcBef>
                <a:spcPct val="0"/>
              </a:spcBef>
            </a:pPr>
            <a:r>
              <a:rPr lang="en-US" altLang="zh-CN" sz="2400" dirty="0" smtClean="0">
                <a:solidFill>
                  <a:schemeClr val="tx1"/>
                </a:solidFill>
              </a:rPr>
              <a:t>	}</a:t>
            </a:r>
          </a:p>
          <a:p>
            <a:pPr algn="l" eaLnBrk="1" hangingPunct="1">
              <a:spcBef>
                <a:spcPct val="0"/>
              </a:spcBef>
            </a:pPr>
            <a:r>
              <a:rPr lang="en-US" altLang="zh-CN" sz="2400" dirty="0" smtClean="0">
                <a:solidFill>
                  <a:schemeClr val="tx1"/>
                </a:solidFill>
              </a:rPr>
              <a:t>}//</a:t>
            </a:r>
            <a:r>
              <a:rPr lang="en-US" altLang="zh-CN" sz="2400" dirty="0">
                <a:solidFill>
                  <a:srgbClr val="FF0000"/>
                </a:solidFill>
              </a:rPr>
              <a:t> </a:t>
            </a:r>
            <a:r>
              <a:rPr lang="en-US" altLang="zh-CN" sz="2400" dirty="0" err="1">
                <a:solidFill>
                  <a:srgbClr val="FF0000"/>
                </a:solidFill>
              </a:rPr>
              <a:t>Inorder</a:t>
            </a:r>
            <a:endParaRPr lang="en-US" altLang="zh-CN" sz="2400" dirty="0">
              <a:solidFill>
                <a:schemeClr val="tx1"/>
              </a:solidFill>
            </a:endParaRPr>
          </a:p>
        </p:txBody>
      </p:sp>
      <p:grpSp>
        <p:nvGrpSpPr>
          <p:cNvPr id="5" name="Group 36"/>
          <p:cNvGrpSpPr>
            <a:grpSpLocks/>
          </p:cNvGrpSpPr>
          <p:nvPr/>
        </p:nvGrpSpPr>
        <p:grpSpPr bwMode="auto">
          <a:xfrm>
            <a:off x="5816723" y="-99444"/>
            <a:ext cx="3579813" cy="2730500"/>
            <a:chOff x="2976" y="1344"/>
            <a:chExt cx="2255" cy="1720"/>
          </a:xfrm>
        </p:grpSpPr>
        <p:sp>
          <p:nvSpPr>
            <p:cNvPr id="6" name="Line 9"/>
            <p:cNvSpPr>
              <a:spLocks noChangeShapeType="1"/>
            </p:cNvSpPr>
            <p:nvPr/>
          </p:nvSpPr>
          <p:spPr bwMode="auto">
            <a:xfrm flipH="1">
              <a:off x="3845" y="2569"/>
              <a:ext cx="162" cy="22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 name="Group 10"/>
            <p:cNvGrpSpPr>
              <a:grpSpLocks/>
            </p:cNvGrpSpPr>
            <p:nvPr/>
          </p:nvGrpSpPr>
          <p:grpSpPr bwMode="auto">
            <a:xfrm>
              <a:off x="3507" y="2660"/>
              <a:ext cx="724" cy="404"/>
              <a:chOff x="723" y="1543"/>
              <a:chExt cx="680" cy="404"/>
            </a:xfrm>
          </p:grpSpPr>
          <p:sp>
            <p:nvSpPr>
              <p:cNvPr id="31" name="Oval 11"/>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2" name="Text Box 12"/>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G</a:t>
                </a:r>
              </a:p>
            </p:txBody>
          </p:sp>
        </p:grpSp>
        <p:sp>
          <p:nvSpPr>
            <p:cNvPr id="8" name="Line 13"/>
            <p:cNvSpPr>
              <a:spLocks noChangeShapeType="1"/>
            </p:cNvSpPr>
            <p:nvPr/>
          </p:nvSpPr>
          <p:spPr bwMode="auto">
            <a:xfrm flipH="1">
              <a:off x="3715" y="1680"/>
              <a:ext cx="408" cy="28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4"/>
            <p:cNvSpPr>
              <a:spLocks noChangeShapeType="1"/>
            </p:cNvSpPr>
            <p:nvPr/>
          </p:nvSpPr>
          <p:spPr bwMode="auto">
            <a:xfrm>
              <a:off x="4430" y="1680"/>
              <a:ext cx="408" cy="28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5"/>
            <p:cNvSpPr>
              <a:spLocks noChangeShapeType="1"/>
            </p:cNvSpPr>
            <p:nvPr/>
          </p:nvSpPr>
          <p:spPr bwMode="auto">
            <a:xfrm>
              <a:off x="3749" y="2115"/>
              <a:ext cx="255"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6"/>
            <p:cNvSpPr>
              <a:spLocks noChangeShapeType="1"/>
            </p:cNvSpPr>
            <p:nvPr/>
          </p:nvSpPr>
          <p:spPr bwMode="auto">
            <a:xfrm flipH="1">
              <a:off x="4569" y="2115"/>
              <a:ext cx="259"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7"/>
            <p:cNvSpPr>
              <a:spLocks noChangeShapeType="1"/>
            </p:cNvSpPr>
            <p:nvPr/>
          </p:nvSpPr>
          <p:spPr bwMode="auto">
            <a:xfrm flipH="1">
              <a:off x="3312" y="2070"/>
              <a:ext cx="309" cy="33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 name="Group 18"/>
            <p:cNvGrpSpPr>
              <a:grpSpLocks/>
            </p:cNvGrpSpPr>
            <p:nvPr/>
          </p:nvGrpSpPr>
          <p:grpSpPr bwMode="auto">
            <a:xfrm>
              <a:off x="4021" y="1344"/>
              <a:ext cx="613" cy="404"/>
              <a:chOff x="3544" y="935"/>
              <a:chExt cx="576" cy="404"/>
            </a:xfrm>
          </p:grpSpPr>
          <p:sp>
            <p:nvSpPr>
              <p:cNvPr id="29" name="Oval 19"/>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0" name="Text Box 20"/>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14" name="Group 21"/>
            <p:cNvGrpSpPr>
              <a:grpSpLocks/>
            </p:cNvGrpSpPr>
            <p:nvPr/>
          </p:nvGrpSpPr>
          <p:grpSpPr bwMode="auto">
            <a:xfrm>
              <a:off x="4329" y="2251"/>
              <a:ext cx="613" cy="404"/>
              <a:chOff x="3784" y="1987"/>
              <a:chExt cx="576" cy="404"/>
            </a:xfrm>
          </p:grpSpPr>
          <p:sp>
            <p:nvSpPr>
              <p:cNvPr id="27" name="Oval 2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8" name="Text Box 2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15" name="Group 24"/>
            <p:cNvGrpSpPr>
              <a:grpSpLocks/>
            </p:cNvGrpSpPr>
            <p:nvPr/>
          </p:nvGrpSpPr>
          <p:grpSpPr bwMode="auto">
            <a:xfrm>
              <a:off x="3798" y="2251"/>
              <a:ext cx="613" cy="404"/>
              <a:chOff x="3304" y="1991"/>
              <a:chExt cx="576" cy="404"/>
            </a:xfrm>
          </p:grpSpPr>
          <p:sp>
            <p:nvSpPr>
              <p:cNvPr id="25" name="Oval 25"/>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6" name="Text Box 26"/>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16" name="Group 27"/>
            <p:cNvGrpSpPr>
              <a:grpSpLocks/>
            </p:cNvGrpSpPr>
            <p:nvPr/>
          </p:nvGrpSpPr>
          <p:grpSpPr bwMode="auto">
            <a:xfrm>
              <a:off x="2976" y="2229"/>
              <a:ext cx="613" cy="404"/>
              <a:chOff x="2488" y="1991"/>
              <a:chExt cx="576" cy="404"/>
            </a:xfrm>
          </p:grpSpPr>
          <p:sp>
            <p:nvSpPr>
              <p:cNvPr id="23" name="Oval 28"/>
              <p:cNvSpPr>
                <a:spLocks noChangeArrowheads="1"/>
              </p:cNvSpPr>
              <p:nvPr/>
            </p:nvSpPr>
            <p:spPr bwMode="auto">
              <a:xfrm>
                <a:off x="2572"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4" name="Text Box 29"/>
              <p:cNvSpPr txBox="1">
                <a:spLocks noChangeArrowheads="1"/>
              </p:cNvSpPr>
              <p:nvPr/>
            </p:nvSpPr>
            <p:spPr bwMode="auto">
              <a:xfrm>
                <a:off x="2488"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D</a:t>
                </a:r>
              </a:p>
            </p:txBody>
          </p:sp>
        </p:grpSp>
        <p:grpSp>
          <p:nvGrpSpPr>
            <p:cNvPr id="17" name="Group 30"/>
            <p:cNvGrpSpPr>
              <a:grpSpLocks/>
            </p:cNvGrpSpPr>
            <p:nvPr/>
          </p:nvGrpSpPr>
          <p:grpSpPr bwMode="auto">
            <a:xfrm>
              <a:off x="4618" y="1753"/>
              <a:ext cx="613" cy="404"/>
              <a:chOff x="4216" y="1415"/>
              <a:chExt cx="576" cy="404"/>
            </a:xfrm>
          </p:grpSpPr>
          <p:sp>
            <p:nvSpPr>
              <p:cNvPr id="21" name="Oval 31"/>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2" name="Text Box 32"/>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18" name="Group 33"/>
            <p:cNvGrpSpPr>
              <a:grpSpLocks/>
            </p:cNvGrpSpPr>
            <p:nvPr/>
          </p:nvGrpSpPr>
          <p:grpSpPr bwMode="auto">
            <a:xfrm>
              <a:off x="3411" y="1753"/>
              <a:ext cx="613" cy="404"/>
              <a:chOff x="2920" y="1463"/>
              <a:chExt cx="576" cy="404"/>
            </a:xfrm>
          </p:grpSpPr>
          <p:sp>
            <p:nvSpPr>
              <p:cNvPr id="19" name="Oval 34"/>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0" name="Text Box 35"/>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spTree>
    <p:extLst>
      <p:ext uri="{BB962C8B-B14F-4D97-AF65-F5344CB8AC3E}">
        <p14:creationId xmlns:p14="http://schemas.microsoft.com/office/powerpoint/2010/main" val="1087217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51371492-D760-4389-AFA8-F61063A67FDE}" type="slidenum">
              <a:rPr kumimoji="0" lang="en-US" altLang="zh-CN" sz="1400" b="0" smtClean="0">
                <a:solidFill>
                  <a:schemeClr val="tx1"/>
                </a:solidFill>
              </a:rPr>
              <a:pPr eaLnBrk="1" hangingPunct="1"/>
              <a:t>79</a:t>
            </a:fld>
            <a:endParaRPr kumimoji="0" lang="en-US" altLang="zh-CN" sz="1400" b="0" smtClean="0">
              <a:solidFill>
                <a:schemeClr val="tx1"/>
              </a:solidFill>
            </a:endParaRPr>
          </a:p>
        </p:txBody>
      </p:sp>
      <p:sp>
        <p:nvSpPr>
          <p:cNvPr id="80899" name="Rectangle 3"/>
          <p:cNvSpPr>
            <a:spLocks noGrp="1" noChangeArrowheads="1"/>
          </p:cNvSpPr>
          <p:nvPr>
            <p:ph type="title"/>
          </p:nvPr>
        </p:nvSpPr>
        <p:spPr/>
        <p:txBody>
          <a:bodyPr/>
          <a:lstStyle/>
          <a:p>
            <a:pPr eaLnBrk="1" hangingPunct="1"/>
            <a:r>
              <a:rPr lang="zh-CN" altLang="en-US" dirty="0" smtClean="0"/>
              <a:t>如何建立线索链表</a:t>
            </a:r>
            <a:r>
              <a:rPr lang="zh-CN" altLang="en-US" dirty="0">
                <a:ea typeface="楷体_GB2312" pitchFamily="49" charset="-122"/>
              </a:rPr>
              <a:t>（中序为例）</a:t>
            </a:r>
            <a:r>
              <a:rPr lang="zh-CN" altLang="en-US" dirty="0" smtClean="0"/>
              <a:t>？</a:t>
            </a:r>
          </a:p>
        </p:txBody>
      </p:sp>
      <p:sp>
        <p:nvSpPr>
          <p:cNvPr id="80900" name="Rectangle 4"/>
          <p:cNvSpPr>
            <a:spLocks noGrp="1" noChangeArrowheads="1"/>
          </p:cNvSpPr>
          <p:nvPr>
            <p:ph type="body" idx="1"/>
          </p:nvPr>
        </p:nvSpPr>
        <p:spPr/>
        <p:txBody>
          <a:bodyPr/>
          <a:lstStyle/>
          <a:p>
            <a:pPr marL="533400" indent="-533400" eaLnBrk="1" hangingPunct="1"/>
            <a:r>
              <a:rPr lang="en-US" altLang="zh-CN" dirty="0" smtClean="0">
                <a:solidFill>
                  <a:srgbClr val="FF3300"/>
                </a:solidFill>
              </a:rPr>
              <a:t>_</a:t>
            </a:r>
            <a:r>
              <a:rPr lang="en-US" altLang="zh-CN" dirty="0" err="1" smtClean="0">
                <a:solidFill>
                  <a:srgbClr val="FF3300"/>
                </a:solidFill>
              </a:rPr>
              <a:t>InThreading</a:t>
            </a:r>
            <a:r>
              <a:rPr lang="en-US" altLang="zh-CN" dirty="0" smtClean="0">
                <a:solidFill>
                  <a:srgbClr val="FF3300"/>
                </a:solidFill>
              </a:rPr>
              <a:t>(p)</a:t>
            </a:r>
            <a:r>
              <a:rPr lang="en-US" altLang="zh-CN" dirty="0" smtClean="0">
                <a:solidFill>
                  <a:schemeClr val="tx1"/>
                </a:solidFill>
              </a:rPr>
              <a:t>;//</a:t>
            </a:r>
            <a:r>
              <a:rPr lang="zh-CN" altLang="en-US" dirty="0" smtClean="0">
                <a:solidFill>
                  <a:schemeClr val="tx1"/>
                </a:solidFill>
              </a:rPr>
              <a:t>中序遍历线索化</a:t>
            </a:r>
            <a:endParaRPr lang="en-US" altLang="zh-CN" dirty="0" smtClean="0">
              <a:solidFill>
                <a:schemeClr val="tx1"/>
              </a:solidFill>
            </a:endParaRPr>
          </a:p>
          <a:p>
            <a:pPr marL="533400" indent="-533400" eaLnBrk="1" hangingPunct="1"/>
            <a:r>
              <a:rPr lang="zh-CN" altLang="en-US" dirty="0" smtClean="0">
                <a:solidFill>
                  <a:schemeClr val="tx1"/>
                </a:solidFill>
              </a:rPr>
              <a:t>基本思想：递归算法</a:t>
            </a:r>
          </a:p>
          <a:p>
            <a:pPr marL="990600" lvl="1" indent="-533400" eaLnBrk="1" hangingPunct="1">
              <a:buFontTx/>
              <a:buAutoNum type="arabicPeriod"/>
            </a:pPr>
            <a:r>
              <a:rPr lang="zh-CN" altLang="en-US" dirty="0" smtClean="0">
                <a:solidFill>
                  <a:schemeClr val="tx1"/>
                </a:solidFill>
              </a:rPr>
              <a:t>对</a:t>
            </a:r>
            <a:r>
              <a:rPr lang="zh-CN" altLang="en-US" dirty="0" smtClean="0">
                <a:solidFill>
                  <a:srgbClr val="FF0000"/>
                </a:solidFill>
              </a:rPr>
              <a:t>左子树</a:t>
            </a:r>
            <a:r>
              <a:rPr lang="zh-CN" altLang="en-US" dirty="0" smtClean="0">
                <a:solidFill>
                  <a:schemeClr val="tx1"/>
                </a:solidFill>
              </a:rPr>
              <a:t>进行线索化。</a:t>
            </a:r>
            <a:endParaRPr lang="en-US" altLang="zh-CN" dirty="0" smtClean="0">
              <a:solidFill>
                <a:schemeClr val="tx1"/>
              </a:solidFill>
            </a:endParaRPr>
          </a:p>
          <a:p>
            <a:pPr marL="990600" lvl="1" indent="-533400" eaLnBrk="1" hangingPunct="1">
              <a:buFontTx/>
              <a:buAutoNum type="arabicPeriod"/>
            </a:pPr>
            <a:r>
              <a:rPr lang="zh-CN" altLang="en-US" dirty="0" smtClean="0">
                <a:solidFill>
                  <a:srgbClr val="FF0000"/>
                </a:solidFill>
              </a:rPr>
              <a:t>处理当前节点</a:t>
            </a:r>
            <a:r>
              <a:rPr lang="en-US" altLang="zh-CN" dirty="0" smtClean="0">
                <a:solidFill>
                  <a:srgbClr val="FF0000"/>
                </a:solidFill>
              </a:rPr>
              <a:t>p</a:t>
            </a:r>
            <a:endParaRPr lang="en-US" altLang="zh-CN" dirty="0" smtClean="0">
              <a:solidFill>
                <a:schemeClr val="tx1"/>
              </a:solidFill>
            </a:endParaRPr>
          </a:p>
          <a:p>
            <a:pPr marL="1200150" lvl="2" indent="-342900" eaLnBrk="1" hangingPunct="1"/>
            <a:r>
              <a:rPr lang="zh-CN" altLang="en-US" sz="2800" dirty="0" smtClean="0">
                <a:solidFill>
                  <a:schemeClr val="tx1"/>
                </a:solidFill>
              </a:rPr>
              <a:t>设置节点</a:t>
            </a:r>
            <a:r>
              <a:rPr lang="en-US" altLang="zh-CN" sz="2800" dirty="0" smtClean="0">
                <a:solidFill>
                  <a:schemeClr val="tx1"/>
                </a:solidFill>
              </a:rPr>
              <a:t>pre</a:t>
            </a:r>
            <a:r>
              <a:rPr lang="zh-CN" altLang="en-US" sz="2800" dirty="0" smtClean="0">
                <a:solidFill>
                  <a:schemeClr val="tx1"/>
                </a:solidFill>
              </a:rPr>
              <a:t>和节点</a:t>
            </a:r>
            <a:r>
              <a:rPr lang="en-US" altLang="zh-CN" sz="2800" dirty="0" smtClean="0">
                <a:solidFill>
                  <a:schemeClr val="tx1"/>
                </a:solidFill>
              </a:rPr>
              <a:t>p</a:t>
            </a:r>
            <a:r>
              <a:rPr lang="zh-CN" altLang="en-US" sz="2800" dirty="0" smtClean="0">
                <a:solidFill>
                  <a:schemeClr val="tx1"/>
                </a:solidFill>
              </a:rPr>
              <a:t>的线索</a:t>
            </a:r>
            <a:endParaRPr lang="en-US" altLang="zh-CN" sz="2800" dirty="0" smtClean="0">
              <a:solidFill>
                <a:schemeClr val="tx1"/>
              </a:solidFill>
            </a:endParaRPr>
          </a:p>
          <a:p>
            <a:pPr marL="1200150" lvl="2" indent="-342900" eaLnBrk="1" hangingPunct="1"/>
            <a:r>
              <a:rPr lang="zh-CN" altLang="en-US" sz="2800" dirty="0" smtClean="0">
                <a:solidFill>
                  <a:srgbClr val="FF0000"/>
                </a:solidFill>
              </a:rPr>
              <a:t>令</a:t>
            </a:r>
            <a:r>
              <a:rPr lang="en-US" altLang="zh-CN" sz="2800" dirty="0" smtClean="0">
                <a:solidFill>
                  <a:srgbClr val="FF0000"/>
                </a:solidFill>
              </a:rPr>
              <a:t>pre</a:t>
            </a:r>
            <a:r>
              <a:rPr lang="zh-CN" altLang="en-US" sz="2800" dirty="0" smtClean="0">
                <a:solidFill>
                  <a:srgbClr val="FF0000"/>
                </a:solidFill>
              </a:rPr>
              <a:t>指向当前节点</a:t>
            </a:r>
            <a:r>
              <a:rPr lang="en-US" altLang="zh-CN" sz="2800" dirty="0" smtClean="0">
                <a:solidFill>
                  <a:srgbClr val="FF0000"/>
                </a:solidFill>
              </a:rPr>
              <a:t>p</a:t>
            </a:r>
            <a:r>
              <a:rPr lang="zh-CN" altLang="en-US" sz="2800" dirty="0" smtClean="0">
                <a:solidFill>
                  <a:srgbClr val="FF0000"/>
                </a:solidFill>
              </a:rPr>
              <a:t>。</a:t>
            </a:r>
            <a:endParaRPr lang="en-US" altLang="zh-CN" sz="2800" dirty="0" smtClean="0">
              <a:solidFill>
                <a:srgbClr val="FF0000"/>
              </a:solidFill>
            </a:endParaRPr>
          </a:p>
          <a:p>
            <a:pPr marL="990600" lvl="1" indent="-533400" eaLnBrk="1" hangingPunct="1">
              <a:buFontTx/>
              <a:buAutoNum type="arabicPeriod"/>
            </a:pPr>
            <a:r>
              <a:rPr lang="zh-CN" altLang="en-US" dirty="0" smtClean="0">
                <a:solidFill>
                  <a:schemeClr val="tx1"/>
                </a:solidFill>
              </a:rPr>
              <a:t>对</a:t>
            </a:r>
            <a:r>
              <a:rPr lang="zh-CN" altLang="en-US" dirty="0" smtClean="0">
                <a:solidFill>
                  <a:srgbClr val="FF0000"/>
                </a:solidFill>
              </a:rPr>
              <a:t>右子树</a:t>
            </a:r>
            <a:r>
              <a:rPr lang="zh-CN" altLang="en-US" dirty="0" smtClean="0">
                <a:solidFill>
                  <a:schemeClr val="tx1"/>
                </a:solidFill>
              </a:rPr>
              <a:t>进行线索化。</a:t>
            </a:r>
            <a:endParaRPr lang="en-US" altLang="zh-CN" dirty="0" smtClean="0">
              <a:solidFill>
                <a:schemeClr val="tx1"/>
              </a:solidFill>
            </a:endParaRPr>
          </a:p>
        </p:txBody>
      </p:sp>
      <p:grpSp>
        <p:nvGrpSpPr>
          <p:cNvPr id="5" name="Group 36"/>
          <p:cNvGrpSpPr>
            <a:grpSpLocks/>
          </p:cNvGrpSpPr>
          <p:nvPr/>
        </p:nvGrpSpPr>
        <p:grpSpPr bwMode="auto">
          <a:xfrm>
            <a:off x="5564187" y="3140968"/>
            <a:ext cx="3579813" cy="2730500"/>
            <a:chOff x="2976" y="1344"/>
            <a:chExt cx="2255" cy="1720"/>
          </a:xfrm>
        </p:grpSpPr>
        <p:sp>
          <p:nvSpPr>
            <p:cNvPr id="6" name="Line 9"/>
            <p:cNvSpPr>
              <a:spLocks noChangeShapeType="1"/>
            </p:cNvSpPr>
            <p:nvPr/>
          </p:nvSpPr>
          <p:spPr bwMode="auto">
            <a:xfrm flipH="1">
              <a:off x="3845" y="2569"/>
              <a:ext cx="162" cy="22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 name="Group 10"/>
            <p:cNvGrpSpPr>
              <a:grpSpLocks/>
            </p:cNvGrpSpPr>
            <p:nvPr/>
          </p:nvGrpSpPr>
          <p:grpSpPr bwMode="auto">
            <a:xfrm>
              <a:off x="3507" y="2660"/>
              <a:ext cx="724" cy="404"/>
              <a:chOff x="723" y="1543"/>
              <a:chExt cx="680" cy="404"/>
            </a:xfrm>
          </p:grpSpPr>
          <p:sp>
            <p:nvSpPr>
              <p:cNvPr id="31" name="Oval 11"/>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2" name="Text Box 12"/>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G</a:t>
                </a:r>
              </a:p>
            </p:txBody>
          </p:sp>
        </p:grpSp>
        <p:sp>
          <p:nvSpPr>
            <p:cNvPr id="8" name="Line 13"/>
            <p:cNvSpPr>
              <a:spLocks noChangeShapeType="1"/>
            </p:cNvSpPr>
            <p:nvPr/>
          </p:nvSpPr>
          <p:spPr bwMode="auto">
            <a:xfrm flipH="1">
              <a:off x="3715" y="1680"/>
              <a:ext cx="408" cy="28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4"/>
            <p:cNvSpPr>
              <a:spLocks noChangeShapeType="1"/>
            </p:cNvSpPr>
            <p:nvPr/>
          </p:nvSpPr>
          <p:spPr bwMode="auto">
            <a:xfrm>
              <a:off x="4430" y="1680"/>
              <a:ext cx="408" cy="28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5"/>
            <p:cNvSpPr>
              <a:spLocks noChangeShapeType="1"/>
            </p:cNvSpPr>
            <p:nvPr/>
          </p:nvSpPr>
          <p:spPr bwMode="auto">
            <a:xfrm>
              <a:off x="3749" y="2115"/>
              <a:ext cx="255"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6"/>
            <p:cNvSpPr>
              <a:spLocks noChangeShapeType="1"/>
            </p:cNvSpPr>
            <p:nvPr/>
          </p:nvSpPr>
          <p:spPr bwMode="auto">
            <a:xfrm flipH="1">
              <a:off x="4569" y="2115"/>
              <a:ext cx="259"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7"/>
            <p:cNvSpPr>
              <a:spLocks noChangeShapeType="1"/>
            </p:cNvSpPr>
            <p:nvPr/>
          </p:nvSpPr>
          <p:spPr bwMode="auto">
            <a:xfrm flipH="1">
              <a:off x="3312" y="2070"/>
              <a:ext cx="309" cy="33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 name="Group 18"/>
            <p:cNvGrpSpPr>
              <a:grpSpLocks/>
            </p:cNvGrpSpPr>
            <p:nvPr/>
          </p:nvGrpSpPr>
          <p:grpSpPr bwMode="auto">
            <a:xfrm>
              <a:off x="4021" y="1344"/>
              <a:ext cx="613" cy="404"/>
              <a:chOff x="3544" y="935"/>
              <a:chExt cx="576" cy="404"/>
            </a:xfrm>
          </p:grpSpPr>
          <p:sp>
            <p:nvSpPr>
              <p:cNvPr id="29" name="Oval 19"/>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0" name="Text Box 20"/>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14" name="Group 21"/>
            <p:cNvGrpSpPr>
              <a:grpSpLocks/>
            </p:cNvGrpSpPr>
            <p:nvPr/>
          </p:nvGrpSpPr>
          <p:grpSpPr bwMode="auto">
            <a:xfrm>
              <a:off x="4329" y="2251"/>
              <a:ext cx="613" cy="404"/>
              <a:chOff x="3784" y="1987"/>
              <a:chExt cx="576" cy="404"/>
            </a:xfrm>
          </p:grpSpPr>
          <p:sp>
            <p:nvSpPr>
              <p:cNvPr id="27" name="Oval 2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8" name="Text Box 2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15" name="Group 24"/>
            <p:cNvGrpSpPr>
              <a:grpSpLocks/>
            </p:cNvGrpSpPr>
            <p:nvPr/>
          </p:nvGrpSpPr>
          <p:grpSpPr bwMode="auto">
            <a:xfrm>
              <a:off x="3798" y="2251"/>
              <a:ext cx="613" cy="404"/>
              <a:chOff x="3304" y="1991"/>
              <a:chExt cx="576" cy="404"/>
            </a:xfrm>
          </p:grpSpPr>
          <p:sp>
            <p:nvSpPr>
              <p:cNvPr id="25" name="Oval 25"/>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6" name="Text Box 26"/>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16" name="Group 27"/>
            <p:cNvGrpSpPr>
              <a:grpSpLocks/>
            </p:cNvGrpSpPr>
            <p:nvPr/>
          </p:nvGrpSpPr>
          <p:grpSpPr bwMode="auto">
            <a:xfrm>
              <a:off x="2976" y="2229"/>
              <a:ext cx="613" cy="404"/>
              <a:chOff x="2488" y="1991"/>
              <a:chExt cx="576" cy="404"/>
            </a:xfrm>
          </p:grpSpPr>
          <p:sp>
            <p:nvSpPr>
              <p:cNvPr id="23" name="Oval 28"/>
              <p:cNvSpPr>
                <a:spLocks noChangeArrowheads="1"/>
              </p:cNvSpPr>
              <p:nvPr/>
            </p:nvSpPr>
            <p:spPr bwMode="auto">
              <a:xfrm>
                <a:off x="2572"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4" name="Text Box 29"/>
              <p:cNvSpPr txBox="1">
                <a:spLocks noChangeArrowheads="1"/>
              </p:cNvSpPr>
              <p:nvPr/>
            </p:nvSpPr>
            <p:spPr bwMode="auto">
              <a:xfrm>
                <a:off x="2488"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D</a:t>
                </a:r>
              </a:p>
            </p:txBody>
          </p:sp>
        </p:grpSp>
        <p:grpSp>
          <p:nvGrpSpPr>
            <p:cNvPr id="17" name="Group 30"/>
            <p:cNvGrpSpPr>
              <a:grpSpLocks/>
            </p:cNvGrpSpPr>
            <p:nvPr/>
          </p:nvGrpSpPr>
          <p:grpSpPr bwMode="auto">
            <a:xfrm>
              <a:off x="4618" y="1753"/>
              <a:ext cx="613" cy="404"/>
              <a:chOff x="4216" y="1415"/>
              <a:chExt cx="576" cy="404"/>
            </a:xfrm>
          </p:grpSpPr>
          <p:sp>
            <p:nvSpPr>
              <p:cNvPr id="21" name="Oval 31"/>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2" name="Text Box 32"/>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18" name="Group 33"/>
            <p:cNvGrpSpPr>
              <a:grpSpLocks/>
            </p:cNvGrpSpPr>
            <p:nvPr/>
          </p:nvGrpSpPr>
          <p:grpSpPr bwMode="auto">
            <a:xfrm>
              <a:off x="3411" y="1753"/>
              <a:ext cx="613" cy="404"/>
              <a:chOff x="2920" y="1463"/>
              <a:chExt cx="576" cy="404"/>
            </a:xfrm>
          </p:grpSpPr>
          <p:sp>
            <p:nvSpPr>
              <p:cNvPr id="19" name="Oval 34"/>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0" name="Text Box 35"/>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spTree>
    <p:extLst>
      <p:ext uri="{BB962C8B-B14F-4D97-AF65-F5344CB8AC3E}">
        <p14:creationId xmlns:p14="http://schemas.microsoft.com/office/powerpoint/2010/main" val="248878667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80748756-39F4-46B0-A5B2-851FC391B097}" type="slidenum">
              <a:rPr kumimoji="0" lang="en-US" altLang="zh-CN" sz="1400" b="0" smtClean="0">
                <a:solidFill>
                  <a:schemeClr val="tx1"/>
                </a:solidFill>
              </a:rPr>
              <a:pPr eaLnBrk="1" hangingPunct="1"/>
              <a:t>8</a:t>
            </a:fld>
            <a:endParaRPr kumimoji="0" lang="en-US" altLang="zh-CN" sz="1400" b="0" smtClean="0">
              <a:solidFill>
                <a:schemeClr val="tx1"/>
              </a:solidFill>
            </a:endParaRPr>
          </a:p>
        </p:txBody>
      </p:sp>
      <p:sp>
        <p:nvSpPr>
          <p:cNvPr id="11267" name="Rectangle 41"/>
          <p:cNvSpPr>
            <a:spLocks noGrp="1" noChangeArrowheads="1"/>
          </p:cNvSpPr>
          <p:nvPr>
            <p:ph type="title"/>
          </p:nvPr>
        </p:nvSpPr>
        <p:spPr/>
        <p:txBody>
          <a:bodyPr/>
          <a:lstStyle/>
          <a:p>
            <a:pPr eaLnBrk="1" hangingPunct="1"/>
            <a:r>
              <a:rPr lang="en-US" altLang="zh-CN" smtClean="0"/>
              <a:t> </a:t>
            </a:r>
            <a:r>
              <a:rPr lang="zh-CN" altLang="en-US" smtClean="0"/>
              <a:t>基本操作：</a:t>
            </a:r>
          </a:p>
        </p:txBody>
      </p:sp>
      <p:sp>
        <p:nvSpPr>
          <p:cNvPr id="11268" name="Rectangle 42"/>
          <p:cNvSpPr>
            <a:spLocks noGrp="1" noChangeArrowheads="1"/>
          </p:cNvSpPr>
          <p:nvPr>
            <p:ph type="body" idx="1"/>
          </p:nvPr>
        </p:nvSpPr>
        <p:spPr/>
        <p:txBody>
          <a:bodyPr/>
          <a:lstStyle/>
          <a:p>
            <a:pPr eaLnBrk="1" hangingPunct="1"/>
            <a:r>
              <a:rPr lang="zh-CN" altLang="en-US" smtClean="0"/>
              <a:t>结构类</a:t>
            </a:r>
          </a:p>
          <a:p>
            <a:pPr lvl="1" eaLnBrk="1" hangingPunct="1"/>
            <a:r>
              <a:rPr lang="en-US" altLang="zh-CN" smtClean="0"/>
              <a:t>InitTree(&amp;T)  // </a:t>
            </a:r>
            <a:r>
              <a:rPr lang="zh-CN" altLang="en-US" smtClean="0"/>
              <a:t>初始化置空树 </a:t>
            </a:r>
          </a:p>
          <a:p>
            <a:pPr lvl="1" eaLnBrk="1" hangingPunct="1"/>
            <a:r>
              <a:rPr lang="en-US" altLang="zh-CN" smtClean="0"/>
              <a:t>CreateTree(&amp;T, definition) // </a:t>
            </a:r>
            <a:r>
              <a:rPr lang="zh-CN" altLang="en-US" smtClean="0"/>
              <a:t>按定义构造树</a:t>
            </a:r>
          </a:p>
          <a:p>
            <a:pPr lvl="1" eaLnBrk="1" hangingPunct="1"/>
            <a:r>
              <a:rPr lang="en-US" altLang="zh-CN" smtClean="0"/>
              <a:t>ClearTree(&amp;T) // </a:t>
            </a:r>
            <a:r>
              <a:rPr lang="zh-CN" altLang="en-US" smtClean="0"/>
              <a:t>将树清空</a:t>
            </a:r>
          </a:p>
          <a:p>
            <a:pPr lvl="1" eaLnBrk="1" hangingPunct="1"/>
            <a:r>
              <a:rPr lang="en-US" altLang="zh-CN" smtClean="0"/>
              <a:t>DestroyTree(&amp;T)  // </a:t>
            </a:r>
            <a:r>
              <a:rPr lang="zh-CN" altLang="en-US" smtClean="0"/>
              <a:t>销毁树的结构</a:t>
            </a:r>
          </a:p>
          <a:p>
            <a:pPr eaLnBrk="1" hangingPunct="1"/>
            <a:r>
              <a:rPr lang="zh-CN" altLang="en-US" smtClean="0"/>
              <a:t>属性类</a:t>
            </a:r>
          </a:p>
          <a:p>
            <a:pPr lvl="1" eaLnBrk="1" hangingPunct="1"/>
            <a:r>
              <a:rPr lang="en-US" altLang="zh-CN" smtClean="0"/>
              <a:t>TreeEmpty(T)  // </a:t>
            </a:r>
            <a:r>
              <a:rPr lang="zh-CN" altLang="en-US" smtClean="0"/>
              <a:t>判定树是否为空树 </a:t>
            </a:r>
          </a:p>
          <a:p>
            <a:pPr lvl="1" eaLnBrk="1" hangingPunct="1"/>
            <a:r>
              <a:rPr lang="en-US" altLang="zh-CN" smtClean="0"/>
              <a:t>TreeDepth(T)  // </a:t>
            </a:r>
            <a:r>
              <a:rPr lang="zh-CN" altLang="en-US" smtClean="0"/>
              <a:t>求树的深度</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088909B4-8E82-4ADB-B6A5-C6919652A60A}" type="slidenum">
              <a:rPr kumimoji="0" lang="en-US" altLang="zh-CN" sz="1400" b="0" smtClean="0">
                <a:solidFill>
                  <a:schemeClr val="tx1"/>
                </a:solidFill>
              </a:rPr>
              <a:pPr eaLnBrk="1" hangingPunct="1"/>
              <a:t>80</a:t>
            </a:fld>
            <a:endParaRPr kumimoji="0" lang="en-US" altLang="zh-CN" sz="1400" b="0" smtClean="0">
              <a:solidFill>
                <a:schemeClr val="tx1"/>
              </a:solidFill>
            </a:endParaRPr>
          </a:p>
        </p:txBody>
      </p:sp>
      <p:sp>
        <p:nvSpPr>
          <p:cNvPr id="82947" name="Text Box 2"/>
          <p:cNvSpPr txBox="1">
            <a:spLocks noChangeArrowheads="1"/>
          </p:cNvSpPr>
          <p:nvPr/>
        </p:nvSpPr>
        <p:spPr bwMode="auto">
          <a:xfrm>
            <a:off x="179388" y="152400"/>
            <a:ext cx="8763000" cy="6530975"/>
          </a:xfrm>
          <a:prstGeom prst="rect">
            <a:avLst/>
          </a:prstGeom>
          <a:solidFill>
            <a:schemeClr val="bg1"/>
          </a:solidFill>
          <a:ln w="12700" cap="sq">
            <a:solidFill>
              <a:schemeClr val="tx2"/>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0"/>
              </a:spcBef>
            </a:pPr>
            <a:r>
              <a:rPr lang="en-US" altLang="zh-CN" sz="2400" dirty="0">
                <a:solidFill>
                  <a:schemeClr val="tx1"/>
                </a:solidFill>
                <a:ea typeface="楷体_GB2312" pitchFamily="49" charset="-122"/>
              </a:rPr>
              <a:t>void _</a:t>
            </a:r>
            <a:r>
              <a:rPr lang="en-US" altLang="zh-CN" sz="2400" dirty="0" err="1">
                <a:solidFill>
                  <a:schemeClr val="tx1"/>
                </a:solidFill>
                <a:ea typeface="楷体_GB2312" pitchFamily="49" charset="-122"/>
              </a:rPr>
              <a:t>InThreading</a:t>
            </a:r>
            <a:r>
              <a:rPr lang="en-US" altLang="zh-CN" sz="2400" dirty="0">
                <a:solidFill>
                  <a:schemeClr val="tx1"/>
                </a:solidFill>
                <a:ea typeface="楷体_GB2312" pitchFamily="49" charset="-122"/>
              </a:rPr>
              <a:t>(</a:t>
            </a:r>
            <a:r>
              <a:rPr lang="en-US" altLang="zh-CN" sz="2400" dirty="0" err="1">
                <a:solidFill>
                  <a:schemeClr val="tx1"/>
                </a:solidFill>
                <a:ea typeface="楷体_GB2312" pitchFamily="49" charset="-122"/>
              </a:rPr>
              <a:t>BiThrTree</a:t>
            </a:r>
            <a:r>
              <a:rPr lang="en-US" altLang="zh-CN" sz="2400" dirty="0">
                <a:solidFill>
                  <a:schemeClr val="tx1"/>
                </a:solidFill>
                <a:ea typeface="楷体_GB2312" pitchFamily="49" charset="-122"/>
              </a:rPr>
              <a:t> p) { </a:t>
            </a:r>
            <a:r>
              <a:rPr lang="en-US" altLang="zh-CN" sz="2400" dirty="0">
                <a:solidFill>
                  <a:srgbClr val="FF3300"/>
                </a:solidFill>
                <a:ea typeface="楷体_GB2312" pitchFamily="49" charset="-122"/>
              </a:rPr>
              <a:t>//</a:t>
            </a:r>
            <a:r>
              <a:rPr lang="zh-CN" altLang="en-US" sz="2400" dirty="0">
                <a:solidFill>
                  <a:srgbClr val="FF3300"/>
                </a:solidFill>
                <a:ea typeface="楷体_GB2312" pitchFamily="49" charset="-122"/>
              </a:rPr>
              <a:t>递归程序</a:t>
            </a:r>
          </a:p>
          <a:p>
            <a:pPr algn="l" eaLnBrk="1" hangingPunct="1">
              <a:lnSpc>
                <a:spcPct val="110000"/>
              </a:lnSpc>
              <a:spcBef>
                <a:spcPct val="0"/>
              </a:spcBef>
            </a:pPr>
            <a:r>
              <a:rPr lang="zh-CN" altLang="en-US" sz="2400" dirty="0">
                <a:solidFill>
                  <a:schemeClr val="tx1"/>
                </a:solidFill>
                <a:ea typeface="楷体_GB2312" pitchFamily="49" charset="-122"/>
              </a:rPr>
              <a:t>    </a:t>
            </a:r>
            <a:r>
              <a:rPr lang="en-US" altLang="zh-CN" sz="2400" dirty="0">
                <a:solidFill>
                  <a:schemeClr val="tx1"/>
                </a:solidFill>
                <a:ea typeface="楷体_GB2312" pitchFamily="49" charset="-122"/>
              </a:rPr>
              <a:t>if (p) {// </a:t>
            </a:r>
            <a:r>
              <a:rPr lang="zh-CN" altLang="en-US" sz="2400" dirty="0">
                <a:solidFill>
                  <a:schemeClr val="tx1"/>
                </a:solidFill>
                <a:ea typeface="楷体_GB2312" pitchFamily="49" charset="-122"/>
              </a:rPr>
              <a:t>对以</a:t>
            </a:r>
            <a:r>
              <a:rPr lang="en-US" altLang="zh-CN" sz="2400" dirty="0">
                <a:solidFill>
                  <a:schemeClr val="tx1"/>
                </a:solidFill>
                <a:ea typeface="楷体_GB2312" pitchFamily="49" charset="-122"/>
              </a:rPr>
              <a:t>p</a:t>
            </a:r>
            <a:r>
              <a:rPr lang="zh-CN" altLang="en-US" sz="2400" dirty="0">
                <a:solidFill>
                  <a:schemeClr val="tx1"/>
                </a:solidFill>
                <a:ea typeface="楷体_GB2312" pitchFamily="49" charset="-122"/>
              </a:rPr>
              <a:t>为根的非空二叉树进行线索化</a:t>
            </a:r>
          </a:p>
          <a:p>
            <a:pPr algn="l" eaLnBrk="1" hangingPunct="1">
              <a:lnSpc>
                <a:spcPct val="110000"/>
              </a:lnSpc>
              <a:spcBef>
                <a:spcPct val="0"/>
              </a:spcBef>
            </a:pPr>
            <a:r>
              <a:rPr lang="zh-CN" altLang="en-US" sz="2400" dirty="0">
                <a:solidFill>
                  <a:schemeClr val="tx1"/>
                </a:solidFill>
                <a:ea typeface="楷体_GB2312" pitchFamily="49" charset="-122"/>
              </a:rPr>
              <a:t>	</a:t>
            </a: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r>
              <a:rPr lang="zh-CN" altLang="en-US" sz="2400" dirty="0">
                <a:solidFill>
                  <a:schemeClr val="tx1"/>
                </a:solidFill>
                <a:ea typeface="楷体_GB2312" pitchFamily="49" charset="-122"/>
              </a:rPr>
              <a:t>    </a:t>
            </a:r>
            <a:r>
              <a:rPr lang="en-US" altLang="zh-CN" sz="2400" dirty="0">
                <a:solidFill>
                  <a:schemeClr val="tx1"/>
                </a:solidFill>
                <a:ea typeface="楷体_GB2312" pitchFamily="49" charset="-122"/>
              </a:rPr>
              <a:t>} // if (p) </a:t>
            </a:r>
          </a:p>
          <a:p>
            <a:pPr algn="l" eaLnBrk="1" hangingPunct="1">
              <a:lnSpc>
                <a:spcPct val="110000"/>
              </a:lnSpc>
              <a:spcBef>
                <a:spcPct val="0"/>
              </a:spcBef>
            </a:pPr>
            <a:r>
              <a:rPr lang="en-US" altLang="zh-CN" sz="2400" dirty="0">
                <a:solidFill>
                  <a:schemeClr val="tx1"/>
                </a:solidFill>
                <a:ea typeface="楷体_GB2312" pitchFamily="49" charset="-122"/>
              </a:rPr>
              <a:t>} // </a:t>
            </a:r>
            <a:r>
              <a:rPr lang="en-US" altLang="zh-CN" sz="2400" dirty="0" err="1">
                <a:solidFill>
                  <a:schemeClr val="tx1"/>
                </a:solidFill>
                <a:ea typeface="楷体_GB2312" pitchFamily="49" charset="-122"/>
              </a:rPr>
              <a:t>InThreading</a:t>
            </a:r>
            <a:endParaRPr lang="en-US" altLang="zh-CN" sz="2400" dirty="0">
              <a:solidFill>
                <a:schemeClr val="tx1"/>
              </a:solidFill>
              <a:ea typeface="楷体_GB2312" pitchFamily="49" charset="-122"/>
            </a:endParaRPr>
          </a:p>
        </p:txBody>
      </p:sp>
      <p:sp>
        <p:nvSpPr>
          <p:cNvPr id="332803" name="Rectangle 3"/>
          <p:cNvSpPr>
            <a:spLocks noChangeArrowheads="1"/>
          </p:cNvSpPr>
          <p:nvPr/>
        </p:nvSpPr>
        <p:spPr bwMode="auto">
          <a:xfrm>
            <a:off x="990600" y="1124744"/>
            <a:ext cx="7620000" cy="4524315"/>
          </a:xfrm>
          <a:prstGeom prst="rect">
            <a:avLst/>
          </a:prstGeom>
          <a:solidFill>
            <a:schemeClr val="bg1"/>
          </a:solidFill>
          <a:ln w="28575">
            <a:solidFill>
              <a:schemeClr val="tx2"/>
            </a:solidFill>
            <a:prstDash val="dash"/>
            <a:miter lim="800000"/>
            <a:headEnd/>
            <a:tailEnd/>
          </a:ln>
        </p:spPr>
        <p:txBody>
          <a:bodyPr>
            <a:spAutoFit/>
          </a:bodyPr>
          <a:lstStyle/>
          <a:p>
            <a:pPr algn="l">
              <a:spcBef>
                <a:spcPct val="10000"/>
              </a:spcBef>
            </a:pPr>
            <a:r>
              <a:rPr lang="en-US" altLang="zh-CN" sz="2400" dirty="0">
                <a:solidFill>
                  <a:srgbClr val="FF3300"/>
                </a:solidFill>
                <a:ea typeface="楷体_GB2312" pitchFamily="49" charset="-122"/>
              </a:rPr>
              <a:t>_</a:t>
            </a:r>
            <a:r>
              <a:rPr lang="en-US" altLang="zh-CN" sz="2400" dirty="0" err="1">
                <a:solidFill>
                  <a:srgbClr val="FF3300"/>
                </a:solidFill>
                <a:ea typeface="楷体_GB2312" pitchFamily="49" charset="-122"/>
              </a:rPr>
              <a:t>InThreading</a:t>
            </a:r>
            <a:r>
              <a:rPr lang="en-US" altLang="zh-CN" sz="2400" dirty="0">
                <a:solidFill>
                  <a:srgbClr val="FF3300"/>
                </a:solidFill>
                <a:ea typeface="楷体_GB2312" pitchFamily="49" charset="-122"/>
              </a:rPr>
              <a:t>(p-&gt;</a:t>
            </a:r>
            <a:r>
              <a:rPr lang="en-US" altLang="zh-CN" sz="2400" dirty="0" err="1">
                <a:solidFill>
                  <a:srgbClr val="FF3300"/>
                </a:solidFill>
                <a:ea typeface="楷体_GB2312" pitchFamily="49" charset="-122"/>
              </a:rPr>
              <a:t>lchild</a:t>
            </a:r>
            <a:r>
              <a:rPr lang="en-US" altLang="zh-CN" sz="2400" dirty="0">
                <a:solidFill>
                  <a:srgbClr val="FF3300"/>
                </a:solidFill>
                <a:ea typeface="楷体_GB2312" pitchFamily="49" charset="-122"/>
              </a:rPr>
              <a:t>);// </a:t>
            </a:r>
            <a:r>
              <a:rPr lang="zh-CN" altLang="en-US" sz="2400" dirty="0">
                <a:solidFill>
                  <a:srgbClr val="FF3300"/>
                </a:solidFill>
                <a:ea typeface="楷体_GB2312" pitchFamily="49" charset="-122"/>
              </a:rPr>
              <a:t>左子树线索化</a:t>
            </a: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en-US" altLang="zh-CN" sz="2400" dirty="0" smtClean="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r>
              <a:rPr lang="en-US" altLang="zh-CN" sz="2400" dirty="0">
                <a:solidFill>
                  <a:srgbClr val="FF3300"/>
                </a:solidFill>
                <a:ea typeface="楷体_GB2312" pitchFamily="49" charset="-122"/>
              </a:rPr>
              <a:t>_</a:t>
            </a:r>
            <a:r>
              <a:rPr lang="en-US" altLang="zh-CN" sz="2400" dirty="0" err="1">
                <a:solidFill>
                  <a:srgbClr val="FF3300"/>
                </a:solidFill>
                <a:ea typeface="楷体_GB2312" pitchFamily="49" charset="-122"/>
              </a:rPr>
              <a:t>InThreading</a:t>
            </a:r>
            <a:r>
              <a:rPr lang="en-US" altLang="zh-CN" sz="2400" dirty="0">
                <a:solidFill>
                  <a:srgbClr val="FF3300"/>
                </a:solidFill>
                <a:ea typeface="楷体_GB2312" pitchFamily="49" charset="-122"/>
              </a:rPr>
              <a:t>(p-&gt;</a:t>
            </a:r>
            <a:r>
              <a:rPr lang="en-US" altLang="zh-CN" sz="2400" dirty="0" err="1">
                <a:solidFill>
                  <a:srgbClr val="FF3300"/>
                </a:solidFill>
                <a:ea typeface="楷体_GB2312" pitchFamily="49" charset="-122"/>
              </a:rPr>
              <a:t>rchild</a:t>
            </a:r>
            <a:r>
              <a:rPr lang="en-US" altLang="zh-CN" sz="2400" dirty="0">
                <a:solidFill>
                  <a:srgbClr val="FF3300"/>
                </a:solidFill>
                <a:ea typeface="楷体_GB2312" pitchFamily="49" charset="-122"/>
              </a:rPr>
              <a:t>);// </a:t>
            </a:r>
            <a:r>
              <a:rPr lang="zh-CN" altLang="en-US" sz="2400" dirty="0">
                <a:solidFill>
                  <a:srgbClr val="FF3300"/>
                </a:solidFill>
                <a:ea typeface="楷体_GB2312" pitchFamily="49" charset="-122"/>
              </a:rPr>
              <a:t>右子树线索化</a:t>
            </a:r>
          </a:p>
        </p:txBody>
      </p:sp>
      <p:sp>
        <p:nvSpPr>
          <p:cNvPr id="332804" name="Rectangle 4"/>
          <p:cNvSpPr>
            <a:spLocks noChangeArrowheads="1"/>
          </p:cNvSpPr>
          <p:nvPr/>
        </p:nvSpPr>
        <p:spPr bwMode="auto">
          <a:xfrm>
            <a:off x="1066800" y="2549957"/>
            <a:ext cx="7467600" cy="2086725"/>
          </a:xfrm>
          <a:prstGeom prst="rect">
            <a:avLst/>
          </a:prstGeom>
          <a:noFill/>
          <a:ln w="28575" cap="sq">
            <a:solidFill>
              <a:schemeClr val="accent1">
                <a:lumMod val="7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spcBef>
                <a:spcPct val="10000"/>
              </a:spcBef>
            </a:pPr>
            <a:r>
              <a:rPr lang="en-US" altLang="zh-CN" sz="2400" dirty="0" smtClean="0">
                <a:solidFill>
                  <a:srgbClr val="000099"/>
                </a:solidFill>
                <a:ea typeface="楷体_GB2312" pitchFamily="49" charset="-122"/>
              </a:rPr>
              <a:t>//</a:t>
            </a:r>
            <a:r>
              <a:rPr lang="zh-CN" altLang="en-US" sz="2400" dirty="0" smtClean="0">
                <a:solidFill>
                  <a:srgbClr val="000099"/>
                </a:solidFill>
                <a:ea typeface="楷体_GB2312" pitchFamily="49" charset="-122"/>
              </a:rPr>
              <a:t>处理当前节点</a:t>
            </a:r>
            <a:endParaRPr lang="en-US" altLang="zh-CN" sz="2400" dirty="0" smtClean="0">
              <a:solidFill>
                <a:srgbClr val="000099"/>
              </a:solidFill>
              <a:ea typeface="楷体_GB2312" pitchFamily="49" charset="-122"/>
            </a:endParaRPr>
          </a:p>
          <a:p>
            <a:pPr algn="l">
              <a:spcBef>
                <a:spcPct val="10000"/>
              </a:spcBef>
            </a:pPr>
            <a:r>
              <a:rPr lang="en-US" altLang="zh-CN" sz="2400" dirty="0" smtClean="0">
                <a:solidFill>
                  <a:srgbClr val="000099"/>
                </a:solidFill>
                <a:ea typeface="楷体_GB2312" pitchFamily="49" charset="-122"/>
              </a:rPr>
              <a:t>//1</a:t>
            </a:r>
            <a:r>
              <a:rPr lang="zh-CN" altLang="en-US" sz="2400" dirty="0" smtClean="0">
                <a:solidFill>
                  <a:srgbClr val="000099"/>
                </a:solidFill>
                <a:ea typeface="楷体_GB2312" pitchFamily="49" charset="-122"/>
              </a:rPr>
              <a:t>、设置</a:t>
            </a:r>
            <a:r>
              <a:rPr lang="zh-CN" altLang="en-US" sz="2400" dirty="0">
                <a:solidFill>
                  <a:srgbClr val="000099"/>
                </a:solidFill>
                <a:ea typeface="楷体_GB2312" pitchFamily="49" charset="-122"/>
              </a:rPr>
              <a:t>节点</a:t>
            </a:r>
            <a:r>
              <a:rPr lang="en-US" altLang="zh-CN" sz="2400" dirty="0">
                <a:solidFill>
                  <a:srgbClr val="000099"/>
                </a:solidFill>
                <a:ea typeface="楷体_GB2312" pitchFamily="49" charset="-122"/>
              </a:rPr>
              <a:t>pre</a:t>
            </a:r>
            <a:r>
              <a:rPr lang="zh-CN" altLang="en-US" sz="2400" dirty="0">
                <a:solidFill>
                  <a:srgbClr val="000099"/>
                </a:solidFill>
                <a:ea typeface="楷体_GB2312" pitchFamily="49" charset="-122"/>
              </a:rPr>
              <a:t>和节点</a:t>
            </a:r>
            <a:r>
              <a:rPr lang="en-US" altLang="zh-CN" sz="2400" dirty="0">
                <a:solidFill>
                  <a:srgbClr val="000099"/>
                </a:solidFill>
                <a:ea typeface="楷体_GB2312" pitchFamily="49" charset="-122"/>
              </a:rPr>
              <a:t>p</a:t>
            </a:r>
            <a:r>
              <a:rPr lang="zh-CN" altLang="en-US" sz="2400" dirty="0">
                <a:solidFill>
                  <a:srgbClr val="000099"/>
                </a:solidFill>
                <a:ea typeface="楷体_GB2312" pitchFamily="49" charset="-122"/>
              </a:rPr>
              <a:t>的</a:t>
            </a:r>
            <a:r>
              <a:rPr lang="zh-CN" altLang="en-US" sz="2400" dirty="0" smtClean="0">
                <a:solidFill>
                  <a:srgbClr val="000099"/>
                </a:solidFill>
                <a:ea typeface="楷体_GB2312" pitchFamily="49" charset="-122"/>
              </a:rPr>
              <a:t>线索</a:t>
            </a:r>
            <a:endParaRPr lang="en-US" altLang="zh-CN" sz="2400" dirty="0" smtClean="0">
              <a:solidFill>
                <a:srgbClr val="000099"/>
              </a:solidFill>
              <a:ea typeface="楷体_GB2312" pitchFamily="49" charset="-122"/>
            </a:endParaRPr>
          </a:p>
          <a:p>
            <a:pPr algn="l">
              <a:spcBef>
                <a:spcPct val="10000"/>
              </a:spcBef>
            </a:pPr>
            <a:endParaRPr lang="zh-CN" altLang="en-US" sz="2400" dirty="0" smtClean="0">
              <a:solidFill>
                <a:srgbClr val="000099"/>
              </a:solidFill>
              <a:ea typeface="楷体_GB2312" pitchFamily="49" charset="-122"/>
            </a:endParaRPr>
          </a:p>
          <a:p>
            <a:pPr algn="l">
              <a:spcBef>
                <a:spcPct val="10000"/>
              </a:spcBef>
            </a:pPr>
            <a:r>
              <a:rPr lang="en-US" altLang="zh-CN" sz="2400" dirty="0" smtClean="0">
                <a:solidFill>
                  <a:srgbClr val="000099"/>
                </a:solidFill>
                <a:ea typeface="楷体_GB2312" pitchFamily="49" charset="-122"/>
              </a:rPr>
              <a:t>//2</a:t>
            </a:r>
            <a:r>
              <a:rPr lang="zh-CN" altLang="en-US" sz="2400" dirty="0" smtClean="0">
                <a:solidFill>
                  <a:srgbClr val="000099"/>
                </a:solidFill>
                <a:ea typeface="楷体_GB2312" pitchFamily="49" charset="-122"/>
              </a:rPr>
              <a:t>、令</a:t>
            </a:r>
            <a:r>
              <a:rPr lang="en-US" altLang="zh-CN" sz="2400" dirty="0">
                <a:solidFill>
                  <a:srgbClr val="000099"/>
                </a:solidFill>
                <a:ea typeface="楷体_GB2312" pitchFamily="49" charset="-122"/>
              </a:rPr>
              <a:t>pre</a:t>
            </a:r>
            <a:r>
              <a:rPr lang="zh-CN" altLang="en-US" sz="2400" dirty="0">
                <a:solidFill>
                  <a:srgbClr val="000099"/>
                </a:solidFill>
                <a:ea typeface="楷体_GB2312" pitchFamily="49" charset="-122"/>
              </a:rPr>
              <a:t>指向当前节点</a:t>
            </a:r>
            <a:r>
              <a:rPr lang="en-US" altLang="zh-CN" sz="2400" dirty="0">
                <a:solidFill>
                  <a:srgbClr val="000099"/>
                </a:solidFill>
                <a:ea typeface="楷体_GB2312" pitchFamily="49" charset="-122"/>
              </a:rPr>
              <a:t>p</a:t>
            </a:r>
            <a:r>
              <a:rPr lang="zh-CN" altLang="en-US" sz="2400" dirty="0" smtClean="0">
                <a:solidFill>
                  <a:srgbClr val="000099"/>
                </a:solidFill>
                <a:ea typeface="楷体_GB2312" pitchFamily="49" charset="-122"/>
              </a:rPr>
              <a:t>。</a:t>
            </a:r>
          </a:p>
          <a:p>
            <a:pPr algn="l">
              <a:spcBef>
                <a:spcPct val="10000"/>
              </a:spcBef>
            </a:pPr>
            <a:r>
              <a:rPr lang="en-US" altLang="zh-CN" sz="2400" dirty="0" smtClean="0">
                <a:solidFill>
                  <a:srgbClr val="000099"/>
                </a:solidFill>
                <a:ea typeface="楷体_GB2312" pitchFamily="49" charset="-122"/>
              </a:rPr>
              <a:t>pre </a:t>
            </a:r>
            <a:r>
              <a:rPr lang="en-US" altLang="zh-CN" sz="2400" dirty="0">
                <a:solidFill>
                  <a:srgbClr val="000099"/>
                </a:solidFill>
                <a:ea typeface="楷体_GB2312" pitchFamily="49" charset="-122"/>
              </a:rPr>
              <a:t>= p; </a:t>
            </a:r>
            <a:r>
              <a:rPr lang="en-US" altLang="zh-CN" sz="2400" dirty="0">
                <a:solidFill>
                  <a:srgbClr val="FF0000"/>
                </a:solidFill>
                <a:ea typeface="楷体_GB2312" pitchFamily="49" charset="-122"/>
              </a:rPr>
              <a:t>// </a:t>
            </a:r>
            <a:r>
              <a:rPr lang="zh-CN" altLang="en-US" sz="2400" dirty="0">
                <a:solidFill>
                  <a:srgbClr val="FF0000"/>
                </a:solidFill>
                <a:ea typeface="楷体_GB2312" pitchFamily="49" charset="-122"/>
              </a:rPr>
              <a:t>保持 </a:t>
            </a:r>
            <a:r>
              <a:rPr lang="en-US" altLang="zh-CN" sz="2400" dirty="0">
                <a:solidFill>
                  <a:srgbClr val="FF0000"/>
                </a:solidFill>
                <a:ea typeface="楷体_GB2312" pitchFamily="49" charset="-122"/>
              </a:rPr>
              <a:t>pre </a:t>
            </a:r>
            <a:r>
              <a:rPr lang="zh-CN" altLang="en-US" sz="2400" dirty="0">
                <a:solidFill>
                  <a:srgbClr val="FF0000"/>
                </a:solidFill>
                <a:ea typeface="楷体_GB2312" pitchFamily="49" charset="-122"/>
              </a:rPr>
              <a:t>指向 下一个处理的</a:t>
            </a:r>
            <a:r>
              <a:rPr lang="en-US" altLang="zh-CN" sz="2400" dirty="0">
                <a:solidFill>
                  <a:srgbClr val="FF0000"/>
                </a:solidFill>
                <a:ea typeface="楷体_GB2312" pitchFamily="49" charset="-122"/>
              </a:rPr>
              <a:t>p </a:t>
            </a:r>
            <a:r>
              <a:rPr lang="zh-CN" altLang="en-US" sz="2400" dirty="0">
                <a:solidFill>
                  <a:srgbClr val="FF0000"/>
                </a:solidFill>
                <a:ea typeface="楷体_GB2312" pitchFamily="49" charset="-122"/>
              </a:rPr>
              <a:t>的前驱</a:t>
            </a:r>
          </a:p>
        </p:txBody>
      </p:sp>
      <p:grpSp>
        <p:nvGrpSpPr>
          <p:cNvPr id="6" name="Group 36"/>
          <p:cNvGrpSpPr>
            <a:grpSpLocks/>
          </p:cNvGrpSpPr>
          <p:nvPr/>
        </p:nvGrpSpPr>
        <p:grpSpPr bwMode="auto">
          <a:xfrm>
            <a:off x="5841999" y="175614"/>
            <a:ext cx="3579813" cy="2730500"/>
            <a:chOff x="2976" y="1344"/>
            <a:chExt cx="2255" cy="1720"/>
          </a:xfrm>
        </p:grpSpPr>
        <p:sp>
          <p:nvSpPr>
            <p:cNvPr id="7" name="Line 9"/>
            <p:cNvSpPr>
              <a:spLocks noChangeShapeType="1"/>
            </p:cNvSpPr>
            <p:nvPr/>
          </p:nvSpPr>
          <p:spPr bwMode="auto">
            <a:xfrm flipH="1">
              <a:off x="3845" y="2569"/>
              <a:ext cx="162" cy="22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 name="Group 10"/>
            <p:cNvGrpSpPr>
              <a:grpSpLocks/>
            </p:cNvGrpSpPr>
            <p:nvPr/>
          </p:nvGrpSpPr>
          <p:grpSpPr bwMode="auto">
            <a:xfrm>
              <a:off x="3507" y="2660"/>
              <a:ext cx="724" cy="404"/>
              <a:chOff x="723" y="1543"/>
              <a:chExt cx="680" cy="404"/>
            </a:xfrm>
          </p:grpSpPr>
          <p:sp>
            <p:nvSpPr>
              <p:cNvPr id="32" name="Oval 11"/>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3" name="Text Box 12"/>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G</a:t>
                </a:r>
              </a:p>
            </p:txBody>
          </p:sp>
        </p:grpSp>
        <p:sp>
          <p:nvSpPr>
            <p:cNvPr id="9" name="Line 13"/>
            <p:cNvSpPr>
              <a:spLocks noChangeShapeType="1"/>
            </p:cNvSpPr>
            <p:nvPr/>
          </p:nvSpPr>
          <p:spPr bwMode="auto">
            <a:xfrm flipH="1">
              <a:off x="3715" y="1680"/>
              <a:ext cx="408" cy="28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4"/>
            <p:cNvSpPr>
              <a:spLocks noChangeShapeType="1"/>
            </p:cNvSpPr>
            <p:nvPr/>
          </p:nvSpPr>
          <p:spPr bwMode="auto">
            <a:xfrm>
              <a:off x="4430" y="1680"/>
              <a:ext cx="408" cy="28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5"/>
            <p:cNvSpPr>
              <a:spLocks noChangeShapeType="1"/>
            </p:cNvSpPr>
            <p:nvPr/>
          </p:nvSpPr>
          <p:spPr bwMode="auto">
            <a:xfrm>
              <a:off x="3749" y="2115"/>
              <a:ext cx="255"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6"/>
            <p:cNvSpPr>
              <a:spLocks noChangeShapeType="1"/>
            </p:cNvSpPr>
            <p:nvPr/>
          </p:nvSpPr>
          <p:spPr bwMode="auto">
            <a:xfrm flipH="1">
              <a:off x="4569" y="2115"/>
              <a:ext cx="259"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7"/>
            <p:cNvSpPr>
              <a:spLocks noChangeShapeType="1"/>
            </p:cNvSpPr>
            <p:nvPr/>
          </p:nvSpPr>
          <p:spPr bwMode="auto">
            <a:xfrm flipH="1">
              <a:off x="3312" y="2070"/>
              <a:ext cx="309" cy="33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 name="Group 18"/>
            <p:cNvGrpSpPr>
              <a:grpSpLocks/>
            </p:cNvGrpSpPr>
            <p:nvPr/>
          </p:nvGrpSpPr>
          <p:grpSpPr bwMode="auto">
            <a:xfrm>
              <a:off x="4021" y="1344"/>
              <a:ext cx="613" cy="404"/>
              <a:chOff x="3544" y="935"/>
              <a:chExt cx="576" cy="404"/>
            </a:xfrm>
          </p:grpSpPr>
          <p:sp>
            <p:nvSpPr>
              <p:cNvPr id="30" name="Oval 19"/>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1" name="Text Box 20"/>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15" name="Group 21"/>
            <p:cNvGrpSpPr>
              <a:grpSpLocks/>
            </p:cNvGrpSpPr>
            <p:nvPr/>
          </p:nvGrpSpPr>
          <p:grpSpPr bwMode="auto">
            <a:xfrm>
              <a:off x="4329" y="2251"/>
              <a:ext cx="613" cy="404"/>
              <a:chOff x="3784" y="1987"/>
              <a:chExt cx="576" cy="404"/>
            </a:xfrm>
          </p:grpSpPr>
          <p:sp>
            <p:nvSpPr>
              <p:cNvPr id="28" name="Oval 2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9" name="Text Box 2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16" name="Group 24"/>
            <p:cNvGrpSpPr>
              <a:grpSpLocks/>
            </p:cNvGrpSpPr>
            <p:nvPr/>
          </p:nvGrpSpPr>
          <p:grpSpPr bwMode="auto">
            <a:xfrm>
              <a:off x="3798" y="2251"/>
              <a:ext cx="613" cy="404"/>
              <a:chOff x="3304" y="1991"/>
              <a:chExt cx="576" cy="404"/>
            </a:xfrm>
          </p:grpSpPr>
          <p:sp>
            <p:nvSpPr>
              <p:cNvPr id="26" name="Oval 25"/>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7" name="Text Box 26"/>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17" name="Group 27"/>
            <p:cNvGrpSpPr>
              <a:grpSpLocks/>
            </p:cNvGrpSpPr>
            <p:nvPr/>
          </p:nvGrpSpPr>
          <p:grpSpPr bwMode="auto">
            <a:xfrm>
              <a:off x="2976" y="2229"/>
              <a:ext cx="613" cy="404"/>
              <a:chOff x="2488" y="1991"/>
              <a:chExt cx="576" cy="404"/>
            </a:xfrm>
          </p:grpSpPr>
          <p:sp>
            <p:nvSpPr>
              <p:cNvPr id="24" name="Oval 28"/>
              <p:cNvSpPr>
                <a:spLocks noChangeArrowheads="1"/>
              </p:cNvSpPr>
              <p:nvPr/>
            </p:nvSpPr>
            <p:spPr bwMode="auto">
              <a:xfrm>
                <a:off x="2572"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5" name="Text Box 29"/>
              <p:cNvSpPr txBox="1">
                <a:spLocks noChangeArrowheads="1"/>
              </p:cNvSpPr>
              <p:nvPr/>
            </p:nvSpPr>
            <p:spPr bwMode="auto">
              <a:xfrm>
                <a:off x="2488"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D</a:t>
                </a:r>
              </a:p>
            </p:txBody>
          </p:sp>
        </p:grpSp>
        <p:grpSp>
          <p:nvGrpSpPr>
            <p:cNvPr id="18" name="Group 30"/>
            <p:cNvGrpSpPr>
              <a:grpSpLocks/>
            </p:cNvGrpSpPr>
            <p:nvPr/>
          </p:nvGrpSpPr>
          <p:grpSpPr bwMode="auto">
            <a:xfrm>
              <a:off x="4618" y="1753"/>
              <a:ext cx="613" cy="404"/>
              <a:chOff x="4216" y="1415"/>
              <a:chExt cx="576" cy="404"/>
            </a:xfrm>
          </p:grpSpPr>
          <p:sp>
            <p:nvSpPr>
              <p:cNvPr id="22" name="Oval 31"/>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3" name="Text Box 32"/>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19" name="Group 33"/>
            <p:cNvGrpSpPr>
              <a:grpSpLocks/>
            </p:cNvGrpSpPr>
            <p:nvPr/>
          </p:nvGrpSpPr>
          <p:grpSpPr bwMode="auto">
            <a:xfrm>
              <a:off x="3411" y="1753"/>
              <a:ext cx="613" cy="404"/>
              <a:chOff x="2920" y="1463"/>
              <a:chExt cx="576" cy="404"/>
            </a:xfrm>
          </p:grpSpPr>
          <p:sp>
            <p:nvSpPr>
              <p:cNvPr id="20" name="Oval 34"/>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1" name="Text Box 35"/>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spTree>
    <p:extLst>
      <p:ext uri="{BB962C8B-B14F-4D97-AF65-F5344CB8AC3E}">
        <p14:creationId xmlns:p14="http://schemas.microsoft.com/office/powerpoint/2010/main" val="42113074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2803">
                                            <p:bg/>
                                          </p:spTgt>
                                        </p:tgtEl>
                                        <p:attrNameLst>
                                          <p:attrName>style.visibility</p:attrName>
                                        </p:attrNameLst>
                                      </p:cBhvr>
                                      <p:to>
                                        <p:strVal val="visible"/>
                                      </p:to>
                                    </p:set>
                                    <p:animEffect transition="in" filter="wipe(left)">
                                      <p:cBhvr>
                                        <p:cTn id="7" dur="500"/>
                                        <p:tgtEl>
                                          <p:spTgt spid="33280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2803">
                                            <p:txEl>
                                              <p:pRg st="0" end="0"/>
                                            </p:txEl>
                                          </p:spTgt>
                                        </p:tgtEl>
                                        <p:attrNameLst>
                                          <p:attrName>style.visibility</p:attrName>
                                        </p:attrNameLst>
                                      </p:cBhvr>
                                      <p:to>
                                        <p:strVal val="visible"/>
                                      </p:to>
                                    </p:set>
                                    <p:animEffect transition="in" filter="wipe(left)">
                                      <p:cBhvr>
                                        <p:cTn id="10" dur="500"/>
                                        <p:tgtEl>
                                          <p:spTgt spid="33280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32803">
                                            <p:txEl>
                                              <p:pRg st="10" end="10"/>
                                            </p:txEl>
                                          </p:spTgt>
                                        </p:tgtEl>
                                        <p:attrNameLst>
                                          <p:attrName>style.visibility</p:attrName>
                                        </p:attrNameLst>
                                      </p:cBhvr>
                                      <p:to>
                                        <p:strVal val="visible"/>
                                      </p:to>
                                    </p:set>
                                    <p:animEffect transition="in" filter="wipe(left)">
                                      <p:cBhvr>
                                        <p:cTn id="13" dur="500"/>
                                        <p:tgtEl>
                                          <p:spTgt spid="332803">
                                            <p:txEl>
                                              <p:pRg st="10" end="1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32804"/>
                                        </p:tgtEl>
                                        <p:attrNameLst>
                                          <p:attrName>style.visibility</p:attrName>
                                        </p:attrNameLst>
                                      </p:cBhvr>
                                      <p:to>
                                        <p:strVal val="visible"/>
                                      </p:to>
                                    </p:set>
                                    <p:animEffect transition="in" filter="wipe(left)">
                                      <p:cBhvr>
                                        <p:cTn id="18" dur="500"/>
                                        <p:tgtEl>
                                          <p:spTgt spid="332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allAtOnce" animBg="1" autoUpdateAnimBg="0"/>
      <p:bldP spid="332804"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pitchFamily="49" charset="-122"/>
              </a:rPr>
              <a:t>如何建立线索链表（中序为例）？</a:t>
            </a:r>
            <a:endParaRPr lang="zh-CN" altLang="en-US" dirty="0"/>
          </a:p>
        </p:txBody>
      </p:sp>
      <p:sp>
        <p:nvSpPr>
          <p:cNvPr id="3" name="内容占位符 2"/>
          <p:cNvSpPr>
            <a:spLocks noGrp="1"/>
          </p:cNvSpPr>
          <p:nvPr>
            <p:ph idx="1"/>
          </p:nvPr>
        </p:nvSpPr>
        <p:spPr>
          <a:xfrm>
            <a:off x="457200" y="1371600"/>
            <a:ext cx="5114932" cy="4953000"/>
          </a:xfrm>
        </p:spPr>
        <p:txBody>
          <a:bodyPr/>
          <a:lstStyle/>
          <a:p>
            <a:r>
              <a:rPr lang="zh-CN" altLang="en-US" dirty="0" smtClean="0"/>
              <a:t>对于任意节点</a:t>
            </a:r>
            <a:r>
              <a:rPr lang="en-US" altLang="zh-CN" dirty="0" smtClean="0"/>
              <a:t>p</a:t>
            </a:r>
          </a:p>
          <a:p>
            <a:pPr lvl="1"/>
            <a:r>
              <a:rPr lang="zh-CN" altLang="en-US" dirty="0" smtClean="0"/>
              <a:t>左子树的中序最后节点是</a:t>
            </a:r>
            <a:r>
              <a:rPr lang="en-US" altLang="zh-CN" dirty="0" smtClean="0"/>
              <a:t>p</a:t>
            </a:r>
            <a:r>
              <a:rPr lang="zh-CN" altLang="en-US" dirty="0" smtClean="0"/>
              <a:t>的前驱节点</a:t>
            </a:r>
            <a:endParaRPr lang="en-US" altLang="zh-CN" dirty="0" smtClean="0"/>
          </a:p>
          <a:p>
            <a:pPr lvl="1"/>
            <a:r>
              <a:rPr lang="en-US" altLang="zh-CN" dirty="0" smtClean="0"/>
              <a:t>p</a:t>
            </a:r>
            <a:r>
              <a:rPr lang="zh-CN" altLang="en-US" dirty="0" smtClean="0"/>
              <a:t>是其右子树中序第一节点的前驱节点</a:t>
            </a:r>
            <a:endParaRPr lang="en-US" altLang="zh-CN" dirty="0" smtClean="0"/>
          </a:p>
          <a:p>
            <a:pPr lvl="1"/>
            <a:r>
              <a:rPr lang="en-US" altLang="zh-CN" dirty="0" smtClean="0"/>
              <a:t>p</a:t>
            </a:r>
            <a:r>
              <a:rPr lang="zh-CN" altLang="en-US" dirty="0" smtClean="0"/>
              <a:t>的右子树的中序最后节点是下一个遍历节点的前驱</a:t>
            </a:r>
            <a:endParaRPr lang="zh-CN" altLang="en-US" dirty="0"/>
          </a:p>
        </p:txBody>
      </p:sp>
      <p:sp>
        <p:nvSpPr>
          <p:cNvPr id="4" name="灯片编号占位符 3"/>
          <p:cNvSpPr>
            <a:spLocks noGrp="1"/>
          </p:cNvSpPr>
          <p:nvPr>
            <p:ph type="sldNum" sz="quarter" idx="12"/>
          </p:nvPr>
        </p:nvSpPr>
        <p:spPr/>
        <p:txBody>
          <a:bodyPr/>
          <a:lstStyle/>
          <a:p>
            <a:pPr>
              <a:defRPr/>
            </a:pPr>
            <a:fld id="{9E4FDE78-BF40-4F0E-A1BC-BC7A5638AE81}" type="slidenum">
              <a:rPr lang="en-US" altLang="zh-CN" smtClean="0"/>
              <a:pPr>
                <a:defRPr/>
              </a:pPr>
              <a:t>81</a:t>
            </a:fld>
            <a:endParaRPr lang="en-US" altLang="zh-CN"/>
          </a:p>
        </p:txBody>
      </p:sp>
      <p:grpSp>
        <p:nvGrpSpPr>
          <p:cNvPr id="5" name="Group 146"/>
          <p:cNvGrpSpPr>
            <a:grpSpLocks/>
          </p:cNvGrpSpPr>
          <p:nvPr/>
        </p:nvGrpSpPr>
        <p:grpSpPr bwMode="auto">
          <a:xfrm>
            <a:off x="5500694" y="2285992"/>
            <a:ext cx="3810000" cy="4146550"/>
            <a:chOff x="2784" y="912"/>
            <a:chExt cx="2400" cy="2612"/>
          </a:xfrm>
        </p:grpSpPr>
        <p:grpSp>
          <p:nvGrpSpPr>
            <p:cNvPr id="6" name="Group 96"/>
            <p:cNvGrpSpPr>
              <a:grpSpLocks/>
            </p:cNvGrpSpPr>
            <p:nvPr/>
          </p:nvGrpSpPr>
          <p:grpSpPr bwMode="auto">
            <a:xfrm>
              <a:off x="3026" y="1008"/>
              <a:ext cx="1860" cy="2516"/>
              <a:chOff x="3362" y="1344"/>
              <a:chExt cx="1860" cy="2516"/>
            </a:xfrm>
          </p:grpSpPr>
          <p:sp>
            <p:nvSpPr>
              <p:cNvPr id="21" name="Line 97"/>
              <p:cNvSpPr>
                <a:spLocks noChangeShapeType="1"/>
              </p:cNvSpPr>
              <p:nvPr/>
            </p:nvSpPr>
            <p:spPr bwMode="auto">
              <a:xfrm flipH="1">
                <a:off x="4320" y="2544"/>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 name="Line 98"/>
              <p:cNvSpPr>
                <a:spLocks noChangeShapeType="1"/>
              </p:cNvSpPr>
              <p:nvPr/>
            </p:nvSpPr>
            <p:spPr bwMode="auto">
              <a:xfrm>
                <a:off x="4416" y="3168"/>
                <a:ext cx="192"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 name="Line 99"/>
              <p:cNvSpPr>
                <a:spLocks noChangeShapeType="1"/>
              </p:cNvSpPr>
              <p:nvPr/>
            </p:nvSpPr>
            <p:spPr bwMode="auto">
              <a:xfrm flipH="1">
                <a:off x="3984" y="3168"/>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 name="Line 100"/>
              <p:cNvSpPr>
                <a:spLocks noChangeShapeType="1"/>
              </p:cNvSpPr>
              <p:nvPr/>
            </p:nvSpPr>
            <p:spPr bwMode="auto">
              <a:xfrm flipH="1">
                <a:off x="3744" y="2592"/>
                <a:ext cx="258" cy="38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 name="Group 101"/>
              <p:cNvGrpSpPr>
                <a:grpSpLocks/>
              </p:cNvGrpSpPr>
              <p:nvPr/>
            </p:nvGrpSpPr>
            <p:grpSpPr bwMode="auto">
              <a:xfrm>
                <a:off x="3362" y="2832"/>
                <a:ext cx="725" cy="404"/>
                <a:chOff x="723" y="1543"/>
                <a:chExt cx="680" cy="404"/>
              </a:xfrm>
            </p:grpSpPr>
            <p:sp>
              <p:nvSpPr>
                <p:cNvPr id="54" name="Oval 102"/>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55" name="Text Box 103"/>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D</a:t>
                  </a:r>
                </a:p>
              </p:txBody>
            </p:sp>
          </p:grpSp>
          <p:sp>
            <p:nvSpPr>
              <p:cNvPr id="26" name="Line 104"/>
              <p:cNvSpPr>
                <a:spLocks noChangeShapeType="1"/>
              </p:cNvSpPr>
              <p:nvPr/>
            </p:nvSpPr>
            <p:spPr bwMode="auto">
              <a:xfrm flipH="1">
                <a:off x="3715" y="1680"/>
                <a:ext cx="408" cy="28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05"/>
              <p:cNvSpPr>
                <a:spLocks noChangeShapeType="1"/>
              </p:cNvSpPr>
              <p:nvPr/>
            </p:nvSpPr>
            <p:spPr bwMode="auto">
              <a:xfrm>
                <a:off x="4430" y="1680"/>
                <a:ext cx="408" cy="286"/>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06"/>
              <p:cNvSpPr>
                <a:spLocks noChangeShapeType="1"/>
              </p:cNvSpPr>
              <p:nvPr/>
            </p:nvSpPr>
            <p:spPr bwMode="auto">
              <a:xfrm>
                <a:off x="3749" y="2115"/>
                <a:ext cx="255" cy="24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07"/>
              <p:cNvSpPr>
                <a:spLocks noChangeShapeType="1"/>
              </p:cNvSpPr>
              <p:nvPr/>
            </p:nvSpPr>
            <p:spPr bwMode="auto">
              <a:xfrm flipH="1">
                <a:off x="4656" y="2115"/>
                <a:ext cx="172" cy="285"/>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 name="Group 108"/>
              <p:cNvGrpSpPr>
                <a:grpSpLocks/>
              </p:cNvGrpSpPr>
              <p:nvPr/>
            </p:nvGrpSpPr>
            <p:grpSpPr bwMode="auto">
              <a:xfrm>
                <a:off x="4015" y="1344"/>
                <a:ext cx="612" cy="404"/>
                <a:chOff x="3544" y="935"/>
                <a:chExt cx="576" cy="404"/>
              </a:xfrm>
            </p:grpSpPr>
            <p:sp>
              <p:nvSpPr>
                <p:cNvPr id="52" name="Oval 109"/>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53" name="Text Box 110"/>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31" name="Group 111"/>
              <p:cNvGrpSpPr>
                <a:grpSpLocks/>
              </p:cNvGrpSpPr>
              <p:nvPr/>
            </p:nvGrpSpPr>
            <p:grpSpPr bwMode="auto">
              <a:xfrm>
                <a:off x="4322" y="2251"/>
                <a:ext cx="612" cy="404"/>
                <a:chOff x="3784" y="1987"/>
                <a:chExt cx="576" cy="404"/>
              </a:xfrm>
            </p:grpSpPr>
            <p:sp>
              <p:nvSpPr>
                <p:cNvPr id="50" name="Oval 11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51" name="Text Box 11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32" name="Group 114"/>
              <p:cNvGrpSpPr>
                <a:grpSpLocks/>
              </p:cNvGrpSpPr>
              <p:nvPr/>
            </p:nvGrpSpPr>
            <p:grpSpPr bwMode="auto">
              <a:xfrm>
                <a:off x="3793" y="2251"/>
                <a:ext cx="612" cy="404"/>
                <a:chOff x="3304" y="1991"/>
                <a:chExt cx="576" cy="404"/>
              </a:xfrm>
            </p:grpSpPr>
            <p:sp>
              <p:nvSpPr>
                <p:cNvPr id="48" name="Oval 115"/>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9" name="Text Box 116"/>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dirty="0">
                      <a:solidFill>
                        <a:schemeClr val="tx1"/>
                      </a:solidFill>
                      <a:latin typeface="隶书" pitchFamily="49" charset="-122"/>
                      <a:ea typeface="隶书" pitchFamily="49" charset="-122"/>
                    </a:rPr>
                    <a:t> </a:t>
                  </a:r>
                  <a:r>
                    <a:rPr kumimoji="0" lang="en-US" altLang="zh-CN" sz="3600" dirty="0">
                      <a:solidFill>
                        <a:schemeClr val="tx1"/>
                      </a:solidFill>
                      <a:latin typeface="黑体" pitchFamily="2" charset="-122"/>
                      <a:ea typeface="黑体" pitchFamily="2" charset="-122"/>
                    </a:rPr>
                    <a:t>C</a:t>
                  </a:r>
                </a:p>
              </p:txBody>
            </p:sp>
          </p:grpSp>
          <p:grpSp>
            <p:nvGrpSpPr>
              <p:cNvPr id="33" name="Group 117"/>
              <p:cNvGrpSpPr>
                <a:grpSpLocks/>
              </p:cNvGrpSpPr>
              <p:nvPr/>
            </p:nvGrpSpPr>
            <p:grpSpPr bwMode="auto">
              <a:xfrm>
                <a:off x="4610" y="1753"/>
                <a:ext cx="612" cy="404"/>
                <a:chOff x="4216" y="1415"/>
                <a:chExt cx="576" cy="404"/>
              </a:xfrm>
            </p:grpSpPr>
            <p:sp>
              <p:nvSpPr>
                <p:cNvPr id="46" name="Oval 118"/>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7" name="Text Box 119"/>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34" name="Group 120"/>
              <p:cNvGrpSpPr>
                <a:grpSpLocks/>
              </p:cNvGrpSpPr>
              <p:nvPr/>
            </p:nvGrpSpPr>
            <p:grpSpPr bwMode="auto">
              <a:xfrm>
                <a:off x="3406" y="1753"/>
                <a:ext cx="612" cy="404"/>
                <a:chOff x="2920" y="1463"/>
                <a:chExt cx="576" cy="404"/>
              </a:xfrm>
            </p:grpSpPr>
            <p:sp>
              <p:nvSpPr>
                <p:cNvPr id="44" name="Oval 121"/>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5" name="Text Box 122"/>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nvGrpSpPr>
              <p:cNvPr id="35" name="Group 123"/>
              <p:cNvGrpSpPr>
                <a:grpSpLocks/>
              </p:cNvGrpSpPr>
              <p:nvPr/>
            </p:nvGrpSpPr>
            <p:grpSpPr bwMode="auto">
              <a:xfrm>
                <a:off x="4073" y="2832"/>
                <a:ext cx="612" cy="404"/>
                <a:chOff x="3784" y="1987"/>
                <a:chExt cx="576" cy="404"/>
              </a:xfrm>
            </p:grpSpPr>
            <p:sp>
              <p:nvSpPr>
                <p:cNvPr id="42" name="Oval 124"/>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3" name="Text Box 125"/>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G</a:t>
                  </a:r>
                </a:p>
              </p:txBody>
            </p:sp>
          </p:grpSp>
          <p:grpSp>
            <p:nvGrpSpPr>
              <p:cNvPr id="36" name="Group 126"/>
              <p:cNvGrpSpPr>
                <a:grpSpLocks/>
              </p:cNvGrpSpPr>
              <p:nvPr/>
            </p:nvGrpSpPr>
            <p:grpSpPr bwMode="auto">
              <a:xfrm>
                <a:off x="3689" y="3456"/>
                <a:ext cx="612" cy="404"/>
                <a:chOff x="3784" y="1987"/>
                <a:chExt cx="576" cy="404"/>
              </a:xfrm>
            </p:grpSpPr>
            <p:sp>
              <p:nvSpPr>
                <p:cNvPr id="40" name="Oval 127"/>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1" name="Text Box 128"/>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H</a:t>
                  </a:r>
                </a:p>
              </p:txBody>
            </p:sp>
          </p:grpSp>
          <p:grpSp>
            <p:nvGrpSpPr>
              <p:cNvPr id="37" name="Group 129"/>
              <p:cNvGrpSpPr>
                <a:grpSpLocks/>
              </p:cNvGrpSpPr>
              <p:nvPr/>
            </p:nvGrpSpPr>
            <p:grpSpPr bwMode="auto">
              <a:xfrm>
                <a:off x="4313" y="3456"/>
                <a:ext cx="612" cy="404"/>
                <a:chOff x="3784" y="1987"/>
                <a:chExt cx="576" cy="404"/>
              </a:xfrm>
            </p:grpSpPr>
            <p:sp>
              <p:nvSpPr>
                <p:cNvPr id="38" name="Oval 130"/>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9" name="Text Box 131"/>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dirty="0">
                      <a:solidFill>
                        <a:schemeClr val="tx1"/>
                      </a:solidFill>
                      <a:latin typeface="隶书" pitchFamily="49" charset="-122"/>
                      <a:ea typeface="隶书" pitchFamily="49" charset="-122"/>
                    </a:rPr>
                    <a:t> </a:t>
                  </a:r>
                  <a:r>
                    <a:rPr kumimoji="0" lang="en-US" altLang="zh-CN" sz="3600" dirty="0">
                      <a:solidFill>
                        <a:schemeClr val="tx1"/>
                      </a:solidFill>
                      <a:latin typeface="黑体" pitchFamily="2" charset="-122"/>
                      <a:ea typeface="黑体" pitchFamily="2" charset="-122"/>
                    </a:rPr>
                    <a:t>K</a:t>
                  </a:r>
                </a:p>
              </p:txBody>
            </p:sp>
          </p:grpSp>
        </p:grpSp>
        <p:grpSp>
          <p:nvGrpSpPr>
            <p:cNvPr id="7" name="Group 132"/>
            <p:cNvGrpSpPr>
              <a:grpSpLocks/>
            </p:cNvGrpSpPr>
            <p:nvPr/>
          </p:nvGrpSpPr>
          <p:grpSpPr bwMode="auto">
            <a:xfrm>
              <a:off x="2784" y="912"/>
              <a:ext cx="816" cy="624"/>
              <a:chOff x="2784" y="912"/>
              <a:chExt cx="816" cy="624"/>
            </a:xfrm>
          </p:grpSpPr>
          <p:sp>
            <p:nvSpPr>
              <p:cNvPr id="19" name="Text Box 133"/>
              <p:cNvSpPr txBox="1">
                <a:spLocks noChangeArrowheads="1"/>
              </p:cNvSpPr>
              <p:nvPr/>
            </p:nvSpPr>
            <p:spPr bwMode="auto">
              <a:xfrm>
                <a:off x="2784"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a:solidFill>
                      <a:srgbClr val="FF0000"/>
                    </a:solidFill>
                    <a:ea typeface="楷体_GB2312" pitchFamily="49" charset="-122"/>
                  </a:rPr>
                  <a:t>NULL</a:t>
                </a:r>
              </a:p>
            </p:txBody>
          </p:sp>
          <p:sp>
            <p:nvSpPr>
              <p:cNvPr id="20" name="Line 134"/>
              <p:cNvSpPr>
                <a:spLocks noChangeShapeType="1"/>
              </p:cNvSpPr>
              <p:nvPr/>
            </p:nvSpPr>
            <p:spPr bwMode="auto">
              <a:xfrm flipH="1" flipV="1">
                <a:off x="3312" y="1152"/>
                <a:ext cx="48" cy="384"/>
              </a:xfrm>
              <a:prstGeom prst="line">
                <a:avLst/>
              </a:prstGeom>
              <a:noFill/>
              <a:ln w="38100" cap="sq">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 name="Freeform 135"/>
            <p:cNvSpPr>
              <a:spLocks/>
            </p:cNvSpPr>
            <p:nvPr/>
          </p:nvSpPr>
          <p:spPr bwMode="auto">
            <a:xfrm>
              <a:off x="3024" y="1776"/>
              <a:ext cx="192" cy="864"/>
            </a:xfrm>
            <a:custGeom>
              <a:avLst/>
              <a:gdLst>
                <a:gd name="T0" fmla="*/ 192 w 192"/>
                <a:gd name="T1" fmla="*/ 864 h 864"/>
                <a:gd name="T2" fmla="*/ 0 w 192"/>
                <a:gd name="T3" fmla="*/ 384 h 864"/>
                <a:gd name="T4" fmla="*/ 192 w 192"/>
                <a:gd name="T5" fmla="*/ 0 h 864"/>
                <a:gd name="T6" fmla="*/ 0 60000 65536"/>
                <a:gd name="T7" fmla="*/ 0 60000 65536"/>
                <a:gd name="T8" fmla="*/ 0 60000 65536"/>
                <a:gd name="T9" fmla="*/ 0 w 192"/>
                <a:gd name="T10" fmla="*/ 0 h 864"/>
                <a:gd name="T11" fmla="*/ 192 w 192"/>
                <a:gd name="T12" fmla="*/ 864 h 864"/>
              </a:gdLst>
              <a:ahLst/>
              <a:cxnLst>
                <a:cxn ang="T6">
                  <a:pos x="T0" y="T1"/>
                </a:cxn>
                <a:cxn ang="T7">
                  <a:pos x="T2" y="T3"/>
                </a:cxn>
                <a:cxn ang="T8">
                  <a:pos x="T4" y="T5"/>
                </a:cxn>
              </a:cxnLst>
              <a:rect l="T9" t="T10" r="T11" b="T12"/>
              <a:pathLst>
                <a:path w="192" h="864">
                  <a:moveTo>
                    <a:pt x="192" y="864"/>
                  </a:moveTo>
                  <a:cubicBezTo>
                    <a:pt x="96" y="696"/>
                    <a:pt x="0" y="528"/>
                    <a:pt x="0" y="384"/>
                  </a:cubicBezTo>
                  <a:cubicBezTo>
                    <a:pt x="0" y="240"/>
                    <a:pt x="96" y="120"/>
                    <a:pt x="192"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 name="Freeform 136"/>
            <p:cNvSpPr>
              <a:spLocks/>
            </p:cNvSpPr>
            <p:nvPr/>
          </p:nvSpPr>
          <p:spPr bwMode="auto">
            <a:xfrm>
              <a:off x="3552" y="1392"/>
              <a:ext cx="520" cy="1824"/>
            </a:xfrm>
            <a:custGeom>
              <a:avLst/>
              <a:gdLst>
                <a:gd name="T0" fmla="*/ 0 w 520"/>
                <a:gd name="T1" fmla="*/ 1824 h 1824"/>
                <a:gd name="T2" fmla="*/ 192 w 520"/>
                <a:gd name="T3" fmla="*/ 1200 h 1824"/>
                <a:gd name="T4" fmla="*/ 480 w 520"/>
                <a:gd name="T5" fmla="*/ 720 h 1824"/>
                <a:gd name="T6" fmla="*/ 432 w 520"/>
                <a:gd name="T7" fmla="*/ 240 h 1824"/>
                <a:gd name="T8" fmla="*/ 384 w 520"/>
                <a:gd name="T9" fmla="*/ 0 h 1824"/>
                <a:gd name="T10" fmla="*/ 0 60000 65536"/>
                <a:gd name="T11" fmla="*/ 0 60000 65536"/>
                <a:gd name="T12" fmla="*/ 0 60000 65536"/>
                <a:gd name="T13" fmla="*/ 0 60000 65536"/>
                <a:gd name="T14" fmla="*/ 0 60000 65536"/>
                <a:gd name="T15" fmla="*/ 0 w 520"/>
                <a:gd name="T16" fmla="*/ 0 h 1824"/>
                <a:gd name="T17" fmla="*/ 520 w 520"/>
                <a:gd name="T18" fmla="*/ 1824 h 1824"/>
              </a:gdLst>
              <a:ahLst/>
              <a:cxnLst>
                <a:cxn ang="T10">
                  <a:pos x="T0" y="T1"/>
                </a:cxn>
                <a:cxn ang="T11">
                  <a:pos x="T2" y="T3"/>
                </a:cxn>
                <a:cxn ang="T12">
                  <a:pos x="T4" y="T5"/>
                </a:cxn>
                <a:cxn ang="T13">
                  <a:pos x="T6" y="T7"/>
                </a:cxn>
                <a:cxn ang="T14">
                  <a:pos x="T8" y="T9"/>
                </a:cxn>
              </a:cxnLst>
              <a:rect l="T15" t="T16" r="T17" b="T18"/>
              <a:pathLst>
                <a:path w="520" h="1824">
                  <a:moveTo>
                    <a:pt x="0" y="1824"/>
                  </a:moveTo>
                  <a:cubicBezTo>
                    <a:pt x="56" y="1604"/>
                    <a:pt x="112" y="1384"/>
                    <a:pt x="192" y="1200"/>
                  </a:cubicBezTo>
                  <a:cubicBezTo>
                    <a:pt x="272" y="1016"/>
                    <a:pt x="440" y="880"/>
                    <a:pt x="480" y="720"/>
                  </a:cubicBezTo>
                  <a:cubicBezTo>
                    <a:pt x="520" y="560"/>
                    <a:pt x="448" y="360"/>
                    <a:pt x="432" y="240"/>
                  </a:cubicBezTo>
                  <a:cubicBezTo>
                    <a:pt x="416" y="120"/>
                    <a:pt x="400" y="60"/>
                    <a:pt x="384"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0" name="Freeform 137"/>
            <p:cNvSpPr>
              <a:spLocks/>
            </p:cNvSpPr>
            <p:nvPr/>
          </p:nvSpPr>
          <p:spPr bwMode="auto">
            <a:xfrm>
              <a:off x="3968" y="2880"/>
              <a:ext cx="160" cy="384"/>
            </a:xfrm>
            <a:custGeom>
              <a:avLst/>
              <a:gdLst>
                <a:gd name="T0" fmla="*/ 160 w 160"/>
                <a:gd name="T1" fmla="*/ 384 h 384"/>
                <a:gd name="T2" fmla="*/ 16 w 160"/>
                <a:gd name="T3" fmla="*/ 192 h 384"/>
                <a:gd name="T4" fmla="*/ 64 w 160"/>
                <a:gd name="T5" fmla="*/ 0 h 384"/>
                <a:gd name="T6" fmla="*/ 0 60000 65536"/>
                <a:gd name="T7" fmla="*/ 0 60000 65536"/>
                <a:gd name="T8" fmla="*/ 0 60000 65536"/>
                <a:gd name="T9" fmla="*/ 0 w 160"/>
                <a:gd name="T10" fmla="*/ 0 h 384"/>
                <a:gd name="T11" fmla="*/ 160 w 160"/>
                <a:gd name="T12" fmla="*/ 384 h 384"/>
              </a:gdLst>
              <a:ahLst/>
              <a:cxnLst>
                <a:cxn ang="T6">
                  <a:pos x="T0" y="T1"/>
                </a:cxn>
                <a:cxn ang="T7">
                  <a:pos x="T2" y="T3"/>
                </a:cxn>
                <a:cxn ang="T8">
                  <a:pos x="T4" y="T5"/>
                </a:cxn>
              </a:cxnLst>
              <a:rect l="T9" t="T10" r="T11" b="T12"/>
              <a:pathLst>
                <a:path w="160" h="384">
                  <a:moveTo>
                    <a:pt x="160" y="384"/>
                  </a:moveTo>
                  <a:cubicBezTo>
                    <a:pt x="96" y="320"/>
                    <a:pt x="32" y="256"/>
                    <a:pt x="16" y="192"/>
                  </a:cubicBezTo>
                  <a:cubicBezTo>
                    <a:pt x="0" y="128"/>
                    <a:pt x="32" y="64"/>
                    <a:pt x="64"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 name="Freeform 138"/>
            <p:cNvSpPr>
              <a:spLocks/>
            </p:cNvSpPr>
            <p:nvPr/>
          </p:nvSpPr>
          <p:spPr bwMode="auto">
            <a:xfrm>
              <a:off x="3312" y="2208"/>
              <a:ext cx="240" cy="384"/>
            </a:xfrm>
            <a:custGeom>
              <a:avLst/>
              <a:gdLst>
                <a:gd name="T0" fmla="*/ 0 w 240"/>
                <a:gd name="T1" fmla="*/ 384 h 384"/>
                <a:gd name="T2" fmla="*/ 48 w 240"/>
                <a:gd name="T3" fmla="*/ 144 h 384"/>
                <a:gd name="T4" fmla="*/ 240 w 240"/>
                <a:gd name="T5" fmla="*/ 0 h 384"/>
                <a:gd name="T6" fmla="*/ 0 60000 65536"/>
                <a:gd name="T7" fmla="*/ 0 60000 65536"/>
                <a:gd name="T8" fmla="*/ 0 60000 65536"/>
                <a:gd name="T9" fmla="*/ 0 w 240"/>
                <a:gd name="T10" fmla="*/ 0 h 384"/>
                <a:gd name="T11" fmla="*/ 240 w 240"/>
                <a:gd name="T12" fmla="*/ 384 h 384"/>
              </a:gdLst>
              <a:ahLst/>
              <a:cxnLst>
                <a:cxn ang="T6">
                  <a:pos x="T0" y="T1"/>
                </a:cxn>
                <a:cxn ang="T7">
                  <a:pos x="T2" y="T3"/>
                </a:cxn>
                <a:cxn ang="T8">
                  <a:pos x="T4" y="T5"/>
                </a:cxn>
              </a:cxnLst>
              <a:rect l="T9" t="T10" r="T11" b="T12"/>
              <a:pathLst>
                <a:path w="240" h="384">
                  <a:moveTo>
                    <a:pt x="0" y="384"/>
                  </a:moveTo>
                  <a:cubicBezTo>
                    <a:pt x="4" y="296"/>
                    <a:pt x="8" y="208"/>
                    <a:pt x="48" y="144"/>
                  </a:cubicBezTo>
                  <a:cubicBezTo>
                    <a:pt x="88" y="80"/>
                    <a:pt x="164" y="40"/>
                    <a:pt x="24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2" name="Freeform 139"/>
            <p:cNvSpPr>
              <a:spLocks/>
            </p:cNvSpPr>
            <p:nvPr/>
          </p:nvSpPr>
          <p:spPr bwMode="auto">
            <a:xfrm>
              <a:off x="3744" y="1392"/>
              <a:ext cx="144" cy="624"/>
            </a:xfrm>
            <a:custGeom>
              <a:avLst/>
              <a:gdLst>
                <a:gd name="T0" fmla="*/ 0 w 144"/>
                <a:gd name="T1" fmla="*/ 624 h 624"/>
                <a:gd name="T2" fmla="*/ 144 w 144"/>
                <a:gd name="T3" fmla="*/ 0 h 624"/>
                <a:gd name="T4" fmla="*/ 0 60000 65536"/>
                <a:gd name="T5" fmla="*/ 0 60000 65536"/>
                <a:gd name="T6" fmla="*/ 0 w 144"/>
                <a:gd name="T7" fmla="*/ 0 h 624"/>
                <a:gd name="T8" fmla="*/ 144 w 144"/>
                <a:gd name="T9" fmla="*/ 624 h 624"/>
              </a:gdLst>
              <a:ahLst/>
              <a:cxnLst>
                <a:cxn ang="T4">
                  <a:pos x="T0" y="T1"/>
                </a:cxn>
                <a:cxn ang="T5">
                  <a:pos x="T2" y="T3"/>
                </a:cxn>
              </a:cxnLst>
              <a:rect l="T6" t="T7" r="T8" b="T9"/>
              <a:pathLst>
                <a:path w="144" h="624">
                  <a:moveTo>
                    <a:pt x="0" y="624"/>
                  </a:moveTo>
                  <a:cubicBezTo>
                    <a:pt x="0" y="624"/>
                    <a:pt x="72" y="312"/>
                    <a:pt x="144"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3" name="Freeform 140"/>
            <p:cNvSpPr>
              <a:spLocks/>
            </p:cNvSpPr>
            <p:nvPr/>
          </p:nvSpPr>
          <p:spPr bwMode="auto">
            <a:xfrm>
              <a:off x="3792" y="2869"/>
              <a:ext cx="160" cy="491"/>
            </a:xfrm>
            <a:custGeom>
              <a:avLst/>
              <a:gdLst>
                <a:gd name="T0" fmla="*/ 0 w 288"/>
                <a:gd name="T1" fmla="*/ 0 h 1"/>
                <a:gd name="T2" fmla="*/ 288 w 288"/>
                <a:gd name="T3" fmla="*/ 0 h 1"/>
                <a:gd name="T4" fmla="*/ 0 60000 65536"/>
                <a:gd name="T5" fmla="*/ 0 60000 65536"/>
                <a:gd name="T6" fmla="*/ 0 w 288"/>
                <a:gd name="T7" fmla="*/ 0 h 1"/>
                <a:gd name="T8" fmla="*/ 288 w 288"/>
                <a:gd name="T9" fmla="*/ 1 h 1"/>
                <a:gd name="connsiteX0" fmla="*/ 0 w 10000"/>
                <a:gd name="connsiteY0" fmla="*/ 43571 h 43571"/>
                <a:gd name="connsiteX1" fmla="*/ 5473 w 10000"/>
                <a:gd name="connsiteY1" fmla="*/ 0 h 43571"/>
                <a:gd name="connsiteX2" fmla="*/ 10000 w 10000"/>
                <a:gd name="connsiteY2" fmla="*/ 43571 h 43571"/>
                <a:gd name="connsiteX0" fmla="*/ 0 w 6418"/>
                <a:gd name="connsiteY0" fmla="*/ 4026743 h 4026743"/>
                <a:gd name="connsiteX1" fmla="*/ 5473 w 6418"/>
                <a:gd name="connsiteY1" fmla="*/ 3983172 h 4026743"/>
                <a:gd name="connsiteX2" fmla="*/ 6418 w 6418"/>
                <a:gd name="connsiteY2" fmla="*/ 0 h 4026743"/>
                <a:gd name="connsiteX0" fmla="*/ 0 w 10852"/>
                <a:gd name="connsiteY0" fmla="*/ 10000 h 10000"/>
                <a:gd name="connsiteX1" fmla="*/ 10852 w 10852"/>
                <a:gd name="connsiteY1" fmla="*/ 5942 h 10000"/>
                <a:gd name="connsiteX2" fmla="*/ 10000 w 10852"/>
                <a:gd name="connsiteY2" fmla="*/ 0 h 10000"/>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4829 w 11857"/>
                <a:gd name="connsiteY1" fmla="*/ 7105 h 12556"/>
                <a:gd name="connsiteX2" fmla="*/ 11857 w 11857"/>
                <a:gd name="connsiteY2" fmla="*/ 0 h 12556"/>
                <a:gd name="connsiteX0" fmla="*/ 0 w 11857"/>
                <a:gd name="connsiteY0" fmla="*/ 12556 h 12556"/>
                <a:gd name="connsiteX1" fmla="*/ 11857 w 11857"/>
                <a:gd name="connsiteY1" fmla="*/ 0 h 12556"/>
                <a:gd name="connsiteX0" fmla="*/ 0 w 11857"/>
                <a:gd name="connsiteY0" fmla="*/ 12556 h 12556"/>
                <a:gd name="connsiteX1" fmla="*/ 9885 w 11857"/>
                <a:gd name="connsiteY1" fmla="*/ 8956 h 12556"/>
                <a:gd name="connsiteX2" fmla="*/ 11857 w 11857"/>
                <a:gd name="connsiteY2" fmla="*/ 0 h 12556"/>
                <a:gd name="connsiteX0" fmla="*/ 0 w 9885"/>
                <a:gd name="connsiteY0" fmla="*/ 13020 h 13020"/>
                <a:gd name="connsiteX1" fmla="*/ 9885 w 9885"/>
                <a:gd name="connsiteY1" fmla="*/ 9420 h 13020"/>
                <a:gd name="connsiteX2" fmla="*/ 7224 w 9885"/>
                <a:gd name="connsiteY2" fmla="*/ 0 h 13020"/>
                <a:gd name="connsiteX0" fmla="*/ 0 w 7651"/>
                <a:gd name="connsiteY0" fmla="*/ 10000 h 10000"/>
                <a:gd name="connsiteX1" fmla="*/ 7651 w 7651"/>
                <a:gd name="connsiteY1" fmla="*/ 6878 h 10000"/>
                <a:gd name="connsiteX2" fmla="*/ 7308 w 7651"/>
                <a:gd name="connsiteY2" fmla="*/ 0 h 10000"/>
                <a:gd name="connsiteX0" fmla="*/ 0 w 11403"/>
                <a:gd name="connsiteY0" fmla="*/ 10178 h 10178"/>
                <a:gd name="connsiteX1" fmla="*/ 10000 w 11403"/>
                <a:gd name="connsiteY1" fmla="*/ 7056 h 10178"/>
                <a:gd name="connsiteX2" fmla="*/ 11394 w 11403"/>
                <a:gd name="connsiteY2" fmla="*/ 0 h 10178"/>
                <a:gd name="connsiteX0" fmla="*/ 0 w 11394"/>
                <a:gd name="connsiteY0" fmla="*/ 10178 h 10178"/>
                <a:gd name="connsiteX1" fmla="*/ 11394 w 11394"/>
                <a:gd name="connsiteY1" fmla="*/ 0 h 10178"/>
              </a:gdLst>
              <a:ahLst/>
              <a:cxnLst>
                <a:cxn ang="0">
                  <a:pos x="connsiteX0" y="connsiteY0"/>
                </a:cxn>
                <a:cxn ang="0">
                  <a:pos x="connsiteX1" y="connsiteY1"/>
                </a:cxn>
              </a:cxnLst>
              <a:rect l="l" t="t" r="r" b="b"/>
              <a:pathLst>
                <a:path w="11394" h="10178">
                  <a:moveTo>
                    <a:pt x="0" y="10178"/>
                  </a:moveTo>
                  <a:lnTo>
                    <a:pt x="11394" y="0"/>
                  </a:ln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4" name="Freeform 141"/>
            <p:cNvSpPr>
              <a:spLocks/>
            </p:cNvSpPr>
            <p:nvPr/>
          </p:nvSpPr>
          <p:spPr bwMode="auto">
            <a:xfrm>
              <a:off x="4416" y="2256"/>
              <a:ext cx="240" cy="1056"/>
            </a:xfrm>
            <a:custGeom>
              <a:avLst/>
              <a:gdLst>
                <a:gd name="T0" fmla="*/ 0 w 240"/>
                <a:gd name="T1" fmla="*/ 1056 h 1056"/>
                <a:gd name="T2" fmla="*/ 240 w 240"/>
                <a:gd name="T3" fmla="*/ 528 h 1056"/>
                <a:gd name="T4" fmla="*/ 0 w 240"/>
                <a:gd name="T5" fmla="*/ 0 h 1056"/>
                <a:gd name="T6" fmla="*/ 0 60000 65536"/>
                <a:gd name="T7" fmla="*/ 0 60000 65536"/>
                <a:gd name="T8" fmla="*/ 0 60000 65536"/>
                <a:gd name="T9" fmla="*/ 0 w 240"/>
                <a:gd name="T10" fmla="*/ 0 h 1056"/>
                <a:gd name="T11" fmla="*/ 240 w 240"/>
                <a:gd name="T12" fmla="*/ 1056 h 1056"/>
              </a:gdLst>
              <a:ahLst/>
              <a:cxnLst>
                <a:cxn ang="T6">
                  <a:pos x="T0" y="T1"/>
                </a:cxn>
                <a:cxn ang="T7">
                  <a:pos x="T2" y="T3"/>
                </a:cxn>
                <a:cxn ang="T8">
                  <a:pos x="T4" y="T5"/>
                </a:cxn>
              </a:cxnLst>
              <a:rect l="T9" t="T10" r="T11" b="T12"/>
              <a:pathLst>
                <a:path w="240" h="1056">
                  <a:moveTo>
                    <a:pt x="0" y="1056"/>
                  </a:moveTo>
                  <a:cubicBezTo>
                    <a:pt x="120" y="880"/>
                    <a:pt x="240" y="704"/>
                    <a:pt x="240" y="528"/>
                  </a:cubicBezTo>
                  <a:cubicBezTo>
                    <a:pt x="240" y="352"/>
                    <a:pt x="120" y="176"/>
                    <a:pt x="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 name="Freeform 142"/>
            <p:cNvSpPr>
              <a:spLocks/>
            </p:cNvSpPr>
            <p:nvPr/>
          </p:nvSpPr>
          <p:spPr bwMode="auto">
            <a:xfrm>
              <a:off x="4416" y="1776"/>
              <a:ext cx="240" cy="384"/>
            </a:xfrm>
            <a:custGeom>
              <a:avLst/>
              <a:gdLst>
                <a:gd name="T0" fmla="*/ 0 w 280"/>
                <a:gd name="T1" fmla="*/ 384 h 384"/>
                <a:gd name="T2" fmla="*/ 206 w 280"/>
                <a:gd name="T3" fmla="*/ 240 h 384"/>
                <a:gd name="T4" fmla="*/ 206 w 280"/>
                <a:gd name="T5" fmla="*/ 0 h 384"/>
                <a:gd name="T6" fmla="*/ 0 60000 65536"/>
                <a:gd name="T7" fmla="*/ 0 60000 65536"/>
                <a:gd name="T8" fmla="*/ 0 60000 65536"/>
                <a:gd name="T9" fmla="*/ 0 w 280"/>
                <a:gd name="T10" fmla="*/ 0 h 384"/>
                <a:gd name="T11" fmla="*/ 280 w 280"/>
                <a:gd name="T12" fmla="*/ 384 h 384"/>
              </a:gdLst>
              <a:ahLst/>
              <a:cxnLst>
                <a:cxn ang="T6">
                  <a:pos x="T0" y="T1"/>
                </a:cxn>
                <a:cxn ang="T7">
                  <a:pos x="T2" y="T3"/>
                </a:cxn>
                <a:cxn ang="T8">
                  <a:pos x="T4" y="T5"/>
                </a:cxn>
              </a:cxnLst>
              <a:rect l="T9" t="T10" r="T11" b="T12"/>
              <a:pathLst>
                <a:path w="280" h="384">
                  <a:moveTo>
                    <a:pt x="0" y="384"/>
                  </a:moveTo>
                  <a:cubicBezTo>
                    <a:pt x="100" y="344"/>
                    <a:pt x="200" y="304"/>
                    <a:pt x="240" y="240"/>
                  </a:cubicBezTo>
                  <a:cubicBezTo>
                    <a:pt x="280" y="176"/>
                    <a:pt x="260" y="88"/>
                    <a:pt x="24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16" name="Group 143"/>
            <p:cNvGrpSpPr>
              <a:grpSpLocks/>
            </p:cNvGrpSpPr>
            <p:nvPr/>
          </p:nvGrpSpPr>
          <p:grpSpPr bwMode="auto">
            <a:xfrm>
              <a:off x="4368" y="912"/>
              <a:ext cx="816" cy="576"/>
              <a:chOff x="4368" y="912"/>
              <a:chExt cx="816" cy="576"/>
            </a:xfrm>
          </p:grpSpPr>
          <p:sp>
            <p:nvSpPr>
              <p:cNvPr id="17" name="Line 144"/>
              <p:cNvSpPr>
                <a:spLocks noChangeShapeType="1"/>
              </p:cNvSpPr>
              <p:nvPr/>
            </p:nvSpPr>
            <p:spPr bwMode="auto">
              <a:xfrm flipV="1">
                <a:off x="4560" y="1200"/>
                <a:ext cx="48" cy="288"/>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Text Box 145"/>
              <p:cNvSpPr txBox="1">
                <a:spLocks noChangeArrowheads="1"/>
              </p:cNvSpPr>
              <p:nvPr/>
            </p:nvSpPr>
            <p:spPr bwMode="auto">
              <a:xfrm>
                <a:off x="4368"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a:ea typeface="楷体_GB2312" pitchFamily="49" charset="-122"/>
                  </a:rPr>
                  <a:t>NULL</a:t>
                </a:r>
              </a:p>
            </p:txBody>
          </p:sp>
        </p:grpSp>
      </p:grpSp>
      <p:sp>
        <p:nvSpPr>
          <p:cNvPr id="56" name="Rectangle 41"/>
          <p:cNvSpPr>
            <a:spLocks noChangeArrowheads="1"/>
          </p:cNvSpPr>
          <p:nvPr/>
        </p:nvSpPr>
        <p:spPr bwMode="auto">
          <a:xfrm>
            <a:off x="5791200" y="1295400"/>
            <a:ext cx="31861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eaLnBrk="0" hangingPunct="0"/>
            <a:r>
              <a:rPr lang="zh-CN" altLang="en-US">
                <a:solidFill>
                  <a:schemeClr val="tx1"/>
                </a:solidFill>
                <a:ea typeface="楷体_GB2312" pitchFamily="49" charset="-122"/>
              </a:rPr>
              <a:t>中序： </a:t>
            </a:r>
          </a:p>
          <a:p>
            <a:pPr algn="l" eaLnBrk="0" hangingPunct="0"/>
            <a:r>
              <a:rPr lang="en-US" altLang="zh-CN">
                <a:solidFill>
                  <a:schemeClr val="tx1"/>
                </a:solidFill>
                <a:ea typeface="楷体_GB2312" pitchFamily="49" charset="-122"/>
              </a:rPr>
              <a:t>B D C A H G K F 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pitchFamily="49" charset="-122"/>
              </a:rPr>
              <a:t>如何建立线索链表（中序为例）？</a:t>
            </a:r>
            <a:endParaRPr lang="zh-CN" altLang="en-US" dirty="0"/>
          </a:p>
        </p:txBody>
      </p:sp>
      <p:sp>
        <p:nvSpPr>
          <p:cNvPr id="3" name="内容占位符 2"/>
          <p:cNvSpPr>
            <a:spLocks noGrp="1"/>
          </p:cNvSpPr>
          <p:nvPr>
            <p:ph idx="1"/>
          </p:nvPr>
        </p:nvSpPr>
        <p:spPr>
          <a:xfrm>
            <a:off x="457200" y="1371600"/>
            <a:ext cx="5186370" cy="4953000"/>
          </a:xfrm>
        </p:spPr>
        <p:txBody>
          <a:bodyPr/>
          <a:lstStyle/>
          <a:p>
            <a:r>
              <a:rPr lang="zh-CN" altLang="en-US" sz="2400" dirty="0" smtClean="0"/>
              <a:t>初始化</a:t>
            </a:r>
            <a:r>
              <a:rPr lang="en-US" altLang="zh-CN" sz="2400" dirty="0" smtClean="0"/>
              <a:t>pre = NULL</a:t>
            </a:r>
          </a:p>
          <a:p>
            <a:r>
              <a:rPr lang="zh-CN" altLang="en-US" sz="2400" dirty="0" smtClean="0"/>
              <a:t>从节点</a:t>
            </a:r>
            <a:r>
              <a:rPr lang="en-US" altLang="zh-CN" sz="2400" dirty="0" smtClean="0"/>
              <a:t>B</a:t>
            </a:r>
            <a:r>
              <a:rPr lang="zh-CN" altLang="en-US" sz="2400" dirty="0" smtClean="0"/>
              <a:t>开始考察</a:t>
            </a:r>
            <a:r>
              <a:rPr lang="en-US" altLang="zh-CN" sz="2400" dirty="0" smtClean="0"/>
              <a:t>, p=B</a:t>
            </a:r>
          </a:p>
          <a:p>
            <a:pPr lvl="1"/>
            <a:r>
              <a:rPr lang="en-US" altLang="zh-CN" sz="2400" dirty="0" smtClean="0">
                <a:solidFill>
                  <a:srgbClr val="FF0000"/>
                </a:solidFill>
              </a:rPr>
              <a:t>B</a:t>
            </a:r>
            <a:r>
              <a:rPr lang="zh-CN" altLang="en-US" sz="2400" dirty="0" smtClean="0">
                <a:solidFill>
                  <a:srgbClr val="FF0000"/>
                </a:solidFill>
              </a:rPr>
              <a:t>左子树中序最后节点（空）</a:t>
            </a:r>
            <a:endParaRPr lang="en-US" altLang="zh-CN" sz="2400" dirty="0" smtClean="0">
              <a:solidFill>
                <a:srgbClr val="FF0000"/>
              </a:solidFill>
            </a:endParaRPr>
          </a:p>
          <a:p>
            <a:pPr lvl="1"/>
            <a:r>
              <a:rPr lang="en-US" altLang="zh-CN" sz="2400" dirty="0" smtClean="0">
                <a:solidFill>
                  <a:srgbClr val="000099"/>
                </a:solidFill>
              </a:rPr>
              <a:t>p-&gt;</a:t>
            </a:r>
            <a:r>
              <a:rPr lang="en-US" altLang="zh-CN" sz="2400" dirty="0" err="1" smtClean="0">
                <a:solidFill>
                  <a:srgbClr val="000099"/>
                </a:solidFill>
              </a:rPr>
              <a:t>lchild</a:t>
            </a:r>
            <a:r>
              <a:rPr lang="en-US" altLang="zh-CN" sz="2400" dirty="0" smtClean="0">
                <a:solidFill>
                  <a:srgbClr val="000099"/>
                </a:solidFill>
              </a:rPr>
              <a:t> = pre;</a:t>
            </a:r>
          </a:p>
          <a:p>
            <a:pPr lvl="1"/>
            <a:r>
              <a:rPr lang="en-US" altLang="zh-CN" sz="2400" dirty="0" smtClean="0">
                <a:solidFill>
                  <a:srgbClr val="000099"/>
                </a:solidFill>
              </a:rPr>
              <a:t>p-&gt;</a:t>
            </a:r>
            <a:r>
              <a:rPr lang="en-US" altLang="zh-CN" sz="2400" dirty="0" err="1" smtClean="0">
                <a:solidFill>
                  <a:srgbClr val="000099"/>
                </a:solidFill>
              </a:rPr>
              <a:t>lTag</a:t>
            </a:r>
            <a:r>
              <a:rPr lang="en-US" altLang="zh-CN" sz="2400" dirty="0" smtClean="0">
                <a:solidFill>
                  <a:srgbClr val="000099"/>
                </a:solidFill>
              </a:rPr>
              <a:t> = Thread;</a:t>
            </a:r>
            <a:endParaRPr lang="en-US" altLang="zh-CN" sz="2400" dirty="0" smtClean="0">
              <a:solidFill>
                <a:schemeClr val="tx1"/>
              </a:solidFill>
            </a:endParaRPr>
          </a:p>
          <a:p>
            <a:pPr lvl="1"/>
            <a:r>
              <a:rPr lang="en-US" altLang="zh-CN" sz="2400" dirty="0" smtClean="0">
                <a:solidFill>
                  <a:srgbClr val="FF0000"/>
                </a:solidFill>
              </a:rPr>
              <a:t>B</a:t>
            </a:r>
            <a:r>
              <a:rPr lang="zh-CN" altLang="en-US" sz="2400" dirty="0" smtClean="0">
                <a:solidFill>
                  <a:srgbClr val="FF0000"/>
                </a:solidFill>
              </a:rPr>
              <a:t>将是其右子树第一节点</a:t>
            </a:r>
            <a:r>
              <a:rPr lang="en-US" altLang="zh-CN" sz="2400" dirty="0" smtClean="0">
                <a:solidFill>
                  <a:srgbClr val="FF0000"/>
                </a:solidFill>
              </a:rPr>
              <a:t>D</a:t>
            </a:r>
            <a:r>
              <a:rPr lang="zh-CN" altLang="en-US" sz="2400" dirty="0" smtClean="0">
                <a:solidFill>
                  <a:srgbClr val="FF0000"/>
                </a:solidFill>
              </a:rPr>
              <a:t>的前驱节点</a:t>
            </a:r>
            <a:endParaRPr lang="en-US" altLang="zh-CN" sz="2400" dirty="0" smtClean="0">
              <a:solidFill>
                <a:srgbClr val="FF0000"/>
              </a:solidFill>
            </a:endParaRPr>
          </a:p>
          <a:p>
            <a:pPr lvl="1"/>
            <a:r>
              <a:rPr lang="en-US" altLang="zh-CN" sz="2400" dirty="0" smtClean="0">
                <a:solidFill>
                  <a:schemeClr val="tx1"/>
                </a:solidFill>
              </a:rPr>
              <a:t>pre = p; p=D</a:t>
            </a:r>
            <a:r>
              <a:rPr lang="zh-CN" altLang="en-US" sz="2400" dirty="0" smtClean="0">
                <a:solidFill>
                  <a:schemeClr val="tx1"/>
                </a:solidFill>
              </a:rPr>
              <a:t>；</a:t>
            </a:r>
            <a:endParaRPr lang="en-US" altLang="zh-CN" sz="2400" dirty="0" smtClean="0">
              <a:solidFill>
                <a:schemeClr val="tx1"/>
              </a:solidFill>
            </a:endParaRPr>
          </a:p>
          <a:p>
            <a:pPr lvl="1"/>
            <a:r>
              <a:rPr lang="en-US" altLang="zh-CN" sz="2400" dirty="0" smtClean="0">
                <a:solidFill>
                  <a:srgbClr val="FF0000"/>
                </a:solidFill>
              </a:rPr>
              <a:t>B</a:t>
            </a:r>
            <a:r>
              <a:rPr lang="zh-CN" altLang="en-US" sz="2400" dirty="0" smtClean="0">
                <a:solidFill>
                  <a:srgbClr val="FF0000"/>
                </a:solidFill>
              </a:rPr>
              <a:t>右子树中序最后节点为</a:t>
            </a:r>
            <a:r>
              <a:rPr lang="en-US" altLang="zh-CN" sz="2400" dirty="0" smtClean="0">
                <a:solidFill>
                  <a:srgbClr val="FF0000"/>
                </a:solidFill>
              </a:rPr>
              <a:t>C</a:t>
            </a:r>
          </a:p>
          <a:p>
            <a:pPr lvl="1"/>
            <a:r>
              <a:rPr lang="en-US" altLang="zh-CN" sz="2400" dirty="0" smtClean="0">
                <a:solidFill>
                  <a:schemeClr val="tx1"/>
                </a:solidFill>
              </a:rPr>
              <a:t>C</a:t>
            </a:r>
            <a:r>
              <a:rPr lang="zh-CN" altLang="en-US" sz="2400" dirty="0" smtClean="0">
                <a:solidFill>
                  <a:schemeClr val="tx1"/>
                </a:solidFill>
              </a:rPr>
              <a:t>将是下一个遍历节点</a:t>
            </a:r>
            <a:r>
              <a:rPr lang="en-US" altLang="zh-CN" sz="2400" dirty="0" smtClean="0">
                <a:solidFill>
                  <a:schemeClr val="tx1"/>
                </a:solidFill>
              </a:rPr>
              <a:t>A</a:t>
            </a:r>
            <a:r>
              <a:rPr lang="zh-CN" altLang="en-US" sz="2400" dirty="0" smtClean="0">
                <a:solidFill>
                  <a:schemeClr val="tx1"/>
                </a:solidFill>
              </a:rPr>
              <a:t>的前驱</a:t>
            </a:r>
            <a:endParaRPr lang="en-US" altLang="zh-CN" sz="2400" dirty="0" smtClean="0">
              <a:solidFill>
                <a:schemeClr val="tx1"/>
              </a:solidFill>
            </a:endParaRPr>
          </a:p>
          <a:p>
            <a:pPr lvl="1"/>
            <a:r>
              <a:rPr lang="en-US" altLang="zh-CN" sz="2400" dirty="0" smtClean="0">
                <a:solidFill>
                  <a:schemeClr val="tx1"/>
                </a:solidFill>
              </a:rPr>
              <a:t>pre = p;</a:t>
            </a:r>
            <a:endParaRPr lang="zh-CN" altLang="en-US" sz="2400" dirty="0" smtClean="0">
              <a:solidFill>
                <a:schemeClr val="tx1"/>
              </a:solidFill>
            </a:endParaRPr>
          </a:p>
        </p:txBody>
      </p:sp>
      <p:sp>
        <p:nvSpPr>
          <p:cNvPr id="4" name="灯片编号占位符 3"/>
          <p:cNvSpPr>
            <a:spLocks noGrp="1"/>
          </p:cNvSpPr>
          <p:nvPr>
            <p:ph type="sldNum" sz="quarter" idx="12"/>
          </p:nvPr>
        </p:nvSpPr>
        <p:spPr/>
        <p:txBody>
          <a:bodyPr/>
          <a:lstStyle/>
          <a:p>
            <a:pPr>
              <a:defRPr/>
            </a:pPr>
            <a:fld id="{9E4FDE78-BF40-4F0E-A1BC-BC7A5638AE81}" type="slidenum">
              <a:rPr lang="en-US" altLang="zh-CN" smtClean="0"/>
              <a:pPr>
                <a:defRPr/>
              </a:pPr>
              <a:t>82</a:t>
            </a:fld>
            <a:endParaRPr lang="en-US" altLang="zh-CN"/>
          </a:p>
        </p:txBody>
      </p:sp>
      <p:grpSp>
        <p:nvGrpSpPr>
          <p:cNvPr id="5" name="Group 146"/>
          <p:cNvGrpSpPr>
            <a:grpSpLocks/>
          </p:cNvGrpSpPr>
          <p:nvPr/>
        </p:nvGrpSpPr>
        <p:grpSpPr bwMode="auto">
          <a:xfrm>
            <a:off x="5500694" y="2285992"/>
            <a:ext cx="3810000" cy="4146550"/>
            <a:chOff x="2784" y="912"/>
            <a:chExt cx="2400" cy="2612"/>
          </a:xfrm>
        </p:grpSpPr>
        <p:grpSp>
          <p:nvGrpSpPr>
            <p:cNvPr id="6" name="Group 96"/>
            <p:cNvGrpSpPr>
              <a:grpSpLocks/>
            </p:cNvGrpSpPr>
            <p:nvPr/>
          </p:nvGrpSpPr>
          <p:grpSpPr bwMode="auto">
            <a:xfrm>
              <a:off x="3026" y="1008"/>
              <a:ext cx="1860" cy="2516"/>
              <a:chOff x="3362" y="1344"/>
              <a:chExt cx="1860" cy="2516"/>
            </a:xfrm>
          </p:grpSpPr>
          <p:sp>
            <p:nvSpPr>
              <p:cNvPr id="21" name="Line 97"/>
              <p:cNvSpPr>
                <a:spLocks noChangeShapeType="1"/>
              </p:cNvSpPr>
              <p:nvPr/>
            </p:nvSpPr>
            <p:spPr bwMode="auto">
              <a:xfrm flipH="1">
                <a:off x="4320" y="2544"/>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 name="Line 98"/>
              <p:cNvSpPr>
                <a:spLocks noChangeShapeType="1"/>
              </p:cNvSpPr>
              <p:nvPr/>
            </p:nvSpPr>
            <p:spPr bwMode="auto">
              <a:xfrm>
                <a:off x="4416" y="3168"/>
                <a:ext cx="192"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 name="Line 99"/>
              <p:cNvSpPr>
                <a:spLocks noChangeShapeType="1"/>
              </p:cNvSpPr>
              <p:nvPr/>
            </p:nvSpPr>
            <p:spPr bwMode="auto">
              <a:xfrm flipH="1">
                <a:off x="3984" y="3168"/>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 name="Line 100"/>
              <p:cNvSpPr>
                <a:spLocks noChangeShapeType="1"/>
              </p:cNvSpPr>
              <p:nvPr/>
            </p:nvSpPr>
            <p:spPr bwMode="auto">
              <a:xfrm flipH="1">
                <a:off x="3744" y="2592"/>
                <a:ext cx="258" cy="38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 name="Group 101"/>
              <p:cNvGrpSpPr>
                <a:grpSpLocks/>
              </p:cNvGrpSpPr>
              <p:nvPr/>
            </p:nvGrpSpPr>
            <p:grpSpPr bwMode="auto">
              <a:xfrm>
                <a:off x="3362" y="2832"/>
                <a:ext cx="725" cy="404"/>
                <a:chOff x="723" y="1543"/>
                <a:chExt cx="680" cy="404"/>
              </a:xfrm>
            </p:grpSpPr>
            <p:sp>
              <p:nvSpPr>
                <p:cNvPr id="54" name="Oval 102"/>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55" name="Text Box 103"/>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D</a:t>
                  </a:r>
                </a:p>
              </p:txBody>
            </p:sp>
          </p:grpSp>
          <p:sp>
            <p:nvSpPr>
              <p:cNvPr id="26" name="Line 104"/>
              <p:cNvSpPr>
                <a:spLocks noChangeShapeType="1"/>
              </p:cNvSpPr>
              <p:nvPr/>
            </p:nvSpPr>
            <p:spPr bwMode="auto">
              <a:xfrm flipH="1">
                <a:off x="3715" y="1680"/>
                <a:ext cx="408" cy="28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05"/>
              <p:cNvSpPr>
                <a:spLocks noChangeShapeType="1"/>
              </p:cNvSpPr>
              <p:nvPr/>
            </p:nvSpPr>
            <p:spPr bwMode="auto">
              <a:xfrm>
                <a:off x="4430" y="1680"/>
                <a:ext cx="408" cy="286"/>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06"/>
              <p:cNvSpPr>
                <a:spLocks noChangeShapeType="1"/>
              </p:cNvSpPr>
              <p:nvPr/>
            </p:nvSpPr>
            <p:spPr bwMode="auto">
              <a:xfrm>
                <a:off x="3749" y="2115"/>
                <a:ext cx="255" cy="24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07"/>
              <p:cNvSpPr>
                <a:spLocks noChangeShapeType="1"/>
              </p:cNvSpPr>
              <p:nvPr/>
            </p:nvSpPr>
            <p:spPr bwMode="auto">
              <a:xfrm flipH="1">
                <a:off x="4656" y="2115"/>
                <a:ext cx="172" cy="285"/>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 name="Group 108"/>
              <p:cNvGrpSpPr>
                <a:grpSpLocks/>
              </p:cNvGrpSpPr>
              <p:nvPr/>
            </p:nvGrpSpPr>
            <p:grpSpPr bwMode="auto">
              <a:xfrm>
                <a:off x="4015" y="1344"/>
                <a:ext cx="612" cy="404"/>
                <a:chOff x="3544" y="935"/>
                <a:chExt cx="576" cy="404"/>
              </a:xfrm>
            </p:grpSpPr>
            <p:sp>
              <p:nvSpPr>
                <p:cNvPr id="52" name="Oval 109"/>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53" name="Text Box 110"/>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31" name="Group 111"/>
              <p:cNvGrpSpPr>
                <a:grpSpLocks/>
              </p:cNvGrpSpPr>
              <p:nvPr/>
            </p:nvGrpSpPr>
            <p:grpSpPr bwMode="auto">
              <a:xfrm>
                <a:off x="4322" y="2251"/>
                <a:ext cx="612" cy="404"/>
                <a:chOff x="3784" y="1987"/>
                <a:chExt cx="576" cy="404"/>
              </a:xfrm>
            </p:grpSpPr>
            <p:sp>
              <p:nvSpPr>
                <p:cNvPr id="50" name="Oval 11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51" name="Text Box 11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32" name="Group 114"/>
              <p:cNvGrpSpPr>
                <a:grpSpLocks/>
              </p:cNvGrpSpPr>
              <p:nvPr/>
            </p:nvGrpSpPr>
            <p:grpSpPr bwMode="auto">
              <a:xfrm>
                <a:off x="3793" y="2251"/>
                <a:ext cx="612" cy="404"/>
                <a:chOff x="3304" y="1991"/>
                <a:chExt cx="576" cy="404"/>
              </a:xfrm>
            </p:grpSpPr>
            <p:sp>
              <p:nvSpPr>
                <p:cNvPr id="48" name="Oval 115"/>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9" name="Text Box 116"/>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dirty="0">
                      <a:solidFill>
                        <a:schemeClr val="tx1"/>
                      </a:solidFill>
                      <a:latin typeface="隶书" pitchFamily="49" charset="-122"/>
                      <a:ea typeface="隶书" pitchFamily="49" charset="-122"/>
                    </a:rPr>
                    <a:t> </a:t>
                  </a:r>
                  <a:r>
                    <a:rPr kumimoji="0" lang="en-US" altLang="zh-CN" sz="3600" dirty="0">
                      <a:solidFill>
                        <a:schemeClr val="tx1"/>
                      </a:solidFill>
                      <a:latin typeface="黑体" pitchFamily="2" charset="-122"/>
                      <a:ea typeface="黑体" pitchFamily="2" charset="-122"/>
                    </a:rPr>
                    <a:t>C</a:t>
                  </a:r>
                </a:p>
              </p:txBody>
            </p:sp>
          </p:grpSp>
          <p:grpSp>
            <p:nvGrpSpPr>
              <p:cNvPr id="33" name="Group 117"/>
              <p:cNvGrpSpPr>
                <a:grpSpLocks/>
              </p:cNvGrpSpPr>
              <p:nvPr/>
            </p:nvGrpSpPr>
            <p:grpSpPr bwMode="auto">
              <a:xfrm>
                <a:off x="4610" y="1753"/>
                <a:ext cx="612" cy="404"/>
                <a:chOff x="4216" y="1415"/>
                <a:chExt cx="576" cy="404"/>
              </a:xfrm>
            </p:grpSpPr>
            <p:sp>
              <p:nvSpPr>
                <p:cNvPr id="46" name="Oval 118"/>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7" name="Text Box 119"/>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34" name="Group 120"/>
              <p:cNvGrpSpPr>
                <a:grpSpLocks/>
              </p:cNvGrpSpPr>
              <p:nvPr/>
            </p:nvGrpSpPr>
            <p:grpSpPr bwMode="auto">
              <a:xfrm>
                <a:off x="3406" y="1753"/>
                <a:ext cx="612" cy="404"/>
                <a:chOff x="2920" y="1463"/>
                <a:chExt cx="576" cy="404"/>
              </a:xfrm>
            </p:grpSpPr>
            <p:sp>
              <p:nvSpPr>
                <p:cNvPr id="44" name="Oval 121"/>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5" name="Text Box 122"/>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nvGrpSpPr>
              <p:cNvPr id="35" name="Group 123"/>
              <p:cNvGrpSpPr>
                <a:grpSpLocks/>
              </p:cNvGrpSpPr>
              <p:nvPr/>
            </p:nvGrpSpPr>
            <p:grpSpPr bwMode="auto">
              <a:xfrm>
                <a:off x="4073" y="2832"/>
                <a:ext cx="612" cy="404"/>
                <a:chOff x="3784" y="1987"/>
                <a:chExt cx="576" cy="404"/>
              </a:xfrm>
            </p:grpSpPr>
            <p:sp>
              <p:nvSpPr>
                <p:cNvPr id="42" name="Oval 124"/>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3" name="Text Box 125"/>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G</a:t>
                  </a:r>
                </a:p>
              </p:txBody>
            </p:sp>
          </p:grpSp>
          <p:grpSp>
            <p:nvGrpSpPr>
              <p:cNvPr id="36" name="Group 126"/>
              <p:cNvGrpSpPr>
                <a:grpSpLocks/>
              </p:cNvGrpSpPr>
              <p:nvPr/>
            </p:nvGrpSpPr>
            <p:grpSpPr bwMode="auto">
              <a:xfrm>
                <a:off x="3689" y="3456"/>
                <a:ext cx="612" cy="404"/>
                <a:chOff x="3784" y="1987"/>
                <a:chExt cx="576" cy="404"/>
              </a:xfrm>
            </p:grpSpPr>
            <p:sp>
              <p:nvSpPr>
                <p:cNvPr id="40" name="Oval 127"/>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1" name="Text Box 128"/>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H</a:t>
                  </a:r>
                </a:p>
              </p:txBody>
            </p:sp>
          </p:grpSp>
          <p:grpSp>
            <p:nvGrpSpPr>
              <p:cNvPr id="37" name="Group 129"/>
              <p:cNvGrpSpPr>
                <a:grpSpLocks/>
              </p:cNvGrpSpPr>
              <p:nvPr/>
            </p:nvGrpSpPr>
            <p:grpSpPr bwMode="auto">
              <a:xfrm>
                <a:off x="4313" y="3456"/>
                <a:ext cx="612" cy="404"/>
                <a:chOff x="3784" y="1987"/>
                <a:chExt cx="576" cy="404"/>
              </a:xfrm>
            </p:grpSpPr>
            <p:sp>
              <p:nvSpPr>
                <p:cNvPr id="38" name="Oval 130"/>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9" name="Text Box 131"/>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dirty="0">
                      <a:solidFill>
                        <a:schemeClr val="tx1"/>
                      </a:solidFill>
                      <a:latin typeface="隶书" pitchFamily="49" charset="-122"/>
                      <a:ea typeface="隶书" pitchFamily="49" charset="-122"/>
                    </a:rPr>
                    <a:t> </a:t>
                  </a:r>
                  <a:r>
                    <a:rPr kumimoji="0" lang="en-US" altLang="zh-CN" sz="3600" dirty="0">
                      <a:solidFill>
                        <a:schemeClr val="tx1"/>
                      </a:solidFill>
                      <a:latin typeface="黑体" pitchFamily="2" charset="-122"/>
                      <a:ea typeface="黑体" pitchFamily="2" charset="-122"/>
                    </a:rPr>
                    <a:t>K</a:t>
                  </a:r>
                </a:p>
              </p:txBody>
            </p:sp>
          </p:grpSp>
        </p:grpSp>
        <p:grpSp>
          <p:nvGrpSpPr>
            <p:cNvPr id="7" name="Group 132"/>
            <p:cNvGrpSpPr>
              <a:grpSpLocks/>
            </p:cNvGrpSpPr>
            <p:nvPr/>
          </p:nvGrpSpPr>
          <p:grpSpPr bwMode="auto">
            <a:xfrm>
              <a:off x="2784" y="912"/>
              <a:ext cx="816" cy="624"/>
              <a:chOff x="2784" y="912"/>
              <a:chExt cx="816" cy="624"/>
            </a:xfrm>
          </p:grpSpPr>
          <p:sp>
            <p:nvSpPr>
              <p:cNvPr id="19" name="Text Box 133"/>
              <p:cNvSpPr txBox="1">
                <a:spLocks noChangeArrowheads="1"/>
              </p:cNvSpPr>
              <p:nvPr/>
            </p:nvSpPr>
            <p:spPr bwMode="auto">
              <a:xfrm>
                <a:off x="2784"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a:solidFill>
                      <a:srgbClr val="FF0000"/>
                    </a:solidFill>
                    <a:ea typeface="楷体_GB2312" pitchFamily="49" charset="-122"/>
                  </a:rPr>
                  <a:t>NULL</a:t>
                </a:r>
              </a:p>
            </p:txBody>
          </p:sp>
          <p:sp>
            <p:nvSpPr>
              <p:cNvPr id="20" name="Line 134"/>
              <p:cNvSpPr>
                <a:spLocks noChangeShapeType="1"/>
              </p:cNvSpPr>
              <p:nvPr/>
            </p:nvSpPr>
            <p:spPr bwMode="auto">
              <a:xfrm flipH="1" flipV="1">
                <a:off x="3312" y="1152"/>
                <a:ext cx="48" cy="384"/>
              </a:xfrm>
              <a:prstGeom prst="line">
                <a:avLst/>
              </a:prstGeom>
              <a:noFill/>
              <a:ln w="38100" cap="sq">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 name="Freeform 135"/>
            <p:cNvSpPr>
              <a:spLocks/>
            </p:cNvSpPr>
            <p:nvPr/>
          </p:nvSpPr>
          <p:spPr bwMode="auto">
            <a:xfrm>
              <a:off x="3024" y="1776"/>
              <a:ext cx="192" cy="864"/>
            </a:xfrm>
            <a:custGeom>
              <a:avLst/>
              <a:gdLst>
                <a:gd name="T0" fmla="*/ 192 w 192"/>
                <a:gd name="T1" fmla="*/ 864 h 864"/>
                <a:gd name="T2" fmla="*/ 0 w 192"/>
                <a:gd name="T3" fmla="*/ 384 h 864"/>
                <a:gd name="T4" fmla="*/ 192 w 192"/>
                <a:gd name="T5" fmla="*/ 0 h 864"/>
                <a:gd name="T6" fmla="*/ 0 60000 65536"/>
                <a:gd name="T7" fmla="*/ 0 60000 65536"/>
                <a:gd name="T8" fmla="*/ 0 60000 65536"/>
                <a:gd name="T9" fmla="*/ 0 w 192"/>
                <a:gd name="T10" fmla="*/ 0 h 864"/>
                <a:gd name="T11" fmla="*/ 192 w 192"/>
                <a:gd name="T12" fmla="*/ 864 h 864"/>
              </a:gdLst>
              <a:ahLst/>
              <a:cxnLst>
                <a:cxn ang="T6">
                  <a:pos x="T0" y="T1"/>
                </a:cxn>
                <a:cxn ang="T7">
                  <a:pos x="T2" y="T3"/>
                </a:cxn>
                <a:cxn ang="T8">
                  <a:pos x="T4" y="T5"/>
                </a:cxn>
              </a:cxnLst>
              <a:rect l="T9" t="T10" r="T11" b="T12"/>
              <a:pathLst>
                <a:path w="192" h="864">
                  <a:moveTo>
                    <a:pt x="192" y="864"/>
                  </a:moveTo>
                  <a:cubicBezTo>
                    <a:pt x="96" y="696"/>
                    <a:pt x="0" y="528"/>
                    <a:pt x="0" y="384"/>
                  </a:cubicBezTo>
                  <a:cubicBezTo>
                    <a:pt x="0" y="240"/>
                    <a:pt x="96" y="120"/>
                    <a:pt x="192"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 name="Freeform 136"/>
            <p:cNvSpPr>
              <a:spLocks/>
            </p:cNvSpPr>
            <p:nvPr/>
          </p:nvSpPr>
          <p:spPr bwMode="auto">
            <a:xfrm>
              <a:off x="3552" y="1392"/>
              <a:ext cx="520" cy="1824"/>
            </a:xfrm>
            <a:custGeom>
              <a:avLst/>
              <a:gdLst>
                <a:gd name="T0" fmla="*/ 0 w 520"/>
                <a:gd name="T1" fmla="*/ 1824 h 1824"/>
                <a:gd name="T2" fmla="*/ 192 w 520"/>
                <a:gd name="T3" fmla="*/ 1200 h 1824"/>
                <a:gd name="T4" fmla="*/ 480 w 520"/>
                <a:gd name="T5" fmla="*/ 720 h 1824"/>
                <a:gd name="T6" fmla="*/ 432 w 520"/>
                <a:gd name="T7" fmla="*/ 240 h 1824"/>
                <a:gd name="T8" fmla="*/ 384 w 520"/>
                <a:gd name="T9" fmla="*/ 0 h 1824"/>
                <a:gd name="T10" fmla="*/ 0 60000 65536"/>
                <a:gd name="T11" fmla="*/ 0 60000 65536"/>
                <a:gd name="T12" fmla="*/ 0 60000 65536"/>
                <a:gd name="T13" fmla="*/ 0 60000 65536"/>
                <a:gd name="T14" fmla="*/ 0 60000 65536"/>
                <a:gd name="T15" fmla="*/ 0 w 520"/>
                <a:gd name="T16" fmla="*/ 0 h 1824"/>
                <a:gd name="T17" fmla="*/ 520 w 520"/>
                <a:gd name="T18" fmla="*/ 1824 h 1824"/>
              </a:gdLst>
              <a:ahLst/>
              <a:cxnLst>
                <a:cxn ang="T10">
                  <a:pos x="T0" y="T1"/>
                </a:cxn>
                <a:cxn ang="T11">
                  <a:pos x="T2" y="T3"/>
                </a:cxn>
                <a:cxn ang="T12">
                  <a:pos x="T4" y="T5"/>
                </a:cxn>
                <a:cxn ang="T13">
                  <a:pos x="T6" y="T7"/>
                </a:cxn>
                <a:cxn ang="T14">
                  <a:pos x="T8" y="T9"/>
                </a:cxn>
              </a:cxnLst>
              <a:rect l="T15" t="T16" r="T17" b="T18"/>
              <a:pathLst>
                <a:path w="520" h="1824">
                  <a:moveTo>
                    <a:pt x="0" y="1824"/>
                  </a:moveTo>
                  <a:cubicBezTo>
                    <a:pt x="56" y="1604"/>
                    <a:pt x="112" y="1384"/>
                    <a:pt x="192" y="1200"/>
                  </a:cubicBezTo>
                  <a:cubicBezTo>
                    <a:pt x="272" y="1016"/>
                    <a:pt x="440" y="880"/>
                    <a:pt x="480" y="720"/>
                  </a:cubicBezTo>
                  <a:cubicBezTo>
                    <a:pt x="520" y="560"/>
                    <a:pt x="448" y="360"/>
                    <a:pt x="432" y="240"/>
                  </a:cubicBezTo>
                  <a:cubicBezTo>
                    <a:pt x="416" y="120"/>
                    <a:pt x="400" y="60"/>
                    <a:pt x="384"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0" name="Freeform 137"/>
            <p:cNvSpPr>
              <a:spLocks/>
            </p:cNvSpPr>
            <p:nvPr/>
          </p:nvSpPr>
          <p:spPr bwMode="auto">
            <a:xfrm>
              <a:off x="3968" y="2880"/>
              <a:ext cx="160" cy="384"/>
            </a:xfrm>
            <a:custGeom>
              <a:avLst/>
              <a:gdLst>
                <a:gd name="T0" fmla="*/ 160 w 160"/>
                <a:gd name="T1" fmla="*/ 384 h 384"/>
                <a:gd name="T2" fmla="*/ 16 w 160"/>
                <a:gd name="T3" fmla="*/ 192 h 384"/>
                <a:gd name="T4" fmla="*/ 64 w 160"/>
                <a:gd name="T5" fmla="*/ 0 h 384"/>
                <a:gd name="T6" fmla="*/ 0 60000 65536"/>
                <a:gd name="T7" fmla="*/ 0 60000 65536"/>
                <a:gd name="T8" fmla="*/ 0 60000 65536"/>
                <a:gd name="T9" fmla="*/ 0 w 160"/>
                <a:gd name="T10" fmla="*/ 0 h 384"/>
                <a:gd name="T11" fmla="*/ 160 w 160"/>
                <a:gd name="T12" fmla="*/ 384 h 384"/>
              </a:gdLst>
              <a:ahLst/>
              <a:cxnLst>
                <a:cxn ang="T6">
                  <a:pos x="T0" y="T1"/>
                </a:cxn>
                <a:cxn ang="T7">
                  <a:pos x="T2" y="T3"/>
                </a:cxn>
                <a:cxn ang="T8">
                  <a:pos x="T4" y="T5"/>
                </a:cxn>
              </a:cxnLst>
              <a:rect l="T9" t="T10" r="T11" b="T12"/>
              <a:pathLst>
                <a:path w="160" h="384">
                  <a:moveTo>
                    <a:pt x="160" y="384"/>
                  </a:moveTo>
                  <a:cubicBezTo>
                    <a:pt x="96" y="320"/>
                    <a:pt x="32" y="256"/>
                    <a:pt x="16" y="192"/>
                  </a:cubicBezTo>
                  <a:cubicBezTo>
                    <a:pt x="0" y="128"/>
                    <a:pt x="32" y="64"/>
                    <a:pt x="64"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 name="Freeform 138"/>
            <p:cNvSpPr>
              <a:spLocks/>
            </p:cNvSpPr>
            <p:nvPr/>
          </p:nvSpPr>
          <p:spPr bwMode="auto">
            <a:xfrm>
              <a:off x="3312" y="2208"/>
              <a:ext cx="240" cy="384"/>
            </a:xfrm>
            <a:custGeom>
              <a:avLst/>
              <a:gdLst>
                <a:gd name="T0" fmla="*/ 0 w 240"/>
                <a:gd name="T1" fmla="*/ 384 h 384"/>
                <a:gd name="T2" fmla="*/ 48 w 240"/>
                <a:gd name="T3" fmla="*/ 144 h 384"/>
                <a:gd name="T4" fmla="*/ 240 w 240"/>
                <a:gd name="T5" fmla="*/ 0 h 384"/>
                <a:gd name="T6" fmla="*/ 0 60000 65536"/>
                <a:gd name="T7" fmla="*/ 0 60000 65536"/>
                <a:gd name="T8" fmla="*/ 0 60000 65536"/>
                <a:gd name="T9" fmla="*/ 0 w 240"/>
                <a:gd name="T10" fmla="*/ 0 h 384"/>
                <a:gd name="T11" fmla="*/ 240 w 240"/>
                <a:gd name="T12" fmla="*/ 384 h 384"/>
              </a:gdLst>
              <a:ahLst/>
              <a:cxnLst>
                <a:cxn ang="T6">
                  <a:pos x="T0" y="T1"/>
                </a:cxn>
                <a:cxn ang="T7">
                  <a:pos x="T2" y="T3"/>
                </a:cxn>
                <a:cxn ang="T8">
                  <a:pos x="T4" y="T5"/>
                </a:cxn>
              </a:cxnLst>
              <a:rect l="T9" t="T10" r="T11" b="T12"/>
              <a:pathLst>
                <a:path w="240" h="384">
                  <a:moveTo>
                    <a:pt x="0" y="384"/>
                  </a:moveTo>
                  <a:cubicBezTo>
                    <a:pt x="4" y="296"/>
                    <a:pt x="8" y="208"/>
                    <a:pt x="48" y="144"/>
                  </a:cubicBezTo>
                  <a:cubicBezTo>
                    <a:pt x="88" y="80"/>
                    <a:pt x="164" y="40"/>
                    <a:pt x="24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2" name="Freeform 139"/>
            <p:cNvSpPr>
              <a:spLocks/>
            </p:cNvSpPr>
            <p:nvPr/>
          </p:nvSpPr>
          <p:spPr bwMode="auto">
            <a:xfrm>
              <a:off x="3744" y="1392"/>
              <a:ext cx="144" cy="624"/>
            </a:xfrm>
            <a:custGeom>
              <a:avLst/>
              <a:gdLst>
                <a:gd name="T0" fmla="*/ 0 w 144"/>
                <a:gd name="T1" fmla="*/ 624 h 624"/>
                <a:gd name="T2" fmla="*/ 144 w 144"/>
                <a:gd name="T3" fmla="*/ 0 h 624"/>
                <a:gd name="T4" fmla="*/ 0 60000 65536"/>
                <a:gd name="T5" fmla="*/ 0 60000 65536"/>
                <a:gd name="T6" fmla="*/ 0 w 144"/>
                <a:gd name="T7" fmla="*/ 0 h 624"/>
                <a:gd name="T8" fmla="*/ 144 w 144"/>
                <a:gd name="T9" fmla="*/ 624 h 624"/>
              </a:gdLst>
              <a:ahLst/>
              <a:cxnLst>
                <a:cxn ang="T4">
                  <a:pos x="T0" y="T1"/>
                </a:cxn>
                <a:cxn ang="T5">
                  <a:pos x="T2" y="T3"/>
                </a:cxn>
              </a:cxnLst>
              <a:rect l="T6" t="T7" r="T8" b="T9"/>
              <a:pathLst>
                <a:path w="144" h="624">
                  <a:moveTo>
                    <a:pt x="0" y="624"/>
                  </a:moveTo>
                  <a:cubicBezTo>
                    <a:pt x="0" y="624"/>
                    <a:pt x="72" y="312"/>
                    <a:pt x="144"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3" name="Freeform 140"/>
            <p:cNvSpPr>
              <a:spLocks/>
            </p:cNvSpPr>
            <p:nvPr/>
          </p:nvSpPr>
          <p:spPr bwMode="auto">
            <a:xfrm>
              <a:off x="3792" y="2869"/>
              <a:ext cx="160" cy="491"/>
            </a:xfrm>
            <a:custGeom>
              <a:avLst/>
              <a:gdLst>
                <a:gd name="T0" fmla="*/ 0 w 288"/>
                <a:gd name="T1" fmla="*/ 0 h 1"/>
                <a:gd name="T2" fmla="*/ 288 w 288"/>
                <a:gd name="T3" fmla="*/ 0 h 1"/>
                <a:gd name="T4" fmla="*/ 0 60000 65536"/>
                <a:gd name="T5" fmla="*/ 0 60000 65536"/>
                <a:gd name="T6" fmla="*/ 0 w 288"/>
                <a:gd name="T7" fmla="*/ 0 h 1"/>
                <a:gd name="T8" fmla="*/ 288 w 288"/>
                <a:gd name="T9" fmla="*/ 1 h 1"/>
                <a:gd name="connsiteX0" fmla="*/ 0 w 10000"/>
                <a:gd name="connsiteY0" fmla="*/ 43571 h 43571"/>
                <a:gd name="connsiteX1" fmla="*/ 5473 w 10000"/>
                <a:gd name="connsiteY1" fmla="*/ 0 h 43571"/>
                <a:gd name="connsiteX2" fmla="*/ 10000 w 10000"/>
                <a:gd name="connsiteY2" fmla="*/ 43571 h 43571"/>
                <a:gd name="connsiteX0" fmla="*/ 0 w 6418"/>
                <a:gd name="connsiteY0" fmla="*/ 4026743 h 4026743"/>
                <a:gd name="connsiteX1" fmla="*/ 5473 w 6418"/>
                <a:gd name="connsiteY1" fmla="*/ 3983172 h 4026743"/>
                <a:gd name="connsiteX2" fmla="*/ 6418 w 6418"/>
                <a:gd name="connsiteY2" fmla="*/ 0 h 4026743"/>
                <a:gd name="connsiteX0" fmla="*/ 0 w 10852"/>
                <a:gd name="connsiteY0" fmla="*/ 10000 h 10000"/>
                <a:gd name="connsiteX1" fmla="*/ 10852 w 10852"/>
                <a:gd name="connsiteY1" fmla="*/ 5942 h 10000"/>
                <a:gd name="connsiteX2" fmla="*/ 10000 w 10852"/>
                <a:gd name="connsiteY2" fmla="*/ 0 h 10000"/>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4829 w 11857"/>
                <a:gd name="connsiteY1" fmla="*/ 7105 h 12556"/>
                <a:gd name="connsiteX2" fmla="*/ 11857 w 11857"/>
                <a:gd name="connsiteY2" fmla="*/ 0 h 12556"/>
                <a:gd name="connsiteX0" fmla="*/ 0 w 11857"/>
                <a:gd name="connsiteY0" fmla="*/ 12556 h 12556"/>
                <a:gd name="connsiteX1" fmla="*/ 11857 w 11857"/>
                <a:gd name="connsiteY1" fmla="*/ 0 h 12556"/>
                <a:gd name="connsiteX0" fmla="*/ 0 w 11857"/>
                <a:gd name="connsiteY0" fmla="*/ 12556 h 12556"/>
                <a:gd name="connsiteX1" fmla="*/ 9885 w 11857"/>
                <a:gd name="connsiteY1" fmla="*/ 8956 h 12556"/>
                <a:gd name="connsiteX2" fmla="*/ 11857 w 11857"/>
                <a:gd name="connsiteY2" fmla="*/ 0 h 12556"/>
                <a:gd name="connsiteX0" fmla="*/ 0 w 9885"/>
                <a:gd name="connsiteY0" fmla="*/ 13020 h 13020"/>
                <a:gd name="connsiteX1" fmla="*/ 9885 w 9885"/>
                <a:gd name="connsiteY1" fmla="*/ 9420 h 13020"/>
                <a:gd name="connsiteX2" fmla="*/ 7224 w 9885"/>
                <a:gd name="connsiteY2" fmla="*/ 0 h 13020"/>
                <a:gd name="connsiteX0" fmla="*/ 0 w 7651"/>
                <a:gd name="connsiteY0" fmla="*/ 10000 h 10000"/>
                <a:gd name="connsiteX1" fmla="*/ 7651 w 7651"/>
                <a:gd name="connsiteY1" fmla="*/ 6878 h 10000"/>
                <a:gd name="connsiteX2" fmla="*/ 7308 w 7651"/>
                <a:gd name="connsiteY2" fmla="*/ 0 h 10000"/>
                <a:gd name="connsiteX0" fmla="*/ 0 w 11403"/>
                <a:gd name="connsiteY0" fmla="*/ 10178 h 10178"/>
                <a:gd name="connsiteX1" fmla="*/ 10000 w 11403"/>
                <a:gd name="connsiteY1" fmla="*/ 7056 h 10178"/>
                <a:gd name="connsiteX2" fmla="*/ 11394 w 11403"/>
                <a:gd name="connsiteY2" fmla="*/ 0 h 10178"/>
                <a:gd name="connsiteX0" fmla="*/ 0 w 11394"/>
                <a:gd name="connsiteY0" fmla="*/ 10178 h 10178"/>
                <a:gd name="connsiteX1" fmla="*/ 11394 w 11394"/>
                <a:gd name="connsiteY1" fmla="*/ 0 h 10178"/>
              </a:gdLst>
              <a:ahLst/>
              <a:cxnLst>
                <a:cxn ang="0">
                  <a:pos x="connsiteX0" y="connsiteY0"/>
                </a:cxn>
                <a:cxn ang="0">
                  <a:pos x="connsiteX1" y="connsiteY1"/>
                </a:cxn>
              </a:cxnLst>
              <a:rect l="l" t="t" r="r" b="b"/>
              <a:pathLst>
                <a:path w="11394" h="10178">
                  <a:moveTo>
                    <a:pt x="0" y="10178"/>
                  </a:moveTo>
                  <a:lnTo>
                    <a:pt x="11394" y="0"/>
                  </a:ln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4" name="Freeform 141"/>
            <p:cNvSpPr>
              <a:spLocks/>
            </p:cNvSpPr>
            <p:nvPr/>
          </p:nvSpPr>
          <p:spPr bwMode="auto">
            <a:xfrm>
              <a:off x="4416" y="2256"/>
              <a:ext cx="240" cy="1056"/>
            </a:xfrm>
            <a:custGeom>
              <a:avLst/>
              <a:gdLst>
                <a:gd name="T0" fmla="*/ 0 w 240"/>
                <a:gd name="T1" fmla="*/ 1056 h 1056"/>
                <a:gd name="T2" fmla="*/ 240 w 240"/>
                <a:gd name="T3" fmla="*/ 528 h 1056"/>
                <a:gd name="T4" fmla="*/ 0 w 240"/>
                <a:gd name="T5" fmla="*/ 0 h 1056"/>
                <a:gd name="T6" fmla="*/ 0 60000 65536"/>
                <a:gd name="T7" fmla="*/ 0 60000 65536"/>
                <a:gd name="T8" fmla="*/ 0 60000 65536"/>
                <a:gd name="T9" fmla="*/ 0 w 240"/>
                <a:gd name="T10" fmla="*/ 0 h 1056"/>
                <a:gd name="T11" fmla="*/ 240 w 240"/>
                <a:gd name="T12" fmla="*/ 1056 h 1056"/>
              </a:gdLst>
              <a:ahLst/>
              <a:cxnLst>
                <a:cxn ang="T6">
                  <a:pos x="T0" y="T1"/>
                </a:cxn>
                <a:cxn ang="T7">
                  <a:pos x="T2" y="T3"/>
                </a:cxn>
                <a:cxn ang="T8">
                  <a:pos x="T4" y="T5"/>
                </a:cxn>
              </a:cxnLst>
              <a:rect l="T9" t="T10" r="T11" b="T12"/>
              <a:pathLst>
                <a:path w="240" h="1056">
                  <a:moveTo>
                    <a:pt x="0" y="1056"/>
                  </a:moveTo>
                  <a:cubicBezTo>
                    <a:pt x="120" y="880"/>
                    <a:pt x="240" y="704"/>
                    <a:pt x="240" y="528"/>
                  </a:cubicBezTo>
                  <a:cubicBezTo>
                    <a:pt x="240" y="352"/>
                    <a:pt x="120" y="176"/>
                    <a:pt x="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 name="Freeform 142"/>
            <p:cNvSpPr>
              <a:spLocks/>
            </p:cNvSpPr>
            <p:nvPr/>
          </p:nvSpPr>
          <p:spPr bwMode="auto">
            <a:xfrm>
              <a:off x="4416" y="1776"/>
              <a:ext cx="240" cy="384"/>
            </a:xfrm>
            <a:custGeom>
              <a:avLst/>
              <a:gdLst>
                <a:gd name="T0" fmla="*/ 0 w 280"/>
                <a:gd name="T1" fmla="*/ 384 h 384"/>
                <a:gd name="T2" fmla="*/ 206 w 280"/>
                <a:gd name="T3" fmla="*/ 240 h 384"/>
                <a:gd name="T4" fmla="*/ 206 w 280"/>
                <a:gd name="T5" fmla="*/ 0 h 384"/>
                <a:gd name="T6" fmla="*/ 0 60000 65536"/>
                <a:gd name="T7" fmla="*/ 0 60000 65536"/>
                <a:gd name="T8" fmla="*/ 0 60000 65536"/>
                <a:gd name="T9" fmla="*/ 0 w 280"/>
                <a:gd name="T10" fmla="*/ 0 h 384"/>
                <a:gd name="T11" fmla="*/ 280 w 280"/>
                <a:gd name="T12" fmla="*/ 384 h 384"/>
              </a:gdLst>
              <a:ahLst/>
              <a:cxnLst>
                <a:cxn ang="T6">
                  <a:pos x="T0" y="T1"/>
                </a:cxn>
                <a:cxn ang="T7">
                  <a:pos x="T2" y="T3"/>
                </a:cxn>
                <a:cxn ang="T8">
                  <a:pos x="T4" y="T5"/>
                </a:cxn>
              </a:cxnLst>
              <a:rect l="T9" t="T10" r="T11" b="T12"/>
              <a:pathLst>
                <a:path w="280" h="384">
                  <a:moveTo>
                    <a:pt x="0" y="384"/>
                  </a:moveTo>
                  <a:cubicBezTo>
                    <a:pt x="100" y="344"/>
                    <a:pt x="200" y="304"/>
                    <a:pt x="240" y="240"/>
                  </a:cubicBezTo>
                  <a:cubicBezTo>
                    <a:pt x="280" y="176"/>
                    <a:pt x="260" y="88"/>
                    <a:pt x="24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16" name="Group 143"/>
            <p:cNvGrpSpPr>
              <a:grpSpLocks/>
            </p:cNvGrpSpPr>
            <p:nvPr/>
          </p:nvGrpSpPr>
          <p:grpSpPr bwMode="auto">
            <a:xfrm>
              <a:off x="4368" y="912"/>
              <a:ext cx="816" cy="576"/>
              <a:chOff x="4368" y="912"/>
              <a:chExt cx="816" cy="576"/>
            </a:xfrm>
          </p:grpSpPr>
          <p:sp>
            <p:nvSpPr>
              <p:cNvPr id="17" name="Line 144"/>
              <p:cNvSpPr>
                <a:spLocks noChangeShapeType="1"/>
              </p:cNvSpPr>
              <p:nvPr/>
            </p:nvSpPr>
            <p:spPr bwMode="auto">
              <a:xfrm flipV="1">
                <a:off x="4560" y="1200"/>
                <a:ext cx="48" cy="288"/>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Text Box 145"/>
              <p:cNvSpPr txBox="1">
                <a:spLocks noChangeArrowheads="1"/>
              </p:cNvSpPr>
              <p:nvPr/>
            </p:nvSpPr>
            <p:spPr bwMode="auto">
              <a:xfrm>
                <a:off x="4368"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a:ea typeface="楷体_GB2312" pitchFamily="49" charset="-122"/>
                  </a:rPr>
                  <a:t>NULL</a:t>
                </a:r>
              </a:p>
            </p:txBody>
          </p:sp>
        </p:grpSp>
      </p:grpSp>
      <p:sp>
        <p:nvSpPr>
          <p:cNvPr id="56" name="Rectangle 41"/>
          <p:cNvSpPr>
            <a:spLocks noChangeArrowheads="1"/>
          </p:cNvSpPr>
          <p:nvPr/>
        </p:nvSpPr>
        <p:spPr bwMode="auto">
          <a:xfrm>
            <a:off x="5791200" y="1295400"/>
            <a:ext cx="31861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eaLnBrk="0" hangingPunct="0"/>
            <a:r>
              <a:rPr lang="zh-CN" altLang="en-US">
                <a:solidFill>
                  <a:schemeClr val="tx1"/>
                </a:solidFill>
                <a:ea typeface="楷体_GB2312" pitchFamily="49" charset="-122"/>
              </a:rPr>
              <a:t>中序： </a:t>
            </a:r>
          </a:p>
          <a:p>
            <a:pPr algn="l" eaLnBrk="0" hangingPunct="0"/>
            <a:r>
              <a:rPr lang="en-US" altLang="zh-CN">
                <a:solidFill>
                  <a:schemeClr val="tx1"/>
                </a:solidFill>
                <a:ea typeface="楷体_GB2312" pitchFamily="49" charset="-122"/>
              </a:rPr>
              <a:t>B D C A H G K F 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pitchFamily="49" charset="-122"/>
              </a:rPr>
              <a:t>如何建立线索链表（中序为例）？</a:t>
            </a:r>
            <a:endParaRPr lang="zh-CN" altLang="en-US" dirty="0"/>
          </a:p>
        </p:txBody>
      </p:sp>
      <p:sp>
        <p:nvSpPr>
          <p:cNvPr id="3" name="内容占位符 2"/>
          <p:cNvSpPr>
            <a:spLocks noGrp="1"/>
          </p:cNvSpPr>
          <p:nvPr>
            <p:ph idx="1"/>
          </p:nvPr>
        </p:nvSpPr>
        <p:spPr>
          <a:xfrm>
            <a:off x="457200" y="1371600"/>
            <a:ext cx="5186370" cy="4953000"/>
          </a:xfrm>
        </p:spPr>
        <p:txBody>
          <a:bodyPr/>
          <a:lstStyle/>
          <a:p>
            <a:r>
              <a:rPr lang="zh-CN" altLang="en-US" sz="2400" dirty="0" smtClean="0"/>
              <a:t>考察节点</a:t>
            </a:r>
            <a:r>
              <a:rPr lang="en-US" altLang="zh-CN" sz="2400" dirty="0" smtClean="0"/>
              <a:t>A, p=A</a:t>
            </a:r>
          </a:p>
          <a:p>
            <a:pPr lvl="1"/>
            <a:r>
              <a:rPr lang="en-US" altLang="zh-CN" sz="2400" dirty="0">
                <a:solidFill>
                  <a:srgbClr val="FF0000"/>
                </a:solidFill>
              </a:rPr>
              <a:t>A</a:t>
            </a:r>
            <a:r>
              <a:rPr lang="zh-CN" altLang="en-US" sz="2400" dirty="0" smtClean="0">
                <a:solidFill>
                  <a:srgbClr val="FF0000"/>
                </a:solidFill>
              </a:rPr>
              <a:t>左子树中序遍历最后节点</a:t>
            </a:r>
            <a:r>
              <a:rPr lang="en-US" altLang="zh-CN" sz="2400" dirty="0" smtClean="0">
                <a:solidFill>
                  <a:srgbClr val="FF0000"/>
                </a:solidFill>
              </a:rPr>
              <a:t>C</a:t>
            </a:r>
          </a:p>
          <a:p>
            <a:pPr lvl="1"/>
            <a:r>
              <a:rPr lang="en-US" altLang="zh-CN" sz="2400" dirty="0" smtClean="0">
                <a:solidFill>
                  <a:srgbClr val="FF0000"/>
                </a:solidFill>
              </a:rPr>
              <a:t>pre=C;</a:t>
            </a:r>
          </a:p>
          <a:p>
            <a:pPr lvl="1"/>
            <a:r>
              <a:rPr lang="en-US" altLang="zh-CN" sz="2400" dirty="0" smtClean="0">
                <a:solidFill>
                  <a:srgbClr val="000099"/>
                </a:solidFill>
              </a:rPr>
              <a:t>p-&gt;</a:t>
            </a:r>
            <a:r>
              <a:rPr lang="en-US" altLang="zh-CN" sz="2400" dirty="0" err="1" smtClean="0">
                <a:solidFill>
                  <a:srgbClr val="000099"/>
                </a:solidFill>
              </a:rPr>
              <a:t>lTag</a:t>
            </a:r>
            <a:r>
              <a:rPr lang="en-US" altLang="zh-CN" sz="2400" dirty="0" smtClean="0">
                <a:solidFill>
                  <a:srgbClr val="000099"/>
                </a:solidFill>
              </a:rPr>
              <a:t> = LINK;</a:t>
            </a:r>
            <a:endParaRPr lang="en-US" altLang="zh-CN" sz="2400" dirty="0" smtClean="0">
              <a:solidFill>
                <a:schemeClr val="tx1"/>
              </a:solidFill>
            </a:endParaRPr>
          </a:p>
          <a:p>
            <a:pPr lvl="1"/>
            <a:r>
              <a:rPr lang="zh-CN" altLang="en-US" sz="2400" dirty="0" smtClean="0">
                <a:solidFill>
                  <a:srgbClr val="FF0000"/>
                </a:solidFill>
              </a:rPr>
              <a:t>将是其右子树第一节点</a:t>
            </a:r>
            <a:r>
              <a:rPr lang="en-US" altLang="zh-CN" sz="2400" dirty="0">
                <a:solidFill>
                  <a:srgbClr val="FF0000"/>
                </a:solidFill>
              </a:rPr>
              <a:t>H</a:t>
            </a:r>
            <a:r>
              <a:rPr lang="zh-CN" altLang="en-US" sz="2400" dirty="0" smtClean="0">
                <a:solidFill>
                  <a:srgbClr val="FF0000"/>
                </a:solidFill>
              </a:rPr>
              <a:t>的前驱节点</a:t>
            </a:r>
            <a:endParaRPr lang="en-US" altLang="zh-CN" sz="2400" dirty="0" smtClean="0">
              <a:solidFill>
                <a:srgbClr val="FF0000"/>
              </a:solidFill>
            </a:endParaRPr>
          </a:p>
          <a:p>
            <a:pPr lvl="1"/>
            <a:r>
              <a:rPr lang="en-US" altLang="zh-CN" sz="2400" dirty="0" smtClean="0">
                <a:solidFill>
                  <a:schemeClr val="tx1"/>
                </a:solidFill>
              </a:rPr>
              <a:t>pre = p; p=H</a:t>
            </a:r>
            <a:r>
              <a:rPr lang="zh-CN" altLang="en-US" sz="2400" dirty="0" smtClean="0">
                <a:solidFill>
                  <a:schemeClr val="tx1"/>
                </a:solidFill>
              </a:rPr>
              <a:t>；</a:t>
            </a:r>
            <a:endParaRPr lang="en-US" altLang="zh-CN" sz="2400" dirty="0" smtClean="0">
              <a:solidFill>
                <a:schemeClr val="tx1"/>
              </a:solidFill>
            </a:endParaRPr>
          </a:p>
          <a:p>
            <a:pPr lvl="1"/>
            <a:endParaRPr lang="zh-CN" altLang="en-US" sz="2400" dirty="0" smtClean="0">
              <a:solidFill>
                <a:schemeClr val="tx1"/>
              </a:solidFill>
            </a:endParaRPr>
          </a:p>
        </p:txBody>
      </p:sp>
      <p:sp>
        <p:nvSpPr>
          <p:cNvPr id="4" name="灯片编号占位符 3"/>
          <p:cNvSpPr>
            <a:spLocks noGrp="1"/>
          </p:cNvSpPr>
          <p:nvPr>
            <p:ph type="sldNum" sz="quarter" idx="12"/>
          </p:nvPr>
        </p:nvSpPr>
        <p:spPr/>
        <p:txBody>
          <a:bodyPr/>
          <a:lstStyle/>
          <a:p>
            <a:pPr>
              <a:defRPr/>
            </a:pPr>
            <a:fld id="{9E4FDE78-BF40-4F0E-A1BC-BC7A5638AE81}" type="slidenum">
              <a:rPr lang="en-US" altLang="zh-CN" smtClean="0"/>
              <a:pPr>
                <a:defRPr/>
              </a:pPr>
              <a:t>83</a:t>
            </a:fld>
            <a:endParaRPr lang="en-US" altLang="zh-CN"/>
          </a:p>
        </p:txBody>
      </p:sp>
      <p:grpSp>
        <p:nvGrpSpPr>
          <p:cNvPr id="5" name="Group 146"/>
          <p:cNvGrpSpPr>
            <a:grpSpLocks/>
          </p:cNvGrpSpPr>
          <p:nvPr/>
        </p:nvGrpSpPr>
        <p:grpSpPr bwMode="auto">
          <a:xfrm>
            <a:off x="5500694" y="2285992"/>
            <a:ext cx="3810000" cy="4146550"/>
            <a:chOff x="2784" y="912"/>
            <a:chExt cx="2400" cy="2612"/>
          </a:xfrm>
        </p:grpSpPr>
        <p:grpSp>
          <p:nvGrpSpPr>
            <p:cNvPr id="6" name="Group 96"/>
            <p:cNvGrpSpPr>
              <a:grpSpLocks/>
            </p:cNvGrpSpPr>
            <p:nvPr/>
          </p:nvGrpSpPr>
          <p:grpSpPr bwMode="auto">
            <a:xfrm>
              <a:off x="3026" y="1008"/>
              <a:ext cx="1860" cy="2516"/>
              <a:chOff x="3362" y="1344"/>
              <a:chExt cx="1860" cy="2516"/>
            </a:xfrm>
          </p:grpSpPr>
          <p:sp>
            <p:nvSpPr>
              <p:cNvPr id="21" name="Line 97"/>
              <p:cNvSpPr>
                <a:spLocks noChangeShapeType="1"/>
              </p:cNvSpPr>
              <p:nvPr/>
            </p:nvSpPr>
            <p:spPr bwMode="auto">
              <a:xfrm flipH="1">
                <a:off x="4320" y="2544"/>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 name="Line 98"/>
              <p:cNvSpPr>
                <a:spLocks noChangeShapeType="1"/>
              </p:cNvSpPr>
              <p:nvPr/>
            </p:nvSpPr>
            <p:spPr bwMode="auto">
              <a:xfrm>
                <a:off x="4416" y="3168"/>
                <a:ext cx="192"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 name="Line 99"/>
              <p:cNvSpPr>
                <a:spLocks noChangeShapeType="1"/>
              </p:cNvSpPr>
              <p:nvPr/>
            </p:nvSpPr>
            <p:spPr bwMode="auto">
              <a:xfrm flipH="1">
                <a:off x="3984" y="3168"/>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 name="Line 100"/>
              <p:cNvSpPr>
                <a:spLocks noChangeShapeType="1"/>
              </p:cNvSpPr>
              <p:nvPr/>
            </p:nvSpPr>
            <p:spPr bwMode="auto">
              <a:xfrm flipH="1">
                <a:off x="3744" y="2592"/>
                <a:ext cx="258" cy="38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 name="Group 101"/>
              <p:cNvGrpSpPr>
                <a:grpSpLocks/>
              </p:cNvGrpSpPr>
              <p:nvPr/>
            </p:nvGrpSpPr>
            <p:grpSpPr bwMode="auto">
              <a:xfrm>
                <a:off x="3362" y="2832"/>
                <a:ext cx="725" cy="404"/>
                <a:chOff x="723" y="1543"/>
                <a:chExt cx="680" cy="404"/>
              </a:xfrm>
            </p:grpSpPr>
            <p:sp>
              <p:nvSpPr>
                <p:cNvPr id="54" name="Oval 102"/>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55" name="Text Box 103"/>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D</a:t>
                  </a:r>
                </a:p>
              </p:txBody>
            </p:sp>
          </p:grpSp>
          <p:sp>
            <p:nvSpPr>
              <p:cNvPr id="26" name="Line 104"/>
              <p:cNvSpPr>
                <a:spLocks noChangeShapeType="1"/>
              </p:cNvSpPr>
              <p:nvPr/>
            </p:nvSpPr>
            <p:spPr bwMode="auto">
              <a:xfrm flipH="1">
                <a:off x="3715" y="1680"/>
                <a:ext cx="408" cy="28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05"/>
              <p:cNvSpPr>
                <a:spLocks noChangeShapeType="1"/>
              </p:cNvSpPr>
              <p:nvPr/>
            </p:nvSpPr>
            <p:spPr bwMode="auto">
              <a:xfrm>
                <a:off x="4430" y="1680"/>
                <a:ext cx="408" cy="286"/>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06"/>
              <p:cNvSpPr>
                <a:spLocks noChangeShapeType="1"/>
              </p:cNvSpPr>
              <p:nvPr/>
            </p:nvSpPr>
            <p:spPr bwMode="auto">
              <a:xfrm>
                <a:off x="3749" y="2115"/>
                <a:ext cx="255" cy="24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07"/>
              <p:cNvSpPr>
                <a:spLocks noChangeShapeType="1"/>
              </p:cNvSpPr>
              <p:nvPr/>
            </p:nvSpPr>
            <p:spPr bwMode="auto">
              <a:xfrm flipH="1">
                <a:off x="4656" y="2115"/>
                <a:ext cx="172" cy="285"/>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 name="Group 108"/>
              <p:cNvGrpSpPr>
                <a:grpSpLocks/>
              </p:cNvGrpSpPr>
              <p:nvPr/>
            </p:nvGrpSpPr>
            <p:grpSpPr bwMode="auto">
              <a:xfrm>
                <a:off x="4015" y="1344"/>
                <a:ext cx="612" cy="404"/>
                <a:chOff x="3544" y="935"/>
                <a:chExt cx="576" cy="404"/>
              </a:xfrm>
            </p:grpSpPr>
            <p:sp>
              <p:nvSpPr>
                <p:cNvPr id="52" name="Oval 109"/>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53" name="Text Box 110"/>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dirty="0">
                      <a:solidFill>
                        <a:schemeClr val="tx1"/>
                      </a:solidFill>
                      <a:latin typeface="隶书" pitchFamily="49" charset="-122"/>
                      <a:ea typeface="隶书" pitchFamily="49" charset="-122"/>
                    </a:rPr>
                    <a:t> </a:t>
                  </a:r>
                  <a:r>
                    <a:rPr kumimoji="0" lang="en-US" altLang="zh-CN" sz="3600" dirty="0">
                      <a:solidFill>
                        <a:schemeClr val="tx1"/>
                      </a:solidFill>
                      <a:latin typeface="黑体" pitchFamily="2" charset="-122"/>
                      <a:ea typeface="黑体" pitchFamily="2" charset="-122"/>
                    </a:rPr>
                    <a:t>A</a:t>
                  </a:r>
                </a:p>
              </p:txBody>
            </p:sp>
          </p:grpSp>
          <p:grpSp>
            <p:nvGrpSpPr>
              <p:cNvPr id="31" name="Group 111"/>
              <p:cNvGrpSpPr>
                <a:grpSpLocks/>
              </p:cNvGrpSpPr>
              <p:nvPr/>
            </p:nvGrpSpPr>
            <p:grpSpPr bwMode="auto">
              <a:xfrm>
                <a:off x="4322" y="2251"/>
                <a:ext cx="612" cy="404"/>
                <a:chOff x="3784" y="1987"/>
                <a:chExt cx="576" cy="404"/>
              </a:xfrm>
            </p:grpSpPr>
            <p:sp>
              <p:nvSpPr>
                <p:cNvPr id="50" name="Oval 11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51" name="Text Box 11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32" name="Group 114"/>
              <p:cNvGrpSpPr>
                <a:grpSpLocks/>
              </p:cNvGrpSpPr>
              <p:nvPr/>
            </p:nvGrpSpPr>
            <p:grpSpPr bwMode="auto">
              <a:xfrm>
                <a:off x="3793" y="2251"/>
                <a:ext cx="612" cy="404"/>
                <a:chOff x="3304" y="1991"/>
                <a:chExt cx="576" cy="404"/>
              </a:xfrm>
            </p:grpSpPr>
            <p:sp>
              <p:nvSpPr>
                <p:cNvPr id="48" name="Oval 115"/>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9" name="Text Box 116"/>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dirty="0">
                      <a:solidFill>
                        <a:schemeClr val="tx1"/>
                      </a:solidFill>
                      <a:latin typeface="隶书" pitchFamily="49" charset="-122"/>
                      <a:ea typeface="隶书" pitchFamily="49" charset="-122"/>
                    </a:rPr>
                    <a:t> </a:t>
                  </a:r>
                  <a:r>
                    <a:rPr kumimoji="0" lang="en-US" altLang="zh-CN" sz="3600" dirty="0">
                      <a:solidFill>
                        <a:schemeClr val="tx1"/>
                      </a:solidFill>
                      <a:latin typeface="黑体" pitchFamily="2" charset="-122"/>
                      <a:ea typeface="黑体" pitchFamily="2" charset="-122"/>
                    </a:rPr>
                    <a:t>C</a:t>
                  </a:r>
                </a:p>
              </p:txBody>
            </p:sp>
          </p:grpSp>
          <p:grpSp>
            <p:nvGrpSpPr>
              <p:cNvPr id="33" name="Group 117"/>
              <p:cNvGrpSpPr>
                <a:grpSpLocks/>
              </p:cNvGrpSpPr>
              <p:nvPr/>
            </p:nvGrpSpPr>
            <p:grpSpPr bwMode="auto">
              <a:xfrm>
                <a:off x="4610" y="1753"/>
                <a:ext cx="612" cy="404"/>
                <a:chOff x="4216" y="1415"/>
                <a:chExt cx="576" cy="404"/>
              </a:xfrm>
            </p:grpSpPr>
            <p:sp>
              <p:nvSpPr>
                <p:cNvPr id="46" name="Oval 118"/>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7" name="Text Box 119"/>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34" name="Group 120"/>
              <p:cNvGrpSpPr>
                <a:grpSpLocks/>
              </p:cNvGrpSpPr>
              <p:nvPr/>
            </p:nvGrpSpPr>
            <p:grpSpPr bwMode="auto">
              <a:xfrm>
                <a:off x="3406" y="1753"/>
                <a:ext cx="612" cy="404"/>
                <a:chOff x="2920" y="1463"/>
                <a:chExt cx="576" cy="404"/>
              </a:xfrm>
            </p:grpSpPr>
            <p:sp>
              <p:nvSpPr>
                <p:cNvPr id="44" name="Oval 121"/>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5" name="Text Box 122"/>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nvGrpSpPr>
              <p:cNvPr id="35" name="Group 123"/>
              <p:cNvGrpSpPr>
                <a:grpSpLocks/>
              </p:cNvGrpSpPr>
              <p:nvPr/>
            </p:nvGrpSpPr>
            <p:grpSpPr bwMode="auto">
              <a:xfrm>
                <a:off x="4073" y="2832"/>
                <a:ext cx="612" cy="404"/>
                <a:chOff x="3784" y="1987"/>
                <a:chExt cx="576" cy="404"/>
              </a:xfrm>
            </p:grpSpPr>
            <p:sp>
              <p:nvSpPr>
                <p:cNvPr id="42" name="Oval 124"/>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3" name="Text Box 125"/>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G</a:t>
                  </a:r>
                </a:p>
              </p:txBody>
            </p:sp>
          </p:grpSp>
          <p:grpSp>
            <p:nvGrpSpPr>
              <p:cNvPr id="36" name="Group 126"/>
              <p:cNvGrpSpPr>
                <a:grpSpLocks/>
              </p:cNvGrpSpPr>
              <p:nvPr/>
            </p:nvGrpSpPr>
            <p:grpSpPr bwMode="auto">
              <a:xfrm>
                <a:off x="3689" y="3456"/>
                <a:ext cx="612" cy="404"/>
                <a:chOff x="3784" y="1987"/>
                <a:chExt cx="576" cy="404"/>
              </a:xfrm>
            </p:grpSpPr>
            <p:sp>
              <p:nvSpPr>
                <p:cNvPr id="40" name="Oval 127"/>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1" name="Text Box 128"/>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H</a:t>
                  </a:r>
                </a:p>
              </p:txBody>
            </p:sp>
          </p:grpSp>
          <p:grpSp>
            <p:nvGrpSpPr>
              <p:cNvPr id="37" name="Group 129"/>
              <p:cNvGrpSpPr>
                <a:grpSpLocks/>
              </p:cNvGrpSpPr>
              <p:nvPr/>
            </p:nvGrpSpPr>
            <p:grpSpPr bwMode="auto">
              <a:xfrm>
                <a:off x="4313" y="3456"/>
                <a:ext cx="612" cy="404"/>
                <a:chOff x="3784" y="1987"/>
                <a:chExt cx="576" cy="404"/>
              </a:xfrm>
            </p:grpSpPr>
            <p:sp>
              <p:nvSpPr>
                <p:cNvPr id="38" name="Oval 130"/>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9" name="Text Box 131"/>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dirty="0">
                      <a:solidFill>
                        <a:schemeClr val="tx1"/>
                      </a:solidFill>
                      <a:latin typeface="隶书" pitchFamily="49" charset="-122"/>
                      <a:ea typeface="隶书" pitchFamily="49" charset="-122"/>
                    </a:rPr>
                    <a:t> </a:t>
                  </a:r>
                  <a:r>
                    <a:rPr kumimoji="0" lang="en-US" altLang="zh-CN" sz="3600" dirty="0">
                      <a:solidFill>
                        <a:schemeClr val="tx1"/>
                      </a:solidFill>
                      <a:latin typeface="黑体" pitchFamily="2" charset="-122"/>
                      <a:ea typeface="黑体" pitchFamily="2" charset="-122"/>
                    </a:rPr>
                    <a:t>K</a:t>
                  </a:r>
                </a:p>
              </p:txBody>
            </p:sp>
          </p:grpSp>
        </p:grpSp>
        <p:grpSp>
          <p:nvGrpSpPr>
            <p:cNvPr id="7" name="Group 132"/>
            <p:cNvGrpSpPr>
              <a:grpSpLocks/>
            </p:cNvGrpSpPr>
            <p:nvPr/>
          </p:nvGrpSpPr>
          <p:grpSpPr bwMode="auto">
            <a:xfrm>
              <a:off x="2784" y="912"/>
              <a:ext cx="816" cy="624"/>
              <a:chOff x="2784" y="912"/>
              <a:chExt cx="816" cy="624"/>
            </a:xfrm>
          </p:grpSpPr>
          <p:sp>
            <p:nvSpPr>
              <p:cNvPr id="19" name="Text Box 133"/>
              <p:cNvSpPr txBox="1">
                <a:spLocks noChangeArrowheads="1"/>
              </p:cNvSpPr>
              <p:nvPr/>
            </p:nvSpPr>
            <p:spPr bwMode="auto">
              <a:xfrm>
                <a:off x="2784"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a:solidFill>
                      <a:srgbClr val="FF0000"/>
                    </a:solidFill>
                    <a:ea typeface="楷体_GB2312" pitchFamily="49" charset="-122"/>
                  </a:rPr>
                  <a:t>NULL</a:t>
                </a:r>
              </a:p>
            </p:txBody>
          </p:sp>
          <p:sp>
            <p:nvSpPr>
              <p:cNvPr id="20" name="Line 134"/>
              <p:cNvSpPr>
                <a:spLocks noChangeShapeType="1"/>
              </p:cNvSpPr>
              <p:nvPr/>
            </p:nvSpPr>
            <p:spPr bwMode="auto">
              <a:xfrm flipH="1" flipV="1">
                <a:off x="3312" y="1152"/>
                <a:ext cx="48" cy="384"/>
              </a:xfrm>
              <a:prstGeom prst="line">
                <a:avLst/>
              </a:prstGeom>
              <a:noFill/>
              <a:ln w="38100" cap="sq">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 name="Freeform 135"/>
            <p:cNvSpPr>
              <a:spLocks/>
            </p:cNvSpPr>
            <p:nvPr/>
          </p:nvSpPr>
          <p:spPr bwMode="auto">
            <a:xfrm>
              <a:off x="3024" y="1776"/>
              <a:ext cx="192" cy="864"/>
            </a:xfrm>
            <a:custGeom>
              <a:avLst/>
              <a:gdLst>
                <a:gd name="T0" fmla="*/ 192 w 192"/>
                <a:gd name="T1" fmla="*/ 864 h 864"/>
                <a:gd name="T2" fmla="*/ 0 w 192"/>
                <a:gd name="T3" fmla="*/ 384 h 864"/>
                <a:gd name="T4" fmla="*/ 192 w 192"/>
                <a:gd name="T5" fmla="*/ 0 h 864"/>
                <a:gd name="T6" fmla="*/ 0 60000 65536"/>
                <a:gd name="T7" fmla="*/ 0 60000 65536"/>
                <a:gd name="T8" fmla="*/ 0 60000 65536"/>
                <a:gd name="T9" fmla="*/ 0 w 192"/>
                <a:gd name="T10" fmla="*/ 0 h 864"/>
                <a:gd name="T11" fmla="*/ 192 w 192"/>
                <a:gd name="T12" fmla="*/ 864 h 864"/>
              </a:gdLst>
              <a:ahLst/>
              <a:cxnLst>
                <a:cxn ang="T6">
                  <a:pos x="T0" y="T1"/>
                </a:cxn>
                <a:cxn ang="T7">
                  <a:pos x="T2" y="T3"/>
                </a:cxn>
                <a:cxn ang="T8">
                  <a:pos x="T4" y="T5"/>
                </a:cxn>
              </a:cxnLst>
              <a:rect l="T9" t="T10" r="T11" b="T12"/>
              <a:pathLst>
                <a:path w="192" h="864">
                  <a:moveTo>
                    <a:pt x="192" y="864"/>
                  </a:moveTo>
                  <a:cubicBezTo>
                    <a:pt x="96" y="696"/>
                    <a:pt x="0" y="528"/>
                    <a:pt x="0" y="384"/>
                  </a:cubicBezTo>
                  <a:cubicBezTo>
                    <a:pt x="0" y="240"/>
                    <a:pt x="96" y="120"/>
                    <a:pt x="192"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 name="Freeform 136"/>
            <p:cNvSpPr>
              <a:spLocks/>
            </p:cNvSpPr>
            <p:nvPr/>
          </p:nvSpPr>
          <p:spPr bwMode="auto">
            <a:xfrm>
              <a:off x="3552" y="1392"/>
              <a:ext cx="520" cy="1824"/>
            </a:xfrm>
            <a:custGeom>
              <a:avLst/>
              <a:gdLst>
                <a:gd name="T0" fmla="*/ 0 w 520"/>
                <a:gd name="T1" fmla="*/ 1824 h 1824"/>
                <a:gd name="T2" fmla="*/ 192 w 520"/>
                <a:gd name="T3" fmla="*/ 1200 h 1824"/>
                <a:gd name="T4" fmla="*/ 480 w 520"/>
                <a:gd name="T5" fmla="*/ 720 h 1824"/>
                <a:gd name="T6" fmla="*/ 432 w 520"/>
                <a:gd name="T7" fmla="*/ 240 h 1824"/>
                <a:gd name="T8" fmla="*/ 384 w 520"/>
                <a:gd name="T9" fmla="*/ 0 h 1824"/>
                <a:gd name="T10" fmla="*/ 0 60000 65536"/>
                <a:gd name="T11" fmla="*/ 0 60000 65536"/>
                <a:gd name="T12" fmla="*/ 0 60000 65536"/>
                <a:gd name="T13" fmla="*/ 0 60000 65536"/>
                <a:gd name="T14" fmla="*/ 0 60000 65536"/>
                <a:gd name="T15" fmla="*/ 0 w 520"/>
                <a:gd name="T16" fmla="*/ 0 h 1824"/>
                <a:gd name="T17" fmla="*/ 520 w 520"/>
                <a:gd name="T18" fmla="*/ 1824 h 1824"/>
              </a:gdLst>
              <a:ahLst/>
              <a:cxnLst>
                <a:cxn ang="T10">
                  <a:pos x="T0" y="T1"/>
                </a:cxn>
                <a:cxn ang="T11">
                  <a:pos x="T2" y="T3"/>
                </a:cxn>
                <a:cxn ang="T12">
                  <a:pos x="T4" y="T5"/>
                </a:cxn>
                <a:cxn ang="T13">
                  <a:pos x="T6" y="T7"/>
                </a:cxn>
                <a:cxn ang="T14">
                  <a:pos x="T8" y="T9"/>
                </a:cxn>
              </a:cxnLst>
              <a:rect l="T15" t="T16" r="T17" b="T18"/>
              <a:pathLst>
                <a:path w="520" h="1824">
                  <a:moveTo>
                    <a:pt x="0" y="1824"/>
                  </a:moveTo>
                  <a:cubicBezTo>
                    <a:pt x="56" y="1604"/>
                    <a:pt x="112" y="1384"/>
                    <a:pt x="192" y="1200"/>
                  </a:cubicBezTo>
                  <a:cubicBezTo>
                    <a:pt x="272" y="1016"/>
                    <a:pt x="440" y="880"/>
                    <a:pt x="480" y="720"/>
                  </a:cubicBezTo>
                  <a:cubicBezTo>
                    <a:pt x="520" y="560"/>
                    <a:pt x="448" y="360"/>
                    <a:pt x="432" y="240"/>
                  </a:cubicBezTo>
                  <a:cubicBezTo>
                    <a:pt x="416" y="120"/>
                    <a:pt x="400" y="60"/>
                    <a:pt x="384"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0" name="Freeform 137"/>
            <p:cNvSpPr>
              <a:spLocks/>
            </p:cNvSpPr>
            <p:nvPr/>
          </p:nvSpPr>
          <p:spPr bwMode="auto">
            <a:xfrm>
              <a:off x="3968" y="2880"/>
              <a:ext cx="160" cy="384"/>
            </a:xfrm>
            <a:custGeom>
              <a:avLst/>
              <a:gdLst>
                <a:gd name="T0" fmla="*/ 160 w 160"/>
                <a:gd name="T1" fmla="*/ 384 h 384"/>
                <a:gd name="T2" fmla="*/ 16 w 160"/>
                <a:gd name="T3" fmla="*/ 192 h 384"/>
                <a:gd name="T4" fmla="*/ 64 w 160"/>
                <a:gd name="T5" fmla="*/ 0 h 384"/>
                <a:gd name="T6" fmla="*/ 0 60000 65536"/>
                <a:gd name="T7" fmla="*/ 0 60000 65536"/>
                <a:gd name="T8" fmla="*/ 0 60000 65536"/>
                <a:gd name="T9" fmla="*/ 0 w 160"/>
                <a:gd name="T10" fmla="*/ 0 h 384"/>
                <a:gd name="T11" fmla="*/ 160 w 160"/>
                <a:gd name="T12" fmla="*/ 384 h 384"/>
              </a:gdLst>
              <a:ahLst/>
              <a:cxnLst>
                <a:cxn ang="T6">
                  <a:pos x="T0" y="T1"/>
                </a:cxn>
                <a:cxn ang="T7">
                  <a:pos x="T2" y="T3"/>
                </a:cxn>
                <a:cxn ang="T8">
                  <a:pos x="T4" y="T5"/>
                </a:cxn>
              </a:cxnLst>
              <a:rect l="T9" t="T10" r="T11" b="T12"/>
              <a:pathLst>
                <a:path w="160" h="384">
                  <a:moveTo>
                    <a:pt x="160" y="384"/>
                  </a:moveTo>
                  <a:cubicBezTo>
                    <a:pt x="96" y="320"/>
                    <a:pt x="32" y="256"/>
                    <a:pt x="16" y="192"/>
                  </a:cubicBezTo>
                  <a:cubicBezTo>
                    <a:pt x="0" y="128"/>
                    <a:pt x="32" y="64"/>
                    <a:pt x="64"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 name="Freeform 138"/>
            <p:cNvSpPr>
              <a:spLocks/>
            </p:cNvSpPr>
            <p:nvPr/>
          </p:nvSpPr>
          <p:spPr bwMode="auto">
            <a:xfrm>
              <a:off x="3312" y="2208"/>
              <a:ext cx="240" cy="384"/>
            </a:xfrm>
            <a:custGeom>
              <a:avLst/>
              <a:gdLst>
                <a:gd name="T0" fmla="*/ 0 w 240"/>
                <a:gd name="T1" fmla="*/ 384 h 384"/>
                <a:gd name="T2" fmla="*/ 48 w 240"/>
                <a:gd name="T3" fmla="*/ 144 h 384"/>
                <a:gd name="T4" fmla="*/ 240 w 240"/>
                <a:gd name="T5" fmla="*/ 0 h 384"/>
                <a:gd name="T6" fmla="*/ 0 60000 65536"/>
                <a:gd name="T7" fmla="*/ 0 60000 65536"/>
                <a:gd name="T8" fmla="*/ 0 60000 65536"/>
                <a:gd name="T9" fmla="*/ 0 w 240"/>
                <a:gd name="T10" fmla="*/ 0 h 384"/>
                <a:gd name="T11" fmla="*/ 240 w 240"/>
                <a:gd name="T12" fmla="*/ 384 h 384"/>
              </a:gdLst>
              <a:ahLst/>
              <a:cxnLst>
                <a:cxn ang="T6">
                  <a:pos x="T0" y="T1"/>
                </a:cxn>
                <a:cxn ang="T7">
                  <a:pos x="T2" y="T3"/>
                </a:cxn>
                <a:cxn ang="T8">
                  <a:pos x="T4" y="T5"/>
                </a:cxn>
              </a:cxnLst>
              <a:rect l="T9" t="T10" r="T11" b="T12"/>
              <a:pathLst>
                <a:path w="240" h="384">
                  <a:moveTo>
                    <a:pt x="0" y="384"/>
                  </a:moveTo>
                  <a:cubicBezTo>
                    <a:pt x="4" y="296"/>
                    <a:pt x="8" y="208"/>
                    <a:pt x="48" y="144"/>
                  </a:cubicBezTo>
                  <a:cubicBezTo>
                    <a:pt x="88" y="80"/>
                    <a:pt x="164" y="40"/>
                    <a:pt x="24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2" name="Freeform 139"/>
            <p:cNvSpPr>
              <a:spLocks/>
            </p:cNvSpPr>
            <p:nvPr/>
          </p:nvSpPr>
          <p:spPr bwMode="auto">
            <a:xfrm>
              <a:off x="3744" y="1392"/>
              <a:ext cx="144" cy="624"/>
            </a:xfrm>
            <a:custGeom>
              <a:avLst/>
              <a:gdLst>
                <a:gd name="T0" fmla="*/ 0 w 144"/>
                <a:gd name="T1" fmla="*/ 624 h 624"/>
                <a:gd name="T2" fmla="*/ 144 w 144"/>
                <a:gd name="T3" fmla="*/ 0 h 624"/>
                <a:gd name="T4" fmla="*/ 0 60000 65536"/>
                <a:gd name="T5" fmla="*/ 0 60000 65536"/>
                <a:gd name="T6" fmla="*/ 0 w 144"/>
                <a:gd name="T7" fmla="*/ 0 h 624"/>
                <a:gd name="T8" fmla="*/ 144 w 144"/>
                <a:gd name="T9" fmla="*/ 624 h 624"/>
              </a:gdLst>
              <a:ahLst/>
              <a:cxnLst>
                <a:cxn ang="T4">
                  <a:pos x="T0" y="T1"/>
                </a:cxn>
                <a:cxn ang="T5">
                  <a:pos x="T2" y="T3"/>
                </a:cxn>
              </a:cxnLst>
              <a:rect l="T6" t="T7" r="T8" b="T9"/>
              <a:pathLst>
                <a:path w="144" h="624">
                  <a:moveTo>
                    <a:pt x="0" y="624"/>
                  </a:moveTo>
                  <a:cubicBezTo>
                    <a:pt x="0" y="624"/>
                    <a:pt x="72" y="312"/>
                    <a:pt x="144"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3" name="Freeform 140"/>
            <p:cNvSpPr>
              <a:spLocks/>
            </p:cNvSpPr>
            <p:nvPr/>
          </p:nvSpPr>
          <p:spPr bwMode="auto">
            <a:xfrm>
              <a:off x="3792" y="2869"/>
              <a:ext cx="160" cy="491"/>
            </a:xfrm>
            <a:custGeom>
              <a:avLst/>
              <a:gdLst>
                <a:gd name="T0" fmla="*/ 0 w 288"/>
                <a:gd name="T1" fmla="*/ 0 h 1"/>
                <a:gd name="T2" fmla="*/ 288 w 288"/>
                <a:gd name="T3" fmla="*/ 0 h 1"/>
                <a:gd name="T4" fmla="*/ 0 60000 65536"/>
                <a:gd name="T5" fmla="*/ 0 60000 65536"/>
                <a:gd name="T6" fmla="*/ 0 w 288"/>
                <a:gd name="T7" fmla="*/ 0 h 1"/>
                <a:gd name="T8" fmla="*/ 288 w 288"/>
                <a:gd name="T9" fmla="*/ 1 h 1"/>
                <a:gd name="connsiteX0" fmla="*/ 0 w 10000"/>
                <a:gd name="connsiteY0" fmla="*/ 43571 h 43571"/>
                <a:gd name="connsiteX1" fmla="*/ 5473 w 10000"/>
                <a:gd name="connsiteY1" fmla="*/ 0 h 43571"/>
                <a:gd name="connsiteX2" fmla="*/ 10000 w 10000"/>
                <a:gd name="connsiteY2" fmla="*/ 43571 h 43571"/>
                <a:gd name="connsiteX0" fmla="*/ 0 w 6418"/>
                <a:gd name="connsiteY0" fmla="*/ 4026743 h 4026743"/>
                <a:gd name="connsiteX1" fmla="*/ 5473 w 6418"/>
                <a:gd name="connsiteY1" fmla="*/ 3983172 h 4026743"/>
                <a:gd name="connsiteX2" fmla="*/ 6418 w 6418"/>
                <a:gd name="connsiteY2" fmla="*/ 0 h 4026743"/>
                <a:gd name="connsiteX0" fmla="*/ 0 w 10852"/>
                <a:gd name="connsiteY0" fmla="*/ 10000 h 10000"/>
                <a:gd name="connsiteX1" fmla="*/ 10852 w 10852"/>
                <a:gd name="connsiteY1" fmla="*/ 5942 h 10000"/>
                <a:gd name="connsiteX2" fmla="*/ 10000 w 10852"/>
                <a:gd name="connsiteY2" fmla="*/ 0 h 10000"/>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4829 w 11857"/>
                <a:gd name="connsiteY1" fmla="*/ 7105 h 12556"/>
                <a:gd name="connsiteX2" fmla="*/ 11857 w 11857"/>
                <a:gd name="connsiteY2" fmla="*/ 0 h 12556"/>
                <a:gd name="connsiteX0" fmla="*/ 0 w 11857"/>
                <a:gd name="connsiteY0" fmla="*/ 12556 h 12556"/>
                <a:gd name="connsiteX1" fmla="*/ 11857 w 11857"/>
                <a:gd name="connsiteY1" fmla="*/ 0 h 12556"/>
                <a:gd name="connsiteX0" fmla="*/ 0 w 11857"/>
                <a:gd name="connsiteY0" fmla="*/ 12556 h 12556"/>
                <a:gd name="connsiteX1" fmla="*/ 9885 w 11857"/>
                <a:gd name="connsiteY1" fmla="*/ 8956 h 12556"/>
                <a:gd name="connsiteX2" fmla="*/ 11857 w 11857"/>
                <a:gd name="connsiteY2" fmla="*/ 0 h 12556"/>
                <a:gd name="connsiteX0" fmla="*/ 0 w 9885"/>
                <a:gd name="connsiteY0" fmla="*/ 13020 h 13020"/>
                <a:gd name="connsiteX1" fmla="*/ 9885 w 9885"/>
                <a:gd name="connsiteY1" fmla="*/ 9420 h 13020"/>
                <a:gd name="connsiteX2" fmla="*/ 7224 w 9885"/>
                <a:gd name="connsiteY2" fmla="*/ 0 h 13020"/>
                <a:gd name="connsiteX0" fmla="*/ 0 w 7651"/>
                <a:gd name="connsiteY0" fmla="*/ 10000 h 10000"/>
                <a:gd name="connsiteX1" fmla="*/ 7651 w 7651"/>
                <a:gd name="connsiteY1" fmla="*/ 6878 h 10000"/>
                <a:gd name="connsiteX2" fmla="*/ 7308 w 7651"/>
                <a:gd name="connsiteY2" fmla="*/ 0 h 10000"/>
                <a:gd name="connsiteX0" fmla="*/ 0 w 11403"/>
                <a:gd name="connsiteY0" fmla="*/ 10178 h 10178"/>
                <a:gd name="connsiteX1" fmla="*/ 10000 w 11403"/>
                <a:gd name="connsiteY1" fmla="*/ 7056 h 10178"/>
                <a:gd name="connsiteX2" fmla="*/ 11394 w 11403"/>
                <a:gd name="connsiteY2" fmla="*/ 0 h 10178"/>
                <a:gd name="connsiteX0" fmla="*/ 0 w 11394"/>
                <a:gd name="connsiteY0" fmla="*/ 10178 h 10178"/>
                <a:gd name="connsiteX1" fmla="*/ 11394 w 11394"/>
                <a:gd name="connsiteY1" fmla="*/ 0 h 10178"/>
              </a:gdLst>
              <a:ahLst/>
              <a:cxnLst>
                <a:cxn ang="0">
                  <a:pos x="connsiteX0" y="connsiteY0"/>
                </a:cxn>
                <a:cxn ang="0">
                  <a:pos x="connsiteX1" y="connsiteY1"/>
                </a:cxn>
              </a:cxnLst>
              <a:rect l="l" t="t" r="r" b="b"/>
              <a:pathLst>
                <a:path w="11394" h="10178">
                  <a:moveTo>
                    <a:pt x="0" y="10178"/>
                  </a:moveTo>
                  <a:lnTo>
                    <a:pt x="11394" y="0"/>
                  </a:ln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4" name="Freeform 141"/>
            <p:cNvSpPr>
              <a:spLocks/>
            </p:cNvSpPr>
            <p:nvPr/>
          </p:nvSpPr>
          <p:spPr bwMode="auto">
            <a:xfrm>
              <a:off x="4416" y="2256"/>
              <a:ext cx="240" cy="1056"/>
            </a:xfrm>
            <a:custGeom>
              <a:avLst/>
              <a:gdLst>
                <a:gd name="T0" fmla="*/ 0 w 240"/>
                <a:gd name="T1" fmla="*/ 1056 h 1056"/>
                <a:gd name="T2" fmla="*/ 240 w 240"/>
                <a:gd name="T3" fmla="*/ 528 h 1056"/>
                <a:gd name="T4" fmla="*/ 0 w 240"/>
                <a:gd name="T5" fmla="*/ 0 h 1056"/>
                <a:gd name="T6" fmla="*/ 0 60000 65536"/>
                <a:gd name="T7" fmla="*/ 0 60000 65536"/>
                <a:gd name="T8" fmla="*/ 0 60000 65536"/>
                <a:gd name="T9" fmla="*/ 0 w 240"/>
                <a:gd name="T10" fmla="*/ 0 h 1056"/>
                <a:gd name="T11" fmla="*/ 240 w 240"/>
                <a:gd name="T12" fmla="*/ 1056 h 1056"/>
              </a:gdLst>
              <a:ahLst/>
              <a:cxnLst>
                <a:cxn ang="T6">
                  <a:pos x="T0" y="T1"/>
                </a:cxn>
                <a:cxn ang="T7">
                  <a:pos x="T2" y="T3"/>
                </a:cxn>
                <a:cxn ang="T8">
                  <a:pos x="T4" y="T5"/>
                </a:cxn>
              </a:cxnLst>
              <a:rect l="T9" t="T10" r="T11" b="T12"/>
              <a:pathLst>
                <a:path w="240" h="1056">
                  <a:moveTo>
                    <a:pt x="0" y="1056"/>
                  </a:moveTo>
                  <a:cubicBezTo>
                    <a:pt x="120" y="880"/>
                    <a:pt x="240" y="704"/>
                    <a:pt x="240" y="528"/>
                  </a:cubicBezTo>
                  <a:cubicBezTo>
                    <a:pt x="240" y="352"/>
                    <a:pt x="120" y="176"/>
                    <a:pt x="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 name="Freeform 142"/>
            <p:cNvSpPr>
              <a:spLocks/>
            </p:cNvSpPr>
            <p:nvPr/>
          </p:nvSpPr>
          <p:spPr bwMode="auto">
            <a:xfrm>
              <a:off x="4416" y="1776"/>
              <a:ext cx="240" cy="384"/>
            </a:xfrm>
            <a:custGeom>
              <a:avLst/>
              <a:gdLst>
                <a:gd name="T0" fmla="*/ 0 w 280"/>
                <a:gd name="T1" fmla="*/ 384 h 384"/>
                <a:gd name="T2" fmla="*/ 206 w 280"/>
                <a:gd name="T3" fmla="*/ 240 h 384"/>
                <a:gd name="T4" fmla="*/ 206 w 280"/>
                <a:gd name="T5" fmla="*/ 0 h 384"/>
                <a:gd name="T6" fmla="*/ 0 60000 65536"/>
                <a:gd name="T7" fmla="*/ 0 60000 65536"/>
                <a:gd name="T8" fmla="*/ 0 60000 65536"/>
                <a:gd name="T9" fmla="*/ 0 w 280"/>
                <a:gd name="T10" fmla="*/ 0 h 384"/>
                <a:gd name="T11" fmla="*/ 280 w 280"/>
                <a:gd name="T12" fmla="*/ 384 h 384"/>
              </a:gdLst>
              <a:ahLst/>
              <a:cxnLst>
                <a:cxn ang="T6">
                  <a:pos x="T0" y="T1"/>
                </a:cxn>
                <a:cxn ang="T7">
                  <a:pos x="T2" y="T3"/>
                </a:cxn>
                <a:cxn ang="T8">
                  <a:pos x="T4" y="T5"/>
                </a:cxn>
              </a:cxnLst>
              <a:rect l="T9" t="T10" r="T11" b="T12"/>
              <a:pathLst>
                <a:path w="280" h="384">
                  <a:moveTo>
                    <a:pt x="0" y="384"/>
                  </a:moveTo>
                  <a:cubicBezTo>
                    <a:pt x="100" y="344"/>
                    <a:pt x="200" y="304"/>
                    <a:pt x="240" y="240"/>
                  </a:cubicBezTo>
                  <a:cubicBezTo>
                    <a:pt x="280" y="176"/>
                    <a:pt x="260" y="88"/>
                    <a:pt x="24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16" name="Group 143"/>
            <p:cNvGrpSpPr>
              <a:grpSpLocks/>
            </p:cNvGrpSpPr>
            <p:nvPr/>
          </p:nvGrpSpPr>
          <p:grpSpPr bwMode="auto">
            <a:xfrm>
              <a:off x="4368" y="912"/>
              <a:ext cx="816" cy="576"/>
              <a:chOff x="4368" y="912"/>
              <a:chExt cx="816" cy="576"/>
            </a:xfrm>
          </p:grpSpPr>
          <p:sp>
            <p:nvSpPr>
              <p:cNvPr id="17" name="Line 144"/>
              <p:cNvSpPr>
                <a:spLocks noChangeShapeType="1"/>
              </p:cNvSpPr>
              <p:nvPr/>
            </p:nvSpPr>
            <p:spPr bwMode="auto">
              <a:xfrm flipV="1">
                <a:off x="4560" y="1200"/>
                <a:ext cx="48" cy="288"/>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Text Box 145"/>
              <p:cNvSpPr txBox="1">
                <a:spLocks noChangeArrowheads="1"/>
              </p:cNvSpPr>
              <p:nvPr/>
            </p:nvSpPr>
            <p:spPr bwMode="auto">
              <a:xfrm>
                <a:off x="4368"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a:ea typeface="楷体_GB2312" pitchFamily="49" charset="-122"/>
                  </a:rPr>
                  <a:t>NULL</a:t>
                </a:r>
              </a:p>
            </p:txBody>
          </p:sp>
        </p:grpSp>
      </p:grpSp>
      <p:sp>
        <p:nvSpPr>
          <p:cNvPr id="56" name="Rectangle 41"/>
          <p:cNvSpPr>
            <a:spLocks noChangeArrowheads="1"/>
          </p:cNvSpPr>
          <p:nvPr/>
        </p:nvSpPr>
        <p:spPr bwMode="auto">
          <a:xfrm>
            <a:off x="5791200" y="1295400"/>
            <a:ext cx="31861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eaLnBrk="0" hangingPunct="0"/>
            <a:r>
              <a:rPr lang="zh-CN" altLang="en-US">
                <a:solidFill>
                  <a:schemeClr val="tx1"/>
                </a:solidFill>
                <a:ea typeface="楷体_GB2312" pitchFamily="49" charset="-122"/>
              </a:rPr>
              <a:t>中序： </a:t>
            </a:r>
          </a:p>
          <a:p>
            <a:pPr algn="l" eaLnBrk="0" hangingPunct="0"/>
            <a:r>
              <a:rPr lang="en-US" altLang="zh-CN">
                <a:solidFill>
                  <a:schemeClr val="tx1"/>
                </a:solidFill>
                <a:ea typeface="楷体_GB2312" pitchFamily="49" charset="-122"/>
              </a:rPr>
              <a:t>B D C A H G K F E</a:t>
            </a:r>
          </a:p>
        </p:txBody>
      </p:sp>
    </p:spTree>
    <p:extLst>
      <p:ext uri="{BB962C8B-B14F-4D97-AF65-F5344CB8AC3E}">
        <p14:creationId xmlns:p14="http://schemas.microsoft.com/office/powerpoint/2010/main" val="3327457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B5368DC1-3CBF-4A86-9C9A-1374C4C9101F}" type="slidenum">
              <a:rPr kumimoji="0" lang="en-US" altLang="zh-CN" sz="1400" b="0" smtClean="0">
                <a:solidFill>
                  <a:schemeClr val="tx1"/>
                </a:solidFill>
              </a:rPr>
              <a:pPr eaLnBrk="1" hangingPunct="1"/>
              <a:t>84</a:t>
            </a:fld>
            <a:endParaRPr kumimoji="0" lang="en-US" altLang="zh-CN" sz="1400" b="0" smtClean="0">
              <a:solidFill>
                <a:schemeClr val="tx1"/>
              </a:solidFill>
            </a:endParaRPr>
          </a:p>
        </p:txBody>
      </p:sp>
      <p:sp>
        <p:nvSpPr>
          <p:cNvPr id="81923" name="Rectangle 2"/>
          <p:cNvSpPr>
            <a:spLocks noGrp="1" noChangeArrowheads="1"/>
          </p:cNvSpPr>
          <p:nvPr>
            <p:ph type="title"/>
          </p:nvPr>
        </p:nvSpPr>
        <p:spPr/>
        <p:txBody>
          <a:bodyPr/>
          <a:lstStyle/>
          <a:p>
            <a:pPr eaLnBrk="1" hangingPunct="1"/>
            <a:r>
              <a:rPr lang="zh-CN" altLang="en-US" smtClean="0"/>
              <a:t>如何建立线索链表？</a:t>
            </a:r>
          </a:p>
        </p:txBody>
      </p:sp>
      <p:sp>
        <p:nvSpPr>
          <p:cNvPr id="81924" name="Rectangle 3"/>
          <p:cNvSpPr>
            <a:spLocks noGrp="1" noChangeArrowheads="1"/>
          </p:cNvSpPr>
          <p:nvPr>
            <p:ph type="body" idx="1"/>
          </p:nvPr>
        </p:nvSpPr>
        <p:spPr>
          <a:xfrm>
            <a:off x="304799" y="1371600"/>
            <a:ext cx="5671339" cy="5272110"/>
          </a:xfrm>
          <a:solidFill>
            <a:schemeClr val="bg1"/>
          </a:solidFill>
          <a:ln w="12700">
            <a:solidFill>
              <a:srgbClr val="CC6600"/>
            </a:solidFill>
            <a:miter lim="800000"/>
            <a:headEnd/>
            <a:tailEnd/>
          </a:ln>
        </p:spPr>
        <p:txBody>
          <a:bodyPr/>
          <a:lstStyle/>
          <a:p>
            <a:pPr eaLnBrk="1" hangingPunct="1">
              <a:lnSpc>
                <a:spcPct val="90000"/>
              </a:lnSpc>
              <a:buFontTx/>
              <a:buChar char="¶"/>
            </a:pPr>
            <a:r>
              <a:rPr lang="en-US" altLang="zh-CN" sz="2400" dirty="0" smtClean="0">
                <a:solidFill>
                  <a:schemeClr val="tx1"/>
                </a:solidFill>
              </a:rPr>
              <a:t>2. </a:t>
            </a:r>
            <a:r>
              <a:rPr lang="zh-CN" altLang="en-US" sz="2400" dirty="0" smtClean="0">
                <a:solidFill>
                  <a:schemeClr val="tx1"/>
                </a:solidFill>
              </a:rPr>
              <a:t>处理当前节点</a:t>
            </a:r>
            <a:r>
              <a:rPr lang="en-US" altLang="zh-CN" sz="2400" dirty="0" smtClean="0">
                <a:solidFill>
                  <a:schemeClr val="tx1"/>
                </a:solidFill>
              </a:rPr>
              <a:t>p</a:t>
            </a:r>
          </a:p>
          <a:p>
            <a:pPr eaLnBrk="1" hangingPunct="1">
              <a:lnSpc>
                <a:spcPct val="90000"/>
              </a:lnSpc>
              <a:buFontTx/>
              <a:buChar char="¶"/>
            </a:pPr>
            <a:r>
              <a:rPr lang="en-US" altLang="zh-CN" sz="2400" dirty="0" smtClean="0">
                <a:solidFill>
                  <a:schemeClr val="tx1"/>
                </a:solidFill>
              </a:rPr>
              <a:t>1) </a:t>
            </a:r>
            <a:r>
              <a:rPr lang="zh-CN" altLang="en-US" sz="2400" dirty="0" smtClean="0">
                <a:solidFill>
                  <a:schemeClr val="tx1"/>
                </a:solidFill>
              </a:rPr>
              <a:t>若</a:t>
            </a:r>
            <a:r>
              <a:rPr lang="en-US" altLang="zh-CN" sz="2400" dirty="0" smtClean="0">
                <a:solidFill>
                  <a:schemeClr val="tx1"/>
                </a:solidFill>
              </a:rPr>
              <a:t>p</a:t>
            </a:r>
            <a:r>
              <a:rPr lang="zh-CN" altLang="en-US" sz="2400" dirty="0" smtClean="0">
                <a:solidFill>
                  <a:schemeClr val="tx1"/>
                </a:solidFill>
              </a:rPr>
              <a:t>的左指针不为空，则</a:t>
            </a:r>
            <a:endParaRPr lang="en-US" altLang="zh-CN" sz="2400" dirty="0" smtClean="0">
              <a:solidFill>
                <a:schemeClr val="tx1"/>
              </a:solidFill>
            </a:endParaRPr>
          </a:p>
          <a:p>
            <a:pPr lvl="1" eaLnBrk="1" hangingPunct="1">
              <a:lnSpc>
                <a:spcPct val="90000"/>
              </a:lnSpc>
            </a:pPr>
            <a:r>
              <a:rPr lang="en-US" altLang="zh-CN" sz="2400" dirty="0" smtClean="0">
                <a:solidFill>
                  <a:srgbClr val="000099"/>
                </a:solidFill>
              </a:rPr>
              <a:t>p-&gt;</a:t>
            </a:r>
            <a:r>
              <a:rPr lang="en-US" altLang="zh-CN" sz="2400" dirty="0" err="1" smtClean="0">
                <a:solidFill>
                  <a:srgbClr val="000099"/>
                </a:solidFill>
              </a:rPr>
              <a:t>LTag</a:t>
            </a:r>
            <a:r>
              <a:rPr lang="en-US" altLang="zh-CN" sz="2400" dirty="0" smtClean="0">
                <a:solidFill>
                  <a:srgbClr val="000099"/>
                </a:solidFill>
              </a:rPr>
              <a:t> = Link;</a:t>
            </a:r>
          </a:p>
          <a:p>
            <a:pPr eaLnBrk="1" hangingPunct="1">
              <a:lnSpc>
                <a:spcPct val="90000"/>
              </a:lnSpc>
              <a:buFontTx/>
              <a:buChar char="¶"/>
            </a:pPr>
            <a:r>
              <a:rPr lang="zh-CN" altLang="en-US" sz="2400" dirty="0" smtClean="0">
                <a:solidFill>
                  <a:srgbClr val="000099"/>
                </a:solidFill>
              </a:rPr>
              <a:t>否则</a:t>
            </a:r>
            <a:r>
              <a:rPr lang="zh-CN" altLang="en-US" sz="2400" dirty="0" smtClean="0">
                <a:solidFill>
                  <a:srgbClr val="FF3300"/>
                </a:solidFill>
              </a:rPr>
              <a:t>建</a:t>
            </a:r>
            <a:r>
              <a:rPr lang="en-US" altLang="zh-CN" sz="2400" dirty="0" smtClean="0">
                <a:solidFill>
                  <a:srgbClr val="FF3300"/>
                </a:solidFill>
              </a:rPr>
              <a:t>p</a:t>
            </a:r>
            <a:r>
              <a:rPr lang="zh-CN" altLang="en-US" sz="2400" dirty="0" smtClean="0">
                <a:solidFill>
                  <a:srgbClr val="FF3300"/>
                </a:solidFill>
              </a:rPr>
              <a:t>的前驱线索</a:t>
            </a:r>
            <a:endParaRPr lang="en-US" altLang="zh-CN" sz="2400" dirty="0" smtClean="0">
              <a:solidFill>
                <a:srgbClr val="FF3300"/>
              </a:solidFill>
            </a:endParaRPr>
          </a:p>
          <a:p>
            <a:pPr lvl="1" eaLnBrk="1" hangingPunct="1">
              <a:lnSpc>
                <a:spcPct val="90000"/>
              </a:lnSpc>
            </a:pPr>
            <a:r>
              <a:rPr lang="en-US" altLang="zh-CN" sz="2400" dirty="0" smtClean="0">
                <a:solidFill>
                  <a:srgbClr val="000099"/>
                </a:solidFill>
              </a:rPr>
              <a:t>p-&gt;</a:t>
            </a:r>
            <a:r>
              <a:rPr lang="en-US" altLang="zh-CN" sz="2400" dirty="0" err="1" smtClean="0">
                <a:solidFill>
                  <a:srgbClr val="000099"/>
                </a:solidFill>
              </a:rPr>
              <a:t>LTag</a:t>
            </a:r>
            <a:r>
              <a:rPr lang="en-US" altLang="zh-CN" sz="2400" dirty="0" smtClean="0">
                <a:solidFill>
                  <a:srgbClr val="000099"/>
                </a:solidFill>
              </a:rPr>
              <a:t> = Thread;</a:t>
            </a:r>
          </a:p>
          <a:p>
            <a:pPr lvl="1" eaLnBrk="1" hangingPunct="1">
              <a:lnSpc>
                <a:spcPct val="90000"/>
              </a:lnSpc>
            </a:pPr>
            <a:r>
              <a:rPr lang="en-US" altLang="zh-CN" sz="2400" dirty="0" smtClean="0">
                <a:solidFill>
                  <a:srgbClr val="000099"/>
                </a:solidFill>
              </a:rPr>
              <a:t>p-&gt;</a:t>
            </a:r>
            <a:r>
              <a:rPr lang="en-US" altLang="zh-CN" sz="2400" dirty="0" err="1" smtClean="0">
                <a:solidFill>
                  <a:srgbClr val="000099"/>
                </a:solidFill>
              </a:rPr>
              <a:t>lchild</a:t>
            </a:r>
            <a:r>
              <a:rPr lang="en-US" altLang="zh-CN" sz="2400" dirty="0" smtClean="0">
                <a:solidFill>
                  <a:srgbClr val="000099"/>
                </a:solidFill>
              </a:rPr>
              <a:t> = pre; </a:t>
            </a:r>
          </a:p>
          <a:p>
            <a:pPr eaLnBrk="1" hangingPunct="1">
              <a:lnSpc>
                <a:spcPct val="90000"/>
              </a:lnSpc>
            </a:pPr>
            <a:r>
              <a:rPr lang="en-US" altLang="zh-CN" sz="2400" dirty="0" smtClean="0">
                <a:solidFill>
                  <a:schemeClr val="tx1"/>
                </a:solidFill>
              </a:rPr>
              <a:t>2) </a:t>
            </a:r>
            <a:r>
              <a:rPr lang="zh-CN" altLang="en-US" sz="2400" dirty="0" smtClean="0">
                <a:solidFill>
                  <a:schemeClr val="tx1"/>
                </a:solidFill>
              </a:rPr>
              <a:t>若前驱</a:t>
            </a:r>
            <a:r>
              <a:rPr lang="en-US" altLang="zh-CN" sz="2400" dirty="0" smtClean="0">
                <a:solidFill>
                  <a:schemeClr val="tx1"/>
                </a:solidFill>
              </a:rPr>
              <a:t>pre</a:t>
            </a:r>
            <a:r>
              <a:rPr lang="zh-CN" altLang="en-US" sz="2400" dirty="0" smtClean="0">
                <a:solidFill>
                  <a:schemeClr val="tx1"/>
                </a:solidFill>
              </a:rPr>
              <a:t>不为空</a:t>
            </a:r>
          </a:p>
          <a:p>
            <a:pPr lvl="1" eaLnBrk="1" hangingPunct="1">
              <a:lnSpc>
                <a:spcPct val="90000"/>
              </a:lnSpc>
            </a:pPr>
            <a:r>
              <a:rPr lang="zh-CN" altLang="en-US" sz="2400" dirty="0" smtClean="0">
                <a:solidFill>
                  <a:schemeClr val="tx1"/>
                </a:solidFill>
              </a:rPr>
              <a:t>若</a:t>
            </a:r>
            <a:r>
              <a:rPr lang="en-US" altLang="zh-CN" sz="2400" dirty="0" smtClean="0">
                <a:solidFill>
                  <a:schemeClr val="tx1"/>
                </a:solidFill>
              </a:rPr>
              <a:t>pre</a:t>
            </a:r>
            <a:r>
              <a:rPr lang="zh-CN" altLang="en-US" sz="2400" dirty="0" smtClean="0">
                <a:solidFill>
                  <a:schemeClr val="tx1"/>
                </a:solidFill>
              </a:rPr>
              <a:t>的右指针不为空</a:t>
            </a:r>
            <a:endParaRPr lang="en-US" altLang="zh-CN" sz="2400" dirty="0" smtClean="0">
              <a:solidFill>
                <a:schemeClr val="tx1"/>
              </a:solidFill>
            </a:endParaRPr>
          </a:p>
          <a:p>
            <a:pPr lvl="1" eaLnBrk="1" hangingPunct="1">
              <a:lnSpc>
                <a:spcPct val="90000"/>
              </a:lnSpc>
            </a:pPr>
            <a:r>
              <a:rPr lang="en-US" altLang="zh-CN" sz="2400" dirty="0" smtClean="0">
                <a:solidFill>
                  <a:srgbClr val="000099"/>
                </a:solidFill>
              </a:rPr>
              <a:t>pre-&gt;</a:t>
            </a:r>
            <a:r>
              <a:rPr lang="en-US" altLang="zh-CN" sz="2400" dirty="0" err="1" smtClean="0">
                <a:solidFill>
                  <a:srgbClr val="000099"/>
                </a:solidFill>
              </a:rPr>
              <a:t>RTag</a:t>
            </a:r>
            <a:r>
              <a:rPr lang="en-US" altLang="zh-CN" sz="2400" dirty="0" smtClean="0">
                <a:solidFill>
                  <a:srgbClr val="000099"/>
                </a:solidFill>
              </a:rPr>
              <a:t> = Link;</a:t>
            </a:r>
          </a:p>
          <a:p>
            <a:pPr lvl="1" eaLnBrk="1" hangingPunct="1">
              <a:lnSpc>
                <a:spcPct val="90000"/>
              </a:lnSpc>
            </a:pPr>
            <a:r>
              <a:rPr lang="zh-CN" altLang="en-US" sz="2400" dirty="0" smtClean="0">
                <a:solidFill>
                  <a:srgbClr val="000099"/>
                </a:solidFill>
              </a:rPr>
              <a:t>否则</a:t>
            </a:r>
            <a:r>
              <a:rPr lang="zh-CN" altLang="en-US" sz="2400" dirty="0" smtClean="0">
                <a:solidFill>
                  <a:srgbClr val="FF3300"/>
                </a:solidFill>
              </a:rPr>
              <a:t>建</a:t>
            </a:r>
            <a:r>
              <a:rPr lang="en-US" altLang="zh-CN" sz="2400" dirty="0" smtClean="0">
                <a:solidFill>
                  <a:srgbClr val="FF3300"/>
                </a:solidFill>
              </a:rPr>
              <a:t>pre</a:t>
            </a:r>
            <a:r>
              <a:rPr lang="zh-CN" altLang="en-US" sz="2400" dirty="0" smtClean="0">
                <a:solidFill>
                  <a:srgbClr val="FF3300"/>
                </a:solidFill>
              </a:rPr>
              <a:t>的后继线索</a:t>
            </a:r>
            <a:endParaRPr lang="en-US" altLang="zh-CN" sz="2400" dirty="0" smtClean="0">
              <a:solidFill>
                <a:srgbClr val="FF3300"/>
              </a:solidFill>
            </a:endParaRPr>
          </a:p>
          <a:p>
            <a:pPr lvl="1" eaLnBrk="1" hangingPunct="1">
              <a:lnSpc>
                <a:spcPct val="90000"/>
              </a:lnSpc>
            </a:pPr>
            <a:r>
              <a:rPr lang="en-US" altLang="zh-CN" sz="2400" dirty="0" smtClean="0">
                <a:solidFill>
                  <a:srgbClr val="000099"/>
                </a:solidFill>
              </a:rPr>
              <a:t>p-&gt;</a:t>
            </a:r>
            <a:r>
              <a:rPr lang="en-US" altLang="zh-CN" sz="2400" dirty="0" err="1" smtClean="0">
                <a:solidFill>
                  <a:srgbClr val="000099"/>
                </a:solidFill>
              </a:rPr>
              <a:t>RTag</a:t>
            </a:r>
            <a:r>
              <a:rPr lang="en-US" altLang="zh-CN" sz="2400" dirty="0" smtClean="0">
                <a:solidFill>
                  <a:srgbClr val="000099"/>
                </a:solidFill>
              </a:rPr>
              <a:t> = Thread;</a:t>
            </a:r>
          </a:p>
          <a:p>
            <a:pPr lvl="1" eaLnBrk="1" hangingPunct="1">
              <a:lnSpc>
                <a:spcPct val="90000"/>
              </a:lnSpc>
            </a:pPr>
            <a:r>
              <a:rPr lang="en-US" altLang="zh-CN" sz="2400" dirty="0" smtClean="0">
                <a:solidFill>
                  <a:srgbClr val="000099"/>
                </a:solidFill>
              </a:rPr>
              <a:t>pre-&gt;</a:t>
            </a:r>
            <a:r>
              <a:rPr lang="en-US" altLang="zh-CN" sz="2400" dirty="0" err="1" smtClean="0">
                <a:solidFill>
                  <a:srgbClr val="000099"/>
                </a:solidFill>
              </a:rPr>
              <a:t>rchild</a:t>
            </a:r>
            <a:r>
              <a:rPr lang="en-US" altLang="zh-CN" sz="2400" dirty="0" smtClean="0">
                <a:solidFill>
                  <a:srgbClr val="000099"/>
                </a:solidFill>
              </a:rPr>
              <a:t> = p; </a:t>
            </a:r>
          </a:p>
          <a:p>
            <a:pPr eaLnBrk="1" hangingPunct="1">
              <a:lnSpc>
                <a:spcPct val="90000"/>
              </a:lnSpc>
              <a:buFontTx/>
              <a:buChar char="¶"/>
            </a:pPr>
            <a:r>
              <a:rPr lang="en-US" altLang="zh-CN" sz="2400" dirty="0" smtClean="0">
                <a:solidFill>
                  <a:schemeClr val="tx1"/>
                </a:solidFill>
              </a:rPr>
              <a:t>3) pre = p;</a:t>
            </a:r>
          </a:p>
        </p:txBody>
      </p:sp>
      <p:sp>
        <p:nvSpPr>
          <p:cNvPr id="57" name="任意多边形 56"/>
          <p:cNvSpPr/>
          <p:nvPr/>
        </p:nvSpPr>
        <p:spPr bwMode="auto">
          <a:xfrm>
            <a:off x="6524272" y="3493184"/>
            <a:ext cx="1173708" cy="318447"/>
          </a:xfrm>
          <a:custGeom>
            <a:avLst/>
            <a:gdLst>
              <a:gd name="connsiteX0" fmla="*/ 0 w 1173708"/>
              <a:gd name="connsiteY0" fmla="*/ 318447 h 318447"/>
              <a:gd name="connsiteX1" fmla="*/ 532263 w 1173708"/>
              <a:gd name="connsiteY1" fmla="*/ 4549 h 318447"/>
              <a:gd name="connsiteX2" fmla="*/ 1173708 w 1173708"/>
              <a:gd name="connsiteY2" fmla="*/ 291152 h 318447"/>
            </a:gdLst>
            <a:ahLst/>
            <a:cxnLst>
              <a:cxn ang="0">
                <a:pos x="connsiteX0" y="connsiteY0"/>
              </a:cxn>
              <a:cxn ang="0">
                <a:pos x="connsiteX1" y="connsiteY1"/>
              </a:cxn>
              <a:cxn ang="0">
                <a:pos x="connsiteX2" y="connsiteY2"/>
              </a:cxn>
            </a:cxnLst>
            <a:rect l="l" t="t" r="r" b="b"/>
            <a:pathLst>
              <a:path w="1173708" h="318447">
                <a:moveTo>
                  <a:pt x="0" y="318447"/>
                </a:moveTo>
                <a:cubicBezTo>
                  <a:pt x="168322" y="163772"/>
                  <a:pt x="336645" y="9098"/>
                  <a:pt x="532263" y="4549"/>
                </a:cubicBezTo>
                <a:cubicBezTo>
                  <a:pt x="727881" y="0"/>
                  <a:pt x="950794" y="145576"/>
                  <a:pt x="1173708" y="291152"/>
                </a:cubicBezTo>
              </a:path>
            </a:pathLst>
          </a:custGeom>
          <a:noFill/>
          <a:ln w="28575" cap="sq" cmpd="sng" algn="ctr">
            <a:solidFill>
              <a:schemeClr val="tx2">
                <a:lumMod val="75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2"/>
              </a:solidFill>
              <a:effectLst/>
              <a:latin typeface="Times New Roman" pitchFamily="18" charset="0"/>
              <a:ea typeface="宋体" pitchFamily="2" charset="-122"/>
            </a:endParaRPr>
          </a:p>
        </p:txBody>
      </p:sp>
      <p:sp>
        <p:nvSpPr>
          <p:cNvPr id="58" name="任意多边形 57"/>
          <p:cNvSpPr/>
          <p:nvPr/>
        </p:nvSpPr>
        <p:spPr bwMode="auto">
          <a:xfrm>
            <a:off x="6537920" y="4248359"/>
            <a:ext cx="1187355" cy="309350"/>
          </a:xfrm>
          <a:custGeom>
            <a:avLst/>
            <a:gdLst>
              <a:gd name="connsiteX0" fmla="*/ 1187355 w 1187355"/>
              <a:gd name="connsiteY0" fmla="*/ 0 h 309350"/>
              <a:gd name="connsiteX1" fmla="*/ 573206 w 1187355"/>
              <a:gd name="connsiteY1" fmla="*/ 300251 h 309350"/>
              <a:gd name="connsiteX2" fmla="*/ 0 w 1187355"/>
              <a:gd name="connsiteY2" fmla="*/ 54592 h 309350"/>
            </a:gdLst>
            <a:ahLst/>
            <a:cxnLst>
              <a:cxn ang="0">
                <a:pos x="connsiteX0" y="connsiteY0"/>
              </a:cxn>
              <a:cxn ang="0">
                <a:pos x="connsiteX1" y="connsiteY1"/>
              </a:cxn>
              <a:cxn ang="0">
                <a:pos x="connsiteX2" y="connsiteY2"/>
              </a:cxn>
            </a:cxnLst>
            <a:rect l="l" t="t" r="r" b="b"/>
            <a:pathLst>
              <a:path w="1187355" h="309350">
                <a:moveTo>
                  <a:pt x="1187355" y="0"/>
                </a:moveTo>
                <a:cubicBezTo>
                  <a:pt x="979226" y="145576"/>
                  <a:pt x="771098" y="291152"/>
                  <a:pt x="573206" y="300251"/>
                </a:cubicBezTo>
                <a:cubicBezTo>
                  <a:pt x="375314" y="309350"/>
                  <a:pt x="187657" y="181971"/>
                  <a:pt x="0" y="54592"/>
                </a:cubicBezTo>
              </a:path>
            </a:pathLst>
          </a:custGeom>
          <a:noFill/>
          <a:ln w="28575" cap="sq" cmpd="sng" algn="ctr">
            <a:solidFill>
              <a:srgbClr val="FF33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2"/>
              </a:solidFill>
              <a:effectLst/>
              <a:latin typeface="Times New Roman" pitchFamily="18" charset="0"/>
              <a:ea typeface="宋体" pitchFamily="2" charset="-122"/>
            </a:endParaRPr>
          </a:p>
        </p:txBody>
      </p:sp>
      <p:sp>
        <p:nvSpPr>
          <p:cNvPr id="59" name="Oval 115"/>
          <p:cNvSpPr>
            <a:spLocks noChangeArrowheads="1"/>
          </p:cNvSpPr>
          <p:nvPr/>
        </p:nvSpPr>
        <p:spPr bwMode="auto">
          <a:xfrm>
            <a:off x="7452320" y="3789040"/>
            <a:ext cx="534690" cy="503238"/>
          </a:xfrm>
          <a:prstGeom prst="ellipse">
            <a:avLst/>
          </a:prstGeom>
          <a:solidFill>
            <a:srgbClr val="FFFF99"/>
          </a:solidFill>
          <a:ln w="12700" cap="rnd">
            <a:solidFill>
              <a:schemeClr val="tx1"/>
            </a:solidFill>
            <a:round/>
            <a:headEnd/>
            <a:tailEnd/>
          </a:ln>
        </p:spPr>
        <p:txBody>
          <a:bodyPr wrap="none" anchor="ctr"/>
          <a:lstStyle/>
          <a:p>
            <a:r>
              <a:rPr lang="en-US" altLang="zh-CN" dirty="0" smtClean="0"/>
              <a:t>p</a:t>
            </a:r>
            <a:endParaRPr lang="zh-CN" altLang="en-US" dirty="0"/>
          </a:p>
        </p:txBody>
      </p:sp>
      <p:sp>
        <p:nvSpPr>
          <p:cNvPr id="60" name="Oval 121"/>
          <p:cNvSpPr>
            <a:spLocks noChangeArrowheads="1"/>
          </p:cNvSpPr>
          <p:nvPr/>
        </p:nvSpPr>
        <p:spPr bwMode="auto">
          <a:xfrm>
            <a:off x="6237874" y="3789040"/>
            <a:ext cx="534690" cy="503238"/>
          </a:xfrm>
          <a:prstGeom prst="ellipse">
            <a:avLst/>
          </a:prstGeom>
          <a:solidFill>
            <a:srgbClr val="FFFF99"/>
          </a:solidFill>
          <a:ln w="12700" cap="rnd">
            <a:solidFill>
              <a:schemeClr val="tx1"/>
            </a:solidFill>
            <a:round/>
            <a:headEnd/>
            <a:tailEnd/>
          </a:ln>
        </p:spPr>
        <p:txBody>
          <a:bodyPr wrap="none" anchor="ctr"/>
          <a:lstStyle/>
          <a:p>
            <a:r>
              <a:rPr lang="en-US" altLang="zh-CN" dirty="0" smtClean="0"/>
              <a:t>pre</a:t>
            </a:r>
            <a:endParaRPr lang="zh-CN" altLang="en-US" dirty="0"/>
          </a:p>
        </p:txBody>
      </p:sp>
      <p:sp>
        <p:nvSpPr>
          <p:cNvPr id="61" name="矩形 60"/>
          <p:cNvSpPr/>
          <p:nvPr/>
        </p:nvSpPr>
        <p:spPr>
          <a:xfrm>
            <a:off x="6666502" y="4551704"/>
            <a:ext cx="906017" cy="523220"/>
          </a:xfrm>
          <a:prstGeom prst="rect">
            <a:avLst/>
          </a:prstGeom>
        </p:spPr>
        <p:txBody>
          <a:bodyPr wrap="none">
            <a:spAutoFit/>
          </a:bodyPr>
          <a:lstStyle/>
          <a:p>
            <a:r>
              <a:rPr lang="zh-CN" altLang="en-US" kern="0" dirty="0" smtClean="0">
                <a:solidFill>
                  <a:srgbClr val="FF0000"/>
                </a:solidFill>
                <a:latin typeface="Times New Roman"/>
                <a:ea typeface="楷体_GB2312"/>
              </a:rPr>
              <a:t>前驱</a:t>
            </a:r>
            <a:endParaRPr lang="zh-CN" altLang="en-US" dirty="0">
              <a:solidFill>
                <a:srgbClr val="FF0000"/>
              </a:solidFill>
            </a:endParaRPr>
          </a:p>
        </p:txBody>
      </p:sp>
      <p:sp>
        <p:nvSpPr>
          <p:cNvPr id="62" name="矩形 61"/>
          <p:cNvSpPr/>
          <p:nvPr/>
        </p:nvSpPr>
        <p:spPr>
          <a:xfrm>
            <a:off x="6666502" y="3003222"/>
            <a:ext cx="906017" cy="523220"/>
          </a:xfrm>
          <a:prstGeom prst="rect">
            <a:avLst/>
          </a:prstGeom>
        </p:spPr>
        <p:txBody>
          <a:bodyPr wrap="none">
            <a:spAutoFit/>
          </a:bodyPr>
          <a:lstStyle/>
          <a:p>
            <a:r>
              <a:rPr lang="zh-CN" altLang="en-US" kern="0" dirty="0" smtClean="0">
                <a:solidFill>
                  <a:schemeClr val="tx2">
                    <a:lumMod val="75000"/>
                  </a:schemeClr>
                </a:solidFill>
                <a:latin typeface="Times New Roman"/>
                <a:ea typeface="楷体_GB2312"/>
              </a:rPr>
              <a:t>后继</a:t>
            </a:r>
            <a:endParaRPr lang="zh-CN" altLang="en-US" dirty="0">
              <a:solidFill>
                <a:schemeClr val="tx2">
                  <a:lumMod val="75000"/>
                </a:schemeClr>
              </a:solidFill>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088909B4-8E82-4ADB-B6A5-C6919652A60A}" type="slidenum">
              <a:rPr kumimoji="0" lang="en-US" altLang="zh-CN" sz="1400" b="0" smtClean="0">
                <a:solidFill>
                  <a:schemeClr val="tx1"/>
                </a:solidFill>
              </a:rPr>
              <a:pPr eaLnBrk="1" hangingPunct="1"/>
              <a:t>85</a:t>
            </a:fld>
            <a:endParaRPr kumimoji="0" lang="en-US" altLang="zh-CN" sz="1400" b="0" smtClean="0">
              <a:solidFill>
                <a:schemeClr val="tx1"/>
              </a:solidFill>
            </a:endParaRPr>
          </a:p>
        </p:txBody>
      </p:sp>
      <p:sp>
        <p:nvSpPr>
          <p:cNvPr id="82947" name="Text Box 2"/>
          <p:cNvSpPr txBox="1">
            <a:spLocks noChangeArrowheads="1"/>
          </p:cNvSpPr>
          <p:nvPr/>
        </p:nvSpPr>
        <p:spPr bwMode="auto">
          <a:xfrm>
            <a:off x="179388" y="152400"/>
            <a:ext cx="8763000" cy="6530975"/>
          </a:xfrm>
          <a:prstGeom prst="rect">
            <a:avLst/>
          </a:prstGeom>
          <a:solidFill>
            <a:schemeClr val="bg1"/>
          </a:solidFill>
          <a:ln w="12700" cap="sq">
            <a:solidFill>
              <a:schemeClr val="tx2"/>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0"/>
              </a:spcBef>
            </a:pPr>
            <a:r>
              <a:rPr lang="en-US" altLang="zh-CN" sz="2400" dirty="0">
                <a:solidFill>
                  <a:schemeClr val="tx1"/>
                </a:solidFill>
                <a:ea typeface="楷体_GB2312" pitchFamily="49" charset="-122"/>
              </a:rPr>
              <a:t>void _</a:t>
            </a:r>
            <a:r>
              <a:rPr lang="en-US" altLang="zh-CN" sz="2400" dirty="0" err="1">
                <a:solidFill>
                  <a:schemeClr val="tx1"/>
                </a:solidFill>
                <a:ea typeface="楷体_GB2312" pitchFamily="49" charset="-122"/>
              </a:rPr>
              <a:t>InThreading</a:t>
            </a:r>
            <a:r>
              <a:rPr lang="en-US" altLang="zh-CN" sz="2400" dirty="0">
                <a:solidFill>
                  <a:schemeClr val="tx1"/>
                </a:solidFill>
                <a:ea typeface="楷体_GB2312" pitchFamily="49" charset="-122"/>
              </a:rPr>
              <a:t>(</a:t>
            </a:r>
            <a:r>
              <a:rPr lang="en-US" altLang="zh-CN" sz="2400" dirty="0" err="1">
                <a:solidFill>
                  <a:schemeClr val="tx1"/>
                </a:solidFill>
                <a:ea typeface="楷体_GB2312" pitchFamily="49" charset="-122"/>
              </a:rPr>
              <a:t>BiThrTree</a:t>
            </a:r>
            <a:r>
              <a:rPr lang="en-US" altLang="zh-CN" sz="2400" dirty="0">
                <a:solidFill>
                  <a:schemeClr val="tx1"/>
                </a:solidFill>
                <a:ea typeface="楷体_GB2312" pitchFamily="49" charset="-122"/>
              </a:rPr>
              <a:t> p) { </a:t>
            </a:r>
            <a:r>
              <a:rPr lang="en-US" altLang="zh-CN" sz="2400" dirty="0">
                <a:solidFill>
                  <a:srgbClr val="FF3300"/>
                </a:solidFill>
                <a:ea typeface="楷体_GB2312" pitchFamily="49" charset="-122"/>
              </a:rPr>
              <a:t>//</a:t>
            </a:r>
            <a:r>
              <a:rPr lang="zh-CN" altLang="en-US" sz="2400" dirty="0">
                <a:solidFill>
                  <a:srgbClr val="FF3300"/>
                </a:solidFill>
                <a:ea typeface="楷体_GB2312" pitchFamily="49" charset="-122"/>
              </a:rPr>
              <a:t>递归程序</a:t>
            </a:r>
          </a:p>
          <a:p>
            <a:pPr algn="l" eaLnBrk="1" hangingPunct="1">
              <a:lnSpc>
                <a:spcPct val="110000"/>
              </a:lnSpc>
              <a:spcBef>
                <a:spcPct val="0"/>
              </a:spcBef>
            </a:pPr>
            <a:r>
              <a:rPr lang="zh-CN" altLang="en-US" sz="2400" dirty="0">
                <a:solidFill>
                  <a:schemeClr val="tx1"/>
                </a:solidFill>
                <a:ea typeface="楷体_GB2312" pitchFamily="49" charset="-122"/>
              </a:rPr>
              <a:t>    </a:t>
            </a:r>
            <a:r>
              <a:rPr lang="en-US" altLang="zh-CN" sz="2400" dirty="0">
                <a:solidFill>
                  <a:schemeClr val="tx1"/>
                </a:solidFill>
                <a:ea typeface="楷体_GB2312" pitchFamily="49" charset="-122"/>
              </a:rPr>
              <a:t>if (p) {// </a:t>
            </a:r>
            <a:r>
              <a:rPr lang="zh-CN" altLang="en-US" sz="2400" dirty="0">
                <a:solidFill>
                  <a:schemeClr val="tx1"/>
                </a:solidFill>
                <a:ea typeface="楷体_GB2312" pitchFamily="49" charset="-122"/>
              </a:rPr>
              <a:t>对以</a:t>
            </a:r>
            <a:r>
              <a:rPr lang="en-US" altLang="zh-CN" sz="2400" dirty="0">
                <a:solidFill>
                  <a:schemeClr val="tx1"/>
                </a:solidFill>
                <a:ea typeface="楷体_GB2312" pitchFamily="49" charset="-122"/>
              </a:rPr>
              <a:t>p</a:t>
            </a:r>
            <a:r>
              <a:rPr lang="zh-CN" altLang="en-US" sz="2400" dirty="0">
                <a:solidFill>
                  <a:schemeClr val="tx1"/>
                </a:solidFill>
                <a:ea typeface="楷体_GB2312" pitchFamily="49" charset="-122"/>
              </a:rPr>
              <a:t>为根的非空二叉树进行线索化</a:t>
            </a:r>
          </a:p>
          <a:p>
            <a:pPr algn="l" eaLnBrk="1" hangingPunct="1">
              <a:lnSpc>
                <a:spcPct val="110000"/>
              </a:lnSpc>
              <a:spcBef>
                <a:spcPct val="0"/>
              </a:spcBef>
            </a:pPr>
            <a:r>
              <a:rPr lang="zh-CN" altLang="en-US" sz="2400" dirty="0">
                <a:solidFill>
                  <a:schemeClr val="tx1"/>
                </a:solidFill>
                <a:ea typeface="楷体_GB2312" pitchFamily="49" charset="-122"/>
              </a:rPr>
              <a:t>	</a:t>
            </a: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r>
              <a:rPr lang="zh-CN" altLang="en-US" sz="2400" dirty="0">
                <a:solidFill>
                  <a:schemeClr val="tx1"/>
                </a:solidFill>
                <a:ea typeface="楷体_GB2312" pitchFamily="49" charset="-122"/>
              </a:rPr>
              <a:t>    </a:t>
            </a:r>
            <a:r>
              <a:rPr lang="en-US" altLang="zh-CN" sz="2400" dirty="0">
                <a:solidFill>
                  <a:schemeClr val="tx1"/>
                </a:solidFill>
                <a:ea typeface="楷体_GB2312" pitchFamily="49" charset="-122"/>
              </a:rPr>
              <a:t>} // if (p) </a:t>
            </a:r>
          </a:p>
          <a:p>
            <a:pPr algn="l" eaLnBrk="1" hangingPunct="1">
              <a:lnSpc>
                <a:spcPct val="110000"/>
              </a:lnSpc>
              <a:spcBef>
                <a:spcPct val="0"/>
              </a:spcBef>
            </a:pPr>
            <a:r>
              <a:rPr lang="en-US" altLang="zh-CN" sz="2400" dirty="0">
                <a:solidFill>
                  <a:schemeClr val="tx1"/>
                </a:solidFill>
                <a:ea typeface="楷体_GB2312" pitchFamily="49" charset="-122"/>
              </a:rPr>
              <a:t>} // </a:t>
            </a:r>
            <a:r>
              <a:rPr lang="en-US" altLang="zh-CN" sz="2400" dirty="0" err="1">
                <a:solidFill>
                  <a:schemeClr val="tx1"/>
                </a:solidFill>
                <a:ea typeface="楷体_GB2312" pitchFamily="49" charset="-122"/>
              </a:rPr>
              <a:t>InThreading</a:t>
            </a:r>
            <a:endParaRPr lang="en-US" altLang="zh-CN" sz="2400" dirty="0">
              <a:solidFill>
                <a:schemeClr val="tx1"/>
              </a:solidFill>
              <a:ea typeface="楷体_GB2312" pitchFamily="49" charset="-122"/>
            </a:endParaRPr>
          </a:p>
        </p:txBody>
      </p:sp>
      <p:sp>
        <p:nvSpPr>
          <p:cNvPr id="332803" name="Rectangle 3"/>
          <p:cNvSpPr>
            <a:spLocks noChangeArrowheads="1"/>
          </p:cNvSpPr>
          <p:nvPr/>
        </p:nvSpPr>
        <p:spPr bwMode="auto">
          <a:xfrm>
            <a:off x="990600" y="1039813"/>
            <a:ext cx="7620000" cy="4903787"/>
          </a:xfrm>
          <a:prstGeom prst="rect">
            <a:avLst/>
          </a:prstGeom>
          <a:solidFill>
            <a:schemeClr val="bg1"/>
          </a:solidFill>
          <a:ln w="28575">
            <a:solidFill>
              <a:schemeClr val="tx2"/>
            </a:solidFill>
            <a:prstDash val="dash"/>
            <a:miter lim="800000"/>
            <a:headEnd/>
            <a:tailEnd/>
          </a:ln>
        </p:spPr>
        <p:txBody>
          <a:bodyPr>
            <a:spAutoFit/>
          </a:bodyPr>
          <a:lstStyle/>
          <a:p>
            <a:pPr algn="l">
              <a:spcBef>
                <a:spcPct val="10000"/>
              </a:spcBef>
            </a:pPr>
            <a:r>
              <a:rPr lang="en-US" altLang="zh-CN" sz="2400" dirty="0">
                <a:solidFill>
                  <a:srgbClr val="FF3300"/>
                </a:solidFill>
                <a:ea typeface="楷体_GB2312" pitchFamily="49" charset="-122"/>
              </a:rPr>
              <a:t>_</a:t>
            </a:r>
            <a:r>
              <a:rPr lang="en-US" altLang="zh-CN" sz="2400" dirty="0" err="1">
                <a:solidFill>
                  <a:srgbClr val="FF3300"/>
                </a:solidFill>
                <a:ea typeface="楷体_GB2312" pitchFamily="49" charset="-122"/>
              </a:rPr>
              <a:t>InThreading</a:t>
            </a:r>
            <a:r>
              <a:rPr lang="en-US" altLang="zh-CN" sz="2400" dirty="0">
                <a:solidFill>
                  <a:srgbClr val="FF3300"/>
                </a:solidFill>
                <a:ea typeface="楷体_GB2312" pitchFamily="49" charset="-122"/>
              </a:rPr>
              <a:t>(p-&gt;</a:t>
            </a:r>
            <a:r>
              <a:rPr lang="en-US" altLang="zh-CN" sz="2400" dirty="0" err="1">
                <a:solidFill>
                  <a:srgbClr val="FF3300"/>
                </a:solidFill>
                <a:ea typeface="楷体_GB2312" pitchFamily="49" charset="-122"/>
              </a:rPr>
              <a:t>lchild</a:t>
            </a:r>
            <a:r>
              <a:rPr lang="en-US" altLang="zh-CN" sz="2400" dirty="0">
                <a:solidFill>
                  <a:srgbClr val="FF3300"/>
                </a:solidFill>
                <a:ea typeface="楷体_GB2312" pitchFamily="49" charset="-122"/>
              </a:rPr>
              <a:t>);// </a:t>
            </a:r>
            <a:r>
              <a:rPr lang="zh-CN" altLang="en-US" sz="2400" dirty="0">
                <a:solidFill>
                  <a:srgbClr val="FF3300"/>
                </a:solidFill>
                <a:ea typeface="楷体_GB2312" pitchFamily="49" charset="-122"/>
              </a:rPr>
              <a:t>左子树线索化</a:t>
            </a: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r>
              <a:rPr lang="en-US" altLang="zh-CN" sz="2400" dirty="0">
                <a:solidFill>
                  <a:srgbClr val="FF3300"/>
                </a:solidFill>
                <a:ea typeface="楷体_GB2312" pitchFamily="49" charset="-122"/>
              </a:rPr>
              <a:t>_</a:t>
            </a:r>
            <a:r>
              <a:rPr lang="en-US" altLang="zh-CN" sz="2400" dirty="0" err="1">
                <a:solidFill>
                  <a:srgbClr val="FF3300"/>
                </a:solidFill>
                <a:ea typeface="楷体_GB2312" pitchFamily="49" charset="-122"/>
              </a:rPr>
              <a:t>InThreading</a:t>
            </a:r>
            <a:r>
              <a:rPr lang="en-US" altLang="zh-CN" sz="2400" dirty="0">
                <a:solidFill>
                  <a:srgbClr val="FF3300"/>
                </a:solidFill>
                <a:ea typeface="楷体_GB2312" pitchFamily="49" charset="-122"/>
              </a:rPr>
              <a:t>(p-&gt;</a:t>
            </a:r>
            <a:r>
              <a:rPr lang="en-US" altLang="zh-CN" sz="2400" dirty="0" err="1">
                <a:solidFill>
                  <a:srgbClr val="FF3300"/>
                </a:solidFill>
                <a:ea typeface="楷体_GB2312" pitchFamily="49" charset="-122"/>
              </a:rPr>
              <a:t>rchild</a:t>
            </a:r>
            <a:r>
              <a:rPr lang="en-US" altLang="zh-CN" sz="2400" dirty="0">
                <a:solidFill>
                  <a:srgbClr val="FF3300"/>
                </a:solidFill>
                <a:ea typeface="楷体_GB2312" pitchFamily="49" charset="-122"/>
              </a:rPr>
              <a:t>);// </a:t>
            </a:r>
            <a:r>
              <a:rPr lang="zh-CN" altLang="en-US" sz="2400" dirty="0">
                <a:solidFill>
                  <a:srgbClr val="FF3300"/>
                </a:solidFill>
                <a:ea typeface="楷体_GB2312" pitchFamily="49" charset="-122"/>
              </a:rPr>
              <a:t>右子树线索化</a:t>
            </a:r>
          </a:p>
        </p:txBody>
      </p:sp>
      <p:sp>
        <p:nvSpPr>
          <p:cNvPr id="332804" name="Rectangle 4"/>
          <p:cNvSpPr>
            <a:spLocks noChangeArrowheads="1"/>
          </p:cNvSpPr>
          <p:nvPr/>
        </p:nvSpPr>
        <p:spPr bwMode="auto">
          <a:xfrm>
            <a:off x="1066800" y="1471190"/>
            <a:ext cx="7467600" cy="4118050"/>
          </a:xfrm>
          <a:prstGeom prst="rect">
            <a:avLst/>
          </a:prstGeom>
          <a:noFill/>
          <a:ln w="28575" cap="sq">
            <a:solidFill>
              <a:schemeClr val="accent1">
                <a:lumMod val="7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spcBef>
                <a:spcPct val="10000"/>
              </a:spcBef>
            </a:pPr>
            <a:r>
              <a:rPr lang="en-US" altLang="zh-CN" sz="2400" dirty="0">
                <a:solidFill>
                  <a:srgbClr val="000099"/>
                </a:solidFill>
                <a:ea typeface="楷体_GB2312" pitchFamily="49" charset="-122"/>
              </a:rPr>
              <a:t>if (p-&gt;</a:t>
            </a:r>
            <a:r>
              <a:rPr lang="en-US" altLang="zh-CN" sz="2400" dirty="0" err="1">
                <a:solidFill>
                  <a:srgbClr val="000099"/>
                </a:solidFill>
                <a:ea typeface="楷体_GB2312" pitchFamily="49" charset="-122"/>
              </a:rPr>
              <a:t>lchild</a:t>
            </a:r>
            <a:r>
              <a:rPr lang="en-US" altLang="zh-CN" sz="2400" dirty="0">
                <a:solidFill>
                  <a:srgbClr val="000099"/>
                </a:solidFill>
                <a:ea typeface="楷体_GB2312" pitchFamily="49" charset="-122"/>
              </a:rPr>
              <a:t>)</a:t>
            </a:r>
            <a:r>
              <a:rPr lang="en-US" altLang="zh-CN" sz="2400" dirty="0">
                <a:solidFill>
                  <a:srgbClr val="FF3300"/>
                </a:solidFill>
                <a:ea typeface="楷体_GB2312" pitchFamily="49" charset="-122"/>
              </a:rPr>
              <a:t>//</a:t>
            </a:r>
            <a:r>
              <a:rPr lang="zh-CN" altLang="en-US" sz="2400" dirty="0">
                <a:solidFill>
                  <a:srgbClr val="FF3300"/>
                </a:solidFill>
                <a:ea typeface="楷体_GB2312" pitchFamily="49" charset="-122"/>
              </a:rPr>
              <a:t>判断当前结点的左指针</a:t>
            </a:r>
          </a:p>
          <a:p>
            <a:pPr algn="l">
              <a:spcBef>
                <a:spcPct val="10000"/>
              </a:spcBef>
            </a:pPr>
            <a:r>
              <a:rPr lang="zh-CN" altLang="en-US" sz="2400" dirty="0">
                <a:solidFill>
                  <a:srgbClr val="000099"/>
                </a:solidFill>
                <a:ea typeface="楷体_GB2312" pitchFamily="49" charset="-122"/>
              </a:rPr>
              <a:t>	  </a:t>
            </a:r>
            <a:r>
              <a:rPr lang="en-US" altLang="zh-CN" sz="2400" dirty="0">
                <a:solidFill>
                  <a:srgbClr val="000099"/>
                </a:solidFill>
                <a:ea typeface="楷体_GB2312" pitchFamily="49" charset="-122"/>
              </a:rPr>
              <a:t>p-&gt;</a:t>
            </a:r>
            <a:r>
              <a:rPr lang="en-US" altLang="zh-CN" sz="2400" dirty="0" err="1">
                <a:solidFill>
                  <a:srgbClr val="000099"/>
                </a:solidFill>
                <a:ea typeface="楷体_GB2312" pitchFamily="49" charset="-122"/>
              </a:rPr>
              <a:t>LTag</a:t>
            </a:r>
            <a:r>
              <a:rPr lang="en-US" altLang="zh-CN" sz="2400" dirty="0">
                <a:solidFill>
                  <a:srgbClr val="000099"/>
                </a:solidFill>
                <a:ea typeface="楷体_GB2312" pitchFamily="49" charset="-122"/>
              </a:rPr>
              <a:t> = Link;</a:t>
            </a:r>
          </a:p>
          <a:p>
            <a:pPr algn="l">
              <a:spcBef>
                <a:spcPct val="10000"/>
              </a:spcBef>
            </a:pPr>
            <a:r>
              <a:rPr lang="en-US" altLang="zh-CN" sz="2400" dirty="0">
                <a:solidFill>
                  <a:srgbClr val="000099"/>
                </a:solidFill>
                <a:ea typeface="楷体_GB2312" pitchFamily="49" charset="-122"/>
              </a:rPr>
              <a:t>else </a:t>
            </a:r>
            <a:r>
              <a:rPr lang="en-US" altLang="zh-CN" sz="2400" dirty="0">
                <a:solidFill>
                  <a:srgbClr val="FF3300"/>
                </a:solidFill>
                <a:ea typeface="楷体_GB2312" pitchFamily="49" charset="-122"/>
              </a:rPr>
              <a:t>// </a:t>
            </a:r>
            <a:r>
              <a:rPr lang="zh-CN" altLang="en-US" sz="2400" dirty="0">
                <a:solidFill>
                  <a:srgbClr val="FF3300"/>
                </a:solidFill>
                <a:ea typeface="楷体_GB2312" pitchFamily="49" charset="-122"/>
              </a:rPr>
              <a:t>建前驱线索</a:t>
            </a:r>
            <a:r>
              <a:rPr lang="en-US" altLang="zh-CN" sz="2400" dirty="0">
                <a:solidFill>
                  <a:srgbClr val="FF3300"/>
                </a:solidFill>
                <a:ea typeface="楷体_GB2312" pitchFamily="49" charset="-122"/>
              </a:rPr>
              <a:t>, pre</a:t>
            </a:r>
            <a:r>
              <a:rPr lang="zh-CN" altLang="en-US" sz="2400" dirty="0">
                <a:solidFill>
                  <a:srgbClr val="FF3300"/>
                </a:solidFill>
                <a:ea typeface="楷体_GB2312" pitchFamily="49" charset="-122"/>
              </a:rPr>
              <a:t>是</a:t>
            </a:r>
            <a:r>
              <a:rPr lang="en-US" altLang="zh-CN" sz="2400" dirty="0">
                <a:solidFill>
                  <a:srgbClr val="FF3300"/>
                </a:solidFill>
                <a:ea typeface="楷体_GB2312" pitchFamily="49" charset="-122"/>
              </a:rPr>
              <a:t>p</a:t>
            </a:r>
            <a:r>
              <a:rPr lang="zh-CN" altLang="en-US" sz="2400" dirty="0">
                <a:solidFill>
                  <a:srgbClr val="FF3300"/>
                </a:solidFill>
                <a:ea typeface="楷体_GB2312" pitchFamily="49" charset="-122"/>
              </a:rPr>
              <a:t>的前驱</a:t>
            </a:r>
          </a:p>
          <a:p>
            <a:pPr algn="l">
              <a:spcBef>
                <a:spcPct val="10000"/>
              </a:spcBef>
            </a:pPr>
            <a:r>
              <a:rPr lang="zh-CN" altLang="en-US" sz="2400" dirty="0">
                <a:solidFill>
                  <a:srgbClr val="000099"/>
                </a:solidFill>
                <a:ea typeface="楷体_GB2312" pitchFamily="49" charset="-122"/>
              </a:rPr>
              <a:t>      </a:t>
            </a:r>
            <a:r>
              <a:rPr lang="en-US" altLang="zh-CN" sz="2400" dirty="0">
                <a:solidFill>
                  <a:srgbClr val="000099"/>
                </a:solidFill>
                <a:ea typeface="楷体_GB2312" pitchFamily="49" charset="-122"/>
              </a:rPr>
              <a:t>{ p-&gt;</a:t>
            </a:r>
            <a:r>
              <a:rPr lang="en-US" altLang="zh-CN" sz="2400" dirty="0" err="1">
                <a:solidFill>
                  <a:srgbClr val="000099"/>
                </a:solidFill>
                <a:ea typeface="楷体_GB2312" pitchFamily="49" charset="-122"/>
              </a:rPr>
              <a:t>LTag</a:t>
            </a:r>
            <a:r>
              <a:rPr lang="en-US" altLang="zh-CN" sz="2400" dirty="0">
                <a:solidFill>
                  <a:srgbClr val="000099"/>
                </a:solidFill>
                <a:ea typeface="楷体_GB2312" pitchFamily="49" charset="-122"/>
              </a:rPr>
              <a:t> = Thread; p-&gt;</a:t>
            </a:r>
            <a:r>
              <a:rPr lang="en-US" altLang="zh-CN" sz="2400" dirty="0" err="1">
                <a:solidFill>
                  <a:srgbClr val="000099"/>
                </a:solidFill>
                <a:ea typeface="楷体_GB2312" pitchFamily="49" charset="-122"/>
              </a:rPr>
              <a:t>lchild</a:t>
            </a:r>
            <a:r>
              <a:rPr lang="en-US" altLang="zh-CN" sz="2400" dirty="0">
                <a:solidFill>
                  <a:srgbClr val="000099"/>
                </a:solidFill>
                <a:ea typeface="楷体_GB2312" pitchFamily="49" charset="-122"/>
              </a:rPr>
              <a:t> = pre; }</a:t>
            </a:r>
          </a:p>
          <a:p>
            <a:pPr algn="l">
              <a:spcBef>
                <a:spcPct val="10000"/>
              </a:spcBef>
            </a:pPr>
            <a:r>
              <a:rPr lang="en-US" altLang="zh-CN" sz="2400" dirty="0">
                <a:solidFill>
                  <a:srgbClr val="000099"/>
                </a:solidFill>
                <a:ea typeface="楷体_GB2312" pitchFamily="49" charset="-122"/>
              </a:rPr>
              <a:t>if (pre) </a:t>
            </a:r>
            <a:r>
              <a:rPr lang="en-US" altLang="zh-CN" sz="2400" dirty="0" smtClean="0">
                <a:solidFill>
                  <a:srgbClr val="000099"/>
                </a:solidFill>
                <a:ea typeface="楷体_GB2312" pitchFamily="49" charset="-122"/>
              </a:rPr>
              <a:t>{</a:t>
            </a:r>
            <a:r>
              <a:rPr lang="en-US" altLang="zh-CN" sz="2400" dirty="0" smtClean="0">
                <a:solidFill>
                  <a:srgbClr val="FF3300"/>
                </a:solidFill>
                <a:ea typeface="楷体_GB2312" pitchFamily="49" charset="-122"/>
              </a:rPr>
              <a:t>// </a:t>
            </a:r>
            <a:r>
              <a:rPr lang="zh-CN" altLang="en-US" sz="2400" dirty="0">
                <a:solidFill>
                  <a:srgbClr val="FF3300"/>
                </a:solidFill>
                <a:ea typeface="楷体_GB2312" pitchFamily="49" charset="-122"/>
              </a:rPr>
              <a:t>判断前驱结点的右指针</a:t>
            </a:r>
            <a:endParaRPr lang="en-US" altLang="zh-CN" sz="2400" dirty="0">
              <a:solidFill>
                <a:srgbClr val="FF3300"/>
              </a:solidFill>
              <a:ea typeface="楷体_GB2312" pitchFamily="49" charset="-122"/>
            </a:endParaRPr>
          </a:p>
          <a:p>
            <a:pPr algn="l">
              <a:spcBef>
                <a:spcPct val="10000"/>
              </a:spcBef>
            </a:pPr>
            <a:r>
              <a:rPr lang="en-US" altLang="zh-CN" sz="2400" dirty="0">
                <a:solidFill>
                  <a:srgbClr val="000099"/>
                </a:solidFill>
                <a:ea typeface="楷体_GB2312" pitchFamily="49" charset="-122"/>
              </a:rPr>
              <a:t>        if (pre-&gt;</a:t>
            </a:r>
            <a:r>
              <a:rPr lang="en-US" altLang="zh-CN" sz="2400" dirty="0" err="1">
                <a:solidFill>
                  <a:srgbClr val="000099"/>
                </a:solidFill>
                <a:ea typeface="楷体_GB2312" pitchFamily="49" charset="-122"/>
              </a:rPr>
              <a:t>rchild</a:t>
            </a:r>
            <a:r>
              <a:rPr lang="en-US" altLang="zh-CN" sz="2400" dirty="0" smtClean="0">
                <a:solidFill>
                  <a:srgbClr val="000099"/>
                </a:solidFill>
                <a:ea typeface="楷体_GB2312" pitchFamily="49" charset="-122"/>
              </a:rPr>
              <a:t>)</a:t>
            </a:r>
            <a:r>
              <a:rPr lang="zh-CN" altLang="en-US" sz="2400" dirty="0">
                <a:solidFill>
                  <a:srgbClr val="000099"/>
                </a:solidFill>
                <a:ea typeface="楷体_GB2312" pitchFamily="49" charset="-122"/>
              </a:rPr>
              <a:t>	  </a:t>
            </a:r>
            <a:r>
              <a:rPr lang="en-US" altLang="zh-CN" sz="2400" dirty="0">
                <a:solidFill>
                  <a:srgbClr val="000099"/>
                </a:solidFill>
                <a:ea typeface="楷体_GB2312" pitchFamily="49" charset="-122"/>
              </a:rPr>
              <a:t>pre-&gt;</a:t>
            </a:r>
            <a:r>
              <a:rPr lang="en-US" altLang="zh-CN" sz="2400" dirty="0" err="1">
                <a:solidFill>
                  <a:srgbClr val="000099"/>
                </a:solidFill>
                <a:ea typeface="楷体_GB2312" pitchFamily="49" charset="-122"/>
              </a:rPr>
              <a:t>RTag</a:t>
            </a:r>
            <a:r>
              <a:rPr lang="en-US" altLang="zh-CN" sz="2400" dirty="0">
                <a:solidFill>
                  <a:srgbClr val="000099"/>
                </a:solidFill>
                <a:ea typeface="楷体_GB2312" pitchFamily="49" charset="-122"/>
              </a:rPr>
              <a:t> = Link;</a:t>
            </a:r>
          </a:p>
          <a:p>
            <a:pPr algn="l">
              <a:spcBef>
                <a:spcPct val="10000"/>
              </a:spcBef>
            </a:pPr>
            <a:r>
              <a:rPr lang="en-US" altLang="zh-CN" sz="2400" dirty="0" smtClean="0">
                <a:solidFill>
                  <a:srgbClr val="000099"/>
                </a:solidFill>
                <a:ea typeface="楷体_GB2312" pitchFamily="49" charset="-122"/>
              </a:rPr>
              <a:t>       else </a:t>
            </a:r>
            <a:r>
              <a:rPr lang="en-US" altLang="zh-CN" sz="2400" dirty="0">
                <a:solidFill>
                  <a:srgbClr val="FF3300"/>
                </a:solidFill>
                <a:ea typeface="楷体_GB2312" pitchFamily="49" charset="-122"/>
              </a:rPr>
              <a:t>//</a:t>
            </a:r>
            <a:r>
              <a:rPr lang="zh-CN" altLang="en-US" sz="2400" dirty="0">
                <a:solidFill>
                  <a:srgbClr val="FF3300"/>
                </a:solidFill>
                <a:ea typeface="楷体_GB2312" pitchFamily="49" charset="-122"/>
              </a:rPr>
              <a:t>建后继线索</a:t>
            </a:r>
            <a:r>
              <a:rPr lang="en-US" altLang="zh-CN" sz="2400" dirty="0">
                <a:solidFill>
                  <a:srgbClr val="FF3300"/>
                </a:solidFill>
                <a:ea typeface="楷体_GB2312" pitchFamily="49" charset="-122"/>
              </a:rPr>
              <a:t>, p</a:t>
            </a:r>
            <a:r>
              <a:rPr lang="zh-CN" altLang="en-US" sz="2400" dirty="0">
                <a:solidFill>
                  <a:srgbClr val="FF3300"/>
                </a:solidFill>
                <a:ea typeface="楷体_GB2312" pitchFamily="49" charset="-122"/>
              </a:rPr>
              <a:t>是</a:t>
            </a:r>
            <a:r>
              <a:rPr lang="en-US" altLang="zh-CN" sz="2400" dirty="0">
                <a:solidFill>
                  <a:srgbClr val="FF3300"/>
                </a:solidFill>
                <a:ea typeface="楷体_GB2312" pitchFamily="49" charset="-122"/>
              </a:rPr>
              <a:t>pre</a:t>
            </a:r>
            <a:r>
              <a:rPr lang="zh-CN" altLang="en-US" sz="2400" dirty="0">
                <a:solidFill>
                  <a:srgbClr val="FF3300"/>
                </a:solidFill>
                <a:ea typeface="楷体_GB2312" pitchFamily="49" charset="-122"/>
              </a:rPr>
              <a:t>的后继</a:t>
            </a:r>
            <a:endParaRPr lang="zh-CN" altLang="en-US" sz="2400" dirty="0">
              <a:solidFill>
                <a:srgbClr val="000099"/>
              </a:solidFill>
              <a:ea typeface="楷体_GB2312" pitchFamily="49" charset="-122"/>
            </a:endParaRPr>
          </a:p>
          <a:p>
            <a:pPr algn="l">
              <a:spcBef>
                <a:spcPct val="10000"/>
              </a:spcBef>
            </a:pPr>
            <a:r>
              <a:rPr lang="zh-CN" altLang="en-US" sz="2400" dirty="0">
                <a:solidFill>
                  <a:srgbClr val="000099"/>
                </a:solidFill>
                <a:ea typeface="楷体_GB2312" pitchFamily="49" charset="-122"/>
              </a:rPr>
              <a:t>      </a:t>
            </a:r>
            <a:r>
              <a:rPr lang="zh-CN" altLang="en-US" sz="2400" dirty="0" smtClean="0">
                <a:solidFill>
                  <a:srgbClr val="000099"/>
                </a:solidFill>
                <a:ea typeface="楷体_GB2312" pitchFamily="49" charset="-122"/>
              </a:rPr>
              <a:t>       </a:t>
            </a:r>
            <a:r>
              <a:rPr lang="en-US" altLang="zh-CN" sz="2400" dirty="0" smtClean="0">
                <a:solidFill>
                  <a:srgbClr val="000099"/>
                </a:solidFill>
                <a:ea typeface="楷体_GB2312" pitchFamily="49" charset="-122"/>
              </a:rPr>
              <a:t>{ pre-</a:t>
            </a:r>
            <a:r>
              <a:rPr lang="en-US" altLang="zh-CN" sz="2400" dirty="0">
                <a:solidFill>
                  <a:srgbClr val="000099"/>
                </a:solidFill>
                <a:ea typeface="楷体_GB2312" pitchFamily="49" charset="-122"/>
              </a:rPr>
              <a:t>&gt;</a:t>
            </a:r>
            <a:r>
              <a:rPr lang="en-US" altLang="zh-CN" sz="2400" dirty="0" err="1">
                <a:solidFill>
                  <a:srgbClr val="000099"/>
                </a:solidFill>
                <a:ea typeface="楷体_GB2312" pitchFamily="49" charset="-122"/>
              </a:rPr>
              <a:t>RTag</a:t>
            </a:r>
            <a:r>
              <a:rPr lang="en-US" altLang="zh-CN" sz="2400" dirty="0">
                <a:solidFill>
                  <a:srgbClr val="000099"/>
                </a:solidFill>
                <a:ea typeface="楷体_GB2312" pitchFamily="49" charset="-122"/>
              </a:rPr>
              <a:t> = Thread; pre-&gt;</a:t>
            </a:r>
            <a:r>
              <a:rPr lang="en-US" altLang="zh-CN" sz="2400" dirty="0" err="1">
                <a:solidFill>
                  <a:srgbClr val="000099"/>
                </a:solidFill>
                <a:ea typeface="楷体_GB2312" pitchFamily="49" charset="-122"/>
              </a:rPr>
              <a:t>rchild</a:t>
            </a:r>
            <a:r>
              <a:rPr lang="en-US" altLang="zh-CN" sz="2400" dirty="0">
                <a:solidFill>
                  <a:srgbClr val="000099"/>
                </a:solidFill>
                <a:ea typeface="楷体_GB2312" pitchFamily="49" charset="-122"/>
              </a:rPr>
              <a:t> = </a:t>
            </a:r>
            <a:r>
              <a:rPr lang="en-US" altLang="zh-CN" sz="2400">
                <a:solidFill>
                  <a:srgbClr val="000099"/>
                </a:solidFill>
                <a:ea typeface="楷体_GB2312" pitchFamily="49" charset="-122"/>
              </a:rPr>
              <a:t>p</a:t>
            </a:r>
            <a:r>
              <a:rPr lang="en-US" altLang="zh-CN" sz="2400" smtClean="0">
                <a:solidFill>
                  <a:srgbClr val="000099"/>
                </a:solidFill>
                <a:ea typeface="楷体_GB2312" pitchFamily="49" charset="-122"/>
              </a:rPr>
              <a:t>;}</a:t>
            </a:r>
            <a:endParaRPr lang="en-US" altLang="zh-CN" sz="2400" dirty="0" smtClean="0">
              <a:solidFill>
                <a:srgbClr val="000099"/>
              </a:solidFill>
              <a:ea typeface="楷体_GB2312" pitchFamily="49" charset="-122"/>
            </a:endParaRPr>
          </a:p>
          <a:p>
            <a:pPr algn="l">
              <a:spcBef>
                <a:spcPct val="10000"/>
              </a:spcBef>
            </a:pPr>
            <a:r>
              <a:rPr lang="en-US" altLang="zh-CN" sz="2400" dirty="0">
                <a:solidFill>
                  <a:srgbClr val="000099"/>
                </a:solidFill>
                <a:ea typeface="楷体_GB2312" pitchFamily="49" charset="-122"/>
              </a:rPr>
              <a:t>}// if (pre)</a:t>
            </a:r>
            <a:endParaRPr lang="zh-CN" altLang="en-US" sz="2400" dirty="0">
              <a:solidFill>
                <a:srgbClr val="000099"/>
              </a:solidFill>
              <a:ea typeface="楷体_GB2312" pitchFamily="49" charset="-122"/>
            </a:endParaRPr>
          </a:p>
          <a:p>
            <a:pPr algn="l">
              <a:spcBef>
                <a:spcPct val="10000"/>
              </a:spcBef>
            </a:pPr>
            <a:r>
              <a:rPr lang="en-US" altLang="zh-CN" sz="2400" dirty="0">
                <a:solidFill>
                  <a:srgbClr val="000099"/>
                </a:solidFill>
                <a:ea typeface="楷体_GB2312" pitchFamily="49" charset="-122"/>
              </a:rPr>
              <a:t>pre = p; </a:t>
            </a:r>
            <a:r>
              <a:rPr lang="en-US" altLang="zh-CN" sz="2400" dirty="0">
                <a:solidFill>
                  <a:srgbClr val="FF0000"/>
                </a:solidFill>
                <a:ea typeface="楷体_GB2312" pitchFamily="49" charset="-122"/>
              </a:rPr>
              <a:t>// </a:t>
            </a:r>
            <a:r>
              <a:rPr lang="zh-CN" altLang="en-US" sz="2400" dirty="0">
                <a:solidFill>
                  <a:srgbClr val="FF0000"/>
                </a:solidFill>
                <a:ea typeface="楷体_GB2312" pitchFamily="49" charset="-122"/>
              </a:rPr>
              <a:t>保持 </a:t>
            </a:r>
            <a:r>
              <a:rPr lang="en-US" altLang="zh-CN" sz="2400" dirty="0">
                <a:solidFill>
                  <a:srgbClr val="FF0000"/>
                </a:solidFill>
                <a:ea typeface="楷体_GB2312" pitchFamily="49" charset="-122"/>
              </a:rPr>
              <a:t>pre </a:t>
            </a:r>
            <a:r>
              <a:rPr lang="zh-CN" altLang="en-US" sz="2400" dirty="0">
                <a:solidFill>
                  <a:srgbClr val="FF0000"/>
                </a:solidFill>
                <a:ea typeface="楷体_GB2312" pitchFamily="49" charset="-122"/>
              </a:rPr>
              <a:t>指向 下一个处理的</a:t>
            </a:r>
            <a:r>
              <a:rPr lang="en-US" altLang="zh-CN" sz="2400" dirty="0">
                <a:solidFill>
                  <a:srgbClr val="FF0000"/>
                </a:solidFill>
                <a:ea typeface="楷体_GB2312" pitchFamily="49" charset="-122"/>
              </a:rPr>
              <a:t>p </a:t>
            </a:r>
            <a:r>
              <a:rPr lang="zh-CN" altLang="en-US" sz="2400" dirty="0">
                <a:solidFill>
                  <a:srgbClr val="FF0000"/>
                </a:solidFill>
                <a:ea typeface="楷体_GB2312" pitchFamily="49" charset="-122"/>
              </a:rPr>
              <a:t>的前驱</a:t>
            </a:r>
          </a:p>
        </p:txBody>
      </p:sp>
      <p:grpSp>
        <p:nvGrpSpPr>
          <p:cNvPr id="6" name="Group 36"/>
          <p:cNvGrpSpPr>
            <a:grpSpLocks/>
          </p:cNvGrpSpPr>
          <p:nvPr/>
        </p:nvGrpSpPr>
        <p:grpSpPr bwMode="auto">
          <a:xfrm>
            <a:off x="5796136" y="598920"/>
            <a:ext cx="3579813" cy="2730500"/>
            <a:chOff x="2976" y="1344"/>
            <a:chExt cx="2255" cy="1720"/>
          </a:xfrm>
        </p:grpSpPr>
        <p:sp>
          <p:nvSpPr>
            <p:cNvPr id="7" name="Line 9"/>
            <p:cNvSpPr>
              <a:spLocks noChangeShapeType="1"/>
            </p:cNvSpPr>
            <p:nvPr/>
          </p:nvSpPr>
          <p:spPr bwMode="auto">
            <a:xfrm flipH="1">
              <a:off x="3845" y="2569"/>
              <a:ext cx="162" cy="22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 name="Group 10"/>
            <p:cNvGrpSpPr>
              <a:grpSpLocks/>
            </p:cNvGrpSpPr>
            <p:nvPr/>
          </p:nvGrpSpPr>
          <p:grpSpPr bwMode="auto">
            <a:xfrm>
              <a:off x="3507" y="2660"/>
              <a:ext cx="724" cy="404"/>
              <a:chOff x="723" y="1543"/>
              <a:chExt cx="680" cy="404"/>
            </a:xfrm>
          </p:grpSpPr>
          <p:sp>
            <p:nvSpPr>
              <p:cNvPr id="32" name="Oval 11"/>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3" name="Text Box 12"/>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G</a:t>
                </a:r>
              </a:p>
            </p:txBody>
          </p:sp>
        </p:grpSp>
        <p:sp>
          <p:nvSpPr>
            <p:cNvPr id="9" name="Line 13"/>
            <p:cNvSpPr>
              <a:spLocks noChangeShapeType="1"/>
            </p:cNvSpPr>
            <p:nvPr/>
          </p:nvSpPr>
          <p:spPr bwMode="auto">
            <a:xfrm flipH="1">
              <a:off x="3715" y="1680"/>
              <a:ext cx="408" cy="28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4"/>
            <p:cNvSpPr>
              <a:spLocks noChangeShapeType="1"/>
            </p:cNvSpPr>
            <p:nvPr/>
          </p:nvSpPr>
          <p:spPr bwMode="auto">
            <a:xfrm>
              <a:off x="4430" y="1680"/>
              <a:ext cx="408" cy="28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5"/>
            <p:cNvSpPr>
              <a:spLocks noChangeShapeType="1"/>
            </p:cNvSpPr>
            <p:nvPr/>
          </p:nvSpPr>
          <p:spPr bwMode="auto">
            <a:xfrm>
              <a:off x="3749" y="2115"/>
              <a:ext cx="255"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6"/>
            <p:cNvSpPr>
              <a:spLocks noChangeShapeType="1"/>
            </p:cNvSpPr>
            <p:nvPr/>
          </p:nvSpPr>
          <p:spPr bwMode="auto">
            <a:xfrm flipH="1">
              <a:off x="4569" y="2115"/>
              <a:ext cx="259"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7"/>
            <p:cNvSpPr>
              <a:spLocks noChangeShapeType="1"/>
            </p:cNvSpPr>
            <p:nvPr/>
          </p:nvSpPr>
          <p:spPr bwMode="auto">
            <a:xfrm flipH="1">
              <a:off x="3312" y="2070"/>
              <a:ext cx="309" cy="33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 name="Group 18"/>
            <p:cNvGrpSpPr>
              <a:grpSpLocks/>
            </p:cNvGrpSpPr>
            <p:nvPr/>
          </p:nvGrpSpPr>
          <p:grpSpPr bwMode="auto">
            <a:xfrm>
              <a:off x="4021" y="1344"/>
              <a:ext cx="613" cy="404"/>
              <a:chOff x="3544" y="935"/>
              <a:chExt cx="576" cy="404"/>
            </a:xfrm>
          </p:grpSpPr>
          <p:sp>
            <p:nvSpPr>
              <p:cNvPr id="30" name="Oval 19"/>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1" name="Text Box 20"/>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dirty="0">
                    <a:solidFill>
                      <a:schemeClr val="tx1"/>
                    </a:solidFill>
                    <a:latin typeface="隶书" pitchFamily="49" charset="-122"/>
                    <a:ea typeface="隶书" pitchFamily="49" charset="-122"/>
                  </a:rPr>
                  <a:t> </a:t>
                </a:r>
                <a:r>
                  <a:rPr kumimoji="0" lang="en-US" altLang="zh-CN" sz="3600" dirty="0">
                    <a:solidFill>
                      <a:schemeClr val="tx1"/>
                    </a:solidFill>
                    <a:latin typeface="黑体" pitchFamily="2" charset="-122"/>
                    <a:ea typeface="黑体" pitchFamily="2" charset="-122"/>
                  </a:rPr>
                  <a:t>A</a:t>
                </a:r>
              </a:p>
            </p:txBody>
          </p:sp>
        </p:grpSp>
        <p:grpSp>
          <p:nvGrpSpPr>
            <p:cNvPr id="15" name="Group 21"/>
            <p:cNvGrpSpPr>
              <a:grpSpLocks/>
            </p:cNvGrpSpPr>
            <p:nvPr/>
          </p:nvGrpSpPr>
          <p:grpSpPr bwMode="auto">
            <a:xfrm>
              <a:off x="4329" y="2251"/>
              <a:ext cx="613" cy="404"/>
              <a:chOff x="3784" y="1987"/>
              <a:chExt cx="576" cy="404"/>
            </a:xfrm>
          </p:grpSpPr>
          <p:sp>
            <p:nvSpPr>
              <p:cNvPr id="28" name="Oval 2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9" name="Text Box 2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16" name="Group 24"/>
            <p:cNvGrpSpPr>
              <a:grpSpLocks/>
            </p:cNvGrpSpPr>
            <p:nvPr/>
          </p:nvGrpSpPr>
          <p:grpSpPr bwMode="auto">
            <a:xfrm>
              <a:off x="3798" y="2251"/>
              <a:ext cx="613" cy="404"/>
              <a:chOff x="3304" y="1991"/>
              <a:chExt cx="576" cy="404"/>
            </a:xfrm>
          </p:grpSpPr>
          <p:sp>
            <p:nvSpPr>
              <p:cNvPr id="26" name="Oval 25"/>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7" name="Text Box 26"/>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17" name="Group 27"/>
            <p:cNvGrpSpPr>
              <a:grpSpLocks/>
            </p:cNvGrpSpPr>
            <p:nvPr/>
          </p:nvGrpSpPr>
          <p:grpSpPr bwMode="auto">
            <a:xfrm>
              <a:off x="2976" y="2229"/>
              <a:ext cx="613" cy="404"/>
              <a:chOff x="2488" y="1991"/>
              <a:chExt cx="576" cy="404"/>
            </a:xfrm>
          </p:grpSpPr>
          <p:sp>
            <p:nvSpPr>
              <p:cNvPr id="24" name="Oval 28"/>
              <p:cNvSpPr>
                <a:spLocks noChangeArrowheads="1"/>
              </p:cNvSpPr>
              <p:nvPr/>
            </p:nvSpPr>
            <p:spPr bwMode="auto">
              <a:xfrm>
                <a:off x="2572"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5" name="Text Box 29"/>
              <p:cNvSpPr txBox="1">
                <a:spLocks noChangeArrowheads="1"/>
              </p:cNvSpPr>
              <p:nvPr/>
            </p:nvSpPr>
            <p:spPr bwMode="auto">
              <a:xfrm>
                <a:off x="2488"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D</a:t>
                </a:r>
              </a:p>
            </p:txBody>
          </p:sp>
        </p:grpSp>
        <p:grpSp>
          <p:nvGrpSpPr>
            <p:cNvPr id="18" name="Group 30"/>
            <p:cNvGrpSpPr>
              <a:grpSpLocks/>
            </p:cNvGrpSpPr>
            <p:nvPr/>
          </p:nvGrpSpPr>
          <p:grpSpPr bwMode="auto">
            <a:xfrm>
              <a:off x="4618" y="1753"/>
              <a:ext cx="613" cy="404"/>
              <a:chOff x="4216" y="1415"/>
              <a:chExt cx="576" cy="404"/>
            </a:xfrm>
          </p:grpSpPr>
          <p:sp>
            <p:nvSpPr>
              <p:cNvPr id="22" name="Oval 31"/>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3" name="Text Box 32"/>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19" name="Group 33"/>
            <p:cNvGrpSpPr>
              <a:grpSpLocks/>
            </p:cNvGrpSpPr>
            <p:nvPr/>
          </p:nvGrpSpPr>
          <p:grpSpPr bwMode="auto">
            <a:xfrm>
              <a:off x="3411" y="1753"/>
              <a:ext cx="613" cy="404"/>
              <a:chOff x="2920" y="1463"/>
              <a:chExt cx="576" cy="404"/>
            </a:xfrm>
          </p:grpSpPr>
          <p:sp>
            <p:nvSpPr>
              <p:cNvPr id="20" name="Oval 34"/>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1" name="Text Box 35"/>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2803">
                                            <p:bg/>
                                          </p:spTgt>
                                        </p:tgtEl>
                                        <p:attrNameLst>
                                          <p:attrName>style.visibility</p:attrName>
                                        </p:attrNameLst>
                                      </p:cBhvr>
                                      <p:to>
                                        <p:strVal val="visible"/>
                                      </p:to>
                                    </p:set>
                                    <p:animEffect transition="in" filter="wipe(left)">
                                      <p:cBhvr>
                                        <p:cTn id="7" dur="500"/>
                                        <p:tgtEl>
                                          <p:spTgt spid="33280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2803">
                                            <p:txEl>
                                              <p:pRg st="0" end="0"/>
                                            </p:txEl>
                                          </p:spTgt>
                                        </p:tgtEl>
                                        <p:attrNameLst>
                                          <p:attrName>style.visibility</p:attrName>
                                        </p:attrNameLst>
                                      </p:cBhvr>
                                      <p:to>
                                        <p:strVal val="visible"/>
                                      </p:to>
                                    </p:set>
                                    <p:animEffect transition="in" filter="wipe(left)">
                                      <p:cBhvr>
                                        <p:cTn id="10" dur="500"/>
                                        <p:tgtEl>
                                          <p:spTgt spid="33280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32803">
                                            <p:txEl>
                                              <p:pRg st="11" end="11"/>
                                            </p:txEl>
                                          </p:spTgt>
                                        </p:tgtEl>
                                        <p:attrNameLst>
                                          <p:attrName>style.visibility</p:attrName>
                                        </p:attrNameLst>
                                      </p:cBhvr>
                                      <p:to>
                                        <p:strVal val="visible"/>
                                      </p:to>
                                    </p:set>
                                    <p:animEffect transition="in" filter="wipe(left)">
                                      <p:cBhvr>
                                        <p:cTn id="13" dur="500"/>
                                        <p:tgtEl>
                                          <p:spTgt spid="332803">
                                            <p:txEl>
                                              <p:pRg st="11" end="1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32804"/>
                                        </p:tgtEl>
                                        <p:attrNameLst>
                                          <p:attrName>style.visibility</p:attrName>
                                        </p:attrNameLst>
                                      </p:cBhvr>
                                      <p:to>
                                        <p:strVal val="visible"/>
                                      </p:to>
                                    </p:set>
                                    <p:animEffect transition="in" filter="wipe(left)">
                                      <p:cBhvr>
                                        <p:cTn id="18" dur="500"/>
                                        <p:tgtEl>
                                          <p:spTgt spid="332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uiExpand="1" build="allAtOnce" animBg="1" autoUpdateAnimBg="0"/>
      <p:bldP spid="332804" grpId="0" uiExpand="1"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E54523C7-4167-4CF5-A359-A617631F4B63}" type="slidenum">
              <a:rPr kumimoji="0" lang="en-US" altLang="zh-CN" sz="1400" b="0" smtClean="0">
                <a:solidFill>
                  <a:schemeClr val="tx1"/>
                </a:solidFill>
              </a:rPr>
              <a:pPr eaLnBrk="1" hangingPunct="1"/>
              <a:t>86</a:t>
            </a:fld>
            <a:endParaRPr kumimoji="0" lang="en-US" altLang="zh-CN" sz="1400" b="0" smtClean="0">
              <a:solidFill>
                <a:schemeClr val="tx1"/>
              </a:solidFill>
            </a:endParaRPr>
          </a:p>
        </p:txBody>
      </p:sp>
      <p:sp>
        <p:nvSpPr>
          <p:cNvPr id="79875" name="Rectangle 2"/>
          <p:cNvSpPr>
            <a:spLocks noChangeArrowheads="1"/>
          </p:cNvSpPr>
          <p:nvPr/>
        </p:nvSpPr>
        <p:spPr bwMode="auto">
          <a:xfrm>
            <a:off x="467544" y="1484784"/>
            <a:ext cx="8382000" cy="4395788"/>
          </a:xfrm>
          <a:prstGeom prst="rect">
            <a:avLst/>
          </a:prstGeom>
          <a:noFill/>
          <a:ln w="28575"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algn="l">
              <a:spcBef>
                <a:spcPct val="50000"/>
              </a:spcBef>
            </a:pPr>
            <a:r>
              <a:rPr lang="en-US" altLang="zh-CN" dirty="0">
                <a:solidFill>
                  <a:schemeClr val="tx1"/>
                </a:solidFill>
                <a:ea typeface="楷体_GB2312" pitchFamily="49" charset="-122"/>
              </a:rPr>
              <a:t>void </a:t>
            </a:r>
            <a:r>
              <a:rPr lang="en-US" altLang="zh-CN" dirty="0" err="1" smtClean="0">
                <a:solidFill>
                  <a:srgbClr val="FF3300"/>
                </a:solidFill>
                <a:ea typeface="楷体_GB2312" pitchFamily="49" charset="-122"/>
              </a:rPr>
              <a:t>InOrderThreading</a:t>
            </a:r>
            <a:r>
              <a:rPr lang="en-US" altLang="zh-CN" dirty="0" smtClean="0">
                <a:solidFill>
                  <a:schemeClr val="tx1"/>
                </a:solidFill>
                <a:ea typeface="楷体_GB2312" pitchFamily="49" charset="-122"/>
              </a:rPr>
              <a:t>(</a:t>
            </a:r>
            <a:r>
              <a:rPr lang="en-US" altLang="zh-CN" dirty="0" err="1" smtClean="0">
                <a:solidFill>
                  <a:schemeClr val="tx1"/>
                </a:solidFill>
                <a:ea typeface="楷体_GB2312" pitchFamily="49" charset="-122"/>
              </a:rPr>
              <a:t>BiThrTree</a:t>
            </a:r>
            <a:r>
              <a:rPr lang="en-US" altLang="zh-CN" dirty="0" smtClean="0">
                <a:solidFill>
                  <a:schemeClr val="tx1"/>
                </a:solidFill>
                <a:ea typeface="楷体_GB2312" pitchFamily="49" charset="-122"/>
              </a:rPr>
              <a:t> </a:t>
            </a:r>
            <a:r>
              <a:rPr lang="en-US" altLang="zh-CN" dirty="0">
                <a:solidFill>
                  <a:schemeClr val="tx1"/>
                </a:solidFill>
                <a:ea typeface="楷体_GB2312" pitchFamily="49" charset="-122"/>
              </a:rPr>
              <a:t>T) {</a:t>
            </a:r>
          </a:p>
          <a:p>
            <a:pPr algn="l">
              <a:spcBef>
                <a:spcPct val="50000"/>
              </a:spcBef>
            </a:pPr>
            <a:r>
              <a:rPr lang="en-US" altLang="zh-CN" dirty="0">
                <a:solidFill>
                  <a:schemeClr val="tx1"/>
                </a:solidFill>
                <a:ea typeface="楷体_GB2312" pitchFamily="49" charset="-122"/>
              </a:rPr>
              <a:t>	</a:t>
            </a:r>
          </a:p>
          <a:p>
            <a:pPr algn="l">
              <a:spcBef>
                <a:spcPct val="50000"/>
              </a:spcBef>
            </a:pPr>
            <a:endParaRPr lang="en-US" altLang="zh-CN" dirty="0">
              <a:solidFill>
                <a:schemeClr val="tx1"/>
              </a:solidFill>
              <a:ea typeface="楷体_GB2312" pitchFamily="49" charset="-122"/>
            </a:endParaRPr>
          </a:p>
          <a:p>
            <a:pPr algn="l">
              <a:spcBef>
                <a:spcPct val="50000"/>
              </a:spcBef>
            </a:pPr>
            <a:endParaRPr lang="en-US" altLang="zh-CN" dirty="0">
              <a:solidFill>
                <a:schemeClr val="tx1"/>
              </a:solidFill>
              <a:ea typeface="楷体_GB2312" pitchFamily="49" charset="-122"/>
            </a:endParaRPr>
          </a:p>
          <a:p>
            <a:pPr algn="l">
              <a:spcBef>
                <a:spcPct val="50000"/>
              </a:spcBef>
            </a:pPr>
            <a:endParaRPr lang="en-US" altLang="zh-CN" dirty="0">
              <a:solidFill>
                <a:schemeClr val="tx1"/>
              </a:solidFill>
              <a:ea typeface="楷体_GB2312" pitchFamily="49" charset="-122"/>
            </a:endParaRPr>
          </a:p>
          <a:p>
            <a:pPr algn="l">
              <a:spcBef>
                <a:spcPct val="50000"/>
              </a:spcBef>
            </a:pPr>
            <a:endParaRPr lang="en-US" altLang="zh-CN" dirty="0">
              <a:solidFill>
                <a:schemeClr val="tx1"/>
              </a:solidFill>
              <a:ea typeface="楷体_GB2312" pitchFamily="49" charset="-122"/>
            </a:endParaRPr>
          </a:p>
          <a:p>
            <a:pPr algn="l">
              <a:spcBef>
                <a:spcPct val="50000"/>
              </a:spcBef>
            </a:pPr>
            <a:r>
              <a:rPr lang="en-US" altLang="zh-CN" dirty="0">
                <a:solidFill>
                  <a:schemeClr val="tx1"/>
                </a:solidFill>
                <a:ea typeface="楷体_GB2312" pitchFamily="49" charset="-122"/>
              </a:rPr>
              <a:t>}// </a:t>
            </a:r>
            <a:r>
              <a:rPr lang="en-US" altLang="zh-CN" dirty="0" err="1" smtClean="0">
                <a:solidFill>
                  <a:schemeClr val="tx1"/>
                </a:solidFill>
                <a:ea typeface="楷体_GB2312" pitchFamily="49" charset="-122"/>
              </a:rPr>
              <a:t>InOrderThreading</a:t>
            </a:r>
            <a:endParaRPr lang="en-US" altLang="zh-CN" dirty="0">
              <a:solidFill>
                <a:schemeClr val="tx1"/>
              </a:solidFill>
              <a:ea typeface="楷体_GB2312" pitchFamily="49" charset="-122"/>
            </a:endParaRPr>
          </a:p>
        </p:txBody>
      </p:sp>
      <p:sp>
        <p:nvSpPr>
          <p:cNvPr id="331779" name="Rectangle 3"/>
          <p:cNvSpPr>
            <a:spLocks noChangeArrowheads="1"/>
          </p:cNvSpPr>
          <p:nvPr/>
        </p:nvSpPr>
        <p:spPr bwMode="auto">
          <a:xfrm>
            <a:off x="1229544" y="2105497"/>
            <a:ext cx="6934200" cy="3113087"/>
          </a:xfrm>
          <a:prstGeom prst="rect">
            <a:avLst/>
          </a:prstGeom>
          <a:noFill/>
          <a:ln w="285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spcBef>
                <a:spcPct val="50000"/>
              </a:spcBef>
            </a:pPr>
            <a:r>
              <a:rPr lang="en-US" altLang="zh-CN" dirty="0">
                <a:solidFill>
                  <a:schemeClr val="tx1"/>
                </a:solidFill>
                <a:ea typeface="楷体_GB2312" pitchFamily="49" charset="-122"/>
              </a:rPr>
              <a:t>if (!T) return;</a:t>
            </a:r>
          </a:p>
          <a:p>
            <a:pPr algn="l">
              <a:spcBef>
                <a:spcPct val="50000"/>
              </a:spcBef>
            </a:pPr>
            <a:r>
              <a:rPr lang="en-US" altLang="zh-CN" dirty="0">
                <a:solidFill>
                  <a:schemeClr val="tx1"/>
                </a:solidFill>
                <a:ea typeface="楷体_GB2312" pitchFamily="49" charset="-122"/>
              </a:rPr>
              <a:t>pre = NULL;</a:t>
            </a:r>
            <a:r>
              <a:rPr lang="en-US" altLang="zh-CN" dirty="0">
                <a:solidFill>
                  <a:srgbClr val="000099"/>
                </a:solidFill>
                <a:ea typeface="楷体_GB2312" pitchFamily="49" charset="-122"/>
              </a:rPr>
              <a:t>//</a:t>
            </a:r>
            <a:r>
              <a:rPr lang="zh-CN" altLang="en-US" dirty="0">
                <a:solidFill>
                  <a:srgbClr val="000099"/>
                </a:solidFill>
                <a:ea typeface="楷体_GB2312" pitchFamily="49" charset="-122"/>
              </a:rPr>
              <a:t>初始化前驱指针</a:t>
            </a:r>
          </a:p>
          <a:p>
            <a:pPr algn="l">
              <a:spcBef>
                <a:spcPct val="50000"/>
              </a:spcBef>
            </a:pPr>
            <a:r>
              <a:rPr lang="en-US" altLang="zh-CN" dirty="0">
                <a:solidFill>
                  <a:srgbClr val="FF3300"/>
                </a:solidFill>
                <a:ea typeface="楷体_GB2312" pitchFamily="49" charset="-122"/>
              </a:rPr>
              <a:t>_</a:t>
            </a:r>
            <a:r>
              <a:rPr lang="en-US" altLang="zh-CN" dirty="0" err="1">
                <a:solidFill>
                  <a:srgbClr val="FF3300"/>
                </a:solidFill>
                <a:ea typeface="楷体_GB2312" pitchFamily="49" charset="-122"/>
              </a:rPr>
              <a:t>InThreading</a:t>
            </a:r>
            <a:r>
              <a:rPr lang="en-US" altLang="zh-CN" dirty="0">
                <a:solidFill>
                  <a:srgbClr val="FF3300"/>
                </a:solidFill>
                <a:ea typeface="楷体_GB2312" pitchFamily="49" charset="-122"/>
              </a:rPr>
              <a:t>(T)</a:t>
            </a:r>
            <a:r>
              <a:rPr lang="en-US" altLang="zh-CN" dirty="0">
                <a:solidFill>
                  <a:schemeClr val="tx1"/>
                </a:solidFill>
                <a:ea typeface="楷体_GB2312" pitchFamily="49" charset="-122"/>
              </a:rPr>
              <a:t>;//</a:t>
            </a:r>
            <a:r>
              <a:rPr lang="zh-CN" altLang="en-US" dirty="0">
                <a:solidFill>
                  <a:schemeClr val="tx1"/>
                </a:solidFill>
                <a:ea typeface="楷体_GB2312" pitchFamily="49" charset="-122"/>
              </a:rPr>
              <a:t>依次遍历处理所有结点</a:t>
            </a:r>
          </a:p>
          <a:p>
            <a:pPr algn="l">
              <a:spcBef>
                <a:spcPct val="50000"/>
              </a:spcBef>
            </a:pPr>
            <a:r>
              <a:rPr lang="en-US" altLang="zh-CN" dirty="0">
                <a:solidFill>
                  <a:schemeClr val="tx1"/>
                </a:solidFill>
                <a:ea typeface="楷体_GB2312" pitchFamily="49" charset="-122"/>
              </a:rPr>
              <a:t>pre-&gt;</a:t>
            </a:r>
            <a:r>
              <a:rPr lang="en-US" altLang="zh-CN" dirty="0" err="1">
                <a:solidFill>
                  <a:schemeClr val="tx1"/>
                </a:solidFill>
                <a:ea typeface="楷体_GB2312" pitchFamily="49" charset="-122"/>
              </a:rPr>
              <a:t>RTag</a:t>
            </a:r>
            <a:r>
              <a:rPr lang="en-US" altLang="zh-CN" dirty="0">
                <a:solidFill>
                  <a:schemeClr val="tx1"/>
                </a:solidFill>
                <a:ea typeface="楷体_GB2312" pitchFamily="49" charset="-122"/>
              </a:rPr>
              <a:t> = Thread; 	</a:t>
            </a:r>
          </a:p>
          <a:p>
            <a:pPr algn="l">
              <a:spcBef>
                <a:spcPct val="50000"/>
              </a:spcBef>
            </a:pPr>
            <a:r>
              <a:rPr lang="en-US" altLang="zh-CN" dirty="0">
                <a:solidFill>
                  <a:schemeClr val="tx1"/>
                </a:solidFill>
                <a:ea typeface="楷体_GB2312" pitchFamily="49" charset="-122"/>
              </a:rPr>
              <a:t>                 //</a:t>
            </a:r>
            <a:r>
              <a:rPr lang="zh-CN" altLang="en-US" dirty="0">
                <a:solidFill>
                  <a:schemeClr val="tx1"/>
                </a:solidFill>
                <a:ea typeface="楷体_GB2312" pitchFamily="49" charset="-122"/>
              </a:rPr>
              <a:t>最后一个结点右子树为空</a:t>
            </a:r>
          </a:p>
        </p:txBody>
      </p:sp>
      <p:sp>
        <p:nvSpPr>
          <p:cNvPr id="79877" name="Rectangle 4"/>
          <p:cNvSpPr>
            <a:spLocks noChangeArrowheads="1"/>
          </p:cNvSpPr>
          <p:nvPr/>
        </p:nvSpPr>
        <p:spPr bwMode="auto">
          <a:xfrm>
            <a:off x="457200" y="228600"/>
            <a:ext cx="8686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p>
            <a:pPr algn="l">
              <a:spcBef>
                <a:spcPct val="0"/>
              </a:spcBef>
            </a:pPr>
            <a:r>
              <a:rPr lang="zh-CN" altLang="en-US" sz="3600" dirty="0">
                <a:ea typeface="楷体_GB2312" pitchFamily="49" charset="-122"/>
              </a:rPr>
              <a:t>如何建立线索链表？</a:t>
            </a:r>
          </a:p>
        </p:txBody>
      </p:sp>
      <p:grpSp>
        <p:nvGrpSpPr>
          <p:cNvPr id="6" name="Group 36"/>
          <p:cNvGrpSpPr>
            <a:grpSpLocks/>
          </p:cNvGrpSpPr>
          <p:nvPr/>
        </p:nvGrpSpPr>
        <p:grpSpPr bwMode="auto">
          <a:xfrm>
            <a:off x="5796136" y="598920"/>
            <a:ext cx="3579813" cy="2730500"/>
            <a:chOff x="2976" y="1344"/>
            <a:chExt cx="2255" cy="1720"/>
          </a:xfrm>
        </p:grpSpPr>
        <p:sp>
          <p:nvSpPr>
            <p:cNvPr id="7" name="Line 9"/>
            <p:cNvSpPr>
              <a:spLocks noChangeShapeType="1"/>
            </p:cNvSpPr>
            <p:nvPr/>
          </p:nvSpPr>
          <p:spPr bwMode="auto">
            <a:xfrm flipH="1">
              <a:off x="3845" y="2569"/>
              <a:ext cx="162" cy="22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 name="Group 10"/>
            <p:cNvGrpSpPr>
              <a:grpSpLocks/>
            </p:cNvGrpSpPr>
            <p:nvPr/>
          </p:nvGrpSpPr>
          <p:grpSpPr bwMode="auto">
            <a:xfrm>
              <a:off x="3507" y="2660"/>
              <a:ext cx="724" cy="404"/>
              <a:chOff x="723" y="1543"/>
              <a:chExt cx="680" cy="404"/>
            </a:xfrm>
          </p:grpSpPr>
          <p:sp>
            <p:nvSpPr>
              <p:cNvPr id="32" name="Oval 11"/>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3" name="Text Box 12"/>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G</a:t>
                </a:r>
              </a:p>
            </p:txBody>
          </p:sp>
        </p:grpSp>
        <p:sp>
          <p:nvSpPr>
            <p:cNvPr id="9" name="Line 13"/>
            <p:cNvSpPr>
              <a:spLocks noChangeShapeType="1"/>
            </p:cNvSpPr>
            <p:nvPr/>
          </p:nvSpPr>
          <p:spPr bwMode="auto">
            <a:xfrm flipH="1">
              <a:off x="3715" y="1680"/>
              <a:ext cx="408" cy="28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4"/>
            <p:cNvSpPr>
              <a:spLocks noChangeShapeType="1"/>
            </p:cNvSpPr>
            <p:nvPr/>
          </p:nvSpPr>
          <p:spPr bwMode="auto">
            <a:xfrm>
              <a:off x="4430" y="1680"/>
              <a:ext cx="408" cy="28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5"/>
            <p:cNvSpPr>
              <a:spLocks noChangeShapeType="1"/>
            </p:cNvSpPr>
            <p:nvPr/>
          </p:nvSpPr>
          <p:spPr bwMode="auto">
            <a:xfrm>
              <a:off x="3749" y="2115"/>
              <a:ext cx="255"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6"/>
            <p:cNvSpPr>
              <a:spLocks noChangeShapeType="1"/>
            </p:cNvSpPr>
            <p:nvPr/>
          </p:nvSpPr>
          <p:spPr bwMode="auto">
            <a:xfrm flipH="1">
              <a:off x="4569" y="2115"/>
              <a:ext cx="259" cy="24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7"/>
            <p:cNvSpPr>
              <a:spLocks noChangeShapeType="1"/>
            </p:cNvSpPr>
            <p:nvPr/>
          </p:nvSpPr>
          <p:spPr bwMode="auto">
            <a:xfrm flipH="1">
              <a:off x="3312" y="2070"/>
              <a:ext cx="309" cy="33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 name="Group 18"/>
            <p:cNvGrpSpPr>
              <a:grpSpLocks/>
            </p:cNvGrpSpPr>
            <p:nvPr/>
          </p:nvGrpSpPr>
          <p:grpSpPr bwMode="auto">
            <a:xfrm>
              <a:off x="4021" y="1344"/>
              <a:ext cx="613" cy="404"/>
              <a:chOff x="3544" y="935"/>
              <a:chExt cx="576" cy="404"/>
            </a:xfrm>
          </p:grpSpPr>
          <p:sp>
            <p:nvSpPr>
              <p:cNvPr id="30" name="Oval 19"/>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1" name="Text Box 20"/>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dirty="0">
                    <a:solidFill>
                      <a:schemeClr val="tx1"/>
                    </a:solidFill>
                    <a:latin typeface="隶书" pitchFamily="49" charset="-122"/>
                    <a:ea typeface="隶书" pitchFamily="49" charset="-122"/>
                  </a:rPr>
                  <a:t> </a:t>
                </a:r>
                <a:r>
                  <a:rPr kumimoji="0" lang="en-US" altLang="zh-CN" sz="3600" dirty="0">
                    <a:solidFill>
                      <a:schemeClr val="tx1"/>
                    </a:solidFill>
                    <a:latin typeface="黑体" pitchFamily="2" charset="-122"/>
                    <a:ea typeface="黑体" pitchFamily="2" charset="-122"/>
                  </a:rPr>
                  <a:t>A</a:t>
                </a:r>
              </a:p>
            </p:txBody>
          </p:sp>
        </p:grpSp>
        <p:grpSp>
          <p:nvGrpSpPr>
            <p:cNvPr id="15" name="Group 21"/>
            <p:cNvGrpSpPr>
              <a:grpSpLocks/>
            </p:cNvGrpSpPr>
            <p:nvPr/>
          </p:nvGrpSpPr>
          <p:grpSpPr bwMode="auto">
            <a:xfrm>
              <a:off x="4329" y="2251"/>
              <a:ext cx="613" cy="404"/>
              <a:chOff x="3784" y="1987"/>
              <a:chExt cx="576" cy="404"/>
            </a:xfrm>
          </p:grpSpPr>
          <p:sp>
            <p:nvSpPr>
              <p:cNvPr id="28" name="Oval 2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9" name="Text Box 2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16" name="Group 24"/>
            <p:cNvGrpSpPr>
              <a:grpSpLocks/>
            </p:cNvGrpSpPr>
            <p:nvPr/>
          </p:nvGrpSpPr>
          <p:grpSpPr bwMode="auto">
            <a:xfrm>
              <a:off x="3798" y="2251"/>
              <a:ext cx="613" cy="404"/>
              <a:chOff x="3304" y="1991"/>
              <a:chExt cx="576" cy="404"/>
            </a:xfrm>
          </p:grpSpPr>
          <p:sp>
            <p:nvSpPr>
              <p:cNvPr id="26" name="Oval 25"/>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7" name="Text Box 26"/>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17" name="Group 27"/>
            <p:cNvGrpSpPr>
              <a:grpSpLocks/>
            </p:cNvGrpSpPr>
            <p:nvPr/>
          </p:nvGrpSpPr>
          <p:grpSpPr bwMode="auto">
            <a:xfrm>
              <a:off x="2976" y="2229"/>
              <a:ext cx="613" cy="404"/>
              <a:chOff x="2488" y="1991"/>
              <a:chExt cx="576" cy="404"/>
            </a:xfrm>
          </p:grpSpPr>
          <p:sp>
            <p:nvSpPr>
              <p:cNvPr id="24" name="Oval 28"/>
              <p:cNvSpPr>
                <a:spLocks noChangeArrowheads="1"/>
              </p:cNvSpPr>
              <p:nvPr/>
            </p:nvSpPr>
            <p:spPr bwMode="auto">
              <a:xfrm>
                <a:off x="2572"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5" name="Text Box 29"/>
              <p:cNvSpPr txBox="1">
                <a:spLocks noChangeArrowheads="1"/>
              </p:cNvSpPr>
              <p:nvPr/>
            </p:nvSpPr>
            <p:spPr bwMode="auto">
              <a:xfrm>
                <a:off x="2488"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D</a:t>
                </a:r>
              </a:p>
            </p:txBody>
          </p:sp>
        </p:grpSp>
        <p:grpSp>
          <p:nvGrpSpPr>
            <p:cNvPr id="18" name="Group 30"/>
            <p:cNvGrpSpPr>
              <a:grpSpLocks/>
            </p:cNvGrpSpPr>
            <p:nvPr/>
          </p:nvGrpSpPr>
          <p:grpSpPr bwMode="auto">
            <a:xfrm>
              <a:off x="4618" y="1753"/>
              <a:ext cx="613" cy="404"/>
              <a:chOff x="4216" y="1415"/>
              <a:chExt cx="576" cy="404"/>
            </a:xfrm>
          </p:grpSpPr>
          <p:sp>
            <p:nvSpPr>
              <p:cNvPr id="22" name="Oval 31"/>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3" name="Text Box 32"/>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C</a:t>
                </a:r>
              </a:p>
            </p:txBody>
          </p:sp>
        </p:grpSp>
        <p:grpSp>
          <p:nvGrpSpPr>
            <p:cNvPr id="19" name="Group 33"/>
            <p:cNvGrpSpPr>
              <a:grpSpLocks/>
            </p:cNvGrpSpPr>
            <p:nvPr/>
          </p:nvGrpSpPr>
          <p:grpSpPr bwMode="auto">
            <a:xfrm>
              <a:off x="3411" y="1753"/>
              <a:ext cx="613" cy="404"/>
              <a:chOff x="2920" y="1463"/>
              <a:chExt cx="576" cy="404"/>
            </a:xfrm>
          </p:grpSpPr>
          <p:sp>
            <p:nvSpPr>
              <p:cNvPr id="20" name="Oval 34"/>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21" name="Text Box 35"/>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1779">
                                            <p:bg/>
                                          </p:spTgt>
                                        </p:tgtEl>
                                        <p:attrNameLst>
                                          <p:attrName>style.visibility</p:attrName>
                                        </p:attrNameLst>
                                      </p:cBhvr>
                                      <p:to>
                                        <p:strVal val="visible"/>
                                      </p:to>
                                    </p:set>
                                    <p:animEffect transition="in" filter="wipe(left)">
                                      <p:cBhvr>
                                        <p:cTn id="7" dur="500"/>
                                        <p:tgtEl>
                                          <p:spTgt spid="331779">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1779">
                                            <p:txEl>
                                              <p:pRg st="0" end="0"/>
                                            </p:txEl>
                                          </p:spTgt>
                                        </p:tgtEl>
                                        <p:attrNameLst>
                                          <p:attrName>style.visibility</p:attrName>
                                        </p:attrNameLst>
                                      </p:cBhvr>
                                      <p:to>
                                        <p:strVal val="visible"/>
                                      </p:to>
                                    </p:set>
                                    <p:animEffect transition="in" filter="wipe(left)">
                                      <p:cBhvr>
                                        <p:cTn id="12" dur="500"/>
                                        <p:tgtEl>
                                          <p:spTgt spid="3317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1779">
                                            <p:txEl>
                                              <p:pRg st="1" end="1"/>
                                            </p:txEl>
                                          </p:spTgt>
                                        </p:tgtEl>
                                        <p:attrNameLst>
                                          <p:attrName>style.visibility</p:attrName>
                                        </p:attrNameLst>
                                      </p:cBhvr>
                                      <p:to>
                                        <p:strVal val="visible"/>
                                      </p:to>
                                    </p:set>
                                    <p:animEffect transition="in" filter="wipe(left)">
                                      <p:cBhvr>
                                        <p:cTn id="17" dur="500"/>
                                        <p:tgtEl>
                                          <p:spTgt spid="33177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1779">
                                            <p:txEl>
                                              <p:pRg st="2" end="2"/>
                                            </p:txEl>
                                          </p:spTgt>
                                        </p:tgtEl>
                                        <p:attrNameLst>
                                          <p:attrName>style.visibility</p:attrName>
                                        </p:attrNameLst>
                                      </p:cBhvr>
                                      <p:to>
                                        <p:strVal val="visible"/>
                                      </p:to>
                                    </p:set>
                                    <p:animEffect transition="in" filter="wipe(left)">
                                      <p:cBhvr>
                                        <p:cTn id="22" dur="500"/>
                                        <p:tgtEl>
                                          <p:spTgt spid="33177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1779">
                                            <p:txEl>
                                              <p:pRg st="3" end="3"/>
                                            </p:txEl>
                                          </p:spTgt>
                                        </p:tgtEl>
                                        <p:attrNameLst>
                                          <p:attrName>style.visibility</p:attrName>
                                        </p:attrNameLst>
                                      </p:cBhvr>
                                      <p:to>
                                        <p:strVal val="visible"/>
                                      </p:to>
                                    </p:set>
                                    <p:animEffect transition="in" filter="wipe(left)">
                                      <p:cBhvr>
                                        <p:cTn id="27" dur="500"/>
                                        <p:tgtEl>
                                          <p:spTgt spid="33177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1779">
                                            <p:txEl>
                                              <p:pRg st="4" end="4"/>
                                            </p:txEl>
                                          </p:spTgt>
                                        </p:tgtEl>
                                        <p:attrNameLst>
                                          <p:attrName>style.visibility</p:attrName>
                                        </p:attrNameLst>
                                      </p:cBhvr>
                                      <p:to>
                                        <p:strVal val="visible"/>
                                      </p:to>
                                    </p:set>
                                    <p:animEffect transition="in" filter="wipe(left)">
                                      <p:cBhvr>
                                        <p:cTn id="32" dur="500"/>
                                        <p:tgtEl>
                                          <p:spTgt spid="331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pitchFamily="49" charset="-122"/>
              </a:rPr>
              <a:t>如何建立线索链表（中序为例）？</a:t>
            </a:r>
            <a:endParaRPr lang="zh-CN" altLang="en-US" dirty="0"/>
          </a:p>
        </p:txBody>
      </p:sp>
      <p:sp>
        <p:nvSpPr>
          <p:cNvPr id="3" name="内容占位符 2"/>
          <p:cNvSpPr>
            <a:spLocks noGrp="1"/>
          </p:cNvSpPr>
          <p:nvPr>
            <p:ph idx="1"/>
          </p:nvPr>
        </p:nvSpPr>
        <p:spPr>
          <a:xfrm>
            <a:off x="457200" y="1371600"/>
            <a:ext cx="5114932" cy="4953000"/>
          </a:xfrm>
        </p:spPr>
        <p:txBody>
          <a:bodyPr/>
          <a:lstStyle/>
          <a:p>
            <a:r>
              <a:rPr lang="zh-CN" altLang="en-US" dirty="0" smtClean="0"/>
              <a:t>对于任意节点</a:t>
            </a:r>
            <a:r>
              <a:rPr lang="en-US" altLang="zh-CN" dirty="0" smtClean="0"/>
              <a:t>p</a:t>
            </a:r>
          </a:p>
          <a:p>
            <a:pPr lvl="1"/>
            <a:r>
              <a:rPr lang="zh-CN" altLang="en-US" dirty="0" smtClean="0"/>
              <a:t>左子树的中序最后节点是</a:t>
            </a:r>
            <a:r>
              <a:rPr lang="en-US" altLang="zh-CN" dirty="0" smtClean="0"/>
              <a:t>p</a:t>
            </a:r>
            <a:r>
              <a:rPr lang="zh-CN" altLang="en-US" dirty="0" smtClean="0"/>
              <a:t>的前驱节点</a:t>
            </a:r>
            <a:endParaRPr lang="en-US" altLang="zh-CN" dirty="0" smtClean="0"/>
          </a:p>
          <a:p>
            <a:pPr lvl="1"/>
            <a:r>
              <a:rPr lang="en-US" altLang="zh-CN" dirty="0" smtClean="0"/>
              <a:t>p</a:t>
            </a:r>
            <a:r>
              <a:rPr lang="zh-CN" altLang="en-US" dirty="0" smtClean="0"/>
              <a:t>是其右子树中序第一节点的前驱节点</a:t>
            </a:r>
            <a:endParaRPr lang="en-US" altLang="zh-CN" dirty="0" smtClean="0"/>
          </a:p>
          <a:p>
            <a:pPr lvl="1"/>
            <a:r>
              <a:rPr lang="en-US" altLang="zh-CN" dirty="0" smtClean="0"/>
              <a:t>p</a:t>
            </a:r>
            <a:r>
              <a:rPr lang="zh-CN" altLang="en-US" dirty="0" smtClean="0"/>
              <a:t>的右子树的中序最后节点是下一个遍历节点的前驱</a:t>
            </a:r>
            <a:endParaRPr lang="en-US" altLang="zh-CN" dirty="0" smtClean="0"/>
          </a:p>
          <a:p>
            <a:r>
              <a:rPr lang="zh-CN" altLang="en-US" dirty="0" smtClean="0"/>
              <a:t>思考：如何设计</a:t>
            </a:r>
            <a:r>
              <a:rPr lang="zh-CN" altLang="en-US" dirty="0" smtClean="0">
                <a:ea typeface="楷体_GB2312" pitchFamily="49" charset="-122"/>
              </a:rPr>
              <a:t>建立中序线索链表的非递归算法</a:t>
            </a:r>
            <a:endParaRPr lang="zh-CN" altLang="en-US" dirty="0"/>
          </a:p>
        </p:txBody>
      </p:sp>
      <p:sp>
        <p:nvSpPr>
          <p:cNvPr id="4" name="灯片编号占位符 3"/>
          <p:cNvSpPr>
            <a:spLocks noGrp="1"/>
          </p:cNvSpPr>
          <p:nvPr>
            <p:ph type="sldNum" sz="quarter" idx="12"/>
          </p:nvPr>
        </p:nvSpPr>
        <p:spPr/>
        <p:txBody>
          <a:bodyPr/>
          <a:lstStyle/>
          <a:p>
            <a:pPr>
              <a:defRPr/>
            </a:pPr>
            <a:fld id="{9E4FDE78-BF40-4F0E-A1BC-BC7A5638AE81}" type="slidenum">
              <a:rPr lang="en-US" altLang="zh-CN" smtClean="0"/>
              <a:pPr>
                <a:defRPr/>
              </a:pPr>
              <a:t>87</a:t>
            </a:fld>
            <a:endParaRPr lang="en-US" altLang="zh-CN"/>
          </a:p>
        </p:txBody>
      </p:sp>
      <p:grpSp>
        <p:nvGrpSpPr>
          <p:cNvPr id="5" name="Group 146"/>
          <p:cNvGrpSpPr>
            <a:grpSpLocks/>
          </p:cNvGrpSpPr>
          <p:nvPr/>
        </p:nvGrpSpPr>
        <p:grpSpPr bwMode="auto">
          <a:xfrm>
            <a:off x="5500694" y="2285992"/>
            <a:ext cx="3810000" cy="4146550"/>
            <a:chOff x="2784" y="912"/>
            <a:chExt cx="2400" cy="2612"/>
          </a:xfrm>
        </p:grpSpPr>
        <p:grpSp>
          <p:nvGrpSpPr>
            <p:cNvPr id="6" name="Group 96"/>
            <p:cNvGrpSpPr>
              <a:grpSpLocks/>
            </p:cNvGrpSpPr>
            <p:nvPr/>
          </p:nvGrpSpPr>
          <p:grpSpPr bwMode="auto">
            <a:xfrm>
              <a:off x="3026" y="1008"/>
              <a:ext cx="1860" cy="2516"/>
              <a:chOff x="3362" y="1344"/>
              <a:chExt cx="1860" cy="2516"/>
            </a:xfrm>
          </p:grpSpPr>
          <p:sp>
            <p:nvSpPr>
              <p:cNvPr id="21" name="Line 97"/>
              <p:cNvSpPr>
                <a:spLocks noChangeShapeType="1"/>
              </p:cNvSpPr>
              <p:nvPr/>
            </p:nvSpPr>
            <p:spPr bwMode="auto">
              <a:xfrm flipH="1">
                <a:off x="4320" y="2544"/>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 name="Line 98"/>
              <p:cNvSpPr>
                <a:spLocks noChangeShapeType="1"/>
              </p:cNvSpPr>
              <p:nvPr/>
            </p:nvSpPr>
            <p:spPr bwMode="auto">
              <a:xfrm>
                <a:off x="4416" y="3168"/>
                <a:ext cx="192"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 name="Line 99"/>
              <p:cNvSpPr>
                <a:spLocks noChangeShapeType="1"/>
              </p:cNvSpPr>
              <p:nvPr/>
            </p:nvSpPr>
            <p:spPr bwMode="auto">
              <a:xfrm flipH="1">
                <a:off x="3984" y="3168"/>
                <a:ext cx="28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 name="Line 100"/>
              <p:cNvSpPr>
                <a:spLocks noChangeShapeType="1"/>
              </p:cNvSpPr>
              <p:nvPr/>
            </p:nvSpPr>
            <p:spPr bwMode="auto">
              <a:xfrm flipH="1">
                <a:off x="3744" y="2592"/>
                <a:ext cx="258" cy="38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 name="Group 101"/>
              <p:cNvGrpSpPr>
                <a:grpSpLocks/>
              </p:cNvGrpSpPr>
              <p:nvPr/>
            </p:nvGrpSpPr>
            <p:grpSpPr bwMode="auto">
              <a:xfrm>
                <a:off x="3362" y="2832"/>
                <a:ext cx="725" cy="404"/>
                <a:chOff x="723" y="1543"/>
                <a:chExt cx="680" cy="404"/>
              </a:xfrm>
            </p:grpSpPr>
            <p:sp>
              <p:nvSpPr>
                <p:cNvPr id="54" name="Oval 102"/>
                <p:cNvSpPr>
                  <a:spLocks noChangeArrowheads="1"/>
                </p:cNvSpPr>
                <p:nvPr/>
              </p:nvSpPr>
              <p:spPr bwMode="auto">
                <a:xfrm>
                  <a:off x="895" y="1622"/>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55" name="Text Box 103"/>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sz="3600">
                      <a:solidFill>
                        <a:schemeClr val="tx1"/>
                      </a:solidFill>
                      <a:latin typeface="黑体" pitchFamily="2" charset="-122"/>
                      <a:ea typeface="黑体" pitchFamily="2" charset="-122"/>
                    </a:rPr>
                    <a:t>D</a:t>
                  </a:r>
                </a:p>
              </p:txBody>
            </p:sp>
          </p:grpSp>
          <p:sp>
            <p:nvSpPr>
              <p:cNvPr id="26" name="Line 104"/>
              <p:cNvSpPr>
                <a:spLocks noChangeShapeType="1"/>
              </p:cNvSpPr>
              <p:nvPr/>
            </p:nvSpPr>
            <p:spPr bwMode="auto">
              <a:xfrm flipH="1">
                <a:off x="3715" y="1680"/>
                <a:ext cx="408" cy="28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05"/>
              <p:cNvSpPr>
                <a:spLocks noChangeShapeType="1"/>
              </p:cNvSpPr>
              <p:nvPr/>
            </p:nvSpPr>
            <p:spPr bwMode="auto">
              <a:xfrm>
                <a:off x="4430" y="1680"/>
                <a:ext cx="408" cy="286"/>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06"/>
              <p:cNvSpPr>
                <a:spLocks noChangeShapeType="1"/>
              </p:cNvSpPr>
              <p:nvPr/>
            </p:nvSpPr>
            <p:spPr bwMode="auto">
              <a:xfrm>
                <a:off x="3749" y="2115"/>
                <a:ext cx="255" cy="24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07"/>
              <p:cNvSpPr>
                <a:spLocks noChangeShapeType="1"/>
              </p:cNvSpPr>
              <p:nvPr/>
            </p:nvSpPr>
            <p:spPr bwMode="auto">
              <a:xfrm flipH="1">
                <a:off x="4656" y="2115"/>
                <a:ext cx="172" cy="285"/>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 name="Group 108"/>
              <p:cNvGrpSpPr>
                <a:grpSpLocks/>
              </p:cNvGrpSpPr>
              <p:nvPr/>
            </p:nvGrpSpPr>
            <p:grpSpPr bwMode="auto">
              <a:xfrm>
                <a:off x="4015" y="1344"/>
                <a:ext cx="612" cy="404"/>
                <a:chOff x="3544" y="935"/>
                <a:chExt cx="576" cy="404"/>
              </a:xfrm>
            </p:grpSpPr>
            <p:sp>
              <p:nvSpPr>
                <p:cNvPr id="52" name="Oval 109"/>
                <p:cNvSpPr>
                  <a:spLocks noChangeArrowheads="1"/>
                </p:cNvSpPr>
                <p:nvPr/>
              </p:nvSpPr>
              <p:spPr bwMode="auto">
                <a:xfrm>
                  <a:off x="3628" y="101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53" name="Text Box 110"/>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A</a:t>
                  </a:r>
                </a:p>
              </p:txBody>
            </p:sp>
          </p:grpSp>
          <p:grpSp>
            <p:nvGrpSpPr>
              <p:cNvPr id="31" name="Group 111"/>
              <p:cNvGrpSpPr>
                <a:grpSpLocks/>
              </p:cNvGrpSpPr>
              <p:nvPr/>
            </p:nvGrpSpPr>
            <p:grpSpPr bwMode="auto">
              <a:xfrm>
                <a:off x="4322" y="2251"/>
                <a:ext cx="612" cy="404"/>
                <a:chOff x="3784" y="1987"/>
                <a:chExt cx="576" cy="404"/>
              </a:xfrm>
            </p:grpSpPr>
            <p:sp>
              <p:nvSpPr>
                <p:cNvPr id="50" name="Oval 112"/>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51" name="Text Box 11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F</a:t>
                  </a:r>
                </a:p>
              </p:txBody>
            </p:sp>
          </p:grpSp>
          <p:grpSp>
            <p:nvGrpSpPr>
              <p:cNvPr id="32" name="Group 114"/>
              <p:cNvGrpSpPr>
                <a:grpSpLocks/>
              </p:cNvGrpSpPr>
              <p:nvPr/>
            </p:nvGrpSpPr>
            <p:grpSpPr bwMode="auto">
              <a:xfrm>
                <a:off x="3793" y="2251"/>
                <a:ext cx="612" cy="404"/>
                <a:chOff x="3304" y="1991"/>
                <a:chExt cx="576" cy="404"/>
              </a:xfrm>
            </p:grpSpPr>
            <p:sp>
              <p:nvSpPr>
                <p:cNvPr id="48" name="Oval 115"/>
                <p:cNvSpPr>
                  <a:spLocks noChangeArrowheads="1"/>
                </p:cNvSpPr>
                <p:nvPr/>
              </p:nvSpPr>
              <p:spPr bwMode="auto">
                <a:xfrm>
                  <a:off x="3388" y="2074"/>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9" name="Text Box 116"/>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dirty="0">
                      <a:solidFill>
                        <a:schemeClr val="tx1"/>
                      </a:solidFill>
                      <a:latin typeface="隶书" pitchFamily="49" charset="-122"/>
                      <a:ea typeface="隶书" pitchFamily="49" charset="-122"/>
                    </a:rPr>
                    <a:t> </a:t>
                  </a:r>
                  <a:r>
                    <a:rPr kumimoji="0" lang="en-US" altLang="zh-CN" sz="3600" dirty="0">
                      <a:solidFill>
                        <a:schemeClr val="tx1"/>
                      </a:solidFill>
                      <a:latin typeface="黑体" pitchFamily="2" charset="-122"/>
                      <a:ea typeface="黑体" pitchFamily="2" charset="-122"/>
                    </a:rPr>
                    <a:t>C</a:t>
                  </a:r>
                </a:p>
              </p:txBody>
            </p:sp>
          </p:grpSp>
          <p:grpSp>
            <p:nvGrpSpPr>
              <p:cNvPr id="33" name="Group 117"/>
              <p:cNvGrpSpPr>
                <a:grpSpLocks/>
              </p:cNvGrpSpPr>
              <p:nvPr/>
            </p:nvGrpSpPr>
            <p:grpSpPr bwMode="auto">
              <a:xfrm>
                <a:off x="4610" y="1753"/>
                <a:ext cx="612" cy="404"/>
                <a:chOff x="4216" y="1415"/>
                <a:chExt cx="576" cy="404"/>
              </a:xfrm>
            </p:grpSpPr>
            <p:sp>
              <p:nvSpPr>
                <p:cNvPr id="46" name="Oval 118"/>
                <p:cNvSpPr>
                  <a:spLocks noChangeArrowheads="1"/>
                </p:cNvSpPr>
                <p:nvPr/>
              </p:nvSpPr>
              <p:spPr bwMode="auto">
                <a:xfrm>
                  <a:off x="4300" y="1498"/>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7" name="Text Box 119"/>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E</a:t>
                  </a:r>
                </a:p>
              </p:txBody>
            </p:sp>
          </p:grpSp>
          <p:grpSp>
            <p:nvGrpSpPr>
              <p:cNvPr id="34" name="Group 120"/>
              <p:cNvGrpSpPr>
                <a:grpSpLocks/>
              </p:cNvGrpSpPr>
              <p:nvPr/>
            </p:nvGrpSpPr>
            <p:grpSpPr bwMode="auto">
              <a:xfrm>
                <a:off x="3406" y="1753"/>
                <a:ext cx="612" cy="404"/>
                <a:chOff x="2920" y="1463"/>
                <a:chExt cx="576" cy="404"/>
              </a:xfrm>
            </p:grpSpPr>
            <p:sp>
              <p:nvSpPr>
                <p:cNvPr id="44" name="Oval 121"/>
                <p:cNvSpPr>
                  <a:spLocks noChangeArrowheads="1"/>
                </p:cNvSpPr>
                <p:nvPr/>
              </p:nvSpPr>
              <p:spPr bwMode="auto">
                <a:xfrm>
                  <a:off x="3004" y="1546"/>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5" name="Text Box 122"/>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B</a:t>
                  </a:r>
                </a:p>
              </p:txBody>
            </p:sp>
          </p:grpSp>
          <p:grpSp>
            <p:nvGrpSpPr>
              <p:cNvPr id="35" name="Group 123"/>
              <p:cNvGrpSpPr>
                <a:grpSpLocks/>
              </p:cNvGrpSpPr>
              <p:nvPr/>
            </p:nvGrpSpPr>
            <p:grpSpPr bwMode="auto">
              <a:xfrm>
                <a:off x="4073" y="2832"/>
                <a:ext cx="612" cy="404"/>
                <a:chOff x="3784" y="1987"/>
                <a:chExt cx="576" cy="404"/>
              </a:xfrm>
            </p:grpSpPr>
            <p:sp>
              <p:nvSpPr>
                <p:cNvPr id="42" name="Oval 124"/>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3" name="Text Box 125"/>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G</a:t>
                  </a:r>
                </a:p>
              </p:txBody>
            </p:sp>
          </p:grpSp>
          <p:grpSp>
            <p:nvGrpSpPr>
              <p:cNvPr id="36" name="Group 126"/>
              <p:cNvGrpSpPr>
                <a:grpSpLocks/>
              </p:cNvGrpSpPr>
              <p:nvPr/>
            </p:nvGrpSpPr>
            <p:grpSpPr bwMode="auto">
              <a:xfrm>
                <a:off x="3689" y="3456"/>
                <a:ext cx="612" cy="404"/>
                <a:chOff x="3784" y="1987"/>
                <a:chExt cx="576" cy="404"/>
              </a:xfrm>
            </p:grpSpPr>
            <p:sp>
              <p:nvSpPr>
                <p:cNvPr id="40" name="Oval 127"/>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41" name="Text Box 128"/>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itchFamily="2" charset="-122"/>
                      <a:ea typeface="黑体" pitchFamily="2" charset="-122"/>
                    </a:rPr>
                    <a:t>H</a:t>
                  </a:r>
                </a:p>
              </p:txBody>
            </p:sp>
          </p:grpSp>
          <p:grpSp>
            <p:nvGrpSpPr>
              <p:cNvPr id="37" name="Group 129"/>
              <p:cNvGrpSpPr>
                <a:grpSpLocks/>
              </p:cNvGrpSpPr>
              <p:nvPr/>
            </p:nvGrpSpPr>
            <p:grpSpPr bwMode="auto">
              <a:xfrm>
                <a:off x="4313" y="3456"/>
                <a:ext cx="612" cy="404"/>
                <a:chOff x="3784" y="1987"/>
                <a:chExt cx="576" cy="404"/>
              </a:xfrm>
            </p:grpSpPr>
            <p:sp>
              <p:nvSpPr>
                <p:cNvPr id="38" name="Oval 130"/>
                <p:cNvSpPr>
                  <a:spLocks noChangeArrowheads="1"/>
                </p:cNvSpPr>
                <p:nvPr/>
              </p:nvSpPr>
              <p:spPr bwMode="auto">
                <a:xfrm>
                  <a:off x="3868" y="2070"/>
                  <a:ext cx="317" cy="317"/>
                </a:xfrm>
                <a:prstGeom prst="ellipse">
                  <a:avLst/>
                </a:prstGeom>
                <a:solidFill>
                  <a:srgbClr val="FFFFCC"/>
                </a:solidFill>
                <a:ln w="12700" cap="rnd">
                  <a:solidFill>
                    <a:schemeClr val="tx1"/>
                  </a:solidFill>
                  <a:round/>
                  <a:headEnd/>
                  <a:tailEnd/>
                </a:ln>
              </p:spPr>
              <p:txBody>
                <a:bodyPr wrap="none" anchor="ctr"/>
                <a:lstStyle/>
                <a:p>
                  <a:endParaRPr lang="zh-CN" altLang="en-US"/>
                </a:p>
              </p:txBody>
            </p:sp>
            <p:sp>
              <p:nvSpPr>
                <p:cNvPr id="39" name="Text Box 131"/>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a:spcBef>
                      <a:spcPct val="0"/>
                    </a:spcBef>
                  </a:pPr>
                  <a:r>
                    <a:rPr kumimoji="0" lang="en-US" altLang="zh-CN" dirty="0">
                      <a:solidFill>
                        <a:schemeClr val="tx1"/>
                      </a:solidFill>
                      <a:latin typeface="隶书" pitchFamily="49" charset="-122"/>
                      <a:ea typeface="隶书" pitchFamily="49" charset="-122"/>
                    </a:rPr>
                    <a:t> </a:t>
                  </a:r>
                  <a:r>
                    <a:rPr kumimoji="0" lang="en-US" altLang="zh-CN" sz="3600" dirty="0">
                      <a:solidFill>
                        <a:schemeClr val="tx1"/>
                      </a:solidFill>
                      <a:latin typeface="黑体" pitchFamily="2" charset="-122"/>
                      <a:ea typeface="黑体" pitchFamily="2" charset="-122"/>
                    </a:rPr>
                    <a:t>K</a:t>
                  </a:r>
                </a:p>
              </p:txBody>
            </p:sp>
          </p:grpSp>
        </p:grpSp>
        <p:grpSp>
          <p:nvGrpSpPr>
            <p:cNvPr id="7" name="Group 132"/>
            <p:cNvGrpSpPr>
              <a:grpSpLocks/>
            </p:cNvGrpSpPr>
            <p:nvPr/>
          </p:nvGrpSpPr>
          <p:grpSpPr bwMode="auto">
            <a:xfrm>
              <a:off x="2784" y="912"/>
              <a:ext cx="816" cy="624"/>
              <a:chOff x="2784" y="912"/>
              <a:chExt cx="816" cy="624"/>
            </a:xfrm>
          </p:grpSpPr>
          <p:sp>
            <p:nvSpPr>
              <p:cNvPr id="19" name="Text Box 133"/>
              <p:cNvSpPr txBox="1">
                <a:spLocks noChangeArrowheads="1"/>
              </p:cNvSpPr>
              <p:nvPr/>
            </p:nvSpPr>
            <p:spPr bwMode="auto">
              <a:xfrm>
                <a:off x="2784"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a:solidFill>
                      <a:srgbClr val="FF0000"/>
                    </a:solidFill>
                    <a:ea typeface="楷体_GB2312" pitchFamily="49" charset="-122"/>
                  </a:rPr>
                  <a:t>NULL</a:t>
                </a:r>
              </a:p>
            </p:txBody>
          </p:sp>
          <p:sp>
            <p:nvSpPr>
              <p:cNvPr id="20" name="Line 134"/>
              <p:cNvSpPr>
                <a:spLocks noChangeShapeType="1"/>
              </p:cNvSpPr>
              <p:nvPr/>
            </p:nvSpPr>
            <p:spPr bwMode="auto">
              <a:xfrm flipH="1" flipV="1">
                <a:off x="3312" y="1152"/>
                <a:ext cx="48" cy="384"/>
              </a:xfrm>
              <a:prstGeom prst="line">
                <a:avLst/>
              </a:prstGeom>
              <a:noFill/>
              <a:ln w="38100" cap="sq">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 name="Freeform 135"/>
            <p:cNvSpPr>
              <a:spLocks/>
            </p:cNvSpPr>
            <p:nvPr/>
          </p:nvSpPr>
          <p:spPr bwMode="auto">
            <a:xfrm>
              <a:off x="3024" y="1776"/>
              <a:ext cx="192" cy="864"/>
            </a:xfrm>
            <a:custGeom>
              <a:avLst/>
              <a:gdLst>
                <a:gd name="T0" fmla="*/ 192 w 192"/>
                <a:gd name="T1" fmla="*/ 864 h 864"/>
                <a:gd name="T2" fmla="*/ 0 w 192"/>
                <a:gd name="T3" fmla="*/ 384 h 864"/>
                <a:gd name="T4" fmla="*/ 192 w 192"/>
                <a:gd name="T5" fmla="*/ 0 h 864"/>
                <a:gd name="T6" fmla="*/ 0 60000 65536"/>
                <a:gd name="T7" fmla="*/ 0 60000 65536"/>
                <a:gd name="T8" fmla="*/ 0 60000 65536"/>
                <a:gd name="T9" fmla="*/ 0 w 192"/>
                <a:gd name="T10" fmla="*/ 0 h 864"/>
                <a:gd name="T11" fmla="*/ 192 w 192"/>
                <a:gd name="T12" fmla="*/ 864 h 864"/>
              </a:gdLst>
              <a:ahLst/>
              <a:cxnLst>
                <a:cxn ang="T6">
                  <a:pos x="T0" y="T1"/>
                </a:cxn>
                <a:cxn ang="T7">
                  <a:pos x="T2" y="T3"/>
                </a:cxn>
                <a:cxn ang="T8">
                  <a:pos x="T4" y="T5"/>
                </a:cxn>
              </a:cxnLst>
              <a:rect l="T9" t="T10" r="T11" b="T12"/>
              <a:pathLst>
                <a:path w="192" h="864">
                  <a:moveTo>
                    <a:pt x="192" y="864"/>
                  </a:moveTo>
                  <a:cubicBezTo>
                    <a:pt x="96" y="696"/>
                    <a:pt x="0" y="528"/>
                    <a:pt x="0" y="384"/>
                  </a:cubicBezTo>
                  <a:cubicBezTo>
                    <a:pt x="0" y="240"/>
                    <a:pt x="96" y="120"/>
                    <a:pt x="192"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 name="Freeform 136"/>
            <p:cNvSpPr>
              <a:spLocks/>
            </p:cNvSpPr>
            <p:nvPr/>
          </p:nvSpPr>
          <p:spPr bwMode="auto">
            <a:xfrm>
              <a:off x="3552" y="1392"/>
              <a:ext cx="520" cy="1824"/>
            </a:xfrm>
            <a:custGeom>
              <a:avLst/>
              <a:gdLst>
                <a:gd name="T0" fmla="*/ 0 w 520"/>
                <a:gd name="T1" fmla="*/ 1824 h 1824"/>
                <a:gd name="T2" fmla="*/ 192 w 520"/>
                <a:gd name="T3" fmla="*/ 1200 h 1824"/>
                <a:gd name="T4" fmla="*/ 480 w 520"/>
                <a:gd name="T5" fmla="*/ 720 h 1824"/>
                <a:gd name="T6" fmla="*/ 432 w 520"/>
                <a:gd name="T7" fmla="*/ 240 h 1824"/>
                <a:gd name="T8" fmla="*/ 384 w 520"/>
                <a:gd name="T9" fmla="*/ 0 h 1824"/>
                <a:gd name="T10" fmla="*/ 0 60000 65536"/>
                <a:gd name="T11" fmla="*/ 0 60000 65536"/>
                <a:gd name="T12" fmla="*/ 0 60000 65536"/>
                <a:gd name="T13" fmla="*/ 0 60000 65536"/>
                <a:gd name="T14" fmla="*/ 0 60000 65536"/>
                <a:gd name="T15" fmla="*/ 0 w 520"/>
                <a:gd name="T16" fmla="*/ 0 h 1824"/>
                <a:gd name="T17" fmla="*/ 520 w 520"/>
                <a:gd name="T18" fmla="*/ 1824 h 1824"/>
              </a:gdLst>
              <a:ahLst/>
              <a:cxnLst>
                <a:cxn ang="T10">
                  <a:pos x="T0" y="T1"/>
                </a:cxn>
                <a:cxn ang="T11">
                  <a:pos x="T2" y="T3"/>
                </a:cxn>
                <a:cxn ang="T12">
                  <a:pos x="T4" y="T5"/>
                </a:cxn>
                <a:cxn ang="T13">
                  <a:pos x="T6" y="T7"/>
                </a:cxn>
                <a:cxn ang="T14">
                  <a:pos x="T8" y="T9"/>
                </a:cxn>
              </a:cxnLst>
              <a:rect l="T15" t="T16" r="T17" b="T18"/>
              <a:pathLst>
                <a:path w="520" h="1824">
                  <a:moveTo>
                    <a:pt x="0" y="1824"/>
                  </a:moveTo>
                  <a:cubicBezTo>
                    <a:pt x="56" y="1604"/>
                    <a:pt x="112" y="1384"/>
                    <a:pt x="192" y="1200"/>
                  </a:cubicBezTo>
                  <a:cubicBezTo>
                    <a:pt x="272" y="1016"/>
                    <a:pt x="440" y="880"/>
                    <a:pt x="480" y="720"/>
                  </a:cubicBezTo>
                  <a:cubicBezTo>
                    <a:pt x="520" y="560"/>
                    <a:pt x="448" y="360"/>
                    <a:pt x="432" y="240"/>
                  </a:cubicBezTo>
                  <a:cubicBezTo>
                    <a:pt x="416" y="120"/>
                    <a:pt x="400" y="60"/>
                    <a:pt x="384"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0" name="Freeform 137"/>
            <p:cNvSpPr>
              <a:spLocks/>
            </p:cNvSpPr>
            <p:nvPr/>
          </p:nvSpPr>
          <p:spPr bwMode="auto">
            <a:xfrm>
              <a:off x="3968" y="2880"/>
              <a:ext cx="160" cy="384"/>
            </a:xfrm>
            <a:custGeom>
              <a:avLst/>
              <a:gdLst>
                <a:gd name="T0" fmla="*/ 160 w 160"/>
                <a:gd name="T1" fmla="*/ 384 h 384"/>
                <a:gd name="T2" fmla="*/ 16 w 160"/>
                <a:gd name="T3" fmla="*/ 192 h 384"/>
                <a:gd name="T4" fmla="*/ 64 w 160"/>
                <a:gd name="T5" fmla="*/ 0 h 384"/>
                <a:gd name="T6" fmla="*/ 0 60000 65536"/>
                <a:gd name="T7" fmla="*/ 0 60000 65536"/>
                <a:gd name="T8" fmla="*/ 0 60000 65536"/>
                <a:gd name="T9" fmla="*/ 0 w 160"/>
                <a:gd name="T10" fmla="*/ 0 h 384"/>
                <a:gd name="T11" fmla="*/ 160 w 160"/>
                <a:gd name="T12" fmla="*/ 384 h 384"/>
              </a:gdLst>
              <a:ahLst/>
              <a:cxnLst>
                <a:cxn ang="T6">
                  <a:pos x="T0" y="T1"/>
                </a:cxn>
                <a:cxn ang="T7">
                  <a:pos x="T2" y="T3"/>
                </a:cxn>
                <a:cxn ang="T8">
                  <a:pos x="T4" y="T5"/>
                </a:cxn>
              </a:cxnLst>
              <a:rect l="T9" t="T10" r="T11" b="T12"/>
              <a:pathLst>
                <a:path w="160" h="384">
                  <a:moveTo>
                    <a:pt x="160" y="384"/>
                  </a:moveTo>
                  <a:cubicBezTo>
                    <a:pt x="96" y="320"/>
                    <a:pt x="32" y="256"/>
                    <a:pt x="16" y="192"/>
                  </a:cubicBezTo>
                  <a:cubicBezTo>
                    <a:pt x="0" y="128"/>
                    <a:pt x="32" y="64"/>
                    <a:pt x="64" y="0"/>
                  </a:cubicBezTo>
                </a:path>
              </a:pathLst>
            </a:custGeom>
            <a:noFill/>
            <a:ln w="28575" cap="sq">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 name="Freeform 138"/>
            <p:cNvSpPr>
              <a:spLocks/>
            </p:cNvSpPr>
            <p:nvPr/>
          </p:nvSpPr>
          <p:spPr bwMode="auto">
            <a:xfrm>
              <a:off x="3312" y="2208"/>
              <a:ext cx="240" cy="384"/>
            </a:xfrm>
            <a:custGeom>
              <a:avLst/>
              <a:gdLst>
                <a:gd name="T0" fmla="*/ 0 w 240"/>
                <a:gd name="T1" fmla="*/ 384 h 384"/>
                <a:gd name="T2" fmla="*/ 48 w 240"/>
                <a:gd name="T3" fmla="*/ 144 h 384"/>
                <a:gd name="T4" fmla="*/ 240 w 240"/>
                <a:gd name="T5" fmla="*/ 0 h 384"/>
                <a:gd name="T6" fmla="*/ 0 60000 65536"/>
                <a:gd name="T7" fmla="*/ 0 60000 65536"/>
                <a:gd name="T8" fmla="*/ 0 60000 65536"/>
                <a:gd name="T9" fmla="*/ 0 w 240"/>
                <a:gd name="T10" fmla="*/ 0 h 384"/>
                <a:gd name="T11" fmla="*/ 240 w 240"/>
                <a:gd name="T12" fmla="*/ 384 h 384"/>
              </a:gdLst>
              <a:ahLst/>
              <a:cxnLst>
                <a:cxn ang="T6">
                  <a:pos x="T0" y="T1"/>
                </a:cxn>
                <a:cxn ang="T7">
                  <a:pos x="T2" y="T3"/>
                </a:cxn>
                <a:cxn ang="T8">
                  <a:pos x="T4" y="T5"/>
                </a:cxn>
              </a:cxnLst>
              <a:rect l="T9" t="T10" r="T11" b="T12"/>
              <a:pathLst>
                <a:path w="240" h="384">
                  <a:moveTo>
                    <a:pt x="0" y="384"/>
                  </a:moveTo>
                  <a:cubicBezTo>
                    <a:pt x="4" y="296"/>
                    <a:pt x="8" y="208"/>
                    <a:pt x="48" y="144"/>
                  </a:cubicBezTo>
                  <a:cubicBezTo>
                    <a:pt x="88" y="80"/>
                    <a:pt x="164" y="40"/>
                    <a:pt x="24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2" name="Freeform 139"/>
            <p:cNvSpPr>
              <a:spLocks/>
            </p:cNvSpPr>
            <p:nvPr/>
          </p:nvSpPr>
          <p:spPr bwMode="auto">
            <a:xfrm>
              <a:off x="3744" y="1392"/>
              <a:ext cx="144" cy="624"/>
            </a:xfrm>
            <a:custGeom>
              <a:avLst/>
              <a:gdLst>
                <a:gd name="T0" fmla="*/ 0 w 144"/>
                <a:gd name="T1" fmla="*/ 624 h 624"/>
                <a:gd name="T2" fmla="*/ 144 w 144"/>
                <a:gd name="T3" fmla="*/ 0 h 624"/>
                <a:gd name="T4" fmla="*/ 0 60000 65536"/>
                <a:gd name="T5" fmla="*/ 0 60000 65536"/>
                <a:gd name="T6" fmla="*/ 0 w 144"/>
                <a:gd name="T7" fmla="*/ 0 h 624"/>
                <a:gd name="T8" fmla="*/ 144 w 144"/>
                <a:gd name="T9" fmla="*/ 624 h 624"/>
              </a:gdLst>
              <a:ahLst/>
              <a:cxnLst>
                <a:cxn ang="T4">
                  <a:pos x="T0" y="T1"/>
                </a:cxn>
                <a:cxn ang="T5">
                  <a:pos x="T2" y="T3"/>
                </a:cxn>
              </a:cxnLst>
              <a:rect l="T6" t="T7" r="T8" b="T9"/>
              <a:pathLst>
                <a:path w="144" h="624">
                  <a:moveTo>
                    <a:pt x="0" y="624"/>
                  </a:moveTo>
                  <a:cubicBezTo>
                    <a:pt x="0" y="624"/>
                    <a:pt x="72" y="312"/>
                    <a:pt x="144"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3" name="Freeform 140"/>
            <p:cNvSpPr>
              <a:spLocks/>
            </p:cNvSpPr>
            <p:nvPr/>
          </p:nvSpPr>
          <p:spPr bwMode="auto">
            <a:xfrm>
              <a:off x="3792" y="2869"/>
              <a:ext cx="160" cy="491"/>
            </a:xfrm>
            <a:custGeom>
              <a:avLst/>
              <a:gdLst>
                <a:gd name="T0" fmla="*/ 0 w 288"/>
                <a:gd name="T1" fmla="*/ 0 h 1"/>
                <a:gd name="T2" fmla="*/ 288 w 288"/>
                <a:gd name="T3" fmla="*/ 0 h 1"/>
                <a:gd name="T4" fmla="*/ 0 60000 65536"/>
                <a:gd name="T5" fmla="*/ 0 60000 65536"/>
                <a:gd name="T6" fmla="*/ 0 w 288"/>
                <a:gd name="T7" fmla="*/ 0 h 1"/>
                <a:gd name="T8" fmla="*/ 288 w 288"/>
                <a:gd name="T9" fmla="*/ 1 h 1"/>
                <a:gd name="connsiteX0" fmla="*/ 0 w 10000"/>
                <a:gd name="connsiteY0" fmla="*/ 43571 h 43571"/>
                <a:gd name="connsiteX1" fmla="*/ 5473 w 10000"/>
                <a:gd name="connsiteY1" fmla="*/ 0 h 43571"/>
                <a:gd name="connsiteX2" fmla="*/ 10000 w 10000"/>
                <a:gd name="connsiteY2" fmla="*/ 43571 h 43571"/>
                <a:gd name="connsiteX0" fmla="*/ 0 w 6418"/>
                <a:gd name="connsiteY0" fmla="*/ 4026743 h 4026743"/>
                <a:gd name="connsiteX1" fmla="*/ 5473 w 6418"/>
                <a:gd name="connsiteY1" fmla="*/ 3983172 h 4026743"/>
                <a:gd name="connsiteX2" fmla="*/ 6418 w 6418"/>
                <a:gd name="connsiteY2" fmla="*/ 0 h 4026743"/>
                <a:gd name="connsiteX0" fmla="*/ 0 w 10852"/>
                <a:gd name="connsiteY0" fmla="*/ 10000 h 10000"/>
                <a:gd name="connsiteX1" fmla="*/ 10852 w 10852"/>
                <a:gd name="connsiteY1" fmla="*/ 5942 h 10000"/>
                <a:gd name="connsiteX2" fmla="*/ 10000 w 10852"/>
                <a:gd name="connsiteY2" fmla="*/ 0 h 10000"/>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10852 w 11857"/>
                <a:gd name="connsiteY1" fmla="*/ 8498 h 12556"/>
                <a:gd name="connsiteX2" fmla="*/ 11857 w 11857"/>
                <a:gd name="connsiteY2" fmla="*/ 0 h 12556"/>
                <a:gd name="connsiteX0" fmla="*/ 0 w 11857"/>
                <a:gd name="connsiteY0" fmla="*/ 12556 h 12556"/>
                <a:gd name="connsiteX1" fmla="*/ 4829 w 11857"/>
                <a:gd name="connsiteY1" fmla="*/ 7105 h 12556"/>
                <a:gd name="connsiteX2" fmla="*/ 11857 w 11857"/>
                <a:gd name="connsiteY2" fmla="*/ 0 h 12556"/>
                <a:gd name="connsiteX0" fmla="*/ 0 w 11857"/>
                <a:gd name="connsiteY0" fmla="*/ 12556 h 12556"/>
                <a:gd name="connsiteX1" fmla="*/ 11857 w 11857"/>
                <a:gd name="connsiteY1" fmla="*/ 0 h 12556"/>
                <a:gd name="connsiteX0" fmla="*/ 0 w 11857"/>
                <a:gd name="connsiteY0" fmla="*/ 12556 h 12556"/>
                <a:gd name="connsiteX1" fmla="*/ 9885 w 11857"/>
                <a:gd name="connsiteY1" fmla="*/ 8956 h 12556"/>
                <a:gd name="connsiteX2" fmla="*/ 11857 w 11857"/>
                <a:gd name="connsiteY2" fmla="*/ 0 h 12556"/>
                <a:gd name="connsiteX0" fmla="*/ 0 w 9885"/>
                <a:gd name="connsiteY0" fmla="*/ 13020 h 13020"/>
                <a:gd name="connsiteX1" fmla="*/ 9885 w 9885"/>
                <a:gd name="connsiteY1" fmla="*/ 9420 h 13020"/>
                <a:gd name="connsiteX2" fmla="*/ 7224 w 9885"/>
                <a:gd name="connsiteY2" fmla="*/ 0 h 13020"/>
                <a:gd name="connsiteX0" fmla="*/ 0 w 7651"/>
                <a:gd name="connsiteY0" fmla="*/ 10000 h 10000"/>
                <a:gd name="connsiteX1" fmla="*/ 7651 w 7651"/>
                <a:gd name="connsiteY1" fmla="*/ 6878 h 10000"/>
                <a:gd name="connsiteX2" fmla="*/ 7308 w 7651"/>
                <a:gd name="connsiteY2" fmla="*/ 0 h 10000"/>
                <a:gd name="connsiteX0" fmla="*/ 0 w 11403"/>
                <a:gd name="connsiteY0" fmla="*/ 10178 h 10178"/>
                <a:gd name="connsiteX1" fmla="*/ 10000 w 11403"/>
                <a:gd name="connsiteY1" fmla="*/ 7056 h 10178"/>
                <a:gd name="connsiteX2" fmla="*/ 11394 w 11403"/>
                <a:gd name="connsiteY2" fmla="*/ 0 h 10178"/>
                <a:gd name="connsiteX0" fmla="*/ 0 w 11394"/>
                <a:gd name="connsiteY0" fmla="*/ 10178 h 10178"/>
                <a:gd name="connsiteX1" fmla="*/ 11394 w 11394"/>
                <a:gd name="connsiteY1" fmla="*/ 0 h 10178"/>
              </a:gdLst>
              <a:ahLst/>
              <a:cxnLst>
                <a:cxn ang="0">
                  <a:pos x="connsiteX0" y="connsiteY0"/>
                </a:cxn>
                <a:cxn ang="0">
                  <a:pos x="connsiteX1" y="connsiteY1"/>
                </a:cxn>
              </a:cxnLst>
              <a:rect l="l" t="t" r="r" b="b"/>
              <a:pathLst>
                <a:path w="11394" h="10178">
                  <a:moveTo>
                    <a:pt x="0" y="10178"/>
                  </a:moveTo>
                  <a:lnTo>
                    <a:pt x="11394" y="0"/>
                  </a:ln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4" name="Freeform 141"/>
            <p:cNvSpPr>
              <a:spLocks/>
            </p:cNvSpPr>
            <p:nvPr/>
          </p:nvSpPr>
          <p:spPr bwMode="auto">
            <a:xfrm>
              <a:off x="4416" y="2256"/>
              <a:ext cx="240" cy="1056"/>
            </a:xfrm>
            <a:custGeom>
              <a:avLst/>
              <a:gdLst>
                <a:gd name="T0" fmla="*/ 0 w 240"/>
                <a:gd name="T1" fmla="*/ 1056 h 1056"/>
                <a:gd name="T2" fmla="*/ 240 w 240"/>
                <a:gd name="T3" fmla="*/ 528 h 1056"/>
                <a:gd name="T4" fmla="*/ 0 w 240"/>
                <a:gd name="T5" fmla="*/ 0 h 1056"/>
                <a:gd name="T6" fmla="*/ 0 60000 65536"/>
                <a:gd name="T7" fmla="*/ 0 60000 65536"/>
                <a:gd name="T8" fmla="*/ 0 60000 65536"/>
                <a:gd name="T9" fmla="*/ 0 w 240"/>
                <a:gd name="T10" fmla="*/ 0 h 1056"/>
                <a:gd name="T11" fmla="*/ 240 w 240"/>
                <a:gd name="T12" fmla="*/ 1056 h 1056"/>
              </a:gdLst>
              <a:ahLst/>
              <a:cxnLst>
                <a:cxn ang="T6">
                  <a:pos x="T0" y="T1"/>
                </a:cxn>
                <a:cxn ang="T7">
                  <a:pos x="T2" y="T3"/>
                </a:cxn>
                <a:cxn ang="T8">
                  <a:pos x="T4" y="T5"/>
                </a:cxn>
              </a:cxnLst>
              <a:rect l="T9" t="T10" r="T11" b="T12"/>
              <a:pathLst>
                <a:path w="240" h="1056">
                  <a:moveTo>
                    <a:pt x="0" y="1056"/>
                  </a:moveTo>
                  <a:cubicBezTo>
                    <a:pt x="120" y="880"/>
                    <a:pt x="240" y="704"/>
                    <a:pt x="240" y="528"/>
                  </a:cubicBezTo>
                  <a:cubicBezTo>
                    <a:pt x="240" y="352"/>
                    <a:pt x="120" y="176"/>
                    <a:pt x="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 name="Freeform 142"/>
            <p:cNvSpPr>
              <a:spLocks/>
            </p:cNvSpPr>
            <p:nvPr/>
          </p:nvSpPr>
          <p:spPr bwMode="auto">
            <a:xfrm>
              <a:off x="4416" y="1776"/>
              <a:ext cx="240" cy="384"/>
            </a:xfrm>
            <a:custGeom>
              <a:avLst/>
              <a:gdLst>
                <a:gd name="T0" fmla="*/ 0 w 280"/>
                <a:gd name="T1" fmla="*/ 384 h 384"/>
                <a:gd name="T2" fmla="*/ 206 w 280"/>
                <a:gd name="T3" fmla="*/ 240 h 384"/>
                <a:gd name="T4" fmla="*/ 206 w 280"/>
                <a:gd name="T5" fmla="*/ 0 h 384"/>
                <a:gd name="T6" fmla="*/ 0 60000 65536"/>
                <a:gd name="T7" fmla="*/ 0 60000 65536"/>
                <a:gd name="T8" fmla="*/ 0 60000 65536"/>
                <a:gd name="T9" fmla="*/ 0 w 280"/>
                <a:gd name="T10" fmla="*/ 0 h 384"/>
                <a:gd name="T11" fmla="*/ 280 w 280"/>
                <a:gd name="T12" fmla="*/ 384 h 384"/>
              </a:gdLst>
              <a:ahLst/>
              <a:cxnLst>
                <a:cxn ang="T6">
                  <a:pos x="T0" y="T1"/>
                </a:cxn>
                <a:cxn ang="T7">
                  <a:pos x="T2" y="T3"/>
                </a:cxn>
                <a:cxn ang="T8">
                  <a:pos x="T4" y="T5"/>
                </a:cxn>
              </a:cxnLst>
              <a:rect l="T9" t="T10" r="T11" b="T12"/>
              <a:pathLst>
                <a:path w="280" h="384">
                  <a:moveTo>
                    <a:pt x="0" y="384"/>
                  </a:moveTo>
                  <a:cubicBezTo>
                    <a:pt x="100" y="344"/>
                    <a:pt x="200" y="304"/>
                    <a:pt x="240" y="240"/>
                  </a:cubicBezTo>
                  <a:cubicBezTo>
                    <a:pt x="280" y="176"/>
                    <a:pt x="260" y="88"/>
                    <a:pt x="240" y="0"/>
                  </a:cubicBezTo>
                </a:path>
              </a:pathLst>
            </a:custGeom>
            <a:noFill/>
            <a:ln w="28575" cap="sq">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16" name="Group 143"/>
            <p:cNvGrpSpPr>
              <a:grpSpLocks/>
            </p:cNvGrpSpPr>
            <p:nvPr/>
          </p:nvGrpSpPr>
          <p:grpSpPr bwMode="auto">
            <a:xfrm>
              <a:off x="4368" y="912"/>
              <a:ext cx="816" cy="576"/>
              <a:chOff x="4368" y="912"/>
              <a:chExt cx="816" cy="576"/>
            </a:xfrm>
          </p:grpSpPr>
          <p:sp>
            <p:nvSpPr>
              <p:cNvPr id="17" name="Line 144"/>
              <p:cNvSpPr>
                <a:spLocks noChangeShapeType="1"/>
              </p:cNvSpPr>
              <p:nvPr/>
            </p:nvSpPr>
            <p:spPr bwMode="auto">
              <a:xfrm flipV="1">
                <a:off x="4560" y="1200"/>
                <a:ext cx="48" cy="288"/>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Text Box 145"/>
              <p:cNvSpPr txBox="1">
                <a:spLocks noChangeArrowheads="1"/>
              </p:cNvSpPr>
              <p:nvPr/>
            </p:nvSpPr>
            <p:spPr bwMode="auto">
              <a:xfrm>
                <a:off x="4368"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spcBef>
                    <a:spcPct val="50000"/>
                  </a:spcBef>
                </a:pPr>
                <a:r>
                  <a:rPr lang="en-US" altLang="zh-CN">
                    <a:ea typeface="楷体_GB2312" pitchFamily="49" charset="-122"/>
                  </a:rPr>
                  <a:t>NULL</a:t>
                </a:r>
              </a:p>
            </p:txBody>
          </p:sp>
        </p:grpSp>
      </p:grpSp>
      <p:sp>
        <p:nvSpPr>
          <p:cNvPr id="56" name="Rectangle 41"/>
          <p:cNvSpPr>
            <a:spLocks noChangeArrowheads="1"/>
          </p:cNvSpPr>
          <p:nvPr/>
        </p:nvSpPr>
        <p:spPr bwMode="auto">
          <a:xfrm>
            <a:off x="5791200" y="1295400"/>
            <a:ext cx="31861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eaLnBrk="0" hangingPunct="0"/>
            <a:r>
              <a:rPr lang="zh-CN" altLang="en-US">
                <a:solidFill>
                  <a:schemeClr val="tx1"/>
                </a:solidFill>
                <a:ea typeface="楷体_GB2312" pitchFamily="49" charset="-122"/>
              </a:rPr>
              <a:t>中序： </a:t>
            </a:r>
          </a:p>
          <a:p>
            <a:pPr algn="l" eaLnBrk="0" hangingPunct="0"/>
            <a:r>
              <a:rPr lang="en-US" altLang="zh-CN">
                <a:solidFill>
                  <a:schemeClr val="tx1"/>
                </a:solidFill>
                <a:ea typeface="楷体_GB2312" pitchFamily="49" charset="-122"/>
              </a:rPr>
              <a:t>B D C A H G K F E</a:t>
            </a:r>
          </a:p>
        </p:txBody>
      </p:sp>
    </p:spTree>
    <p:extLst>
      <p:ext uri="{BB962C8B-B14F-4D97-AF65-F5344CB8AC3E}">
        <p14:creationId xmlns:p14="http://schemas.microsoft.com/office/powerpoint/2010/main" val="2328365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B41BF6A4-94D9-4351-A504-C8153734C016}" type="slidenum">
              <a:rPr kumimoji="0" lang="en-US" altLang="zh-CN" sz="1400" b="0" smtClean="0">
                <a:solidFill>
                  <a:schemeClr val="tx1"/>
                </a:solidFill>
              </a:rPr>
              <a:pPr eaLnBrk="1" hangingPunct="1"/>
              <a:t>88</a:t>
            </a:fld>
            <a:endParaRPr kumimoji="0" lang="en-US" altLang="zh-CN" sz="1400" b="0" smtClean="0">
              <a:solidFill>
                <a:schemeClr val="tx1"/>
              </a:solidFill>
            </a:endParaRPr>
          </a:p>
        </p:txBody>
      </p:sp>
      <p:sp>
        <p:nvSpPr>
          <p:cNvPr id="83971" name="Rectangle 4"/>
          <p:cNvSpPr>
            <a:spLocks noGrp="1" noChangeArrowheads="1"/>
          </p:cNvSpPr>
          <p:nvPr>
            <p:ph type="title"/>
          </p:nvPr>
        </p:nvSpPr>
        <p:spPr/>
        <p:txBody>
          <a:bodyPr/>
          <a:lstStyle/>
          <a:p>
            <a:pPr eaLnBrk="1" hangingPunct="1"/>
            <a:r>
              <a:rPr lang="en-US" altLang="zh-CN" smtClean="0"/>
              <a:t>6.6    </a:t>
            </a:r>
            <a:r>
              <a:rPr lang="zh-CN" altLang="en-US" smtClean="0"/>
              <a:t>树和森林的表示方法</a:t>
            </a:r>
          </a:p>
        </p:txBody>
      </p:sp>
      <p:sp>
        <p:nvSpPr>
          <p:cNvPr id="83972" name="Rectangle 5"/>
          <p:cNvSpPr>
            <a:spLocks noGrp="1" noChangeArrowheads="1"/>
          </p:cNvSpPr>
          <p:nvPr>
            <p:ph type="body" idx="1"/>
          </p:nvPr>
        </p:nvSpPr>
        <p:spPr/>
        <p:txBody>
          <a:bodyPr/>
          <a:lstStyle/>
          <a:p>
            <a:pPr marL="533400" indent="-533400" eaLnBrk="1" hangingPunct="1"/>
            <a:r>
              <a:rPr lang="en-US" altLang="zh-CN" dirty="0" smtClean="0"/>
              <a:t>6.6.1 </a:t>
            </a:r>
            <a:r>
              <a:rPr lang="zh-CN" altLang="en-US" dirty="0" smtClean="0"/>
              <a:t>树的三种存储结构</a:t>
            </a:r>
          </a:p>
          <a:p>
            <a:pPr marL="990600" lvl="1" indent="-533400" eaLnBrk="1" hangingPunct="1">
              <a:buFontTx/>
              <a:buAutoNum type="arabicPeriod"/>
            </a:pPr>
            <a:r>
              <a:rPr lang="zh-CN" altLang="en-US" dirty="0" smtClean="0"/>
              <a:t>双亲表示法</a:t>
            </a:r>
          </a:p>
          <a:p>
            <a:pPr marL="990600" lvl="1" indent="-533400" eaLnBrk="1" hangingPunct="1">
              <a:buFontTx/>
              <a:buAutoNum type="arabicPeriod"/>
            </a:pPr>
            <a:r>
              <a:rPr lang="zh-CN" altLang="en-US" dirty="0" smtClean="0"/>
              <a:t>孩子链表表示法</a:t>
            </a:r>
          </a:p>
          <a:p>
            <a:pPr marL="990600" lvl="1" indent="-533400" eaLnBrk="1" hangingPunct="1">
              <a:buFontTx/>
              <a:buAutoNum type="arabicPeriod"/>
            </a:pPr>
            <a:r>
              <a:rPr lang="zh-CN" altLang="en-US" dirty="0" smtClean="0"/>
              <a:t>树的二叉链表</a:t>
            </a:r>
            <a:r>
              <a:rPr lang="en-US" altLang="zh-CN" dirty="0" smtClean="0"/>
              <a:t>(</a:t>
            </a:r>
            <a:r>
              <a:rPr lang="zh-CN" altLang="en-US" dirty="0" smtClean="0"/>
              <a:t>孩子</a:t>
            </a:r>
            <a:r>
              <a:rPr lang="en-US" altLang="zh-CN" dirty="0" smtClean="0"/>
              <a:t>-</a:t>
            </a:r>
            <a:r>
              <a:rPr lang="zh-CN" altLang="en-US" dirty="0" smtClean="0"/>
              <a:t>兄弟）存储表示法</a:t>
            </a:r>
          </a:p>
          <a:p>
            <a:pPr marL="533400" indent="-533400" eaLnBrk="1" hangingPunct="1"/>
            <a:endParaRPr lang="en-US" altLang="zh-CN" dirty="0"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79721FF7-4D99-48A5-B277-181FA5E73D3C}" type="slidenum">
              <a:rPr kumimoji="0" lang="en-US" altLang="zh-CN" sz="1400" b="0" smtClean="0">
                <a:solidFill>
                  <a:schemeClr val="tx1"/>
                </a:solidFill>
              </a:rPr>
              <a:pPr eaLnBrk="1" hangingPunct="1"/>
              <a:t>89</a:t>
            </a:fld>
            <a:endParaRPr kumimoji="0" lang="en-US" altLang="zh-CN" sz="1400" b="0" smtClean="0">
              <a:solidFill>
                <a:schemeClr val="tx1"/>
              </a:solidFill>
            </a:endParaRPr>
          </a:p>
        </p:txBody>
      </p:sp>
      <p:sp>
        <p:nvSpPr>
          <p:cNvPr id="84995"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grpSp>
        <p:nvGrpSpPr>
          <p:cNvPr id="84996" name="Group 68"/>
          <p:cNvGrpSpPr>
            <a:grpSpLocks/>
          </p:cNvGrpSpPr>
          <p:nvPr/>
        </p:nvGrpSpPr>
        <p:grpSpPr bwMode="auto">
          <a:xfrm>
            <a:off x="762000" y="2438400"/>
            <a:ext cx="2590800" cy="3962400"/>
            <a:chOff x="432" y="1248"/>
            <a:chExt cx="1632" cy="2496"/>
          </a:xfrm>
        </p:grpSpPr>
        <p:sp>
          <p:nvSpPr>
            <p:cNvPr id="85037" name="Line 12"/>
            <p:cNvSpPr>
              <a:spLocks noChangeShapeType="1"/>
            </p:cNvSpPr>
            <p:nvPr/>
          </p:nvSpPr>
          <p:spPr bwMode="auto">
            <a:xfrm>
              <a:off x="1248" y="1632"/>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8" name="Line 13"/>
            <p:cNvSpPr>
              <a:spLocks noChangeShapeType="1"/>
            </p:cNvSpPr>
            <p:nvPr/>
          </p:nvSpPr>
          <p:spPr bwMode="auto">
            <a:xfrm>
              <a:off x="1392" y="1536"/>
              <a:ext cx="432"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9" name="Line 14"/>
            <p:cNvSpPr>
              <a:spLocks noChangeShapeType="1"/>
            </p:cNvSpPr>
            <p:nvPr/>
          </p:nvSpPr>
          <p:spPr bwMode="auto">
            <a:xfrm flipH="1">
              <a:off x="624" y="1536"/>
              <a:ext cx="480"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0" name="Line 15"/>
            <p:cNvSpPr>
              <a:spLocks noChangeShapeType="1"/>
            </p:cNvSpPr>
            <p:nvPr/>
          </p:nvSpPr>
          <p:spPr bwMode="auto">
            <a:xfrm flipH="1">
              <a:off x="912" y="2256"/>
              <a:ext cx="288" cy="43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1" name="Line 16"/>
            <p:cNvSpPr>
              <a:spLocks noChangeShapeType="1"/>
            </p:cNvSpPr>
            <p:nvPr/>
          </p:nvSpPr>
          <p:spPr bwMode="auto">
            <a:xfrm>
              <a:off x="1296" y="2256"/>
              <a:ext cx="384"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2" name="Line 17"/>
            <p:cNvSpPr>
              <a:spLocks noChangeShapeType="1"/>
            </p:cNvSpPr>
            <p:nvPr/>
          </p:nvSpPr>
          <p:spPr bwMode="auto">
            <a:xfrm>
              <a:off x="1728" y="3024"/>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3" name="Oval 5"/>
            <p:cNvSpPr>
              <a:spLocks noChangeArrowheads="1"/>
            </p:cNvSpPr>
            <p:nvPr/>
          </p:nvSpPr>
          <p:spPr bwMode="auto">
            <a:xfrm>
              <a:off x="1056" y="12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A</a:t>
              </a:r>
            </a:p>
          </p:txBody>
        </p:sp>
        <p:sp>
          <p:nvSpPr>
            <p:cNvPr id="85044" name="Oval 6"/>
            <p:cNvSpPr>
              <a:spLocks noChangeArrowheads="1"/>
            </p:cNvSpPr>
            <p:nvPr/>
          </p:nvSpPr>
          <p:spPr bwMode="auto">
            <a:xfrm>
              <a:off x="1056"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sp>
          <p:nvSpPr>
            <p:cNvPr id="85045" name="Oval 7"/>
            <p:cNvSpPr>
              <a:spLocks noChangeArrowheads="1"/>
            </p:cNvSpPr>
            <p:nvPr/>
          </p:nvSpPr>
          <p:spPr bwMode="auto">
            <a:xfrm>
              <a:off x="432"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85046" name="Oval 8"/>
            <p:cNvSpPr>
              <a:spLocks noChangeArrowheads="1"/>
            </p:cNvSpPr>
            <p:nvPr/>
          </p:nvSpPr>
          <p:spPr bwMode="auto">
            <a:xfrm>
              <a:off x="1680"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85047" name="Oval 9"/>
            <p:cNvSpPr>
              <a:spLocks noChangeArrowheads="1"/>
            </p:cNvSpPr>
            <p:nvPr/>
          </p:nvSpPr>
          <p:spPr bwMode="auto">
            <a:xfrm>
              <a:off x="672" y="264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85048" name="Oval 10"/>
            <p:cNvSpPr>
              <a:spLocks noChangeArrowheads="1"/>
            </p:cNvSpPr>
            <p:nvPr/>
          </p:nvSpPr>
          <p:spPr bwMode="auto">
            <a:xfrm>
              <a:off x="1536" y="264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85049" name="Oval 11"/>
            <p:cNvSpPr>
              <a:spLocks noChangeArrowheads="1"/>
            </p:cNvSpPr>
            <p:nvPr/>
          </p:nvSpPr>
          <p:spPr bwMode="auto">
            <a:xfrm>
              <a:off x="1536" y="336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grpSp>
      <p:sp>
        <p:nvSpPr>
          <p:cNvPr id="411666" name="Text Box 18"/>
          <p:cNvSpPr txBox="1">
            <a:spLocks noChangeArrowheads="1"/>
          </p:cNvSpPr>
          <p:nvPr/>
        </p:nvSpPr>
        <p:spPr bwMode="auto">
          <a:xfrm>
            <a:off x="4267200" y="1600200"/>
            <a:ext cx="844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r" eaLnBrk="1" hangingPunct="1">
              <a:spcBef>
                <a:spcPct val="0"/>
              </a:spcBef>
            </a:pPr>
            <a:r>
              <a:rPr lang="en-US" altLang="zh-CN" sz="3200">
                <a:solidFill>
                  <a:srgbClr val="000099"/>
                </a:solidFill>
              </a:rPr>
              <a:t>n=7</a:t>
            </a:r>
            <a:endParaRPr lang="en-US" altLang="zh-CN" sz="3200">
              <a:solidFill>
                <a:schemeClr val="tx1"/>
              </a:solidFill>
            </a:endParaRPr>
          </a:p>
        </p:txBody>
      </p:sp>
      <p:graphicFrame>
        <p:nvGraphicFramePr>
          <p:cNvPr id="411715" name="Group 67"/>
          <p:cNvGraphicFramePr>
            <a:graphicFrameLocks noGrp="1"/>
          </p:cNvGraphicFramePr>
          <p:nvPr/>
        </p:nvGraphicFramePr>
        <p:xfrm>
          <a:off x="5073650" y="1600200"/>
          <a:ext cx="2809875" cy="4632960"/>
        </p:xfrm>
        <a:graphic>
          <a:graphicData uri="http://schemas.openxmlformats.org/drawingml/2006/table">
            <a:tbl>
              <a:tblPr/>
              <a:tblGrid>
                <a:gridCol w="401638"/>
                <a:gridCol w="950912"/>
                <a:gridCol w="1457325"/>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32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parent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1714" name="Rectangle 66"/>
          <p:cNvSpPr>
            <a:spLocks noChangeArrowheads="1"/>
          </p:cNvSpPr>
          <p:nvPr/>
        </p:nvSpPr>
        <p:spPr bwMode="auto">
          <a:xfrm>
            <a:off x="4311650" y="2209800"/>
            <a:ext cx="800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r">
              <a:spcBef>
                <a:spcPct val="0"/>
              </a:spcBef>
            </a:pPr>
            <a:r>
              <a:rPr lang="en-US" altLang="zh-CN" sz="3200">
                <a:solidFill>
                  <a:srgbClr val="000099"/>
                </a:solidFill>
              </a:rPr>
              <a:t>r=0</a:t>
            </a:r>
          </a:p>
        </p:txBody>
      </p:sp>
      <p:sp>
        <p:nvSpPr>
          <p:cNvPr id="85036" name="Rectangle 69"/>
          <p:cNvSpPr>
            <a:spLocks noChangeArrowheads="1"/>
          </p:cNvSpPr>
          <p:nvPr/>
        </p:nvSpPr>
        <p:spPr bwMode="auto">
          <a:xfrm>
            <a:off x="533400" y="1600200"/>
            <a:ext cx="2973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3600">
                <a:ea typeface="楷体_GB2312" pitchFamily="49" charset="-122"/>
              </a:rPr>
              <a:t>1) </a:t>
            </a:r>
            <a:r>
              <a:rPr lang="zh-CN" altLang="en-US" sz="3600">
                <a:ea typeface="楷体_GB2312" pitchFamily="49" charset="-122"/>
              </a:rPr>
              <a:t>双亲表示法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1666"/>
                                        </p:tgtEl>
                                        <p:attrNameLst>
                                          <p:attrName>style.visibility</p:attrName>
                                        </p:attrNameLst>
                                      </p:cBhvr>
                                      <p:to>
                                        <p:strVal val="visible"/>
                                      </p:to>
                                    </p:set>
                                    <p:animEffect transition="in" filter="wipe(up)">
                                      <p:cBhvr>
                                        <p:cTn id="7" dur="500"/>
                                        <p:tgtEl>
                                          <p:spTgt spid="411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1714"/>
                                        </p:tgtEl>
                                        <p:attrNameLst>
                                          <p:attrName>style.visibility</p:attrName>
                                        </p:attrNameLst>
                                      </p:cBhvr>
                                      <p:to>
                                        <p:strVal val="visible"/>
                                      </p:to>
                                    </p:set>
                                    <p:animEffect transition="in" filter="wipe(up)">
                                      <p:cBhvr>
                                        <p:cTn id="12" dur="500"/>
                                        <p:tgtEl>
                                          <p:spTgt spid="411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11715"/>
                                        </p:tgtEl>
                                        <p:attrNameLst>
                                          <p:attrName>style.visibility</p:attrName>
                                        </p:attrNameLst>
                                      </p:cBhvr>
                                      <p:to>
                                        <p:strVal val="visible"/>
                                      </p:to>
                                    </p:set>
                                    <p:animEffect transition="in" filter="wipe(up)">
                                      <p:cBhvr>
                                        <p:cTn id="17" dur="500"/>
                                        <p:tgtEl>
                                          <p:spTgt spid="411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66" grpId="0" autoUpdateAnimBg="0"/>
      <p:bldP spid="41171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16467103-8E9C-4638-B7C2-65C921BCBC1E}" type="slidenum">
              <a:rPr kumimoji="0" lang="en-US" altLang="zh-CN" sz="1400" b="0" smtClean="0">
                <a:solidFill>
                  <a:schemeClr val="tx1"/>
                </a:solidFill>
              </a:rPr>
              <a:pPr eaLnBrk="1" hangingPunct="1"/>
              <a:t>9</a:t>
            </a:fld>
            <a:endParaRPr kumimoji="0" lang="en-US" altLang="zh-CN" sz="1400" b="0" smtClean="0">
              <a:solidFill>
                <a:schemeClr val="tx1"/>
              </a:solidFill>
            </a:endParaRPr>
          </a:p>
        </p:txBody>
      </p:sp>
      <p:sp>
        <p:nvSpPr>
          <p:cNvPr id="12291" name="Rectangle 2"/>
          <p:cNvSpPr>
            <a:spLocks noGrp="1" noChangeArrowheads="1"/>
          </p:cNvSpPr>
          <p:nvPr>
            <p:ph type="title"/>
          </p:nvPr>
        </p:nvSpPr>
        <p:spPr/>
        <p:txBody>
          <a:bodyPr/>
          <a:lstStyle/>
          <a:p>
            <a:pPr eaLnBrk="1" hangingPunct="1"/>
            <a:r>
              <a:rPr lang="en-US" altLang="zh-CN" smtClean="0"/>
              <a:t> </a:t>
            </a:r>
            <a:r>
              <a:rPr lang="zh-CN" altLang="en-US" smtClean="0"/>
              <a:t>基本操作：</a:t>
            </a:r>
          </a:p>
        </p:txBody>
      </p:sp>
      <p:sp>
        <p:nvSpPr>
          <p:cNvPr id="12292" name="Rectangle 3"/>
          <p:cNvSpPr>
            <a:spLocks noGrp="1" noChangeArrowheads="1"/>
          </p:cNvSpPr>
          <p:nvPr>
            <p:ph type="body" idx="1"/>
          </p:nvPr>
        </p:nvSpPr>
        <p:spPr/>
        <p:txBody>
          <a:bodyPr/>
          <a:lstStyle/>
          <a:p>
            <a:pPr eaLnBrk="1" hangingPunct="1"/>
            <a:r>
              <a:rPr lang="zh-CN" altLang="en-US" dirty="0" smtClean="0"/>
              <a:t>访问类</a:t>
            </a:r>
          </a:p>
          <a:p>
            <a:pPr lvl="1" eaLnBrk="1" hangingPunct="1"/>
            <a:r>
              <a:rPr lang="zh-CN" altLang="en-US" dirty="0" smtClean="0"/>
              <a:t> </a:t>
            </a:r>
            <a:r>
              <a:rPr lang="en-US" altLang="zh-CN" dirty="0" smtClean="0"/>
              <a:t>Root(T) // </a:t>
            </a:r>
            <a:r>
              <a:rPr lang="zh-CN" altLang="en-US" dirty="0" smtClean="0"/>
              <a:t>求树的根结点  </a:t>
            </a:r>
          </a:p>
          <a:p>
            <a:pPr lvl="1" eaLnBrk="1" hangingPunct="1"/>
            <a:r>
              <a:rPr lang="en-US" altLang="zh-CN" dirty="0" smtClean="0"/>
              <a:t>Value(T, </a:t>
            </a:r>
            <a:r>
              <a:rPr lang="en-US" altLang="zh-CN" dirty="0" err="1" smtClean="0"/>
              <a:t>cur_e</a:t>
            </a:r>
            <a:r>
              <a:rPr lang="en-US" altLang="zh-CN" dirty="0" smtClean="0"/>
              <a:t>) // </a:t>
            </a:r>
            <a:r>
              <a:rPr lang="zh-CN" altLang="en-US" dirty="0" smtClean="0"/>
              <a:t>求当前结点的元素值 </a:t>
            </a:r>
          </a:p>
          <a:p>
            <a:pPr lvl="1" eaLnBrk="1" hangingPunct="1"/>
            <a:r>
              <a:rPr lang="en-US" altLang="zh-CN" dirty="0" smtClean="0"/>
              <a:t>Parent(T, </a:t>
            </a:r>
            <a:r>
              <a:rPr lang="en-US" altLang="zh-CN" dirty="0" err="1" smtClean="0"/>
              <a:t>cur_e</a:t>
            </a:r>
            <a:r>
              <a:rPr lang="en-US" altLang="zh-CN" dirty="0" smtClean="0"/>
              <a:t>) // </a:t>
            </a:r>
            <a:r>
              <a:rPr lang="zh-CN" altLang="en-US" dirty="0" smtClean="0"/>
              <a:t>求当前结点的双亲结点</a:t>
            </a:r>
          </a:p>
          <a:p>
            <a:pPr lvl="1" eaLnBrk="1" hangingPunct="1"/>
            <a:r>
              <a:rPr lang="en-US" altLang="zh-CN" dirty="0" err="1" smtClean="0"/>
              <a:t>LeftChild</a:t>
            </a:r>
            <a:r>
              <a:rPr lang="en-US" altLang="zh-CN" dirty="0" smtClean="0"/>
              <a:t>(T, </a:t>
            </a:r>
            <a:r>
              <a:rPr lang="en-US" altLang="zh-CN" dirty="0" err="1" smtClean="0"/>
              <a:t>cur_e</a:t>
            </a:r>
            <a:r>
              <a:rPr lang="en-US" altLang="zh-CN" dirty="0" smtClean="0"/>
              <a:t>) // </a:t>
            </a:r>
            <a:r>
              <a:rPr lang="zh-CN" altLang="en-US" dirty="0" smtClean="0"/>
              <a:t>求当前结点的最左孩子 </a:t>
            </a:r>
          </a:p>
          <a:p>
            <a:pPr lvl="1" eaLnBrk="1" hangingPunct="1"/>
            <a:r>
              <a:rPr lang="en-US" altLang="zh-CN" dirty="0" err="1" smtClean="0"/>
              <a:t>RightSibling</a:t>
            </a:r>
            <a:r>
              <a:rPr lang="en-US" altLang="zh-CN" dirty="0" smtClean="0"/>
              <a:t>(T, </a:t>
            </a:r>
            <a:r>
              <a:rPr lang="en-US" altLang="zh-CN" dirty="0" err="1" smtClean="0"/>
              <a:t>cur_e</a:t>
            </a:r>
            <a:r>
              <a:rPr lang="en-US" altLang="zh-CN" dirty="0" smtClean="0"/>
              <a:t>)  // </a:t>
            </a:r>
            <a:r>
              <a:rPr lang="zh-CN" altLang="en-US" dirty="0" smtClean="0"/>
              <a:t>求当前结点的右兄弟</a:t>
            </a:r>
          </a:p>
          <a:p>
            <a:pPr lvl="1" eaLnBrk="1" hangingPunct="1"/>
            <a:r>
              <a:rPr lang="en-US" altLang="zh-CN" dirty="0" err="1" smtClean="0">
                <a:solidFill>
                  <a:srgbClr val="FF0000"/>
                </a:solidFill>
              </a:rPr>
              <a:t>TraverseTree</a:t>
            </a:r>
            <a:r>
              <a:rPr lang="en-US" altLang="zh-CN" dirty="0" smtClean="0">
                <a:solidFill>
                  <a:srgbClr val="FF0000"/>
                </a:solidFill>
              </a:rPr>
              <a:t>( T, Visit() )  // </a:t>
            </a:r>
            <a:r>
              <a:rPr lang="zh-CN" altLang="en-US" dirty="0" smtClean="0">
                <a:solidFill>
                  <a:srgbClr val="FF0000"/>
                </a:solidFill>
              </a:rPr>
              <a:t>遍历</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DB372E56-3163-4E9E-98AA-54F61C7155D9}" type="slidenum">
              <a:rPr kumimoji="0" lang="en-US" altLang="zh-CN" sz="1400" b="0" smtClean="0">
                <a:solidFill>
                  <a:schemeClr val="tx1"/>
                </a:solidFill>
              </a:rPr>
              <a:pPr eaLnBrk="1" hangingPunct="1"/>
              <a:t>90</a:t>
            </a:fld>
            <a:endParaRPr kumimoji="0" lang="en-US" altLang="zh-CN" sz="1400" b="0" smtClean="0">
              <a:solidFill>
                <a:schemeClr val="tx1"/>
              </a:solidFill>
            </a:endParaRPr>
          </a:p>
        </p:txBody>
      </p:sp>
      <p:sp>
        <p:nvSpPr>
          <p:cNvPr id="86019"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grpSp>
        <p:nvGrpSpPr>
          <p:cNvPr id="2" name="Group 4"/>
          <p:cNvGrpSpPr>
            <a:grpSpLocks/>
          </p:cNvGrpSpPr>
          <p:nvPr/>
        </p:nvGrpSpPr>
        <p:grpSpPr bwMode="auto">
          <a:xfrm>
            <a:off x="3873500" y="2301875"/>
            <a:ext cx="3200400" cy="730250"/>
            <a:chOff x="2208" y="1488"/>
            <a:chExt cx="2016" cy="460"/>
          </a:xfrm>
        </p:grpSpPr>
        <p:sp>
          <p:nvSpPr>
            <p:cNvPr id="86024" name="Text Box 5"/>
            <p:cNvSpPr txBox="1">
              <a:spLocks noChangeArrowheads="1"/>
            </p:cNvSpPr>
            <p:nvPr/>
          </p:nvSpPr>
          <p:spPr bwMode="auto">
            <a:xfrm>
              <a:off x="2208" y="1488"/>
              <a:ext cx="2016" cy="460"/>
            </a:xfrm>
            <a:prstGeom prst="rect">
              <a:avLst/>
            </a:prstGeom>
            <a:solidFill>
              <a:srgbClr val="FFFF99">
                <a:alpha val="50195"/>
              </a:srgbClr>
            </a:solidFill>
            <a:ln w="28575" cap="sq">
              <a:solidFill>
                <a:srgbClr val="993300"/>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4000" b="0">
                  <a:solidFill>
                    <a:schemeClr val="tx1"/>
                  </a:solidFill>
                </a:rPr>
                <a:t> </a:t>
              </a:r>
              <a:r>
                <a:rPr lang="en-US" altLang="zh-CN" sz="4000">
                  <a:solidFill>
                    <a:schemeClr val="tx1"/>
                  </a:solidFill>
                </a:rPr>
                <a:t>data   parent</a:t>
              </a:r>
              <a:endParaRPr lang="en-US" altLang="zh-CN" sz="4000" b="0">
                <a:solidFill>
                  <a:schemeClr val="tx1"/>
                </a:solidFill>
              </a:endParaRPr>
            </a:p>
          </p:txBody>
        </p:sp>
        <p:sp>
          <p:nvSpPr>
            <p:cNvPr id="86025" name="Line 6"/>
            <p:cNvSpPr>
              <a:spLocks noChangeShapeType="1"/>
            </p:cNvSpPr>
            <p:nvPr/>
          </p:nvSpPr>
          <p:spPr bwMode="auto">
            <a:xfrm>
              <a:off x="3110" y="1506"/>
              <a:ext cx="0" cy="442"/>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2679" name="Rectangle 7"/>
          <p:cNvSpPr>
            <a:spLocks noChangeArrowheads="1"/>
          </p:cNvSpPr>
          <p:nvPr/>
        </p:nvSpPr>
        <p:spPr bwMode="auto">
          <a:xfrm>
            <a:off x="901700" y="2301875"/>
            <a:ext cx="26114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spcBef>
                <a:spcPct val="0"/>
              </a:spcBef>
            </a:pPr>
            <a:r>
              <a:rPr lang="zh-CN" altLang="en-US" sz="4400" dirty="0">
                <a:solidFill>
                  <a:srgbClr val="990033"/>
                </a:solidFill>
                <a:ea typeface="楷体_GB2312" pitchFamily="49" charset="-122"/>
              </a:rPr>
              <a:t>结点结构</a:t>
            </a:r>
            <a:r>
              <a:rPr lang="en-US" altLang="zh-CN" sz="4400" dirty="0">
                <a:solidFill>
                  <a:srgbClr val="990033"/>
                </a:solidFill>
                <a:ea typeface="楷体_GB2312" pitchFamily="49" charset="-122"/>
              </a:rPr>
              <a:t>:</a:t>
            </a:r>
          </a:p>
        </p:txBody>
      </p:sp>
      <p:sp>
        <p:nvSpPr>
          <p:cNvPr id="412680" name="Text Box 8"/>
          <p:cNvSpPr txBox="1">
            <a:spLocks noChangeArrowheads="1"/>
          </p:cNvSpPr>
          <p:nvPr/>
        </p:nvSpPr>
        <p:spPr bwMode="auto">
          <a:xfrm>
            <a:off x="1511300" y="3444875"/>
            <a:ext cx="5803900" cy="2803525"/>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0"/>
              </a:spcBef>
            </a:pPr>
            <a:r>
              <a:rPr lang="en-US" altLang="zh-CN" sz="3200">
                <a:solidFill>
                  <a:schemeClr val="tx1"/>
                </a:solidFill>
                <a:ea typeface="楷体_GB2312" pitchFamily="49" charset="-122"/>
              </a:rPr>
              <a:t>#define MAX_TREE_SIZE  100</a:t>
            </a:r>
          </a:p>
          <a:p>
            <a:pPr algn="l" eaLnBrk="1" hangingPunct="1">
              <a:lnSpc>
                <a:spcPct val="110000"/>
              </a:lnSpc>
              <a:spcBef>
                <a:spcPct val="0"/>
              </a:spcBef>
            </a:pPr>
            <a:r>
              <a:rPr lang="en-US" altLang="zh-CN" sz="3200">
                <a:solidFill>
                  <a:schemeClr val="tx1"/>
                </a:solidFill>
                <a:ea typeface="楷体_GB2312" pitchFamily="49" charset="-122"/>
              </a:rPr>
              <a:t>typedef struct </a:t>
            </a:r>
            <a:r>
              <a:rPr lang="en-US" altLang="zh-CN" sz="3200">
                <a:solidFill>
                  <a:srgbClr val="000099"/>
                </a:solidFill>
                <a:ea typeface="楷体_GB2312" pitchFamily="49" charset="-122"/>
              </a:rPr>
              <a:t>PTNode</a:t>
            </a:r>
            <a:r>
              <a:rPr lang="en-US" altLang="zh-CN" sz="3200">
                <a:solidFill>
                  <a:schemeClr val="tx1"/>
                </a:solidFill>
                <a:ea typeface="楷体_GB2312" pitchFamily="49" charset="-122"/>
              </a:rPr>
              <a:t> {</a:t>
            </a:r>
          </a:p>
          <a:p>
            <a:pPr algn="l" eaLnBrk="1" hangingPunct="1">
              <a:lnSpc>
                <a:spcPct val="110000"/>
              </a:lnSpc>
              <a:spcBef>
                <a:spcPct val="0"/>
              </a:spcBef>
            </a:pPr>
            <a:r>
              <a:rPr lang="en-US" altLang="zh-CN" sz="3200">
                <a:solidFill>
                  <a:schemeClr val="tx1"/>
                </a:solidFill>
                <a:ea typeface="楷体_GB2312" pitchFamily="49" charset="-122"/>
              </a:rPr>
              <a:t>      Elem  data;</a:t>
            </a:r>
          </a:p>
          <a:p>
            <a:pPr algn="l" eaLnBrk="1" hangingPunct="1">
              <a:lnSpc>
                <a:spcPct val="110000"/>
              </a:lnSpc>
              <a:spcBef>
                <a:spcPct val="0"/>
              </a:spcBef>
            </a:pPr>
            <a:r>
              <a:rPr lang="en-US" altLang="zh-CN" sz="3200">
                <a:solidFill>
                  <a:schemeClr val="tx1"/>
                </a:solidFill>
                <a:ea typeface="楷体_GB2312" pitchFamily="49" charset="-122"/>
              </a:rPr>
              <a:t>      </a:t>
            </a:r>
            <a:r>
              <a:rPr lang="en-US" altLang="zh-CN" sz="3200">
                <a:solidFill>
                  <a:srgbClr val="FF3300"/>
                </a:solidFill>
                <a:ea typeface="楷体_GB2312" pitchFamily="49" charset="-122"/>
              </a:rPr>
              <a:t>int    parent;   // </a:t>
            </a:r>
            <a:r>
              <a:rPr lang="zh-CN" altLang="en-US" sz="3200">
                <a:solidFill>
                  <a:srgbClr val="FF3300"/>
                </a:solidFill>
                <a:ea typeface="楷体_GB2312" pitchFamily="49" charset="-122"/>
              </a:rPr>
              <a:t>双亲位置域</a:t>
            </a:r>
          </a:p>
          <a:p>
            <a:pPr algn="l" eaLnBrk="1" hangingPunct="1">
              <a:lnSpc>
                <a:spcPct val="110000"/>
              </a:lnSpc>
              <a:spcBef>
                <a:spcPct val="0"/>
              </a:spcBef>
            </a:pPr>
            <a:r>
              <a:rPr lang="zh-CN" altLang="en-US" sz="3200">
                <a:solidFill>
                  <a:schemeClr val="tx1"/>
                </a:solidFill>
                <a:ea typeface="楷体_GB2312" pitchFamily="49" charset="-122"/>
              </a:rPr>
              <a:t>   </a:t>
            </a:r>
            <a:r>
              <a:rPr lang="en-US" altLang="zh-CN" sz="3200">
                <a:solidFill>
                  <a:schemeClr val="tx1"/>
                </a:solidFill>
                <a:ea typeface="楷体_GB2312" pitchFamily="49" charset="-122"/>
              </a:rPr>
              <a:t>} PTNode; </a:t>
            </a:r>
          </a:p>
        </p:txBody>
      </p:sp>
      <p:sp>
        <p:nvSpPr>
          <p:cNvPr id="86023" name="Rectangle 9"/>
          <p:cNvSpPr>
            <a:spLocks noChangeArrowheads="1"/>
          </p:cNvSpPr>
          <p:nvPr/>
        </p:nvSpPr>
        <p:spPr bwMode="auto">
          <a:xfrm>
            <a:off x="533400" y="1447800"/>
            <a:ext cx="4772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zh-CN" altLang="en-US" sz="3600">
                <a:ea typeface="楷体_GB2312" pitchFamily="49" charset="-122"/>
              </a:rPr>
              <a:t>双亲表示法的类型描述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12680"/>
                                        </p:tgtEl>
                                        <p:attrNameLst>
                                          <p:attrName>style.visibility</p:attrName>
                                        </p:attrNameLst>
                                      </p:cBhvr>
                                      <p:to>
                                        <p:strVal val="visible"/>
                                      </p:to>
                                    </p:set>
                                    <p:animEffect transition="in" filter="barn(outHorizontal)">
                                      <p:cBhvr>
                                        <p:cTn id="7" dur="500"/>
                                        <p:tgtEl>
                                          <p:spTgt spid="412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80"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A970A460-9EEA-4E94-AD24-E6131066F503}" type="slidenum">
              <a:rPr kumimoji="0" lang="en-US" altLang="zh-CN" sz="1400" b="0" smtClean="0">
                <a:solidFill>
                  <a:schemeClr val="tx1"/>
                </a:solidFill>
              </a:rPr>
              <a:pPr eaLnBrk="1" hangingPunct="1"/>
              <a:t>91</a:t>
            </a:fld>
            <a:endParaRPr kumimoji="0" lang="en-US" altLang="zh-CN" sz="1400" b="0" smtClean="0">
              <a:solidFill>
                <a:schemeClr val="tx1"/>
              </a:solidFill>
            </a:endParaRPr>
          </a:p>
        </p:txBody>
      </p:sp>
      <p:sp>
        <p:nvSpPr>
          <p:cNvPr id="87043"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sp>
        <p:nvSpPr>
          <p:cNvPr id="413700" name="Rectangle 4"/>
          <p:cNvSpPr>
            <a:spLocks noChangeArrowheads="1"/>
          </p:cNvSpPr>
          <p:nvPr/>
        </p:nvSpPr>
        <p:spPr bwMode="auto">
          <a:xfrm>
            <a:off x="755576" y="2348880"/>
            <a:ext cx="20510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lnSpc>
                <a:spcPct val="110000"/>
              </a:lnSpc>
              <a:spcBef>
                <a:spcPct val="0"/>
              </a:spcBef>
            </a:pPr>
            <a:r>
              <a:rPr lang="zh-CN" altLang="en-US" sz="4400" dirty="0">
                <a:solidFill>
                  <a:srgbClr val="990033"/>
                </a:solidFill>
                <a:ea typeface="楷体_GB2312" pitchFamily="49" charset="-122"/>
              </a:rPr>
              <a:t>树结构</a:t>
            </a:r>
            <a:r>
              <a:rPr lang="en-US" altLang="zh-CN" sz="4400" dirty="0">
                <a:solidFill>
                  <a:srgbClr val="990033"/>
                </a:solidFill>
                <a:ea typeface="楷体_GB2312" pitchFamily="49" charset="-122"/>
              </a:rPr>
              <a:t>:</a:t>
            </a:r>
          </a:p>
        </p:txBody>
      </p:sp>
      <p:sp>
        <p:nvSpPr>
          <p:cNvPr id="413701" name="Text Box 5"/>
          <p:cNvSpPr txBox="1">
            <a:spLocks noChangeArrowheads="1"/>
          </p:cNvSpPr>
          <p:nvPr/>
        </p:nvSpPr>
        <p:spPr bwMode="auto">
          <a:xfrm>
            <a:off x="914400" y="3573016"/>
            <a:ext cx="7315200" cy="2266950"/>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0"/>
              </a:spcBef>
            </a:pPr>
            <a:r>
              <a:rPr lang="en-US" altLang="zh-CN" sz="3200">
                <a:solidFill>
                  <a:schemeClr val="tx1"/>
                </a:solidFill>
                <a:ea typeface="楷体_GB2312" pitchFamily="49" charset="-122"/>
              </a:rPr>
              <a:t>typedef struct {</a:t>
            </a:r>
          </a:p>
          <a:p>
            <a:pPr algn="l" eaLnBrk="1" hangingPunct="1">
              <a:lnSpc>
                <a:spcPct val="110000"/>
              </a:lnSpc>
              <a:spcBef>
                <a:spcPct val="0"/>
              </a:spcBef>
            </a:pPr>
            <a:r>
              <a:rPr lang="en-US" altLang="zh-CN" sz="3200">
                <a:solidFill>
                  <a:schemeClr val="tx1"/>
                </a:solidFill>
                <a:ea typeface="楷体_GB2312" pitchFamily="49" charset="-122"/>
              </a:rPr>
              <a:t>     PTNode  nodes [MAX_TREE_SIZE];</a:t>
            </a:r>
          </a:p>
          <a:p>
            <a:pPr algn="l" eaLnBrk="1" hangingPunct="1">
              <a:lnSpc>
                <a:spcPct val="110000"/>
              </a:lnSpc>
              <a:spcBef>
                <a:spcPct val="0"/>
              </a:spcBef>
            </a:pPr>
            <a:r>
              <a:rPr lang="en-US" altLang="zh-CN" sz="3200">
                <a:solidFill>
                  <a:srgbClr val="FF3300"/>
                </a:solidFill>
                <a:ea typeface="楷体_GB2312" pitchFamily="49" charset="-122"/>
              </a:rPr>
              <a:t>     int    r, n; // </a:t>
            </a:r>
            <a:r>
              <a:rPr lang="zh-CN" altLang="en-US" sz="3200">
                <a:solidFill>
                  <a:srgbClr val="FF3300"/>
                </a:solidFill>
                <a:ea typeface="楷体_GB2312" pitchFamily="49" charset="-122"/>
              </a:rPr>
              <a:t>根结点的位置和结点个数</a:t>
            </a:r>
          </a:p>
          <a:p>
            <a:pPr algn="l" eaLnBrk="1" hangingPunct="1">
              <a:lnSpc>
                <a:spcPct val="110000"/>
              </a:lnSpc>
              <a:spcBef>
                <a:spcPct val="0"/>
              </a:spcBef>
            </a:pPr>
            <a:r>
              <a:rPr lang="zh-CN" altLang="en-US" sz="3200">
                <a:solidFill>
                  <a:schemeClr val="tx1"/>
                </a:solidFill>
                <a:ea typeface="楷体_GB2312" pitchFamily="49" charset="-122"/>
              </a:rPr>
              <a:t>   </a:t>
            </a:r>
            <a:r>
              <a:rPr lang="en-US" altLang="zh-CN" sz="3200">
                <a:solidFill>
                  <a:schemeClr val="tx1"/>
                </a:solidFill>
                <a:ea typeface="楷体_GB2312" pitchFamily="49" charset="-122"/>
              </a:rPr>
              <a:t>} </a:t>
            </a:r>
            <a:r>
              <a:rPr lang="en-US" altLang="zh-CN" sz="3200">
                <a:solidFill>
                  <a:srgbClr val="FF3300"/>
                </a:solidFill>
                <a:ea typeface="楷体_GB2312" pitchFamily="49" charset="-122"/>
              </a:rPr>
              <a:t>PTree</a:t>
            </a:r>
            <a:r>
              <a:rPr lang="en-US" altLang="zh-CN" sz="3200">
                <a:solidFill>
                  <a:schemeClr val="tx1"/>
                </a:solidFill>
                <a:ea typeface="楷体_GB2312" pitchFamily="49" charset="-122"/>
              </a:rPr>
              <a:t>;</a:t>
            </a:r>
          </a:p>
        </p:txBody>
      </p:sp>
      <p:sp>
        <p:nvSpPr>
          <p:cNvPr id="87046" name="Rectangle 6"/>
          <p:cNvSpPr>
            <a:spLocks noChangeArrowheads="1"/>
          </p:cNvSpPr>
          <p:nvPr/>
        </p:nvSpPr>
        <p:spPr bwMode="auto">
          <a:xfrm>
            <a:off x="533400" y="1447800"/>
            <a:ext cx="4772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zh-CN" altLang="en-US" sz="3600">
                <a:ea typeface="楷体_GB2312" pitchFamily="49" charset="-122"/>
              </a:rPr>
              <a:t>双亲表示法的类型描述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13701"/>
                                        </p:tgtEl>
                                        <p:attrNameLst>
                                          <p:attrName>style.visibility</p:attrName>
                                        </p:attrNameLst>
                                      </p:cBhvr>
                                      <p:to>
                                        <p:strVal val="visible"/>
                                      </p:to>
                                    </p:set>
                                    <p:animEffect transition="in" filter="strips(downLeft)">
                                      <p:cBhvr>
                                        <p:cTn id="7" dur="500"/>
                                        <p:tgtEl>
                                          <p:spTgt spid="413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1"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DC54388A-9789-4D16-98F7-31E09220A6AB}" type="slidenum">
              <a:rPr kumimoji="0" lang="en-US" altLang="zh-CN" sz="1400" b="0" smtClean="0">
                <a:solidFill>
                  <a:schemeClr val="tx1"/>
                </a:solidFill>
              </a:rPr>
              <a:pPr eaLnBrk="1" hangingPunct="1"/>
              <a:t>92</a:t>
            </a:fld>
            <a:endParaRPr kumimoji="0" lang="en-US" altLang="zh-CN" sz="1400" b="0" smtClean="0">
              <a:solidFill>
                <a:schemeClr val="tx1"/>
              </a:solidFill>
            </a:endParaRPr>
          </a:p>
        </p:txBody>
      </p:sp>
      <p:sp>
        <p:nvSpPr>
          <p:cNvPr id="88067"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graphicFrame>
        <p:nvGraphicFramePr>
          <p:cNvPr id="414800" name="Group 80"/>
          <p:cNvGraphicFramePr>
            <a:graphicFrameLocks noGrp="1"/>
          </p:cNvGraphicFramePr>
          <p:nvPr/>
        </p:nvGraphicFramePr>
        <p:xfrm>
          <a:off x="3962400" y="1625600"/>
          <a:ext cx="2078038" cy="4632960"/>
        </p:xfrm>
        <a:graphic>
          <a:graphicData uri="http://schemas.openxmlformats.org/drawingml/2006/table">
            <a:tbl>
              <a:tblPr/>
              <a:tblGrid>
                <a:gridCol w="401638"/>
                <a:gridCol w="950912"/>
                <a:gridCol w="725488"/>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32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FC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32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32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32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32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32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32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smtClean="0">
                          <a:ln>
                            <a:noFill/>
                          </a:ln>
                          <a:solidFill>
                            <a:srgbClr val="000000"/>
                          </a:solidFill>
                          <a:effectLst/>
                          <a:latin typeface="Times New Roman" pitchFamily="18" charset="0"/>
                          <a:ea typeface="楷体_GB2312" pitchFamily="49"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32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105" name="Rectangle 81"/>
          <p:cNvSpPr>
            <a:spLocks noChangeArrowheads="1"/>
          </p:cNvSpPr>
          <p:nvPr/>
        </p:nvSpPr>
        <p:spPr bwMode="auto">
          <a:xfrm>
            <a:off x="5638800" y="939800"/>
            <a:ext cx="276701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l">
              <a:lnSpc>
                <a:spcPct val="110000"/>
              </a:lnSpc>
              <a:spcBef>
                <a:spcPct val="0"/>
              </a:spcBef>
            </a:pPr>
            <a:r>
              <a:rPr lang="en-US" altLang="zh-CN" sz="3200">
                <a:solidFill>
                  <a:srgbClr val="000000"/>
                </a:solidFill>
                <a:ea typeface="楷体_GB2312" pitchFamily="49" charset="-122"/>
              </a:rPr>
              <a:t>FC:First Child</a:t>
            </a:r>
          </a:p>
        </p:txBody>
      </p:sp>
      <p:grpSp>
        <p:nvGrpSpPr>
          <p:cNvPr id="2" name="Group 137"/>
          <p:cNvGrpSpPr>
            <a:grpSpLocks/>
          </p:cNvGrpSpPr>
          <p:nvPr/>
        </p:nvGrpSpPr>
        <p:grpSpPr bwMode="auto">
          <a:xfrm>
            <a:off x="5791200" y="5054600"/>
            <a:ext cx="1447800" cy="561975"/>
            <a:chOff x="3456" y="3120"/>
            <a:chExt cx="912" cy="354"/>
          </a:xfrm>
        </p:grpSpPr>
        <p:sp>
          <p:nvSpPr>
            <p:cNvPr id="88162" name="Rectangle 107"/>
            <p:cNvSpPr>
              <a:spLocks noChangeArrowheads="1"/>
            </p:cNvSpPr>
            <p:nvPr/>
          </p:nvSpPr>
          <p:spPr bwMode="auto">
            <a:xfrm>
              <a:off x="3888" y="3168"/>
              <a:ext cx="480" cy="28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63" name="Line 108"/>
            <p:cNvSpPr>
              <a:spLocks noChangeShapeType="1"/>
            </p:cNvSpPr>
            <p:nvPr/>
          </p:nvSpPr>
          <p:spPr bwMode="auto">
            <a:xfrm>
              <a:off x="4128" y="3168"/>
              <a:ext cx="1"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64" name="Line 109"/>
            <p:cNvSpPr>
              <a:spLocks noChangeShapeType="1"/>
            </p:cNvSpPr>
            <p:nvPr/>
          </p:nvSpPr>
          <p:spPr bwMode="auto">
            <a:xfrm flipH="1">
              <a:off x="4176" y="3216"/>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65" name="Line 110"/>
            <p:cNvSpPr>
              <a:spLocks noChangeShapeType="1"/>
            </p:cNvSpPr>
            <p:nvPr/>
          </p:nvSpPr>
          <p:spPr bwMode="auto">
            <a:xfrm>
              <a:off x="4241" y="3225"/>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66" name="Text Box 112"/>
            <p:cNvSpPr txBox="1">
              <a:spLocks noChangeArrowheads="1"/>
            </p:cNvSpPr>
            <p:nvPr/>
          </p:nvSpPr>
          <p:spPr bwMode="auto">
            <a:xfrm>
              <a:off x="3888" y="3120"/>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6</a:t>
              </a:r>
            </a:p>
          </p:txBody>
        </p:sp>
        <p:sp>
          <p:nvSpPr>
            <p:cNvPr id="88167" name="Line 113"/>
            <p:cNvSpPr>
              <a:spLocks noChangeShapeType="1"/>
            </p:cNvSpPr>
            <p:nvPr/>
          </p:nvSpPr>
          <p:spPr bwMode="auto">
            <a:xfrm>
              <a:off x="3456" y="3312"/>
              <a:ext cx="384" cy="0"/>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3" name="Group 123"/>
          <p:cNvGrpSpPr>
            <a:grpSpLocks/>
          </p:cNvGrpSpPr>
          <p:nvPr/>
        </p:nvGrpSpPr>
        <p:grpSpPr bwMode="auto">
          <a:xfrm>
            <a:off x="5867400" y="3378200"/>
            <a:ext cx="2286000" cy="561975"/>
            <a:chOff x="3504" y="2064"/>
            <a:chExt cx="1440" cy="354"/>
          </a:xfrm>
        </p:grpSpPr>
        <p:sp>
          <p:nvSpPr>
            <p:cNvPr id="88152" name="Rectangle 87"/>
            <p:cNvSpPr>
              <a:spLocks noChangeArrowheads="1"/>
            </p:cNvSpPr>
            <p:nvPr/>
          </p:nvSpPr>
          <p:spPr bwMode="auto">
            <a:xfrm>
              <a:off x="3792" y="2112"/>
              <a:ext cx="480" cy="28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53" name="Line 88"/>
            <p:cNvSpPr>
              <a:spLocks noChangeShapeType="1"/>
            </p:cNvSpPr>
            <p:nvPr/>
          </p:nvSpPr>
          <p:spPr bwMode="auto">
            <a:xfrm>
              <a:off x="4128" y="2112"/>
              <a:ext cx="1"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54" name="Rectangle 93"/>
            <p:cNvSpPr>
              <a:spLocks noChangeArrowheads="1"/>
            </p:cNvSpPr>
            <p:nvPr/>
          </p:nvSpPr>
          <p:spPr bwMode="auto">
            <a:xfrm>
              <a:off x="4464" y="2112"/>
              <a:ext cx="480" cy="28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55" name="Line 94"/>
            <p:cNvSpPr>
              <a:spLocks noChangeShapeType="1"/>
            </p:cNvSpPr>
            <p:nvPr/>
          </p:nvSpPr>
          <p:spPr bwMode="auto">
            <a:xfrm>
              <a:off x="4704" y="2112"/>
              <a:ext cx="1"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56" name="Line 96"/>
            <p:cNvSpPr>
              <a:spLocks noChangeShapeType="1"/>
            </p:cNvSpPr>
            <p:nvPr/>
          </p:nvSpPr>
          <p:spPr bwMode="auto">
            <a:xfrm flipH="1">
              <a:off x="4752" y="2160"/>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57" name="Line 97"/>
            <p:cNvSpPr>
              <a:spLocks noChangeShapeType="1"/>
            </p:cNvSpPr>
            <p:nvPr/>
          </p:nvSpPr>
          <p:spPr bwMode="auto">
            <a:xfrm>
              <a:off x="4817" y="2169"/>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58" name="Text Box 98"/>
            <p:cNvSpPr txBox="1">
              <a:spLocks noChangeArrowheads="1"/>
            </p:cNvSpPr>
            <p:nvPr/>
          </p:nvSpPr>
          <p:spPr bwMode="auto">
            <a:xfrm>
              <a:off x="3888" y="2064"/>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4</a:t>
              </a:r>
            </a:p>
          </p:txBody>
        </p:sp>
        <p:sp>
          <p:nvSpPr>
            <p:cNvPr id="88159" name="Text Box 100"/>
            <p:cNvSpPr txBox="1">
              <a:spLocks noChangeArrowheads="1"/>
            </p:cNvSpPr>
            <p:nvPr/>
          </p:nvSpPr>
          <p:spPr bwMode="auto">
            <a:xfrm>
              <a:off x="4464" y="2064"/>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5</a:t>
              </a:r>
            </a:p>
          </p:txBody>
        </p:sp>
        <p:sp>
          <p:nvSpPr>
            <p:cNvPr id="88160" name="Line 114"/>
            <p:cNvSpPr>
              <a:spLocks noChangeShapeType="1"/>
            </p:cNvSpPr>
            <p:nvPr/>
          </p:nvSpPr>
          <p:spPr bwMode="auto">
            <a:xfrm>
              <a:off x="3504" y="2256"/>
              <a:ext cx="288" cy="0"/>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8161" name="Line 115"/>
            <p:cNvSpPr>
              <a:spLocks noChangeShapeType="1"/>
            </p:cNvSpPr>
            <p:nvPr/>
          </p:nvSpPr>
          <p:spPr bwMode="auto">
            <a:xfrm>
              <a:off x="4224" y="2256"/>
              <a:ext cx="240" cy="0"/>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4" name="Group 120"/>
          <p:cNvGrpSpPr>
            <a:grpSpLocks/>
          </p:cNvGrpSpPr>
          <p:nvPr/>
        </p:nvGrpSpPr>
        <p:grpSpPr bwMode="auto">
          <a:xfrm>
            <a:off x="5791200" y="2235200"/>
            <a:ext cx="3200400" cy="561975"/>
            <a:chOff x="3456" y="1344"/>
            <a:chExt cx="2016" cy="354"/>
          </a:xfrm>
        </p:grpSpPr>
        <p:sp>
          <p:nvSpPr>
            <p:cNvPr id="88138" name="Rectangle 68"/>
            <p:cNvSpPr>
              <a:spLocks noChangeArrowheads="1"/>
            </p:cNvSpPr>
            <p:nvPr/>
          </p:nvSpPr>
          <p:spPr bwMode="auto">
            <a:xfrm>
              <a:off x="3744" y="1392"/>
              <a:ext cx="480" cy="28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39" name="Line 69"/>
            <p:cNvSpPr>
              <a:spLocks noChangeShapeType="1"/>
            </p:cNvSpPr>
            <p:nvPr/>
          </p:nvSpPr>
          <p:spPr bwMode="auto">
            <a:xfrm>
              <a:off x="4080" y="1392"/>
              <a:ext cx="1"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40" name="Rectangle 71"/>
            <p:cNvSpPr>
              <a:spLocks noChangeArrowheads="1"/>
            </p:cNvSpPr>
            <p:nvPr/>
          </p:nvSpPr>
          <p:spPr bwMode="auto">
            <a:xfrm>
              <a:off x="4368" y="1392"/>
              <a:ext cx="480" cy="28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41" name="Line 72"/>
            <p:cNvSpPr>
              <a:spLocks noChangeShapeType="1"/>
            </p:cNvSpPr>
            <p:nvPr/>
          </p:nvSpPr>
          <p:spPr bwMode="auto">
            <a:xfrm>
              <a:off x="4704" y="1392"/>
              <a:ext cx="1"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42" name="Rectangle 74"/>
            <p:cNvSpPr>
              <a:spLocks noChangeArrowheads="1"/>
            </p:cNvSpPr>
            <p:nvPr/>
          </p:nvSpPr>
          <p:spPr bwMode="auto">
            <a:xfrm>
              <a:off x="4992" y="1392"/>
              <a:ext cx="480" cy="28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43" name="Line 75"/>
            <p:cNvSpPr>
              <a:spLocks noChangeShapeType="1"/>
            </p:cNvSpPr>
            <p:nvPr/>
          </p:nvSpPr>
          <p:spPr bwMode="auto">
            <a:xfrm>
              <a:off x="5232" y="1392"/>
              <a:ext cx="1"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44" name="Line 77"/>
            <p:cNvSpPr>
              <a:spLocks noChangeShapeType="1"/>
            </p:cNvSpPr>
            <p:nvPr/>
          </p:nvSpPr>
          <p:spPr bwMode="auto">
            <a:xfrm flipH="1">
              <a:off x="5280" y="1440"/>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45" name="Line 78"/>
            <p:cNvSpPr>
              <a:spLocks noChangeShapeType="1"/>
            </p:cNvSpPr>
            <p:nvPr/>
          </p:nvSpPr>
          <p:spPr bwMode="auto">
            <a:xfrm>
              <a:off x="5345" y="1449"/>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46" name="Text Box 82"/>
            <p:cNvSpPr txBox="1">
              <a:spLocks noChangeArrowheads="1"/>
            </p:cNvSpPr>
            <p:nvPr/>
          </p:nvSpPr>
          <p:spPr bwMode="auto">
            <a:xfrm>
              <a:off x="3840" y="1344"/>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1</a:t>
              </a:r>
            </a:p>
          </p:txBody>
        </p:sp>
        <p:sp>
          <p:nvSpPr>
            <p:cNvPr id="88147" name="Text Box 83"/>
            <p:cNvSpPr txBox="1">
              <a:spLocks noChangeArrowheads="1"/>
            </p:cNvSpPr>
            <p:nvPr/>
          </p:nvSpPr>
          <p:spPr bwMode="auto">
            <a:xfrm>
              <a:off x="4416" y="1344"/>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2</a:t>
              </a:r>
            </a:p>
          </p:txBody>
        </p:sp>
        <p:sp>
          <p:nvSpPr>
            <p:cNvPr id="88148" name="Text Box 84"/>
            <p:cNvSpPr txBox="1">
              <a:spLocks noChangeArrowheads="1"/>
            </p:cNvSpPr>
            <p:nvPr/>
          </p:nvSpPr>
          <p:spPr bwMode="auto">
            <a:xfrm>
              <a:off x="4992" y="1344"/>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3</a:t>
              </a:r>
            </a:p>
          </p:txBody>
        </p:sp>
        <p:sp>
          <p:nvSpPr>
            <p:cNvPr id="88149" name="Line 117"/>
            <p:cNvSpPr>
              <a:spLocks noChangeShapeType="1"/>
            </p:cNvSpPr>
            <p:nvPr/>
          </p:nvSpPr>
          <p:spPr bwMode="auto">
            <a:xfrm>
              <a:off x="3456" y="1536"/>
              <a:ext cx="288" cy="0"/>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8150" name="Line 118"/>
            <p:cNvSpPr>
              <a:spLocks noChangeShapeType="1"/>
            </p:cNvSpPr>
            <p:nvPr/>
          </p:nvSpPr>
          <p:spPr bwMode="auto">
            <a:xfrm>
              <a:off x="4176" y="1536"/>
              <a:ext cx="192" cy="0"/>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8151" name="Line 119"/>
            <p:cNvSpPr>
              <a:spLocks noChangeShapeType="1"/>
            </p:cNvSpPr>
            <p:nvPr/>
          </p:nvSpPr>
          <p:spPr bwMode="auto">
            <a:xfrm>
              <a:off x="4752" y="1536"/>
              <a:ext cx="240" cy="0"/>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414858" name="Text Box 138"/>
          <p:cNvSpPr txBox="1">
            <a:spLocks noChangeArrowheads="1"/>
          </p:cNvSpPr>
          <p:nvPr/>
        </p:nvSpPr>
        <p:spPr bwMode="auto">
          <a:xfrm>
            <a:off x="7924800" y="4978400"/>
            <a:ext cx="844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r" eaLnBrk="1" hangingPunct="1">
              <a:spcBef>
                <a:spcPct val="0"/>
              </a:spcBef>
            </a:pPr>
            <a:r>
              <a:rPr lang="en-US" altLang="zh-CN" sz="3200" dirty="0">
                <a:solidFill>
                  <a:srgbClr val="000099"/>
                </a:solidFill>
              </a:rPr>
              <a:t>n=7</a:t>
            </a:r>
            <a:endParaRPr lang="en-US" altLang="zh-CN" sz="3200" dirty="0">
              <a:solidFill>
                <a:schemeClr val="tx1"/>
              </a:solidFill>
            </a:endParaRPr>
          </a:p>
        </p:txBody>
      </p:sp>
      <p:sp>
        <p:nvSpPr>
          <p:cNvPr id="414859" name="Rectangle 139"/>
          <p:cNvSpPr>
            <a:spLocks noChangeArrowheads="1"/>
          </p:cNvSpPr>
          <p:nvPr/>
        </p:nvSpPr>
        <p:spPr bwMode="auto">
          <a:xfrm>
            <a:off x="7969250" y="5588000"/>
            <a:ext cx="800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algn="r">
              <a:spcBef>
                <a:spcPct val="0"/>
              </a:spcBef>
            </a:pPr>
            <a:r>
              <a:rPr lang="en-US" altLang="zh-CN" sz="3200">
                <a:solidFill>
                  <a:srgbClr val="000099"/>
                </a:solidFill>
              </a:rPr>
              <a:t>r=0</a:t>
            </a:r>
          </a:p>
        </p:txBody>
      </p:sp>
      <p:grpSp>
        <p:nvGrpSpPr>
          <p:cNvPr id="88115" name="Group 140"/>
          <p:cNvGrpSpPr>
            <a:grpSpLocks/>
          </p:cNvGrpSpPr>
          <p:nvPr/>
        </p:nvGrpSpPr>
        <p:grpSpPr bwMode="auto">
          <a:xfrm>
            <a:off x="533400" y="2286000"/>
            <a:ext cx="2590800" cy="3962400"/>
            <a:chOff x="432" y="1248"/>
            <a:chExt cx="1632" cy="2496"/>
          </a:xfrm>
        </p:grpSpPr>
        <p:sp>
          <p:nvSpPr>
            <p:cNvPr id="88117" name="Line 141"/>
            <p:cNvSpPr>
              <a:spLocks noChangeShapeType="1"/>
            </p:cNvSpPr>
            <p:nvPr/>
          </p:nvSpPr>
          <p:spPr bwMode="auto">
            <a:xfrm>
              <a:off x="1248" y="1632"/>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8" name="Line 142"/>
            <p:cNvSpPr>
              <a:spLocks noChangeShapeType="1"/>
            </p:cNvSpPr>
            <p:nvPr/>
          </p:nvSpPr>
          <p:spPr bwMode="auto">
            <a:xfrm>
              <a:off x="1440" y="1536"/>
              <a:ext cx="384"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9" name="Line 143"/>
            <p:cNvSpPr>
              <a:spLocks noChangeShapeType="1"/>
            </p:cNvSpPr>
            <p:nvPr/>
          </p:nvSpPr>
          <p:spPr bwMode="auto">
            <a:xfrm flipH="1">
              <a:off x="624" y="1536"/>
              <a:ext cx="480"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20" name="Line 144"/>
            <p:cNvSpPr>
              <a:spLocks noChangeShapeType="1"/>
            </p:cNvSpPr>
            <p:nvPr/>
          </p:nvSpPr>
          <p:spPr bwMode="auto">
            <a:xfrm flipH="1">
              <a:off x="912" y="2256"/>
              <a:ext cx="288" cy="43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21" name="Line 145"/>
            <p:cNvSpPr>
              <a:spLocks noChangeShapeType="1"/>
            </p:cNvSpPr>
            <p:nvPr/>
          </p:nvSpPr>
          <p:spPr bwMode="auto">
            <a:xfrm>
              <a:off x="1296" y="2256"/>
              <a:ext cx="384"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22" name="Line 146"/>
            <p:cNvSpPr>
              <a:spLocks noChangeShapeType="1"/>
            </p:cNvSpPr>
            <p:nvPr/>
          </p:nvSpPr>
          <p:spPr bwMode="auto">
            <a:xfrm>
              <a:off x="1728" y="3024"/>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23" name="Oval 147"/>
            <p:cNvSpPr>
              <a:spLocks noChangeArrowheads="1"/>
            </p:cNvSpPr>
            <p:nvPr/>
          </p:nvSpPr>
          <p:spPr bwMode="auto">
            <a:xfrm>
              <a:off x="1056" y="12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A</a:t>
              </a:r>
            </a:p>
          </p:txBody>
        </p:sp>
        <p:sp>
          <p:nvSpPr>
            <p:cNvPr id="88124" name="Oval 148"/>
            <p:cNvSpPr>
              <a:spLocks noChangeArrowheads="1"/>
            </p:cNvSpPr>
            <p:nvPr/>
          </p:nvSpPr>
          <p:spPr bwMode="auto">
            <a:xfrm>
              <a:off x="1056"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sp>
          <p:nvSpPr>
            <p:cNvPr id="88125" name="Oval 149"/>
            <p:cNvSpPr>
              <a:spLocks noChangeArrowheads="1"/>
            </p:cNvSpPr>
            <p:nvPr/>
          </p:nvSpPr>
          <p:spPr bwMode="auto">
            <a:xfrm>
              <a:off x="432"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88126" name="Oval 150"/>
            <p:cNvSpPr>
              <a:spLocks noChangeArrowheads="1"/>
            </p:cNvSpPr>
            <p:nvPr/>
          </p:nvSpPr>
          <p:spPr bwMode="auto">
            <a:xfrm>
              <a:off x="1680"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88127" name="Oval 151"/>
            <p:cNvSpPr>
              <a:spLocks noChangeArrowheads="1"/>
            </p:cNvSpPr>
            <p:nvPr/>
          </p:nvSpPr>
          <p:spPr bwMode="auto">
            <a:xfrm>
              <a:off x="672" y="264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88128" name="Oval 152"/>
            <p:cNvSpPr>
              <a:spLocks noChangeArrowheads="1"/>
            </p:cNvSpPr>
            <p:nvPr/>
          </p:nvSpPr>
          <p:spPr bwMode="auto">
            <a:xfrm>
              <a:off x="1536" y="264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88129" name="Oval 153"/>
            <p:cNvSpPr>
              <a:spLocks noChangeArrowheads="1"/>
            </p:cNvSpPr>
            <p:nvPr/>
          </p:nvSpPr>
          <p:spPr bwMode="auto">
            <a:xfrm>
              <a:off x="1536" y="336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grpSp>
      <p:sp>
        <p:nvSpPr>
          <p:cNvPr id="88116" name="Rectangle 154"/>
          <p:cNvSpPr>
            <a:spLocks noChangeArrowheads="1"/>
          </p:cNvSpPr>
          <p:nvPr/>
        </p:nvSpPr>
        <p:spPr bwMode="auto">
          <a:xfrm>
            <a:off x="304800" y="1447800"/>
            <a:ext cx="3890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3600">
                <a:ea typeface="楷体_GB2312" pitchFamily="49" charset="-122"/>
              </a:rPr>
              <a:t>2) </a:t>
            </a:r>
            <a:r>
              <a:rPr lang="zh-CN" altLang="en-US" sz="3600">
                <a:ea typeface="楷体_GB2312" pitchFamily="49" charset="-122"/>
              </a:rPr>
              <a:t>孩子链表表示法</a:t>
            </a:r>
          </a:p>
        </p:txBody>
      </p:sp>
      <p:sp>
        <p:nvSpPr>
          <p:cNvPr id="68" name="Text Box 52"/>
          <p:cNvSpPr txBox="1">
            <a:spLocks noChangeArrowheads="1"/>
          </p:cNvSpPr>
          <p:nvPr/>
        </p:nvSpPr>
        <p:spPr bwMode="auto">
          <a:xfrm>
            <a:off x="436112" y="563880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smtClean="0">
                <a:solidFill>
                  <a:srgbClr val="CC0000"/>
                </a:solidFill>
              </a:rPr>
              <a:t>^</a:t>
            </a:r>
            <a:endParaRPr lang="en-US" altLang="zh-CN" sz="2400" b="0" dirty="0">
              <a:solidFill>
                <a:srgbClr val="CC0000"/>
              </a:solidFill>
            </a:endParaRPr>
          </a:p>
        </p:txBody>
      </p:sp>
      <p:sp>
        <p:nvSpPr>
          <p:cNvPr id="69" name="Text Box 52"/>
          <p:cNvSpPr txBox="1">
            <a:spLocks noChangeArrowheads="1"/>
          </p:cNvSpPr>
          <p:nvPr/>
        </p:nvSpPr>
        <p:spPr bwMode="auto">
          <a:xfrm>
            <a:off x="5426094" y="2797183"/>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smtClean="0">
                <a:solidFill>
                  <a:srgbClr val="CC0000"/>
                </a:solidFill>
              </a:rPr>
              <a:t>^</a:t>
            </a:r>
            <a:endParaRPr lang="en-US" altLang="zh-CN" sz="2400" b="0" dirty="0">
              <a:solidFill>
                <a:srgbClr val="CC0000"/>
              </a:solidFill>
            </a:endParaRPr>
          </a:p>
        </p:txBody>
      </p:sp>
      <p:sp>
        <p:nvSpPr>
          <p:cNvPr id="70" name="Text Box 52"/>
          <p:cNvSpPr txBox="1">
            <a:spLocks noChangeArrowheads="1"/>
          </p:cNvSpPr>
          <p:nvPr/>
        </p:nvSpPr>
        <p:spPr bwMode="auto">
          <a:xfrm>
            <a:off x="5426094" y="3956057"/>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smtClean="0">
                <a:solidFill>
                  <a:srgbClr val="CC0000"/>
                </a:solidFill>
              </a:rPr>
              <a:t>^</a:t>
            </a:r>
            <a:endParaRPr lang="en-US" altLang="zh-CN" sz="2400" b="0" dirty="0">
              <a:solidFill>
                <a:srgbClr val="CC0000"/>
              </a:solidFill>
            </a:endParaRPr>
          </a:p>
        </p:txBody>
      </p:sp>
      <p:sp>
        <p:nvSpPr>
          <p:cNvPr id="71" name="Text Box 52"/>
          <p:cNvSpPr txBox="1">
            <a:spLocks noChangeArrowheads="1"/>
          </p:cNvSpPr>
          <p:nvPr/>
        </p:nvSpPr>
        <p:spPr bwMode="auto">
          <a:xfrm>
            <a:off x="5426093" y="457995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smtClean="0">
                <a:solidFill>
                  <a:srgbClr val="CC0000"/>
                </a:solidFill>
              </a:rPr>
              <a:t>^</a:t>
            </a:r>
            <a:endParaRPr lang="en-US" altLang="zh-CN" sz="2400" b="0" dirty="0">
              <a:solidFill>
                <a:srgbClr val="CC0000"/>
              </a:solidFill>
            </a:endParaRPr>
          </a:p>
        </p:txBody>
      </p:sp>
      <p:sp>
        <p:nvSpPr>
          <p:cNvPr id="72" name="Text Box 52"/>
          <p:cNvSpPr txBox="1">
            <a:spLocks noChangeArrowheads="1"/>
          </p:cNvSpPr>
          <p:nvPr/>
        </p:nvSpPr>
        <p:spPr bwMode="auto">
          <a:xfrm>
            <a:off x="5422464" y="5710231"/>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smtClean="0">
                <a:solidFill>
                  <a:srgbClr val="CC0000"/>
                </a:solidFill>
              </a:rPr>
              <a:t>^</a:t>
            </a:r>
            <a:endParaRPr lang="en-US" altLang="zh-CN" sz="2400" b="0" dirty="0">
              <a:solidFill>
                <a:srgbClr val="CC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4858"/>
                                        </p:tgtEl>
                                        <p:attrNameLst>
                                          <p:attrName>style.visibility</p:attrName>
                                        </p:attrNameLst>
                                      </p:cBhvr>
                                      <p:to>
                                        <p:strVal val="visible"/>
                                      </p:to>
                                    </p:set>
                                    <p:anim calcmode="lin" valueType="num">
                                      <p:cBhvr additive="base">
                                        <p:cTn id="7" dur="500" fill="hold"/>
                                        <p:tgtEl>
                                          <p:spTgt spid="414858"/>
                                        </p:tgtEl>
                                        <p:attrNameLst>
                                          <p:attrName>ppt_x</p:attrName>
                                        </p:attrNameLst>
                                      </p:cBhvr>
                                      <p:tavLst>
                                        <p:tav tm="0">
                                          <p:val>
                                            <p:strVal val="1+#ppt_w/2"/>
                                          </p:val>
                                        </p:tav>
                                        <p:tav tm="100000">
                                          <p:val>
                                            <p:strVal val="#ppt_x"/>
                                          </p:val>
                                        </p:tav>
                                      </p:tavLst>
                                    </p:anim>
                                    <p:anim calcmode="lin" valueType="num">
                                      <p:cBhvr additive="base">
                                        <p:cTn id="8" dur="500" fill="hold"/>
                                        <p:tgtEl>
                                          <p:spTgt spid="4148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4859"/>
                                        </p:tgtEl>
                                        <p:attrNameLst>
                                          <p:attrName>style.visibility</p:attrName>
                                        </p:attrNameLst>
                                      </p:cBhvr>
                                      <p:to>
                                        <p:strVal val="visible"/>
                                      </p:to>
                                    </p:set>
                                    <p:anim calcmode="lin" valueType="num">
                                      <p:cBhvr additive="base">
                                        <p:cTn id="13" dur="500" fill="hold"/>
                                        <p:tgtEl>
                                          <p:spTgt spid="414859"/>
                                        </p:tgtEl>
                                        <p:attrNameLst>
                                          <p:attrName>ppt_x</p:attrName>
                                        </p:attrNameLst>
                                      </p:cBhvr>
                                      <p:tavLst>
                                        <p:tav tm="0">
                                          <p:val>
                                            <p:strVal val="0-#ppt_w/2"/>
                                          </p:val>
                                        </p:tav>
                                        <p:tav tm="100000">
                                          <p:val>
                                            <p:strVal val="#ppt_x"/>
                                          </p:val>
                                        </p:tav>
                                      </p:tavLst>
                                    </p:anim>
                                    <p:anim calcmode="lin" valueType="num">
                                      <p:cBhvr additive="base">
                                        <p:cTn id="14" dur="500" fill="hold"/>
                                        <p:tgtEl>
                                          <p:spTgt spid="4148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14800"/>
                                        </p:tgtEl>
                                        <p:attrNameLst>
                                          <p:attrName>style.visibility</p:attrName>
                                        </p:attrNameLst>
                                      </p:cBhvr>
                                      <p:to>
                                        <p:strVal val="visible"/>
                                      </p:to>
                                    </p:set>
                                    <p:anim calcmode="lin" valueType="num">
                                      <p:cBhvr additive="base">
                                        <p:cTn id="19" dur="500" fill="hold"/>
                                        <p:tgtEl>
                                          <p:spTgt spid="414800"/>
                                        </p:tgtEl>
                                        <p:attrNameLst>
                                          <p:attrName>ppt_x</p:attrName>
                                        </p:attrNameLst>
                                      </p:cBhvr>
                                      <p:tavLst>
                                        <p:tav tm="0">
                                          <p:val>
                                            <p:strVal val="0-#ppt_w/2"/>
                                          </p:val>
                                        </p:tav>
                                        <p:tav tm="100000">
                                          <p:val>
                                            <p:strVal val="#ppt_x"/>
                                          </p:val>
                                        </p:tav>
                                      </p:tavLst>
                                    </p:anim>
                                    <p:anim calcmode="lin" valueType="num">
                                      <p:cBhvr additive="base">
                                        <p:cTn id="20" dur="500" fill="hold"/>
                                        <p:tgtEl>
                                          <p:spTgt spid="41480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up)">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up)">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wipe(up)">
                                      <p:cBhvr>
                                        <p:cTn id="45" dur="500"/>
                                        <p:tgtEl>
                                          <p:spTgt spid="7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left)">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up)">
                                      <p:cBhvr>
                                        <p:cTn id="55"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858" grpId="0" autoUpdateAnimBg="0"/>
      <p:bldP spid="414859" grpId="0" autoUpdateAnimBg="0"/>
      <p:bldP spid="69" grpId="0"/>
      <p:bldP spid="70" grpId="0"/>
      <p:bldP spid="71" grpId="0"/>
      <p:bldP spid="7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27B2572D-B04C-4F73-ACD5-E55DEF9DABC2}" type="slidenum">
              <a:rPr kumimoji="0" lang="en-US" altLang="zh-CN" sz="1400" b="0" smtClean="0">
                <a:solidFill>
                  <a:schemeClr val="tx1"/>
                </a:solidFill>
              </a:rPr>
              <a:pPr eaLnBrk="1" hangingPunct="1"/>
              <a:t>93</a:t>
            </a:fld>
            <a:endParaRPr kumimoji="0" lang="en-US" altLang="zh-CN" sz="1400" b="0" smtClean="0">
              <a:solidFill>
                <a:schemeClr val="tx1"/>
              </a:solidFill>
            </a:endParaRPr>
          </a:p>
        </p:txBody>
      </p:sp>
      <p:sp>
        <p:nvSpPr>
          <p:cNvPr id="89091"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sp>
        <p:nvSpPr>
          <p:cNvPr id="415748" name="Rectangle 4"/>
          <p:cNvSpPr>
            <a:spLocks noChangeArrowheads="1"/>
          </p:cNvSpPr>
          <p:nvPr/>
        </p:nvSpPr>
        <p:spPr bwMode="auto">
          <a:xfrm>
            <a:off x="914400" y="2249488"/>
            <a:ext cx="276701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lnSpc>
                <a:spcPct val="115000"/>
              </a:lnSpc>
              <a:spcBef>
                <a:spcPct val="0"/>
              </a:spcBef>
            </a:pPr>
            <a:r>
              <a:rPr lang="zh-CN" altLang="en-US" sz="3200">
                <a:solidFill>
                  <a:srgbClr val="990033"/>
                </a:solidFill>
                <a:ea typeface="楷体_GB2312" pitchFamily="49" charset="-122"/>
              </a:rPr>
              <a:t>孩子结点结构</a:t>
            </a:r>
            <a:r>
              <a:rPr lang="en-US" altLang="zh-CN" sz="3200">
                <a:solidFill>
                  <a:srgbClr val="990033"/>
                </a:solidFill>
                <a:ea typeface="楷体_GB2312" pitchFamily="49" charset="-122"/>
              </a:rPr>
              <a:t>:</a:t>
            </a:r>
          </a:p>
        </p:txBody>
      </p:sp>
      <p:grpSp>
        <p:nvGrpSpPr>
          <p:cNvPr id="2" name="Group 5"/>
          <p:cNvGrpSpPr>
            <a:grpSpLocks/>
          </p:cNvGrpSpPr>
          <p:nvPr/>
        </p:nvGrpSpPr>
        <p:grpSpPr bwMode="auto">
          <a:xfrm>
            <a:off x="4038600" y="2209800"/>
            <a:ext cx="2895600" cy="730250"/>
            <a:chOff x="3264" y="1200"/>
            <a:chExt cx="1824" cy="460"/>
          </a:xfrm>
        </p:grpSpPr>
        <p:sp>
          <p:nvSpPr>
            <p:cNvPr id="89096" name="Text Box 6"/>
            <p:cNvSpPr txBox="1">
              <a:spLocks noChangeArrowheads="1"/>
            </p:cNvSpPr>
            <p:nvPr/>
          </p:nvSpPr>
          <p:spPr bwMode="auto">
            <a:xfrm>
              <a:off x="3264" y="1200"/>
              <a:ext cx="1824" cy="460"/>
            </a:xfrm>
            <a:prstGeom prst="rect">
              <a:avLst/>
            </a:prstGeom>
            <a:solidFill>
              <a:srgbClr val="FFFF99">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4000" b="0">
                  <a:solidFill>
                    <a:schemeClr val="tx1"/>
                  </a:solidFill>
                </a:rPr>
                <a:t> </a:t>
              </a:r>
              <a:r>
                <a:rPr lang="en-US" altLang="zh-CN" sz="4000">
                  <a:solidFill>
                    <a:schemeClr val="tx1"/>
                  </a:solidFill>
                </a:rPr>
                <a:t>child   next</a:t>
              </a:r>
              <a:endParaRPr lang="en-US" altLang="zh-CN" sz="4000" b="0">
                <a:solidFill>
                  <a:schemeClr val="tx1"/>
                </a:solidFill>
              </a:endParaRPr>
            </a:p>
          </p:txBody>
        </p:sp>
        <p:sp>
          <p:nvSpPr>
            <p:cNvPr id="89097" name="Line 7"/>
            <p:cNvSpPr>
              <a:spLocks noChangeShapeType="1"/>
            </p:cNvSpPr>
            <p:nvPr/>
          </p:nvSpPr>
          <p:spPr bwMode="auto">
            <a:xfrm>
              <a:off x="4176" y="1218"/>
              <a:ext cx="0" cy="43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5752" name="Text Box 8"/>
          <p:cNvSpPr txBox="1">
            <a:spLocks noChangeArrowheads="1"/>
          </p:cNvSpPr>
          <p:nvPr/>
        </p:nvSpPr>
        <p:spPr bwMode="auto">
          <a:xfrm>
            <a:off x="1600200" y="3505200"/>
            <a:ext cx="5410200" cy="2362200"/>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5000"/>
              </a:lnSpc>
              <a:spcBef>
                <a:spcPct val="0"/>
              </a:spcBef>
            </a:pPr>
            <a:r>
              <a:rPr lang="en-US" altLang="zh-CN" sz="3200">
                <a:solidFill>
                  <a:schemeClr val="tx1"/>
                </a:solidFill>
                <a:ea typeface="楷体_GB2312" pitchFamily="49" charset="-122"/>
              </a:rPr>
              <a:t>typedef struct CTNode {</a:t>
            </a:r>
          </a:p>
          <a:p>
            <a:pPr algn="l" eaLnBrk="1" hangingPunct="1">
              <a:lnSpc>
                <a:spcPct val="115000"/>
              </a:lnSpc>
              <a:spcBef>
                <a:spcPct val="0"/>
              </a:spcBef>
            </a:pPr>
            <a:r>
              <a:rPr lang="en-US" altLang="zh-CN" sz="3200">
                <a:solidFill>
                  <a:schemeClr val="tx1"/>
                </a:solidFill>
                <a:ea typeface="楷体_GB2312" pitchFamily="49" charset="-122"/>
              </a:rPr>
              <a:t>     int    child;</a:t>
            </a:r>
          </a:p>
          <a:p>
            <a:pPr algn="l" eaLnBrk="1" hangingPunct="1">
              <a:lnSpc>
                <a:spcPct val="115000"/>
              </a:lnSpc>
              <a:spcBef>
                <a:spcPct val="0"/>
              </a:spcBef>
            </a:pPr>
            <a:r>
              <a:rPr lang="en-US" altLang="zh-CN" sz="3200">
                <a:solidFill>
                  <a:schemeClr val="tx1"/>
                </a:solidFill>
                <a:ea typeface="楷体_GB2312" pitchFamily="49" charset="-122"/>
              </a:rPr>
              <a:t>     </a:t>
            </a:r>
            <a:r>
              <a:rPr lang="en-US" altLang="zh-CN" sz="3200">
                <a:solidFill>
                  <a:srgbClr val="FF3300"/>
                </a:solidFill>
                <a:ea typeface="楷体_GB2312" pitchFamily="49" charset="-122"/>
              </a:rPr>
              <a:t>struct CTNode *next;</a:t>
            </a:r>
          </a:p>
          <a:p>
            <a:pPr algn="l" eaLnBrk="1" hangingPunct="1">
              <a:lnSpc>
                <a:spcPct val="115000"/>
              </a:lnSpc>
              <a:spcBef>
                <a:spcPct val="0"/>
              </a:spcBef>
            </a:pPr>
            <a:r>
              <a:rPr lang="en-US" altLang="zh-CN" sz="3200">
                <a:solidFill>
                  <a:schemeClr val="tx1"/>
                </a:solidFill>
                <a:ea typeface="楷体_GB2312" pitchFamily="49" charset="-122"/>
              </a:rPr>
              <a:t>   } *ChildPtr;</a:t>
            </a:r>
          </a:p>
        </p:txBody>
      </p:sp>
      <p:sp>
        <p:nvSpPr>
          <p:cNvPr id="89095" name="Rectangle 9"/>
          <p:cNvSpPr>
            <a:spLocks noChangeArrowheads="1"/>
          </p:cNvSpPr>
          <p:nvPr/>
        </p:nvSpPr>
        <p:spPr bwMode="auto">
          <a:xfrm>
            <a:off x="381000" y="1447800"/>
            <a:ext cx="568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zh-CN" altLang="en-US" sz="3600">
                <a:ea typeface="楷体_GB2312" pitchFamily="49" charset="-122"/>
              </a:rPr>
              <a:t>孩子链表表示法的类型描述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415752"/>
                                        </p:tgtEl>
                                        <p:attrNameLst>
                                          <p:attrName>style.visibility</p:attrName>
                                        </p:attrNameLst>
                                      </p:cBhvr>
                                      <p:to>
                                        <p:strVal val="visible"/>
                                      </p:to>
                                    </p:set>
                                    <p:animEffect transition="in" filter="strips(upRight)">
                                      <p:cBhvr>
                                        <p:cTn id="7" dur="500"/>
                                        <p:tgtEl>
                                          <p:spTgt spid="415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2"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03D47305-AF66-412A-AAD0-4DC15F33510B}" type="slidenum">
              <a:rPr kumimoji="0" lang="en-US" altLang="zh-CN" sz="1400" b="0" smtClean="0">
                <a:solidFill>
                  <a:schemeClr val="tx1"/>
                </a:solidFill>
              </a:rPr>
              <a:pPr eaLnBrk="1" hangingPunct="1"/>
              <a:t>94</a:t>
            </a:fld>
            <a:endParaRPr kumimoji="0" lang="en-US" altLang="zh-CN" sz="1400" b="0" smtClean="0">
              <a:solidFill>
                <a:schemeClr val="tx1"/>
              </a:solidFill>
            </a:endParaRPr>
          </a:p>
        </p:txBody>
      </p:sp>
      <p:sp>
        <p:nvSpPr>
          <p:cNvPr id="90115"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sp>
        <p:nvSpPr>
          <p:cNvPr id="416772" name="Rectangle 4"/>
          <p:cNvSpPr>
            <a:spLocks noChangeArrowheads="1"/>
          </p:cNvSpPr>
          <p:nvPr/>
        </p:nvSpPr>
        <p:spPr bwMode="auto">
          <a:xfrm>
            <a:off x="685800" y="2424113"/>
            <a:ext cx="2632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spcBef>
                <a:spcPct val="0"/>
              </a:spcBef>
            </a:pPr>
            <a:r>
              <a:rPr lang="zh-CN" altLang="en-US" sz="3200">
                <a:solidFill>
                  <a:srgbClr val="990033"/>
                </a:solidFill>
                <a:ea typeface="楷体_GB2312" pitchFamily="49" charset="-122"/>
              </a:rPr>
              <a:t>双亲结点结构</a:t>
            </a:r>
          </a:p>
        </p:txBody>
      </p:sp>
      <p:grpSp>
        <p:nvGrpSpPr>
          <p:cNvPr id="90117" name="Group 5"/>
          <p:cNvGrpSpPr>
            <a:grpSpLocks/>
          </p:cNvGrpSpPr>
          <p:nvPr/>
        </p:nvGrpSpPr>
        <p:grpSpPr bwMode="auto">
          <a:xfrm>
            <a:off x="3810000" y="2349500"/>
            <a:ext cx="3810000" cy="730250"/>
            <a:chOff x="3072" y="672"/>
            <a:chExt cx="2400" cy="460"/>
          </a:xfrm>
        </p:grpSpPr>
        <p:sp>
          <p:nvSpPr>
            <p:cNvPr id="90120" name="Text Box 6"/>
            <p:cNvSpPr txBox="1">
              <a:spLocks noChangeArrowheads="1"/>
            </p:cNvSpPr>
            <p:nvPr/>
          </p:nvSpPr>
          <p:spPr bwMode="auto">
            <a:xfrm>
              <a:off x="3072" y="672"/>
              <a:ext cx="2400" cy="460"/>
            </a:xfrm>
            <a:prstGeom prst="rect">
              <a:avLst/>
            </a:prstGeom>
            <a:solidFill>
              <a:srgbClr val="FFFF99"/>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4000" b="0">
                  <a:solidFill>
                    <a:schemeClr val="tx1"/>
                  </a:solidFill>
                </a:rPr>
                <a:t> </a:t>
              </a:r>
              <a:r>
                <a:rPr lang="en-US" altLang="zh-CN" sz="4000">
                  <a:solidFill>
                    <a:schemeClr val="tx1"/>
                  </a:solidFill>
                </a:rPr>
                <a:t>data   firstchild</a:t>
              </a:r>
              <a:endParaRPr lang="en-US" altLang="zh-CN" sz="4000" b="0">
                <a:solidFill>
                  <a:schemeClr val="tx1"/>
                </a:solidFill>
              </a:endParaRPr>
            </a:p>
          </p:txBody>
        </p:sp>
        <p:sp>
          <p:nvSpPr>
            <p:cNvPr id="90121" name="Line 7"/>
            <p:cNvSpPr>
              <a:spLocks noChangeShapeType="1"/>
            </p:cNvSpPr>
            <p:nvPr/>
          </p:nvSpPr>
          <p:spPr bwMode="auto">
            <a:xfrm>
              <a:off x="3984" y="672"/>
              <a:ext cx="0" cy="43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6776" name="Text Box 8"/>
          <p:cNvSpPr txBox="1">
            <a:spLocks noChangeArrowheads="1"/>
          </p:cNvSpPr>
          <p:nvPr/>
        </p:nvSpPr>
        <p:spPr bwMode="auto">
          <a:xfrm>
            <a:off x="838200" y="3873500"/>
            <a:ext cx="7620000" cy="2070100"/>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3200">
                <a:solidFill>
                  <a:schemeClr val="tx1"/>
                </a:solidFill>
                <a:ea typeface="楷体_GB2312" pitchFamily="49" charset="-122"/>
              </a:rPr>
              <a:t>   typedef struct {</a:t>
            </a:r>
          </a:p>
          <a:p>
            <a:pPr algn="l" eaLnBrk="1" hangingPunct="1">
              <a:spcBef>
                <a:spcPct val="0"/>
              </a:spcBef>
            </a:pPr>
            <a:r>
              <a:rPr lang="en-US" altLang="zh-CN" sz="3200">
                <a:solidFill>
                  <a:schemeClr val="tx1"/>
                </a:solidFill>
                <a:ea typeface="楷体_GB2312" pitchFamily="49" charset="-122"/>
              </a:rPr>
              <a:t>     Elem    data;</a:t>
            </a:r>
          </a:p>
          <a:p>
            <a:pPr algn="l" eaLnBrk="1" hangingPunct="1">
              <a:spcBef>
                <a:spcPct val="0"/>
              </a:spcBef>
            </a:pPr>
            <a:r>
              <a:rPr lang="en-US" altLang="zh-CN" sz="3200">
                <a:solidFill>
                  <a:schemeClr val="tx1"/>
                </a:solidFill>
                <a:ea typeface="楷体_GB2312" pitchFamily="49" charset="-122"/>
              </a:rPr>
              <a:t>     </a:t>
            </a:r>
            <a:r>
              <a:rPr lang="en-US" altLang="zh-CN" sz="3200">
                <a:solidFill>
                  <a:srgbClr val="FF3300"/>
                </a:solidFill>
                <a:ea typeface="楷体_GB2312" pitchFamily="49" charset="-122"/>
              </a:rPr>
              <a:t>ChildPtr  firstchild; // </a:t>
            </a:r>
            <a:r>
              <a:rPr lang="zh-CN" altLang="en-US" sz="3200">
                <a:solidFill>
                  <a:srgbClr val="FF3300"/>
                </a:solidFill>
                <a:ea typeface="楷体_GB2312" pitchFamily="49" charset="-122"/>
              </a:rPr>
              <a:t>孩子链的头指针</a:t>
            </a:r>
          </a:p>
          <a:p>
            <a:pPr algn="l" eaLnBrk="1" hangingPunct="1">
              <a:spcBef>
                <a:spcPct val="0"/>
              </a:spcBef>
            </a:pPr>
            <a:r>
              <a:rPr lang="zh-CN" altLang="en-US" sz="3200">
                <a:solidFill>
                  <a:schemeClr val="tx1"/>
                </a:solidFill>
                <a:ea typeface="楷体_GB2312" pitchFamily="49" charset="-122"/>
              </a:rPr>
              <a:t>   </a:t>
            </a:r>
            <a:r>
              <a:rPr lang="en-US" altLang="zh-CN" sz="3200">
                <a:solidFill>
                  <a:schemeClr val="tx1"/>
                </a:solidFill>
                <a:ea typeface="楷体_GB2312" pitchFamily="49" charset="-122"/>
              </a:rPr>
              <a:t>} CTBox;</a:t>
            </a:r>
          </a:p>
        </p:txBody>
      </p:sp>
      <p:sp>
        <p:nvSpPr>
          <p:cNvPr id="90119" name="Rectangle 9"/>
          <p:cNvSpPr>
            <a:spLocks noChangeArrowheads="1"/>
          </p:cNvSpPr>
          <p:nvPr/>
        </p:nvSpPr>
        <p:spPr bwMode="auto">
          <a:xfrm>
            <a:off x="381000" y="1524000"/>
            <a:ext cx="568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zh-CN" altLang="en-US" sz="3600">
                <a:ea typeface="楷体_GB2312" pitchFamily="49" charset="-122"/>
              </a:rPr>
              <a:t>孩子链表表示法的类型描述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6776"/>
                                        </p:tgtEl>
                                        <p:attrNameLst>
                                          <p:attrName>style.visibility</p:attrName>
                                        </p:attrNameLst>
                                      </p:cBhvr>
                                      <p:to>
                                        <p:strVal val="visible"/>
                                      </p:to>
                                    </p:set>
                                    <p:animEffect transition="in" filter="blinds(horizontal)">
                                      <p:cBhvr>
                                        <p:cTn id="7" dur="500"/>
                                        <p:tgtEl>
                                          <p:spTgt spid="416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6"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2975541A-6A4C-469C-A960-47EE73014AE6}" type="slidenum">
              <a:rPr kumimoji="0" lang="en-US" altLang="zh-CN" sz="1400" b="0" smtClean="0">
                <a:solidFill>
                  <a:schemeClr val="tx1"/>
                </a:solidFill>
              </a:rPr>
              <a:pPr eaLnBrk="1" hangingPunct="1"/>
              <a:t>95</a:t>
            </a:fld>
            <a:endParaRPr kumimoji="0" lang="en-US" altLang="zh-CN" sz="1400" b="0" smtClean="0">
              <a:solidFill>
                <a:schemeClr val="tx1"/>
              </a:solidFill>
            </a:endParaRPr>
          </a:p>
        </p:txBody>
      </p:sp>
      <p:sp>
        <p:nvSpPr>
          <p:cNvPr id="91139"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sp>
        <p:nvSpPr>
          <p:cNvPr id="417796" name="Text Box 4"/>
          <p:cNvSpPr txBox="1">
            <a:spLocks noChangeArrowheads="1"/>
          </p:cNvSpPr>
          <p:nvPr/>
        </p:nvSpPr>
        <p:spPr bwMode="auto">
          <a:xfrm>
            <a:off x="1115616" y="3187700"/>
            <a:ext cx="7158038" cy="2362200"/>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5000"/>
              </a:lnSpc>
              <a:spcBef>
                <a:spcPct val="0"/>
              </a:spcBef>
            </a:pPr>
            <a:r>
              <a:rPr lang="en-US" altLang="zh-CN" sz="3200">
                <a:solidFill>
                  <a:schemeClr val="tx1"/>
                </a:solidFill>
                <a:ea typeface="楷体_GB2312" pitchFamily="49" charset="-122"/>
              </a:rPr>
              <a:t>typedef struct {</a:t>
            </a:r>
          </a:p>
          <a:p>
            <a:pPr algn="l" eaLnBrk="1" hangingPunct="1">
              <a:lnSpc>
                <a:spcPct val="115000"/>
              </a:lnSpc>
              <a:spcBef>
                <a:spcPct val="0"/>
              </a:spcBef>
            </a:pPr>
            <a:r>
              <a:rPr lang="en-US" altLang="zh-CN" sz="3200">
                <a:solidFill>
                  <a:schemeClr val="tx1"/>
                </a:solidFill>
                <a:ea typeface="楷体_GB2312" pitchFamily="49" charset="-122"/>
              </a:rPr>
              <a:t>     CTBox  nodes[MAX_TREE_SIZE];</a:t>
            </a:r>
          </a:p>
          <a:p>
            <a:pPr algn="l" eaLnBrk="1" hangingPunct="1">
              <a:lnSpc>
                <a:spcPct val="115000"/>
              </a:lnSpc>
              <a:spcBef>
                <a:spcPct val="0"/>
              </a:spcBef>
            </a:pPr>
            <a:r>
              <a:rPr lang="en-US" altLang="zh-CN" sz="3200">
                <a:solidFill>
                  <a:schemeClr val="tx1"/>
                </a:solidFill>
                <a:ea typeface="楷体_GB2312" pitchFamily="49" charset="-122"/>
              </a:rPr>
              <a:t>     </a:t>
            </a:r>
            <a:r>
              <a:rPr lang="en-US" altLang="zh-CN" sz="3200">
                <a:solidFill>
                  <a:srgbClr val="FF3300"/>
                </a:solidFill>
                <a:ea typeface="楷体_GB2312" pitchFamily="49" charset="-122"/>
              </a:rPr>
              <a:t>int    n, r;    // </a:t>
            </a:r>
            <a:r>
              <a:rPr lang="zh-CN" altLang="en-US" sz="3200">
                <a:solidFill>
                  <a:srgbClr val="FF3300"/>
                </a:solidFill>
                <a:ea typeface="楷体_GB2312" pitchFamily="49" charset="-122"/>
              </a:rPr>
              <a:t>结点数和根结点的位置</a:t>
            </a:r>
          </a:p>
          <a:p>
            <a:pPr algn="l" eaLnBrk="1" hangingPunct="1">
              <a:lnSpc>
                <a:spcPct val="115000"/>
              </a:lnSpc>
              <a:spcBef>
                <a:spcPct val="0"/>
              </a:spcBef>
            </a:pPr>
            <a:r>
              <a:rPr lang="zh-CN" altLang="en-US" sz="3200">
                <a:solidFill>
                  <a:schemeClr val="tx1"/>
                </a:solidFill>
                <a:ea typeface="楷体_GB2312" pitchFamily="49" charset="-122"/>
              </a:rPr>
              <a:t>   </a:t>
            </a:r>
            <a:r>
              <a:rPr lang="en-US" altLang="zh-CN" sz="3200">
                <a:solidFill>
                  <a:schemeClr val="tx1"/>
                </a:solidFill>
                <a:ea typeface="楷体_GB2312" pitchFamily="49" charset="-122"/>
              </a:rPr>
              <a:t>} CTree;</a:t>
            </a:r>
          </a:p>
        </p:txBody>
      </p:sp>
      <p:sp>
        <p:nvSpPr>
          <p:cNvPr id="417797" name="Rectangle 5"/>
          <p:cNvSpPr>
            <a:spLocks noChangeArrowheads="1"/>
          </p:cNvSpPr>
          <p:nvPr/>
        </p:nvSpPr>
        <p:spPr bwMode="auto">
          <a:xfrm>
            <a:off x="914400" y="2209800"/>
            <a:ext cx="22256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lnSpc>
                <a:spcPct val="115000"/>
              </a:lnSpc>
              <a:spcBef>
                <a:spcPct val="0"/>
              </a:spcBef>
            </a:pPr>
            <a:r>
              <a:rPr lang="zh-CN" altLang="en-US" sz="4800">
                <a:solidFill>
                  <a:srgbClr val="990033"/>
                </a:solidFill>
                <a:ea typeface="楷体_GB2312" pitchFamily="49" charset="-122"/>
              </a:rPr>
              <a:t>树结构</a:t>
            </a:r>
            <a:r>
              <a:rPr lang="en-US" altLang="zh-CN" sz="4800">
                <a:solidFill>
                  <a:srgbClr val="990033"/>
                </a:solidFill>
                <a:ea typeface="楷体_GB2312" pitchFamily="49" charset="-122"/>
              </a:rPr>
              <a:t>:</a:t>
            </a:r>
          </a:p>
        </p:txBody>
      </p:sp>
      <p:sp>
        <p:nvSpPr>
          <p:cNvPr id="91142" name="Rectangle 6"/>
          <p:cNvSpPr>
            <a:spLocks noChangeArrowheads="1"/>
          </p:cNvSpPr>
          <p:nvPr/>
        </p:nvSpPr>
        <p:spPr bwMode="auto">
          <a:xfrm>
            <a:off x="381000" y="1524000"/>
            <a:ext cx="568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zh-CN" altLang="en-US" sz="3600">
                <a:ea typeface="楷体_GB2312" pitchFamily="49" charset="-122"/>
              </a:rPr>
              <a:t>孩子链表表示法的类型描述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17796"/>
                                        </p:tgtEl>
                                        <p:attrNameLst>
                                          <p:attrName>style.visibility</p:attrName>
                                        </p:attrNameLst>
                                      </p:cBhvr>
                                      <p:to>
                                        <p:strVal val="visible"/>
                                      </p:to>
                                    </p:set>
                                    <p:animEffect transition="in" filter="blinds(vertical)">
                                      <p:cBhvr>
                                        <p:cTn id="7" dur="500"/>
                                        <p:tgtEl>
                                          <p:spTgt spid="417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05B3914E-5062-4AE9-A75C-A5AB006FDE65}" type="slidenum">
              <a:rPr kumimoji="0" lang="en-US" altLang="zh-CN" sz="1400" b="0" smtClean="0">
                <a:solidFill>
                  <a:schemeClr val="tx1"/>
                </a:solidFill>
              </a:rPr>
              <a:pPr eaLnBrk="1" hangingPunct="1"/>
              <a:t>96</a:t>
            </a:fld>
            <a:endParaRPr kumimoji="0" lang="en-US" altLang="zh-CN" sz="1400" b="0" smtClean="0">
              <a:solidFill>
                <a:schemeClr val="tx1"/>
              </a:solidFill>
            </a:endParaRPr>
          </a:p>
        </p:txBody>
      </p:sp>
      <p:sp>
        <p:nvSpPr>
          <p:cNvPr id="92238" name="Line 90"/>
          <p:cNvSpPr>
            <a:spLocks noChangeShapeType="1"/>
          </p:cNvSpPr>
          <p:nvPr/>
        </p:nvSpPr>
        <p:spPr bwMode="auto">
          <a:xfrm>
            <a:off x="4114800" y="4068763"/>
            <a:ext cx="533400" cy="457200"/>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2239" name="Line 88"/>
          <p:cNvSpPr>
            <a:spLocks noChangeShapeType="1"/>
          </p:cNvSpPr>
          <p:nvPr/>
        </p:nvSpPr>
        <p:spPr bwMode="auto">
          <a:xfrm>
            <a:off x="3124200" y="4754563"/>
            <a:ext cx="685800" cy="609600"/>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40" name="Line 35"/>
          <p:cNvSpPr>
            <a:spLocks noChangeShapeType="1"/>
          </p:cNvSpPr>
          <p:nvPr/>
        </p:nvSpPr>
        <p:spPr bwMode="auto">
          <a:xfrm flipH="1">
            <a:off x="3276600" y="5516563"/>
            <a:ext cx="762000" cy="609600"/>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41" name="Line 34"/>
          <p:cNvSpPr>
            <a:spLocks noChangeShapeType="1"/>
          </p:cNvSpPr>
          <p:nvPr/>
        </p:nvSpPr>
        <p:spPr bwMode="auto">
          <a:xfrm flipH="1">
            <a:off x="3276600" y="3916363"/>
            <a:ext cx="609600" cy="533400"/>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42" name="Line 33"/>
          <p:cNvSpPr>
            <a:spLocks noChangeShapeType="1"/>
          </p:cNvSpPr>
          <p:nvPr/>
        </p:nvSpPr>
        <p:spPr bwMode="auto">
          <a:xfrm>
            <a:off x="3124200" y="3154363"/>
            <a:ext cx="609600" cy="533400"/>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43" name="Line 32"/>
          <p:cNvSpPr>
            <a:spLocks noChangeShapeType="1"/>
          </p:cNvSpPr>
          <p:nvPr/>
        </p:nvSpPr>
        <p:spPr bwMode="auto">
          <a:xfrm flipH="1">
            <a:off x="3276600" y="2392363"/>
            <a:ext cx="533400" cy="457200"/>
          </a:xfrm>
          <a:prstGeom prst="line">
            <a:avLst/>
          </a:prstGeom>
          <a:noFill/>
          <a:ln w="28575" cap="sq">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44" name="Oval 25"/>
          <p:cNvSpPr>
            <a:spLocks noChangeArrowheads="1"/>
          </p:cNvSpPr>
          <p:nvPr/>
        </p:nvSpPr>
        <p:spPr bwMode="auto">
          <a:xfrm>
            <a:off x="3657600" y="1935163"/>
            <a:ext cx="609600" cy="609600"/>
          </a:xfrm>
          <a:prstGeom prst="ellipse">
            <a:avLst/>
          </a:prstGeom>
          <a:solidFill>
            <a:schemeClr val="accent6"/>
          </a:solidFill>
          <a:ln w="28575" cap="sq">
            <a:solidFill>
              <a:schemeClr val="tx1"/>
            </a:solidFill>
            <a:round/>
            <a:headEnd type="none" w="sm" len="sm"/>
            <a:tailEnd type="none" w="sm" len="sm"/>
          </a:ln>
        </p:spPr>
        <p:txBody>
          <a:bodyPr wrap="none" anchor="ctr"/>
          <a:lstStyle/>
          <a:p>
            <a:pPr>
              <a:spcBef>
                <a:spcPct val="0"/>
              </a:spcBef>
            </a:pPr>
            <a:r>
              <a:rPr lang="en-US" altLang="zh-CN" dirty="0">
                <a:solidFill>
                  <a:schemeClr val="tx1"/>
                </a:solidFill>
                <a:ea typeface="楷体_GB2312" pitchFamily="49" charset="-122"/>
              </a:rPr>
              <a:t>A</a:t>
            </a:r>
          </a:p>
        </p:txBody>
      </p:sp>
      <p:sp>
        <p:nvSpPr>
          <p:cNvPr id="92245" name="Oval 26"/>
          <p:cNvSpPr>
            <a:spLocks noChangeArrowheads="1"/>
          </p:cNvSpPr>
          <p:nvPr/>
        </p:nvSpPr>
        <p:spPr bwMode="auto">
          <a:xfrm>
            <a:off x="3657600" y="3535363"/>
            <a:ext cx="609600" cy="609600"/>
          </a:xfrm>
          <a:prstGeom prst="ellipse">
            <a:avLst/>
          </a:prstGeom>
          <a:solidFill>
            <a:schemeClr val="accent6"/>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sp>
        <p:nvSpPr>
          <p:cNvPr id="92246" name="Oval 27"/>
          <p:cNvSpPr>
            <a:spLocks noChangeArrowheads="1"/>
          </p:cNvSpPr>
          <p:nvPr/>
        </p:nvSpPr>
        <p:spPr bwMode="auto">
          <a:xfrm>
            <a:off x="2743200" y="2773363"/>
            <a:ext cx="609600" cy="609600"/>
          </a:xfrm>
          <a:prstGeom prst="ellipse">
            <a:avLst/>
          </a:prstGeom>
          <a:solidFill>
            <a:schemeClr val="accent6"/>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92247" name="Oval 28"/>
          <p:cNvSpPr>
            <a:spLocks noChangeArrowheads="1"/>
          </p:cNvSpPr>
          <p:nvPr/>
        </p:nvSpPr>
        <p:spPr bwMode="auto">
          <a:xfrm>
            <a:off x="4572000" y="4373563"/>
            <a:ext cx="609600" cy="609600"/>
          </a:xfrm>
          <a:prstGeom prst="ellipse">
            <a:avLst/>
          </a:prstGeom>
          <a:solidFill>
            <a:schemeClr val="accent6"/>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92248" name="Oval 29"/>
          <p:cNvSpPr>
            <a:spLocks noChangeArrowheads="1"/>
          </p:cNvSpPr>
          <p:nvPr/>
        </p:nvSpPr>
        <p:spPr bwMode="auto">
          <a:xfrm>
            <a:off x="2743200" y="4373563"/>
            <a:ext cx="609600" cy="609600"/>
          </a:xfrm>
          <a:prstGeom prst="ellipse">
            <a:avLst/>
          </a:prstGeom>
          <a:solidFill>
            <a:schemeClr val="accent6"/>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92249" name="Oval 30"/>
          <p:cNvSpPr>
            <a:spLocks noChangeArrowheads="1"/>
          </p:cNvSpPr>
          <p:nvPr/>
        </p:nvSpPr>
        <p:spPr bwMode="auto">
          <a:xfrm>
            <a:off x="3733800" y="5211763"/>
            <a:ext cx="609600" cy="609600"/>
          </a:xfrm>
          <a:prstGeom prst="ellipse">
            <a:avLst/>
          </a:prstGeom>
          <a:solidFill>
            <a:schemeClr val="accent6"/>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92250" name="Oval 31"/>
          <p:cNvSpPr>
            <a:spLocks noChangeArrowheads="1"/>
          </p:cNvSpPr>
          <p:nvPr/>
        </p:nvSpPr>
        <p:spPr bwMode="auto">
          <a:xfrm>
            <a:off x="2743200" y="5973763"/>
            <a:ext cx="609600" cy="609600"/>
          </a:xfrm>
          <a:prstGeom prst="ellipse">
            <a:avLst/>
          </a:prstGeom>
          <a:solidFill>
            <a:schemeClr val="accent6"/>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sp>
        <p:nvSpPr>
          <p:cNvPr id="92164"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grpSp>
        <p:nvGrpSpPr>
          <p:cNvPr id="92165" name="Group 4"/>
          <p:cNvGrpSpPr>
            <a:grpSpLocks/>
          </p:cNvGrpSpPr>
          <p:nvPr/>
        </p:nvGrpSpPr>
        <p:grpSpPr bwMode="auto">
          <a:xfrm>
            <a:off x="76200" y="2316163"/>
            <a:ext cx="2590800" cy="3962400"/>
            <a:chOff x="432" y="1248"/>
            <a:chExt cx="1632" cy="2496"/>
          </a:xfrm>
        </p:grpSpPr>
        <p:sp>
          <p:nvSpPr>
            <p:cNvPr id="92225" name="Line 5"/>
            <p:cNvSpPr>
              <a:spLocks noChangeShapeType="1"/>
            </p:cNvSpPr>
            <p:nvPr/>
          </p:nvSpPr>
          <p:spPr bwMode="auto">
            <a:xfrm>
              <a:off x="1248" y="1632"/>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6" name="Line 6"/>
            <p:cNvSpPr>
              <a:spLocks noChangeShapeType="1"/>
            </p:cNvSpPr>
            <p:nvPr/>
          </p:nvSpPr>
          <p:spPr bwMode="auto">
            <a:xfrm>
              <a:off x="1440" y="1536"/>
              <a:ext cx="384"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7" name="Line 7"/>
            <p:cNvSpPr>
              <a:spLocks noChangeShapeType="1"/>
            </p:cNvSpPr>
            <p:nvPr/>
          </p:nvSpPr>
          <p:spPr bwMode="auto">
            <a:xfrm flipH="1">
              <a:off x="624" y="1536"/>
              <a:ext cx="480"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8" name="Line 8"/>
            <p:cNvSpPr>
              <a:spLocks noChangeShapeType="1"/>
            </p:cNvSpPr>
            <p:nvPr/>
          </p:nvSpPr>
          <p:spPr bwMode="auto">
            <a:xfrm flipH="1">
              <a:off x="912" y="2256"/>
              <a:ext cx="288" cy="43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9" name="Line 9"/>
            <p:cNvSpPr>
              <a:spLocks noChangeShapeType="1"/>
            </p:cNvSpPr>
            <p:nvPr/>
          </p:nvSpPr>
          <p:spPr bwMode="auto">
            <a:xfrm>
              <a:off x="1296" y="2256"/>
              <a:ext cx="384"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0" name="Line 10"/>
            <p:cNvSpPr>
              <a:spLocks noChangeShapeType="1"/>
            </p:cNvSpPr>
            <p:nvPr/>
          </p:nvSpPr>
          <p:spPr bwMode="auto">
            <a:xfrm>
              <a:off x="1728" y="3024"/>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1" name="Oval 11"/>
            <p:cNvSpPr>
              <a:spLocks noChangeArrowheads="1"/>
            </p:cNvSpPr>
            <p:nvPr/>
          </p:nvSpPr>
          <p:spPr bwMode="auto">
            <a:xfrm>
              <a:off x="1056" y="12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A</a:t>
              </a:r>
            </a:p>
          </p:txBody>
        </p:sp>
        <p:sp>
          <p:nvSpPr>
            <p:cNvPr id="92232" name="Oval 12"/>
            <p:cNvSpPr>
              <a:spLocks noChangeArrowheads="1"/>
            </p:cNvSpPr>
            <p:nvPr/>
          </p:nvSpPr>
          <p:spPr bwMode="auto">
            <a:xfrm>
              <a:off x="1056"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sp>
          <p:nvSpPr>
            <p:cNvPr id="92233" name="Oval 13"/>
            <p:cNvSpPr>
              <a:spLocks noChangeArrowheads="1"/>
            </p:cNvSpPr>
            <p:nvPr/>
          </p:nvSpPr>
          <p:spPr bwMode="auto">
            <a:xfrm>
              <a:off x="432"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92234" name="Oval 14"/>
            <p:cNvSpPr>
              <a:spLocks noChangeArrowheads="1"/>
            </p:cNvSpPr>
            <p:nvPr/>
          </p:nvSpPr>
          <p:spPr bwMode="auto">
            <a:xfrm>
              <a:off x="1680"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92235" name="Oval 15"/>
            <p:cNvSpPr>
              <a:spLocks noChangeArrowheads="1"/>
            </p:cNvSpPr>
            <p:nvPr/>
          </p:nvSpPr>
          <p:spPr bwMode="auto">
            <a:xfrm>
              <a:off x="672" y="264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92236" name="Oval 16"/>
            <p:cNvSpPr>
              <a:spLocks noChangeArrowheads="1"/>
            </p:cNvSpPr>
            <p:nvPr/>
          </p:nvSpPr>
          <p:spPr bwMode="auto">
            <a:xfrm>
              <a:off x="1536" y="264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92237" name="Oval 17"/>
            <p:cNvSpPr>
              <a:spLocks noChangeArrowheads="1"/>
            </p:cNvSpPr>
            <p:nvPr/>
          </p:nvSpPr>
          <p:spPr bwMode="auto">
            <a:xfrm>
              <a:off x="1536" y="336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grpSp>
      <p:grpSp>
        <p:nvGrpSpPr>
          <p:cNvPr id="7" name="Group 97"/>
          <p:cNvGrpSpPr>
            <a:grpSpLocks/>
          </p:cNvGrpSpPr>
          <p:nvPr/>
        </p:nvGrpSpPr>
        <p:grpSpPr bwMode="auto">
          <a:xfrm>
            <a:off x="4648200" y="6278563"/>
            <a:ext cx="4033838" cy="503237"/>
            <a:chOff x="3219" y="3884"/>
            <a:chExt cx="2541" cy="317"/>
          </a:xfrm>
        </p:grpSpPr>
        <p:sp>
          <p:nvSpPr>
            <p:cNvPr id="92169" name="Text Box 98"/>
            <p:cNvSpPr txBox="1">
              <a:spLocks noChangeArrowheads="1"/>
            </p:cNvSpPr>
            <p:nvPr/>
          </p:nvSpPr>
          <p:spPr bwMode="auto">
            <a:xfrm>
              <a:off x="3219" y="3884"/>
              <a:ext cx="2541" cy="306"/>
            </a:xfrm>
            <a:prstGeom prst="rect">
              <a:avLst/>
            </a:prstGeom>
            <a:solidFill>
              <a:srgbClr val="FFFF99"/>
            </a:solidFill>
            <a:ln w="28575" cap="sq">
              <a:solidFill>
                <a:srgbClr val="993300"/>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2400" b="0" dirty="0">
                  <a:solidFill>
                    <a:schemeClr val="tx1"/>
                  </a:solidFill>
                </a:rPr>
                <a:t> </a:t>
              </a:r>
              <a:r>
                <a:rPr lang="en-US" altLang="zh-CN" sz="2400" dirty="0" err="1">
                  <a:solidFill>
                    <a:schemeClr val="tx1"/>
                  </a:solidFill>
                </a:rPr>
                <a:t>firstchild</a:t>
              </a:r>
              <a:r>
                <a:rPr lang="en-US" altLang="zh-CN" sz="2400" dirty="0">
                  <a:solidFill>
                    <a:schemeClr val="tx1"/>
                  </a:solidFill>
                </a:rPr>
                <a:t>  data  </a:t>
              </a:r>
              <a:r>
                <a:rPr lang="en-US" altLang="zh-CN" sz="2400" dirty="0" err="1">
                  <a:solidFill>
                    <a:schemeClr val="tx1"/>
                  </a:solidFill>
                </a:rPr>
                <a:t>nextsibling</a:t>
              </a:r>
              <a:endParaRPr lang="en-US" altLang="zh-CN" sz="2400" b="0" dirty="0">
                <a:solidFill>
                  <a:schemeClr val="tx1"/>
                </a:solidFill>
              </a:endParaRPr>
            </a:p>
          </p:txBody>
        </p:sp>
        <p:sp>
          <p:nvSpPr>
            <p:cNvPr id="92170" name="Line 99"/>
            <p:cNvSpPr>
              <a:spLocks noChangeShapeType="1"/>
            </p:cNvSpPr>
            <p:nvPr/>
          </p:nvSpPr>
          <p:spPr bwMode="auto">
            <a:xfrm>
              <a:off x="4580" y="3884"/>
              <a:ext cx="0" cy="317"/>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1" name="Line 100"/>
            <p:cNvSpPr>
              <a:spLocks noChangeShapeType="1"/>
            </p:cNvSpPr>
            <p:nvPr/>
          </p:nvSpPr>
          <p:spPr bwMode="auto">
            <a:xfrm>
              <a:off x="4127" y="3884"/>
              <a:ext cx="0" cy="317"/>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168" name="Rectangle 101"/>
          <p:cNvSpPr>
            <a:spLocks noChangeArrowheads="1"/>
          </p:cNvSpPr>
          <p:nvPr/>
        </p:nvSpPr>
        <p:spPr bwMode="auto">
          <a:xfrm>
            <a:off x="304800" y="1371600"/>
            <a:ext cx="7521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en-US" altLang="zh-CN" sz="3600">
                <a:ea typeface="楷体_GB2312" pitchFamily="49" charset="-122"/>
              </a:rPr>
              <a:t>3) </a:t>
            </a:r>
            <a:r>
              <a:rPr lang="zh-CN" altLang="en-US" sz="3600">
                <a:ea typeface="楷体_GB2312" pitchFamily="49" charset="-122"/>
              </a:rPr>
              <a:t>树的二叉链表 </a:t>
            </a:r>
            <a:r>
              <a:rPr lang="en-US" altLang="zh-CN" sz="3600">
                <a:ea typeface="楷体_GB2312" pitchFamily="49" charset="-122"/>
              </a:rPr>
              <a:t>(</a:t>
            </a:r>
            <a:r>
              <a:rPr lang="zh-CN" altLang="en-US" sz="3600">
                <a:ea typeface="楷体_GB2312" pitchFamily="49" charset="-122"/>
              </a:rPr>
              <a:t>孩子</a:t>
            </a:r>
            <a:r>
              <a:rPr lang="en-US" altLang="zh-CN" sz="3600">
                <a:ea typeface="楷体_GB2312" pitchFamily="49" charset="-122"/>
              </a:rPr>
              <a:t>-</a:t>
            </a:r>
            <a:r>
              <a:rPr lang="zh-CN" altLang="en-US" sz="3600">
                <a:ea typeface="楷体_GB2312" pitchFamily="49" charset="-122"/>
              </a:rPr>
              <a:t>兄弟）表示法</a:t>
            </a:r>
          </a:p>
        </p:txBody>
      </p:sp>
      <p:sp>
        <p:nvSpPr>
          <p:cNvPr id="91" name="矩形 90"/>
          <p:cNvSpPr/>
          <p:nvPr/>
        </p:nvSpPr>
        <p:spPr>
          <a:xfrm>
            <a:off x="2143108" y="2214554"/>
            <a:ext cx="1380506" cy="461665"/>
          </a:xfrm>
          <a:prstGeom prst="rect">
            <a:avLst/>
          </a:prstGeom>
        </p:spPr>
        <p:txBody>
          <a:bodyPr wrap="none">
            <a:spAutoFit/>
          </a:bodyPr>
          <a:lstStyle/>
          <a:p>
            <a:r>
              <a:rPr lang="en-US" altLang="zh-CN" sz="2400" dirty="0" err="1" smtClean="0">
                <a:solidFill>
                  <a:srgbClr val="393939"/>
                </a:solidFill>
              </a:rPr>
              <a:t>firstchild</a:t>
            </a:r>
            <a:endParaRPr lang="zh-CN" altLang="en-US" dirty="0"/>
          </a:p>
        </p:txBody>
      </p:sp>
      <p:sp>
        <p:nvSpPr>
          <p:cNvPr id="92" name="矩形 91"/>
          <p:cNvSpPr/>
          <p:nvPr/>
        </p:nvSpPr>
        <p:spPr>
          <a:xfrm>
            <a:off x="2428860" y="3857628"/>
            <a:ext cx="1380506" cy="461665"/>
          </a:xfrm>
          <a:prstGeom prst="rect">
            <a:avLst/>
          </a:prstGeom>
        </p:spPr>
        <p:txBody>
          <a:bodyPr wrap="none">
            <a:spAutoFit/>
          </a:bodyPr>
          <a:lstStyle/>
          <a:p>
            <a:r>
              <a:rPr lang="en-US" altLang="zh-CN" sz="2400" dirty="0" err="1" smtClean="0">
                <a:solidFill>
                  <a:srgbClr val="393939"/>
                </a:solidFill>
              </a:rPr>
              <a:t>firstchild</a:t>
            </a:r>
            <a:endParaRPr lang="zh-CN" altLang="en-US" dirty="0"/>
          </a:p>
        </p:txBody>
      </p:sp>
      <p:sp>
        <p:nvSpPr>
          <p:cNvPr id="93" name="矩形 92"/>
          <p:cNvSpPr/>
          <p:nvPr/>
        </p:nvSpPr>
        <p:spPr>
          <a:xfrm>
            <a:off x="2357422" y="5500702"/>
            <a:ext cx="1380506" cy="461665"/>
          </a:xfrm>
          <a:prstGeom prst="rect">
            <a:avLst/>
          </a:prstGeom>
        </p:spPr>
        <p:txBody>
          <a:bodyPr wrap="none">
            <a:spAutoFit/>
          </a:bodyPr>
          <a:lstStyle/>
          <a:p>
            <a:r>
              <a:rPr lang="en-US" altLang="zh-CN" sz="2400" dirty="0" err="1" smtClean="0">
                <a:solidFill>
                  <a:srgbClr val="393939"/>
                </a:solidFill>
              </a:rPr>
              <a:t>firstchild</a:t>
            </a:r>
            <a:endParaRPr lang="zh-CN" altLang="en-US" dirty="0"/>
          </a:p>
        </p:txBody>
      </p:sp>
      <p:sp>
        <p:nvSpPr>
          <p:cNvPr id="94" name="矩形 93"/>
          <p:cNvSpPr/>
          <p:nvPr/>
        </p:nvSpPr>
        <p:spPr>
          <a:xfrm>
            <a:off x="3357554" y="3071810"/>
            <a:ext cx="1620958" cy="461665"/>
          </a:xfrm>
          <a:prstGeom prst="rect">
            <a:avLst/>
          </a:prstGeom>
        </p:spPr>
        <p:txBody>
          <a:bodyPr wrap="none">
            <a:spAutoFit/>
          </a:bodyPr>
          <a:lstStyle/>
          <a:p>
            <a:r>
              <a:rPr lang="en-US" altLang="zh-CN" sz="2400" dirty="0" err="1" smtClean="0">
                <a:solidFill>
                  <a:srgbClr val="393939"/>
                </a:solidFill>
              </a:rPr>
              <a:t>nextsibling</a:t>
            </a:r>
            <a:endParaRPr lang="zh-CN" altLang="en-US" dirty="0"/>
          </a:p>
        </p:txBody>
      </p:sp>
      <p:sp>
        <p:nvSpPr>
          <p:cNvPr id="95" name="矩形 94"/>
          <p:cNvSpPr/>
          <p:nvPr/>
        </p:nvSpPr>
        <p:spPr>
          <a:xfrm>
            <a:off x="4143372" y="3857628"/>
            <a:ext cx="1620958" cy="461665"/>
          </a:xfrm>
          <a:prstGeom prst="rect">
            <a:avLst/>
          </a:prstGeom>
        </p:spPr>
        <p:txBody>
          <a:bodyPr wrap="none">
            <a:spAutoFit/>
          </a:bodyPr>
          <a:lstStyle/>
          <a:p>
            <a:r>
              <a:rPr lang="en-US" altLang="zh-CN" sz="2400" dirty="0" err="1" smtClean="0">
                <a:solidFill>
                  <a:srgbClr val="393939"/>
                </a:solidFill>
              </a:rPr>
              <a:t>nextsibling</a:t>
            </a:r>
            <a:endParaRPr lang="zh-CN" altLang="en-US" dirty="0"/>
          </a:p>
        </p:txBody>
      </p:sp>
      <p:sp>
        <p:nvSpPr>
          <p:cNvPr id="96" name="矩形 95"/>
          <p:cNvSpPr/>
          <p:nvPr/>
        </p:nvSpPr>
        <p:spPr>
          <a:xfrm>
            <a:off x="3214678" y="4714884"/>
            <a:ext cx="1620958" cy="461665"/>
          </a:xfrm>
          <a:prstGeom prst="rect">
            <a:avLst/>
          </a:prstGeom>
        </p:spPr>
        <p:txBody>
          <a:bodyPr wrap="none">
            <a:spAutoFit/>
          </a:bodyPr>
          <a:lstStyle/>
          <a:p>
            <a:r>
              <a:rPr lang="en-US" altLang="zh-CN" sz="2400" dirty="0" err="1" smtClean="0">
                <a:solidFill>
                  <a:srgbClr val="393939"/>
                </a:solidFill>
              </a:rPr>
              <a:t>nextsibling</a:t>
            </a:r>
            <a:endParaRPr lang="zh-CN" altLang="en-US" dirty="0"/>
          </a:p>
        </p:txBody>
      </p:sp>
      <p:sp>
        <p:nvSpPr>
          <p:cNvPr id="97" name="Text Box 52"/>
          <p:cNvSpPr txBox="1">
            <a:spLocks noChangeArrowheads="1"/>
          </p:cNvSpPr>
          <p:nvPr/>
        </p:nvSpPr>
        <p:spPr bwMode="auto">
          <a:xfrm>
            <a:off x="436112" y="563880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smtClean="0">
                <a:solidFill>
                  <a:srgbClr val="CC0000"/>
                </a:solidFill>
              </a:rPr>
              <a:t>^</a:t>
            </a:r>
            <a:endParaRPr lang="en-US" altLang="zh-CN" sz="2400" b="0" dirty="0">
              <a:solidFill>
                <a:srgbClr val="CC0000"/>
              </a:solidFill>
            </a:endParaRPr>
          </a:p>
        </p:txBody>
      </p:sp>
      <p:grpSp>
        <p:nvGrpSpPr>
          <p:cNvPr id="2" name="组合 1"/>
          <p:cNvGrpSpPr/>
          <p:nvPr/>
        </p:nvGrpSpPr>
        <p:grpSpPr>
          <a:xfrm>
            <a:off x="4865687" y="1901825"/>
            <a:ext cx="4281262" cy="4382017"/>
            <a:chOff x="4865687" y="1901825"/>
            <a:chExt cx="4281262" cy="4382017"/>
          </a:xfrm>
        </p:grpSpPr>
        <p:grpSp>
          <p:nvGrpSpPr>
            <p:cNvPr id="4" name="Group 96"/>
            <p:cNvGrpSpPr>
              <a:grpSpLocks/>
            </p:cNvGrpSpPr>
            <p:nvPr/>
          </p:nvGrpSpPr>
          <p:grpSpPr bwMode="auto">
            <a:xfrm>
              <a:off x="4953000" y="1901825"/>
              <a:ext cx="4114800" cy="4270375"/>
              <a:chOff x="3120" y="640"/>
              <a:chExt cx="2592" cy="2690"/>
            </a:xfrm>
          </p:grpSpPr>
          <p:grpSp>
            <p:nvGrpSpPr>
              <p:cNvPr id="92172" name="Group 94"/>
              <p:cNvGrpSpPr>
                <a:grpSpLocks/>
              </p:cNvGrpSpPr>
              <p:nvPr/>
            </p:nvGrpSpPr>
            <p:grpSpPr bwMode="auto">
              <a:xfrm>
                <a:off x="3120" y="640"/>
                <a:ext cx="2592" cy="2672"/>
                <a:chOff x="3120" y="640"/>
                <a:chExt cx="2592" cy="2672"/>
              </a:xfrm>
            </p:grpSpPr>
            <p:sp>
              <p:nvSpPr>
                <p:cNvPr id="92181" name="Rectangle 37"/>
                <p:cNvSpPr>
                  <a:spLocks noChangeArrowheads="1"/>
                </p:cNvSpPr>
                <p:nvPr/>
              </p:nvSpPr>
              <p:spPr bwMode="auto">
                <a:xfrm>
                  <a:off x="3984" y="864"/>
                  <a:ext cx="672" cy="336"/>
                </a:xfrm>
                <a:prstGeom prst="rect">
                  <a:avLst/>
                </a:prstGeom>
                <a:solidFill>
                  <a:schemeClr val="accent1"/>
                </a:solidFill>
                <a:ln w="28575" cap="sq">
                  <a:solidFill>
                    <a:schemeClr val="tx1"/>
                  </a:solidFill>
                  <a:miter lim="800000"/>
                  <a:headEnd type="none" w="sm" len="sm"/>
                  <a:tailEnd type="none" w="sm" len="sm"/>
                </a:ln>
              </p:spPr>
              <p:txBody>
                <a:bodyPr wrap="none" anchor="ctr"/>
                <a:lstStyle/>
                <a:p>
                  <a:endParaRPr lang="zh-CN" altLang="en-US"/>
                </a:p>
              </p:txBody>
            </p:sp>
            <p:sp>
              <p:nvSpPr>
                <p:cNvPr id="92182" name="Line 38"/>
                <p:cNvSpPr>
                  <a:spLocks noChangeShapeType="1"/>
                </p:cNvSpPr>
                <p:nvPr/>
              </p:nvSpPr>
              <p:spPr bwMode="auto">
                <a:xfrm>
                  <a:off x="4176" y="864"/>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3" name="Line 39"/>
                <p:cNvSpPr>
                  <a:spLocks noChangeShapeType="1"/>
                </p:cNvSpPr>
                <p:nvPr/>
              </p:nvSpPr>
              <p:spPr bwMode="auto">
                <a:xfrm>
                  <a:off x="4464" y="864"/>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4" name="Rectangle 48"/>
                <p:cNvSpPr>
                  <a:spLocks noChangeArrowheads="1"/>
                </p:cNvSpPr>
                <p:nvPr/>
              </p:nvSpPr>
              <p:spPr bwMode="auto">
                <a:xfrm>
                  <a:off x="4320" y="2544"/>
                  <a:ext cx="672" cy="336"/>
                </a:xfrm>
                <a:prstGeom prst="rect">
                  <a:avLst/>
                </a:prstGeom>
                <a:solidFill>
                  <a:schemeClr val="accent1"/>
                </a:solidFill>
                <a:ln w="28575" cap="sq">
                  <a:solidFill>
                    <a:schemeClr val="tx1"/>
                  </a:solidFill>
                  <a:miter lim="800000"/>
                  <a:headEnd type="none" w="sm" len="sm"/>
                  <a:tailEnd type="none" w="sm" len="sm"/>
                </a:ln>
              </p:spPr>
              <p:txBody>
                <a:bodyPr wrap="none" anchor="ctr"/>
                <a:lstStyle/>
                <a:p>
                  <a:endParaRPr lang="zh-CN" altLang="en-US"/>
                </a:p>
              </p:txBody>
            </p:sp>
            <p:sp>
              <p:nvSpPr>
                <p:cNvPr id="92185" name="Line 49"/>
                <p:cNvSpPr>
                  <a:spLocks noChangeShapeType="1"/>
                </p:cNvSpPr>
                <p:nvPr/>
              </p:nvSpPr>
              <p:spPr bwMode="auto">
                <a:xfrm>
                  <a:off x="4512" y="2544"/>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6" name="Line 50"/>
                <p:cNvSpPr>
                  <a:spLocks noChangeShapeType="1"/>
                </p:cNvSpPr>
                <p:nvPr/>
              </p:nvSpPr>
              <p:spPr bwMode="auto">
                <a:xfrm>
                  <a:off x="4800" y="2544"/>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7" name="Rectangle 53"/>
                <p:cNvSpPr>
                  <a:spLocks noChangeArrowheads="1"/>
                </p:cNvSpPr>
                <p:nvPr/>
              </p:nvSpPr>
              <p:spPr bwMode="auto">
                <a:xfrm>
                  <a:off x="5040" y="2112"/>
                  <a:ext cx="672" cy="336"/>
                </a:xfrm>
                <a:prstGeom prst="rect">
                  <a:avLst/>
                </a:prstGeom>
                <a:solidFill>
                  <a:schemeClr val="accent1"/>
                </a:solidFill>
                <a:ln w="28575" cap="sq">
                  <a:solidFill>
                    <a:schemeClr val="tx1"/>
                  </a:solidFill>
                  <a:miter lim="800000"/>
                  <a:headEnd type="none" w="sm" len="sm"/>
                  <a:tailEnd type="none" w="sm" len="sm"/>
                </a:ln>
              </p:spPr>
              <p:txBody>
                <a:bodyPr wrap="none" anchor="ctr"/>
                <a:lstStyle/>
                <a:p>
                  <a:endParaRPr lang="zh-CN" altLang="en-US"/>
                </a:p>
              </p:txBody>
            </p:sp>
            <p:sp>
              <p:nvSpPr>
                <p:cNvPr id="92188" name="Line 54"/>
                <p:cNvSpPr>
                  <a:spLocks noChangeShapeType="1"/>
                </p:cNvSpPr>
                <p:nvPr/>
              </p:nvSpPr>
              <p:spPr bwMode="auto">
                <a:xfrm>
                  <a:off x="5232" y="211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9" name="Line 55"/>
                <p:cNvSpPr>
                  <a:spLocks noChangeShapeType="1"/>
                </p:cNvSpPr>
                <p:nvPr/>
              </p:nvSpPr>
              <p:spPr bwMode="auto">
                <a:xfrm>
                  <a:off x="5520" y="211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0" name="Rectangle 58"/>
                <p:cNvSpPr>
                  <a:spLocks noChangeArrowheads="1"/>
                </p:cNvSpPr>
                <p:nvPr/>
              </p:nvSpPr>
              <p:spPr bwMode="auto">
                <a:xfrm>
                  <a:off x="3360" y="2112"/>
                  <a:ext cx="672" cy="336"/>
                </a:xfrm>
                <a:prstGeom prst="rect">
                  <a:avLst/>
                </a:prstGeom>
                <a:solidFill>
                  <a:schemeClr val="accent1"/>
                </a:solidFill>
                <a:ln w="28575" cap="sq">
                  <a:solidFill>
                    <a:schemeClr val="tx1"/>
                  </a:solidFill>
                  <a:miter lim="800000"/>
                  <a:headEnd type="none" w="sm" len="sm"/>
                  <a:tailEnd type="none" w="sm" len="sm"/>
                </a:ln>
              </p:spPr>
              <p:txBody>
                <a:bodyPr wrap="none" anchor="ctr"/>
                <a:lstStyle/>
                <a:p>
                  <a:endParaRPr lang="zh-CN" altLang="en-US"/>
                </a:p>
              </p:txBody>
            </p:sp>
            <p:sp>
              <p:nvSpPr>
                <p:cNvPr id="92191" name="Line 59"/>
                <p:cNvSpPr>
                  <a:spLocks noChangeShapeType="1"/>
                </p:cNvSpPr>
                <p:nvPr/>
              </p:nvSpPr>
              <p:spPr bwMode="auto">
                <a:xfrm>
                  <a:off x="3552" y="211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2" name="Line 60"/>
                <p:cNvSpPr>
                  <a:spLocks noChangeShapeType="1"/>
                </p:cNvSpPr>
                <p:nvPr/>
              </p:nvSpPr>
              <p:spPr bwMode="auto">
                <a:xfrm>
                  <a:off x="3840" y="211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3" name="Rectangle 61"/>
                <p:cNvSpPr>
                  <a:spLocks noChangeArrowheads="1"/>
                </p:cNvSpPr>
                <p:nvPr/>
              </p:nvSpPr>
              <p:spPr bwMode="auto">
                <a:xfrm>
                  <a:off x="3984" y="1680"/>
                  <a:ext cx="672" cy="336"/>
                </a:xfrm>
                <a:prstGeom prst="rect">
                  <a:avLst/>
                </a:prstGeom>
                <a:solidFill>
                  <a:schemeClr val="accent1"/>
                </a:solidFill>
                <a:ln w="28575" cap="sq">
                  <a:solidFill>
                    <a:schemeClr val="tx1"/>
                  </a:solidFill>
                  <a:miter lim="800000"/>
                  <a:headEnd type="none" w="sm" len="sm"/>
                  <a:tailEnd type="none" w="sm" len="sm"/>
                </a:ln>
              </p:spPr>
              <p:txBody>
                <a:bodyPr wrap="none" anchor="ctr"/>
                <a:lstStyle/>
                <a:p>
                  <a:endParaRPr lang="zh-CN" altLang="en-US"/>
                </a:p>
              </p:txBody>
            </p:sp>
            <p:sp>
              <p:nvSpPr>
                <p:cNvPr id="92194" name="Line 62"/>
                <p:cNvSpPr>
                  <a:spLocks noChangeShapeType="1"/>
                </p:cNvSpPr>
                <p:nvPr/>
              </p:nvSpPr>
              <p:spPr bwMode="auto">
                <a:xfrm>
                  <a:off x="4176" y="1680"/>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5" name="Line 63"/>
                <p:cNvSpPr>
                  <a:spLocks noChangeShapeType="1"/>
                </p:cNvSpPr>
                <p:nvPr/>
              </p:nvSpPr>
              <p:spPr bwMode="auto">
                <a:xfrm>
                  <a:off x="4464" y="1680"/>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6" name="Rectangle 64"/>
                <p:cNvSpPr>
                  <a:spLocks noChangeArrowheads="1"/>
                </p:cNvSpPr>
                <p:nvPr/>
              </p:nvSpPr>
              <p:spPr bwMode="auto">
                <a:xfrm>
                  <a:off x="3120" y="1248"/>
                  <a:ext cx="672" cy="336"/>
                </a:xfrm>
                <a:prstGeom prst="rect">
                  <a:avLst/>
                </a:prstGeom>
                <a:solidFill>
                  <a:schemeClr val="accent1"/>
                </a:solidFill>
                <a:ln w="28575" cap="sq">
                  <a:solidFill>
                    <a:schemeClr val="tx1"/>
                  </a:solidFill>
                  <a:miter lim="800000"/>
                  <a:headEnd type="none" w="sm" len="sm"/>
                  <a:tailEnd type="none" w="sm" len="sm"/>
                </a:ln>
              </p:spPr>
              <p:txBody>
                <a:bodyPr wrap="none" anchor="ctr"/>
                <a:lstStyle/>
                <a:p>
                  <a:endParaRPr lang="zh-CN" altLang="en-US"/>
                </a:p>
              </p:txBody>
            </p:sp>
            <p:sp>
              <p:nvSpPr>
                <p:cNvPr id="92197" name="Line 65"/>
                <p:cNvSpPr>
                  <a:spLocks noChangeShapeType="1"/>
                </p:cNvSpPr>
                <p:nvPr/>
              </p:nvSpPr>
              <p:spPr bwMode="auto">
                <a:xfrm>
                  <a:off x="3312" y="124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8" name="Line 66"/>
                <p:cNvSpPr>
                  <a:spLocks noChangeShapeType="1"/>
                </p:cNvSpPr>
                <p:nvPr/>
              </p:nvSpPr>
              <p:spPr bwMode="auto">
                <a:xfrm>
                  <a:off x="3600" y="124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9" name="Line 67"/>
                <p:cNvSpPr>
                  <a:spLocks noChangeShapeType="1"/>
                </p:cNvSpPr>
                <p:nvPr/>
              </p:nvSpPr>
              <p:spPr bwMode="auto">
                <a:xfrm flipH="1">
                  <a:off x="3456" y="1056"/>
                  <a:ext cx="624"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0" name="Line 68"/>
                <p:cNvSpPr>
                  <a:spLocks noChangeShapeType="1"/>
                </p:cNvSpPr>
                <p:nvPr/>
              </p:nvSpPr>
              <p:spPr bwMode="auto">
                <a:xfrm>
                  <a:off x="3696" y="1440"/>
                  <a:ext cx="624"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1" name="Line 69"/>
                <p:cNvSpPr>
                  <a:spLocks noChangeShapeType="1"/>
                </p:cNvSpPr>
                <p:nvPr/>
              </p:nvSpPr>
              <p:spPr bwMode="auto">
                <a:xfrm flipH="1">
                  <a:off x="3696" y="1824"/>
                  <a:ext cx="384"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2" name="Line 70"/>
                <p:cNvSpPr>
                  <a:spLocks noChangeShapeType="1"/>
                </p:cNvSpPr>
                <p:nvPr/>
              </p:nvSpPr>
              <p:spPr bwMode="auto">
                <a:xfrm>
                  <a:off x="4560" y="1824"/>
                  <a:ext cx="816"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3" name="Line 71"/>
                <p:cNvSpPr>
                  <a:spLocks noChangeShapeType="1"/>
                </p:cNvSpPr>
                <p:nvPr/>
              </p:nvSpPr>
              <p:spPr bwMode="auto">
                <a:xfrm>
                  <a:off x="3936" y="2256"/>
                  <a:ext cx="72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92204" name="AutoShape 72"/>
                <p:cNvCxnSpPr>
                  <a:cxnSpLocks noChangeShapeType="1"/>
                  <a:endCxn id="92181" idx="0"/>
                </p:cNvCxnSpPr>
                <p:nvPr/>
              </p:nvCxnSpPr>
              <p:spPr bwMode="auto">
                <a:xfrm rot="5400000">
                  <a:off x="4397" y="563"/>
                  <a:ext cx="215" cy="369"/>
                </a:xfrm>
                <a:prstGeom prst="curvedConnector3">
                  <a:avLst>
                    <a:gd name="adj1" fmla="val 49769"/>
                  </a:avLst>
                </a:prstGeom>
                <a:noFill/>
                <a:ln w="28575" cap="sq">
                  <a:solidFill>
                    <a:srgbClr val="0000FF"/>
                  </a:solidFill>
                  <a:round/>
                  <a:headEnd type="none" w="sm" len="sm"/>
                  <a:tailEnd type="triangle" w="med" len="lg"/>
                </a:ln>
                <a:extLst>
                  <a:ext uri="{909E8E84-426E-40DD-AFC4-6F175D3DCCD1}">
                    <a14:hiddenFill xmlns:a14="http://schemas.microsoft.com/office/drawing/2010/main">
                      <a:noFill/>
                    </a14:hiddenFill>
                  </a:ext>
                </a:extLst>
              </p:spPr>
            </p:cxnSp>
            <p:sp>
              <p:nvSpPr>
                <p:cNvPr id="92205" name="Rectangle 75"/>
                <p:cNvSpPr>
                  <a:spLocks noChangeArrowheads="1"/>
                </p:cNvSpPr>
                <p:nvPr/>
              </p:nvSpPr>
              <p:spPr bwMode="auto">
                <a:xfrm>
                  <a:off x="3744" y="2976"/>
                  <a:ext cx="672" cy="336"/>
                </a:xfrm>
                <a:prstGeom prst="rect">
                  <a:avLst/>
                </a:prstGeom>
                <a:solidFill>
                  <a:schemeClr val="accent1"/>
                </a:solidFill>
                <a:ln w="28575" cap="sq">
                  <a:solidFill>
                    <a:schemeClr val="tx1"/>
                  </a:solidFill>
                  <a:miter lim="800000"/>
                  <a:headEnd type="none" w="sm" len="sm"/>
                  <a:tailEnd type="none" w="sm" len="sm"/>
                </a:ln>
              </p:spPr>
              <p:txBody>
                <a:bodyPr wrap="none" anchor="ctr"/>
                <a:lstStyle/>
                <a:p>
                  <a:endParaRPr lang="zh-CN" altLang="en-US"/>
                </a:p>
              </p:txBody>
            </p:sp>
            <p:sp>
              <p:nvSpPr>
                <p:cNvPr id="92206" name="Line 76"/>
                <p:cNvSpPr>
                  <a:spLocks noChangeShapeType="1"/>
                </p:cNvSpPr>
                <p:nvPr/>
              </p:nvSpPr>
              <p:spPr bwMode="auto">
                <a:xfrm>
                  <a:off x="3936" y="2976"/>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7" name="Line 77"/>
                <p:cNvSpPr>
                  <a:spLocks noChangeShapeType="1"/>
                </p:cNvSpPr>
                <p:nvPr/>
              </p:nvSpPr>
              <p:spPr bwMode="auto">
                <a:xfrm>
                  <a:off x="4224" y="2976"/>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8" name="Line 80"/>
                <p:cNvSpPr>
                  <a:spLocks noChangeShapeType="1"/>
                </p:cNvSpPr>
                <p:nvPr/>
              </p:nvSpPr>
              <p:spPr bwMode="auto">
                <a:xfrm flipH="1">
                  <a:off x="4080" y="2688"/>
                  <a:ext cx="336"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173" name="Group 93"/>
              <p:cNvGrpSpPr>
                <a:grpSpLocks/>
              </p:cNvGrpSpPr>
              <p:nvPr/>
            </p:nvGrpSpPr>
            <p:grpSpPr bwMode="auto">
              <a:xfrm>
                <a:off x="3312" y="816"/>
                <a:ext cx="2208" cy="2514"/>
                <a:chOff x="3312" y="816"/>
                <a:chExt cx="2208" cy="2514"/>
              </a:xfrm>
            </p:grpSpPr>
            <p:sp>
              <p:nvSpPr>
                <p:cNvPr id="92174" name="Text Box 82"/>
                <p:cNvSpPr txBox="1">
                  <a:spLocks noChangeArrowheads="1"/>
                </p:cNvSpPr>
                <p:nvPr/>
              </p:nvSpPr>
              <p:spPr bwMode="auto">
                <a:xfrm>
                  <a:off x="4176" y="816"/>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A</a:t>
                  </a:r>
                </a:p>
              </p:txBody>
            </p:sp>
            <p:sp>
              <p:nvSpPr>
                <p:cNvPr id="92175" name="Text Box 83"/>
                <p:cNvSpPr txBox="1">
                  <a:spLocks noChangeArrowheads="1"/>
                </p:cNvSpPr>
                <p:nvPr/>
              </p:nvSpPr>
              <p:spPr bwMode="auto">
                <a:xfrm>
                  <a:off x="3312" y="1248"/>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B</a:t>
                  </a:r>
                </a:p>
              </p:txBody>
            </p:sp>
            <p:sp>
              <p:nvSpPr>
                <p:cNvPr id="92176" name="Text Box 84"/>
                <p:cNvSpPr txBox="1">
                  <a:spLocks noChangeArrowheads="1"/>
                </p:cNvSpPr>
                <p:nvPr/>
              </p:nvSpPr>
              <p:spPr bwMode="auto">
                <a:xfrm>
                  <a:off x="4176" y="1680"/>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C</a:t>
                  </a:r>
                </a:p>
              </p:txBody>
            </p:sp>
            <p:sp>
              <p:nvSpPr>
                <p:cNvPr id="92177" name="Text Box 85"/>
                <p:cNvSpPr txBox="1">
                  <a:spLocks noChangeArrowheads="1"/>
                </p:cNvSpPr>
                <p:nvPr/>
              </p:nvSpPr>
              <p:spPr bwMode="auto">
                <a:xfrm>
                  <a:off x="5232" y="2112"/>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D</a:t>
                  </a:r>
                </a:p>
              </p:txBody>
            </p:sp>
            <p:sp>
              <p:nvSpPr>
                <p:cNvPr id="92178" name="Text Box 86"/>
                <p:cNvSpPr txBox="1">
                  <a:spLocks noChangeArrowheads="1"/>
                </p:cNvSpPr>
                <p:nvPr/>
              </p:nvSpPr>
              <p:spPr bwMode="auto">
                <a:xfrm>
                  <a:off x="3552" y="2112"/>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E</a:t>
                  </a:r>
                </a:p>
              </p:txBody>
            </p:sp>
            <p:sp>
              <p:nvSpPr>
                <p:cNvPr id="92179" name="Text Box 87"/>
                <p:cNvSpPr txBox="1">
                  <a:spLocks noChangeArrowheads="1"/>
                </p:cNvSpPr>
                <p:nvPr/>
              </p:nvSpPr>
              <p:spPr bwMode="auto">
                <a:xfrm>
                  <a:off x="4512" y="2544"/>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F</a:t>
                  </a:r>
                </a:p>
              </p:txBody>
            </p:sp>
            <p:sp>
              <p:nvSpPr>
                <p:cNvPr id="92180" name="Text Box 91"/>
                <p:cNvSpPr txBox="1">
                  <a:spLocks noChangeArrowheads="1"/>
                </p:cNvSpPr>
                <p:nvPr/>
              </p:nvSpPr>
              <p:spPr bwMode="auto">
                <a:xfrm>
                  <a:off x="3936" y="2976"/>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0000"/>
                    </a:lnSpc>
                    <a:spcBef>
                      <a:spcPct val="50000"/>
                    </a:spcBef>
                  </a:pPr>
                  <a:r>
                    <a:rPr lang="en-US" altLang="zh-CN">
                      <a:ea typeface="楷体_GB2312" pitchFamily="49" charset="-122"/>
                    </a:rPr>
                    <a:t>G</a:t>
                  </a:r>
                </a:p>
              </p:txBody>
            </p:sp>
          </p:grpSp>
        </p:grpSp>
        <p:sp>
          <p:nvSpPr>
            <p:cNvPr id="98" name="Text Box 52"/>
            <p:cNvSpPr txBox="1">
              <a:spLocks noChangeArrowheads="1"/>
            </p:cNvSpPr>
            <p:nvPr/>
          </p:nvSpPr>
          <p:spPr bwMode="auto">
            <a:xfrm>
              <a:off x="6999287" y="2243139"/>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smtClean="0">
                  <a:solidFill>
                    <a:srgbClr val="CC0000"/>
                  </a:solidFill>
                </a:rPr>
                <a:t>^</a:t>
              </a:r>
              <a:endParaRPr lang="en-US" altLang="zh-CN" sz="2400" b="0" dirty="0">
                <a:solidFill>
                  <a:srgbClr val="CC0000"/>
                </a:solidFill>
              </a:endParaRPr>
            </a:p>
          </p:txBody>
        </p:sp>
        <p:sp>
          <p:nvSpPr>
            <p:cNvPr id="99" name="Text Box 52"/>
            <p:cNvSpPr txBox="1">
              <a:spLocks noChangeArrowheads="1"/>
            </p:cNvSpPr>
            <p:nvPr/>
          </p:nvSpPr>
          <p:spPr bwMode="auto">
            <a:xfrm>
              <a:off x="4865687" y="2851834"/>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smtClean="0">
                  <a:solidFill>
                    <a:srgbClr val="CC0000"/>
                  </a:solidFill>
                </a:rPr>
                <a:t>^</a:t>
              </a:r>
              <a:endParaRPr lang="en-US" altLang="zh-CN" sz="2400" b="0" dirty="0">
                <a:solidFill>
                  <a:srgbClr val="CC0000"/>
                </a:solidFill>
              </a:endParaRPr>
            </a:p>
          </p:txBody>
        </p:sp>
        <p:sp>
          <p:nvSpPr>
            <p:cNvPr id="100" name="Text Box 52"/>
            <p:cNvSpPr txBox="1">
              <a:spLocks noChangeArrowheads="1"/>
            </p:cNvSpPr>
            <p:nvPr/>
          </p:nvSpPr>
          <p:spPr bwMode="auto">
            <a:xfrm>
              <a:off x="5257800" y="4221088"/>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smtClean="0">
                  <a:solidFill>
                    <a:srgbClr val="CC0000"/>
                  </a:solidFill>
                </a:rPr>
                <a:t>^</a:t>
              </a:r>
              <a:endParaRPr lang="en-US" altLang="zh-CN" sz="2400" b="0" dirty="0">
                <a:solidFill>
                  <a:srgbClr val="CC0000"/>
                </a:solidFill>
              </a:endParaRPr>
            </a:p>
          </p:txBody>
        </p:sp>
        <p:sp>
          <p:nvSpPr>
            <p:cNvPr id="101" name="Text Box 52"/>
            <p:cNvSpPr txBox="1">
              <a:spLocks noChangeArrowheads="1"/>
            </p:cNvSpPr>
            <p:nvPr/>
          </p:nvSpPr>
          <p:spPr bwMode="auto">
            <a:xfrm>
              <a:off x="7913687" y="4221088"/>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smtClean="0">
                  <a:solidFill>
                    <a:srgbClr val="CC0000"/>
                  </a:solidFill>
                </a:rPr>
                <a:t>^</a:t>
              </a:r>
              <a:endParaRPr lang="en-US" altLang="zh-CN" sz="2400" b="0" dirty="0">
                <a:solidFill>
                  <a:srgbClr val="CC0000"/>
                </a:solidFill>
              </a:endParaRPr>
            </a:p>
          </p:txBody>
        </p:sp>
        <p:sp>
          <p:nvSpPr>
            <p:cNvPr id="102" name="Text Box 52"/>
            <p:cNvSpPr txBox="1">
              <a:spLocks noChangeArrowheads="1"/>
            </p:cNvSpPr>
            <p:nvPr/>
          </p:nvSpPr>
          <p:spPr bwMode="auto">
            <a:xfrm>
              <a:off x="8667524" y="4202918"/>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smtClean="0">
                  <a:solidFill>
                    <a:srgbClr val="CC0000"/>
                  </a:solidFill>
                </a:rPr>
                <a:t>^</a:t>
              </a:r>
              <a:endParaRPr lang="en-US" altLang="zh-CN" sz="2400" b="0" dirty="0">
                <a:solidFill>
                  <a:srgbClr val="CC0000"/>
                </a:solidFill>
              </a:endParaRPr>
            </a:p>
          </p:txBody>
        </p:sp>
        <p:sp>
          <p:nvSpPr>
            <p:cNvPr id="103" name="Text Box 52"/>
            <p:cNvSpPr txBox="1">
              <a:spLocks noChangeArrowheads="1"/>
            </p:cNvSpPr>
            <p:nvPr/>
          </p:nvSpPr>
          <p:spPr bwMode="auto">
            <a:xfrm>
              <a:off x="7521575" y="4885771"/>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smtClean="0">
                  <a:solidFill>
                    <a:srgbClr val="CC0000"/>
                  </a:solidFill>
                </a:rPr>
                <a:t>^</a:t>
              </a:r>
              <a:endParaRPr lang="en-US" altLang="zh-CN" sz="2400" b="0" dirty="0">
                <a:solidFill>
                  <a:srgbClr val="CC0000"/>
                </a:solidFill>
              </a:endParaRPr>
            </a:p>
          </p:txBody>
        </p:sp>
        <p:sp>
          <p:nvSpPr>
            <p:cNvPr id="104" name="Text Box 52"/>
            <p:cNvSpPr txBox="1">
              <a:spLocks noChangeArrowheads="1"/>
            </p:cNvSpPr>
            <p:nvPr/>
          </p:nvSpPr>
          <p:spPr bwMode="auto">
            <a:xfrm>
              <a:off x="6623050" y="5566683"/>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smtClean="0">
                  <a:solidFill>
                    <a:srgbClr val="CC0000"/>
                  </a:solidFill>
                </a:rPr>
                <a:t>^</a:t>
              </a:r>
              <a:endParaRPr lang="en-US" altLang="zh-CN" sz="2400" b="0" dirty="0">
                <a:solidFill>
                  <a:srgbClr val="CC0000"/>
                </a:solidFill>
              </a:endParaRPr>
            </a:p>
          </p:txBody>
        </p:sp>
        <p:sp>
          <p:nvSpPr>
            <p:cNvPr id="105" name="Text Box 52"/>
            <p:cNvSpPr txBox="1">
              <a:spLocks noChangeArrowheads="1"/>
            </p:cNvSpPr>
            <p:nvPr/>
          </p:nvSpPr>
          <p:spPr bwMode="auto">
            <a:xfrm>
              <a:off x="5855381" y="5582167"/>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0"/>
                </a:spcBef>
              </a:pPr>
              <a:r>
                <a:rPr lang="en-US" altLang="zh-CN" sz="4000" dirty="0" smtClean="0">
                  <a:solidFill>
                    <a:srgbClr val="CC0000"/>
                  </a:solidFill>
                </a:rPr>
                <a:t>^</a:t>
              </a:r>
              <a:endParaRPr lang="en-US" altLang="zh-CN" sz="2400" b="0" dirty="0">
                <a:solidFill>
                  <a:srgbClr val="CC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2243"/>
                                        </p:tgtEl>
                                        <p:attrNameLst>
                                          <p:attrName>style.visibility</p:attrName>
                                        </p:attrNameLst>
                                      </p:cBhvr>
                                      <p:to>
                                        <p:strVal val="visible"/>
                                      </p:to>
                                    </p:set>
                                    <p:animEffect transition="in" filter="wipe(up)">
                                      <p:cBhvr>
                                        <p:cTn id="13" dur="500"/>
                                        <p:tgtEl>
                                          <p:spTgt spid="9224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wipe(up)">
                                      <p:cBhvr>
                                        <p:cTn id="16" dur="500"/>
                                        <p:tgtEl>
                                          <p:spTgt spid="91"/>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92246"/>
                                        </p:tgtEl>
                                        <p:attrNameLst>
                                          <p:attrName>style.visibility</p:attrName>
                                        </p:attrNameLst>
                                      </p:cBhvr>
                                      <p:to>
                                        <p:strVal val="visible"/>
                                      </p:to>
                                    </p:set>
                                    <p:animEffect transition="in" filter="wipe(up)">
                                      <p:cBhvr>
                                        <p:cTn id="20" dur="500"/>
                                        <p:tgtEl>
                                          <p:spTgt spid="9224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92242"/>
                                        </p:tgtEl>
                                        <p:attrNameLst>
                                          <p:attrName>style.visibility</p:attrName>
                                        </p:attrNameLst>
                                      </p:cBhvr>
                                      <p:to>
                                        <p:strVal val="visible"/>
                                      </p:to>
                                    </p:set>
                                    <p:animEffect transition="in" filter="wipe(up)">
                                      <p:cBhvr>
                                        <p:cTn id="25" dur="500"/>
                                        <p:tgtEl>
                                          <p:spTgt spid="9224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wipe(up)">
                                      <p:cBhvr>
                                        <p:cTn id="28" dur="500"/>
                                        <p:tgtEl>
                                          <p:spTgt spid="94"/>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92245"/>
                                        </p:tgtEl>
                                        <p:attrNameLst>
                                          <p:attrName>style.visibility</p:attrName>
                                        </p:attrNameLst>
                                      </p:cBhvr>
                                      <p:to>
                                        <p:strVal val="visible"/>
                                      </p:to>
                                    </p:set>
                                    <p:animEffect transition="in" filter="wipe(up)">
                                      <p:cBhvr>
                                        <p:cTn id="32" dur="500"/>
                                        <p:tgtEl>
                                          <p:spTgt spid="922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2238"/>
                                        </p:tgtEl>
                                        <p:attrNameLst>
                                          <p:attrName>style.visibility</p:attrName>
                                        </p:attrNameLst>
                                      </p:cBhvr>
                                      <p:to>
                                        <p:strVal val="visible"/>
                                      </p:to>
                                    </p:set>
                                    <p:animEffect transition="in" filter="wipe(up)">
                                      <p:cBhvr>
                                        <p:cTn id="37" dur="500"/>
                                        <p:tgtEl>
                                          <p:spTgt spid="92238"/>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95"/>
                                        </p:tgtEl>
                                        <p:attrNameLst>
                                          <p:attrName>style.visibility</p:attrName>
                                        </p:attrNameLst>
                                      </p:cBhvr>
                                      <p:to>
                                        <p:strVal val="visible"/>
                                      </p:to>
                                    </p:set>
                                    <p:animEffect transition="in" filter="wipe(up)">
                                      <p:cBhvr>
                                        <p:cTn id="40" dur="500"/>
                                        <p:tgtEl>
                                          <p:spTgt spid="95"/>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92247"/>
                                        </p:tgtEl>
                                        <p:attrNameLst>
                                          <p:attrName>style.visibility</p:attrName>
                                        </p:attrNameLst>
                                      </p:cBhvr>
                                      <p:to>
                                        <p:strVal val="visible"/>
                                      </p:to>
                                    </p:set>
                                    <p:animEffect transition="in" filter="wipe(up)">
                                      <p:cBhvr>
                                        <p:cTn id="44" dur="500"/>
                                        <p:tgtEl>
                                          <p:spTgt spid="9224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92241"/>
                                        </p:tgtEl>
                                        <p:attrNameLst>
                                          <p:attrName>style.visibility</p:attrName>
                                        </p:attrNameLst>
                                      </p:cBhvr>
                                      <p:to>
                                        <p:strVal val="visible"/>
                                      </p:to>
                                    </p:set>
                                    <p:animEffect transition="in" filter="wipe(up)">
                                      <p:cBhvr>
                                        <p:cTn id="49" dur="500"/>
                                        <p:tgtEl>
                                          <p:spTgt spid="92241"/>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wipe(up)">
                                      <p:cBhvr>
                                        <p:cTn id="52" dur="500"/>
                                        <p:tgtEl>
                                          <p:spTgt spid="92"/>
                                        </p:tgtEl>
                                      </p:cBhvr>
                                    </p:animEffect>
                                  </p:childTnLst>
                                </p:cTn>
                              </p:par>
                            </p:childTnLst>
                          </p:cTn>
                        </p:par>
                        <p:par>
                          <p:cTn id="53" fill="hold">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92248"/>
                                        </p:tgtEl>
                                        <p:attrNameLst>
                                          <p:attrName>style.visibility</p:attrName>
                                        </p:attrNameLst>
                                      </p:cBhvr>
                                      <p:to>
                                        <p:strVal val="visible"/>
                                      </p:to>
                                    </p:set>
                                    <p:animEffect transition="in" filter="wipe(up)">
                                      <p:cBhvr>
                                        <p:cTn id="56" dur="500"/>
                                        <p:tgtEl>
                                          <p:spTgt spid="9224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92239"/>
                                        </p:tgtEl>
                                        <p:attrNameLst>
                                          <p:attrName>style.visibility</p:attrName>
                                        </p:attrNameLst>
                                      </p:cBhvr>
                                      <p:to>
                                        <p:strVal val="visible"/>
                                      </p:to>
                                    </p:set>
                                    <p:animEffect transition="in" filter="wipe(up)">
                                      <p:cBhvr>
                                        <p:cTn id="61" dur="500"/>
                                        <p:tgtEl>
                                          <p:spTgt spid="92239"/>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96"/>
                                        </p:tgtEl>
                                        <p:attrNameLst>
                                          <p:attrName>style.visibility</p:attrName>
                                        </p:attrNameLst>
                                      </p:cBhvr>
                                      <p:to>
                                        <p:strVal val="visible"/>
                                      </p:to>
                                    </p:set>
                                    <p:animEffect transition="in" filter="wipe(up)">
                                      <p:cBhvr>
                                        <p:cTn id="64" dur="500"/>
                                        <p:tgtEl>
                                          <p:spTgt spid="96"/>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92249"/>
                                        </p:tgtEl>
                                        <p:attrNameLst>
                                          <p:attrName>style.visibility</p:attrName>
                                        </p:attrNameLst>
                                      </p:cBhvr>
                                      <p:to>
                                        <p:strVal val="visible"/>
                                      </p:to>
                                    </p:set>
                                    <p:animEffect transition="in" filter="wipe(up)">
                                      <p:cBhvr>
                                        <p:cTn id="68" dur="500"/>
                                        <p:tgtEl>
                                          <p:spTgt spid="9224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92240"/>
                                        </p:tgtEl>
                                        <p:attrNameLst>
                                          <p:attrName>style.visibility</p:attrName>
                                        </p:attrNameLst>
                                      </p:cBhvr>
                                      <p:to>
                                        <p:strVal val="visible"/>
                                      </p:to>
                                    </p:set>
                                    <p:animEffect transition="in" filter="wipe(up)">
                                      <p:cBhvr>
                                        <p:cTn id="73" dur="500"/>
                                        <p:tgtEl>
                                          <p:spTgt spid="92240"/>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93"/>
                                        </p:tgtEl>
                                        <p:attrNameLst>
                                          <p:attrName>style.visibility</p:attrName>
                                        </p:attrNameLst>
                                      </p:cBhvr>
                                      <p:to>
                                        <p:strVal val="visible"/>
                                      </p:to>
                                    </p:set>
                                    <p:animEffect transition="in" filter="wipe(up)">
                                      <p:cBhvr>
                                        <p:cTn id="76" dur="500"/>
                                        <p:tgtEl>
                                          <p:spTgt spid="93"/>
                                        </p:tgtEl>
                                      </p:cBhvr>
                                    </p:animEffec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92250"/>
                                        </p:tgtEl>
                                        <p:attrNameLst>
                                          <p:attrName>style.visibility</p:attrName>
                                        </p:attrNameLst>
                                      </p:cBhvr>
                                      <p:to>
                                        <p:strVal val="visible"/>
                                      </p:to>
                                    </p:set>
                                    <p:animEffect transition="in" filter="wipe(up)">
                                      <p:cBhvr>
                                        <p:cTn id="80" dur="500"/>
                                        <p:tgtEl>
                                          <p:spTgt spid="9225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wipe(up)">
                                      <p:cBhvr>
                                        <p:cTn id="8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8" grpId="0" animBg="1"/>
      <p:bldP spid="92239" grpId="0" animBg="1"/>
      <p:bldP spid="92240" grpId="0" animBg="1"/>
      <p:bldP spid="92241" grpId="0" animBg="1"/>
      <p:bldP spid="92242" grpId="0" animBg="1"/>
      <p:bldP spid="92243" grpId="0" animBg="1"/>
      <p:bldP spid="92245" grpId="0" animBg="1"/>
      <p:bldP spid="92246" grpId="0" animBg="1"/>
      <p:bldP spid="92247" grpId="0" animBg="1"/>
      <p:bldP spid="92248" grpId="0" animBg="1"/>
      <p:bldP spid="92249" grpId="0" animBg="1"/>
      <p:bldP spid="92250" grpId="0" animBg="1"/>
      <p:bldP spid="91" grpId="0"/>
      <p:bldP spid="92" grpId="0"/>
      <p:bldP spid="93" grpId="0"/>
      <p:bldP spid="94" grpId="0"/>
      <p:bldP spid="95" grpId="0"/>
      <p:bldP spid="9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9F42592D-A49A-46E4-8446-90A37484D641}" type="slidenum">
              <a:rPr kumimoji="0" lang="en-US" altLang="zh-CN" sz="1400" b="0" smtClean="0">
                <a:solidFill>
                  <a:schemeClr val="tx1"/>
                </a:solidFill>
              </a:rPr>
              <a:pPr eaLnBrk="1" hangingPunct="1"/>
              <a:t>97</a:t>
            </a:fld>
            <a:endParaRPr kumimoji="0" lang="en-US" altLang="zh-CN" sz="1400" b="0" smtClean="0">
              <a:solidFill>
                <a:schemeClr val="tx1"/>
              </a:solidFill>
            </a:endParaRPr>
          </a:p>
        </p:txBody>
      </p:sp>
      <p:sp>
        <p:nvSpPr>
          <p:cNvPr id="93187"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sp>
        <p:nvSpPr>
          <p:cNvPr id="93188" name="Rectangle 4"/>
          <p:cNvSpPr>
            <a:spLocks noChangeArrowheads="1"/>
          </p:cNvSpPr>
          <p:nvPr/>
        </p:nvSpPr>
        <p:spPr bwMode="auto">
          <a:xfrm>
            <a:off x="381000" y="2590800"/>
            <a:ext cx="2611438"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l">
              <a:lnSpc>
                <a:spcPct val="115000"/>
              </a:lnSpc>
              <a:spcBef>
                <a:spcPct val="0"/>
              </a:spcBef>
            </a:pPr>
            <a:r>
              <a:rPr lang="zh-CN" altLang="en-US" sz="4400">
                <a:solidFill>
                  <a:srgbClr val="990033"/>
                </a:solidFill>
                <a:ea typeface="楷体_GB2312" pitchFamily="49" charset="-122"/>
              </a:rPr>
              <a:t>结点结构</a:t>
            </a:r>
            <a:r>
              <a:rPr lang="en-US" altLang="zh-CN" sz="4400">
                <a:solidFill>
                  <a:srgbClr val="990033"/>
                </a:solidFill>
                <a:ea typeface="楷体_GB2312" pitchFamily="49" charset="-122"/>
              </a:rPr>
              <a:t>:</a:t>
            </a:r>
            <a:endParaRPr lang="en-US" altLang="zh-CN" sz="4800">
              <a:solidFill>
                <a:srgbClr val="990033"/>
              </a:solidFill>
              <a:ea typeface="楷体_GB2312" pitchFamily="49" charset="-122"/>
            </a:endParaRPr>
          </a:p>
        </p:txBody>
      </p:sp>
      <p:grpSp>
        <p:nvGrpSpPr>
          <p:cNvPr id="93189" name="Group 8"/>
          <p:cNvGrpSpPr>
            <a:grpSpLocks/>
          </p:cNvGrpSpPr>
          <p:nvPr/>
        </p:nvGrpSpPr>
        <p:grpSpPr bwMode="auto">
          <a:xfrm>
            <a:off x="3352800" y="2679700"/>
            <a:ext cx="5638800" cy="685800"/>
            <a:chOff x="2208" y="912"/>
            <a:chExt cx="3552" cy="432"/>
          </a:xfrm>
        </p:grpSpPr>
        <p:sp>
          <p:nvSpPr>
            <p:cNvPr id="93192" name="Text Box 5"/>
            <p:cNvSpPr txBox="1">
              <a:spLocks noChangeArrowheads="1"/>
            </p:cNvSpPr>
            <p:nvPr/>
          </p:nvSpPr>
          <p:spPr bwMode="auto">
            <a:xfrm>
              <a:off x="2208" y="912"/>
              <a:ext cx="3552" cy="422"/>
            </a:xfrm>
            <a:prstGeom prst="rect">
              <a:avLst/>
            </a:prstGeom>
            <a:solidFill>
              <a:srgbClr val="FFFF99">
                <a:alpha val="50195"/>
              </a:srgbClr>
            </a:solidFill>
            <a:ln w="28575" cap="sq">
              <a:solidFill>
                <a:srgbClr val="993300"/>
              </a:solidFill>
              <a:miter lim="800000"/>
              <a:headEnd type="none" w="sm" len="sm"/>
              <a:tailEnd type="none" w="sm" len="sm"/>
            </a:ln>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spcBef>
                  <a:spcPct val="50000"/>
                </a:spcBef>
              </a:pPr>
              <a:r>
                <a:rPr lang="en-US" altLang="zh-CN" sz="3600" b="0">
                  <a:solidFill>
                    <a:schemeClr val="tx1"/>
                  </a:solidFill>
                </a:rPr>
                <a:t> </a:t>
              </a:r>
              <a:r>
                <a:rPr lang="en-US" altLang="zh-CN" sz="3600">
                  <a:solidFill>
                    <a:schemeClr val="tx1"/>
                  </a:solidFill>
                </a:rPr>
                <a:t>firstchild  data  nextsibling</a:t>
              </a:r>
              <a:endParaRPr lang="en-US" altLang="zh-CN" sz="4000" b="0">
                <a:solidFill>
                  <a:schemeClr val="tx1"/>
                </a:solidFill>
              </a:endParaRPr>
            </a:p>
          </p:txBody>
        </p:sp>
        <p:sp>
          <p:nvSpPr>
            <p:cNvPr id="93193" name="Line 6"/>
            <p:cNvSpPr>
              <a:spLocks noChangeShapeType="1"/>
            </p:cNvSpPr>
            <p:nvPr/>
          </p:nvSpPr>
          <p:spPr bwMode="auto">
            <a:xfrm>
              <a:off x="4224" y="912"/>
              <a:ext cx="0" cy="432"/>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4" name="Line 7"/>
            <p:cNvSpPr>
              <a:spLocks noChangeShapeType="1"/>
            </p:cNvSpPr>
            <p:nvPr/>
          </p:nvSpPr>
          <p:spPr bwMode="auto">
            <a:xfrm>
              <a:off x="3504" y="912"/>
              <a:ext cx="0" cy="432"/>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9849" name="Text Box 9"/>
          <p:cNvSpPr txBox="1">
            <a:spLocks noChangeArrowheads="1"/>
          </p:cNvSpPr>
          <p:nvPr/>
        </p:nvSpPr>
        <p:spPr bwMode="auto">
          <a:xfrm>
            <a:off x="838200" y="3810000"/>
            <a:ext cx="7696200" cy="2362200"/>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lgn="l" eaLnBrk="1" hangingPunct="1">
              <a:lnSpc>
                <a:spcPct val="115000"/>
              </a:lnSpc>
              <a:spcBef>
                <a:spcPct val="0"/>
              </a:spcBef>
            </a:pPr>
            <a:r>
              <a:rPr lang="en-US" altLang="zh-CN" sz="3200">
                <a:solidFill>
                  <a:schemeClr val="tx1"/>
                </a:solidFill>
                <a:ea typeface="楷体_GB2312" pitchFamily="49" charset="-122"/>
              </a:rPr>
              <a:t>typedef struct CSNode{</a:t>
            </a:r>
          </a:p>
          <a:p>
            <a:pPr algn="l" eaLnBrk="1" hangingPunct="1">
              <a:lnSpc>
                <a:spcPct val="115000"/>
              </a:lnSpc>
              <a:spcBef>
                <a:spcPct val="0"/>
              </a:spcBef>
            </a:pPr>
            <a:r>
              <a:rPr lang="en-US" altLang="zh-CN" sz="3200">
                <a:solidFill>
                  <a:schemeClr val="tx1"/>
                </a:solidFill>
                <a:ea typeface="楷体_GB2312" pitchFamily="49" charset="-122"/>
              </a:rPr>
              <a:t>     Elem          data;</a:t>
            </a:r>
          </a:p>
          <a:p>
            <a:pPr algn="l" eaLnBrk="1" hangingPunct="1">
              <a:lnSpc>
                <a:spcPct val="115000"/>
              </a:lnSpc>
              <a:spcBef>
                <a:spcPct val="0"/>
              </a:spcBef>
            </a:pPr>
            <a:r>
              <a:rPr lang="en-US" altLang="zh-CN" sz="3200">
                <a:solidFill>
                  <a:schemeClr val="tx1"/>
                </a:solidFill>
                <a:ea typeface="楷体_GB2312" pitchFamily="49" charset="-122"/>
              </a:rPr>
              <a:t>     </a:t>
            </a:r>
            <a:r>
              <a:rPr lang="en-US" altLang="zh-CN" sz="3200">
                <a:solidFill>
                  <a:srgbClr val="FF3300"/>
                </a:solidFill>
                <a:ea typeface="楷体_GB2312" pitchFamily="49" charset="-122"/>
              </a:rPr>
              <a:t>struct CSNode  *firstchild, *nextsibling;</a:t>
            </a:r>
          </a:p>
          <a:p>
            <a:pPr algn="l" eaLnBrk="1" hangingPunct="1">
              <a:lnSpc>
                <a:spcPct val="115000"/>
              </a:lnSpc>
              <a:spcBef>
                <a:spcPct val="0"/>
              </a:spcBef>
            </a:pPr>
            <a:r>
              <a:rPr lang="en-US" altLang="zh-CN" sz="3200">
                <a:solidFill>
                  <a:schemeClr val="tx1"/>
                </a:solidFill>
                <a:ea typeface="楷体_GB2312" pitchFamily="49" charset="-122"/>
              </a:rPr>
              <a:t>} CSNode, *CSTree;</a:t>
            </a:r>
            <a:endParaRPr lang="en-US" altLang="zh-CN" sz="3200">
              <a:solidFill>
                <a:schemeClr val="tx1"/>
              </a:solidFill>
            </a:endParaRPr>
          </a:p>
        </p:txBody>
      </p:sp>
      <p:sp>
        <p:nvSpPr>
          <p:cNvPr id="93191" name="Rectangle 10"/>
          <p:cNvSpPr>
            <a:spLocks noChangeArrowheads="1"/>
          </p:cNvSpPr>
          <p:nvPr/>
        </p:nvSpPr>
        <p:spPr bwMode="auto">
          <a:xfrm>
            <a:off x="685800" y="1600200"/>
            <a:ext cx="385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r>
              <a:rPr lang="zh-CN" altLang="en-US" sz="3600">
                <a:ea typeface="楷体_GB2312" pitchFamily="49" charset="-122"/>
              </a:rPr>
              <a:t>二叉链表类型描述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19849"/>
                                        </p:tgtEl>
                                        <p:attrNameLst>
                                          <p:attrName>style.visibility</p:attrName>
                                        </p:attrNameLst>
                                      </p:cBhvr>
                                      <p:to>
                                        <p:strVal val="visible"/>
                                      </p:to>
                                    </p:set>
                                    <p:anim calcmode="lin" valueType="num">
                                      <p:cBhvr additive="base">
                                        <p:cTn id="7" dur="500" fill="hold"/>
                                        <p:tgtEl>
                                          <p:spTgt spid="419849"/>
                                        </p:tgtEl>
                                        <p:attrNameLst>
                                          <p:attrName>ppt_x</p:attrName>
                                        </p:attrNameLst>
                                      </p:cBhvr>
                                      <p:tavLst>
                                        <p:tav tm="0">
                                          <p:val>
                                            <p:strVal val="1+#ppt_w/2"/>
                                          </p:val>
                                        </p:tav>
                                        <p:tav tm="100000">
                                          <p:val>
                                            <p:strVal val="#ppt_x"/>
                                          </p:val>
                                        </p:tav>
                                      </p:tavLst>
                                    </p:anim>
                                    <p:anim calcmode="lin" valueType="num">
                                      <p:cBhvr additive="base">
                                        <p:cTn id="8" dur="500" fill="hold"/>
                                        <p:tgtEl>
                                          <p:spTgt spid="4198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9"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2A80B6F6-EB7C-4C10-B342-749CBD8EAA86}" type="slidenum">
              <a:rPr kumimoji="0" lang="en-US" altLang="zh-CN" sz="1400" b="0" smtClean="0">
                <a:solidFill>
                  <a:schemeClr val="tx1"/>
                </a:solidFill>
              </a:rPr>
              <a:pPr eaLnBrk="1" hangingPunct="1"/>
              <a:t>98</a:t>
            </a:fld>
            <a:endParaRPr kumimoji="0" lang="en-US" altLang="zh-CN" sz="1400" b="0" smtClean="0">
              <a:solidFill>
                <a:schemeClr val="tx1"/>
              </a:solidFill>
            </a:endParaRPr>
          </a:p>
        </p:txBody>
      </p:sp>
      <p:sp>
        <p:nvSpPr>
          <p:cNvPr id="94211" name="Rectangle 2"/>
          <p:cNvSpPr>
            <a:spLocks noGrp="1" noChangeArrowheads="1"/>
          </p:cNvSpPr>
          <p:nvPr>
            <p:ph type="title"/>
          </p:nvPr>
        </p:nvSpPr>
        <p:spPr/>
        <p:txBody>
          <a:bodyPr/>
          <a:lstStyle/>
          <a:p>
            <a:pPr eaLnBrk="1" hangingPunct="1"/>
            <a:r>
              <a:rPr lang="en-US" altLang="zh-CN" smtClean="0"/>
              <a:t>6.6.2 </a:t>
            </a:r>
            <a:r>
              <a:rPr lang="zh-CN" altLang="en-US" sz="3200" smtClean="0"/>
              <a:t>树与二叉树转换</a:t>
            </a:r>
          </a:p>
        </p:txBody>
      </p:sp>
      <p:sp>
        <p:nvSpPr>
          <p:cNvPr id="94212" name="Rectangle 3"/>
          <p:cNvSpPr>
            <a:spLocks noGrp="1" noChangeArrowheads="1"/>
          </p:cNvSpPr>
          <p:nvPr>
            <p:ph type="body" idx="1"/>
          </p:nvPr>
        </p:nvSpPr>
        <p:spPr/>
        <p:txBody>
          <a:bodyPr/>
          <a:lstStyle/>
          <a:p>
            <a:pPr eaLnBrk="1" hangingPunct="1">
              <a:lnSpc>
                <a:spcPct val="110000"/>
              </a:lnSpc>
              <a:spcBef>
                <a:spcPct val="0"/>
              </a:spcBef>
            </a:pPr>
            <a:r>
              <a:rPr lang="zh-CN" altLang="en-US" smtClean="0">
                <a:solidFill>
                  <a:schemeClr val="tx1"/>
                </a:solidFill>
              </a:rPr>
              <a:t>树与二叉树</a:t>
            </a:r>
          </a:p>
          <a:p>
            <a:pPr lvl="1" eaLnBrk="1" hangingPunct="1">
              <a:lnSpc>
                <a:spcPct val="110000"/>
              </a:lnSpc>
              <a:spcBef>
                <a:spcPct val="0"/>
              </a:spcBef>
            </a:pPr>
            <a:r>
              <a:rPr lang="zh-CN" altLang="en-US" smtClean="0">
                <a:solidFill>
                  <a:schemeClr val="tx1"/>
                </a:solidFill>
              </a:rPr>
              <a:t>二叉树与树都可用二叉链表存贮，以二叉链表作中介，可实现树与二叉树之间的转换。</a:t>
            </a:r>
          </a:p>
          <a:p>
            <a:pPr eaLnBrk="1" hangingPunct="1">
              <a:lnSpc>
                <a:spcPct val="110000"/>
              </a:lnSpc>
              <a:spcBef>
                <a:spcPct val="0"/>
              </a:spcBef>
            </a:pPr>
            <a:r>
              <a:rPr lang="zh-CN" altLang="en-US" smtClean="0"/>
              <a:t>树与二叉树转换方法</a:t>
            </a:r>
          </a:p>
        </p:txBody>
      </p:sp>
      <p:sp>
        <p:nvSpPr>
          <p:cNvPr id="492553" name="AutoShape 9"/>
          <p:cNvSpPr>
            <a:spLocks noChangeArrowheads="1"/>
          </p:cNvSpPr>
          <p:nvPr/>
        </p:nvSpPr>
        <p:spPr bwMode="auto">
          <a:xfrm>
            <a:off x="3200400" y="4262438"/>
            <a:ext cx="2895600" cy="228600"/>
          </a:xfrm>
          <a:prstGeom prst="leftRightArrow">
            <a:avLst>
              <a:gd name="adj1" fmla="val 50000"/>
              <a:gd name="adj2" fmla="val 253333"/>
            </a:avLst>
          </a:prstGeom>
          <a:solidFill>
            <a:schemeClr val="accent1"/>
          </a:solidFill>
          <a:ln w="28575" cap="sq">
            <a:solidFill>
              <a:schemeClr val="accent1"/>
            </a:solidFill>
            <a:miter lim="800000"/>
            <a:headEnd/>
            <a:tailEnd/>
          </a:ln>
        </p:spPr>
        <p:txBody>
          <a:bodyPr anchor="ctr">
            <a:spAutoFit/>
          </a:bodyPr>
          <a:lstStyle/>
          <a:p>
            <a:endParaRPr lang="zh-CN" altLang="en-US"/>
          </a:p>
        </p:txBody>
      </p:sp>
      <p:sp>
        <p:nvSpPr>
          <p:cNvPr id="492554" name="AutoShape 10"/>
          <p:cNvSpPr>
            <a:spLocks noChangeArrowheads="1"/>
          </p:cNvSpPr>
          <p:nvPr/>
        </p:nvSpPr>
        <p:spPr bwMode="auto">
          <a:xfrm>
            <a:off x="4114800" y="4986338"/>
            <a:ext cx="1066800" cy="152400"/>
          </a:xfrm>
          <a:prstGeom prst="leftRightArrow">
            <a:avLst>
              <a:gd name="adj1" fmla="val 50000"/>
              <a:gd name="adj2" fmla="val 140000"/>
            </a:avLst>
          </a:prstGeom>
          <a:solidFill>
            <a:schemeClr val="accent1"/>
          </a:solidFill>
          <a:ln w="28575" cap="sq">
            <a:solidFill>
              <a:schemeClr val="accent1"/>
            </a:solidFill>
            <a:miter lim="800000"/>
            <a:headEnd/>
            <a:tailEnd/>
          </a:ln>
        </p:spPr>
        <p:txBody>
          <a:bodyPr anchor="ctr">
            <a:spAutoFit/>
          </a:bodyPr>
          <a:lstStyle/>
          <a:p>
            <a:endParaRPr lang="zh-CN" altLang="en-US"/>
          </a:p>
        </p:txBody>
      </p:sp>
      <p:sp>
        <p:nvSpPr>
          <p:cNvPr id="492555" name="AutoShape 11"/>
          <p:cNvSpPr>
            <a:spLocks noChangeArrowheads="1"/>
          </p:cNvSpPr>
          <p:nvPr/>
        </p:nvSpPr>
        <p:spPr bwMode="auto">
          <a:xfrm>
            <a:off x="4114800" y="5670550"/>
            <a:ext cx="1066800" cy="152400"/>
          </a:xfrm>
          <a:prstGeom prst="leftRightArrow">
            <a:avLst>
              <a:gd name="adj1" fmla="val 50000"/>
              <a:gd name="adj2" fmla="val 140000"/>
            </a:avLst>
          </a:prstGeom>
          <a:solidFill>
            <a:schemeClr val="accent1"/>
          </a:solidFill>
          <a:ln w="28575" cap="sq">
            <a:solidFill>
              <a:schemeClr val="accent1"/>
            </a:solidFill>
            <a:miter lim="800000"/>
            <a:headEnd/>
            <a:tailEnd/>
          </a:ln>
        </p:spPr>
        <p:txBody>
          <a:bodyPr anchor="ctr">
            <a:spAutoFit/>
          </a:bodyPr>
          <a:lstStyle/>
          <a:p>
            <a:endParaRPr lang="zh-CN" altLang="en-US"/>
          </a:p>
        </p:txBody>
      </p:sp>
      <p:sp>
        <p:nvSpPr>
          <p:cNvPr id="492556" name="Rectangle 12"/>
          <p:cNvSpPr>
            <a:spLocks noChangeArrowheads="1"/>
          </p:cNvSpPr>
          <p:nvPr/>
        </p:nvSpPr>
        <p:spPr bwMode="auto">
          <a:xfrm>
            <a:off x="550863" y="411638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eaLnBrk="0" hangingPunct="0">
              <a:spcBef>
                <a:spcPct val="50000"/>
              </a:spcBef>
            </a:pPr>
            <a:r>
              <a:rPr lang="zh-CN" altLang="en-US">
                <a:latin typeface="黑体" pitchFamily="2" charset="-122"/>
                <a:ea typeface="黑体" pitchFamily="2" charset="-122"/>
              </a:rPr>
              <a:t>根</a:t>
            </a:r>
          </a:p>
        </p:txBody>
      </p:sp>
      <p:sp>
        <p:nvSpPr>
          <p:cNvPr id="492557" name="Rectangle 13"/>
          <p:cNvSpPr>
            <a:spLocks noChangeArrowheads="1"/>
          </p:cNvSpPr>
          <p:nvPr/>
        </p:nvSpPr>
        <p:spPr bwMode="auto">
          <a:xfrm>
            <a:off x="550863" y="480218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eaLnBrk="0" hangingPunct="0">
              <a:spcBef>
                <a:spcPct val="50000"/>
              </a:spcBef>
            </a:pPr>
            <a:r>
              <a:rPr lang="zh-CN" altLang="en-US">
                <a:latin typeface="黑体" pitchFamily="2" charset="-122"/>
                <a:ea typeface="黑体" pitchFamily="2" charset="-122"/>
              </a:rPr>
              <a:t>结点</a:t>
            </a:r>
            <a:r>
              <a:rPr lang="en-US" altLang="zh-CN">
                <a:latin typeface="黑体" pitchFamily="2" charset="-122"/>
                <a:ea typeface="黑体" pitchFamily="2" charset="-122"/>
              </a:rPr>
              <a:t>X</a:t>
            </a:r>
            <a:r>
              <a:rPr lang="zh-CN" altLang="en-US">
                <a:latin typeface="黑体" pitchFamily="2" charset="-122"/>
                <a:ea typeface="黑体" pitchFamily="2" charset="-122"/>
              </a:rPr>
              <a:t>的第一个孩子</a:t>
            </a:r>
          </a:p>
        </p:txBody>
      </p:sp>
      <p:sp>
        <p:nvSpPr>
          <p:cNvPr id="492558" name="Rectangle 14"/>
          <p:cNvSpPr>
            <a:spLocks noChangeArrowheads="1"/>
          </p:cNvSpPr>
          <p:nvPr/>
        </p:nvSpPr>
        <p:spPr bwMode="auto">
          <a:xfrm>
            <a:off x="693738" y="5487988"/>
            <a:ext cx="3221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eaLnBrk="0" hangingPunct="0">
              <a:spcBef>
                <a:spcPct val="50000"/>
              </a:spcBef>
            </a:pPr>
            <a:r>
              <a:rPr lang="zh-CN" altLang="en-US">
                <a:latin typeface="黑体" pitchFamily="2" charset="-122"/>
                <a:ea typeface="黑体" pitchFamily="2" charset="-122"/>
              </a:rPr>
              <a:t>结点</a:t>
            </a:r>
            <a:r>
              <a:rPr lang="en-US" altLang="zh-CN">
                <a:latin typeface="黑体" pitchFamily="2" charset="-122"/>
                <a:ea typeface="黑体" pitchFamily="2" charset="-122"/>
              </a:rPr>
              <a:t>X</a:t>
            </a:r>
            <a:r>
              <a:rPr lang="zh-CN" altLang="en-US">
                <a:latin typeface="黑体" pitchFamily="2" charset="-122"/>
                <a:ea typeface="黑体" pitchFamily="2" charset="-122"/>
              </a:rPr>
              <a:t>紧邻的右兄弟</a:t>
            </a:r>
          </a:p>
        </p:txBody>
      </p:sp>
      <p:sp>
        <p:nvSpPr>
          <p:cNvPr id="492560" name="Rectangle 16"/>
          <p:cNvSpPr>
            <a:spLocks noChangeArrowheads="1"/>
          </p:cNvSpPr>
          <p:nvPr/>
        </p:nvSpPr>
        <p:spPr bwMode="auto">
          <a:xfrm>
            <a:off x="5137150" y="411638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eaLnBrk="0" hangingPunct="0">
              <a:spcBef>
                <a:spcPct val="50000"/>
              </a:spcBef>
            </a:pPr>
            <a:r>
              <a:rPr lang="zh-CN" altLang="en-US">
                <a:latin typeface="黑体" pitchFamily="2" charset="-122"/>
                <a:ea typeface="黑体" pitchFamily="2" charset="-122"/>
              </a:rPr>
              <a:t>根</a:t>
            </a:r>
          </a:p>
        </p:txBody>
      </p:sp>
      <p:sp>
        <p:nvSpPr>
          <p:cNvPr id="492561" name="Rectangle 17"/>
          <p:cNvSpPr>
            <a:spLocks noChangeArrowheads="1"/>
          </p:cNvSpPr>
          <p:nvPr/>
        </p:nvSpPr>
        <p:spPr bwMode="auto">
          <a:xfrm>
            <a:off x="5137150" y="480218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eaLnBrk="0" hangingPunct="0">
              <a:spcBef>
                <a:spcPct val="50000"/>
              </a:spcBef>
            </a:pPr>
            <a:r>
              <a:rPr lang="zh-CN" altLang="en-US">
                <a:latin typeface="黑体" pitchFamily="2" charset="-122"/>
                <a:ea typeface="黑体" pitchFamily="2" charset="-122"/>
              </a:rPr>
              <a:t>结点 </a:t>
            </a:r>
            <a:r>
              <a:rPr lang="en-US" altLang="zh-CN">
                <a:latin typeface="黑体" pitchFamily="2" charset="-122"/>
                <a:ea typeface="黑体" pitchFamily="2" charset="-122"/>
              </a:rPr>
              <a:t>X </a:t>
            </a:r>
            <a:r>
              <a:rPr lang="zh-CN" altLang="en-US">
                <a:latin typeface="黑体" pitchFamily="2" charset="-122"/>
                <a:ea typeface="黑体" pitchFamily="2" charset="-122"/>
              </a:rPr>
              <a:t>的左孩子</a:t>
            </a:r>
          </a:p>
        </p:txBody>
      </p:sp>
      <p:sp>
        <p:nvSpPr>
          <p:cNvPr id="492562" name="Rectangle 18"/>
          <p:cNvSpPr>
            <a:spLocks noChangeArrowheads="1"/>
          </p:cNvSpPr>
          <p:nvPr/>
        </p:nvSpPr>
        <p:spPr bwMode="auto">
          <a:xfrm>
            <a:off x="5457825" y="5487988"/>
            <a:ext cx="2865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eaLnBrk="0" hangingPunct="0">
              <a:spcBef>
                <a:spcPct val="50000"/>
              </a:spcBef>
            </a:pPr>
            <a:r>
              <a:rPr lang="zh-CN" altLang="en-US">
                <a:latin typeface="黑体" pitchFamily="2" charset="-122"/>
                <a:ea typeface="黑体" pitchFamily="2" charset="-122"/>
              </a:rPr>
              <a:t>结点 </a:t>
            </a:r>
            <a:r>
              <a:rPr lang="en-US" altLang="zh-CN">
                <a:latin typeface="黑体" pitchFamily="2" charset="-122"/>
                <a:ea typeface="黑体" pitchFamily="2" charset="-122"/>
              </a:rPr>
              <a:t>X </a:t>
            </a:r>
            <a:r>
              <a:rPr lang="zh-CN" altLang="en-US">
                <a:latin typeface="黑体" pitchFamily="2" charset="-122"/>
                <a:ea typeface="黑体" pitchFamily="2" charset="-122"/>
              </a:rPr>
              <a:t>的右孩子</a:t>
            </a:r>
          </a:p>
        </p:txBody>
      </p:sp>
      <p:grpSp>
        <p:nvGrpSpPr>
          <p:cNvPr id="2" name="Group 20"/>
          <p:cNvGrpSpPr>
            <a:grpSpLocks/>
          </p:cNvGrpSpPr>
          <p:nvPr/>
        </p:nvGrpSpPr>
        <p:grpSpPr bwMode="auto">
          <a:xfrm>
            <a:off x="509588" y="3578225"/>
            <a:ext cx="8177212" cy="536575"/>
            <a:chOff x="321" y="2254"/>
            <a:chExt cx="5151" cy="338"/>
          </a:xfrm>
        </p:grpSpPr>
        <p:sp>
          <p:nvSpPr>
            <p:cNvPr id="94223" name="Text Box 4"/>
            <p:cNvSpPr txBox="1">
              <a:spLocks noChangeArrowheads="1"/>
            </p:cNvSpPr>
            <p:nvPr/>
          </p:nvSpPr>
          <p:spPr bwMode="auto">
            <a:xfrm>
              <a:off x="321" y="2254"/>
              <a:ext cx="22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30000"/>
                </a:spcBef>
              </a:pPr>
              <a:r>
                <a:rPr lang="zh-CN" altLang="en-US">
                  <a:latin typeface="黑体" pitchFamily="2" charset="-122"/>
                  <a:ea typeface="黑体" pitchFamily="2" charset="-122"/>
                </a:rPr>
                <a:t>树</a:t>
              </a:r>
            </a:p>
          </p:txBody>
        </p:sp>
        <p:sp>
          <p:nvSpPr>
            <p:cNvPr id="94224" name="Text Box 15"/>
            <p:cNvSpPr txBox="1">
              <a:spLocks noChangeArrowheads="1"/>
            </p:cNvSpPr>
            <p:nvPr/>
          </p:nvSpPr>
          <p:spPr bwMode="auto">
            <a:xfrm>
              <a:off x="3210" y="2256"/>
              <a:ext cx="22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30000"/>
                </a:spcBef>
              </a:pPr>
              <a:r>
                <a:rPr lang="zh-CN" altLang="en-US">
                  <a:latin typeface="黑体" pitchFamily="2" charset="-122"/>
                  <a:ea typeface="黑体" pitchFamily="2" charset="-122"/>
                </a:rPr>
                <a:t>二叉树</a:t>
              </a:r>
            </a:p>
          </p:txBody>
        </p:sp>
        <p:sp>
          <p:nvSpPr>
            <p:cNvPr id="94225" name="Line 19"/>
            <p:cNvSpPr>
              <a:spLocks noChangeShapeType="1"/>
            </p:cNvSpPr>
            <p:nvPr/>
          </p:nvSpPr>
          <p:spPr bwMode="auto">
            <a:xfrm>
              <a:off x="480" y="2592"/>
              <a:ext cx="4896" cy="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2556"/>
                                        </p:tgtEl>
                                        <p:attrNameLst>
                                          <p:attrName>style.visibility</p:attrName>
                                        </p:attrNameLst>
                                      </p:cBhvr>
                                      <p:to>
                                        <p:strVal val="visible"/>
                                      </p:to>
                                    </p:set>
                                    <p:animEffect transition="in" filter="wipe(left)">
                                      <p:cBhvr>
                                        <p:cTn id="12" dur="500"/>
                                        <p:tgtEl>
                                          <p:spTgt spid="492556"/>
                                        </p:tgtEl>
                                      </p:cBhvr>
                                    </p:animEffect>
                                  </p:childTnLst>
                                </p:cTn>
                              </p:par>
                            </p:childTnLst>
                          </p:cTn>
                        </p:par>
                        <p:par>
                          <p:cTn id="13" fill="hold" nodeType="with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92553"/>
                                        </p:tgtEl>
                                        <p:attrNameLst>
                                          <p:attrName>style.visibility</p:attrName>
                                        </p:attrNameLst>
                                      </p:cBhvr>
                                      <p:to>
                                        <p:strVal val="visible"/>
                                      </p:to>
                                    </p:set>
                                    <p:animEffect transition="in" filter="wipe(left)">
                                      <p:cBhvr>
                                        <p:cTn id="16" dur="500"/>
                                        <p:tgtEl>
                                          <p:spTgt spid="492553"/>
                                        </p:tgtEl>
                                      </p:cBhvr>
                                    </p:animEffect>
                                  </p:childTnLst>
                                </p:cTn>
                              </p:par>
                            </p:childTnLst>
                          </p:cTn>
                        </p:par>
                        <p:par>
                          <p:cTn id="17" fill="hold" nodeType="with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92560"/>
                                        </p:tgtEl>
                                        <p:attrNameLst>
                                          <p:attrName>style.visibility</p:attrName>
                                        </p:attrNameLst>
                                      </p:cBhvr>
                                      <p:to>
                                        <p:strVal val="visible"/>
                                      </p:to>
                                    </p:set>
                                    <p:animEffect transition="in" filter="wipe(left)">
                                      <p:cBhvr>
                                        <p:cTn id="20" dur="500"/>
                                        <p:tgtEl>
                                          <p:spTgt spid="49256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92557"/>
                                        </p:tgtEl>
                                        <p:attrNameLst>
                                          <p:attrName>style.visibility</p:attrName>
                                        </p:attrNameLst>
                                      </p:cBhvr>
                                      <p:to>
                                        <p:strVal val="visible"/>
                                      </p:to>
                                    </p:set>
                                    <p:animEffect transition="in" filter="wipe(left)">
                                      <p:cBhvr>
                                        <p:cTn id="25" dur="500"/>
                                        <p:tgtEl>
                                          <p:spTgt spid="492557"/>
                                        </p:tgtEl>
                                      </p:cBhvr>
                                    </p:animEffect>
                                  </p:childTnLst>
                                </p:cTn>
                              </p:par>
                            </p:childTnLst>
                          </p:cTn>
                        </p:par>
                        <p:par>
                          <p:cTn id="26" fill="hold" nodeType="with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492554"/>
                                        </p:tgtEl>
                                        <p:attrNameLst>
                                          <p:attrName>style.visibility</p:attrName>
                                        </p:attrNameLst>
                                      </p:cBhvr>
                                      <p:to>
                                        <p:strVal val="visible"/>
                                      </p:to>
                                    </p:set>
                                    <p:animEffect transition="in" filter="wipe(left)">
                                      <p:cBhvr>
                                        <p:cTn id="29" dur="500"/>
                                        <p:tgtEl>
                                          <p:spTgt spid="492554"/>
                                        </p:tgtEl>
                                      </p:cBhvr>
                                    </p:animEffect>
                                  </p:childTnLst>
                                </p:cTn>
                              </p:par>
                            </p:childTnLst>
                          </p:cTn>
                        </p:par>
                        <p:par>
                          <p:cTn id="30" fill="hold" nodeType="with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492561"/>
                                        </p:tgtEl>
                                        <p:attrNameLst>
                                          <p:attrName>style.visibility</p:attrName>
                                        </p:attrNameLst>
                                      </p:cBhvr>
                                      <p:to>
                                        <p:strVal val="visible"/>
                                      </p:to>
                                    </p:set>
                                    <p:animEffect transition="in" filter="wipe(left)">
                                      <p:cBhvr>
                                        <p:cTn id="33" dur="500"/>
                                        <p:tgtEl>
                                          <p:spTgt spid="49256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92558"/>
                                        </p:tgtEl>
                                        <p:attrNameLst>
                                          <p:attrName>style.visibility</p:attrName>
                                        </p:attrNameLst>
                                      </p:cBhvr>
                                      <p:to>
                                        <p:strVal val="visible"/>
                                      </p:to>
                                    </p:set>
                                    <p:animEffect transition="in" filter="wipe(left)">
                                      <p:cBhvr>
                                        <p:cTn id="38" dur="500"/>
                                        <p:tgtEl>
                                          <p:spTgt spid="492558"/>
                                        </p:tgtEl>
                                      </p:cBhvr>
                                    </p:animEffect>
                                  </p:childTnLst>
                                </p:cTn>
                              </p:par>
                            </p:childTnLst>
                          </p:cTn>
                        </p:par>
                        <p:par>
                          <p:cTn id="39" fill="hold" nodeType="withGroup">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492555"/>
                                        </p:tgtEl>
                                        <p:attrNameLst>
                                          <p:attrName>style.visibility</p:attrName>
                                        </p:attrNameLst>
                                      </p:cBhvr>
                                      <p:to>
                                        <p:strVal val="visible"/>
                                      </p:to>
                                    </p:set>
                                    <p:animEffect transition="in" filter="wipe(left)">
                                      <p:cBhvr>
                                        <p:cTn id="42" dur="500"/>
                                        <p:tgtEl>
                                          <p:spTgt spid="492555"/>
                                        </p:tgtEl>
                                      </p:cBhvr>
                                    </p:animEffect>
                                  </p:childTnLst>
                                </p:cTn>
                              </p:par>
                            </p:childTnLst>
                          </p:cTn>
                        </p:par>
                        <p:par>
                          <p:cTn id="43" fill="hold" nodeType="withGroup">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492562"/>
                                        </p:tgtEl>
                                        <p:attrNameLst>
                                          <p:attrName>style.visibility</p:attrName>
                                        </p:attrNameLst>
                                      </p:cBhvr>
                                      <p:to>
                                        <p:strVal val="visible"/>
                                      </p:to>
                                    </p:set>
                                    <p:animEffect transition="in" filter="wipe(left)">
                                      <p:cBhvr>
                                        <p:cTn id="46" dur="500"/>
                                        <p:tgtEl>
                                          <p:spTgt spid="492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53" grpId="0" animBg="1"/>
      <p:bldP spid="492555" grpId="0" animBg="1"/>
      <p:bldP spid="492556" grpId="0" autoUpdateAnimBg="0"/>
      <p:bldP spid="492557" grpId="0" autoUpdateAnimBg="0"/>
      <p:bldP spid="492558" grpId="0" autoUpdateAnimBg="0"/>
      <p:bldP spid="492560" grpId="0" autoUpdateAnimBg="0"/>
      <p:bldP spid="492561" grpId="0" autoUpdateAnimBg="0"/>
      <p:bldP spid="492562"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eaLnBrk="1" hangingPunct="1"/>
            <a:fld id="{A7A6643B-9FCB-4295-BC69-22F75EFEA8C6}" type="slidenum">
              <a:rPr kumimoji="0" lang="en-US" altLang="zh-CN" sz="1400" b="0" smtClean="0">
                <a:solidFill>
                  <a:schemeClr val="tx1"/>
                </a:solidFill>
              </a:rPr>
              <a:pPr eaLnBrk="1" hangingPunct="1"/>
              <a:t>99</a:t>
            </a:fld>
            <a:endParaRPr kumimoji="0" lang="en-US" altLang="zh-CN" sz="1400" b="0" smtClean="0">
              <a:solidFill>
                <a:schemeClr val="tx1"/>
              </a:solidFill>
            </a:endParaRPr>
          </a:p>
        </p:txBody>
      </p:sp>
      <p:sp>
        <p:nvSpPr>
          <p:cNvPr id="95237" name="Rectangle 88"/>
          <p:cNvSpPr>
            <a:spLocks noGrp="1" noChangeArrowheads="1"/>
          </p:cNvSpPr>
          <p:nvPr>
            <p:ph type="title"/>
          </p:nvPr>
        </p:nvSpPr>
        <p:spPr/>
        <p:txBody>
          <a:bodyPr/>
          <a:lstStyle/>
          <a:p>
            <a:pPr eaLnBrk="1" hangingPunct="1"/>
            <a:r>
              <a:rPr lang="en-US" altLang="zh-CN" smtClean="0"/>
              <a:t>6.6.2 </a:t>
            </a:r>
            <a:r>
              <a:rPr lang="zh-CN" altLang="en-US" sz="3200" smtClean="0"/>
              <a:t>树与二叉树转换</a:t>
            </a:r>
          </a:p>
        </p:txBody>
      </p:sp>
      <p:grpSp>
        <p:nvGrpSpPr>
          <p:cNvPr id="95245" name="Group 108"/>
          <p:cNvGrpSpPr>
            <a:grpSpLocks/>
          </p:cNvGrpSpPr>
          <p:nvPr/>
        </p:nvGrpSpPr>
        <p:grpSpPr bwMode="auto">
          <a:xfrm>
            <a:off x="457200" y="4114800"/>
            <a:ext cx="4040188" cy="1893888"/>
            <a:chOff x="240" y="2304"/>
            <a:chExt cx="2545" cy="1193"/>
          </a:xfrm>
        </p:grpSpPr>
        <p:sp>
          <p:nvSpPr>
            <p:cNvPr id="95287" name="Oval 45"/>
            <p:cNvSpPr>
              <a:spLocks noChangeArrowheads="1"/>
            </p:cNvSpPr>
            <p:nvPr/>
          </p:nvSpPr>
          <p:spPr bwMode="auto">
            <a:xfrm>
              <a:off x="2485" y="3185"/>
              <a:ext cx="300" cy="309"/>
            </a:xfrm>
            <a:prstGeom prst="ellipse">
              <a:avLst/>
            </a:prstGeom>
            <a:solidFill>
              <a:srgbClr val="DBE0B4"/>
            </a:solidFill>
            <a:ln w="12700" cap="rnd">
              <a:solidFill>
                <a:schemeClr val="tx1"/>
              </a:solidFill>
              <a:round/>
              <a:headEnd/>
              <a:tailEnd/>
            </a:ln>
          </p:spPr>
          <p:txBody>
            <a:bodyPr wrap="none" anchor="ctr"/>
            <a:lstStyle/>
            <a:p>
              <a:pPr eaLnBrk="0" hangingPunct="0">
                <a:spcBef>
                  <a:spcPct val="0"/>
                </a:spcBef>
              </a:pPr>
              <a:r>
                <a:rPr lang="en-US" altLang="zh-CN" sz="2400">
                  <a:latin typeface="Arial" charset="0"/>
                  <a:ea typeface="隶书" pitchFamily="49" charset="-122"/>
                </a:rPr>
                <a:t>J</a:t>
              </a:r>
            </a:p>
          </p:txBody>
        </p:sp>
        <p:sp>
          <p:nvSpPr>
            <p:cNvPr id="95288" name="Oval 48"/>
            <p:cNvSpPr>
              <a:spLocks noChangeArrowheads="1"/>
            </p:cNvSpPr>
            <p:nvPr/>
          </p:nvSpPr>
          <p:spPr bwMode="auto">
            <a:xfrm>
              <a:off x="2119" y="3187"/>
              <a:ext cx="300" cy="310"/>
            </a:xfrm>
            <a:prstGeom prst="ellipse">
              <a:avLst/>
            </a:prstGeom>
            <a:solidFill>
              <a:srgbClr val="DBE0B4"/>
            </a:solidFill>
            <a:ln w="12700" cap="rnd">
              <a:solidFill>
                <a:schemeClr val="tx1"/>
              </a:solidFill>
              <a:round/>
              <a:headEnd/>
              <a:tailEnd/>
            </a:ln>
          </p:spPr>
          <p:txBody>
            <a:bodyPr wrap="none" anchor="ctr"/>
            <a:lstStyle/>
            <a:p>
              <a:pPr eaLnBrk="0" hangingPunct="0">
                <a:spcBef>
                  <a:spcPct val="0"/>
                </a:spcBef>
              </a:pPr>
              <a:r>
                <a:rPr lang="en-US" altLang="zh-CN" sz="2400">
                  <a:latin typeface="Arial" charset="0"/>
                  <a:ea typeface="隶书" pitchFamily="49" charset="-122"/>
                </a:rPr>
                <a:t>I</a:t>
              </a:r>
            </a:p>
          </p:txBody>
        </p:sp>
        <p:sp>
          <p:nvSpPr>
            <p:cNvPr id="95289" name="Oval 51"/>
            <p:cNvSpPr>
              <a:spLocks noChangeArrowheads="1"/>
            </p:cNvSpPr>
            <p:nvPr/>
          </p:nvSpPr>
          <p:spPr bwMode="auto">
            <a:xfrm>
              <a:off x="1287" y="2304"/>
              <a:ext cx="299" cy="310"/>
            </a:xfrm>
            <a:prstGeom prst="ellipse">
              <a:avLst/>
            </a:prstGeom>
            <a:solidFill>
              <a:schemeClr val="bg2"/>
            </a:solidFill>
            <a:ln w="12700" cap="rnd">
              <a:solidFill>
                <a:schemeClr val="tx1"/>
              </a:solidFill>
              <a:round/>
              <a:headEnd/>
              <a:tailEnd/>
            </a:ln>
          </p:spPr>
          <p:txBody>
            <a:bodyPr wrap="none" anchor="ctr"/>
            <a:lstStyle/>
            <a:p>
              <a:pPr eaLnBrk="0" hangingPunct="0">
                <a:spcBef>
                  <a:spcPct val="0"/>
                </a:spcBef>
              </a:pPr>
              <a:r>
                <a:rPr lang="en-US" altLang="zh-CN" sz="2400">
                  <a:latin typeface="Arial" charset="0"/>
                  <a:ea typeface="隶书" pitchFamily="49" charset="-122"/>
                </a:rPr>
                <a:t>A</a:t>
              </a:r>
            </a:p>
          </p:txBody>
        </p:sp>
        <p:sp>
          <p:nvSpPr>
            <p:cNvPr id="95290" name="Oval 54"/>
            <p:cNvSpPr>
              <a:spLocks noChangeArrowheads="1"/>
            </p:cNvSpPr>
            <p:nvPr/>
          </p:nvSpPr>
          <p:spPr bwMode="auto">
            <a:xfrm>
              <a:off x="1287" y="2730"/>
              <a:ext cx="299" cy="310"/>
            </a:xfrm>
            <a:prstGeom prst="ellipse">
              <a:avLst/>
            </a:prstGeom>
            <a:solidFill>
              <a:schemeClr val="hlink"/>
            </a:solidFill>
            <a:ln w="12700" cap="rnd">
              <a:solidFill>
                <a:schemeClr val="tx1"/>
              </a:solidFill>
              <a:round/>
              <a:headEnd/>
              <a:tailEnd/>
            </a:ln>
          </p:spPr>
          <p:txBody>
            <a:bodyPr wrap="none" anchor="ctr"/>
            <a:lstStyle/>
            <a:p>
              <a:pPr eaLnBrk="0" hangingPunct="0">
                <a:spcBef>
                  <a:spcPct val="0"/>
                </a:spcBef>
              </a:pPr>
              <a:r>
                <a:rPr lang="en-US" altLang="zh-CN" sz="2400">
                  <a:latin typeface="Arial" charset="0"/>
                  <a:ea typeface="隶书" pitchFamily="49" charset="-122"/>
                </a:rPr>
                <a:t>C</a:t>
              </a:r>
            </a:p>
          </p:txBody>
        </p:sp>
        <p:sp>
          <p:nvSpPr>
            <p:cNvPr id="95291" name="Oval 57"/>
            <p:cNvSpPr>
              <a:spLocks noChangeArrowheads="1"/>
            </p:cNvSpPr>
            <p:nvPr/>
          </p:nvSpPr>
          <p:spPr bwMode="auto">
            <a:xfrm>
              <a:off x="552" y="2730"/>
              <a:ext cx="300" cy="310"/>
            </a:xfrm>
            <a:prstGeom prst="ellipse">
              <a:avLst/>
            </a:prstGeom>
            <a:solidFill>
              <a:schemeClr val="hlink"/>
            </a:solidFill>
            <a:ln w="12700" cap="rnd">
              <a:solidFill>
                <a:schemeClr val="tx1"/>
              </a:solidFill>
              <a:round/>
              <a:headEnd/>
              <a:tailEnd/>
            </a:ln>
          </p:spPr>
          <p:txBody>
            <a:bodyPr wrap="none" anchor="ctr"/>
            <a:lstStyle/>
            <a:p>
              <a:pPr eaLnBrk="0" hangingPunct="0">
                <a:spcBef>
                  <a:spcPct val="0"/>
                </a:spcBef>
              </a:pPr>
              <a:r>
                <a:rPr lang="en-US" altLang="zh-CN" sz="2400">
                  <a:latin typeface="Arial" charset="0"/>
                  <a:ea typeface="隶书" pitchFamily="49" charset="-122"/>
                </a:rPr>
                <a:t>B</a:t>
              </a:r>
            </a:p>
          </p:txBody>
        </p:sp>
        <p:sp>
          <p:nvSpPr>
            <p:cNvPr id="95292" name="Oval 60"/>
            <p:cNvSpPr>
              <a:spLocks noChangeArrowheads="1"/>
            </p:cNvSpPr>
            <p:nvPr/>
          </p:nvSpPr>
          <p:spPr bwMode="auto">
            <a:xfrm>
              <a:off x="2119" y="2730"/>
              <a:ext cx="300" cy="310"/>
            </a:xfrm>
            <a:prstGeom prst="ellipse">
              <a:avLst/>
            </a:prstGeom>
            <a:solidFill>
              <a:schemeClr val="hlink"/>
            </a:solidFill>
            <a:ln w="12700" cap="rnd">
              <a:solidFill>
                <a:schemeClr val="tx1"/>
              </a:solidFill>
              <a:round/>
              <a:headEnd/>
              <a:tailEnd/>
            </a:ln>
          </p:spPr>
          <p:txBody>
            <a:bodyPr wrap="none" anchor="ctr"/>
            <a:lstStyle/>
            <a:p>
              <a:pPr eaLnBrk="0" hangingPunct="0">
                <a:spcBef>
                  <a:spcPct val="0"/>
                </a:spcBef>
              </a:pPr>
              <a:r>
                <a:rPr lang="en-US" altLang="zh-CN" sz="2400">
                  <a:latin typeface="Arial" charset="0"/>
                  <a:ea typeface="隶书" pitchFamily="49" charset="-122"/>
                </a:rPr>
                <a:t>D</a:t>
              </a:r>
            </a:p>
          </p:txBody>
        </p:sp>
        <p:sp>
          <p:nvSpPr>
            <p:cNvPr id="95293" name="Oval 63"/>
            <p:cNvSpPr>
              <a:spLocks noChangeArrowheads="1"/>
            </p:cNvSpPr>
            <p:nvPr/>
          </p:nvSpPr>
          <p:spPr bwMode="auto">
            <a:xfrm>
              <a:off x="1748" y="3187"/>
              <a:ext cx="300" cy="310"/>
            </a:xfrm>
            <a:prstGeom prst="ellipse">
              <a:avLst/>
            </a:prstGeom>
            <a:solidFill>
              <a:srgbClr val="DBE0B4"/>
            </a:solidFill>
            <a:ln w="12700" cap="rnd">
              <a:solidFill>
                <a:schemeClr val="tx1"/>
              </a:solidFill>
              <a:round/>
              <a:headEnd/>
              <a:tailEnd/>
            </a:ln>
          </p:spPr>
          <p:txBody>
            <a:bodyPr wrap="none" anchor="ctr"/>
            <a:lstStyle/>
            <a:p>
              <a:pPr eaLnBrk="0" hangingPunct="0">
                <a:spcBef>
                  <a:spcPct val="0"/>
                </a:spcBef>
              </a:pPr>
              <a:r>
                <a:rPr lang="en-US" altLang="zh-CN" sz="2400">
                  <a:latin typeface="Arial" charset="0"/>
                  <a:ea typeface="隶书" pitchFamily="49" charset="-122"/>
                </a:rPr>
                <a:t>H</a:t>
              </a:r>
            </a:p>
          </p:txBody>
        </p:sp>
        <p:sp>
          <p:nvSpPr>
            <p:cNvPr id="95294" name="Oval 66"/>
            <p:cNvSpPr>
              <a:spLocks noChangeArrowheads="1"/>
            </p:cNvSpPr>
            <p:nvPr/>
          </p:nvSpPr>
          <p:spPr bwMode="auto">
            <a:xfrm>
              <a:off x="1287" y="3187"/>
              <a:ext cx="299" cy="310"/>
            </a:xfrm>
            <a:prstGeom prst="ellipse">
              <a:avLst/>
            </a:prstGeom>
            <a:solidFill>
              <a:srgbClr val="DBE0B4"/>
            </a:solidFill>
            <a:ln w="12700" cap="rnd">
              <a:solidFill>
                <a:schemeClr val="tx1"/>
              </a:solidFill>
              <a:round/>
              <a:headEnd/>
              <a:tailEnd/>
            </a:ln>
          </p:spPr>
          <p:txBody>
            <a:bodyPr wrap="none" anchor="ctr"/>
            <a:lstStyle/>
            <a:p>
              <a:pPr eaLnBrk="0" hangingPunct="0">
                <a:spcBef>
                  <a:spcPct val="0"/>
                </a:spcBef>
              </a:pPr>
              <a:r>
                <a:rPr lang="en-US" altLang="zh-CN" sz="2400">
                  <a:latin typeface="Arial" charset="0"/>
                  <a:ea typeface="隶书" pitchFamily="49" charset="-122"/>
                </a:rPr>
                <a:t>G</a:t>
              </a:r>
            </a:p>
          </p:txBody>
        </p:sp>
        <p:sp>
          <p:nvSpPr>
            <p:cNvPr id="95295" name="Oval 69"/>
            <p:cNvSpPr>
              <a:spLocks noChangeArrowheads="1"/>
            </p:cNvSpPr>
            <p:nvPr/>
          </p:nvSpPr>
          <p:spPr bwMode="auto">
            <a:xfrm>
              <a:off x="854" y="3187"/>
              <a:ext cx="299" cy="310"/>
            </a:xfrm>
            <a:prstGeom prst="ellipse">
              <a:avLst/>
            </a:prstGeom>
            <a:solidFill>
              <a:srgbClr val="DBE0B4"/>
            </a:solidFill>
            <a:ln w="12700" cap="rnd">
              <a:solidFill>
                <a:schemeClr val="tx1"/>
              </a:solidFill>
              <a:round/>
              <a:headEnd/>
              <a:tailEnd/>
            </a:ln>
          </p:spPr>
          <p:txBody>
            <a:bodyPr wrap="none" anchor="ctr"/>
            <a:lstStyle/>
            <a:p>
              <a:pPr eaLnBrk="0" hangingPunct="0">
                <a:spcBef>
                  <a:spcPct val="0"/>
                </a:spcBef>
              </a:pPr>
              <a:r>
                <a:rPr lang="en-US" altLang="zh-CN" sz="2400">
                  <a:latin typeface="Arial" charset="0"/>
                  <a:ea typeface="隶书" pitchFamily="49" charset="-122"/>
                </a:rPr>
                <a:t>F</a:t>
              </a:r>
            </a:p>
          </p:txBody>
        </p:sp>
        <p:sp>
          <p:nvSpPr>
            <p:cNvPr id="95296" name="Oval 72"/>
            <p:cNvSpPr>
              <a:spLocks noChangeArrowheads="1"/>
            </p:cNvSpPr>
            <p:nvPr/>
          </p:nvSpPr>
          <p:spPr bwMode="auto">
            <a:xfrm>
              <a:off x="240" y="3187"/>
              <a:ext cx="300" cy="310"/>
            </a:xfrm>
            <a:prstGeom prst="ellipse">
              <a:avLst/>
            </a:prstGeom>
            <a:solidFill>
              <a:srgbClr val="DBE0B4"/>
            </a:solidFill>
            <a:ln w="12700" cap="rnd">
              <a:solidFill>
                <a:schemeClr val="tx1"/>
              </a:solidFill>
              <a:round/>
              <a:headEnd/>
              <a:tailEnd/>
            </a:ln>
          </p:spPr>
          <p:txBody>
            <a:bodyPr wrap="none" anchor="ctr"/>
            <a:lstStyle/>
            <a:p>
              <a:pPr eaLnBrk="0" hangingPunct="0">
                <a:spcBef>
                  <a:spcPct val="0"/>
                </a:spcBef>
              </a:pPr>
              <a:r>
                <a:rPr lang="en-US" altLang="zh-CN" sz="2400">
                  <a:latin typeface="Arial" charset="0"/>
                  <a:ea typeface="隶书" pitchFamily="49" charset="-122"/>
                </a:rPr>
                <a:t>E</a:t>
              </a:r>
            </a:p>
          </p:txBody>
        </p:sp>
        <p:sp>
          <p:nvSpPr>
            <p:cNvPr id="95297" name="Line 74"/>
            <p:cNvSpPr>
              <a:spLocks noChangeShapeType="1"/>
            </p:cNvSpPr>
            <p:nvPr/>
          </p:nvSpPr>
          <p:spPr bwMode="auto">
            <a:xfrm>
              <a:off x="1443" y="2608"/>
              <a:ext cx="0" cy="121"/>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98" name="Line 75"/>
            <p:cNvSpPr>
              <a:spLocks noChangeShapeType="1"/>
            </p:cNvSpPr>
            <p:nvPr/>
          </p:nvSpPr>
          <p:spPr bwMode="auto">
            <a:xfrm flipH="1">
              <a:off x="819" y="2486"/>
              <a:ext cx="468" cy="304"/>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99" name="Line 76"/>
            <p:cNvSpPr>
              <a:spLocks noChangeShapeType="1"/>
            </p:cNvSpPr>
            <p:nvPr/>
          </p:nvSpPr>
          <p:spPr bwMode="auto">
            <a:xfrm flipH="1">
              <a:off x="432" y="2989"/>
              <a:ext cx="156" cy="22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0" name="Line 77"/>
            <p:cNvSpPr>
              <a:spLocks noChangeShapeType="1"/>
            </p:cNvSpPr>
            <p:nvPr/>
          </p:nvSpPr>
          <p:spPr bwMode="auto">
            <a:xfrm>
              <a:off x="826" y="2989"/>
              <a:ext cx="134" cy="22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1" name="Line 78"/>
            <p:cNvSpPr>
              <a:spLocks noChangeShapeType="1"/>
            </p:cNvSpPr>
            <p:nvPr/>
          </p:nvSpPr>
          <p:spPr bwMode="auto">
            <a:xfrm>
              <a:off x="1443" y="3033"/>
              <a:ext cx="0" cy="159"/>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2" name="Line 79"/>
            <p:cNvSpPr>
              <a:spLocks noChangeShapeType="1"/>
            </p:cNvSpPr>
            <p:nvPr/>
          </p:nvSpPr>
          <p:spPr bwMode="auto">
            <a:xfrm>
              <a:off x="1584" y="2486"/>
              <a:ext cx="549" cy="342"/>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3" name="Line 80"/>
            <p:cNvSpPr>
              <a:spLocks noChangeShapeType="1"/>
            </p:cNvSpPr>
            <p:nvPr/>
          </p:nvSpPr>
          <p:spPr bwMode="auto">
            <a:xfrm flipH="1">
              <a:off x="1974" y="2989"/>
              <a:ext cx="186" cy="22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4" name="Line 81"/>
            <p:cNvSpPr>
              <a:spLocks noChangeShapeType="1"/>
            </p:cNvSpPr>
            <p:nvPr/>
          </p:nvSpPr>
          <p:spPr bwMode="auto">
            <a:xfrm>
              <a:off x="2275" y="3033"/>
              <a:ext cx="0" cy="159"/>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5" name="Line 82"/>
            <p:cNvSpPr>
              <a:spLocks noChangeShapeType="1"/>
            </p:cNvSpPr>
            <p:nvPr/>
          </p:nvSpPr>
          <p:spPr bwMode="auto">
            <a:xfrm>
              <a:off x="2400" y="2972"/>
              <a:ext cx="186" cy="220"/>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5254" name="Group 107"/>
          <p:cNvGrpSpPr>
            <a:grpSpLocks/>
          </p:cNvGrpSpPr>
          <p:nvPr/>
        </p:nvGrpSpPr>
        <p:grpSpPr bwMode="auto">
          <a:xfrm>
            <a:off x="457200" y="1295400"/>
            <a:ext cx="8177213" cy="2089150"/>
            <a:chOff x="321" y="2254"/>
            <a:chExt cx="5151" cy="1600"/>
          </a:xfrm>
        </p:grpSpPr>
        <p:sp>
          <p:nvSpPr>
            <p:cNvPr id="95264" name="AutoShape 94"/>
            <p:cNvSpPr>
              <a:spLocks noChangeArrowheads="1"/>
            </p:cNvSpPr>
            <p:nvPr/>
          </p:nvSpPr>
          <p:spPr bwMode="auto">
            <a:xfrm>
              <a:off x="2016" y="2685"/>
              <a:ext cx="1824" cy="144"/>
            </a:xfrm>
            <a:prstGeom prst="leftRightArrow">
              <a:avLst>
                <a:gd name="adj1" fmla="val 50000"/>
                <a:gd name="adj2" fmla="val 253333"/>
              </a:avLst>
            </a:prstGeom>
            <a:solidFill>
              <a:schemeClr val="accent1"/>
            </a:solidFill>
            <a:ln w="28575" cap="sq">
              <a:solidFill>
                <a:schemeClr val="accent1"/>
              </a:solidFill>
              <a:miter lim="800000"/>
              <a:headEnd/>
              <a:tailEnd/>
            </a:ln>
          </p:spPr>
          <p:txBody>
            <a:bodyPr anchor="ctr">
              <a:spAutoFit/>
            </a:bodyPr>
            <a:lstStyle/>
            <a:p>
              <a:endParaRPr lang="zh-CN" altLang="en-US"/>
            </a:p>
          </p:txBody>
        </p:sp>
        <p:sp>
          <p:nvSpPr>
            <p:cNvPr id="95265" name="AutoShape 95"/>
            <p:cNvSpPr>
              <a:spLocks noChangeArrowheads="1"/>
            </p:cNvSpPr>
            <p:nvPr/>
          </p:nvSpPr>
          <p:spPr bwMode="auto">
            <a:xfrm>
              <a:off x="2592" y="3141"/>
              <a:ext cx="672" cy="96"/>
            </a:xfrm>
            <a:prstGeom prst="leftRightArrow">
              <a:avLst>
                <a:gd name="adj1" fmla="val 50000"/>
                <a:gd name="adj2" fmla="val 140000"/>
              </a:avLst>
            </a:prstGeom>
            <a:solidFill>
              <a:schemeClr val="accent1"/>
            </a:solidFill>
            <a:ln w="28575" cap="sq">
              <a:solidFill>
                <a:schemeClr val="accent1"/>
              </a:solidFill>
              <a:miter lim="800000"/>
              <a:headEnd/>
              <a:tailEnd/>
            </a:ln>
          </p:spPr>
          <p:txBody>
            <a:bodyPr anchor="ctr">
              <a:spAutoFit/>
            </a:bodyPr>
            <a:lstStyle/>
            <a:p>
              <a:endParaRPr lang="zh-CN" altLang="en-US"/>
            </a:p>
          </p:txBody>
        </p:sp>
        <p:sp>
          <p:nvSpPr>
            <p:cNvPr id="95266" name="AutoShape 96"/>
            <p:cNvSpPr>
              <a:spLocks noChangeArrowheads="1"/>
            </p:cNvSpPr>
            <p:nvPr/>
          </p:nvSpPr>
          <p:spPr bwMode="auto">
            <a:xfrm>
              <a:off x="2592" y="3572"/>
              <a:ext cx="672" cy="96"/>
            </a:xfrm>
            <a:prstGeom prst="leftRightArrow">
              <a:avLst>
                <a:gd name="adj1" fmla="val 50000"/>
                <a:gd name="adj2" fmla="val 140000"/>
              </a:avLst>
            </a:prstGeom>
            <a:solidFill>
              <a:schemeClr val="accent1"/>
            </a:solidFill>
            <a:ln w="28575" cap="sq">
              <a:solidFill>
                <a:schemeClr val="accent1"/>
              </a:solidFill>
              <a:miter lim="800000"/>
              <a:headEnd/>
              <a:tailEnd/>
            </a:ln>
          </p:spPr>
          <p:txBody>
            <a:bodyPr anchor="ctr">
              <a:spAutoFit/>
            </a:bodyPr>
            <a:lstStyle/>
            <a:p>
              <a:endParaRPr lang="zh-CN" altLang="en-US"/>
            </a:p>
          </p:txBody>
        </p:sp>
        <p:sp>
          <p:nvSpPr>
            <p:cNvPr id="95267" name="Rectangle 97"/>
            <p:cNvSpPr>
              <a:spLocks noChangeArrowheads="1"/>
            </p:cNvSpPr>
            <p:nvPr/>
          </p:nvSpPr>
          <p:spPr bwMode="auto">
            <a:xfrm>
              <a:off x="347" y="2593"/>
              <a:ext cx="220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eaLnBrk="0" hangingPunct="0">
                <a:spcBef>
                  <a:spcPct val="50000"/>
                </a:spcBef>
              </a:pPr>
              <a:r>
                <a:rPr lang="zh-CN" altLang="en-US">
                  <a:latin typeface="黑体" pitchFamily="2" charset="-122"/>
                  <a:ea typeface="黑体" pitchFamily="2" charset="-122"/>
                </a:rPr>
                <a:t>根</a:t>
              </a:r>
            </a:p>
          </p:txBody>
        </p:sp>
        <p:sp>
          <p:nvSpPr>
            <p:cNvPr id="95268" name="Rectangle 98"/>
            <p:cNvSpPr>
              <a:spLocks noChangeArrowheads="1"/>
            </p:cNvSpPr>
            <p:nvPr/>
          </p:nvSpPr>
          <p:spPr bwMode="auto">
            <a:xfrm>
              <a:off x="347" y="3025"/>
              <a:ext cx="2208"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eaLnBrk="0" hangingPunct="0">
                <a:spcBef>
                  <a:spcPct val="50000"/>
                </a:spcBef>
              </a:pPr>
              <a:r>
                <a:rPr lang="zh-CN" altLang="en-US">
                  <a:latin typeface="黑体" pitchFamily="2" charset="-122"/>
                  <a:ea typeface="黑体" pitchFamily="2" charset="-122"/>
                </a:rPr>
                <a:t>结点</a:t>
              </a:r>
              <a:r>
                <a:rPr lang="en-US" altLang="zh-CN">
                  <a:latin typeface="黑体" pitchFamily="2" charset="-122"/>
                  <a:ea typeface="黑体" pitchFamily="2" charset="-122"/>
                </a:rPr>
                <a:t>X</a:t>
              </a:r>
              <a:r>
                <a:rPr lang="zh-CN" altLang="en-US">
                  <a:latin typeface="黑体" pitchFamily="2" charset="-122"/>
                  <a:ea typeface="黑体" pitchFamily="2" charset="-122"/>
                </a:rPr>
                <a:t>的第一个孩子</a:t>
              </a:r>
            </a:p>
          </p:txBody>
        </p:sp>
        <p:sp>
          <p:nvSpPr>
            <p:cNvPr id="95269" name="Rectangle 99"/>
            <p:cNvSpPr>
              <a:spLocks noChangeArrowheads="1"/>
            </p:cNvSpPr>
            <p:nvPr/>
          </p:nvSpPr>
          <p:spPr bwMode="auto">
            <a:xfrm>
              <a:off x="437" y="3456"/>
              <a:ext cx="2029"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eaLnBrk="0" hangingPunct="0">
                <a:spcBef>
                  <a:spcPct val="50000"/>
                </a:spcBef>
              </a:pPr>
              <a:r>
                <a:rPr lang="zh-CN" altLang="en-US">
                  <a:latin typeface="黑体" pitchFamily="2" charset="-122"/>
                  <a:ea typeface="黑体" pitchFamily="2" charset="-122"/>
                </a:rPr>
                <a:t>结点</a:t>
              </a:r>
              <a:r>
                <a:rPr lang="en-US" altLang="zh-CN">
                  <a:latin typeface="黑体" pitchFamily="2" charset="-122"/>
                  <a:ea typeface="黑体" pitchFamily="2" charset="-122"/>
                </a:rPr>
                <a:t>X</a:t>
              </a:r>
              <a:r>
                <a:rPr lang="zh-CN" altLang="en-US">
                  <a:latin typeface="黑体" pitchFamily="2" charset="-122"/>
                  <a:ea typeface="黑体" pitchFamily="2" charset="-122"/>
                </a:rPr>
                <a:t>紧邻的右兄弟</a:t>
              </a:r>
            </a:p>
          </p:txBody>
        </p:sp>
        <p:sp>
          <p:nvSpPr>
            <p:cNvPr id="95270" name="Rectangle 100"/>
            <p:cNvSpPr>
              <a:spLocks noChangeArrowheads="1"/>
            </p:cNvSpPr>
            <p:nvPr/>
          </p:nvSpPr>
          <p:spPr bwMode="auto">
            <a:xfrm>
              <a:off x="3236" y="2593"/>
              <a:ext cx="220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eaLnBrk="0" hangingPunct="0">
                <a:spcBef>
                  <a:spcPct val="50000"/>
                </a:spcBef>
              </a:pPr>
              <a:r>
                <a:rPr lang="zh-CN" altLang="en-US">
                  <a:latin typeface="黑体" pitchFamily="2" charset="-122"/>
                  <a:ea typeface="黑体" pitchFamily="2" charset="-122"/>
                </a:rPr>
                <a:t>根</a:t>
              </a:r>
            </a:p>
          </p:txBody>
        </p:sp>
        <p:sp>
          <p:nvSpPr>
            <p:cNvPr id="95271" name="Rectangle 101"/>
            <p:cNvSpPr>
              <a:spLocks noChangeArrowheads="1"/>
            </p:cNvSpPr>
            <p:nvPr/>
          </p:nvSpPr>
          <p:spPr bwMode="auto">
            <a:xfrm>
              <a:off x="3236" y="3025"/>
              <a:ext cx="2208"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p>
              <a:pPr eaLnBrk="0" hangingPunct="0">
                <a:spcBef>
                  <a:spcPct val="50000"/>
                </a:spcBef>
              </a:pPr>
              <a:r>
                <a:rPr lang="zh-CN" altLang="en-US">
                  <a:latin typeface="黑体" pitchFamily="2" charset="-122"/>
                  <a:ea typeface="黑体" pitchFamily="2" charset="-122"/>
                </a:rPr>
                <a:t>结点 </a:t>
              </a:r>
              <a:r>
                <a:rPr lang="en-US" altLang="zh-CN">
                  <a:latin typeface="黑体" pitchFamily="2" charset="-122"/>
                  <a:ea typeface="黑体" pitchFamily="2" charset="-122"/>
                </a:rPr>
                <a:t>X </a:t>
              </a:r>
              <a:r>
                <a:rPr lang="zh-CN" altLang="en-US">
                  <a:latin typeface="黑体" pitchFamily="2" charset="-122"/>
                  <a:ea typeface="黑体" pitchFamily="2" charset="-122"/>
                </a:rPr>
                <a:t>的左孩子</a:t>
              </a:r>
            </a:p>
          </p:txBody>
        </p:sp>
        <p:sp>
          <p:nvSpPr>
            <p:cNvPr id="95272" name="Rectangle 102"/>
            <p:cNvSpPr>
              <a:spLocks noChangeArrowheads="1"/>
            </p:cNvSpPr>
            <p:nvPr/>
          </p:nvSpPr>
          <p:spPr bwMode="auto">
            <a:xfrm>
              <a:off x="3438" y="3457"/>
              <a:ext cx="1805"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p>
              <a:pPr eaLnBrk="0" hangingPunct="0">
                <a:spcBef>
                  <a:spcPct val="50000"/>
                </a:spcBef>
              </a:pPr>
              <a:r>
                <a:rPr lang="zh-CN" altLang="en-US">
                  <a:latin typeface="黑体" pitchFamily="2" charset="-122"/>
                  <a:ea typeface="黑体" pitchFamily="2" charset="-122"/>
                </a:rPr>
                <a:t>结点 </a:t>
              </a:r>
              <a:r>
                <a:rPr lang="en-US" altLang="zh-CN">
                  <a:latin typeface="黑体" pitchFamily="2" charset="-122"/>
                  <a:ea typeface="黑体" pitchFamily="2" charset="-122"/>
                </a:rPr>
                <a:t>X </a:t>
              </a:r>
              <a:r>
                <a:rPr lang="zh-CN" altLang="en-US">
                  <a:latin typeface="黑体" pitchFamily="2" charset="-122"/>
                  <a:ea typeface="黑体" pitchFamily="2" charset="-122"/>
                </a:rPr>
                <a:t>的右孩子</a:t>
              </a:r>
            </a:p>
          </p:txBody>
        </p:sp>
        <p:grpSp>
          <p:nvGrpSpPr>
            <p:cNvPr id="95273" name="Group 103"/>
            <p:cNvGrpSpPr>
              <a:grpSpLocks/>
            </p:cNvGrpSpPr>
            <p:nvPr/>
          </p:nvGrpSpPr>
          <p:grpSpPr bwMode="auto">
            <a:xfrm>
              <a:off x="321" y="2254"/>
              <a:ext cx="5151" cy="400"/>
              <a:chOff x="321" y="2254"/>
              <a:chExt cx="5151" cy="400"/>
            </a:xfrm>
          </p:grpSpPr>
          <p:sp>
            <p:nvSpPr>
              <p:cNvPr id="95274" name="Text Box 104"/>
              <p:cNvSpPr txBox="1">
                <a:spLocks noChangeArrowheads="1"/>
              </p:cNvSpPr>
              <p:nvPr/>
            </p:nvSpPr>
            <p:spPr bwMode="auto">
              <a:xfrm>
                <a:off x="321" y="2254"/>
                <a:ext cx="2262"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30000"/>
                  </a:spcBef>
                </a:pPr>
                <a:r>
                  <a:rPr lang="zh-CN" altLang="en-US">
                    <a:latin typeface="黑体" pitchFamily="2" charset="-122"/>
                    <a:ea typeface="黑体" pitchFamily="2" charset="-122"/>
                  </a:rPr>
                  <a:t>树</a:t>
                </a:r>
              </a:p>
            </p:txBody>
          </p:sp>
          <p:sp>
            <p:nvSpPr>
              <p:cNvPr id="95275" name="Text Box 105"/>
              <p:cNvSpPr txBox="1">
                <a:spLocks noChangeArrowheads="1"/>
              </p:cNvSpPr>
              <p:nvPr/>
            </p:nvSpPr>
            <p:spPr bwMode="auto">
              <a:xfrm>
                <a:off x="3210" y="2256"/>
                <a:ext cx="2262"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30000"/>
                  </a:spcBef>
                </a:pPr>
                <a:r>
                  <a:rPr lang="zh-CN" altLang="en-US">
                    <a:latin typeface="黑体" pitchFamily="2" charset="-122"/>
                    <a:ea typeface="黑体" pitchFamily="2" charset="-122"/>
                  </a:rPr>
                  <a:t>二叉树</a:t>
                </a:r>
              </a:p>
            </p:txBody>
          </p:sp>
          <p:sp>
            <p:nvSpPr>
              <p:cNvPr id="95276" name="Line 106"/>
              <p:cNvSpPr>
                <a:spLocks noChangeShapeType="1"/>
              </p:cNvSpPr>
              <p:nvPr/>
            </p:nvSpPr>
            <p:spPr bwMode="auto">
              <a:xfrm>
                <a:off x="480" y="2592"/>
                <a:ext cx="4896" cy="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4" name="组合 13"/>
          <p:cNvGrpSpPr/>
          <p:nvPr/>
        </p:nvGrpSpPr>
        <p:grpSpPr>
          <a:xfrm>
            <a:off x="6316663" y="4724400"/>
            <a:ext cx="1553430" cy="1905000"/>
            <a:chOff x="6316663" y="4724400"/>
            <a:chExt cx="1553430" cy="1905000"/>
          </a:xfrm>
        </p:grpSpPr>
        <p:sp>
          <p:nvSpPr>
            <p:cNvPr id="490529" name="Line 33"/>
            <p:cNvSpPr>
              <a:spLocks noChangeShapeType="1"/>
            </p:cNvSpPr>
            <p:nvPr/>
          </p:nvSpPr>
          <p:spPr bwMode="auto">
            <a:xfrm flipH="1">
              <a:off x="6738283" y="5181599"/>
              <a:ext cx="348316" cy="322263"/>
            </a:xfrm>
            <a:prstGeom prst="line">
              <a:avLst/>
            </a:prstGeom>
            <a:noFill/>
            <a:ln w="28575" cap="rnd">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0530" name="Line 34"/>
            <p:cNvSpPr>
              <a:spLocks noChangeShapeType="1"/>
            </p:cNvSpPr>
            <p:nvPr/>
          </p:nvSpPr>
          <p:spPr bwMode="auto">
            <a:xfrm>
              <a:off x="6696540" y="5718175"/>
              <a:ext cx="313859" cy="225425"/>
            </a:xfrm>
            <a:prstGeom prst="line">
              <a:avLst/>
            </a:prstGeom>
            <a:noFill/>
            <a:ln w="28575" cap="rnd">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0515" name="Oval 19"/>
            <p:cNvSpPr>
              <a:spLocks noChangeArrowheads="1"/>
            </p:cNvSpPr>
            <p:nvPr/>
          </p:nvSpPr>
          <p:spPr bwMode="auto">
            <a:xfrm>
              <a:off x="6316663" y="5373688"/>
              <a:ext cx="476250" cy="441325"/>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sz="2400">
                <a:latin typeface="Arial" charset="0"/>
                <a:ea typeface="隶书" pitchFamily="49" charset="-122"/>
              </a:endParaRPr>
            </a:p>
          </p:txBody>
        </p:sp>
        <p:sp>
          <p:nvSpPr>
            <p:cNvPr id="490531" name="Line 35"/>
            <p:cNvSpPr>
              <a:spLocks noChangeShapeType="1"/>
            </p:cNvSpPr>
            <p:nvPr/>
          </p:nvSpPr>
          <p:spPr bwMode="auto">
            <a:xfrm>
              <a:off x="6705600" y="4724400"/>
              <a:ext cx="381000" cy="304800"/>
            </a:xfrm>
            <a:prstGeom prst="line">
              <a:avLst/>
            </a:prstGeom>
            <a:noFill/>
            <a:ln w="28575" cap="rnd">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0582" name="Line 86"/>
            <p:cNvSpPr>
              <a:spLocks noChangeShapeType="1"/>
            </p:cNvSpPr>
            <p:nvPr/>
          </p:nvSpPr>
          <p:spPr bwMode="auto">
            <a:xfrm>
              <a:off x="7236296" y="6156434"/>
              <a:ext cx="251942" cy="164991"/>
            </a:xfrm>
            <a:prstGeom prst="line">
              <a:avLst/>
            </a:prstGeom>
            <a:noFill/>
            <a:ln w="28575" cap="rnd">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Group 7"/>
            <p:cNvGrpSpPr>
              <a:grpSpLocks/>
            </p:cNvGrpSpPr>
            <p:nvPr/>
          </p:nvGrpSpPr>
          <p:grpSpPr bwMode="auto">
            <a:xfrm>
              <a:off x="6858000" y="5791200"/>
              <a:ext cx="480195" cy="457200"/>
              <a:chOff x="2880" y="1104"/>
              <a:chExt cx="319" cy="348"/>
            </a:xfrm>
          </p:grpSpPr>
          <p:sp>
            <p:nvSpPr>
              <p:cNvPr id="95283" name="Oval 8"/>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sz="2400">
                  <a:latin typeface="Arial" charset="0"/>
                  <a:ea typeface="隶书" pitchFamily="49" charset="-122"/>
                </a:endParaRPr>
              </a:p>
            </p:txBody>
          </p:sp>
          <p:sp>
            <p:nvSpPr>
              <p:cNvPr id="95284" name="Text Box 9"/>
              <p:cNvSpPr txBox="1">
                <a:spLocks noChangeArrowheads="1"/>
              </p:cNvSpPr>
              <p:nvPr/>
            </p:nvSpPr>
            <p:spPr bwMode="auto">
              <a:xfrm>
                <a:off x="2880"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sz="2400">
                    <a:latin typeface="Arial" charset="0"/>
                    <a:ea typeface="隶书" pitchFamily="49" charset="-122"/>
                  </a:rPr>
                  <a:t>I</a:t>
                </a:r>
              </a:p>
            </p:txBody>
          </p:sp>
        </p:grpSp>
        <p:grpSp>
          <p:nvGrpSpPr>
            <p:cNvPr id="6" name="Group 83"/>
            <p:cNvGrpSpPr>
              <a:grpSpLocks/>
            </p:cNvGrpSpPr>
            <p:nvPr/>
          </p:nvGrpSpPr>
          <p:grpSpPr bwMode="auto">
            <a:xfrm>
              <a:off x="7391403" y="6172200"/>
              <a:ext cx="478690" cy="457200"/>
              <a:chOff x="2880" y="1104"/>
              <a:chExt cx="318" cy="348"/>
            </a:xfrm>
          </p:grpSpPr>
          <p:sp>
            <p:nvSpPr>
              <p:cNvPr id="95281" name="Oval 84"/>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sz="2400">
                  <a:latin typeface="Arial" charset="0"/>
                  <a:ea typeface="隶书" pitchFamily="49" charset="-122"/>
                </a:endParaRPr>
              </a:p>
            </p:txBody>
          </p:sp>
          <p:sp>
            <p:nvSpPr>
              <p:cNvPr id="95282" name="Text Box 85"/>
              <p:cNvSpPr txBox="1">
                <a:spLocks noChangeArrowheads="1"/>
              </p:cNvSpPr>
              <p:nvPr/>
            </p:nvSpPr>
            <p:spPr bwMode="auto">
              <a:xfrm>
                <a:off x="2880" y="1104"/>
                <a:ext cx="318"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sz="2400" dirty="0">
                    <a:latin typeface="Arial" charset="0"/>
                    <a:ea typeface="隶书" pitchFamily="49" charset="-122"/>
                  </a:rPr>
                  <a:t>J</a:t>
                </a:r>
              </a:p>
            </p:txBody>
          </p:sp>
        </p:grpSp>
        <p:sp>
          <p:nvSpPr>
            <p:cNvPr id="490516" name="Text Box 20"/>
            <p:cNvSpPr txBox="1">
              <a:spLocks noChangeArrowheads="1"/>
            </p:cNvSpPr>
            <p:nvPr/>
          </p:nvSpPr>
          <p:spPr bwMode="auto">
            <a:xfrm>
              <a:off x="6316663" y="5373688"/>
              <a:ext cx="47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sz="2400" dirty="0">
                  <a:latin typeface="Arial" charset="0"/>
                  <a:ea typeface="隶书" pitchFamily="49" charset="-122"/>
                </a:rPr>
                <a:t>H</a:t>
              </a:r>
            </a:p>
          </p:txBody>
        </p:sp>
        <p:grpSp>
          <p:nvGrpSpPr>
            <p:cNvPr id="11" name="Group 16"/>
            <p:cNvGrpSpPr>
              <a:grpSpLocks/>
            </p:cNvGrpSpPr>
            <p:nvPr/>
          </p:nvGrpSpPr>
          <p:grpSpPr bwMode="auto">
            <a:xfrm>
              <a:off x="6934200" y="4876800"/>
              <a:ext cx="480195" cy="457200"/>
              <a:chOff x="2880" y="1104"/>
              <a:chExt cx="319" cy="348"/>
            </a:xfrm>
          </p:grpSpPr>
          <p:sp>
            <p:nvSpPr>
              <p:cNvPr id="95262" name="Oval 17"/>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sz="2400">
                  <a:latin typeface="Arial" charset="0"/>
                  <a:ea typeface="隶书" pitchFamily="49" charset="-122"/>
                </a:endParaRPr>
              </a:p>
            </p:txBody>
          </p:sp>
          <p:sp>
            <p:nvSpPr>
              <p:cNvPr id="95263" name="Text Box 18"/>
              <p:cNvSpPr txBox="1">
                <a:spLocks noChangeArrowheads="1"/>
              </p:cNvSpPr>
              <p:nvPr/>
            </p:nvSpPr>
            <p:spPr bwMode="auto">
              <a:xfrm>
                <a:off x="2880"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sz="2400" dirty="0">
                    <a:latin typeface="Arial" charset="0"/>
                    <a:ea typeface="隶书" pitchFamily="49" charset="-122"/>
                  </a:rPr>
                  <a:t>D</a:t>
                </a:r>
              </a:p>
            </p:txBody>
          </p:sp>
        </p:grpSp>
      </p:grpSp>
      <p:grpSp>
        <p:nvGrpSpPr>
          <p:cNvPr id="10" name="组合 9"/>
          <p:cNvGrpSpPr/>
          <p:nvPr/>
        </p:nvGrpSpPr>
        <p:grpSpPr>
          <a:xfrm>
            <a:off x="5791200" y="4195763"/>
            <a:ext cx="950095" cy="1138237"/>
            <a:chOff x="5791200" y="4195763"/>
            <a:chExt cx="950095" cy="1138237"/>
          </a:xfrm>
        </p:grpSpPr>
        <p:grpSp>
          <p:nvGrpSpPr>
            <p:cNvPr id="2" name="Group 21"/>
            <p:cNvGrpSpPr>
              <a:grpSpLocks/>
            </p:cNvGrpSpPr>
            <p:nvPr/>
          </p:nvGrpSpPr>
          <p:grpSpPr bwMode="auto">
            <a:xfrm>
              <a:off x="5791200" y="4876800"/>
              <a:ext cx="480195" cy="457200"/>
              <a:chOff x="2880" y="1104"/>
              <a:chExt cx="319" cy="348"/>
            </a:xfrm>
          </p:grpSpPr>
          <p:sp>
            <p:nvSpPr>
              <p:cNvPr id="95306" name="Oval 22"/>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sz="2400">
                  <a:latin typeface="Arial" charset="0"/>
                  <a:ea typeface="隶书" pitchFamily="49" charset="-122"/>
                </a:endParaRPr>
              </a:p>
            </p:txBody>
          </p:sp>
          <p:sp>
            <p:nvSpPr>
              <p:cNvPr id="95307" name="Text Box 23"/>
              <p:cNvSpPr txBox="1">
                <a:spLocks noChangeArrowheads="1"/>
              </p:cNvSpPr>
              <p:nvPr/>
            </p:nvSpPr>
            <p:spPr bwMode="auto">
              <a:xfrm>
                <a:off x="2880"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sz="2400" dirty="0">
                    <a:latin typeface="Arial" charset="0"/>
                    <a:ea typeface="隶书" pitchFamily="49" charset="-122"/>
                  </a:rPr>
                  <a:t>G</a:t>
                </a:r>
              </a:p>
            </p:txBody>
          </p:sp>
        </p:grpSp>
        <p:sp>
          <p:nvSpPr>
            <p:cNvPr id="490528" name="Line 32"/>
            <p:cNvSpPr>
              <a:spLocks noChangeShapeType="1"/>
            </p:cNvSpPr>
            <p:nvPr/>
          </p:nvSpPr>
          <p:spPr bwMode="auto">
            <a:xfrm>
              <a:off x="6019800" y="4195763"/>
              <a:ext cx="457200" cy="376237"/>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0532" name="Line 36"/>
            <p:cNvSpPr>
              <a:spLocks noChangeShapeType="1"/>
            </p:cNvSpPr>
            <p:nvPr/>
          </p:nvSpPr>
          <p:spPr bwMode="auto">
            <a:xfrm flipH="1">
              <a:off x="6164262" y="4719637"/>
              <a:ext cx="233526" cy="211138"/>
            </a:xfrm>
            <a:prstGeom prst="line">
              <a:avLst/>
            </a:prstGeom>
            <a:noFill/>
            <a:ln w="28575" cap="rnd">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 name="Group 24"/>
            <p:cNvGrpSpPr>
              <a:grpSpLocks/>
            </p:cNvGrpSpPr>
            <p:nvPr/>
          </p:nvGrpSpPr>
          <p:grpSpPr bwMode="auto">
            <a:xfrm>
              <a:off x="6261100" y="4343400"/>
              <a:ext cx="480195" cy="457200"/>
              <a:chOff x="2880" y="1104"/>
              <a:chExt cx="319" cy="348"/>
            </a:xfrm>
          </p:grpSpPr>
          <p:sp>
            <p:nvSpPr>
              <p:cNvPr id="95260" name="Oval 25"/>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sz="2400">
                  <a:latin typeface="Arial" charset="0"/>
                  <a:ea typeface="隶书" pitchFamily="49" charset="-122"/>
                </a:endParaRPr>
              </a:p>
            </p:txBody>
          </p:sp>
          <p:sp>
            <p:nvSpPr>
              <p:cNvPr id="95261" name="Text Box 26"/>
              <p:cNvSpPr txBox="1">
                <a:spLocks noChangeArrowheads="1"/>
              </p:cNvSpPr>
              <p:nvPr/>
            </p:nvSpPr>
            <p:spPr bwMode="auto">
              <a:xfrm>
                <a:off x="2880"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sz="2400" dirty="0">
                    <a:latin typeface="Arial" charset="0"/>
                    <a:ea typeface="隶书" pitchFamily="49" charset="-122"/>
                  </a:rPr>
                  <a:t>C</a:t>
                </a:r>
              </a:p>
            </p:txBody>
          </p:sp>
        </p:grpSp>
      </p:grpSp>
      <p:grpSp>
        <p:nvGrpSpPr>
          <p:cNvPr id="3" name="组合 2"/>
          <p:cNvGrpSpPr/>
          <p:nvPr/>
        </p:nvGrpSpPr>
        <p:grpSpPr>
          <a:xfrm>
            <a:off x="4811638" y="3647257"/>
            <a:ext cx="1665362" cy="1691506"/>
            <a:chOff x="4811638" y="3647257"/>
            <a:chExt cx="1665362" cy="1691506"/>
          </a:xfrm>
        </p:grpSpPr>
        <p:sp>
          <p:nvSpPr>
            <p:cNvPr id="490527" name="Line 31"/>
            <p:cNvSpPr>
              <a:spLocks noChangeShapeType="1"/>
            </p:cNvSpPr>
            <p:nvPr/>
          </p:nvSpPr>
          <p:spPr bwMode="auto">
            <a:xfrm flipH="1">
              <a:off x="5105400" y="4202113"/>
              <a:ext cx="458788" cy="293687"/>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0533" name="Line 37"/>
            <p:cNvSpPr>
              <a:spLocks noChangeShapeType="1"/>
            </p:cNvSpPr>
            <p:nvPr/>
          </p:nvSpPr>
          <p:spPr bwMode="auto">
            <a:xfrm>
              <a:off x="5105400" y="4697413"/>
              <a:ext cx="249238" cy="238125"/>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0589" name="Line 93"/>
            <p:cNvSpPr>
              <a:spLocks noChangeShapeType="1"/>
            </p:cNvSpPr>
            <p:nvPr/>
          </p:nvSpPr>
          <p:spPr bwMode="auto">
            <a:xfrm flipH="1">
              <a:off x="5867398" y="3647257"/>
              <a:ext cx="609602" cy="39134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 name="Group 4"/>
            <p:cNvGrpSpPr>
              <a:grpSpLocks/>
            </p:cNvGrpSpPr>
            <p:nvPr/>
          </p:nvGrpSpPr>
          <p:grpSpPr bwMode="auto">
            <a:xfrm>
              <a:off x="5181600" y="4881563"/>
              <a:ext cx="480195" cy="457200"/>
              <a:chOff x="2880" y="1104"/>
              <a:chExt cx="319" cy="348"/>
            </a:xfrm>
          </p:grpSpPr>
          <p:sp>
            <p:nvSpPr>
              <p:cNvPr id="95279" name="Oval 5"/>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sz="2400">
                  <a:latin typeface="Arial" charset="0"/>
                  <a:ea typeface="隶书" pitchFamily="49" charset="-122"/>
                </a:endParaRPr>
              </a:p>
            </p:txBody>
          </p:sp>
          <p:sp>
            <p:nvSpPr>
              <p:cNvPr id="95280" name="Text Box 6"/>
              <p:cNvSpPr txBox="1">
                <a:spLocks noChangeArrowheads="1"/>
              </p:cNvSpPr>
              <p:nvPr/>
            </p:nvSpPr>
            <p:spPr bwMode="auto">
              <a:xfrm>
                <a:off x="2880"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sz="2400">
                    <a:latin typeface="Arial" charset="0"/>
                    <a:ea typeface="隶书" pitchFamily="49" charset="-122"/>
                  </a:rPr>
                  <a:t>F</a:t>
                </a:r>
              </a:p>
            </p:txBody>
          </p:sp>
        </p:grpSp>
        <p:grpSp>
          <p:nvGrpSpPr>
            <p:cNvPr id="8" name="Group 27"/>
            <p:cNvGrpSpPr>
              <a:grpSpLocks/>
            </p:cNvGrpSpPr>
            <p:nvPr/>
          </p:nvGrpSpPr>
          <p:grpSpPr bwMode="auto">
            <a:xfrm>
              <a:off x="4811638" y="4411960"/>
              <a:ext cx="480195" cy="457200"/>
              <a:chOff x="2880" y="1104"/>
              <a:chExt cx="319" cy="348"/>
            </a:xfrm>
          </p:grpSpPr>
          <p:sp>
            <p:nvSpPr>
              <p:cNvPr id="95277" name="Oval 28"/>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sz="2400">
                  <a:latin typeface="Arial" charset="0"/>
                  <a:ea typeface="隶书" pitchFamily="49" charset="-122"/>
                </a:endParaRPr>
              </a:p>
            </p:txBody>
          </p:sp>
          <p:sp>
            <p:nvSpPr>
              <p:cNvPr id="95278" name="Text Box 29"/>
              <p:cNvSpPr txBox="1">
                <a:spLocks noChangeArrowheads="1"/>
              </p:cNvSpPr>
              <p:nvPr/>
            </p:nvSpPr>
            <p:spPr bwMode="auto">
              <a:xfrm>
                <a:off x="2880"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sz="2400" dirty="0">
                    <a:latin typeface="Arial" charset="0"/>
                    <a:ea typeface="隶书" pitchFamily="49" charset="-122"/>
                  </a:rPr>
                  <a:t>E</a:t>
                </a:r>
              </a:p>
            </p:txBody>
          </p:sp>
        </p:grpSp>
        <p:grpSp>
          <p:nvGrpSpPr>
            <p:cNvPr id="13" name="Group 13"/>
            <p:cNvGrpSpPr>
              <a:grpSpLocks/>
            </p:cNvGrpSpPr>
            <p:nvPr/>
          </p:nvGrpSpPr>
          <p:grpSpPr bwMode="auto">
            <a:xfrm>
              <a:off x="5553084" y="3881438"/>
              <a:ext cx="480196" cy="457200"/>
              <a:chOff x="2880" y="1104"/>
              <a:chExt cx="319" cy="348"/>
            </a:xfrm>
          </p:grpSpPr>
          <p:sp>
            <p:nvSpPr>
              <p:cNvPr id="95258" name="Oval 14"/>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sz="2400">
                  <a:latin typeface="Arial" charset="0"/>
                  <a:ea typeface="隶书" pitchFamily="49" charset="-122"/>
                </a:endParaRPr>
              </a:p>
            </p:txBody>
          </p:sp>
          <p:sp>
            <p:nvSpPr>
              <p:cNvPr id="95259" name="Text Box 15"/>
              <p:cNvSpPr txBox="1">
                <a:spLocks noChangeArrowheads="1"/>
              </p:cNvSpPr>
              <p:nvPr/>
            </p:nvSpPr>
            <p:spPr bwMode="auto">
              <a:xfrm>
                <a:off x="2880"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sz="2400" dirty="0">
                    <a:latin typeface="Arial" charset="0"/>
                    <a:ea typeface="隶书" pitchFamily="49" charset="-122"/>
                  </a:rPr>
                  <a:t>B</a:t>
                </a:r>
              </a:p>
            </p:txBody>
          </p:sp>
        </p:grpSp>
      </p:grpSp>
      <p:grpSp>
        <p:nvGrpSpPr>
          <p:cNvPr id="4" name="Group 90"/>
          <p:cNvGrpSpPr>
            <a:grpSpLocks/>
          </p:cNvGrpSpPr>
          <p:nvPr/>
        </p:nvGrpSpPr>
        <p:grpSpPr bwMode="auto">
          <a:xfrm>
            <a:off x="6217852" y="3475856"/>
            <a:ext cx="480195" cy="457200"/>
            <a:chOff x="2904" y="1104"/>
            <a:chExt cx="319" cy="348"/>
          </a:xfrm>
        </p:grpSpPr>
        <p:sp>
          <p:nvSpPr>
            <p:cNvPr id="95285" name="Oval 91"/>
            <p:cNvSpPr>
              <a:spLocks noChangeArrowheads="1"/>
            </p:cNvSpPr>
            <p:nvPr/>
          </p:nvSpPr>
          <p:spPr bwMode="auto">
            <a:xfrm>
              <a:off x="2905" y="1104"/>
              <a:ext cx="317" cy="336"/>
            </a:xfrm>
            <a:prstGeom prst="ellipse">
              <a:avLst/>
            </a:prstGeom>
            <a:solidFill>
              <a:srgbClr val="DBE0B4"/>
            </a:solidFill>
            <a:ln w="12700" cap="rnd">
              <a:solidFill>
                <a:srgbClr val="000000"/>
              </a:solidFill>
              <a:round/>
              <a:headEnd/>
              <a:tailEnd/>
            </a:ln>
          </p:spPr>
          <p:txBody>
            <a:bodyPr wrap="none" anchor="ctr"/>
            <a:lstStyle/>
            <a:p>
              <a:pPr eaLnBrk="0" hangingPunct="0">
                <a:spcBef>
                  <a:spcPct val="0"/>
                </a:spcBef>
              </a:pPr>
              <a:endParaRPr lang="zh-CN" altLang="zh-CN" sz="2400">
                <a:latin typeface="Arial" charset="0"/>
                <a:ea typeface="隶书" pitchFamily="49" charset="-122"/>
              </a:endParaRPr>
            </a:p>
          </p:txBody>
        </p:sp>
        <p:sp>
          <p:nvSpPr>
            <p:cNvPr id="95286" name="Text Box 92"/>
            <p:cNvSpPr txBox="1">
              <a:spLocks noChangeArrowheads="1"/>
            </p:cNvSpPr>
            <p:nvPr/>
          </p:nvSpPr>
          <p:spPr bwMode="auto">
            <a:xfrm>
              <a:off x="2904"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6pPr>
              <a:lvl7pPr marL="29718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7pPr>
              <a:lvl8pPr marL="34290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8pPr>
              <a:lvl9pPr marL="3886200" indent="-228600" algn="ctr" eaLnBrk="0" fontAlgn="base" hangingPunct="0">
                <a:spcBef>
                  <a:spcPct val="20000"/>
                </a:spcBef>
                <a:spcAft>
                  <a:spcPct val="0"/>
                </a:spcAft>
                <a:defRPr kumimoji="1" sz="2800" b="1">
                  <a:solidFill>
                    <a:schemeClr val="tx2"/>
                  </a:solidFill>
                  <a:latin typeface="Times New Roman" pitchFamily="18" charset="0"/>
                  <a:ea typeface="宋体" charset="-122"/>
                </a:defRPr>
              </a:lvl9pPr>
            </a:lstStyle>
            <a:p>
              <a:pPr>
                <a:spcBef>
                  <a:spcPct val="50000"/>
                </a:spcBef>
              </a:pPr>
              <a:r>
                <a:rPr lang="en-US" altLang="zh-CN" sz="2400" dirty="0">
                  <a:latin typeface="Arial" charset="0"/>
                  <a:ea typeface="隶书" pitchFamily="49" charset="-122"/>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it-white">
  <a:themeElements>
    <a:clrScheme name="bit-whi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fontScheme name="bit-whit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sq" cmpd="sng" algn="ctr">
          <a:solidFill>
            <a:srgbClr val="FF0000"/>
          </a:solidFill>
          <a:prstDash val="solid"/>
          <a:round/>
          <a:headEnd type="none" w="med" len="med"/>
          <a:tailEnd type="triangle" w="med" len="med"/>
        </a:ln>
        <a:effectLst/>
      </a:spPr>
      <a:bodyPr vert="horz" wrap="square" lIns="91440" tIns="45720" rIns="91440" bIns="45720" numCol="1" rtlCol="0"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1" sz="2800" b="1" i="0" u="none" strike="noStrike" cap="none" normalizeH="0" baseline="0" smtClean="0">
            <a:ln>
              <a:noFill/>
            </a:ln>
            <a:solidFill>
              <a:schemeClr val="tx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sq"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1" lang="zh-CN" altLang="en-US" sz="2800" b="1" i="0" u="none" strike="noStrike" cap="none" normalizeH="0" baseline="0" smtClean="0">
            <a:ln>
              <a:noFill/>
            </a:ln>
            <a:solidFill>
              <a:schemeClr val="tx2"/>
            </a:solidFill>
            <a:effectLst/>
            <a:latin typeface="Times New Roman" pitchFamily="18" charset="0"/>
            <a:ea typeface="宋体" pitchFamily="2" charset="-122"/>
          </a:defRPr>
        </a:defPPr>
      </a:lstStyle>
    </a:lnDef>
  </a:objectDefaults>
  <a:extraClrSchemeLst>
    <a:extraClrScheme>
      <a:clrScheme name="bit-whi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bit-whi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bit-whi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bit-whi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bit-whi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bit-whi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BIT-Purple</Template>
  <TotalTime>19680</TotalTime>
  <Words>11076</Words>
  <Application>Microsoft Office PowerPoint</Application>
  <PresentationFormat>全屏显示(4:3)</PresentationFormat>
  <Paragraphs>3029</Paragraphs>
  <Slides>162</Slides>
  <Notes>4</Notes>
  <HiddenSlides>4</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162</vt:i4>
      </vt:variant>
    </vt:vector>
  </HeadingPairs>
  <TitlesOfParts>
    <vt:vector size="174" baseType="lpstr">
      <vt:lpstr>Monotype Sorts</vt:lpstr>
      <vt:lpstr>黑体</vt:lpstr>
      <vt:lpstr>华文新魏</vt:lpstr>
      <vt:lpstr>楷体_GB2312</vt:lpstr>
      <vt:lpstr>隶书</vt:lpstr>
      <vt:lpstr>宋体</vt:lpstr>
      <vt:lpstr>Arial</vt:lpstr>
      <vt:lpstr>Symbol</vt:lpstr>
      <vt:lpstr>Times New Roman</vt:lpstr>
      <vt:lpstr>Wingdings</vt:lpstr>
      <vt:lpstr>bit-white</vt:lpstr>
      <vt:lpstr>Image</vt:lpstr>
      <vt:lpstr>第六章 树和二叉树</vt:lpstr>
      <vt:lpstr>本章内容</vt:lpstr>
      <vt:lpstr>6.1 树的类型定义</vt:lpstr>
      <vt:lpstr>6.1 树的类型定义</vt:lpstr>
      <vt:lpstr>6.1 树的类型定义</vt:lpstr>
      <vt:lpstr>6.1 树的类型定义</vt:lpstr>
      <vt:lpstr>6.1 树的类型定义: ADT Tree</vt:lpstr>
      <vt:lpstr> 基本操作：</vt:lpstr>
      <vt:lpstr> 基本操作：</vt:lpstr>
      <vt:lpstr> 基本操作：</vt:lpstr>
      <vt:lpstr>6.1 树的类型定义</vt:lpstr>
      <vt:lpstr>对比树型结构和线性结构的结构特点</vt:lpstr>
      <vt:lpstr>树的应用</vt:lpstr>
      <vt:lpstr>6.2 二叉树的定义及特性</vt:lpstr>
      <vt:lpstr>二叉树的5种基本形态</vt:lpstr>
      <vt:lpstr>6.2.2 二叉树的性质－1</vt:lpstr>
      <vt:lpstr>6.2.2 二叉树的性质－ 2</vt:lpstr>
      <vt:lpstr>6.2.2 二叉树的性质－ 3</vt:lpstr>
      <vt:lpstr>两类特殊的二叉树</vt:lpstr>
      <vt:lpstr>6.2.2 二叉树的性质－ 4</vt:lpstr>
      <vt:lpstr>6.2.2 二叉树的性质－ 5</vt:lpstr>
      <vt:lpstr>6.2.2 二叉树的性质－ 5</vt:lpstr>
      <vt:lpstr>6.3 二叉树的存储结构</vt:lpstr>
      <vt:lpstr>6.3.1 二叉树的顺序存储表示</vt:lpstr>
      <vt:lpstr>6.3.1 二叉树的顺序存储表示</vt:lpstr>
      <vt:lpstr>6.3.1 二叉树的顺序存储表示</vt:lpstr>
      <vt:lpstr>6.3.2 二叉树的链式存储表示</vt:lpstr>
      <vt:lpstr>1)   二叉链表</vt:lpstr>
      <vt:lpstr>1)   二叉链表</vt:lpstr>
      <vt:lpstr>2)   三叉链表</vt:lpstr>
      <vt:lpstr>2)   三叉链表</vt:lpstr>
      <vt:lpstr>2)   双亲链表</vt:lpstr>
      <vt:lpstr>2)   双亲链表</vt:lpstr>
      <vt:lpstr>6.4 二叉树的遍历</vt:lpstr>
      <vt:lpstr>6.4.1 二叉树的访问顺序</vt:lpstr>
      <vt:lpstr>先（根）序的遍历DLR算法</vt:lpstr>
      <vt:lpstr>中（根）序的遍历LDR算法</vt:lpstr>
      <vt:lpstr>后（根）序的遍历LRD算法</vt:lpstr>
      <vt:lpstr>6.4.1 二叉树的访问顺序</vt:lpstr>
      <vt:lpstr>6.4.2 遍历算法的递归描述</vt:lpstr>
      <vt:lpstr>6.4.2 遍历算法的递归描述</vt:lpstr>
      <vt:lpstr>6.4.3 中序遍历LDR算法的非递归描述</vt:lpstr>
      <vt:lpstr>6.4.3 中序遍历LDR算法的非递归描述</vt:lpstr>
      <vt:lpstr>6.4.3 中序遍历算法的非递归描述</vt:lpstr>
      <vt:lpstr>思考:先序和后序的非递归遍历</vt:lpstr>
      <vt:lpstr>6.4.4 遍历算法的应用举例</vt:lpstr>
      <vt:lpstr>1) 统计二叉树中叶子结点的个数</vt:lpstr>
      <vt:lpstr>2）求二叉树的深度(后序遍历)</vt:lpstr>
      <vt:lpstr>2）求二叉树的深度(后序遍历，递归)</vt:lpstr>
      <vt:lpstr>表达式的二叉树表示</vt:lpstr>
      <vt:lpstr>6.4.5 以字符串的形式定义二叉树 </vt:lpstr>
      <vt:lpstr>以字符串的形式定义二叉树(cont.)</vt:lpstr>
      <vt:lpstr>由字符串得到二叉树（先序遍历）</vt:lpstr>
      <vt:lpstr>由字符串得到二叉树的算法（先序遍历）</vt:lpstr>
      <vt:lpstr>由先序序列能得到二叉树吗？(ABCD)</vt:lpstr>
      <vt:lpstr>由先序和中序序列建二叉树</vt:lpstr>
      <vt:lpstr>PowerPoint 演示文稿</vt:lpstr>
      <vt:lpstr>由先序和中序序列建二叉树算法</vt:lpstr>
      <vt:lpstr>PowerPoint 演示文稿</vt:lpstr>
      <vt:lpstr>2)递归的建立左右节点；</vt:lpstr>
      <vt:lpstr>PowerPoint 演示文稿</vt:lpstr>
      <vt:lpstr>PowerPoint 演示文稿</vt:lpstr>
      <vt:lpstr>PowerPoint 演示文稿</vt:lpstr>
      <vt:lpstr>由先序和中序序列建二叉树算法</vt:lpstr>
      <vt:lpstr>由先序和中序序列建二叉树算法(续)</vt:lpstr>
      <vt:lpstr>6.5  线索二叉树</vt:lpstr>
      <vt:lpstr>什么是线索树？</vt:lpstr>
      <vt:lpstr>线索链表</vt:lpstr>
      <vt:lpstr>线索链表</vt:lpstr>
      <vt:lpstr>线索链表举例：先序线索链表</vt:lpstr>
      <vt:lpstr>PowerPoint 演示文稿</vt:lpstr>
      <vt:lpstr>线索链表的类型描述</vt:lpstr>
      <vt:lpstr>线索链表的遍历算法</vt:lpstr>
      <vt:lpstr>线索链表的中序遍历算法</vt:lpstr>
      <vt:lpstr>线索链表的中序遍历算法（续）</vt:lpstr>
      <vt:lpstr>线索链表的中序遍历算法（续）</vt:lpstr>
      <vt:lpstr>如何建立线索链表（中序为例） ？</vt:lpstr>
      <vt:lpstr>回顾：中序遍历算法的递归描述</vt:lpstr>
      <vt:lpstr>如何建立线索链表（中序为例）？</vt:lpstr>
      <vt:lpstr>PowerPoint 演示文稿</vt:lpstr>
      <vt:lpstr>如何建立线索链表（中序为例）？</vt:lpstr>
      <vt:lpstr>如何建立线索链表（中序为例）？</vt:lpstr>
      <vt:lpstr>如何建立线索链表（中序为例）？</vt:lpstr>
      <vt:lpstr>如何建立线索链表？</vt:lpstr>
      <vt:lpstr>PowerPoint 演示文稿</vt:lpstr>
      <vt:lpstr>PowerPoint 演示文稿</vt:lpstr>
      <vt:lpstr>如何建立线索链表（中序为例）？</vt:lpstr>
      <vt:lpstr>6.6    树和森林的表示方法</vt:lpstr>
      <vt:lpstr>6.6.1 树的三种存储结构</vt:lpstr>
      <vt:lpstr>6.6.1 树的三种存储结构</vt:lpstr>
      <vt:lpstr>6.6.1 树的三种存储结构</vt:lpstr>
      <vt:lpstr>6.6.1 树的三种存储结构</vt:lpstr>
      <vt:lpstr>6.6.1 树的三种存储结构</vt:lpstr>
      <vt:lpstr>6.6.1 树的三种存储结构</vt:lpstr>
      <vt:lpstr>6.6.1 树的三种存储结构</vt:lpstr>
      <vt:lpstr>6.6.1 树的三种存储结构</vt:lpstr>
      <vt:lpstr>6.6.1 树的三种存储结构</vt:lpstr>
      <vt:lpstr>6.6.2 树与二叉树转换</vt:lpstr>
      <vt:lpstr>6.6.2 树与二叉树转换</vt:lpstr>
      <vt:lpstr>6.6.3 森林和二叉树的转换</vt:lpstr>
      <vt:lpstr>6.7 树和森林的遍历</vt:lpstr>
      <vt:lpstr>6.7.1 树的遍历</vt:lpstr>
      <vt:lpstr>PowerPoint 演示文稿</vt:lpstr>
      <vt:lpstr>6.7.2 森林的遍历</vt:lpstr>
      <vt:lpstr>6.7.2 森林的遍历</vt:lpstr>
      <vt:lpstr>6.7.2 森林的遍历</vt:lpstr>
      <vt:lpstr>PowerPoint 演示文稿</vt:lpstr>
      <vt:lpstr>PowerPoint 演示文稿</vt:lpstr>
      <vt:lpstr>6.1 树的类型定义</vt:lpstr>
      <vt:lpstr>例：由广义表建树</vt:lpstr>
      <vt:lpstr>例：由广义表L建树</vt:lpstr>
      <vt:lpstr>PowerPoint 演示文稿</vt:lpstr>
      <vt:lpstr>6.8  哈夫曼树与哈夫曼编码</vt:lpstr>
      <vt:lpstr>6.8.1 最优树的定义</vt:lpstr>
      <vt:lpstr>6.8.1 最优树的定义</vt:lpstr>
      <vt:lpstr>6.8.1 最优树的定义</vt:lpstr>
      <vt:lpstr>6.8.1 最优树的定义</vt:lpstr>
      <vt:lpstr>哈夫曼树</vt:lpstr>
      <vt:lpstr>6.8.2 如何构造哈夫曼树</vt:lpstr>
      <vt:lpstr>6.8.2 如何构造哈夫曼树</vt:lpstr>
      <vt:lpstr>PowerPoint 演示文稿</vt:lpstr>
      <vt:lpstr>PowerPoint 演示文稿</vt:lpstr>
      <vt:lpstr>存储哈夫曼树</vt:lpstr>
      <vt:lpstr>存储哈夫曼树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哈夫曼算法的正确性（简单证明）</vt:lpstr>
      <vt:lpstr>PowerPoint 演示文稿</vt:lpstr>
      <vt:lpstr>PowerPoint 演示文稿</vt:lpstr>
      <vt:lpstr>PowerPoint 演示文稿</vt:lpstr>
      <vt:lpstr>6.8.3 哈夫曼编码</vt:lpstr>
      <vt:lpstr>PowerPoint 演示文稿</vt:lpstr>
      <vt:lpstr>PowerPoint 演示文稿</vt:lpstr>
      <vt:lpstr>本章要点</vt:lpstr>
      <vt:lpstr>PowerPoint 演示文稿</vt:lpstr>
      <vt:lpstr>本章要点</vt:lpstr>
      <vt:lpstr>思考题</vt:lpstr>
      <vt:lpstr>思考题</vt:lpstr>
      <vt:lpstr>思考题</vt:lpstr>
      <vt:lpstr>思考题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DS-Tree</dc:title>
  <dc:creator>Gloria</dc:creator>
  <cp:lastModifiedBy>gloria</cp:lastModifiedBy>
  <cp:revision>1048</cp:revision>
  <cp:lastPrinted>2015-10-30T09:26:54Z</cp:lastPrinted>
  <dcterms:created xsi:type="dcterms:W3CDTF">1998-08-28T00:43:15Z</dcterms:created>
  <dcterms:modified xsi:type="dcterms:W3CDTF">2020-11-04T14:48:56Z</dcterms:modified>
</cp:coreProperties>
</file>