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4"/>
  </p:notesMasterIdLst>
  <p:handoutMasterIdLst>
    <p:handoutMasterId r:id="rId165"/>
  </p:handoutMasterIdLst>
  <p:sldIdLst>
    <p:sldId id="450" r:id="rId2"/>
    <p:sldId id="461" r:id="rId3"/>
    <p:sldId id="462" r:id="rId4"/>
    <p:sldId id="463" r:id="rId5"/>
    <p:sldId id="569" r:id="rId6"/>
    <p:sldId id="570" r:id="rId7"/>
    <p:sldId id="466" r:id="rId8"/>
    <p:sldId id="571" r:id="rId9"/>
    <p:sldId id="465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85" r:id="rId22"/>
    <p:sldId id="478" r:id="rId23"/>
    <p:sldId id="479" r:id="rId24"/>
    <p:sldId id="592" r:id="rId25"/>
    <p:sldId id="281" r:id="rId26"/>
    <p:sldId id="282" r:id="rId27"/>
    <p:sldId id="480" r:id="rId28"/>
    <p:sldId id="650" r:id="rId29"/>
    <p:sldId id="483" r:id="rId30"/>
    <p:sldId id="620" r:id="rId31"/>
    <p:sldId id="622" r:id="rId32"/>
    <p:sldId id="621" r:id="rId33"/>
    <p:sldId id="637" r:id="rId34"/>
    <p:sldId id="638" r:id="rId35"/>
    <p:sldId id="639" r:id="rId36"/>
    <p:sldId id="481" r:id="rId37"/>
    <p:sldId id="486" r:id="rId38"/>
    <p:sldId id="572" r:id="rId39"/>
    <p:sldId id="487" r:id="rId40"/>
    <p:sldId id="488" r:id="rId41"/>
    <p:sldId id="307" r:id="rId42"/>
    <p:sldId id="489" r:id="rId43"/>
    <p:sldId id="490" r:id="rId44"/>
    <p:sldId id="422" r:id="rId45"/>
    <p:sldId id="491" r:id="rId46"/>
    <p:sldId id="451" r:id="rId47"/>
    <p:sldId id="625" r:id="rId48"/>
    <p:sldId id="492" r:id="rId49"/>
    <p:sldId id="624" r:id="rId50"/>
    <p:sldId id="678" r:id="rId51"/>
    <p:sldId id="626" r:id="rId52"/>
    <p:sldId id="647" r:id="rId53"/>
    <p:sldId id="648" r:id="rId54"/>
    <p:sldId id="573" r:id="rId55"/>
    <p:sldId id="493" r:id="rId56"/>
    <p:sldId id="412" r:id="rId57"/>
    <p:sldId id="494" r:id="rId58"/>
    <p:sldId id="495" r:id="rId59"/>
    <p:sldId id="496" r:id="rId60"/>
    <p:sldId id="497" r:id="rId61"/>
    <p:sldId id="645" r:id="rId62"/>
    <p:sldId id="646" r:id="rId63"/>
    <p:sldId id="575" r:id="rId64"/>
    <p:sldId id="498" r:id="rId65"/>
    <p:sldId id="499" r:id="rId66"/>
    <p:sldId id="501" r:id="rId67"/>
    <p:sldId id="574" r:id="rId68"/>
    <p:sldId id="500" r:id="rId69"/>
    <p:sldId id="502" r:id="rId70"/>
    <p:sldId id="576" r:id="rId71"/>
    <p:sldId id="644" r:id="rId72"/>
    <p:sldId id="504" r:id="rId73"/>
    <p:sldId id="505" r:id="rId74"/>
    <p:sldId id="510" r:id="rId75"/>
    <p:sldId id="506" r:id="rId76"/>
    <p:sldId id="577" r:id="rId77"/>
    <p:sldId id="507" r:id="rId78"/>
    <p:sldId id="578" r:id="rId79"/>
    <p:sldId id="579" r:id="rId80"/>
    <p:sldId id="580" r:id="rId81"/>
    <p:sldId id="581" r:id="rId82"/>
    <p:sldId id="582" r:id="rId83"/>
    <p:sldId id="583" r:id="rId84"/>
    <p:sldId id="585" r:id="rId85"/>
    <p:sldId id="586" r:id="rId86"/>
    <p:sldId id="587" r:id="rId87"/>
    <p:sldId id="588" r:id="rId88"/>
    <p:sldId id="589" r:id="rId89"/>
    <p:sldId id="591" r:id="rId90"/>
    <p:sldId id="509" r:id="rId91"/>
    <p:sldId id="651" r:id="rId92"/>
    <p:sldId id="628" r:id="rId93"/>
    <p:sldId id="629" r:id="rId94"/>
    <p:sldId id="630" r:id="rId95"/>
    <p:sldId id="641" r:id="rId96"/>
    <p:sldId id="511" r:id="rId97"/>
    <p:sldId id="545" r:id="rId98"/>
    <p:sldId id="546" r:id="rId99"/>
    <p:sldId id="547" r:id="rId100"/>
    <p:sldId id="548" r:id="rId101"/>
    <p:sldId id="551" r:id="rId102"/>
    <p:sldId id="549" r:id="rId103"/>
    <p:sldId id="552" r:id="rId104"/>
    <p:sldId id="553" r:id="rId105"/>
    <p:sldId id="599" r:id="rId106"/>
    <p:sldId id="605" r:id="rId107"/>
    <p:sldId id="600" r:id="rId108"/>
    <p:sldId id="601" r:id="rId109"/>
    <p:sldId id="602" r:id="rId110"/>
    <p:sldId id="642" r:id="rId111"/>
    <p:sldId id="643" r:id="rId112"/>
    <p:sldId id="649" r:id="rId113"/>
    <p:sldId id="593" r:id="rId114"/>
    <p:sldId id="606" r:id="rId115"/>
    <p:sldId id="594" r:id="rId116"/>
    <p:sldId id="596" r:id="rId117"/>
    <p:sldId id="607" r:id="rId118"/>
    <p:sldId id="609" r:id="rId119"/>
    <p:sldId id="597" r:id="rId120"/>
    <p:sldId id="608" r:id="rId121"/>
    <p:sldId id="610" r:id="rId122"/>
    <p:sldId id="611" r:id="rId123"/>
    <p:sldId id="613" r:id="rId124"/>
    <p:sldId id="618" r:id="rId125"/>
    <p:sldId id="555" r:id="rId126"/>
    <p:sldId id="556" r:id="rId127"/>
    <p:sldId id="557" r:id="rId128"/>
    <p:sldId id="558" r:id="rId129"/>
    <p:sldId id="559" r:id="rId130"/>
    <p:sldId id="560" r:id="rId131"/>
    <p:sldId id="561" r:id="rId132"/>
    <p:sldId id="562" r:id="rId133"/>
    <p:sldId id="563" r:id="rId134"/>
    <p:sldId id="564" r:id="rId135"/>
    <p:sldId id="565" r:id="rId136"/>
    <p:sldId id="619" r:id="rId137"/>
    <p:sldId id="633" r:id="rId138"/>
    <p:sldId id="634" r:id="rId139"/>
    <p:sldId id="566" r:id="rId140"/>
    <p:sldId id="679" r:id="rId141"/>
    <p:sldId id="631" r:id="rId142"/>
    <p:sldId id="568" r:id="rId143"/>
    <p:sldId id="632" r:id="rId144"/>
    <p:sldId id="635" r:id="rId145"/>
    <p:sldId id="636" r:id="rId146"/>
    <p:sldId id="567" r:id="rId147"/>
    <p:sldId id="640" r:id="rId148"/>
    <p:sldId id="652" r:id="rId149"/>
    <p:sldId id="655" r:id="rId150"/>
    <p:sldId id="656" r:id="rId151"/>
    <p:sldId id="657" r:id="rId152"/>
    <p:sldId id="659" r:id="rId153"/>
    <p:sldId id="661" r:id="rId154"/>
    <p:sldId id="666" r:id="rId155"/>
    <p:sldId id="667" r:id="rId156"/>
    <p:sldId id="668" r:id="rId157"/>
    <p:sldId id="669" r:id="rId158"/>
    <p:sldId id="670" r:id="rId159"/>
    <p:sldId id="671" r:id="rId160"/>
    <p:sldId id="674" r:id="rId161"/>
    <p:sldId id="677" r:id="rId162"/>
    <p:sldId id="654" r:id="rId163"/>
  </p:sldIdLst>
  <p:sldSz cx="9144000" cy="6858000" type="screen4x3"/>
  <p:notesSz cx="9874250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FF"/>
    <a:srgbClr val="FF00FF"/>
    <a:srgbClr val="008000"/>
    <a:srgbClr val="FFFFFF"/>
    <a:srgbClr val="006600"/>
    <a:srgbClr val="6600CC"/>
    <a:srgbClr val="00CC00"/>
    <a:srgbClr val="A5002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2252" autoAdjust="0"/>
  </p:normalViewPr>
  <p:slideViewPr>
    <p:cSldViewPr>
      <p:cViewPr varScale="1">
        <p:scale>
          <a:sx n="68" d="100"/>
          <a:sy n="68" d="100"/>
        </p:scale>
        <p:origin x="1176" y="48"/>
      </p:cViewPr>
      <p:guideLst>
        <p:guide orient="horz" pos="3072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notesMaster" Target="notesMasters/notesMaster1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944A-3844-4E30-84D6-156DC483ED91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A6A48-AF61-4865-8668-CF8D559A9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8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123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896"/>
            <a:ext cx="789940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123" y="6456612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charset="-122"/>
              </a:defRPr>
            </a:lvl1pPr>
          </a:lstStyle>
          <a:p>
            <a:pPr>
              <a:defRPr/>
            </a:pPr>
            <a:fld id="{AA433A94-A6A4-4D62-9D1C-77CAD2A832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170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lf-balancing_binary_search_tree" TargetMode="External"/><Relationship Id="rId3" Type="http://schemas.openxmlformats.org/officeDocument/2006/relationships/hyperlink" Target="https://en.wikipedia.org/wiki/Computer_science" TargetMode="External"/><Relationship Id="rId7" Type="http://schemas.openxmlformats.org/officeDocument/2006/relationships/hyperlink" Target="https://en.wikipedia.org/wiki/Reiser4" TargetMode="External"/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Hans_Reiser" TargetMode="External"/><Relationship Id="rId5" Type="http://schemas.openxmlformats.org/officeDocument/2006/relationships/hyperlink" Target="https://en.wikipedia.org/wiki/B+_tree" TargetMode="External"/><Relationship Id="rId4" Type="http://schemas.openxmlformats.org/officeDocument/2006/relationships/hyperlink" Target="https://en.wikipedia.org/wiki/Tree_data_structur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CBD321F-A214-4E4E-9612-BC93A7AE4C94}" type="slidenum">
              <a:rPr lang="en-US" altLang="zh-CN" sz="1200" b="0" smtClean="0">
                <a:ea typeface="宋体" charset="-122"/>
              </a:rPr>
              <a:pPr eaLnBrk="1" hangingPunct="1"/>
              <a:t>15</a:t>
            </a:fld>
            <a:endParaRPr lang="en-US" altLang="zh-CN" sz="1200" b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43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433A94-A6A4-4D62-9D1C-77CAD2A83224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838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B*-tree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是</a:t>
            </a:r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en-US" altLang="zh-CN" sz="1200" b="1" i="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+</a:t>
            </a:r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-tree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的变体，在</a:t>
            </a:r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en-US" altLang="zh-CN" sz="1200" b="1" i="0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+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树的基础上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所有的叶子结点中包含了全部关键字的信息，及指向含有这些关键字记录的指针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B*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树中非根和非叶子结点再增加指向兄弟的指针；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B*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树定义了非叶子结点关键字个数至少为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(2/3)*M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，即块的最低使用率为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2/3.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B*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树的分裂：当一个结点满时，如果它的下一个兄弟结点未满，那么将一部分数据移到兄弟结点中，再在原结点插入关键字，最后修改父结点中兄弟结点的关键字（因为兄弟结点的关键字范围改变了）；如果兄弟也满了，则在原结点与兄弟结点之间增加新结点，并各复制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1/3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的数据到新结点，最后在父结点增加新结点的指针。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所以，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B*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树分配新结点的概率比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B+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树要低，空间使用率更高；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In 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  <a:hlinkClick r:id="rId3" tooltip="Computer science"/>
              </a:rPr>
              <a:t>computer science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, a </a:t>
            </a:r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dancing tree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 is a 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  <a:hlinkClick r:id="rId4" tooltip="Tree data structure"/>
              </a:rPr>
              <a:t>tree data structure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 similar to 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  <a:hlinkClick r:id="rId5" tooltip="B+ tree"/>
              </a:rPr>
              <a:t>B+ trees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. It was invented by 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  <a:hlinkClick r:id="rId6" tooltip="Hans Reiser"/>
              </a:rPr>
              <a:t>Hans </a:t>
            </a:r>
            <a:r>
              <a:rPr kumimoji="1"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  <a:hlinkClick r:id="rId6" tooltip="Hans Reiser"/>
              </a:rPr>
              <a:t>Reiser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, for use by the 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  <a:hlinkClick r:id="rId7" tooltip="Reiser4"/>
              </a:rPr>
              <a:t>Reiser4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 file system. </a:t>
            </a: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As opposed to </a:t>
            </a:r>
            <a:r>
              <a:rPr kumimoji="1" lang="en-US" altLang="zh-CN" sz="1200" b="0" i="0" u="none" strike="noStrike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  <a:hlinkClick r:id="rId8" tooltip="Self-balancing binary search tree"/>
              </a:rPr>
              <a:t>self-balancing binary search trees</a:t>
            </a: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 that attempt to keep their nodes balanced at all times, dancing trees only balance their nodes when flushing data to a disk (either because of memory constraints or because a transaction has completed)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433A94-A6A4-4D62-9D1C-77CAD2A83224}" type="slidenum">
              <a:rPr lang="en-US" altLang="zh-CN" smtClean="0"/>
              <a:pPr>
                <a:defRPr/>
              </a:pPr>
              <a:t>147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91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1FB6B95-3A30-4835-8D14-BCE75429FC16}" type="slidenum">
              <a:rPr lang="en-US" altLang="zh-CN" sz="1200" b="0" smtClean="0">
                <a:ea typeface="宋体" charset="-122"/>
              </a:rPr>
              <a:pPr eaLnBrk="1" hangingPunct="1"/>
              <a:t>31</a:t>
            </a:fld>
            <a:endParaRPr lang="en-US" altLang="zh-CN" sz="1200" b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57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433A94-A6A4-4D62-9D1C-77CAD2A83224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92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90FBFFE-D4E7-4289-A053-E9B3C599B372}" type="slidenum">
              <a:rPr lang="en-US" altLang="zh-CN" sz="1200" b="0" smtClean="0">
                <a:ea typeface="宋体" charset="-122"/>
              </a:rPr>
              <a:pPr eaLnBrk="1" hangingPunct="1"/>
              <a:t>79</a:t>
            </a:fld>
            <a:endParaRPr lang="en-US" altLang="zh-CN" sz="1200" b="0" smtClean="0">
              <a:ea typeface="宋体" charset="-122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9925" y="495300"/>
            <a:ext cx="3454400" cy="2590800"/>
          </a:xfrm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2853" y="3251320"/>
            <a:ext cx="7268545" cy="30318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0909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5E295CD-CD72-40C5-94E9-1775D652A6E7}" type="slidenum">
              <a:rPr lang="en-US" altLang="zh-CN" sz="1200" b="0" smtClean="0">
                <a:ea typeface="宋体" charset="-122"/>
              </a:rPr>
              <a:pPr eaLnBrk="1" hangingPunct="1"/>
              <a:t>80</a:t>
            </a:fld>
            <a:endParaRPr lang="en-US" altLang="zh-CN" sz="1200" b="0" smtClean="0">
              <a:ea typeface="宋体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9925" y="495300"/>
            <a:ext cx="3454400" cy="2590800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2853" y="3251320"/>
            <a:ext cx="7268545" cy="30318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endParaRPr lang="zh-CN" altLang="zh-CN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6EE307A-270E-4B4C-A77D-B785EC6D7615}" type="slidenum">
              <a:rPr lang="en-US" altLang="zh-CN" sz="1200" b="0" smtClean="0">
                <a:ea typeface="宋体" charset="-122"/>
              </a:rPr>
              <a:pPr eaLnBrk="1" hangingPunct="1"/>
              <a:t>81</a:t>
            </a:fld>
            <a:endParaRPr lang="en-US" altLang="zh-CN" sz="1200" b="0" smtClean="0">
              <a:ea typeface="宋体" charset="-122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9925" y="495300"/>
            <a:ext cx="3454400" cy="2590800"/>
          </a:xfrm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2853" y="3251320"/>
            <a:ext cx="7268545" cy="30318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005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9ABD1F9-9BCD-423F-9FA5-89C7FE8DBBFA}" type="slidenum">
              <a:rPr lang="en-US" altLang="zh-CN" sz="1200" b="0" smtClean="0">
                <a:ea typeface="宋体" charset="-122"/>
              </a:rPr>
              <a:pPr eaLnBrk="1" hangingPunct="1"/>
              <a:t>82</a:t>
            </a:fld>
            <a:endParaRPr lang="en-US" altLang="zh-CN" sz="1200" b="0" smtClean="0">
              <a:ea typeface="宋体" charset="-122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9925" y="495300"/>
            <a:ext cx="3454400" cy="2590800"/>
          </a:xfrm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2853" y="3251320"/>
            <a:ext cx="7268545" cy="30318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4053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F91EB22-B5AA-4F71-8279-F9421BC6F9DA}" type="slidenum">
              <a:rPr lang="en-US" altLang="zh-CN" sz="1200" b="0" smtClean="0">
                <a:ea typeface="宋体" charset="-122"/>
              </a:rPr>
              <a:pPr eaLnBrk="1" hangingPunct="1"/>
              <a:t>83</a:t>
            </a:fld>
            <a:endParaRPr lang="en-US" altLang="zh-CN" sz="1200" b="0" smtClean="0">
              <a:ea typeface="宋体" charset="-122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9925" y="495300"/>
            <a:ext cx="3454400" cy="2590800"/>
          </a:xfrm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2853" y="3251320"/>
            <a:ext cx="7268545" cy="30318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endParaRPr lang="zh-CN" altLang="zh-CN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55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4F33779-6086-4CB1-A1BC-C5A877981EFC}" type="slidenum">
              <a:rPr lang="en-US" altLang="zh-CN" sz="1200" b="0" smtClean="0">
                <a:ea typeface="宋体" charset="-122"/>
              </a:rPr>
              <a:pPr eaLnBrk="1" hangingPunct="1"/>
              <a:t>84</a:t>
            </a:fld>
            <a:endParaRPr lang="en-US" altLang="zh-CN" sz="1200" b="0" smtClean="0">
              <a:ea typeface="宋体" charset="-122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9925" y="495300"/>
            <a:ext cx="3454400" cy="2590800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2853" y="3251320"/>
            <a:ext cx="7268545" cy="30318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en-US" altLang="zh-CN" smtClean="0"/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194463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hidden">
          <a:xfrm>
            <a:off x="-6350" y="4897438"/>
            <a:ext cx="9150350" cy="19812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reeform 3"/>
          <p:cNvSpPr>
            <a:spLocks/>
          </p:cNvSpPr>
          <p:nvPr/>
        </p:nvSpPr>
        <p:spPr bwMode="hidden">
          <a:xfrm>
            <a:off x="-6350" y="0"/>
            <a:ext cx="9150350" cy="4897438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rgbClr val="B4B3C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1588" y="5734050"/>
            <a:ext cx="7845426" cy="1150938"/>
            <a:chOff x="0" y="3792"/>
            <a:chExt cx="4942" cy="536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7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1" name="Freeform 8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" name="Freeform 13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5806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807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4CD41-75A3-4CC4-A85B-864D8E6ED9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79113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65E7C-50B1-4D2B-8887-F3D1FDB6EC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11411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265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265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B3C8-3353-402C-B767-A5E69471F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556346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A8F5F-97C1-4ECB-8AFF-ADAC99A19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>
            <a:off x="827584" y="651565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高春晓</a:t>
            </a:r>
          </a:p>
        </p:txBody>
      </p:sp>
    </p:spTree>
    <p:extLst>
      <p:ext uri="{BB962C8B-B14F-4D97-AF65-F5344CB8AC3E}">
        <p14:creationId xmlns:p14="http://schemas.microsoft.com/office/powerpoint/2010/main" val="3757542466"/>
      </p:ext>
    </p:extLst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8F78C-9E7B-4C14-A47F-2C4F71AFB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111417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C93D9-4A90-4A1B-B4AE-FD78F1035F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601317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11B41-A197-4087-BA63-927ABB6BEF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797803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1BF61-A9FB-4E22-B784-FA385AD5D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275829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16DCB-6944-4F8E-8C78-9BE409BB3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1902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196AC-41DA-461F-9249-E08F1AA8DC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755881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36C32-DBAC-4D95-B81A-64074FE15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452939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Freeform 2"/>
          <p:cNvSpPr>
            <a:spLocks/>
          </p:cNvSpPr>
          <p:nvPr/>
        </p:nvSpPr>
        <p:spPr bwMode="hidden">
          <a:xfrm>
            <a:off x="0" y="4876800"/>
            <a:ext cx="9144000" cy="19812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7027" name="Freeform 3"/>
          <p:cNvSpPr>
            <a:spLocks/>
          </p:cNvSpPr>
          <p:nvPr/>
        </p:nvSpPr>
        <p:spPr bwMode="hidden">
          <a:xfrm>
            <a:off x="0" y="0"/>
            <a:ext cx="9144000" cy="13716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rgbClr val="A6C9DA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7028" name="Freeform 4"/>
          <p:cNvSpPr>
            <a:spLocks/>
          </p:cNvSpPr>
          <p:nvPr/>
        </p:nvSpPr>
        <p:spPr bwMode="hidden">
          <a:xfrm>
            <a:off x="6248400" y="6570663"/>
            <a:ext cx="2895600" cy="301625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0" y="6453188"/>
            <a:ext cx="7848600" cy="423862"/>
            <a:chOff x="0" y="3792"/>
            <a:chExt cx="4944" cy="540"/>
          </a:xfrm>
        </p:grpSpPr>
        <p:sp>
          <p:nvSpPr>
            <p:cNvPr id="257030" name="Freeform 6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7427" name="Group 7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257032" name="Freeform 8"/>
              <p:cNvSpPr>
                <a:spLocks/>
              </p:cNvSpPr>
              <p:nvPr userDrawn="1"/>
            </p:nvSpPr>
            <p:spPr bwMode="ltGray">
              <a:xfrm>
                <a:off x="3948" y="3798"/>
                <a:ext cx="996" cy="534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7033" name="Freeform 9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4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7034" name="Freeform 10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7035" name="Freeform 11"/>
              <p:cNvSpPr>
                <a:spLocks/>
              </p:cNvSpPr>
              <p:nvPr userDrawn="1"/>
            </p:nvSpPr>
            <p:spPr bwMode="ltGray">
              <a:xfrm>
                <a:off x="3628" y="3867"/>
                <a:ext cx="155" cy="73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7036" name="Freeform 12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57037" name="Freeform 13"/>
            <p:cNvSpPr>
              <a:spLocks/>
            </p:cNvSpPr>
            <p:nvPr userDrawn="1"/>
          </p:nvSpPr>
          <p:spPr bwMode="ltGray">
            <a:xfrm>
              <a:off x="0" y="3792"/>
              <a:ext cx="3976" cy="536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7414" name="Group 14"/>
          <p:cNvGrpSpPr>
            <a:grpSpLocks/>
          </p:cNvGrpSpPr>
          <p:nvPr/>
        </p:nvGrpSpPr>
        <p:grpSpPr bwMode="auto">
          <a:xfrm>
            <a:off x="627063" y="6450013"/>
            <a:ext cx="5684837" cy="420687"/>
            <a:chOff x="395" y="3793"/>
            <a:chExt cx="3581" cy="535"/>
          </a:xfrm>
        </p:grpSpPr>
        <p:sp>
          <p:nvSpPr>
            <p:cNvPr id="257039" name="Freeform 15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40" name="Freeform 16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41" name="Freeform 17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42" name="Freeform 18"/>
            <p:cNvSpPr>
              <a:spLocks/>
            </p:cNvSpPr>
            <p:nvPr/>
          </p:nvSpPr>
          <p:spPr bwMode="auto">
            <a:xfrm>
              <a:off x="855" y="3841"/>
              <a:ext cx="161" cy="16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43" name="Freeform 19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44" name="Freeform 20"/>
            <p:cNvSpPr>
              <a:spLocks/>
            </p:cNvSpPr>
            <p:nvPr/>
          </p:nvSpPr>
          <p:spPr bwMode="auto">
            <a:xfrm>
              <a:off x="395" y="3811"/>
              <a:ext cx="245" cy="206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5704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704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704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4166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77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77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78A369B-E910-4637-B2A2-C6636BC1FB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7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6" grpId="0" build="p" bldLvl="2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704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704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704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704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70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70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sz="2800" b="1">
          <a:solidFill>
            <a:srgbClr val="66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__1.doc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3.wmf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6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__2.doc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Microsoft_Word_97_-_2003___3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Microsoft_Word_97_-_2003___4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wmf"/><Relationship Id="rId4" Type="http://schemas.openxmlformats.org/officeDocument/2006/relationships/oleObject" Target="../embeddings/Microsoft_Word_97_-_2003___5.doc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3.png"/><Relationship Id="rId4" Type="http://schemas.openxmlformats.org/officeDocument/2006/relationships/image" Target="../media/image9.wmf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130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ic.research.microsoft.com/Author/3077370/edward-m-mccreight" TargetMode="External"/><Relationship Id="rId2" Type="http://schemas.openxmlformats.org/officeDocument/2006/relationships/hyperlink" Target="http://academic.research.microsoft.com/Author/1008233/rudolf-bay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-tree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D19ADC-9586-42C5-A5BB-198017C6837C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31950"/>
            <a:ext cx="8229600" cy="1349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dirty="0" smtClean="0">
                <a:latin typeface="华文新魏" pitchFamily="2" charset="-122"/>
                <a:ea typeface="华文新魏" pitchFamily="2" charset="-122"/>
              </a:rPr>
              <a:t>第九章 查找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静态查找表的定义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7E87D-EDEA-43CC-B3DB-8CC979E7ECE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  </a:t>
            </a:r>
            <a:r>
              <a:rPr lang="zh-CN" altLang="en-US" smtClean="0"/>
              <a:t>静态查找表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684213" y="1916113"/>
            <a:ext cx="7772400" cy="42878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ADT </a:t>
            </a:r>
            <a:r>
              <a:rPr lang="en-US" altLang="zh-CN" dirty="0" err="1"/>
              <a:t>StaticSearchTable</a:t>
            </a:r>
            <a:r>
              <a:rPr lang="en-US" altLang="zh-CN" dirty="0"/>
              <a:t>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数据对象：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         </a:t>
            </a:r>
            <a:r>
              <a:rPr lang="zh-CN" altLang="zh-CN" dirty="0"/>
              <a:t>D是具有相同特性的数据元素的集合。每个数据元素含有类型相同的</a:t>
            </a:r>
            <a:r>
              <a:rPr lang="zh-CN" altLang="zh-CN" u="sng" dirty="0"/>
              <a:t>关键字</a:t>
            </a:r>
            <a:r>
              <a:rPr lang="en-US" altLang="zh-CN" u="sng" dirty="0"/>
              <a:t>, </a:t>
            </a:r>
            <a:r>
              <a:rPr lang="zh-CN" altLang="zh-CN" u="sng" dirty="0"/>
              <a:t>可唯一标识数</a:t>
            </a:r>
          </a:p>
          <a:p>
            <a:pPr>
              <a:lnSpc>
                <a:spcPct val="120000"/>
              </a:lnSpc>
            </a:pPr>
            <a:r>
              <a:rPr lang="zh-CN" altLang="zh-CN" u="sng" dirty="0"/>
              <a:t>据元素</a:t>
            </a:r>
            <a:r>
              <a:rPr lang="zh-CN" altLang="zh-CN" dirty="0"/>
              <a:t>。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数据关系：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          </a:t>
            </a:r>
            <a:r>
              <a:rPr lang="zh-CN" altLang="en-US" dirty="0"/>
              <a:t>数据元素同属一个集合</a:t>
            </a:r>
          </a:p>
          <a:p>
            <a:r>
              <a:rPr lang="zh-CN" altLang="en-US" sz="2400" b="0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基本操作：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CN" dirty="0"/>
              <a:t>} ADT </a:t>
            </a:r>
            <a:r>
              <a:rPr lang="en-US" altLang="zh-CN" dirty="0" err="1"/>
              <a:t>StaticSearchTable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7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7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p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F5881-66B6-4AA4-8997-11258F154956}" type="slidenum">
              <a:rPr lang="en-US" altLang="zh-CN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r>
              <a:rPr lang="zh-CN" altLang="en-US" dirty="0" smtClean="0"/>
              <a:t>－树的插入过程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986631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关键字插入的位置必定在</a:t>
            </a:r>
            <a:r>
              <a:rPr lang="zh-CN" altLang="en-US" dirty="0" smtClean="0">
                <a:solidFill>
                  <a:srgbClr val="A50021"/>
                </a:solidFill>
              </a:rPr>
              <a:t>叶子结点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分三种情况</a:t>
            </a:r>
          </a:p>
          <a:p>
            <a:pPr eaLnBrk="1" hangingPunct="1"/>
            <a:r>
              <a:rPr lang="zh-CN" altLang="en-US" dirty="0" smtClean="0">
                <a:solidFill>
                  <a:srgbClr val="6600CC"/>
                </a:solidFill>
              </a:rPr>
              <a:t>情况</a:t>
            </a:r>
            <a:r>
              <a:rPr lang="en-US" altLang="zh-CN" dirty="0" smtClean="0">
                <a:solidFill>
                  <a:srgbClr val="6600CC"/>
                </a:solidFill>
              </a:rPr>
              <a:t>1</a:t>
            </a:r>
            <a:r>
              <a:rPr lang="zh-CN" altLang="en-US" dirty="0" smtClean="0">
                <a:solidFill>
                  <a:srgbClr val="6600CC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阶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－树</a:t>
            </a:r>
            <a:r>
              <a:rPr lang="en-US" altLang="zh-CN" dirty="0" smtClean="0"/>
              <a:t>, 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60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1165225" y="5142632"/>
            <a:ext cx="6581775" cy="138271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6600CC"/>
                </a:solidFill>
              </a:rPr>
              <a:t>情况</a:t>
            </a:r>
            <a:r>
              <a:rPr kumimoji="0" lang="en-US" altLang="zh-CN">
                <a:solidFill>
                  <a:srgbClr val="6600CC"/>
                </a:solidFill>
              </a:rPr>
              <a:t>1——</a:t>
            </a:r>
            <a:endParaRPr kumimoji="0" lang="en-US" altLang="zh-CN">
              <a:solidFill>
                <a:srgbClr val="FF0000"/>
              </a:solidFill>
            </a:endParaRPr>
          </a:p>
          <a:p>
            <a:r>
              <a:rPr kumimoji="0" lang="zh-CN" altLang="en-US">
                <a:solidFill>
                  <a:srgbClr val="FF0000"/>
                </a:solidFill>
              </a:rPr>
              <a:t>特点：</a:t>
            </a:r>
            <a:r>
              <a:rPr kumimoji="0" lang="zh-CN" altLang="en-US"/>
              <a:t>插入后</a:t>
            </a:r>
            <a:r>
              <a:rPr kumimoji="0" lang="en-US" altLang="zh-CN"/>
              <a:t>, </a:t>
            </a:r>
            <a:r>
              <a:rPr kumimoji="0" lang="zh-CN" altLang="en-US"/>
              <a:t>该结点的关键字个数</a:t>
            </a:r>
            <a:r>
              <a:rPr kumimoji="0" lang="en-US" altLang="zh-CN"/>
              <a:t>n&lt;m</a:t>
            </a:r>
          </a:p>
          <a:p>
            <a:r>
              <a:rPr kumimoji="0" lang="zh-CN" altLang="en-US">
                <a:solidFill>
                  <a:srgbClr val="FF0000"/>
                </a:solidFill>
              </a:rPr>
              <a:t>方法：</a:t>
            </a:r>
            <a:r>
              <a:rPr kumimoji="0" lang="zh-CN" altLang="en-US"/>
              <a:t>不修改指针</a:t>
            </a:r>
          </a:p>
        </p:txBody>
      </p:sp>
      <p:sp>
        <p:nvSpPr>
          <p:cNvPr id="94214" name="Oval 8"/>
          <p:cNvSpPr>
            <a:spLocks noChangeArrowheads="1"/>
          </p:cNvSpPr>
          <p:nvPr/>
        </p:nvSpPr>
        <p:spPr bwMode="auto">
          <a:xfrm>
            <a:off x="1549400" y="3222476"/>
            <a:ext cx="1749425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  <a:ea typeface="宋体" charset="-122"/>
              </a:rPr>
              <a:t>50</a:t>
            </a:r>
            <a:endParaRPr lang="en-US" altLang="zh-CN" b="0">
              <a:ea typeface="宋体" charset="-122"/>
            </a:endParaRPr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>
            <a:off x="2773363" y="3438376"/>
            <a:ext cx="889000" cy="10810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16" name="Line 7"/>
          <p:cNvSpPr>
            <a:spLocks noChangeShapeType="1"/>
          </p:cNvSpPr>
          <p:nvPr/>
        </p:nvSpPr>
        <p:spPr bwMode="auto">
          <a:xfrm flipH="1">
            <a:off x="1404938" y="3439964"/>
            <a:ext cx="741362" cy="9937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468313" y="4301976"/>
            <a:ext cx="1749425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  <a:ea typeface="宋体" charset="-122"/>
              </a:rPr>
              <a:t>20 40</a:t>
            </a:r>
            <a:endParaRPr lang="en-US" altLang="zh-CN">
              <a:solidFill>
                <a:srgbClr val="A50021"/>
              </a:solidFill>
              <a:ea typeface="宋体" charset="-122"/>
              <a:sym typeface="Symbol" pitchFamily="18" charset="2"/>
            </a:endParaRPr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2628900" y="4301976"/>
            <a:ext cx="1749425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  <a:ea typeface="宋体" charset="-122"/>
              </a:rPr>
              <a:t>80</a:t>
            </a:r>
            <a:endParaRPr lang="en-US" altLang="zh-CN">
              <a:solidFill>
                <a:srgbClr val="A50021"/>
              </a:solidFill>
              <a:ea typeface="宋体" charset="-122"/>
              <a:sym typeface="Symbol" pitchFamily="18" charset="2"/>
            </a:endParaRPr>
          </a:p>
        </p:txBody>
      </p:sp>
      <p:sp>
        <p:nvSpPr>
          <p:cNvPr id="94219" name="Line 25"/>
          <p:cNvSpPr>
            <a:spLocks noChangeShapeType="1"/>
          </p:cNvSpPr>
          <p:nvPr/>
        </p:nvSpPr>
        <p:spPr bwMode="auto">
          <a:xfrm>
            <a:off x="762000" y="4632176"/>
            <a:ext cx="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0" name="Line 26"/>
          <p:cNvSpPr>
            <a:spLocks noChangeShapeType="1"/>
          </p:cNvSpPr>
          <p:nvPr/>
        </p:nvSpPr>
        <p:spPr bwMode="auto">
          <a:xfrm>
            <a:off x="1331640" y="4632176"/>
            <a:ext cx="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1" name="Line 27"/>
          <p:cNvSpPr>
            <a:spLocks noChangeShapeType="1"/>
          </p:cNvSpPr>
          <p:nvPr/>
        </p:nvSpPr>
        <p:spPr bwMode="auto">
          <a:xfrm>
            <a:off x="1828800" y="4632176"/>
            <a:ext cx="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2" name="Line 28"/>
          <p:cNvSpPr>
            <a:spLocks noChangeShapeType="1"/>
          </p:cNvSpPr>
          <p:nvPr/>
        </p:nvSpPr>
        <p:spPr bwMode="auto">
          <a:xfrm>
            <a:off x="3200400" y="4632176"/>
            <a:ext cx="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3" name="Line 29"/>
          <p:cNvSpPr>
            <a:spLocks noChangeShapeType="1"/>
          </p:cNvSpPr>
          <p:nvPr/>
        </p:nvSpPr>
        <p:spPr bwMode="auto">
          <a:xfrm>
            <a:off x="3733800" y="4632176"/>
            <a:ext cx="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800600" y="3184376"/>
            <a:ext cx="3910013" cy="1795463"/>
            <a:chOff x="3061" y="1797"/>
            <a:chExt cx="2463" cy="1131"/>
          </a:xfrm>
        </p:grpSpPr>
        <p:grpSp>
          <p:nvGrpSpPr>
            <p:cNvPr id="94225" name="Group 23"/>
            <p:cNvGrpSpPr>
              <a:grpSpLocks/>
            </p:cNvGrpSpPr>
            <p:nvPr/>
          </p:nvGrpSpPr>
          <p:grpSpPr bwMode="auto">
            <a:xfrm>
              <a:off x="3061" y="1797"/>
              <a:ext cx="2463" cy="1016"/>
              <a:chOff x="3048" y="1978"/>
              <a:chExt cx="2463" cy="1016"/>
            </a:xfrm>
          </p:grpSpPr>
          <p:sp>
            <p:nvSpPr>
              <p:cNvPr id="94232" name="Oval 16"/>
              <p:cNvSpPr>
                <a:spLocks noChangeArrowheads="1"/>
              </p:cNvSpPr>
              <p:nvPr/>
            </p:nvSpPr>
            <p:spPr bwMode="auto">
              <a:xfrm>
                <a:off x="3729" y="1978"/>
                <a:ext cx="1102" cy="336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</a:rPr>
                  <a:t>50</a:t>
                </a:r>
                <a:endParaRPr lang="en-US" altLang="zh-CN" b="0">
                  <a:ea typeface="宋体" charset="-122"/>
                </a:endParaRPr>
              </a:p>
            </p:txBody>
          </p:sp>
          <p:sp>
            <p:nvSpPr>
              <p:cNvPr id="94233" name="Line 14"/>
              <p:cNvSpPr>
                <a:spLocks noChangeShapeType="1"/>
              </p:cNvSpPr>
              <p:nvPr/>
            </p:nvSpPr>
            <p:spPr bwMode="auto">
              <a:xfrm>
                <a:off x="4500" y="2114"/>
                <a:ext cx="560" cy="681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4" name="Line 15"/>
              <p:cNvSpPr>
                <a:spLocks noChangeShapeType="1"/>
              </p:cNvSpPr>
              <p:nvPr/>
            </p:nvSpPr>
            <p:spPr bwMode="auto">
              <a:xfrm flipH="1">
                <a:off x="3638" y="2115"/>
                <a:ext cx="421" cy="62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35" name="Oval 17"/>
              <p:cNvSpPr>
                <a:spLocks noChangeArrowheads="1"/>
              </p:cNvSpPr>
              <p:nvPr/>
            </p:nvSpPr>
            <p:spPr bwMode="auto">
              <a:xfrm>
                <a:off x="3048" y="2658"/>
                <a:ext cx="1102" cy="336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</a:rPr>
                  <a:t>20</a:t>
                </a:r>
                <a:r>
                  <a:rPr lang="en-US" altLang="zh-CN">
                    <a:solidFill>
                      <a:srgbClr val="A50021"/>
                    </a:solidFill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>
                    <a:solidFill>
                      <a:srgbClr val="A50021"/>
                    </a:solidFill>
                    <a:ea typeface="宋体" charset="-122"/>
                  </a:rPr>
                  <a:t>40</a:t>
                </a:r>
                <a:r>
                  <a:rPr lang="en-US" altLang="zh-CN">
                    <a:solidFill>
                      <a:srgbClr val="A50021"/>
                    </a:solidFill>
                    <a:ea typeface="宋体" charset="-122"/>
                    <a:sym typeface="Symbol" pitchFamily="18" charset="2"/>
                  </a:rPr>
                  <a:t> </a:t>
                </a:r>
              </a:p>
            </p:txBody>
          </p:sp>
          <p:sp>
            <p:nvSpPr>
              <p:cNvPr id="94236" name="Oval 18"/>
              <p:cNvSpPr>
                <a:spLocks noChangeArrowheads="1"/>
              </p:cNvSpPr>
              <p:nvPr/>
            </p:nvSpPr>
            <p:spPr bwMode="auto">
              <a:xfrm>
                <a:off x="4409" y="2658"/>
                <a:ext cx="1102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  <a:sym typeface="Symbol" pitchFamily="18" charset="2"/>
                  </a:rPr>
                  <a:t>60  </a:t>
                </a:r>
                <a:r>
                  <a:rPr lang="en-US" altLang="zh-CN">
                    <a:ea typeface="宋体" charset="-122"/>
                  </a:rPr>
                  <a:t>80</a:t>
                </a:r>
                <a:endParaRPr lang="en-US" altLang="zh-CN">
                  <a:ea typeface="宋体" charset="-122"/>
                  <a:sym typeface="Symbol" pitchFamily="18" charset="2"/>
                </a:endParaRPr>
              </a:p>
            </p:txBody>
          </p:sp>
        </p:grpSp>
        <p:sp>
          <p:nvSpPr>
            <p:cNvPr id="94226" name="Line 30"/>
            <p:cNvSpPr>
              <a:spLocks noChangeShapeType="1"/>
            </p:cNvSpPr>
            <p:nvPr/>
          </p:nvSpPr>
          <p:spPr bwMode="auto">
            <a:xfrm>
              <a:off x="4624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7" name="Line 31"/>
            <p:cNvSpPr>
              <a:spLocks noChangeShapeType="1"/>
            </p:cNvSpPr>
            <p:nvPr/>
          </p:nvSpPr>
          <p:spPr bwMode="auto">
            <a:xfrm>
              <a:off x="4960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8" name="Line 32"/>
            <p:cNvSpPr>
              <a:spLocks noChangeShapeType="1"/>
            </p:cNvSpPr>
            <p:nvPr/>
          </p:nvSpPr>
          <p:spPr bwMode="auto">
            <a:xfrm>
              <a:off x="5296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3240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230" name="Line 34"/>
            <p:cNvSpPr>
              <a:spLocks noChangeShapeType="1"/>
            </p:cNvSpPr>
            <p:nvPr/>
          </p:nvSpPr>
          <p:spPr bwMode="auto">
            <a:xfrm>
              <a:off x="3576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231" name="Line 35"/>
            <p:cNvSpPr>
              <a:spLocks noChangeShapeType="1"/>
            </p:cNvSpPr>
            <p:nvPr/>
          </p:nvSpPr>
          <p:spPr bwMode="auto">
            <a:xfrm>
              <a:off x="3912" y="2688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630361" y="2031197"/>
            <a:ext cx="83870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节点至少</a:t>
            </a:r>
            <a:r>
              <a:rPr lang="zh-CN" altLang="en-US" dirty="0">
                <a:sym typeface="Symbol" pitchFamily="18" charset="2"/>
              </a:rPr>
              <a:t></a:t>
            </a:r>
            <a:r>
              <a:rPr lang="en-US" altLang="zh-CN" dirty="0"/>
              <a:t>m/2</a:t>
            </a:r>
            <a:r>
              <a:rPr lang="en-US" altLang="zh-CN" dirty="0">
                <a:sym typeface="Symbol" pitchFamily="18" charset="2"/>
              </a:rPr>
              <a:t></a:t>
            </a:r>
            <a:r>
              <a:rPr lang="zh-CN" altLang="en-US" dirty="0"/>
              <a:t>棵子</a:t>
            </a:r>
            <a:r>
              <a:rPr lang="zh-CN" altLang="en-US" dirty="0" smtClean="0"/>
              <a:t>树至多</a:t>
            </a:r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棵子树</a:t>
            </a:r>
          </a:p>
          <a:p>
            <a:pPr lvl="0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m=3, 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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/2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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 -1=1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；</a:t>
            </a:r>
            <a:r>
              <a:rPr lang="zh-CN" altLang="zh-CN" dirty="0">
                <a:solidFill>
                  <a:srgbClr val="000000"/>
                </a:solidFill>
                <a:latin typeface="Arial" charset="0"/>
              </a:rPr>
              <a:t>至少1个关键字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最多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个关键字。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8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 build="p" animBg="1" autoUpdateAnimBg="0"/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5226844" y="87783"/>
            <a:ext cx="3786981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m=3, 1-2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</a:rPr>
              <a:t>个关键字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9F921-4764-4714-95AC-4CB1196D985D}" type="slidenum">
              <a:rPr lang="en-US" altLang="zh-CN"/>
              <a:pPr>
                <a:defRPr/>
              </a:pPr>
              <a:t>101</a:t>
            </a:fld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5888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情况</a:t>
            </a:r>
            <a:r>
              <a:rPr lang="en-US" altLang="zh-CN" smtClean="0"/>
              <a:t>2</a:t>
            </a:r>
            <a:r>
              <a:rPr lang="zh-CN" altLang="en-US" smtClean="0"/>
              <a:t>： 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阶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－树</a:t>
            </a:r>
            <a:r>
              <a:rPr lang="en-US" altLang="zh-CN" smtClean="0"/>
              <a:t>, </a:t>
            </a:r>
            <a:r>
              <a:rPr lang="zh-CN" altLang="en-US" smtClean="0"/>
              <a:t>再插入</a:t>
            </a:r>
            <a:r>
              <a:rPr lang="en-US" altLang="zh-CN" smtClean="0"/>
              <a:t>90</a:t>
            </a:r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250825" y="4292600"/>
            <a:ext cx="8893175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>
                <a:solidFill>
                  <a:srgbClr val="FF0000"/>
                </a:solidFill>
              </a:rPr>
              <a:t>情况</a:t>
            </a:r>
            <a:r>
              <a:rPr kumimoji="0" lang="en-US" altLang="zh-CN">
                <a:solidFill>
                  <a:srgbClr val="FF0000"/>
                </a:solidFill>
              </a:rPr>
              <a:t>2——</a:t>
            </a:r>
            <a:r>
              <a:rPr lang="zh-CN" altLang="en-US">
                <a:solidFill>
                  <a:srgbClr val="FF0000"/>
                </a:solidFill>
              </a:rPr>
              <a:t>特点：</a:t>
            </a:r>
            <a:r>
              <a:rPr lang="zh-CN" altLang="en-US"/>
              <a:t>插入后结点 </a:t>
            </a:r>
            <a:r>
              <a:rPr lang="en-US" altLang="zh-CN"/>
              <a:t>n=m</a:t>
            </a:r>
          </a:p>
        </p:txBody>
      </p:sp>
      <p:grpSp>
        <p:nvGrpSpPr>
          <p:cNvPr id="95237" name="Group 36"/>
          <p:cNvGrpSpPr>
            <a:grpSpLocks/>
          </p:cNvGrpSpPr>
          <p:nvPr/>
        </p:nvGrpSpPr>
        <p:grpSpPr bwMode="auto">
          <a:xfrm>
            <a:off x="250825" y="685800"/>
            <a:ext cx="3910013" cy="1612900"/>
            <a:chOff x="158" y="1570"/>
            <a:chExt cx="2463" cy="1016"/>
          </a:xfrm>
        </p:grpSpPr>
        <p:sp>
          <p:nvSpPr>
            <p:cNvPr id="95288" name="Oval 5"/>
            <p:cNvSpPr>
              <a:spLocks noChangeArrowheads="1"/>
            </p:cNvSpPr>
            <p:nvPr/>
          </p:nvSpPr>
          <p:spPr bwMode="auto">
            <a:xfrm>
              <a:off x="839" y="1570"/>
              <a:ext cx="1102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50</a:t>
              </a:r>
              <a:endParaRPr lang="en-US" altLang="zh-CN" b="0">
                <a:ea typeface="宋体" charset="-122"/>
              </a:endParaRPr>
            </a:p>
          </p:txBody>
        </p:sp>
        <p:sp>
          <p:nvSpPr>
            <p:cNvPr id="95289" name="Line 6"/>
            <p:cNvSpPr>
              <a:spLocks noChangeShapeType="1"/>
            </p:cNvSpPr>
            <p:nvPr/>
          </p:nvSpPr>
          <p:spPr bwMode="auto">
            <a:xfrm>
              <a:off x="1610" y="1706"/>
              <a:ext cx="560" cy="681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90" name="Line 7"/>
            <p:cNvSpPr>
              <a:spLocks noChangeShapeType="1"/>
            </p:cNvSpPr>
            <p:nvPr/>
          </p:nvSpPr>
          <p:spPr bwMode="auto">
            <a:xfrm flipH="1">
              <a:off x="748" y="1707"/>
              <a:ext cx="421" cy="62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1" name="Oval 8"/>
            <p:cNvSpPr>
              <a:spLocks noChangeArrowheads="1"/>
            </p:cNvSpPr>
            <p:nvPr/>
          </p:nvSpPr>
          <p:spPr bwMode="auto">
            <a:xfrm>
              <a:off x="158" y="2250"/>
              <a:ext cx="1102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20  40</a:t>
              </a:r>
              <a:endParaRPr lang="en-US" altLang="zh-CN">
                <a:solidFill>
                  <a:srgbClr val="A50021"/>
                </a:solidFill>
                <a:ea typeface="宋体" charset="-122"/>
                <a:sym typeface="Symbol" pitchFamily="18" charset="2"/>
              </a:endParaRPr>
            </a:p>
          </p:txBody>
        </p:sp>
        <p:sp>
          <p:nvSpPr>
            <p:cNvPr id="95292" name="Oval 9"/>
            <p:cNvSpPr>
              <a:spLocks noChangeArrowheads="1"/>
            </p:cNvSpPr>
            <p:nvPr/>
          </p:nvSpPr>
          <p:spPr bwMode="auto">
            <a:xfrm>
              <a:off x="1519" y="2250"/>
              <a:ext cx="1102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charset="-122"/>
                  <a:sym typeface="Symbol" pitchFamily="18" charset="2"/>
                </a:rPr>
                <a:t>60 </a:t>
              </a:r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80</a:t>
              </a:r>
              <a:endParaRPr lang="en-US" altLang="zh-CN">
                <a:solidFill>
                  <a:srgbClr val="A50021"/>
                </a:solidFill>
                <a:ea typeface="宋体" charset="-122"/>
                <a:sym typeface="Symbol" pitchFamily="18" charset="2"/>
              </a:endParaRPr>
            </a:p>
          </p:txBody>
        </p:sp>
      </p:grpSp>
      <p:sp>
        <p:nvSpPr>
          <p:cNvPr id="95238" name="Line 65"/>
          <p:cNvSpPr>
            <a:spLocks noChangeShapeType="1"/>
          </p:cNvSpPr>
          <p:nvPr/>
        </p:nvSpPr>
        <p:spPr bwMode="auto">
          <a:xfrm>
            <a:off x="2743200" y="205422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39" name="Line 66"/>
          <p:cNvSpPr>
            <a:spLocks noChangeShapeType="1"/>
          </p:cNvSpPr>
          <p:nvPr/>
        </p:nvSpPr>
        <p:spPr bwMode="auto">
          <a:xfrm>
            <a:off x="3276600" y="205422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40" name="Line 67"/>
          <p:cNvSpPr>
            <a:spLocks noChangeShapeType="1"/>
          </p:cNvSpPr>
          <p:nvPr/>
        </p:nvSpPr>
        <p:spPr bwMode="auto">
          <a:xfrm>
            <a:off x="3810000" y="205422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427538" y="685800"/>
            <a:ext cx="4392612" cy="1825625"/>
            <a:chOff x="2789" y="432"/>
            <a:chExt cx="2767" cy="1150"/>
          </a:xfrm>
        </p:grpSpPr>
        <p:grpSp>
          <p:nvGrpSpPr>
            <p:cNvPr id="95275" name="Group 35"/>
            <p:cNvGrpSpPr>
              <a:grpSpLocks/>
            </p:cNvGrpSpPr>
            <p:nvPr/>
          </p:nvGrpSpPr>
          <p:grpSpPr bwMode="auto">
            <a:xfrm>
              <a:off x="2789" y="432"/>
              <a:ext cx="2767" cy="1016"/>
              <a:chOff x="2789" y="1570"/>
              <a:chExt cx="2767" cy="1016"/>
            </a:xfrm>
          </p:grpSpPr>
          <p:sp>
            <p:nvSpPr>
              <p:cNvPr id="95283" name="Oval 13"/>
              <p:cNvSpPr>
                <a:spLocks noChangeArrowheads="1"/>
              </p:cNvSpPr>
              <p:nvPr/>
            </p:nvSpPr>
            <p:spPr bwMode="auto">
              <a:xfrm>
                <a:off x="3470" y="1570"/>
                <a:ext cx="1102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</a:rPr>
                  <a:t>50</a:t>
                </a:r>
                <a:endParaRPr lang="en-US" altLang="zh-CN" b="0">
                  <a:ea typeface="宋体" charset="-122"/>
                </a:endParaRPr>
              </a:p>
            </p:txBody>
          </p:sp>
          <p:sp>
            <p:nvSpPr>
              <p:cNvPr id="95284" name="Line 14"/>
              <p:cNvSpPr>
                <a:spLocks noChangeShapeType="1"/>
              </p:cNvSpPr>
              <p:nvPr/>
            </p:nvSpPr>
            <p:spPr bwMode="auto">
              <a:xfrm>
                <a:off x="4241" y="1706"/>
                <a:ext cx="560" cy="681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285" name="Line 15"/>
              <p:cNvSpPr>
                <a:spLocks noChangeShapeType="1"/>
              </p:cNvSpPr>
              <p:nvPr/>
            </p:nvSpPr>
            <p:spPr bwMode="auto">
              <a:xfrm flipH="1">
                <a:off x="3379" y="1707"/>
                <a:ext cx="421" cy="62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86" name="Oval 16"/>
              <p:cNvSpPr>
                <a:spLocks noChangeArrowheads="1"/>
              </p:cNvSpPr>
              <p:nvPr/>
            </p:nvSpPr>
            <p:spPr bwMode="auto">
              <a:xfrm>
                <a:off x="2789" y="2250"/>
                <a:ext cx="1102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</a:rPr>
                  <a:t>20  40</a:t>
                </a:r>
                <a:endParaRPr lang="en-US" altLang="zh-CN">
                  <a:solidFill>
                    <a:srgbClr val="A50021"/>
                  </a:solidFill>
                  <a:ea typeface="宋体" charset="-122"/>
                  <a:sym typeface="Symbol" pitchFamily="18" charset="2"/>
                </a:endParaRPr>
              </a:p>
            </p:txBody>
          </p:sp>
          <p:sp>
            <p:nvSpPr>
              <p:cNvPr id="95287" name="Oval 17"/>
              <p:cNvSpPr>
                <a:spLocks noChangeArrowheads="1"/>
              </p:cNvSpPr>
              <p:nvPr/>
            </p:nvSpPr>
            <p:spPr bwMode="auto">
              <a:xfrm>
                <a:off x="4150" y="2250"/>
                <a:ext cx="1406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  <a:sym typeface="Symbol" pitchFamily="18" charset="2"/>
                  </a:rPr>
                  <a:t>60 </a:t>
                </a:r>
                <a:r>
                  <a:rPr lang="en-US" altLang="zh-CN">
                    <a:ea typeface="宋体" charset="-122"/>
                  </a:rPr>
                  <a:t>80 </a:t>
                </a:r>
                <a:r>
                  <a:rPr lang="en-US" altLang="zh-CN">
                    <a:ea typeface="宋体" charset="-122"/>
                    <a:sym typeface="Symbol" pitchFamily="18" charset="2"/>
                  </a:rPr>
                  <a:t>90</a:t>
                </a:r>
                <a:endParaRPr lang="en-US" altLang="zh-CN">
                  <a:sym typeface="Symbol" pitchFamily="18" charset="2"/>
                </a:endParaRPr>
              </a:p>
            </p:txBody>
          </p:sp>
        </p:grpSp>
        <p:sp>
          <p:nvSpPr>
            <p:cNvPr id="95276" name="Line 68"/>
            <p:cNvSpPr>
              <a:spLocks noChangeShapeType="1"/>
            </p:cNvSpPr>
            <p:nvPr/>
          </p:nvSpPr>
          <p:spPr bwMode="auto">
            <a:xfrm>
              <a:off x="2976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7" name="Line 69"/>
            <p:cNvSpPr>
              <a:spLocks noChangeShapeType="1"/>
            </p:cNvSpPr>
            <p:nvPr/>
          </p:nvSpPr>
          <p:spPr bwMode="auto">
            <a:xfrm>
              <a:off x="3312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8" name="Line 70"/>
            <p:cNvSpPr>
              <a:spLocks noChangeShapeType="1"/>
            </p:cNvSpPr>
            <p:nvPr/>
          </p:nvSpPr>
          <p:spPr bwMode="auto">
            <a:xfrm>
              <a:off x="3648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9" name="Line 71"/>
            <p:cNvSpPr>
              <a:spLocks noChangeShapeType="1"/>
            </p:cNvSpPr>
            <p:nvPr/>
          </p:nvSpPr>
          <p:spPr bwMode="auto">
            <a:xfrm>
              <a:off x="4368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80" name="Line 72"/>
            <p:cNvSpPr>
              <a:spLocks noChangeShapeType="1"/>
            </p:cNvSpPr>
            <p:nvPr/>
          </p:nvSpPr>
          <p:spPr bwMode="auto">
            <a:xfrm>
              <a:off x="4704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81" name="Line 73"/>
            <p:cNvSpPr>
              <a:spLocks noChangeShapeType="1"/>
            </p:cNvSpPr>
            <p:nvPr/>
          </p:nvSpPr>
          <p:spPr bwMode="auto">
            <a:xfrm>
              <a:off x="4992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82" name="Line 74"/>
            <p:cNvSpPr>
              <a:spLocks noChangeShapeType="1"/>
            </p:cNvSpPr>
            <p:nvPr/>
          </p:nvSpPr>
          <p:spPr bwMode="auto">
            <a:xfrm>
              <a:off x="5280" y="134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0" y="2568575"/>
            <a:ext cx="4570413" cy="1774825"/>
            <a:chOff x="0" y="1570"/>
            <a:chExt cx="2879" cy="1118"/>
          </a:xfrm>
        </p:grpSpPr>
        <p:grpSp>
          <p:nvGrpSpPr>
            <p:cNvPr id="95262" name="Group 59"/>
            <p:cNvGrpSpPr>
              <a:grpSpLocks/>
            </p:cNvGrpSpPr>
            <p:nvPr/>
          </p:nvGrpSpPr>
          <p:grpSpPr bwMode="auto">
            <a:xfrm>
              <a:off x="0" y="1570"/>
              <a:ext cx="2879" cy="1017"/>
              <a:chOff x="0" y="1570"/>
              <a:chExt cx="2879" cy="1017"/>
            </a:xfrm>
          </p:grpSpPr>
          <p:sp>
            <p:nvSpPr>
              <p:cNvPr id="95269" name="Oval 52"/>
              <p:cNvSpPr>
                <a:spLocks noChangeArrowheads="1"/>
              </p:cNvSpPr>
              <p:nvPr/>
            </p:nvSpPr>
            <p:spPr bwMode="auto">
              <a:xfrm>
                <a:off x="885" y="1570"/>
                <a:ext cx="1451" cy="336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</a:rPr>
                  <a:t>50</a:t>
                </a:r>
              </a:p>
            </p:txBody>
          </p:sp>
          <p:sp>
            <p:nvSpPr>
              <p:cNvPr id="95270" name="Line 53"/>
              <p:cNvSpPr>
                <a:spLocks noChangeShapeType="1"/>
              </p:cNvSpPr>
              <p:nvPr/>
            </p:nvSpPr>
            <p:spPr bwMode="auto">
              <a:xfrm flipH="1">
                <a:off x="1628" y="1752"/>
                <a:ext cx="209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271" name="Line 54"/>
              <p:cNvSpPr>
                <a:spLocks noChangeShapeType="1"/>
              </p:cNvSpPr>
              <p:nvPr/>
            </p:nvSpPr>
            <p:spPr bwMode="auto">
              <a:xfrm flipH="1">
                <a:off x="657" y="1752"/>
                <a:ext cx="726" cy="6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72" name="Oval 55"/>
              <p:cNvSpPr>
                <a:spLocks noChangeArrowheads="1"/>
              </p:cNvSpPr>
              <p:nvPr/>
            </p:nvSpPr>
            <p:spPr bwMode="auto">
              <a:xfrm>
                <a:off x="0" y="2251"/>
                <a:ext cx="975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</a:rPr>
                  <a:t>20 40 </a:t>
                </a:r>
                <a:endParaRPr lang="en-US" altLang="zh-CN">
                  <a:solidFill>
                    <a:srgbClr val="A50021"/>
                  </a:solidFill>
                  <a:ea typeface="宋体" charset="-122"/>
                  <a:sym typeface="Symbol" pitchFamily="18" charset="2"/>
                </a:endParaRPr>
              </a:p>
            </p:txBody>
          </p:sp>
          <p:sp>
            <p:nvSpPr>
              <p:cNvPr id="95273" name="Oval 56"/>
              <p:cNvSpPr>
                <a:spLocks noChangeArrowheads="1"/>
              </p:cNvSpPr>
              <p:nvPr/>
            </p:nvSpPr>
            <p:spPr bwMode="auto">
              <a:xfrm>
                <a:off x="1020" y="2250"/>
                <a:ext cx="998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  <a:sym typeface="Symbol" pitchFamily="18" charset="2"/>
                  </a:rPr>
                  <a:t>60</a:t>
                </a:r>
                <a:endParaRPr lang="en-US" altLang="zh-CN">
                  <a:solidFill>
                    <a:srgbClr val="A50021"/>
                  </a:solidFill>
                  <a:ea typeface="宋体" charset="-122"/>
                </a:endParaRPr>
              </a:p>
            </p:txBody>
          </p:sp>
          <p:sp>
            <p:nvSpPr>
              <p:cNvPr id="95274" name="Oval 58"/>
              <p:cNvSpPr>
                <a:spLocks noChangeArrowheads="1"/>
              </p:cNvSpPr>
              <p:nvPr/>
            </p:nvSpPr>
            <p:spPr bwMode="auto">
              <a:xfrm>
                <a:off x="2063" y="2250"/>
                <a:ext cx="816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  <a:sym typeface="Symbol" pitchFamily="18" charset="2"/>
                  </a:rPr>
                  <a:t>90</a:t>
                </a:r>
                <a:endParaRPr lang="en-US" altLang="zh-CN">
                  <a:sym typeface="Symbol" pitchFamily="18" charset="2"/>
                </a:endParaRPr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>
                <a:off x="2082" y="1752"/>
                <a:ext cx="412" cy="52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263" name="Line 60"/>
            <p:cNvSpPr>
              <a:spLocks noChangeShapeType="1"/>
            </p:cNvSpPr>
            <p:nvPr/>
          </p:nvSpPr>
          <p:spPr bwMode="auto">
            <a:xfrm>
              <a:off x="1184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4" name="Line 61"/>
            <p:cNvSpPr>
              <a:spLocks noChangeShapeType="1"/>
            </p:cNvSpPr>
            <p:nvPr/>
          </p:nvSpPr>
          <p:spPr bwMode="auto">
            <a:xfrm>
              <a:off x="1520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5" name="Line 62"/>
            <p:cNvSpPr>
              <a:spLocks noChangeShapeType="1"/>
            </p:cNvSpPr>
            <p:nvPr/>
          </p:nvSpPr>
          <p:spPr bwMode="auto">
            <a:xfrm>
              <a:off x="1856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6" name="Line 77"/>
            <p:cNvSpPr>
              <a:spLocks noChangeShapeType="1"/>
            </p:cNvSpPr>
            <p:nvPr/>
          </p:nvSpPr>
          <p:spPr bwMode="auto">
            <a:xfrm>
              <a:off x="112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7" name="Line 78"/>
            <p:cNvSpPr>
              <a:spLocks noChangeShapeType="1"/>
            </p:cNvSpPr>
            <p:nvPr/>
          </p:nvSpPr>
          <p:spPr bwMode="auto">
            <a:xfrm>
              <a:off x="448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8" name="Line 79"/>
            <p:cNvSpPr>
              <a:spLocks noChangeShapeType="1"/>
            </p:cNvSpPr>
            <p:nvPr/>
          </p:nvSpPr>
          <p:spPr bwMode="auto">
            <a:xfrm>
              <a:off x="784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243" name="Line 80"/>
          <p:cNvSpPr>
            <a:spLocks noChangeShapeType="1"/>
          </p:cNvSpPr>
          <p:nvPr/>
        </p:nvSpPr>
        <p:spPr bwMode="auto">
          <a:xfrm>
            <a:off x="571500" y="2057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44" name="Line 81"/>
          <p:cNvSpPr>
            <a:spLocks noChangeShapeType="1"/>
          </p:cNvSpPr>
          <p:nvPr/>
        </p:nvSpPr>
        <p:spPr bwMode="auto">
          <a:xfrm>
            <a:off x="1104900" y="2057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45" name="Line 82"/>
          <p:cNvSpPr>
            <a:spLocks noChangeShapeType="1"/>
          </p:cNvSpPr>
          <p:nvPr/>
        </p:nvSpPr>
        <p:spPr bwMode="auto">
          <a:xfrm>
            <a:off x="1638300" y="2057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4752975" y="2613025"/>
            <a:ext cx="4391025" cy="1806575"/>
            <a:chOff x="2994" y="1598"/>
            <a:chExt cx="2766" cy="1138"/>
          </a:xfrm>
        </p:grpSpPr>
        <p:sp>
          <p:nvSpPr>
            <p:cNvPr id="95248" name="Oval 24"/>
            <p:cNvSpPr>
              <a:spLocks noChangeArrowheads="1"/>
            </p:cNvSpPr>
            <p:nvPr/>
          </p:nvSpPr>
          <p:spPr bwMode="auto">
            <a:xfrm>
              <a:off x="3766" y="1598"/>
              <a:ext cx="1451" cy="33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50  80</a:t>
              </a:r>
            </a:p>
          </p:txBody>
        </p:sp>
        <p:sp>
          <p:nvSpPr>
            <p:cNvPr id="95249" name="Line 25"/>
            <p:cNvSpPr>
              <a:spLocks noChangeShapeType="1"/>
            </p:cNvSpPr>
            <p:nvPr/>
          </p:nvSpPr>
          <p:spPr bwMode="auto">
            <a:xfrm>
              <a:off x="4493" y="1780"/>
              <a:ext cx="16" cy="63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0" name="Line 26"/>
            <p:cNvSpPr>
              <a:spLocks noChangeShapeType="1"/>
            </p:cNvSpPr>
            <p:nvPr/>
          </p:nvSpPr>
          <p:spPr bwMode="auto">
            <a:xfrm flipH="1">
              <a:off x="3538" y="1734"/>
              <a:ext cx="568" cy="72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1" name="Oval 27"/>
            <p:cNvSpPr>
              <a:spLocks noChangeArrowheads="1"/>
            </p:cNvSpPr>
            <p:nvPr/>
          </p:nvSpPr>
          <p:spPr bwMode="auto">
            <a:xfrm>
              <a:off x="2994" y="2278"/>
              <a:ext cx="1102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20  40</a:t>
              </a:r>
            </a:p>
          </p:txBody>
        </p:sp>
        <p:sp>
          <p:nvSpPr>
            <p:cNvPr id="95252" name="Oval 28"/>
            <p:cNvSpPr>
              <a:spLocks noChangeArrowheads="1"/>
            </p:cNvSpPr>
            <p:nvPr/>
          </p:nvSpPr>
          <p:spPr bwMode="auto">
            <a:xfrm>
              <a:off x="4128" y="2278"/>
              <a:ext cx="771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60</a:t>
              </a:r>
              <a:endParaRPr lang="en-US" altLang="zh-CN">
                <a:sym typeface="Symbol" pitchFamily="18" charset="2"/>
              </a:endParaRPr>
            </a:p>
          </p:txBody>
        </p:sp>
        <p:sp>
          <p:nvSpPr>
            <p:cNvPr id="95253" name="Line 34"/>
            <p:cNvSpPr>
              <a:spLocks noChangeShapeType="1"/>
            </p:cNvSpPr>
            <p:nvPr/>
          </p:nvSpPr>
          <p:spPr bwMode="auto">
            <a:xfrm>
              <a:off x="4923" y="1780"/>
              <a:ext cx="384" cy="58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4" name="Oval 31"/>
            <p:cNvSpPr>
              <a:spLocks noChangeArrowheads="1"/>
            </p:cNvSpPr>
            <p:nvPr/>
          </p:nvSpPr>
          <p:spPr bwMode="auto">
            <a:xfrm>
              <a:off x="4944" y="2278"/>
              <a:ext cx="816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90</a:t>
              </a:r>
              <a:endParaRPr lang="en-US" altLang="zh-CN">
                <a:sym typeface="Symbol" pitchFamily="18" charset="2"/>
              </a:endParaRPr>
            </a:p>
          </p:txBody>
        </p:sp>
        <p:sp>
          <p:nvSpPr>
            <p:cNvPr id="95255" name="Line 83"/>
            <p:cNvSpPr>
              <a:spLocks noChangeShapeType="1"/>
            </p:cNvSpPr>
            <p:nvPr/>
          </p:nvSpPr>
          <p:spPr bwMode="auto">
            <a:xfrm>
              <a:off x="3168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6" name="Line 84"/>
            <p:cNvSpPr>
              <a:spLocks noChangeShapeType="1"/>
            </p:cNvSpPr>
            <p:nvPr/>
          </p:nvSpPr>
          <p:spPr bwMode="auto">
            <a:xfrm>
              <a:off x="350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7" name="Line 85"/>
            <p:cNvSpPr>
              <a:spLocks noChangeShapeType="1"/>
            </p:cNvSpPr>
            <p:nvPr/>
          </p:nvSpPr>
          <p:spPr bwMode="auto">
            <a:xfrm>
              <a:off x="3840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8" name="Line 86"/>
            <p:cNvSpPr>
              <a:spLocks noChangeShapeType="1"/>
            </p:cNvSpPr>
            <p:nvPr/>
          </p:nvSpPr>
          <p:spPr bwMode="auto">
            <a:xfrm>
              <a:off x="4368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9" name="Line 87"/>
            <p:cNvSpPr>
              <a:spLocks noChangeShapeType="1"/>
            </p:cNvSpPr>
            <p:nvPr/>
          </p:nvSpPr>
          <p:spPr bwMode="auto">
            <a:xfrm>
              <a:off x="470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0" name="Line 88"/>
            <p:cNvSpPr>
              <a:spLocks noChangeShapeType="1"/>
            </p:cNvSpPr>
            <p:nvPr/>
          </p:nvSpPr>
          <p:spPr bwMode="auto">
            <a:xfrm>
              <a:off x="518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1" name="Line 89"/>
            <p:cNvSpPr>
              <a:spLocks noChangeShapeType="1"/>
            </p:cNvSpPr>
            <p:nvPr/>
          </p:nvSpPr>
          <p:spPr bwMode="auto">
            <a:xfrm>
              <a:off x="5520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996" name="Rectangle 92"/>
          <p:cNvSpPr>
            <a:spLocks noChangeArrowheads="1"/>
          </p:cNvSpPr>
          <p:nvPr/>
        </p:nvSpPr>
        <p:spPr bwMode="auto">
          <a:xfrm>
            <a:off x="250825" y="4824413"/>
            <a:ext cx="8763000" cy="20669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</a:rPr>
              <a:t>方法：</a:t>
            </a:r>
            <a:r>
              <a:rPr lang="zh-CN" altLang="en-US">
                <a:solidFill>
                  <a:srgbClr val="0000FF"/>
                </a:solidFill>
              </a:rPr>
              <a:t>结点分裂</a:t>
            </a:r>
            <a:r>
              <a:rPr lang="en-US" altLang="zh-CN"/>
              <a:t>, </a:t>
            </a:r>
            <a:r>
              <a:rPr lang="zh-CN" altLang="en-US"/>
              <a:t>令 </a:t>
            </a:r>
            <a:r>
              <a:rPr lang="en-US" altLang="zh-CN"/>
              <a:t>s = </a:t>
            </a:r>
            <a:r>
              <a:rPr lang="en-US" altLang="zh-CN">
                <a:sym typeface="Symbol" pitchFamily="18" charset="2"/>
              </a:rPr>
              <a:t></a:t>
            </a:r>
            <a:r>
              <a:rPr lang="en-US" altLang="zh-CN"/>
              <a:t>m/2</a:t>
            </a:r>
            <a:r>
              <a:rPr lang="en-US" altLang="zh-CN">
                <a:sym typeface="Symbol" pitchFamily="18" charset="2"/>
              </a:rPr>
              <a:t></a:t>
            </a:r>
            <a:r>
              <a:rPr lang="en-US" altLang="zh-CN"/>
              <a:t>, </a:t>
            </a:r>
            <a:endParaRPr lang="zh-CN" altLang="en-US"/>
          </a:p>
          <a:p>
            <a:pPr>
              <a:spcBef>
                <a:spcPct val="20000"/>
              </a:spcBef>
            </a:pPr>
            <a:r>
              <a:rPr lang="zh-CN" altLang="en-US"/>
              <a:t>    原结点中保留：</a:t>
            </a:r>
            <a:r>
              <a:rPr lang="zh-CN" altLang="en-US">
                <a:solidFill>
                  <a:srgbClr val="A50021"/>
                </a:solidFill>
              </a:rPr>
              <a:t>（</a:t>
            </a:r>
            <a:r>
              <a:rPr lang="en-US" altLang="zh-CN">
                <a:solidFill>
                  <a:srgbClr val="A50021"/>
                </a:solidFill>
              </a:rPr>
              <a:t>A0, K1, ……  , </a:t>
            </a:r>
            <a:r>
              <a:rPr lang="zh-CN" altLang="en-US">
                <a:solidFill>
                  <a:srgbClr val="A50021"/>
                </a:solidFill>
              </a:rPr>
              <a:t> </a:t>
            </a:r>
            <a:r>
              <a:rPr lang="en-US" altLang="zh-CN">
                <a:solidFill>
                  <a:srgbClr val="A50021"/>
                </a:solidFill>
              </a:rPr>
              <a:t>Ks-1, As-1</a:t>
            </a:r>
            <a:r>
              <a:rPr lang="zh-CN" altLang="en-US">
                <a:solidFill>
                  <a:srgbClr val="A50021"/>
                </a:solidFill>
              </a:rPr>
              <a:t>）；</a:t>
            </a:r>
            <a:endParaRPr lang="zh-CN" altLang="en-US"/>
          </a:p>
          <a:p>
            <a:pPr>
              <a:spcBef>
                <a:spcPct val="20000"/>
              </a:spcBef>
            </a:pPr>
            <a:r>
              <a:rPr lang="zh-CN" altLang="en-US"/>
              <a:t>    建新结点：</a:t>
            </a:r>
            <a:r>
              <a:rPr lang="zh-CN" altLang="en-US">
                <a:solidFill>
                  <a:srgbClr val="A50021"/>
                </a:solidFill>
              </a:rPr>
              <a:t>（</a:t>
            </a:r>
            <a:r>
              <a:rPr lang="en-US" altLang="zh-CN">
                <a:solidFill>
                  <a:srgbClr val="A50021"/>
                </a:solidFill>
              </a:rPr>
              <a:t>As, Ks+1, ……  , Kn, An</a:t>
            </a:r>
            <a:r>
              <a:rPr lang="zh-CN" altLang="en-US">
                <a:solidFill>
                  <a:srgbClr val="A50021"/>
                </a:solidFill>
              </a:rPr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    </a:t>
            </a:r>
            <a:r>
              <a:rPr lang="zh-CN" altLang="en-US">
                <a:solidFill>
                  <a:srgbClr val="0000FF"/>
                </a:solidFill>
              </a:rPr>
              <a:t>将（</a:t>
            </a:r>
            <a:r>
              <a:rPr lang="en-US" altLang="zh-CN">
                <a:solidFill>
                  <a:srgbClr val="0000FF"/>
                </a:solidFill>
              </a:rPr>
              <a:t>Ks, p</a:t>
            </a:r>
            <a:r>
              <a:rPr lang="zh-CN" altLang="en-US">
                <a:solidFill>
                  <a:srgbClr val="0000FF"/>
                </a:solidFill>
              </a:rPr>
              <a:t>）插入双亲结点</a:t>
            </a:r>
            <a:r>
              <a:rPr lang="zh-CN" altLang="en-US"/>
              <a:t>；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37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52" grpId="0" build="p" autoUpdateAnimBg="0"/>
      <p:bldP spid="379996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0DE95-A29C-449F-A2B2-98FCA4F67283}" type="slidenum">
              <a:rPr lang="en-US" altLang="zh-CN"/>
              <a:pPr>
                <a:defRPr/>
              </a:pPr>
              <a:t>102</a:t>
            </a:fld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情况</a:t>
            </a:r>
            <a:r>
              <a:rPr lang="en-US" altLang="zh-CN" smtClean="0"/>
              <a:t>3</a:t>
            </a:r>
            <a:r>
              <a:rPr lang="zh-CN" altLang="en-US" smtClean="0"/>
              <a:t>： 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阶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－树</a:t>
            </a:r>
            <a:r>
              <a:rPr lang="en-US" altLang="zh-CN" smtClean="0"/>
              <a:t>, </a:t>
            </a:r>
            <a:r>
              <a:rPr lang="zh-CN" altLang="en-US" smtClean="0"/>
              <a:t>再插入</a:t>
            </a:r>
            <a:r>
              <a:rPr lang="en-US" altLang="zh-CN" smtClean="0"/>
              <a:t>30</a:t>
            </a:r>
          </a:p>
        </p:txBody>
      </p:sp>
      <p:grpSp>
        <p:nvGrpSpPr>
          <p:cNvPr id="96260" name="Group 21"/>
          <p:cNvGrpSpPr>
            <a:grpSpLocks/>
          </p:cNvGrpSpPr>
          <p:nvPr/>
        </p:nvGrpSpPr>
        <p:grpSpPr bwMode="auto">
          <a:xfrm>
            <a:off x="0" y="1472778"/>
            <a:ext cx="4175125" cy="1614487"/>
            <a:chOff x="113" y="663"/>
            <a:chExt cx="2630" cy="1017"/>
          </a:xfrm>
        </p:grpSpPr>
        <p:sp>
          <p:nvSpPr>
            <p:cNvPr id="96306" name="Oval 5"/>
            <p:cNvSpPr>
              <a:spLocks noChangeArrowheads="1"/>
            </p:cNvSpPr>
            <p:nvPr/>
          </p:nvSpPr>
          <p:spPr bwMode="auto">
            <a:xfrm>
              <a:off x="748" y="663"/>
              <a:ext cx="1451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50  80</a:t>
              </a:r>
            </a:p>
          </p:txBody>
        </p:sp>
        <p:sp>
          <p:nvSpPr>
            <p:cNvPr id="96307" name="Line 6"/>
            <p:cNvSpPr>
              <a:spLocks noChangeShapeType="1"/>
            </p:cNvSpPr>
            <p:nvPr/>
          </p:nvSpPr>
          <p:spPr bwMode="auto">
            <a:xfrm>
              <a:off x="1474" y="845"/>
              <a:ext cx="16" cy="63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Line 7"/>
            <p:cNvSpPr>
              <a:spLocks noChangeShapeType="1"/>
            </p:cNvSpPr>
            <p:nvPr/>
          </p:nvSpPr>
          <p:spPr bwMode="auto">
            <a:xfrm flipH="1">
              <a:off x="657" y="799"/>
              <a:ext cx="454" cy="72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9" name="Oval 8"/>
            <p:cNvSpPr>
              <a:spLocks noChangeArrowheads="1"/>
            </p:cNvSpPr>
            <p:nvPr/>
          </p:nvSpPr>
          <p:spPr bwMode="auto">
            <a:xfrm>
              <a:off x="113" y="1343"/>
              <a:ext cx="953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20  40</a:t>
              </a:r>
            </a:p>
          </p:txBody>
        </p:sp>
        <p:sp>
          <p:nvSpPr>
            <p:cNvPr id="96310" name="Oval 9"/>
            <p:cNvSpPr>
              <a:spLocks noChangeArrowheads="1"/>
            </p:cNvSpPr>
            <p:nvPr/>
          </p:nvSpPr>
          <p:spPr bwMode="auto">
            <a:xfrm>
              <a:off x="1111" y="1344"/>
              <a:ext cx="771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60</a:t>
              </a:r>
            </a:p>
          </p:txBody>
        </p:sp>
        <p:sp>
          <p:nvSpPr>
            <p:cNvPr id="96311" name="Line 10"/>
            <p:cNvSpPr>
              <a:spLocks noChangeShapeType="1"/>
            </p:cNvSpPr>
            <p:nvPr/>
          </p:nvSpPr>
          <p:spPr bwMode="auto">
            <a:xfrm>
              <a:off x="1837" y="845"/>
              <a:ext cx="589" cy="58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2" name="Oval 11"/>
            <p:cNvSpPr>
              <a:spLocks noChangeArrowheads="1"/>
            </p:cNvSpPr>
            <p:nvPr/>
          </p:nvSpPr>
          <p:spPr bwMode="auto">
            <a:xfrm>
              <a:off x="1927" y="1344"/>
              <a:ext cx="816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ea typeface="宋体" charset="-122"/>
                  <a:sym typeface="Symbol" pitchFamily="18" charset="2"/>
                </a:rPr>
                <a:t>90</a:t>
              </a:r>
              <a:endParaRPr lang="en-US" altLang="zh-CN">
                <a:solidFill>
                  <a:srgbClr val="A50021"/>
                </a:solidFill>
                <a:sym typeface="Symbol" pitchFamily="18" charset="2"/>
              </a:endParaRPr>
            </a:p>
          </p:txBody>
        </p:sp>
      </p:grpSp>
      <p:sp>
        <p:nvSpPr>
          <p:cNvPr id="96261" name="Line 50"/>
          <p:cNvSpPr>
            <a:spLocks noChangeShapeType="1"/>
          </p:cNvSpPr>
          <p:nvPr/>
        </p:nvSpPr>
        <p:spPr bwMode="auto">
          <a:xfrm>
            <a:off x="228600" y="285866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2" name="Line 51"/>
          <p:cNvSpPr>
            <a:spLocks noChangeShapeType="1"/>
          </p:cNvSpPr>
          <p:nvPr/>
        </p:nvSpPr>
        <p:spPr bwMode="auto">
          <a:xfrm>
            <a:off x="762000" y="285866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3" name="Line 52"/>
          <p:cNvSpPr>
            <a:spLocks noChangeShapeType="1"/>
          </p:cNvSpPr>
          <p:nvPr/>
        </p:nvSpPr>
        <p:spPr bwMode="auto">
          <a:xfrm>
            <a:off x="1295400" y="285866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4" name="Line 53"/>
          <p:cNvSpPr>
            <a:spLocks noChangeShapeType="1"/>
          </p:cNvSpPr>
          <p:nvPr/>
        </p:nvSpPr>
        <p:spPr bwMode="auto">
          <a:xfrm>
            <a:off x="1981200" y="285866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5" name="Line 54"/>
          <p:cNvSpPr>
            <a:spLocks noChangeShapeType="1"/>
          </p:cNvSpPr>
          <p:nvPr/>
        </p:nvSpPr>
        <p:spPr bwMode="auto">
          <a:xfrm>
            <a:off x="2514600" y="285866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6" name="Line 55"/>
          <p:cNvSpPr>
            <a:spLocks noChangeShapeType="1"/>
          </p:cNvSpPr>
          <p:nvPr/>
        </p:nvSpPr>
        <p:spPr bwMode="auto">
          <a:xfrm>
            <a:off x="3200400" y="285866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7" name="Line 56"/>
          <p:cNvSpPr>
            <a:spLocks noChangeShapeType="1"/>
          </p:cNvSpPr>
          <p:nvPr/>
        </p:nvSpPr>
        <p:spPr bwMode="auto">
          <a:xfrm>
            <a:off x="3733800" y="285866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4356100" y="1474365"/>
            <a:ext cx="4787900" cy="1765300"/>
            <a:chOff x="2744" y="664"/>
            <a:chExt cx="3016" cy="1112"/>
          </a:xfrm>
        </p:grpSpPr>
        <p:grpSp>
          <p:nvGrpSpPr>
            <p:cNvPr id="96290" name="Group 31"/>
            <p:cNvGrpSpPr>
              <a:grpSpLocks/>
            </p:cNvGrpSpPr>
            <p:nvPr/>
          </p:nvGrpSpPr>
          <p:grpSpPr bwMode="auto">
            <a:xfrm>
              <a:off x="2744" y="664"/>
              <a:ext cx="3016" cy="1016"/>
              <a:chOff x="2744" y="618"/>
              <a:chExt cx="3016" cy="1016"/>
            </a:xfrm>
          </p:grpSpPr>
          <p:sp>
            <p:nvSpPr>
              <p:cNvPr id="96299" name="Oval 24"/>
              <p:cNvSpPr>
                <a:spLocks noChangeArrowheads="1"/>
              </p:cNvSpPr>
              <p:nvPr/>
            </p:nvSpPr>
            <p:spPr bwMode="auto">
              <a:xfrm>
                <a:off x="3696" y="618"/>
                <a:ext cx="1451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</a:rPr>
                  <a:t>50  80</a:t>
                </a:r>
              </a:p>
            </p:txBody>
          </p:sp>
          <p:sp>
            <p:nvSpPr>
              <p:cNvPr id="96300" name="Line 25"/>
              <p:cNvSpPr>
                <a:spLocks noChangeShapeType="1"/>
              </p:cNvSpPr>
              <p:nvPr/>
            </p:nvSpPr>
            <p:spPr bwMode="auto">
              <a:xfrm>
                <a:off x="4422" y="799"/>
                <a:ext cx="16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01" name="Line 26"/>
              <p:cNvSpPr>
                <a:spLocks noChangeShapeType="1"/>
              </p:cNvSpPr>
              <p:nvPr/>
            </p:nvSpPr>
            <p:spPr bwMode="auto">
              <a:xfrm flipH="1">
                <a:off x="3469" y="754"/>
                <a:ext cx="590" cy="72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02" name="Oval 27"/>
              <p:cNvSpPr>
                <a:spLocks noChangeArrowheads="1"/>
              </p:cNvSpPr>
              <p:nvPr/>
            </p:nvSpPr>
            <p:spPr bwMode="auto">
              <a:xfrm>
                <a:off x="2744" y="1298"/>
                <a:ext cx="1315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</a:rPr>
                  <a:t>20 30 40</a:t>
                </a:r>
              </a:p>
            </p:txBody>
          </p:sp>
          <p:sp>
            <p:nvSpPr>
              <p:cNvPr id="96303" name="Oval 28"/>
              <p:cNvSpPr>
                <a:spLocks noChangeArrowheads="1"/>
              </p:cNvSpPr>
              <p:nvPr/>
            </p:nvSpPr>
            <p:spPr bwMode="auto">
              <a:xfrm>
                <a:off x="4128" y="1298"/>
                <a:ext cx="771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  <a:sym typeface="Symbol" pitchFamily="18" charset="2"/>
                  </a:rPr>
                  <a:t>60</a:t>
                </a:r>
              </a:p>
            </p:txBody>
          </p:sp>
          <p:sp>
            <p:nvSpPr>
              <p:cNvPr id="96304" name="Line 29"/>
              <p:cNvSpPr>
                <a:spLocks noChangeShapeType="1"/>
              </p:cNvSpPr>
              <p:nvPr/>
            </p:nvSpPr>
            <p:spPr bwMode="auto">
              <a:xfrm>
                <a:off x="4830" y="799"/>
                <a:ext cx="589" cy="589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05" name="Oval 30"/>
              <p:cNvSpPr>
                <a:spLocks noChangeArrowheads="1"/>
              </p:cNvSpPr>
              <p:nvPr/>
            </p:nvSpPr>
            <p:spPr bwMode="auto">
              <a:xfrm>
                <a:off x="4944" y="1298"/>
                <a:ext cx="816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  <a:sym typeface="Symbol" pitchFamily="18" charset="2"/>
                  </a:rPr>
                  <a:t>90</a:t>
                </a:r>
              </a:p>
            </p:txBody>
          </p:sp>
        </p:grpSp>
        <p:sp>
          <p:nvSpPr>
            <p:cNvPr id="96291" name="Line 57"/>
            <p:cNvSpPr>
              <a:spLocks noChangeShapeType="1"/>
            </p:cNvSpPr>
            <p:nvPr/>
          </p:nvSpPr>
          <p:spPr bwMode="auto">
            <a:xfrm>
              <a:off x="2928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2" name="Line 58"/>
            <p:cNvSpPr>
              <a:spLocks noChangeShapeType="1"/>
            </p:cNvSpPr>
            <p:nvPr/>
          </p:nvSpPr>
          <p:spPr bwMode="auto">
            <a:xfrm>
              <a:off x="3264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3" name="Line 59"/>
            <p:cNvSpPr>
              <a:spLocks noChangeShapeType="1"/>
            </p:cNvSpPr>
            <p:nvPr/>
          </p:nvSpPr>
          <p:spPr bwMode="auto">
            <a:xfrm>
              <a:off x="3552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4" name="Line 60"/>
            <p:cNvSpPr>
              <a:spLocks noChangeShapeType="1"/>
            </p:cNvSpPr>
            <p:nvPr/>
          </p:nvSpPr>
          <p:spPr bwMode="auto">
            <a:xfrm>
              <a:off x="3840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5" name="Line 61"/>
            <p:cNvSpPr>
              <a:spLocks noChangeShapeType="1"/>
            </p:cNvSpPr>
            <p:nvPr/>
          </p:nvSpPr>
          <p:spPr bwMode="auto">
            <a:xfrm>
              <a:off x="4320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6" name="Line 62"/>
            <p:cNvSpPr>
              <a:spLocks noChangeShapeType="1"/>
            </p:cNvSpPr>
            <p:nvPr/>
          </p:nvSpPr>
          <p:spPr bwMode="auto">
            <a:xfrm>
              <a:off x="4656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7" name="Line 63"/>
            <p:cNvSpPr>
              <a:spLocks noChangeShapeType="1"/>
            </p:cNvSpPr>
            <p:nvPr/>
          </p:nvSpPr>
          <p:spPr bwMode="auto">
            <a:xfrm>
              <a:off x="5184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64"/>
            <p:cNvSpPr>
              <a:spLocks noChangeShapeType="1"/>
            </p:cNvSpPr>
            <p:nvPr/>
          </p:nvSpPr>
          <p:spPr bwMode="auto">
            <a:xfrm>
              <a:off x="5520" y="15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447800" y="4611265"/>
            <a:ext cx="5254625" cy="1770063"/>
            <a:chOff x="1111" y="2341"/>
            <a:chExt cx="3310" cy="1115"/>
          </a:xfrm>
        </p:grpSpPr>
        <p:grpSp>
          <p:nvGrpSpPr>
            <p:cNvPr id="96272" name="Group 35"/>
            <p:cNvGrpSpPr>
              <a:grpSpLocks/>
            </p:cNvGrpSpPr>
            <p:nvPr/>
          </p:nvGrpSpPr>
          <p:grpSpPr bwMode="auto">
            <a:xfrm>
              <a:off x="1111" y="2341"/>
              <a:ext cx="3310" cy="1016"/>
              <a:chOff x="1292" y="2205"/>
              <a:chExt cx="3310" cy="1016"/>
            </a:xfrm>
          </p:grpSpPr>
          <p:sp>
            <p:nvSpPr>
              <p:cNvPr id="96281" name="Oval 14"/>
              <p:cNvSpPr>
                <a:spLocks noChangeArrowheads="1"/>
              </p:cNvSpPr>
              <p:nvPr/>
            </p:nvSpPr>
            <p:spPr bwMode="auto">
              <a:xfrm>
                <a:off x="2064" y="2205"/>
                <a:ext cx="1451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30 50  80</a:t>
                </a:r>
              </a:p>
            </p:txBody>
          </p:sp>
          <p:sp>
            <p:nvSpPr>
              <p:cNvPr id="96282" name="Line 15"/>
              <p:cNvSpPr>
                <a:spLocks noChangeShapeType="1"/>
              </p:cNvSpPr>
              <p:nvPr/>
            </p:nvSpPr>
            <p:spPr bwMode="auto">
              <a:xfrm>
                <a:off x="2924" y="2386"/>
                <a:ext cx="408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3" name="Oval 18"/>
              <p:cNvSpPr>
                <a:spLocks noChangeArrowheads="1"/>
              </p:cNvSpPr>
              <p:nvPr/>
            </p:nvSpPr>
            <p:spPr bwMode="auto">
              <a:xfrm>
                <a:off x="2878" y="2885"/>
                <a:ext cx="771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  <a:sym typeface="Symbol" pitchFamily="18" charset="2"/>
                  </a:rPr>
                  <a:t>60</a:t>
                </a:r>
              </a:p>
            </p:txBody>
          </p:sp>
          <p:sp>
            <p:nvSpPr>
              <p:cNvPr id="96284" name="Line 19"/>
              <p:cNvSpPr>
                <a:spLocks noChangeShapeType="1"/>
              </p:cNvSpPr>
              <p:nvPr/>
            </p:nvSpPr>
            <p:spPr bwMode="auto">
              <a:xfrm>
                <a:off x="3287" y="2341"/>
                <a:ext cx="771" cy="6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5" name="Oval 20"/>
              <p:cNvSpPr>
                <a:spLocks noChangeArrowheads="1"/>
              </p:cNvSpPr>
              <p:nvPr/>
            </p:nvSpPr>
            <p:spPr bwMode="auto">
              <a:xfrm>
                <a:off x="3786" y="2885"/>
                <a:ext cx="816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  <a:sym typeface="Symbol" pitchFamily="18" charset="2"/>
                  </a:rPr>
                  <a:t>90</a:t>
                </a:r>
              </a:p>
            </p:txBody>
          </p:sp>
          <p:sp>
            <p:nvSpPr>
              <p:cNvPr id="96286" name="Line 33"/>
              <p:cNvSpPr>
                <a:spLocks noChangeShapeType="1"/>
              </p:cNvSpPr>
              <p:nvPr/>
            </p:nvSpPr>
            <p:spPr bwMode="auto">
              <a:xfrm flipH="1">
                <a:off x="2426" y="2341"/>
                <a:ext cx="227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7" name="Line 34"/>
              <p:cNvSpPr>
                <a:spLocks noChangeShapeType="1"/>
              </p:cNvSpPr>
              <p:nvPr/>
            </p:nvSpPr>
            <p:spPr bwMode="auto">
              <a:xfrm flipH="1">
                <a:off x="1701" y="2341"/>
                <a:ext cx="544" cy="59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8" name="Oval 17"/>
              <p:cNvSpPr>
                <a:spLocks noChangeArrowheads="1"/>
              </p:cNvSpPr>
              <p:nvPr/>
            </p:nvSpPr>
            <p:spPr bwMode="auto">
              <a:xfrm>
                <a:off x="1292" y="2885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20</a:t>
                </a:r>
                <a:endParaRPr lang="en-US" altLang="zh-CN">
                  <a:ea typeface="宋体" charset="-122"/>
                  <a:sym typeface="Symbol" pitchFamily="18" charset="2"/>
                </a:endParaRPr>
              </a:p>
            </p:txBody>
          </p:sp>
          <p:sp>
            <p:nvSpPr>
              <p:cNvPr id="96289" name="Oval 22"/>
              <p:cNvSpPr>
                <a:spLocks noChangeArrowheads="1"/>
              </p:cNvSpPr>
              <p:nvPr/>
            </p:nvSpPr>
            <p:spPr bwMode="auto">
              <a:xfrm>
                <a:off x="2085" y="2885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40</a:t>
                </a:r>
                <a:endParaRPr lang="en-US" altLang="zh-CN">
                  <a:ea typeface="宋体" charset="-122"/>
                  <a:sym typeface="Symbol" pitchFamily="18" charset="2"/>
                </a:endParaRPr>
              </a:p>
            </p:txBody>
          </p:sp>
        </p:grpSp>
        <p:sp>
          <p:nvSpPr>
            <p:cNvPr id="96273" name="Line 65"/>
            <p:cNvSpPr>
              <a:spLocks noChangeShapeType="1"/>
            </p:cNvSpPr>
            <p:nvPr/>
          </p:nvSpPr>
          <p:spPr bwMode="auto">
            <a:xfrm>
              <a:off x="1248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4" name="Line 66"/>
            <p:cNvSpPr>
              <a:spLocks noChangeShapeType="1"/>
            </p:cNvSpPr>
            <p:nvPr/>
          </p:nvSpPr>
          <p:spPr bwMode="auto">
            <a:xfrm>
              <a:off x="1584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5" name="Line 67"/>
            <p:cNvSpPr>
              <a:spLocks noChangeShapeType="1"/>
            </p:cNvSpPr>
            <p:nvPr/>
          </p:nvSpPr>
          <p:spPr bwMode="auto">
            <a:xfrm>
              <a:off x="2064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6" name="Line 68"/>
            <p:cNvSpPr>
              <a:spLocks noChangeShapeType="1"/>
            </p:cNvSpPr>
            <p:nvPr/>
          </p:nvSpPr>
          <p:spPr bwMode="auto">
            <a:xfrm>
              <a:off x="240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7" name="Line 69"/>
            <p:cNvSpPr>
              <a:spLocks noChangeShapeType="1"/>
            </p:cNvSpPr>
            <p:nvPr/>
          </p:nvSpPr>
          <p:spPr bwMode="auto">
            <a:xfrm>
              <a:off x="288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70"/>
            <p:cNvSpPr>
              <a:spLocks noChangeShapeType="1"/>
            </p:cNvSpPr>
            <p:nvPr/>
          </p:nvSpPr>
          <p:spPr bwMode="auto">
            <a:xfrm>
              <a:off x="3216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71"/>
            <p:cNvSpPr>
              <a:spLocks noChangeShapeType="1"/>
            </p:cNvSpPr>
            <p:nvPr/>
          </p:nvSpPr>
          <p:spPr bwMode="auto">
            <a:xfrm>
              <a:off x="384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72"/>
            <p:cNvSpPr>
              <a:spLocks noChangeShapeType="1"/>
            </p:cNvSpPr>
            <p:nvPr/>
          </p:nvSpPr>
          <p:spPr bwMode="auto">
            <a:xfrm>
              <a:off x="4176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7931" name="AutoShape 75"/>
          <p:cNvSpPr>
            <a:spLocks noChangeArrowheads="1"/>
          </p:cNvSpPr>
          <p:nvPr/>
        </p:nvSpPr>
        <p:spPr bwMode="auto">
          <a:xfrm>
            <a:off x="6553200" y="3544465"/>
            <a:ext cx="1371600" cy="838200"/>
          </a:xfrm>
          <a:prstGeom prst="wedgeEllipseCallout">
            <a:avLst>
              <a:gd name="adj1" fmla="val -107407"/>
              <a:gd name="adj2" fmla="val -112880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/>
            <a:r>
              <a:rPr lang="zh-CN" altLang="en-US" dirty="0"/>
              <a:t>分裂</a:t>
            </a:r>
          </a:p>
        </p:txBody>
      </p:sp>
      <p:sp>
        <p:nvSpPr>
          <p:cNvPr id="377932" name="AutoShape 76"/>
          <p:cNvSpPr>
            <a:spLocks noChangeArrowheads="1"/>
          </p:cNvSpPr>
          <p:nvPr/>
        </p:nvSpPr>
        <p:spPr bwMode="auto">
          <a:xfrm>
            <a:off x="6400800" y="4535065"/>
            <a:ext cx="1371600" cy="838200"/>
          </a:xfrm>
          <a:prstGeom prst="wedgeEllipseCallout">
            <a:avLst>
              <a:gd name="adj1" fmla="val -169560"/>
              <a:gd name="adj2" fmla="val -18370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/>
            <a:r>
              <a:rPr lang="zh-CN" altLang="en-US"/>
              <a:t>分裂</a:t>
            </a:r>
          </a:p>
        </p:txBody>
      </p:sp>
      <p:sp>
        <p:nvSpPr>
          <p:cNvPr id="57" name="矩形 56"/>
          <p:cNvSpPr/>
          <p:nvPr/>
        </p:nvSpPr>
        <p:spPr>
          <a:xfrm>
            <a:off x="5226844" y="87783"/>
            <a:ext cx="3917156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m=3, 1-2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个关键字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931" grpId="0" animBg="1" autoUpdateAnimBg="0"/>
      <p:bldP spid="377932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BFB47C-09F4-4000-945F-73D4F91DB96F}" type="slidenum">
              <a:rPr lang="en-US" altLang="zh-CN"/>
              <a:pPr>
                <a:defRPr/>
              </a:pPr>
              <a:t>103</a:t>
            </a:fld>
            <a:endParaRPr lang="en-US" altLang="zh-CN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76800"/>
            <a:ext cx="8642350" cy="1371600"/>
          </a:xfrm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情况</a:t>
            </a:r>
            <a:r>
              <a:rPr lang="en-US" altLang="zh-CN" smtClean="0">
                <a:solidFill>
                  <a:srgbClr val="FF0000"/>
                </a:solidFill>
              </a:rPr>
              <a:t>3——</a:t>
            </a:r>
            <a:r>
              <a:rPr lang="zh-CN" altLang="en-US" smtClean="0">
                <a:solidFill>
                  <a:srgbClr val="FF0000"/>
                </a:solidFill>
              </a:rPr>
              <a:t>特点</a:t>
            </a:r>
            <a:r>
              <a:rPr lang="zh-CN" altLang="en-US" smtClean="0"/>
              <a:t>：结点分裂后</a:t>
            </a:r>
            <a:r>
              <a:rPr lang="en-US" altLang="zh-CN" smtClean="0"/>
              <a:t>, </a:t>
            </a:r>
            <a:r>
              <a:rPr lang="zh-CN" altLang="en-US" smtClean="0"/>
              <a:t>没有双亲</a:t>
            </a: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方法：</a:t>
            </a:r>
            <a:r>
              <a:rPr lang="zh-CN" altLang="en-US" smtClean="0"/>
              <a:t>新建双亲节点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816350" y="1752600"/>
            <a:ext cx="5327650" cy="2978150"/>
            <a:chOff x="1156" y="572"/>
            <a:chExt cx="3356" cy="1876"/>
          </a:xfrm>
        </p:grpSpPr>
        <p:grpSp>
          <p:nvGrpSpPr>
            <p:cNvPr id="97305" name="Group 17"/>
            <p:cNvGrpSpPr>
              <a:grpSpLocks/>
            </p:cNvGrpSpPr>
            <p:nvPr/>
          </p:nvGrpSpPr>
          <p:grpSpPr bwMode="auto">
            <a:xfrm>
              <a:off x="1156" y="572"/>
              <a:ext cx="3356" cy="1742"/>
              <a:chOff x="1337" y="618"/>
              <a:chExt cx="3176" cy="1742"/>
            </a:xfrm>
          </p:grpSpPr>
          <p:sp>
            <p:nvSpPr>
              <p:cNvPr id="97314" name="Oval 11"/>
              <p:cNvSpPr>
                <a:spLocks noChangeArrowheads="1"/>
              </p:cNvSpPr>
              <p:nvPr/>
            </p:nvSpPr>
            <p:spPr bwMode="auto">
              <a:xfrm>
                <a:off x="2517" y="618"/>
                <a:ext cx="657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ea typeface="宋体" charset="-122"/>
                  </a:rPr>
                  <a:t>50</a:t>
                </a:r>
                <a:endParaRPr lang="en-US" altLang="zh-CN" dirty="0">
                  <a:ea typeface="宋体" charset="-122"/>
                  <a:sym typeface="Symbol" pitchFamily="18" charset="2"/>
                </a:endParaRPr>
              </a:p>
            </p:txBody>
          </p:sp>
          <p:sp>
            <p:nvSpPr>
              <p:cNvPr id="97315" name="Line 16"/>
              <p:cNvSpPr>
                <a:spLocks noChangeShapeType="1"/>
              </p:cNvSpPr>
              <p:nvPr/>
            </p:nvSpPr>
            <p:spPr bwMode="auto">
              <a:xfrm>
                <a:off x="2981" y="773"/>
                <a:ext cx="404" cy="571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16" name="Line 15"/>
              <p:cNvSpPr>
                <a:spLocks noChangeShapeType="1"/>
              </p:cNvSpPr>
              <p:nvPr/>
            </p:nvSpPr>
            <p:spPr bwMode="auto">
              <a:xfrm flipH="1">
                <a:off x="2245" y="754"/>
                <a:ext cx="454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17" name="Oval 4"/>
              <p:cNvSpPr>
                <a:spLocks noChangeArrowheads="1"/>
              </p:cNvSpPr>
              <p:nvPr/>
            </p:nvSpPr>
            <p:spPr bwMode="auto">
              <a:xfrm>
                <a:off x="1927" y="1298"/>
                <a:ext cx="590" cy="336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30</a:t>
                </a:r>
              </a:p>
            </p:txBody>
          </p:sp>
          <p:sp>
            <p:nvSpPr>
              <p:cNvPr id="97318" name="Oval 12"/>
              <p:cNvSpPr>
                <a:spLocks noChangeArrowheads="1"/>
              </p:cNvSpPr>
              <p:nvPr/>
            </p:nvSpPr>
            <p:spPr bwMode="auto">
              <a:xfrm>
                <a:off x="3061" y="1298"/>
                <a:ext cx="590" cy="336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80</a:t>
                </a:r>
              </a:p>
            </p:txBody>
          </p:sp>
          <p:sp>
            <p:nvSpPr>
              <p:cNvPr id="97319" name="Line 13"/>
              <p:cNvSpPr>
                <a:spLocks noChangeShapeType="1"/>
              </p:cNvSpPr>
              <p:nvPr/>
            </p:nvSpPr>
            <p:spPr bwMode="auto">
              <a:xfrm flipH="1">
                <a:off x="1655" y="1480"/>
                <a:ext cx="409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20" name="Oval 6"/>
              <p:cNvSpPr>
                <a:spLocks noChangeArrowheads="1"/>
              </p:cNvSpPr>
              <p:nvPr/>
            </p:nvSpPr>
            <p:spPr bwMode="auto">
              <a:xfrm>
                <a:off x="1337" y="2024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20</a:t>
                </a:r>
                <a:endParaRPr lang="en-US" altLang="zh-CN">
                  <a:ea typeface="宋体" charset="-122"/>
                  <a:sym typeface="Symbol" pitchFamily="18" charset="2"/>
                </a:endParaRPr>
              </a:p>
            </p:txBody>
          </p:sp>
          <p:sp>
            <p:nvSpPr>
              <p:cNvPr id="97321" name="Line 5"/>
              <p:cNvSpPr>
                <a:spLocks noChangeShapeType="1"/>
              </p:cNvSpPr>
              <p:nvPr/>
            </p:nvSpPr>
            <p:spPr bwMode="auto">
              <a:xfrm flipH="1">
                <a:off x="3107" y="1480"/>
                <a:ext cx="91" cy="6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22" name="Line 8"/>
              <p:cNvSpPr>
                <a:spLocks noChangeShapeType="1"/>
              </p:cNvSpPr>
              <p:nvPr/>
            </p:nvSpPr>
            <p:spPr bwMode="auto">
              <a:xfrm>
                <a:off x="3515" y="1480"/>
                <a:ext cx="588" cy="6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23" name="Oval 7"/>
              <p:cNvSpPr>
                <a:spLocks noChangeArrowheads="1"/>
              </p:cNvSpPr>
              <p:nvPr/>
            </p:nvSpPr>
            <p:spPr bwMode="auto">
              <a:xfrm>
                <a:off x="2923" y="2024"/>
                <a:ext cx="771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  <a:sym typeface="Symbol" pitchFamily="18" charset="2"/>
                  </a:rPr>
                  <a:t>60</a:t>
                </a:r>
                <a:endParaRPr lang="en-US" altLang="zh-CN">
                  <a:solidFill>
                    <a:srgbClr val="A50021"/>
                  </a:solidFill>
                  <a:sym typeface="Symbol" pitchFamily="18" charset="2"/>
                </a:endParaRPr>
              </a:p>
            </p:txBody>
          </p:sp>
          <p:sp>
            <p:nvSpPr>
              <p:cNvPr id="97324" name="Oval 9"/>
              <p:cNvSpPr>
                <a:spLocks noChangeArrowheads="1"/>
              </p:cNvSpPr>
              <p:nvPr/>
            </p:nvSpPr>
            <p:spPr bwMode="auto">
              <a:xfrm>
                <a:off x="3831" y="2024"/>
                <a:ext cx="682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  <a:sym typeface="Symbol" pitchFamily="18" charset="2"/>
                  </a:rPr>
                  <a:t>90</a:t>
                </a:r>
                <a:endParaRPr lang="en-US" altLang="zh-CN">
                  <a:solidFill>
                    <a:srgbClr val="A50021"/>
                  </a:solidFill>
                  <a:sym typeface="Symbol" pitchFamily="18" charset="2"/>
                </a:endParaRPr>
              </a:p>
            </p:txBody>
          </p:sp>
          <p:sp>
            <p:nvSpPr>
              <p:cNvPr id="97325" name="Line 14"/>
              <p:cNvSpPr>
                <a:spLocks noChangeShapeType="1"/>
              </p:cNvSpPr>
              <p:nvPr/>
            </p:nvSpPr>
            <p:spPr bwMode="auto">
              <a:xfrm>
                <a:off x="2381" y="1480"/>
                <a:ext cx="91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26" name="Oval 10"/>
              <p:cNvSpPr>
                <a:spLocks noChangeArrowheads="1"/>
              </p:cNvSpPr>
              <p:nvPr/>
            </p:nvSpPr>
            <p:spPr bwMode="auto">
              <a:xfrm>
                <a:off x="2130" y="2024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40</a:t>
                </a:r>
                <a:endParaRPr lang="en-US" altLang="zh-CN">
                  <a:ea typeface="宋体" charset="-122"/>
                  <a:sym typeface="Symbol" pitchFamily="18" charset="2"/>
                </a:endParaRPr>
              </a:p>
            </p:txBody>
          </p:sp>
        </p:grpSp>
        <p:sp>
          <p:nvSpPr>
            <p:cNvPr id="97306" name="Line 18"/>
            <p:cNvSpPr>
              <a:spLocks noChangeShapeType="1"/>
            </p:cNvSpPr>
            <p:nvPr/>
          </p:nvSpPr>
          <p:spPr bwMode="auto">
            <a:xfrm>
              <a:off x="1344" y="2160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7" name="Line 19"/>
            <p:cNvSpPr>
              <a:spLocks noChangeShapeType="1"/>
            </p:cNvSpPr>
            <p:nvPr/>
          </p:nvSpPr>
          <p:spPr bwMode="auto">
            <a:xfrm>
              <a:off x="1680" y="2160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8" name="Line 20"/>
            <p:cNvSpPr>
              <a:spLocks noChangeShapeType="1"/>
            </p:cNvSpPr>
            <p:nvPr/>
          </p:nvSpPr>
          <p:spPr bwMode="auto">
            <a:xfrm>
              <a:off x="2160" y="2160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9" name="Line 21"/>
            <p:cNvSpPr>
              <a:spLocks noChangeShapeType="1"/>
            </p:cNvSpPr>
            <p:nvPr/>
          </p:nvSpPr>
          <p:spPr bwMode="auto">
            <a:xfrm>
              <a:off x="2496" y="2160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0" name="Line 22"/>
            <p:cNvSpPr>
              <a:spLocks noChangeShapeType="1"/>
            </p:cNvSpPr>
            <p:nvPr/>
          </p:nvSpPr>
          <p:spPr bwMode="auto">
            <a:xfrm>
              <a:off x="3072" y="220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1" name="Line 23"/>
            <p:cNvSpPr>
              <a:spLocks noChangeShapeType="1"/>
            </p:cNvSpPr>
            <p:nvPr/>
          </p:nvSpPr>
          <p:spPr bwMode="auto">
            <a:xfrm>
              <a:off x="3408" y="220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2" name="Line 24"/>
            <p:cNvSpPr>
              <a:spLocks noChangeShapeType="1"/>
            </p:cNvSpPr>
            <p:nvPr/>
          </p:nvSpPr>
          <p:spPr bwMode="auto">
            <a:xfrm>
              <a:off x="3984" y="220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3" name="Line 25"/>
            <p:cNvSpPr>
              <a:spLocks noChangeShapeType="1"/>
            </p:cNvSpPr>
            <p:nvPr/>
          </p:nvSpPr>
          <p:spPr bwMode="auto">
            <a:xfrm>
              <a:off x="4320" y="220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7285" name="Group 27"/>
          <p:cNvGrpSpPr>
            <a:grpSpLocks/>
          </p:cNvGrpSpPr>
          <p:nvPr/>
        </p:nvGrpSpPr>
        <p:grpSpPr bwMode="auto">
          <a:xfrm>
            <a:off x="228600" y="609600"/>
            <a:ext cx="5254625" cy="1770063"/>
            <a:chOff x="1111" y="2341"/>
            <a:chExt cx="3310" cy="1115"/>
          </a:xfrm>
        </p:grpSpPr>
        <p:grpSp>
          <p:nvGrpSpPr>
            <p:cNvPr id="97287" name="Group 28"/>
            <p:cNvGrpSpPr>
              <a:grpSpLocks/>
            </p:cNvGrpSpPr>
            <p:nvPr/>
          </p:nvGrpSpPr>
          <p:grpSpPr bwMode="auto">
            <a:xfrm>
              <a:off x="1111" y="2341"/>
              <a:ext cx="3310" cy="1016"/>
              <a:chOff x="1292" y="2205"/>
              <a:chExt cx="3310" cy="1016"/>
            </a:xfrm>
          </p:grpSpPr>
          <p:sp>
            <p:nvSpPr>
              <p:cNvPr id="97296" name="Oval 29"/>
              <p:cNvSpPr>
                <a:spLocks noChangeArrowheads="1"/>
              </p:cNvSpPr>
              <p:nvPr/>
            </p:nvSpPr>
            <p:spPr bwMode="auto">
              <a:xfrm>
                <a:off x="2064" y="2205"/>
                <a:ext cx="1451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30 50  80</a:t>
                </a:r>
              </a:p>
            </p:txBody>
          </p:sp>
          <p:sp>
            <p:nvSpPr>
              <p:cNvPr id="97297" name="Line 30"/>
              <p:cNvSpPr>
                <a:spLocks noChangeShapeType="1"/>
              </p:cNvSpPr>
              <p:nvPr/>
            </p:nvSpPr>
            <p:spPr bwMode="auto">
              <a:xfrm>
                <a:off x="2924" y="2386"/>
                <a:ext cx="408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Oval 31"/>
              <p:cNvSpPr>
                <a:spLocks noChangeArrowheads="1"/>
              </p:cNvSpPr>
              <p:nvPr/>
            </p:nvSpPr>
            <p:spPr bwMode="auto">
              <a:xfrm>
                <a:off x="2878" y="2885"/>
                <a:ext cx="771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  <a:sym typeface="Symbol" pitchFamily="18" charset="2"/>
                  </a:rPr>
                  <a:t>60</a:t>
                </a:r>
              </a:p>
            </p:txBody>
          </p:sp>
          <p:sp>
            <p:nvSpPr>
              <p:cNvPr id="97299" name="Line 32"/>
              <p:cNvSpPr>
                <a:spLocks noChangeShapeType="1"/>
              </p:cNvSpPr>
              <p:nvPr/>
            </p:nvSpPr>
            <p:spPr bwMode="auto">
              <a:xfrm>
                <a:off x="3287" y="2341"/>
                <a:ext cx="771" cy="6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Oval 33"/>
              <p:cNvSpPr>
                <a:spLocks noChangeArrowheads="1"/>
              </p:cNvSpPr>
              <p:nvPr/>
            </p:nvSpPr>
            <p:spPr bwMode="auto">
              <a:xfrm>
                <a:off x="3786" y="2885"/>
                <a:ext cx="816" cy="336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A50021"/>
                    </a:solidFill>
                    <a:ea typeface="宋体" charset="-122"/>
                    <a:sym typeface="Symbol" pitchFamily="18" charset="2"/>
                  </a:rPr>
                  <a:t>90</a:t>
                </a:r>
              </a:p>
            </p:txBody>
          </p:sp>
          <p:sp>
            <p:nvSpPr>
              <p:cNvPr id="97301" name="Line 34"/>
              <p:cNvSpPr>
                <a:spLocks noChangeShapeType="1"/>
              </p:cNvSpPr>
              <p:nvPr/>
            </p:nvSpPr>
            <p:spPr bwMode="auto">
              <a:xfrm flipH="1">
                <a:off x="2426" y="2341"/>
                <a:ext cx="227" cy="635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35"/>
              <p:cNvSpPr>
                <a:spLocks noChangeShapeType="1"/>
              </p:cNvSpPr>
              <p:nvPr/>
            </p:nvSpPr>
            <p:spPr bwMode="auto">
              <a:xfrm flipH="1">
                <a:off x="1701" y="2341"/>
                <a:ext cx="544" cy="59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3" name="Oval 36"/>
              <p:cNvSpPr>
                <a:spLocks noChangeArrowheads="1"/>
              </p:cNvSpPr>
              <p:nvPr/>
            </p:nvSpPr>
            <p:spPr bwMode="auto">
              <a:xfrm>
                <a:off x="1292" y="2885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20</a:t>
                </a:r>
                <a:endParaRPr lang="en-US" altLang="zh-CN">
                  <a:ea typeface="宋体" charset="-122"/>
                  <a:sym typeface="Symbol" pitchFamily="18" charset="2"/>
                </a:endParaRPr>
              </a:p>
            </p:txBody>
          </p:sp>
          <p:sp>
            <p:nvSpPr>
              <p:cNvPr id="97304" name="Oval 37"/>
              <p:cNvSpPr>
                <a:spLocks noChangeArrowheads="1"/>
              </p:cNvSpPr>
              <p:nvPr/>
            </p:nvSpPr>
            <p:spPr bwMode="auto">
              <a:xfrm>
                <a:off x="2085" y="2885"/>
                <a:ext cx="657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40</a:t>
                </a:r>
                <a:endParaRPr lang="en-US" altLang="zh-CN">
                  <a:ea typeface="宋体" charset="-122"/>
                  <a:sym typeface="Symbol" pitchFamily="18" charset="2"/>
                </a:endParaRPr>
              </a:p>
            </p:txBody>
          </p:sp>
        </p:grpSp>
        <p:sp>
          <p:nvSpPr>
            <p:cNvPr id="97288" name="Line 38"/>
            <p:cNvSpPr>
              <a:spLocks noChangeShapeType="1"/>
            </p:cNvSpPr>
            <p:nvPr/>
          </p:nvSpPr>
          <p:spPr bwMode="auto">
            <a:xfrm>
              <a:off x="1248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89" name="Line 39"/>
            <p:cNvSpPr>
              <a:spLocks noChangeShapeType="1"/>
            </p:cNvSpPr>
            <p:nvPr/>
          </p:nvSpPr>
          <p:spPr bwMode="auto">
            <a:xfrm>
              <a:off x="1584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0" name="Line 40"/>
            <p:cNvSpPr>
              <a:spLocks noChangeShapeType="1"/>
            </p:cNvSpPr>
            <p:nvPr/>
          </p:nvSpPr>
          <p:spPr bwMode="auto">
            <a:xfrm>
              <a:off x="2064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1" name="Line 41"/>
            <p:cNvSpPr>
              <a:spLocks noChangeShapeType="1"/>
            </p:cNvSpPr>
            <p:nvPr/>
          </p:nvSpPr>
          <p:spPr bwMode="auto">
            <a:xfrm>
              <a:off x="240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2" name="Line 42"/>
            <p:cNvSpPr>
              <a:spLocks noChangeShapeType="1"/>
            </p:cNvSpPr>
            <p:nvPr/>
          </p:nvSpPr>
          <p:spPr bwMode="auto">
            <a:xfrm>
              <a:off x="288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3" name="Line 43"/>
            <p:cNvSpPr>
              <a:spLocks noChangeShapeType="1"/>
            </p:cNvSpPr>
            <p:nvPr/>
          </p:nvSpPr>
          <p:spPr bwMode="auto">
            <a:xfrm>
              <a:off x="3216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4" name="Line 44"/>
            <p:cNvSpPr>
              <a:spLocks noChangeShapeType="1"/>
            </p:cNvSpPr>
            <p:nvPr/>
          </p:nvSpPr>
          <p:spPr bwMode="auto">
            <a:xfrm>
              <a:off x="3840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5" name="Line 45"/>
            <p:cNvSpPr>
              <a:spLocks noChangeShapeType="1"/>
            </p:cNvSpPr>
            <p:nvPr/>
          </p:nvSpPr>
          <p:spPr bwMode="auto">
            <a:xfrm>
              <a:off x="4176" y="321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286" name="AutoShape 46"/>
          <p:cNvSpPr>
            <a:spLocks noChangeArrowheads="1"/>
          </p:cNvSpPr>
          <p:nvPr/>
        </p:nvSpPr>
        <p:spPr bwMode="auto">
          <a:xfrm>
            <a:off x="4918449" y="658064"/>
            <a:ext cx="1371600" cy="838200"/>
          </a:xfrm>
          <a:prstGeom prst="wedgeEllipseCallout">
            <a:avLst>
              <a:gd name="adj1" fmla="val -143123"/>
              <a:gd name="adj2" fmla="val -29655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/>
            <a:r>
              <a:rPr lang="zh-CN" altLang="en-US" dirty="0"/>
              <a:t>分裂</a:t>
            </a:r>
          </a:p>
        </p:txBody>
      </p:sp>
      <p:sp>
        <p:nvSpPr>
          <p:cNvPr id="49" name="矩形 48"/>
          <p:cNvSpPr/>
          <p:nvPr/>
        </p:nvSpPr>
        <p:spPr>
          <a:xfrm>
            <a:off x="5148064" y="87783"/>
            <a:ext cx="3917156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m=3, 1-2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个关键字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 bldLvl="2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4720E-044B-4A79-A149-0D7996FB2A76}" type="slidenum">
              <a:rPr lang="en-US" altLang="zh-CN"/>
              <a:pPr>
                <a:defRPr/>
              </a:pPr>
              <a:t>104</a:t>
            </a:fld>
            <a:endParaRPr lang="en-US" altLang="zh-CN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－树的删除过程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首先必须找到待删关键字所在结点</a:t>
            </a:r>
            <a:r>
              <a:rPr lang="en-US" altLang="zh-CN" dirty="0" smtClean="0"/>
              <a:t>, 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要求删除之后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结点关键字个数不能小于 </a:t>
            </a:r>
            <a:r>
              <a:rPr kumimoji="1" lang="zh-CN" altLang="en-US" dirty="0" smtClean="0">
                <a:sym typeface="Symbol" pitchFamily="18" charset="2"/>
              </a:rPr>
              <a:t></a:t>
            </a:r>
            <a:r>
              <a:rPr kumimoji="1" lang="en-US" altLang="zh-CN" dirty="0" smtClean="0"/>
              <a:t>m/2</a:t>
            </a:r>
            <a:r>
              <a:rPr kumimoji="1" lang="en-US" altLang="zh-CN" dirty="0" smtClean="0">
                <a:sym typeface="Symbol" pitchFamily="18" charset="2"/>
              </a:rPr>
              <a:t></a:t>
            </a:r>
            <a:r>
              <a:rPr kumimoji="1" lang="zh-CN" altLang="en-US" dirty="0">
                <a:sym typeface="Symbol" pitchFamily="18" charset="2"/>
              </a:rPr>
              <a:t> </a:t>
            </a:r>
            <a:r>
              <a:rPr kumimoji="1" lang="en-US" altLang="zh-CN" dirty="0" smtClean="0">
                <a:sym typeface="Symbol" pitchFamily="18" charset="2"/>
              </a:rPr>
              <a:t>- 1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否则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要从其左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或右</a:t>
            </a:r>
            <a:r>
              <a:rPr lang="en-US" altLang="zh-CN" dirty="0" smtClean="0"/>
              <a:t>)</a:t>
            </a:r>
            <a:r>
              <a:rPr lang="zh-CN" altLang="en-US" dirty="0" smtClean="0"/>
              <a:t>兄弟结点“借调”关键字</a:t>
            </a:r>
          </a:p>
          <a:p>
            <a:pPr eaLnBrk="1" hangingPunct="1"/>
            <a:r>
              <a:rPr lang="zh-CN" altLang="en-US" dirty="0" smtClean="0"/>
              <a:t>若其左和右兄弟结点均无关键字可借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结点中只有最少量的关键字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则必须进行结点的“合并”。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411760" y="5301208"/>
            <a:ext cx="4896544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</a:t>
            </a:r>
            <a:r>
              <a:rPr lang="en-US" altLang="zh-CN" dirty="0">
                <a:solidFill>
                  <a:srgbClr val="FF0000"/>
                </a:solidFill>
              </a:rPr>
              <a:t>m/2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 —— m </a:t>
            </a:r>
            <a:r>
              <a:rPr lang="zh-CN" altLang="en-US" dirty="0" smtClean="0">
                <a:solidFill>
                  <a:srgbClr val="FF0000"/>
                </a:solidFill>
              </a:rPr>
              <a:t>棵子树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</a:t>
            </a:r>
            <a:r>
              <a:rPr lang="en-US" altLang="zh-CN" dirty="0">
                <a:solidFill>
                  <a:srgbClr val="FF0000"/>
                </a:solidFill>
              </a:rPr>
              <a:t>m/2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 -1 —— m-1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个关键字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8E165-EBEC-46E3-80BF-116AC752DAF7}" type="slidenum">
              <a:rPr lang="en-US" altLang="zh-CN"/>
              <a:pPr>
                <a:defRPr/>
              </a:pPr>
              <a:t>105</a:t>
            </a:fld>
            <a:endParaRPr lang="en-US" altLang="zh-CN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－树的删除过程</a:t>
            </a:r>
          </a:p>
        </p:txBody>
      </p:sp>
      <p:sp>
        <p:nvSpPr>
          <p:cNvPr id="471058" name="Text Box 18"/>
          <p:cNvSpPr txBox="1">
            <a:spLocks noChangeArrowheads="1"/>
          </p:cNvSpPr>
          <p:nvPr/>
        </p:nvSpPr>
        <p:spPr bwMode="auto">
          <a:xfrm>
            <a:off x="457200" y="1066800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</a:rPr>
              <a:t>例如：</a:t>
            </a:r>
            <a:r>
              <a:rPr lang="en-US" altLang="zh-CN" dirty="0">
                <a:latin typeface="Arial" charset="0"/>
              </a:rPr>
              <a:t>m=3, </a:t>
            </a:r>
            <a:r>
              <a:rPr lang="zh-CN" altLang="en-US" dirty="0">
                <a:latin typeface="Arial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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/2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</a:t>
            </a:r>
            <a:r>
              <a:rPr lang="en-US" altLang="zh-CN" dirty="0">
                <a:latin typeface="Arial" charset="0"/>
              </a:rPr>
              <a:t> -1=1</a:t>
            </a:r>
            <a:r>
              <a:rPr lang="zh-CN" altLang="en-US" dirty="0">
                <a:latin typeface="Arial" charset="0"/>
              </a:rPr>
              <a:t>；</a:t>
            </a:r>
            <a:r>
              <a:rPr lang="zh-CN" altLang="zh-CN" dirty="0">
                <a:latin typeface="Arial" charset="0"/>
              </a:rPr>
              <a:t>至少1个关键字</a:t>
            </a:r>
            <a:r>
              <a:rPr lang="en-US" altLang="zh-CN" dirty="0">
                <a:latin typeface="Arial" charset="0"/>
              </a:rPr>
              <a:t>, 2</a:t>
            </a:r>
            <a:r>
              <a:rPr lang="zh-CN" altLang="zh-CN" dirty="0">
                <a:latin typeface="Arial" charset="0"/>
              </a:rPr>
              <a:t>个子结点</a:t>
            </a:r>
            <a:r>
              <a:rPr lang="en-US" altLang="zh-CN" dirty="0">
                <a:latin typeface="Arial" charset="0"/>
              </a:rPr>
              <a:t>, </a:t>
            </a:r>
            <a:r>
              <a:rPr lang="zh-CN" altLang="en-US" dirty="0">
                <a:latin typeface="Arial" charset="0"/>
              </a:rPr>
              <a:t>最多</a:t>
            </a:r>
            <a:r>
              <a:rPr lang="en-US" altLang="zh-CN" dirty="0">
                <a:latin typeface="Arial" charset="0"/>
              </a:rPr>
              <a:t>2</a:t>
            </a:r>
            <a:r>
              <a:rPr lang="zh-CN" altLang="en-US" dirty="0">
                <a:latin typeface="Arial" charset="0"/>
              </a:rPr>
              <a:t>个关键字。</a:t>
            </a:r>
          </a:p>
        </p:txBody>
      </p:sp>
      <p:sp>
        <p:nvSpPr>
          <p:cNvPr id="99333" name="Oval 36"/>
          <p:cNvSpPr>
            <a:spLocks noChangeArrowheads="1"/>
          </p:cNvSpPr>
          <p:nvPr/>
        </p:nvSpPr>
        <p:spPr bwMode="auto">
          <a:xfrm>
            <a:off x="3276600" y="2286000"/>
            <a:ext cx="990600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45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  <p:sp>
        <p:nvSpPr>
          <p:cNvPr id="99334" name="Line 37"/>
          <p:cNvSpPr>
            <a:spLocks noChangeShapeType="1"/>
          </p:cNvSpPr>
          <p:nvPr/>
        </p:nvSpPr>
        <p:spPr bwMode="auto">
          <a:xfrm>
            <a:off x="4038600" y="2590800"/>
            <a:ext cx="987425" cy="7667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5" name="Line 38"/>
          <p:cNvSpPr>
            <a:spLocks noChangeShapeType="1"/>
          </p:cNvSpPr>
          <p:nvPr/>
        </p:nvSpPr>
        <p:spPr bwMode="auto">
          <a:xfrm flipH="1">
            <a:off x="2819400" y="2590800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6" name="Oval 39"/>
          <p:cNvSpPr>
            <a:spLocks noChangeArrowheads="1"/>
          </p:cNvSpPr>
          <p:nvPr/>
        </p:nvSpPr>
        <p:spPr bwMode="auto">
          <a:xfrm>
            <a:off x="2209800" y="32766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24</a:t>
            </a:r>
          </a:p>
        </p:txBody>
      </p:sp>
      <p:sp>
        <p:nvSpPr>
          <p:cNvPr id="99337" name="Oval 40"/>
          <p:cNvSpPr>
            <a:spLocks noChangeArrowheads="1"/>
          </p:cNvSpPr>
          <p:nvPr/>
        </p:nvSpPr>
        <p:spPr bwMode="auto">
          <a:xfrm>
            <a:off x="4645025" y="3213100"/>
            <a:ext cx="1374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53 90</a:t>
            </a:r>
          </a:p>
        </p:txBody>
      </p:sp>
      <p:sp>
        <p:nvSpPr>
          <p:cNvPr id="99338" name="Line 41"/>
          <p:cNvSpPr>
            <a:spLocks noChangeShapeType="1"/>
          </p:cNvSpPr>
          <p:nvPr/>
        </p:nvSpPr>
        <p:spPr bwMode="auto">
          <a:xfrm flipH="1">
            <a:off x="2209800" y="3581400"/>
            <a:ext cx="228600" cy="9286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9" name="Oval 42"/>
          <p:cNvSpPr>
            <a:spLocks noChangeArrowheads="1"/>
          </p:cNvSpPr>
          <p:nvPr/>
        </p:nvSpPr>
        <p:spPr bwMode="auto">
          <a:xfrm>
            <a:off x="1447800" y="4365625"/>
            <a:ext cx="11779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3 12</a:t>
            </a:r>
          </a:p>
        </p:txBody>
      </p:sp>
      <p:sp>
        <p:nvSpPr>
          <p:cNvPr id="99340" name="Line 43"/>
          <p:cNvSpPr>
            <a:spLocks noChangeShapeType="1"/>
          </p:cNvSpPr>
          <p:nvPr/>
        </p:nvSpPr>
        <p:spPr bwMode="auto">
          <a:xfrm flipH="1">
            <a:off x="4114800" y="3502025"/>
            <a:ext cx="682625" cy="9175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1" name="Line 44"/>
          <p:cNvSpPr>
            <a:spLocks noChangeShapeType="1"/>
          </p:cNvSpPr>
          <p:nvPr/>
        </p:nvSpPr>
        <p:spPr bwMode="auto">
          <a:xfrm>
            <a:off x="5791200" y="3505200"/>
            <a:ext cx="838200" cy="1143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2" name="Line 47"/>
          <p:cNvSpPr>
            <a:spLocks noChangeShapeType="1"/>
          </p:cNvSpPr>
          <p:nvPr/>
        </p:nvSpPr>
        <p:spPr bwMode="auto">
          <a:xfrm>
            <a:off x="2971800" y="3657600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3" name="Oval 48"/>
          <p:cNvSpPr>
            <a:spLocks noChangeArrowheads="1"/>
          </p:cNvSpPr>
          <p:nvPr/>
        </p:nvSpPr>
        <p:spPr bwMode="auto">
          <a:xfrm>
            <a:off x="2679700" y="4365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37</a:t>
            </a:r>
          </a:p>
        </p:txBody>
      </p:sp>
      <p:sp>
        <p:nvSpPr>
          <p:cNvPr id="99344" name="Oval 49"/>
          <p:cNvSpPr>
            <a:spLocks noChangeArrowheads="1"/>
          </p:cNvSpPr>
          <p:nvPr/>
        </p:nvSpPr>
        <p:spPr bwMode="auto">
          <a:xfrm>
            <a:off x="3684588" y="4365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50</a:t>
            </a:r>
          </a:p>
        </p:txBody>
      </p:sp>
      <p:sp>
        <p:nvSpPr>
          <p:cNvPr id="99345" name="Oval 50"/>
          <p:cNvSpPr>
            <a:spLocks noChangeArrowheads="1"/>
          </p:cNvSpPr>
          <p:nvPr/>
        </p:nvSpPr>
        <p:spPr bwMode="auto">
          <a:xfrm>
            <a:off x="6061075" y="4365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100</a:t>
            </a:r>
          </a:p>
        </p:txBody>
      </p:sp>
      <p:sp>
        <p:nvSpPr>
          <p:cNvPr id="99346" name="Line 52"/>
          <p:cNvSpPr>
            <a:spLocks noChangeShapeType="1"/>
          </p:cNvSpPr>
          <p:nvPr/>
        </p:nvSpPr>
        <p:spPr bwMode="auto">
          <a:xfrm>
            <a:off x="5330825" y="3505200"/>
            <a:ext cx="3175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7" name="Oval 51"/>
          <p:cNvSpPr>
            <a:spLocks noChangeArrowheads="1"/>
          </p:cNvSpPr>
          <p:nvPr/>
        </p:nvSpPr>
        <p:spPr bwMode="auto">
          <a:xfrm>
            <a:off x="4689475" y="4365625"/>
            <a:ext cx="1316038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61 70</a:t>
            </a:r>
          </a:p>
        </p:txBody>
      </p:sp>
      <p:sp>
        <p:nvSpPr>
          <p:cNvPr id="471093" name="Rectangle 53"/>
          <p:cNvSpPr>
            <a:spLocks noChangeArrowheads="1"/>
          </p:cNvSpPr>
          <p:nvPr/>
        </p:nvSpPr>
        <p:spPr bwMode="auto">
          <a:xfrm>
            <a:off x="381000" y="1981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删除关键字</a:t>
            </a:r>
            <a:r>
              <a:rPr lang="en-US" altLang="zh-CN" dirty="0"/>
              <a:t>45</a:t>
            </a:r>
          </a:p>
        </p:txBody>
      </p:sp>
      <p:sp>
        <p:nvSpPr>
          <p:cNvPr id="471099" name="Oval 59"/>
          <p:cNvSpPr>
            <a:spLocks noChangeArrowheads="1"/>
          </p:cNvSpPr>
          <p:nvPr/>
        </p:nvSpPr>
        <p:spPr bwMode="auto">
          <a:xfrm>
            <a:off x="3276600" y="2286000"/>
            <a:ext cx="990600" cy="533400"/>
          </a:xfrm>
          <a:prstGeom prst="ellipse">
            <a:avLst/>
          </a:prstGeom>
          <a:solidFill>
            <a:schemeClr val="tx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50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  <p:sp>
        <p:nvSpPr>
          <p:cNvPr id="471102" name="Freeform 62"/>
          <p:cNvSpPr>
            <a:spLocks/>
          </p:cNvSpPr>
          <p:nvPr/>
        </p:nvSpPr>
        <p:spPr bwMode="auto">
          <a:xfrm>
            <a:off x="3770313" y="2819400"/>
            <a:ext cx="277812" cy="1560513"/>
          </a:xfrm>
          <a:custGeom>
            <a:avLst/>
            <a:gdLst>
              <a:gd name="T0" fmla="*/ 2147483647 w 175"/>
              <a:gd name="T1" fmla="*/ 2147483647 h 983"/>
              <a:gd name="T2" fmla="*/ 2147483647 w 175"/>
              <a:gd name="T3" fmla="*/ 2147483647 h 983"/>
              <a:gd name="T4" fmla="*/ 2147483647 w 175"/>
              <a:gd name="T5" fmla="*/ 0 h 983"/>
              <a:gd name="T6" fmla="*/ 0 60000 65536"/>
              <a:gd name="T7" fmla="*/ 0 60000 65536"/>
              <a:gd name="T8" fmla="*/ 0 60000 65536"/>
              <a:gd name="T9" fmla="*/ 0 w 175"/>
              <a:gd name="T10" fmla="*/ 0 h 983"/>
              <a:gd name="T11" fmla="*/ 175 w 175"/>
              <a:gd name="T12" fmla="*/ 983 h 9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" h="983">
                <a:moveTo>
                  <a:pt x="175" y="983"/>
                </a:moveTo>
                <a:cubicBezTo>
                  <a:pt x="149" y="921"/>
                  <a:pt x="50" y="772"/>
                  <a:pt x="25" y="608"/>
                </a:cubicBezTo>
                <a:cubicBezTo>
                  <a:pt x="0" y="444"/>
                  <a:pt x="9" y="228"/>
                  <a:pt x="25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1" name="Line 66"/>
          <p:cNvSpPr>
            <a:spLocks noChangeShapeType="1"/>
          </p:cNvSpPr>
          <p:nvPr/>
        </p:nvSpPr>
        <p:spPr bwMode="auto">
          <a:xfrm>
            <a:off x="48006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2" name="Line 67"/>
          <p:cNvSpPr>
            <a:spLocks noChangeShapeType="1"/>
          </p:cNvSpPr>
          <p:nvPr/>
        </p:nvSpPr>
        <p:spPr bwMode="auto">
          <a:xfrm>
            <a:off x="53340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3" name="Line 68"/>
          <p:cNvSpPr>
            <a:spLocks noChangeShapeType="1"/>
          </p:cNvSpPr>
          <p:nvPr/>
        </p:nvSpPr>
        <p:spPr bwMode="auto">
          <a:xfrm>
            <a:off x="58674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4" name="Line 69"/>
          <p:cNvSpPr>
            <a:spLocks noChangeShapeType="1"/>
          </p:cNvSpPr>
          <p:nvPr/>
        </p:nvSpPr>
        <p:spPr bwMode="auto">
          <a:xfrm>
            <a:off x="19812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5" name="Line 70"/>
          <p:cNvSpPr>
            <a:spLocks noChangeShapeType="1"/>
          </p:cNvSpPr>
          <p:nvPr/>
        </p:nvSpPr>
        <p:spPr bwMode="auto">
          <a:xfrm>
            <a:off x="23622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6" name="Line 71"/>
          <p:cNvSpPr>
            <a:spLocks noChangeShapeType="1"/>
          </p:cNvSpPr>
          <p:nvPr/>
        </p:nvSpPr>
        <p:spPr bwMode="auto">
          <a:xfrm>
            <a:off x="28194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7" name="Line 72"/>
          <p:cNvSpPr>
            <a:spLocks noChangeShapeType="1"/>
          </p:cNvSpPr>
          <p:nvPr/>
        </p:nvSpPr>
        <p:spPr bwMode="auto">
          <a:xfrm>
            <a:off x="33528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8" name="Line 73"/>
          <p:cNvSpPr>
            <a:spLocks noChangeShapeType="1"/>
          </p:cNvSpPr>
          <p:nvPr/>
        </p:nvSpPr>
        <p:spPr bwMode="auto">
          <a:xfrm>
            <a:off x="62484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9" name="Line 74"/>
          <p:cNvSpPr>
            <a:spLocks noChangeShapeType="1"/>
          </p:cNvSpPr>
          <p:nvPr/>
        </p:nvSpPr>
        <p:spPr bwMode="auto">
          <a:xfrm>
            <a:off x="67818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15" name="Rectangle 75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0"/>
            <a:ext cx="8642350" cy="1371600"/>
          </a:xfrm>
          <a:solidFill>
            <a:schemeClr val="tx2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特点</a:t>
            </a:r>
            <a:r>
              <a:rPr lang="zh-CN" altLang="en-US" dirty="0" smtClean="0"/>
              <a:t>：非叶子节点中的关键字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方法：</a:t>
            </a:r>
            <a:r>
              <a:rPr lang="zh-CN" altLang="en-US" dirty="0" smtClean="0"/>
              <a:t>向前驱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后继借关键字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然后删除前驱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后继中借走的关键字</a:t>
            </a:r>
          </a:p>
        </p:txBody>
      </p:sp>
      <p:sp>
        <p:nvSpPr>
          <p:cNvPr id="99361" name="Line 76"/>
          <p:cNvSpPr>
            <a:spLocks noChangeShapeType="1"/>
          </p:cNvSpPr>
          <p:nvPr/>
        </p:nvSpPr>
        <p:spPr bwMode="auto">
          <a:xfrm>
            <a:off x="1676400" y="4724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62" name="Line 77"/>
          <p:cNvSpPr>
            <a:spLocks noChangeShapeType="1"/>
          </p:cNvSpPr>
          <p:nvPr/>
        </p:nvSpPr>
        <p:spPr bwMode="auto">
          <a:xfrm>
            <a:off x="3886200" y="4648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63" name="Line 78"/>
          <p:cNvSpPr>
            <a:spLocks noChangeShapeType="1"/>
          </p:cNvSpPr>
          <p:nvPr/>
        </p:nvSpPr>
        <p:spPr bwMode="auto">
          <a:xfrm>
            <a:off x="4419600" y="4648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871909" y="4464050"/>
            <a:ext cx="456406" cy="390525"/>
            <a:chOff x="2208" y="3216"/>
            <a:chExt cx="480" cy="528"/>
          </a:xfrm>
        </p:grpSpPr>
        <p:sp>
          <p:nvSpPr>
            <p:cNvPr id="99365" name="Line 54"/>
            <p:cNvSpPr>
              <a:spLocks noChangeShapeType="1"/>
            </p:cNvSpPr>
            <p:nvPr/>
          </p:nvSpPr>
          <p:spPr bwMode="auto">
            <a:xfrm>
              <a:off x="2208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6" name="Line 55"/>
            <p:cNvSpPr>
              <a:spLocks noChangeShapeType="1"/>
            </p:cNvSpPr>
            <p:nvPr/>
          </p:nvSpPr>
          <p:spPr bwMode="auto">
            <a:xfrm>
              <a:off x="2256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3" grpId="0" autoUpdateAnimBg="0"/>
      <p:bldP spid="471099" grpId="0" animBg="1" autoUpdateAnimBg="0"/>
      <p:bldP spid="471102" grpId="0" animBg="1"/>
      <p:bldP spid="471115" grpId="0" build="p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C80D7-F3B4-42C0-8BB7-CFD1D2FFFFF9}" type="slidenum">
              <a:rPr lang="en-US" altLang="zh-CN"/>
              <a:pPr>
                <a:defRPr/>
              </a:pPr>
              <a:t>106</a:t>
            </a:fld>
            <a:endParaRPr lang="en-US" altLang="zh-CN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－树的删除过程</a:t>
            </a: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3886200" y="12954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45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4648200" y="1600200"/>
            <a:ext cx="987425" cy="7667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 flipH="1">
            <a:off x="3429000" y="1600200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2819400" y="22860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24</a:t>
            </a: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5254625" y="2222500"/>
            <a:ext cx="1374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53 90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 flipH="1">
            <a:off x="2819400" y="2590800"/>
            <a:ext cx="228600" cy="9286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auto">
          <a:xfrm>
            <a:off x="2057400" y="3375025"/>
            <a:ext cx="1177925" cy="533400"/>
          </a:xfrm>
          <a:prstGeom prst="ellipse">
            <a:avLst/>
          </a:prstGeom>
          <a:solidFill>
            <a:schemeClr val="tx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3 12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H="1">
            <a:off x="4724400" y="2511425"/>
            <a:ext cx="682625" cy="9175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6400800" y="2514600"/>
            <a:ext cx="838200" cy="1143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3581400" y="2667000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66" name="Oval 14"/>
          <p:cNvSpPr>
            <a:spLocks noChangeArrowheads="1"/>
          </p:cNvSpPr>
          <p:nvPr/>
        </p:nvSpPr>
        <p:spPr bwMode="auto">
          <a:xfrm>
            <a:off x="3289300" y="3375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37</a:t>
            </a:r>
          </a:p>
        </p:txBody>
      </p:sp>
      <p:sp>
        <p:nvSpPr>
          <p:cNvPr id="100367" name="Oval 15"/>
          <p:cNvSpPr>
            <a:spLocks noChangeArrowheads="1"/>
          </p:cNvSpPr>
          <p:nvPr/>
        </p:nvSpPr>
        <p:spPr bwMode="auto">
          <a:xfrm>
            <a:off x="4294188" y="3375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50</a:t>
            </a:r>
          </a:p>
        </p:txBody>
      </p:sp>
      <p:sp>
        <p:nvSpPr>
          <p:cNvPr id="100368" name="Oval 16"/>
          <p:cNvSpPr>
            <a:spLocks noChangeArrowheads="1"/>
          </p:cNvSpPr>
          <p:nvPr/>
        </p:nvSpPr>
        <p:spPr bwMode="auto">
          <a:xfrm>
            <a:off x="6670675" y="3375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100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5940425" y="2514600"/>
            <a:ext cx="3175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0" name="Oval 18"/>
          <p:cNvSpPr>
            <a:spLocks noChangeArrowheads="1"/>
          </p:cNvSpPr>
          <p:nvPr/>
        </p:nvSpPr>
        <p:spPr bwMode="auto">
          <a:xfrm>
            <a:off x="5299075" y="3375025"/>
            <a:ext cx="1316038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61 70</a:t>
            </a:r>
          </a:p>
        </p:txBody>
      </p:sp>
      <p:sp>
        <p:nvSpPr>
          <p:cNvPr id="100371" name="Line 26"/>
          <p:cNvSpPr>
            <a:spLocks noChangeShapeType="1"/>
          </p:cNvSpPr>
          <p:nvPr/>
        </p:nvSpPr>
        <p:spPr bwMode="auto">
          <a:xfrm>
            <a:off x="54102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2" name="Line 27"/>
          <p:cNvSpPr>
            <a:spLocks noChangeShapeType="1"/>
          </p:cNvSpPr>
          <p:nvPr/>
        </p:nvSpPr>
        <p:spPr bwMode="auto">
          <a:xfrm>
            <a:off x="59436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3" name="Line 28"/>
          <p:cNvSpPr>
            <a:spLocks noChangeShapeType="1"/>
          </p:cNvSpPr>
          <p:nvPr/>
        </p:nvSpPr>
        <p:spPr bwMode="auto">
          <a:xfrm>
            <a:off x="64770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4" name="Line 30"/>
          <p:cNvSpPr>
            <a:spLocks noChangeShapeType="1"/>
          </p:cNvSpPr>
          <p:nvPr/>
        </p:nvSpPr>
        <p:spPr bwMode="auto">
          <a:xfrm>
            <a:off x="29718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5" name="Line 31"/>
          <p:cNvSpPr>
            <a:spLocks noChangeShapeType="1"/>
          </p:cNvSpPr>
          <p:nvPr/>
        </p:nvSpPr>
        <p:spPr bwMode="auto">
          <a:xfrm>
            <a:off x="34290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6" name="Line 32"/>
          <p:cNvSpPr>
            <a:spLocks noChangeShapeType="1"/>
          </p:cNvSpPr>
          <p:nvPr/>
        </p:nvSpPr>
        <p:spPr bwMode="auto">
          <a:xfrm>
            <a:off x="39624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7" name="Line 33"/>
          <p:cNvSpPr>
            <a:spLocks noChangeShapeType="1"/>
          </p:cNvSpPr>
          <p:nvPr/>
        </p:nvSpPr>
        <p:spPr bwMode="auto">
          <a:xfrm>
            <a:off x="68580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8" name="Line 34"/>
          <p:cNvSpPr>
            <a:spLocks noChangeShapeType="1"/>
          </p:cNvSpPr>
          <p:nvPr/>
        </p:nvSpPr>
        <p:spPr bwMode="auto">
          <a:xfrm>
            <a:off x="73914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79" name="Line 36"/>
          <p:cNvSpPr>
            <a:spLocks noChangeShapeType="1"/>
          </p:cNvSpPr>
          <p:nvPr/>
        </p:nvSpPr>
        <p:spPr bwMode="auto">
          <a:xfrm>
            <a:off x="5029200" y="3657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80" name="Line 37"/>
          <p:cNvSpPr>
            <a:spLocks noChangeShapeType="1"/>
          </p:cNvSpPr>
          <p:nvPr/>
        </p:nvSpPr>
        <p:spPr bwMode="auto">
          <a:xfrm>
            <a:off x="4572000" y="3657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7222" name="Rectangle 38"/>
          <p:cNvSpPr>
            <a:spLocks noChangeArrowheads="1"/>
          </p:cNvSpPr>
          <p:nvPr/>
        </p:nvSpPr>
        <p:spPr bwMode="auto">
          <a:xfrm>
            <a:off x="152400" y="10668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删除关键字</a:t>
            </a:r>
            <a:r>
              <a:rPr lang="en-US" altLang="zh-CN"/>
              <a:t>K</a:t>
            </a:r>
            <a:r>
              <a:rPr lang="zh-CN" altLang="en-US"/>
              <a:t>＝</a:t>
            </a:r>
            <a:r>
              <a:rPr lang="en-US" altLang="zh-CN"/>
              <a:t>12</a:t>
            </a:r>
          </a:p>
        </p:txBody>
      </p:sp>
      <p:sp>
        <p:nvSpPr>
          <p:cNvPr id="477223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228600" y="4876800"/>
            <a:ext cx="8642350" cy="1828800"/>
          </a:xfrm>
          <a:solidFill>
            <a:schemeClr val="tx2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情况</a:t>
            </a:r>
            <a:r>
              <a:rPr lang="en-US" altLang="zh-CN" dirty="0" smtClean="0">
                <a:solidFill>
                  <a:srgbClr val="FF0000"/>
                </a:solidFill>
              </a:rPr>
              <a:t>1——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特点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</a:t>
            </a:r>
            <a:r>
              <a:rPr lang="zh-CN" altLang="en-US" dirty="0" smtClean="0"/>
              <a:t>所在节点</a:t>
            </a:r>
            <a:r>
              <a:rPr lang="en-US" altLang="zh-CN" dirty="0" err="1" smtClean="0"/>
              <a:t>Dk</a:t>
            </a:r>
            <a:r>
              <a:rPr lang="zh-CN" altLang="en-US" dirty="0" smtClean="0"/>
              <a:t>的关键字数目不小于</a:t>
            </a:r>
            <a:r>
              <a:rPr kumimoji="1" lang="zh-CN" altLang="en-US" dirty="0" smtClean="0">
                <a:sym typeface="Symbol" pitchFamily="18" charset="2"/>
              </a:rPr>
              <a:t></a:t>
            </a:r>
            <a:r>
              <a:rPr kumimoji="1" lang="en-US" altLang="zh-CN" dirty="0" smtClean="0"/>
              <a:t>m/2</a:t>
            </a:r>
            <a:r>
              <a:rPr kumimoji="1" lang="en-US" altLang="zh-CN" dirty="0" smtClean="0">
                <a:sym typeface="Symbol" pitchFamily="18" charset="2"/>
              </a:rPr>
              <a:t>-1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方法：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Dk</a:t>
            </a:r>
            <a:r>
              <a:rPr lang="zh-CN" altLang="en-US" dirty="0" smtClean="0"/>
              <a:t>中删除关键字</a:t>
            </a:r>
            <a:r>
              <a:rPr lang="en-US" altLang="zh-CN" dirty="0" smtClean="0"/>
              <a:t>K</a:t>
            </a:r>
            <a:r>
              <a:rPr lang="zh-CN" altLang="en-US" dirty="0" smtClean="0"/>
              <a:t>及其对应指针</a:t>
            </a:r>
          </a:p>
        </p:txBody>
      </p:sp>
      <p:sp>
        <p:nvSpPr>
          <p:cNvPr id="477225" name="Line 41"/>
          <p:cNvSpPr>
            <a:spLocks noChangeShapeType="1"/>
          </p:cNvSpPr>
          <p:nvPr/>
        </p:nvSpPr>
        <p:spPr bwMode="auto">
          <a:xfrm>
            <a:off x="2971800" y="3746500"/>
            <a:ext cx="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7226" name="Oval 42"/>
          <p:cNvSpPr>
            <a:spLocks noChangeArrowheads="1"/>
          </p:cNvSpPr>
          <p:nvPr/>
        </p:nvSpPr>
        <p:spPr bwMode="auto">
          <a:xfrm>
            <a:off x="2057400" y="3378200"/>
            <a:ext cx="1177925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    </a:t>
            </a:r>
          </a:p>
        </p:txBody>
      </p:sp>
      <p:sp>
        <p:nvSpPr>
          <p:cNvPr id="100385" name="Line 29"/>
          <p:cNvSpPr>
            <a:spLocks noChangeShapeType="1"/>
          </p:cNvSpPr>
          <p:nvPr/>
        </p:nvSpPr>
        <p:spPr bwMode="auto">
          <a:xfrm>
            <a:off x="25908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86" name="Line 35"/>
          <p:cNvSpPr>
            <a:spLocks noChangeShapeType="1"/>
          </p:cNvSpPr>
          <p:nvPr/>
        </p:nvSpPr>
        <p:spPr bwMode="auto">
          <a:xfrm>
            <a:off x="2286000" y="3733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2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2" grpId="0" autoUpdateAnimBg="0"/>
      <p:bldP spid="477223" grpId="0" build="p" animBg="1" autoUpdateAnimBg="0"/>
      <p:bldP spid="477225" grpId="0" animBg="1"/>
      <p:bldP spid="477226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7069F-BEF3-4369-B591-22D2BF66AE96}" type="slidenum">
              <a:rPr lang="en-US" altLang="zh-CN"/>
              <a:pPr>
                <a:defRPr/>
              </a:pPr>
              <a:t>107</a:t>
            </a:fld>
            <a:endParaRPr lang="en-US" altLang="zh-CN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en-US" altLang="zh-CN" smtClean="0"/>
              <a:t>B</a:t>
            </a:r>
            <a:r>
              <a:rPr lang="zh-CN" altLang="en-US" smtClean="0"/>
              <a:t>－树的删除过程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1676400" y="14478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45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>
            <a:off x="2438400" y="1752600"/>
            <a:ext cx="987425" cy="7667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H="1">
            <a:off x="1219200" y="1752600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83" name="Oval 7"/>
          <p:cNvSpPr>
            <a:spLocks noChangeArrowheads="1"/>
          </p:cNvSpPr>
          <p:nvPr/>
        </p:nvSpPr>
        <p:spPr bwMode="auto">
          <a:xfrm>
            <a:off x="609600" y="24384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24</a:t>
            </a:r>
          </a:p>
        </p:txBody>
      </p:sp>
      <p:sp>
        <p:nvSpPr>
          <p:cNvPr id="101384" name="Oval 8"/>
          <p:cNvSpPr>
            <a:spLocks noChangeArrowheads="1"/>
          </p:cNvSpPr>
          <p:nvPr/>
        </p:nvSpPr>
        <p:spPr bwMode="auto">
          <a:xfrm>
            <a:off x="3044825" y="2374900"/>
            <a:ext cx="1374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53 90</a:t>
            </a:r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 flipH="1">
            <a:off x="609600" y="2743200"/>
            <a:ext cx="228600" cy="9286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86" name="Oval 10"/>
          <p:cNvSpPr>
            <a:spLocks noChangeArrowheads="1"/>
          </p:cNvSpPr>
          <p:nvPr/>
        </p:nvSpPr>
        <p:spPr bwMode="auto">
          <a:xfrm>
            <a:off x="76200" y="35274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H="1">
            <a:off x="2514600" y="2663825"/>
            <a:ext cx="682625" cy="9175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4191000" y="2667000"/>
            <a:ext cx="838200" cy="1143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1371600" y="2819400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0" name="Oval 14"/>
          <p:cNvSpPr>
            <a:spLocks noChangeArrowheads="1"/>
          </p:cNvSpPr>
          <p:nvPr/>
        </p:nvSpPr>
        <p:spPr bwMode="auto">
          <a:xfrm>
            <a:off x="1079500" y="35274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37</a:t>
            </a:r>
          </a:p>
        </p:txBody>
      </p:sp>
      <p:sp>
        <p:nvSpPr>
          <p:cNvPr id="101391" name="Oval 15"/>
          <p:cNvSpPr>
            <a:spLocks noChangeArrowheads="1"/>
          </p:cNvSpPr>
          <p:nvPr/>
        </p:nvSpPr>
        <p:spPr bwMode="auto">
          <a:xfrm>
            <a:off x="2084388" y="3527425"/>
            <a:ext cx="949325" cy="533400"/>
          </a:xfrm>
          <a:prstGeom prst="ellipse">
            <a:avLst/>
          </a:prstGeom>
          <a:solidFill>
            <a:schemeClr val="tx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50</a:t>
            </a:r>
          </a:p>
        </p:txBody>
      </p:sp>
      <p:sp>
        <p:nvSpPr>
          <p:cNvPr id="101392" name="Oval 16"/>
          <p:cNvSpPr>
            <a:spLocks noChangeArrowheads="1"/>
          </p:cNvSpPr>
          <p:nvPr/>
        </p:nvSpPr>
        <p:spPr bwMode="auto">
          <a:xfrm>
            <a:off x="4460875" y="35274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100</a:t>
            </a:r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730625" y="2667000"/>
            <a:ext cx="3175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3089275" y="3527425"/>
            <a:ext cx="1316038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61 70</a:t>
            </a:r>
          </a:p>
        </p:txBody>
      </p:sp>
      <p:sp>
        <p:nvSpPr>
          <p:cNvPr id="472089" name="Freeform 25"/>
          <p:cNvSpPr>
            <a:spLocks/>
          </p:cNvSpPr>
          <p:nvPr/>
        </p:nvSpPr>
        <p:spPr bwMode="auto">
          <a:xfrm flipH="1">
            <a:off x="3478213" y="2819400"/>
            <a:ext cx="103187" cy="874713"/>
          </a:xfrm>
          <a:custGeom>
            <a:avLst/>
            <a:gdLst>
              <a:gd name="T0" fmla="*/ 2147483647 w 175"/>
              <a:gd name="T1" fmla="*/ 2147483647 h 983"/>
              <a:gd name="T2" fmla="*/ 2147483647 w 175"/>
              <a:gd name="T3" fmla="*/ 2147483647 h 983"/>
              <a:gd name="T4" fmla="*/ 2147483647 w 175"/>
              <a:gd name="T5" fmla="*/ 0 h 983"/>
              <a:gd name="T6" fmla="*/ 0 60000 65536"/>
              <a:gd name="T7" fmla="*/ 0 60000 65536"/>
              <a:gd name="T8" fmla="*/ 0 60000 65536"/>
              <a:gd name="T9" fmla="*/ 0 w 175"/>
              <a:gd name="T10" fmla="*/ 0 h 983"/>
              <a:gd name="T11" fmla="*/ 175 w 175"/>
              <a:gd name="T12" fmla="*/ 983 h 9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" h="983">
                <a:moveTo>
                  <a:pt x="175" y="983"/>
                </a:moveTo>
                <a:cubicBezTo>
                  <a:pt x="149" y="921"/>
                  <a:pt x="50" y="772"/>
                  <a:pt x="25" y="608"/>
                </a:cubicBezTo>
                <a:cubicBezTo>
                  <a:pt x="0" y="444"/>
                  <a:pt x="9" y="228"/>
                  <a:pt x="25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6" name="Line 26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7" name="Line 27"/>
          <p:cNvSpPr>
            <a:spLocks noChangeShapeType="1"/>
          </p:cNvSpPr>
          <p:nvPr/>
        </p:nvSpPr>
        <p:spPr bwMode="auto">
          <a:xfrm>
            <a:off x="37338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8" name="Line 28"/>
          <p:cNvSpPr>
            <a:spLocks noChangeShapeType="1"/>
          </p:cNvSpPr>
          <p:nvPr/>
        </p:nvSpPr>
        <p:spPr bwMode="auto">
          <a:xfrm>
            <a:off x="42672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99" name="Line 29"/>
          <p:cNvSpPr>
            <a:spLocks noChangeShapeType="1"/>
          </p:cNvSpPr>
          <p:nvPr/>
        </p:nvSpPr>
        <p:spPr bwMode="auto">
          <a:xfrm>
            <a:off x="2286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0" name="Line 30"/>
          <p:cNvSpPr>
            <a:spLocks noChangeShapeType="1"/>
          </p:cNvSpPr>
          <p:nvPr/>
        </p:nvSpPr>
        <p:spPr bwMode="auto">
          <a:xfrm>
            <a:off x="7620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1" name="Line 31"/>
          <p:cNvSpPr>
            <a:spLocks noChangeShapeType="1"/>
          </p:cNvSpPr>
          <p:nvPr/>
        </p:nvSpPr>
        <p:spPr bwMode="auto">
          <a:xfrm>
            <a:off x="12192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2" name="Line 32"/>
          <p:cNvSpPr>
            <a:spLocks noChangeShapeType="1"/>
          </p:cNvSpPr>
          <p:nvPr/>
        </p:nvSpPr>
        <p:spPr bwMode="auto">
          <a:xfrm>
            <a:off x="17526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3" name="Line 33"/>
          <p:cNvSpPr>
            <a:spLocks noChangeShapeType="1"/>
          </p:cNvSpPr>
          <p:nvPr/>
        </p:nvSpPr>
        <p:spPr bwMode="auto">
          <a:xfrm>
            <a:off x="46482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4" name="Line 34"/>
          <p:cNvSpPr>
            <a:spLocks noChangeShapeType="1"/>
          </p:cNvSpPr>
          <p:nvPr/>
        </p:nvSpPr>
        <p:spPr bwMode="auto">
          <a:xfrm>
            <a:off x="51816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2099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228600" y="4267200"/>
            <a:ext cx="8642350" cy="1371600"/>
          </a:xfrm>
          <a:solidFill>
            <a:schemeClr val="tx2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情况</a:t>
            </a:r>
            <a:r>
              <a:rPr lang="en-US" altLang="zh-CN" sz="2400" smtClean="0">
                <a:solidFill>
                  <a:srgbClr val="FF0000"/>
                </a:solidFill>
              </a:rPr>
              <a:t>2——</a:t>
            </a:r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特点</a:t>
            </a:r>
            <a:r>
              <a:rPr lang="zh-CN" altLang="en-US" sz="2400" smtClean="0"/>
              <a:t>：</a:t>
            </a:r>
            <a:r>
              <a:rPr lang="en-US" altLang="zh-CN" sz="2400" smtClean="0"/>
              <a:t>K</a:t>
            </a:r>
            <a:r>
              <a:rPr lang="zh-CN" altLang="en-US" sz="2400" smtClean="0"/>
              <a:t>所在节点</a:t>
            </a:r>
            <a:r>
              <a:rPr lang="en-US" altLang="zh-CN" sz="2400" smtClean="0"/>
              <a:t>Dk</a:t>
            </a:r>
            <a:r>
              <a:rPr lang="zh-CN" altLang="en-US" sz="2400" smtClean="0"/>
              <a:t>的关键字数目等于</a:t>
            </a:r>
            <a:r>
              <a:rPr kumimoji="1" lang="zh-CN" altLang="en-US" sz="2400" smtClean="0">
                <a:sym typeface="Symbol" pitchFamily="18" charset="2"/>
              </a:rPr>
              <a:t></a:t>
            </a:r>
            <a:r>
              <a:rPr kumimoji="1" lang="en-US" altLang="zh-CN" sz="2400" smtClean="0"/>
              <a:t>m/2</a:t>
            </a:r>
            <a:r>
              <a:rPr kumimoji="1" lang="en-US" altLang="zh-CN" sz="2400" smtClean="0">
                <a:sym typeface="Symbol" pitchFamily="18" charset="2"/>
              </a:rPr>
              <a:t></a:t>
            </a:r>
            <a:r>
              <a:rPr kumimoji="1" lang="zh-CN" altLang="en-US" sz="2400" smtClean="0">
                <a:sym typeface="Symbol" pitchFamily="18" charset="2"/>
              </a:rPr>
              <a:t>－</a:t>
            </a:r>
            <a:r>
              <a:rPr kumimoji="1" lang="en-US" altLang="zh-CN" sz="2400" smtClean="0">
                <a:sym typeface="Symbol" pitchFamily="18" charset="2"/>
              </a:rPr>
              <a:t>1, </a:t>
            </a:r>
            <a:r>
              <a:rPr kumimoji="1" lang="zh-CN" altLang="en-US" sz="2400" smtClean="0">
                <a:sym typeface="Symbol" pitchFamily="18" charset="2"/>
              </a:rPr>
              <a:t>而其相邻右兄弟</a:t>
            </a:r>
            <a:r>
              <a:rPr kumimoji="1" lang="en-US" altLang="zh-CN" sz="2400" smtClean="0">
                <a:sym typeface="Symbol" pitchFamily="18" charset="2"/>
              </a:rPr>
              <a:t>Dkr</a:t>
            </a:r>
            <a:r>
              <a:rPr kumimoji="1" lang="zh-CN" altLang="en-US" sz="2400" smtClean="0">
                <a:sym typeface="Symbol" pitchFamily="18" charset="2"/>
              </a:rPr>
              <a:t>（左兄弟</a:t>
            </a:r>
            <a:r>
              <a:rPr kumimoji="1" lang="en-US" altLang="zh-CN" sz="2400" smtClean="0">
                <a:sym typeface="Symbol" pitchFamily="18" charset="2"/>
              </a:rPr>
              <a:t>Dkl</a:t>
            </a:r>
            <a:r>
              <a:rPr kumimoji="1" lang="zh-CN" altLang="en-US" sz="2400" smtClean="0">
                <a:sym typeface="Symbol" pitchFamily="18" charset="2"/>
              </a:rPr>
              <a:t>）</a:t>
            </a:r>
            <a:r>
              <a:rPr lang="zh-CN" altLang="en-US" sz="2400" smtClean="0"/>
              <a:t>关键字数目大于</a:t>
            </a:r>
            <a:r>
              <a:rPr kumimoji="1" lang="zh-CN" altLang="en-US" sz="2400" smtClean="0">
                <a:sym typeface="Symbol" pitchFamily="18" charset="2"/>
              </a:rPr>
              <a:t></a:t>
            </a:r>
            <a:r>
              <a:rPr kumimoji="1" lang="en-US" altLang="zh-CN" sz="2400" smtClean="0"/>
              <a:t>m/2</a:t>
            </a:r>
            <a:r>
              <a:rPr kumimoji="1" lang="en-US" altLang="zh-CN" sz="2400" smtClean="0">
                <a:sym typeface="Symbol" pitchFamily="18" charset="2"/>
              </a:rPr>
              <a:t></a:t>
            </a:r>
            <a:r>
              <a:rPr kumimoji="1" lang="zh-CN" altLang="en-US" sz="2400" smtClean="0">
                <a:sym typeface="Symbol" pitchFamily="18" charset="2"/>
              </a:rPr>
              <a:t>－</a:t>
            </a:r>
            <a:r>
              <a:rPr kumimoji="1" lang="en-US" altLang="zh-CN" sz="2400" smtClean="0">
                <a:sym typeface="Symbol" pitchFamily="18" charset="2"/>
              </a:rPr>
              <a:t>1</a:t>
            </a:r>
            <a:endParaRPr lang="en-US" altLang="zh-CN" sz="2400" smtClean="0"/>
          </a:p>
        </p:txBody>
      </p:sp>
      <p:sp>
        <p:nvSpPr>
          <p:cNvPr id="472100" name="Rectangle 36"/>
          <p:cNvSpPr>
            <a:spLocks noChangeArrowheads="1"/>
          </p:cNvSpPr>
          <p:nvPr/>
        </p:nvSpPr>
        <p:spPr bwMode="auto">
          <a:xfrm>
            <a:off x="152400" y="7620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删除关键字</a:t>
            </a:r>
            <a:r>
              <a:rPr lang="en-US" altLang="zh-CN"/>
              <a:t>K</a:t>
            </a:r>
            <a:r>
              <a:rPr lang="zh-CN" altLang="en-US"/>
              <a:t>＝</a:t>
            </a:r>
            <a:r>
              <a:rPr lang="en-US" altLang="zh-CN"/>
              <a:t>50</a:t>
            </a:r>
          </a:p>
        </p:txBody>
      </p:sp>
      <p:sp>
        <p:nvSpPr>
          <p:cNvPr id="101407" name="Text Box 38"/>
          <p:cNvSpPr txBox="1">
            <a:spLocks noChangeArrowheads="1"/>
          </p:cNvSpPr>
          <p:nvPr/>
        </p:nvSpPr>
        <p:spPr bwMode="auto">
          <a:xfrm>
            <a:off x="3124200" y="2971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61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209800" y="2667000"/>
            <a:ext cx="1152525" cy="946150"/>
            <a:chOff x="2400" y="2208"/>
            <a:chExt cx="726" cy="596"/>
          </a:xfrm>
        </p:grpSpPr>
        <p:sp>
          <p:nvSpPr>
            <p:cNvPr id="101430" name="Freeform 37"/>
            <p:cNvSpPr>
              <a:spLocks/>
            </p:cNvSpPr>
            <p:nvPr/>
          </p:nvSpPr>
          <p:spPr bwMode="auto">
            <a:xfrm>
              <a:off x="2516" y="2208"/>
              <a:ext cx="610" cy="596"/>
            </a:xfrm>
            <a:custGeom>
              <a:avLst/>
              <a:gdLst>
                <a:gd name="T0" fmla="*/ 610 w 610"/>
                <a:gd name="T1" fmla="*/ 0 h 596"/>
                <a:gd name="T2" fmla="*/ 161 w 610"/>
                <a:gd name="T3" fmla="*/ 164 h 596"/>
                <a:gd name="T4" fmla="*/ 0 w 610"/>
                <a:gd name="T5" fmla="*/ 596 h 596"/>
                <a:gd name="T6" fmla="*/ 0 60000 65536"/>
                <a:gd name="T7" fmla="*/ 0 60000 65536"/>
                <a:gd name="T8" fmla="*/ 0 60000 65536"/>
                <a:gd name="T9" fmla="*/ 0 w 610"/>
                <a:gd name="T10" fmla="*/ 0 h 596"/>
                <a:gd name="T11" fmla="*/ 610 w 610"/>
                <a:gd name="T12" fmla="*/ 596 h 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0" h="596">
                  <a:moveTo>
                    <a:pt x="610" y="0"/>
                  </a:moveTo>
                  <a:cubicBezTo>
                    <a:pt x="535" y="27"/>
                    <a:pt x="263" y="65"/>
                    <a:pt x="161" y="164"/>
                  </a:cubicBezTo>
                  <a:cubicBezTo>
                    <a:pt x="59" y="263"/>
                    <a:pt x="34" y="506"/>
                    <a:pt x="0" y="59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31" name="Text Box 39"/>
            <p:cNvSpPr txBox="1">
              <a:spLocks noChangeArrowheads="1"/>
            </p:cNvSpPr>
            <p:nvPr/>
          </p:nvSpPr>
          <p:spPr bwMode="auto">
            <a:xfrm>
              <a:off x="2400" y="220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53</a:t>
              </a:r>
            </a:p>
          </p:txBody>
        </p:sp>
      </p:grpSp>
      <p:sp>
        <p:nvSpPr>
          <p:cNvPr id="472104" name="AutoShape 40"/>
          <p:cNvSpPr>
            <a:spLocks noChangeArrowheads="1"/>
          </p:cNvSpPr>
          <p:nvPr/>
        </p:nvSpPr>
        <p:spPr bwMode="auto">
          <a:xfrm rot="10656844" flipV="1">
            <a:off x="2590800" y="3352800"/>
            <a:ext cx="884238" cy="274638"/>
          </a:xfrm>
          <a:prstGeom prst="curvedDownArrow">
            <a:avLst>
              <a:gd name="adj1" fmla="val 43048"/>
              <a:gd name="adj2" fmla="val 128786"/>
              <a:gd name="adj3" fmla="val 23815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zh-CN" altLang="zh-CN" sz="2400">
              <a:solidFill>
                <a:schemeClr val="folHlink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800600" y="1295400"/>
            <a:ext cx="4191000" cy="2755900"/>
            <a:chOff x="3024" y="1008"/>
            <a:chExt cx="2640" cy="1736"/>
          </a:xfrm>
        </p:grpSpPr>
        <p:sp>
          <p:nvSpPr>
            <p:cNvPr id="101414" name="Oval 42"/>
            <p:cNvSpPr>
              <a:spLocks noChangeArrowheads="1"/>
            </p:cNvSpPr>
            <p:nvPr/>
          </p:nvSpPr>
          <p:spPr bwMode="auto">
            <a:xfrm>
              <a:off x="3312" y="1008"/>
              <a:ext cx="62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45</a:t>
              </a:r>
              <a:endParaRPr lang="en-US" altLang="zh-CN">
                <a:ea typeface="宋体" charset="-122"/>
                <a:sym typeface="Symbol" pitchFamily="18" charset="2"/>
              </a:endParaRPr>
            </a:p>
          </p:txBody>
        </p:sp>
        <p:sp>
          <p:nvSpPr>
            <p:cNvPr id="101415" name="Line 43"/>
            <p:cNvSpPr>
              <a:spLocks noChangeShapeType="1"/>
            </p:cNvSpPr>
            <p:nvPr/>
          </p:nvSpPr>
          <p:spPr bwMode="auto">
            <a:xfrm>
              <a:off x="3792" y="1200"/>
              <a:ext cx="622" cy="483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6" name="Line 44"/>
            <p:cNvSpPr>
              <a:spLocks noChangeShapeType="1"/>
            </p:cNvSpPr>
            <p:nvPr/>
          </p:nvSpPr>
          <p:spPr bwMode="auto">
            <a:xfrm flipH="1">
              <a:off x="3024" y="1200"/>
              <a:ext cx="432" cy="53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7" name="Oval 46"/>
            <p:cNvSpPr>
              <a:spLocks noChangeArrowheads="1"/>
            </p:cNvSpPr>
            <p:nvPr/>
          </p:nvSpPr>
          <p:spPr bwMode="auto">
            <a:xfrm>
              <a:off x="4174" y="1592"/>
              <a:ext cx="866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61 90</a:t>
              </a:r>
            </a:p>
          </p:txBody>
        </p:sp>
        <p:sp>
          <p:nvSpPr>
            <p:cNvPr id="101418" name="Line 49"/>
            <p:cNvSpPr>
              <a:spLocks noChangeShapeType="1"/>
            </p:cNvSpPr>
            <p:nvPr/>
          </p:nvSpPr>
          <p:spPr bwMode="auto">
            <a:xfrm flipH="1">
              <a:off x="3840" y="1774"/>
              <a:ext cx="430" cy="57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9" name="Line 50"/>
            <p:cNvSpPr>
              <a:spLocks noChangeShapeType="1"/>
            </p:cNvSpPr>
            <p:nvPr/>
          </p:nvSpPr>
          <p:spPr bwMode="auto">
            <a:xfrm>
              <a:off x="4896" y="1776"/>
              <a:ext cx="528" cy="72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0" name="Oval 53"/>
            <p:cNvSpPr>
              <a:spLocks noChangeArrowheads="1"/>
            </p:cNvSpPr>
            <p:nvPr/>
          </p:nvSpPr>
          <p:spPr bwMode="auto">
            <a:xfrm>
              <a:off x="3569" y="2318"/>
              <a:ext cx="598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53</a:t>
              </a:r>
            </a:p>
          </p:txBody>
        </p:sp>
        <p:sp>
          <p:nvSpPr>
            <p:cNvPr id="101421" name="Oval 54"/>
            <p:cNvSpPr>
              <a:spLocks noChangeArrowheads="1"/>
            </p:cNvSpPr>
            <p:nvPr/>
          </p:nvSpPr>
          <p:spPr bwMode="auto">
            <a:xfrm>
              <a:off x="5066" y="2318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100</a:t>
              </a:r>
            </a:p>
          </p:txBody>
        </p:sp>
        <p:sp>
          <p:nvSpPr>
            <p:cNvPr id="101422" name="Line 55"/>
            <p:cNvSpPr>
              <a:spLocks noChangeShapeType="1"/>
            </p:cNvSpPr>
            <p:nvPr/>
          </p:nvSpPr>
          <p:spPr bwMode="auto">
            <a:xfrm>
              <a:off x="4606" y="1776"/>
              <a:ext cx="2" cy="67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3" name="Oval 56"/>
            <p:cNvSpPr>
              <a:spLocks noChangeArrowheads="1"/>
            </p:cNvSpPr>
            <p:nvPr/>
          </p:nvSpPr>
          <p:spPr bwMode="auto">
            <a:xfrm>
              <a:off x="4202" y="2318"/>
              <a:ext cx="829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70</a:t>
              </a:r>
            </a:p>
          </p:txBody>
        </p:sp>
        <p:sp>
          <p:nvSpPr>
            <p:cNvPr id="101424" name="Line 57"/>
            <p:cNvSpPr>
              <a:spLocks noChangeShapeType="1"/>
            </p:cNvSpPr>
            <p:nvPr/>
          </p:nvSpPr>
          <p:spPr bwMode="auto">
            <a:xfrm>
              <a:off x="3694" y="2504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5" name="Line 58"/>
            <p:cNvSpPr>
              <a:spLocks noChangeShapeType="1"/>
            </p:cNvSpPr>
            <p:nvPr/>
          </p:nvSpPr>
          <p:spPr bwMode="auto">
            <a:xfrm>
              <a:off x="4414" y="2504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6" name="Line 59"/>
            <p:cNvSpPr>
              <a:spLocks noChangeShapeType="1"/>
            </p:cNvSpPr>
            <p:nvPr/>
          </p:nvSpPr>
          <p:spPr bwMode="auto">
            <a:xfrm>
              <a:off x="494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7" name="Line 64"/>
            <p:cNvSpPr>
              <a:spLocks noChangeShapeType="1"/>
            </p:cNvSpPr>
            <p:nvPr/>
          </p:nvSpPr>
          <p:spPr bwMode="auto">
            <a:xfrm>
              <a:off x="518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8" name="Line 65"/>
            <p:cNvSpPr>
              <a:spLocks noChangeShapeType="1"/>
            </p:cNvSpPr>
            <p:nvPr/>
          </p:nvSpPr>
          <p:spPr bwMode="auto">
            <a:xfrm>
              <a:off x="5520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9" name="Line 67"/>
            <p:cNvSpPr>
              <a:spLocks noChangeShapeType="1"/>
            </p:cNvSpPr>
            <p:nvPr/>
          </p:nvSpPr>
          <p:spPr bwMode="auto">
            <a:xfrm>
              <a:off x="4030" y="2504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1411" name="Line 71"/>
          <p:cNvSpPr>
            <a:spLocks noChangeShapeType="1"/>
          </p:cNvSpPr>
          <p:nvPr/>
        </p:nvSpPr>
        <p:spPr bwMode="auto">
          <a:xfrm>
            <a:off x="22860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12" name="Line 72"/>
          <p:cNvSpPr>
            <a:spLocks noChangeShapeType="1"/>
          </p:cNvSpPr>
          <p:nvPr/>
        </p:nvSpPr>
        <p:spPr bwMode="auto">
          <a:xfrm>
            <a:off x="2819400" y="3810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2137" name="Rectangle 73"/>
          <p:cNvSpPr>
            <a:spLocks noChangeArrowheads="1"/>
          </p:cNvSpPr>
          <p:nvPr/>
        </p:nvSpPr>
        <p:spPr bwMode="auto">
          <a:xfrm>
            <a:off x="228600" y="5638800"/>
            <a:ext cx="8610600" cy="119697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0" lang="en-US" altLang="zh-CN" sz="2400">
                <a:solidFill>
                  <a:srgbClr val="FF0000"/>
                </a:solidFill>
              </a:rPr>
              <a:t>   </a:t>
            </a:r>
            <a:r>
              <a:rPr kumimoji="0" lang="zh-CN" altLang="en-US" sz="2400">
                <a:solidFill>
                  <a:srgbClr val="FF0000"/>
                </a:solidFill>
              </a:rPr>
              <a:t>方法：</a:t>
            </a:r>
            <a:r>
              <a:rPr kumimoji="0" lang="zh-CN" altLang="en-US" sz="2400"/>
              <a:t>将</a:t>
            </a:r>
            <a:r>
              <a:rPr kumimoji="0" lang="en-US" altLang="zh-CN" sz="2400"/>
              <a:t>Dkr(Dkl)</a:t>
            </a:r>
            <a:r>
              <a:rPr kumimoji="0" lang="zh-CN" altLang="en-US" sz="2400"/>
              <a:t>中最小（最大）的关键字上移到父节点中</a:t>
            </a:r>
            <a:r>
              <a:rPr kumimoji="0" lang="en-US" altLang="zh-CN" sz="2400"/>
              <a:t>, </a:t>
            </a:r>
            <a:r>
              <a:rPr kumimoji="0" lang="zh-CN" altLang="en-US" sz="2400"/>
              <a:t>而将父节点中小于（大于）且紧邻该上移关键字的关键字下移到</a:t>
            </a:r>
            <a:r>
              <a:rPr kumimoji="0" lang="en-US" altLang="zh-CN" sz="2400"/>
              <a:t>Dk</a:t>
            </a:r>
            <a:r>
              <a:rPr kumimoji="0" lang="zh-CN" altLang="en-US" sz="2400"/>
              <a:t>中。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2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89" grpId="0" animBg="1"/>
      <p:bldP spid="472099" grpId="0" build="p" animBg="1" autoUpdateAnimBg="0"/>
      <p:bldP spid="472100" grpId="0" autoUpdateAnimBg="0"/>
      <p:bldP spid="101407" grpId="0"/>
      <p:bldP spid="472104" grpId="0" animBg="1" autoUpdateAnimBg="0"/>
      <p:bldP spid="472137" grpId="0" animBg="1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A60E5-3024-4A18-A3ED-1B5EFA07566E}" type="slidenum">
              <a:rPr lang="en-US" altLang="zh-CN"/>
              <a:pPr>
                <a:defRPr/>
              </a:pPr>
              <a:t>108</a:t>
            </a:fld>
            <a:endParaRPr lang="en-US" altLang="zh-CN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r>
              <a:rPr lang="en-US" altLang="zh-CN" dirty="0"/>
              <a:t>-</a:t>
            </a:r>
            <a:r>
              <a:rPr lang="zh-CN" altLang="en-US" dirty="0" smtClean="0"/>
              <a:t>树的删除过程</a:t>
            </a:r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1676400" y="15240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45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2438400" y="1828800"/>
            <a:ext cx="987425" cy="7667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H="1">
            <a:off x="1219200" y="1828800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609600" y="25146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24</a:t>
            </a:r>
          </a:p>
        </p:txBody>
      </p:sp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3044825" y="2451100"/>
            <a:ext cx="1374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61 90</a:t>
            </a:r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 flipH="1">
            <a:off x="609600" y="2819400"/>
            <a:ext cx="228600" cy="9286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76200" y="3603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>
            <a:off x="2514600" y="2740025"/>
            <a:ext cx="682625" cy="9175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4191000" y="2743200"/>
            <a:ext cx="838200" cy="1143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1371600" y="2895600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4" name="Oval 14"/>
          <p:cNvSpPr>
            <a:spLocks noChangeArrowheads="1"/>
          </p:cNvSpPr>
          <p:nvPr/>
        </p:nvSpPr>
        <p:spPr bwMode="auto">
          <a:xfrm>
            <a:off x="1079500" y="3603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37</a:t>
            </a:r>
          </a:p>
        </p:txBody>
      </p:sp>
      <p:sp>
        <p:nvSpPr>
          <p:cNvPr id="102415" name="Oval 15"/>
          <p:cNvSpPr>
            <a:spLocks noChangeArrowheads="1"/>
          </p:cNvSpPr>
          <p:nvPr/>
        </p:nvSpPr>
        <p:spPr bwMode="auto">
          <a:xfrm>
            <a:off x="2084388" y="3603625"/>
            <a:ext cx="949325" cy="533400"/>
          </a:xfrm>
          <a:prstGeom prst="ellipse">
            <a:avLst/>
          </a:prstGeom>
          <a:solidFill>
            <a:schemeClr val="tx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53</a:t>
            </a:r>
          </a:p>
        </p:txBody>
      </p:sp>
      <p:sp>
        <p:nvSpPr>
          <p:cNvPr id="102416" name="Oval 16"/>
          <p:cNvSpPr>
            <a:spLocks noChangeArrowheads="1"/>
          </p:cNvSpPr>
          <p:nvPr/>
        </p:nvSpPr>
        <p:spPr bwMode="auto">
          <a:xfrm>
            <a:off x="4460875" y="36036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100</a:t>
            </a:r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3730625" y="2743200"/>
            <a:ext cx="3175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8" name="Oval 18"/>
          <p:cNvSpPr>
            <a:spLocks noChangeArrowheads="1"/>
          </p:cNvSpPr>
          <p:nvPr/>
        </p:nvSpPr>
        <p:spPr bwMode="auto">
          <a:xfrm>
            <a:off x="3089275" y="3603625"/>
            <a:ext cx="11017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70</a:t>
            </a:r>
          </a:p>
        </p:txBody>
      </p:sp>
      <p:sp>
        <p:nvSpPr>
          <p:cNvPr id="102419" name="Line 20"/>
          <p:cNvSpPr>
            <a:spLocks noChangeShapeType="1"/>
          </p:cNvSpPr>
          <p:nvPr/>
        </p:nvSpPr>
        <p:spPr bwMode="auto">
          <a:xfrm>
            <a:off x="34290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0" name="Line 22"/>
          <p:cNvSpPr>
            <a:spLocks noChangeShapeType="1"/>
          </p:cNvSpPr>
          <p:nvPr/>
        </p:nvSpPr>
        <p:spPr bwMode="auto">
          <a:xfrm>
            <a:off x="38862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1" name="Line 23"/>
          <p:cNvSpPr>
            <a:spLocks noChangeShapeType="1"/>
          </p:cNvSpPr>
          <p:nvPr/>
        </p:nvSpPr>
        <p:spPr bwMode="auto">
          <a:xfrm>
            <a:off x="2286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2" name="Line 24"/>
          <p:cNvSpPr>
            <a:spLocks noChangeShapeType="1"/>
          </p:cNvSpPr>
          <p:nvPr/>
        </p:nvSpPr>
        <p:spPr bwMode="auto">
          <a:xfrm>
            <a:off x="7620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3" name="Line 25"/>
          <p:cNvSpPr>
            <a:spLocks noChangeShapeType="1"/>
          </p:cNvSpPr>
          <p:nvPr/>
        </p:nvSpPr>
        <p:spPr bwMode="auto">
          <a:xfrm>
            <a:off x="12192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4" name="Line 26"/>
          <p:cNvSpPr>
            <a:spLocks noChangeShapeType="1"/>
          </p:cNvSpPr>
          <p:nvPr/>
        </p:nvSpPr>
        <p:spPr bwMode="auto">
          <a:xfrm>
            <a:off x="17526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5" name="Line 27"/>
          <p:cNvSpPr>
            <a:spLocks noChangeShapeType="1"/>
          </p:cNvSpPr>
          <p:nvPr/>
        </p:nvSpPr>
        <p:spPr bwMode="auto">
          <a:xfrm>
            <a:off x="46482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26" name="Line 28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311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228600" y="4437062"/>
            <a:ext cx="8642350" cy="910729"/>
          </a:xfrm>
          <a:solidFill>
            <a:schemeClr val="tx2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情况</a:t>
            </a:r>
            <a:r>
              <a:rPr lang="en-US" altLang="zh-CN" sz="2400" dirty="0" smtClean="0">
                <a:solidFill>
                  <a:srgbClr val="FF0000"/>
                </a:solidFill>
              </a:rPr>
              <a:t>3——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特点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所在节点</a:t>
            </a:r>
            <a:r>
              <a:rPr lang="en-US" altLang="zh-CN" sz="2400" dirty="0" err="1" smtClean="0"/>
              <a:t>Dk</a:t>
            </a:r>
            <a:r>
              <a:rPr lang="zh-CN" altLang="en-US" sz="2400" dirty="0" smtClean="0"/>
              <a:t>和</a:t>
            </a:r>
            <a:r>
              <a:rPr kumimoji="1" lang="zh-CN" altLang="en-US" sz="2400" dirty="0" smtClean="0">
                <a:sym typeface="Symbol" pitchFamily="18" charset="2"/>
              </a:rPr>
              <a:t>其相邻右兄弟</a:t>
            </a:r>
            <a:r>
              <a:rPr kumimoji="1" lang="en-US" altLang="zh-CN" sz="2400" dirty="0" err="1" smtClean="0">
                <a:sym typeface="Symbol" pitchFamily="18" charset="2"/>
              </a:rPr>
              <a:t>Dkr</a:t>
            </a:r>
            <a:r>
              <a:rPr kumimoji="1" lang="zh-CN" altLang="en-US" sz="2400" dirty="0" smtClean="0">
                <a:sym typeface="Symbol" pitchFamily="18" charset="2"/>
              </a:rPr>
              <a:t>和左兄弟</a:t>
            </a:r>
            <a:r>
              <a:rPr kumimoji="1" lang="en-US" altLang="zh-CN" sz="2400" dirty="0" err="1" smtClean="0">
                <a:sym typeface="Symbol" pitchFamily="18" charset="2"/>
              </a:rPr>
              <a:t>Dkl</a:t>
            </a:r>
            <a:r>
              <a:rPr kumimoji="1" lang="zh-CN" altLang="en-US" sz="2400" dirty="0" smtClean="0">
                <a:sym typeface="Symbol" pitchFamily="18" charset="2"/>
              </a:rPr>
              <a:t>的</a:t>
            </a:r>
            <a:r>
              <a:rPr lang="zh-CN" altLang="en-US" sz="2400" dirty="0" smtClean="0"/>
              <a:t>关键字数目都小于</a:t>
            </a:r>
            <a:r>
              <a:rPr kumimoji="1" lang="zh-CN" altLang="en-US" sz="2400" dirty="0" smtClean="0">
                <a:sym typeface="Symbol" pitchFamily="18" charset="2"/>
              </a:rPr>
              <a:t></a:t>
            </a:r>
            <a:r>
              <a:rPr kumimoji="1" lang="en-US" altLang="zh-CN" sz="2400" dirty="0" smtClean="0"/>
              <a:t>m/2</a:t>
            </a:r>
            <a:r>
              <a:rPr kumimoji="1" lang="en-US" altLang="zh-CN" sz="2400" dirty="0" smtClean="0">
                <a:sym typeface="Symbol" pitchFamily="18" charset="2"/>
              </a:rPr>
              <a:t></a:t>
            </a:r>
            <a:r>
              <a:rPr kumimoji="1" lang="zh-CN" altLang="en-US" sz="2400" dirty="0" smtClean="0">
                <a:sym typeface="Symbol" pitchFamily="18" charset="2"/>
              </a:rPr>
              <a:t>－</a:t>
            </a:r>
            <a:r>
              <a:rPr kumimoji="1" lang="en-US" altLang="zh-CN" sz="2400" dirty="0" smtClean="0">
                <a:sym typeface="Symbol" pitchFamily="18" charset="2"/>
              </a:rPr>
              <a:t>1</a:t>
            </a:r>
            <a:endParaRPr lang="en-US" altLang="zh-CN" sz="2400" dirty="0" smtClean="0"/>
          </a:p>
        </p:txBody>
      </p:sp>
      <p:sp>
        <p:nvSpPr>
          <p:cNvPr id="473118" name="Rectangle 30"/>
          <p:cNvSpPr>
            <a:spLocks noChangeArrowheads="1"/>
          </p:cNvSpPr>
          <p:nvPr/>
        </p:nvSpPr>
        <p:spPr bwMode="auto">
          <a:xfrm>
            <a:off x="152400" y="9144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删除关键字</a:t>
            </a:r>
            <a:r>
              <a:rPr lang="en-US" altLang="zh-CN"/>
              <a:t>K=53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895600" y="2819400"/>
            <a:ext cx="693738" cy="874713"/>
            <a:chOff x="1824" y="2112"/>
            <a:chExt cx="437" cy="551"/>
          </a:xfrm>
        </p:grpSpPr>
        <p:sp>
          <p:nvSpPr>
            <p:cNvPr id="102453" name="Freeform 19"/>
            <p:cNvSpPr>
              <a:spLocks/>
            </p:cNvSpPr>
            <p:nvPr/>
          </p:nvSpPr>
          <p:spPr bwMode="auto">
            <a:xfrm>
              <a:off x="2112" y="2112"/>
              <a:ext cx="149" cy="551"/>
            </a:xfrm>
            <a:custGeom>
              <a:avLst/>
              <a:gdLst>
                <a:gd name="T0" fmla="*/ 73 w 149"/>
                <a:gd name="T1" fmla="*/ 0 h 551"/>
                <a:gd name="T2" fmla="*/ 13 w 149"/>
                <a:gd name="T3" fmla="*/ 246 h 551"/>
                <a:gd name="T4" fmla="*/ 149 w 149"/>
                <a:gd name="T5" fmla="*/ 551 h 551"/>
                <a:gd name="T6" fmla="*/ 0 60000 65536"/>
                <a:gd name="T7" fmla="*/ 0 60000 65536"/>
                <a:gd name="T8" fmla="*/ 0 60000 65536"/>
                <a:gd name="T9" fmla="*/ 0 w 149"/>
                <a:gd name="T10" fmla="*/ 0 h 551"/>
                <a:gd name="T11" fmla="*/ 149 w 149"/>
                <a:gd name="T12" fmla="*/ 551 h 5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" h="551">
                  <a:moveTo>
                    <a:pt x="73" y="0"/>
                  </a:moveTo>
                  <a:cubicBezTo>
                    <a:pt x="63" y="41"/>
                    <a:pt x="0" y="154"/>
                    <a:pt x="13" y="246"/>
                  </a:cubicBezTo>
                  <a:cubicBezTo>
                    <a:pt x="26" y="338"/>
                    <a:pt x="121" y="488"/>
                    <a:pt x="149" y="55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54" name="Text Box 31"/>
            <p:cNvSpPr txBox="1">
              <a:spLocks noChangeArrowheads="1"/>
            </p:cNvSpPr>
            <p:nvPr/>
          </p:nvSpPr>
          <p:spPr bwMode="auto">
            <a:xfrm>
              <a:off x="1824" y="22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61</a:t>
              </a:r>
            </a:p>
          </p:txBody>
        </p:sp>
      </p:grpSp>
      <p:sp>
        <p:nvSpPr>
          <p:cNvPr id="102430" name="Line 52"/>
          <p:cNvSpPr>
            <a:spLocks noChangeShapeType="1"/>
          </p:cNvSpPr>
          <p:nvPr/>
        </p:nvSpPr>
        <p:spPr bwMode="auto">
          <a:xfrm>
            <a:off x="22860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31" name="Line 53"/>
          <p:cNvSpPr>
            <a:spLocks noChangeShapeType="1"/>
          </p:cNvSpPr>
          <p:nvPr/>
        </p:nvSpPr>
        <p:spPr bwMode="auto">
          <a:xfrm>
            <a:off x="2743200" y="3886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800600" y="1524000"/>
            <a:ext cx="4191000" cy="2743200"/>
            <a:chOff x="3024" y="1008"/>
            <a:chExt cx="2640" cy="1728"/>
          </a:xfrm>
        </p:grpSpPr>
        <p:sp>
          <p:nvSpPr>
            <p:cNvPr id="102440" name="Oval 36"/>
            <p:cNvSpPr>
              <a:spLocks noChangeArrowheads="1"/>
            </p:cNvSpPr>
            <p:nvPr/>
          </p:nvSpPr>
          <p:spPr bwMode="auto">
            <a:xfrm>
              <a:off x="3312" y="1008"/>
              <a:ext cx="62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45</a:t>
              </a:r>
              <a:endParaRPr lang="en-US" altLang="zh-CN">
                <a:ea typeface="宋体" charset="-122"/>
                <a:sym typeface="Symbol" pitchFamily="18" charset="2"/>
              </a:endParaRPr>
            </a:p>
          </p:txBody>
        </p:sp>
        <p:sp>
          <p:nvSpPr>
            <p:cNvPr id="102441" name="Line 37"/>
            <p:cNvSpPr>
              <a:spLocks noChangeShapeType="1"/>
            </p:cNvSpPr>
            <p:nvPr/>
          </p:nvSpPr>
          <p:spPr bwMode="auto">
            <a:xfrm>
              <a:off x="3792" y="1200"/>
              <a:ext cx="622" cy="483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42" name="Line 38"/>
            <p:cNvSpPr>
              <a:spLocks noChangeShapeType="1"/>
            </p:cNvSpPr>
            <p:nvPr/>
          </p:nvSpPr>
          <p:spPr bwMode="auto">
            <a:xfrm flipH="1">
              <a:off x="3024" y="1200"/>
              <a:ext cx="432" cy="53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43" name="Oval 39"/>
            <p:cNvSpPr>
              <a:spLocks noChangeArrowheads="1"/>
            </p:cNvSpPr>
            <p:nvPr/>
          </p:nvSpPr>
          <p:spPr bwMode="auto">
            <a:xfrm>
              <a:off x="4174" y="1592"/>
              <a:ext cx="866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90</a:t>
              </a:r>
            </a:p>
          </p:txBody>
        </p:sp>
        <p:sp>
          <p:nvSpPr>
            <p:cNvPr id="102444" name="Line 41"/>
            <p:cNvSpPr>
              <a:spLocks noChangeShapeType="1"/>
            </p:cNvSpPr>
            <p:nvPr/>
          </p:nvSpPr>
          <p:spPr bwMode="auto">
            <a:xfrm>
              <a:off x="4800" y="1776"/>
              <a:ext cx="528" cy="72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45" name="Oval 43"/>
            <p:cNvSpPr>
              <a:spLocks noChangeArrowheads="1"/>
            </p:cNvSpPr>
            <p:nvPr/>
          </p:nvSpPr>
          <p:spPr bwMode="auto">
            <a:xfrm>
              <a:off x="5066" y="2318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100</a:t>
              </a:r>
            </a:p>
          </p:txBody>
        </p:sp>
        <p:sp>
          <p:nvSpPr>
            <p:cNvPr id="102446" name="Line 44"/>
            <p:cNvSpPr>
              <a:spLocks noChangeShapeType="1"/>
            </p:cNvSpPr>
            <p:nvPr/>
          </p:nvSpPr>
          <p:spPr bwMode="auto">
            <a:xfrm flipH="1">
              <a:off x="4032" y="1776"/>
              <a:ext cx="382" cy="57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47" name="Oval 45"/>
            <p:cNvSpPr>
              <a:spLocks noChangeArrowheads="1"/>
            </p:cNvSpPr>
            <p:nvPr/>
          </p:nvSpPr>
          <p:spPr bwMode="auto">
            <a:xfrm>
              <a:off x="3744" y="2304"/>
              <a:ext cx="829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61 70</a:t>
              </a:r>
            </a:p>
          </p:txBody>
        </p:sp>
        <p:sp>
          <p:nvSpPr>
            <p:cNvPr id="102448" name="Line 47"/>
            <p:cNvSpPr>
              <a:spLocks noChangeShapeType="1"/>
            </p:cNvSpPr>
            <p:nvPr/>
          </p:nvSpPr>
          <p:spPr bwMode="auto">
            <a:xfrm>
              <a:off x="3888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49" name="Line 48"/>
            <p:cNvSpPr>
              <a:spLocks noChangeShapeType="1"/>
            </p:cNvSpPr>
            <p:nvPr/>
          </p:nvSpPr>
          <p:spPr bwMode="auto">
            <a:xfrm>
              <a:off x="4486" y="248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50" name="Line 49"/>
            <p:cNvSpPr>
              <a:spLocks noChangeShapeType="1"/>
            </p:cNvSpPr>
            <p:nvPr/>
          </p:nvSpPr>
          <p:spPr bwMode="auto">
            <a:xfrm>
              <a:off x="5184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51" name="Line 50"/>
            <p:cNvSpPr>
              <a:spLocks noChangeShapeType="1"/>
            </p:cNvSpPr>
            <p:nvPr/>
          </p:nvSpPr>
          <p:spPr bwMode="auto">
            <a:xfrm>
              <a:off x="5520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52" name="Line 56"/>
            <p:cNvSpPr>
              <a:spLocks noChangeShapeType="1"/>
            </p:cNvSpPr>
            <p:nvPr/>
          </p:nvSpPr>
          <p:spPr bwMode="auto">
            <a:xfrm>
              <a:off x="4176" y="24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133600" y="3429000"/>
            <a:ext cx="914400" cy="838200"/>
            <a:chOff x="2208" y="3216"/>
            <a:chExt cx="576" cy="528"/>
          </a:xfrm>
        </p:grpSpPr>
        <p:sp>
          <p:nvSpPr>
            <p:cNvPr id="102436" name="Line 58"/>
            <p:cNvSpPr>
              <a:spLocks noChangeShapeType="1"/>
            </p:cNvSpPr>
            <p:nvPr/>
          </p:nvSpPr>
          <p:spPr bwMode="auto">
            <a:xfrm>
              <a:off x="2208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37" name="Line 59"/>
            <p:cNvSpPr>
              <a:spLocks noChangeShapeType="1"/>
            </p:cNvSpPr>
            <p:nvPr/>
          </p:nvSpPr>
          <p:spPr bwMode="auto">
            <a:xfrm>
              <a:off x="2256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38" name="Line 60"/>
            <p:cNvSpPr>
              <a:spLocks noChangeShapeType="1"/>
            </p:cNvSpPr>
            <p:nvPr/>
          </p:nvSpPr>
          <p:spPr bwMode="auto">
            <a:xfrm>
              <a:off x="2304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39" name="Line 61"/>
            <p:cNvSpPr>
              <a:spLocks noChangeShapeType="1"/>
            </p:cNvSpPr>
            <p:nvPr/>
          </p:nvSpPr>
          <p:spPr bwMode="auto">
            <a:xfrm>
              <a:off x="2352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3151" name="Rectangle 63"/>
          <p:cNvSpPr>
            <a:spLocks noChangeArrowheads="1"/>
          </p:cNvSpPr>
          <p:nvPr/>
        </p:nvSpPr>
        <p:spPr bwMode="auto">
          <a:xfrm>
            <a:off x="228600" y="5359896"/>
            <a:ext cx="8642350" cy="1245096"/>
          </a:xfrm>
          <a:prstGeom prst="rect">
            <a:avLst/>
          </a:prstGeom>
          <a:solidFill>
            <a:srgbClr val="FFC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0" lang="zh-CN" altLang="en-US" sz="2400" dirty="0">
                <a:solidFill>
                  <a:srgbClr val="FF0000"/>
                </a:solidFill>
              </a:rPr>
              <a:t>方法：</a:t>
            </a:r>
            <a:r>
              <a:rPr kumimoji="0" lang="zh-CN" altLang="en-US" sz="2400" dirty="0"/>
              <a:t>删除关键字</a:t>
            </a:r>
            <a:r>
              <a:rPr kumimoji="0" lang="en-US" altLang="zh-CN" sz="2400" dirty="0"/>
              <a:t>K, DK</a:t>
            </a:r>
            <a:r>
              <a:rPr kumimoji="0" lang="zh-CN" altLang="en-US" sz="2400" dirty="0"/>
              <a:t>剩余的关键字及父节点中与之对应的关键字一起加入到</a:t>
            </a:r>
            <a:r>
              <a:rPr kumimoji="0" lang="en-US" altLang="zh-CN" sz="2400" dirty="0" err="1"/>
              <a:t>Dkr</a:t>
            </a:r>
            <a:r>
              <a:rPr kumimoji="0" lang="zh-CN" altLang="en-US" sz="2400" dirty="0"/>
              <a:t>（</a:t>
            </a:r>
            <a:r>
              <a:rPr kumimoji="0" lang="en-US" altLang="zh-CN" sz="2400" dirty="0" err="1"/>
              <a:t>Dkl</a:t>
            </a:r>
            <a:r>
              <a:rPr kumimoji="0" lang="zh-CN" altLang="en-US" sz="2400" dirty="0"/>
              <a:t>）中</a:t>
            </a:r>
            <a:r>
              <a:rPr kumimoji="0" lang="zh-CN" altLang="en-US" sz="2400" dirty="0" smtClean="0"/>
              <a:t>。</a:t>
            </a:r>
            <a:endParaRPr kumimoji="0" lang="en-US" altLang="zh-CN" sz="24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0" lang="zh-CN" altLang="en-US" sz="2400" dirty="0"/>
              <a:t>最后</a:t>
            </a:r>
            <a:r>
              <a:rPr kumimoji="0" lang="zh-CN" altLang="en-US" sz="2400" dirty="0" smtClean="0"/>
              <a:t>删除节点</a:t>
            </a:r>
            <a:r>
              <a:rPr kumimoji="0" lang="en-US" altLang="zh-CN" sz="2400" dirty="0" smtClean="0"/>
              <a:t>DK</a:t>
            </a:r>
            <a:endParaRPr kumimoji="0" lang="zh-CN" altLang="en-US" sz="2400" dirty="0"/>
          </a:p>
        </p:txBody>
      </p:sp>
      <p:sp>
        <p:nvSpPr>
          <p:cNvPr id="473152" name="Freeform 64"/>
          <p:cNvSpPr>
            <a:spLocks/>
          </p:cNvSpPr>
          <p:nvPr/>
        </p:nvSpPr>
        <p:spPr bwMode="auto">
          <a:xfrm>
            <a:off x="2743200" y="3581400"/>
            <a:ext cx="609600" cy="152400"/>
          </a:xfrm>
          <a:custGeom>
            <a:avLst/>
            <a:gdLst>
              <a:gd name="T0" fmla="*/ 0 w 384"/>
              <a:gd name="T1" fmla="*/ 2147483647 h 96"/>
              <a:gd name="T2" fmla="*/ 2147483647 w 384"/>
              <a:gd name="T3" fmla="*/ 0 h 96"/>
              <a:gd name="T4" fmla="*/ 2147483647 w 384"/>
              <a:gd name="T5" fmla="*/ 2147483647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96"/>
                </a:moveTo>
                <a:cubicBezTo>
                  <a:pt x="40" y="48"/>
                  <a:pt x="80" y="0"/>
                  <a:pt x="144" y="0"/>
                </a:cubicBezTo>
                <a:cubicBezTo>
                  <a:pt x="208" y="0"/>
                  <a:pt x="296" y="48"/>
                  <a:pt x="384" y="9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31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3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3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7" grpId="0" build="p" animBg="1" autoUpdateAnimBg="0"/>
      <p:bldP spid="473118" grpId="0" autoUpdateAnimBg="0"/>
      <p:bldP spid="473151" grpId="0" build="p" animBg="1" autoUpdateAnimBg="0"/>
      <p:bldP spid="47315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76965-23E3-4120-8D9C-2753D236905D}" type="slidenum">
              <a:rPr lang="en-US" altLang="zh-CN"/>
              <a:pPr>
                <a:defRPr/>
              </a:pPr>
              <a:t>109</a:t>
            </a:fld>
            <a:endParaRPr lang="en-US" altLang="zh-CN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r>
              <a:rPr lang="en-US" altLang="zh-CN" dirty="0"/>
              <a:t>-</a:t>
            </a:r>
            <a:r>
              <a:rPr lang="zh-CN" altLang="en-US" dirty="0" smtClean="0"/>
              <a:t>树的删除过程</a:t>
            </a:r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1676400" y="1501775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45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2438400" y="1806575"/>
            <a:ext cx="762000" cy="86042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 flipH="1">
            <a:off x="1219200" y="1806575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609600" y="2492375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24</a:t>
            </a:r>
          </a:p>
        </p:txBody>
      </p:sp>
      <p:sp>
        <p:nvSpPr>
          <p:cNvPr id="103432" name="Line 9"/>
          <p:cNvSpPr>
            <a:spLocks noChangeShapeType="1"/>
          </p:cNvSpPr>
          <p:nvPr/>
        </p:nvSpPr>
        <p:spPr bwMode="auto">
          <a:xfrm flipH="1">
            <a:off x="609600" y="2797175"/>
            <a:ext cx="228600" cy="92868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3" name="Oval 10"/>
          <p:cNvSpPr>
            <a:spLocks noChangeArrowheads="1"/>
          </p:cNvSpPr>
          <p:nvPr/>
        </p:nvSpPr>
        <p:spPr bwMode="auto">
          <a:xfrm>
            <a:off x="76200" y="3581400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</a:t>
            </a:r>
          </a:p>
        </p:txBody>
      </p:sp>
      <p:sp>
        <p:nvSpPr>
          <p:cNvPr id="103434" name="Line 13"/>
          <p:cNvSpPr>
            <a:spLocks noChangeShapeType="1"/>
          </p:cNvSpPr>
          <p:nvPr/>
        </p:nvSpPr>
        <p:spPr bwMode="auto">
          <a:xfrm>
            <a:off x="1371600" y="2873375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5" name="Oval 14"/>
          <p:cNvSpPr>
            <a:spLocks noChangeArrowheads="1"/>
          </p:cNvSpPr>
          <p:nvPr/>
        </p:nvSpPr>
        <p:spPr bwMode="auto">
          <a:xfrm>
            <a:off x="1079500" y="3581400"/>
            <a:ext cx="949325" cy="533400"/>
          </a:xfrm>
          <a:prstGeom prst="ellipse">
            <a:avLst/>
          </a:prstGeom>
          <a:solidFill>
            <a:schemeClr val="tx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37</a:t>
            </a:r>
          </a:p>
        </p:txBody>
      </p:sp>
      <p:sp>
        <p:nvSpPr>
          <p:cNvPr id="103436" name="Line 21"/>
          <p:cNvSpPr>
            <a:spLocks noChangeShapeType="1"/>
          </p:cNvSpPr>
          <p:nvPr/>
        </p:nvSpPr>
        <p:spPr bwMode="auto">
          <a:xfrm>
            <a:off x="228600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7" name="Line 22"/>
          <p:cNvSpPr>
            <a:spLocks noChangeShapeType="1"/>
          </p:cNvSpPr>
          <p:nvPr/>
        </p:nvSpPr>
        <p:spPr bwMode="auto">
          <a:xfrm>
            <a:off x="762000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8" name="Line 23"/>
          <p:cNvSpPr>
            <a:spLocks noChangeShapeType="1"/>
          </p:cNvSpPr>
          <p:nvPr/>
        </p:nvSpPr>
        <p:spPr bwMode="auto">
          <a:xfrm>
            <a:off x="1219200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9" name="Line 24"/>
          <p:cNvSpPr>
            <a:spLocks noChangeShapeType="1"/>
          </p:cNvSpPr>
          <p:nvPr/>
        </p:nvSpPr>
        <p:spPr bwMode="auto">
          <a:xfrm>
            <a:off x="1752600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4140" name="Rectangle 28"/>
          <p:cNvSpPr>
            <a:spLocks noChangeArrowheads="1"/>
          </p:cNvSpPr>
          <p:nvPr/>
        </p:nvSpPr>
        <p:spPr bwMode="auto">
          <a:xfrm>
            <a:off x="152400" y="914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删除关键字</a:t>
            </a:r>
            <a:r>
              <a:rPr lang="en-US" altLang="zh-CN"/>
              <a:t>37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76200" y="2819400"/>
            <a:ext cx="685800" cy="850900"/>
            <a:chOff x="480" y="1810"/>
            <a:chExt cx="432" cy="536"/>
          </a:xfrm>
        </p:grpSpPr>
        <p:sp>
          <p:nvSpPr>
            <p:cNvPr id="103503" name="Freeform 30"/>
            <p:cNvSpPr>
              <a:spLocks/>
            </p:cNvSpPr>
            <p:nvPr/>
          </p:nvSpPr>
          <p:spPr bwMode="auto">
            <a:xfrm>
              <a:off x="542" y="1810"/>
              <a:ext cx="330" cy="536"/>
            </a:xfrm>
            <a:custGeom>
              <a:avLst/>
              <a:gdLst>
                <a:gd name="T0" fmla="*/ 299 w 330"/>
                <a:gd name="T1" fmla="*/ 0 h 536"/>
                <a:gd name="T2" fmla="*/ 280 w 330"/>
                <a:gd name="T3" fmla="*/ 299 h 536"/>
                <a:gd name="T4" fmla="*/ 0 w 330"/>
                <a:gd name="T5" fmla="*/ 536 h 536"/>
                <a:gd name="T6" fmla="*/ 0 60000 65536"/>
                <a:gd name="T7" fmla="*/ 0 60000 65536"/>
                <a:gd name="T8" fmla="*/ 0 60000 65536"/>
                <a:gd name="T9" fmla="*/ 0 w 330"/>
                <a:gd name="T10" fmla="*/ 0 h 536"/>
                <a:gd name="T11" fmla="*/ 330 w 330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" h="536">
                  <a:moveTo>
                    <a:pt x="299" y="0"/>
                  </a:moveTo>
                  <a:cubicBezTo>
                    <a:pt x="296" y="50"/>
                    <a:pt x="330" y="210"/>
                    <a:pt x="280" y="299"/>
                  </a:cubicBezTo>
                  <a:cubicBezTo>
                    <a:pt x="230" y="388"/>
                    <a:pt x="58" y="487"/>
                    <a:pt x="0" y="53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04" name="Text Box 31"/>
            <p:cNvSpPr txBox="1">
              <a:spLocks noChangeArrowheads="1"/>
            </p:cNvSpPr>
            <p:nvPr/>
          </p:nvSpPr>
          <p:spPr bwMode="auto">
            <a:xfrm>
              <a:off x="480" y="195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24</a:t>
              </a:r>
            </a:p>
          </p:txBody>
        </p:sp>
      </p:grpSp>
      <p:sp>
        <p:nvSpPr>
          <p:cNvPr id="103442" name="Oval 53"/>
          <p:cNvSpPr>
            <a:spLocks noChangeArrowheads="1"/>
          </p:cNvSpPr>
          <p:nvPr/>
        </p:nvSpPr>
        <p:spPr bwMode="auto">
          <a:xfrm>
            <a:off x="2740025" y="2568575"/>
            <a:ext cx="993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90</a:t>
            </a:r>
          </a:p>
        </p:txBody>
      </p:sp>
      <p:sp>
        <p:nvSpPr>
          <p:cNvPr id="103443" name="Line 54"/>
          <p:cNvSpPr>
            <a:spLocks noChangeShapeType="1"/>
          </p:cNvSpPr>
          <p:nvPr/>
        </p:nvSpPr>
        <p:spPr bwMode="auto">
          <a:xfrm>
            <a:off x="3505200" y="2819400"/>
            <a:ext cx="533400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4" name="Oval 55"/>
          <p:cNvSpPr>
            <a:spLocks noChangeArrowheads="1"/>
          </p:cNvSpPr>
          <p:nvPr/>
        </p:nvSpPr>
        <p:spPr bwMode="auto">
          <a:xfrm>
            <a:off x="3505200" y="3581400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100</a:t>
            </a:r>
          </a:p>
        </p:txBody>
      </p:sp>
      <p:sp>
        <p:nvSpPr>
          <p:cNvPr id="103445" name="Line 56"/>
          <p:cNvSpPr>
            <a:spLocks noChangeShapeType="1"/>
          </p:cNvSpPr>
          <p:nvPr/>
        </p:nvSpPr>
        <p:spPr bwMode="auto">
          <a:xfrm flipH="1">
            <a:off x="2514600" y="2819400"/>
            <a:ext cx="457200" cy="9556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6" name="Oval 57"/>
          <p:cNvSpPr>
            <a:spLocks noChangeArrowheads="1"/>
          </p:cNvSpPr>
          <p:nvPr/>
        </p:nvSpPr>
        <p:spPr bwMode="auto">
          <a:xfrm>
            <a:off x="2112963" y="3559175"/>
            <a:ext cx="1316037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61 70</a:t>
            </a:r>
          </a:p>
        </p:txBody>
      </p:sp>
      <p:sp>
        <p:nvSpPr>
          <p:cNvPr id="103447" name="Line 58"/>
          <p:cNvSpPr>
            <a:spLocks noChangeShapeType="1"/>
          </p:cNvSpPr>
          <p:nvPr/>
        </p:nvSpPr>
        <p:spPr bwMode="auto">
          <a:xfrm>
            <a:off x="2341563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8" name="Line 59"/>
          <p:cNvSpPr>
            <a:spLocks noChangeShapeType="1"/>
          </p:cNvSpPr>
          <p:nvPr/>
        </p:nvSpPr>
        <p:spPr bwMode="auto">
          <a:xfrm>
            <a:off x="3290888" y="384175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9" name="Line 60"/>
          <p:cNvSpPr>
            <a:spLocks noChangeShapeType="1"/>
          </p:cNvSpPr>
          <p:nvPr/>
        </p:nvSpPr>
        <p:spPr bwMode="auto">
          <a:xfrm>
            <a:off x="3692525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50" name="Line 61"/>
          <p:cNvSpPr>
            <a:spLocks noChangeShapeType="1"/>
          </p:cNvSpPr>
          <p:nvPr/>
        </p:nvSpPr>
        <p:spPr bwMode="auto">
          <a:xfrm>
            <a:off x="4225925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51" name="Line 62"/>
          <p:cNvSpPr>
            <a:spLocks noChangeShapeType="1"/>
          </p:cNvSpPr>
          <p:nvPr/>
        </p:nvSpPr>
        <p:spPr bwMode="auto">
          <a:xfrm>
            <a:off x="2798763" y="38639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4953000" y="1524000"/>
            <a:ext cx="4076700" cy="2743200"/>
            <a:chOff x="3120" y="960"/>
            <a:chExt cx="2568" cy="1728"/>
          </a:xfrm>
        </p:grpSpPr>
        <p:sp>
          <p:nvSpPr>
            <p:cNvPr id="103484" name="Oval 35"/>
            <p:cNvSpPr>
              <a:spLocks noChangeArrowheads="1"/>
            </p:cNvSpPr>
            <p:nvPr/>
          </p:nvSpPr>
          <p:spPr bwMode="auto">
            <a:xfrm>
              <a:off x="3984" y="960"/>
              <a:ext cx="62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45</a:t>
              </a:r>
              <a:endParaRPr lang="en-US" altLang="zh-CN">
                <a:ea typeface="宋体" charset="-122"/>
                <a:sym typeface="Symbol" pitchFamily="18" charset="2"/>
              </a:endParaRPr>
            </a:p>
          </p:txBody>
        </p:sp>
        <p:sp>
          <p:nvSpPr>
            <p:cNvPr id="103485" name="Line 36"/>
            <p:cNvSpPr>
              <a:spLocks noChangeShapeType="1"/>
            </p:cNvSpPr>
            <p:nvPr/>
          </p:nvSpPr>
          <p:spPr bwMode="auto">
            <a:xfrm>
              <a:off x="4464" y="1152"/>
              <a:ext cx="622" cy="483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6" name="Line 37"/>
            <p:cNvSpPr>
              <a:spLocks noChangeShapeType="1"/>
            </p:cNvSpPr>
            <p:nvPr/>
          </p:nvSpPr>
          <p:spPr bwMode="auto">
            <a:xfrm flipH="1">
              <a:off x="3696" y="1152"/>
              <a:ext cx="432" cy="53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7" name="Oval 64"/>
            <p:cNvSpPr>
              <a:spLocks noChangeArrowheads="1"/>
            </p:cNvSpPr>
            <p:nvPr/>
          </p:nvSpPr>
          <p:spPr bwMode="auto">
            <a:xfrm>
              <a:off x="3312" y="1584"/>
              <a:ext cx="62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宋体" charset="-122"/>
              </a:endParaRPr>
            </a:p>
          </p:txBody>
        </p:sp>
        <p:sp>
          <p:nvSpPr>
            <p:cNvPr id="103488" name="Line 65"/>
            <p:cNvSpPr>
              <a:spLocks noChangeShapeType="1"/>
            </p:cNvSpPr>
            <p:nvPr/>
          </p:nvSpPr>
          <p:spPr bwMode="auto">
            <a:xfrm flipH="1">
              <a:off x="3312" y="1776"/>
              <a:ext cx="144" cy="58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9" name="Oval 66"/>
            <p:cNvSpPr>
              <a:spLocks noChangeArrowheads="1"/>
            </p:cNvSpPr>
            <p:nvPr/>
          </p:nvSpPr>
          <p:spPr bwMode="auto">
            <a:xfrm>
              <a:off x="3120" y="2256"/>
              <a:ext cx="720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3  24</a:t>
              </a:r>
            </a:p>
          </p:txBody>
        </p:sp>
        <p:sp>
          <p:nvSpPr>
            <p:cNvPr id="103490" name="Line 69"/>
            <p:cNvSpPr>
              <a:spLocks noChangeShapeType="1"/>
            </p:cNvSpPr>
            <p:nvPr/>
          </p:nvSpPr>
          <p:spPr bwMode="auto">
            <a:xfrm>
              <a:off x="3216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1" name="Line 70"/>
            <p:cNvSpPr>
              <a:spLocks noChangeShapeType="1"/>
            </p:cNvSpPr>
            <p:nvPr/>
          </p:nvSpPr>
          <p:spPr bwMode="auto">
            <a:xfrm>
              <a:off x="3456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2" name="Line 72"/>
            <p:cNvSpPr>
              <a:spLocks noChangeShapeType="1"/>
            </p:cNvSpPr>
            <p:nvPr/>
          </p:nvSpPr>
          <p:spPr bwMode="auto">
            <a:xfrm>
              <a:off x="3744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3" name="Oval 76"/>
            <p:cNvSpPr>
              <a:spLocks noChangeArrowheads="1"/>
            </p:cNvSpPr>
            <p:nvPr/>
          </p:nvSpPr>
          <p:spPr bwMode="auto">
            <a:xfrm>
              <a:off x="4608" y="1632"/>
              <a:ext cx="626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90</a:t>
              </a:r>
            </a:p>
          </p:txBody>
        </p:sp>
        <p:sp>
          <p:nvSpPr>
            <p:cNvPr id="103494" name="Line 77"/>
            <p:cNvSpPr>
              <a:spLocks noChangeShapeType="1"/>
            </p:cNvSpPr>
            <p:nvPr/>
          </p:nvSpPr>
          <p:spPr bwMode="auto">
            <a:xfrm>
              <a:off x="5090" y="1790"/>
              <a:ext cx="336" cy="67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5" name="Oval 78"/>
            <p:cNvSpPr>
              <a:spLocks noChangeArrowheads="1"/>
            </p:cNvSpPr>
            <p:nvPr/>
          </p:nvSpPr>
          <p:spPr bwMode="auto">
            <a:xfrm>
              <a:off x="5090" y="2263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100</a:t>
              </a:r>
            </a:p>
          </p:txBody>
        </p:sp>
        <p:sp>
          <p:nvSpPr>
            <p:cNvPr id="103496" name="Line 79"/>
            <p:cNvSpPr>
              <a:spLocks noChangeShapeType="1"/>
            </p:cNvSpPr>
            <p:nvPr/>
          </p:nvSpPr>
          <p:spPr bwMode="auto">
            <a:xfrm flipH="1">
              <a:off x="4466" y="1790"/>
              <a:ext cx="288" cy="60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7" name="Oval 80"/>
            <p:cNvSpPr>
              <a:spLocks noChangeArrowheads="1"/>
            </p:cNvSpPr>
            <p:nvPr/>
          </p:nvSpPr>
          <p:spPr bwMode="auto">
            <a:xfrm>
              <a:off x="4213" y="2263"/>
              <a:ext cx="829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61 70</a:t>
              </a:r>
            </a:p>
          </p:txBody>
        </p:sp>
        <p:sp>
          <p:nvSpPr>
            <p:cNvPr id="103498" name="Line 81"/>
            <p:cNvSpPr>
              <a:spLocks noChangeShapeType="1"/>
            </p:cNvSpPr>
            <p:nvPr/>
          </p:nvSpPr>
          <p:spPr bwMode="auto">
            <a:xfrm>
              <a:off x="4357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9" name="Line 82"/>
            <p:cNvSpPr>
              <a:spLocks noChangeShapeType="1"/>
            </p:cNvSpPr>
            <p:nvPr/>
          </p:nvSpPr>
          <p:spPr bwMode="auto">
            <a:xfrm>
              <a:off x="4955" y="2434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00" name="Line 83"/>
            <p:cNvSpPr>
              <a:spLocks noChangeShapeType="1"/>
            </p:cNvSpPr>
            <p:nvPr/>
          </p:nvSpPr>
          <p:spPr bwMode="auto">
            <a:xfrm>
              <a:off x="5208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01" name="Line 84"/>
            <p:cNvSpPr>
              <a:spLocks noChangeShapeType="1"/>
            </p:cNvSpPr>
            <p:nvPr/>
          </p:nvSpPr>
          <p:spPr bwMode="auto">
            <a:xfrm>
              <a:off x="5544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02" name="Line 85"/>
            <p:cNvSpPr>
              <a:spLocks noChangeShapeType="1"/>
            </p:cNvSpPr>
            <p:nvPr/>
          </p:nvSpPr>
          <p:spPr bwMode="auto">
            <a:xfrm>
              <a:off x="4645" y="244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6477000" y="1949450"/>
            <a:ext cx="1160463" cy="968375"/>
            <a:chOff x="4080" y="1228"/>
            <a:chExt cx="731" cy="610"/>
          </a:xfrm>
        </p:grpSpPr>
        <p:sp>
          <p:nvSpPr>
            <p:cNvPr id="103482" name="Freeform 88"/>
            <p:cNvSpPr>
              <a:spLocks/>
            </p:cNvSpPr>
            <p:nvPr/>
          </p:nvSpPr>
          <p:spPr bwMode="auto">
            <a:xfrm>
              <a:off x="4328" y="1228"/>
              <a:ext cx="483" cy="610"/>
            </a:xfrm>
            <a:custGeom>
              <a:avLst/>
              <a:gdLst>
                <a:gd name="T0" fmla="*/ 0 w 483"/>
                <a:gd name="T1" fmla="*/ 0 h 610"/>
                <a:gd name="T2" fmla="*/ 128 w 483"/>
                <a:gd name="T3" fmla="*/ 305 h 610"/>
                <a:gd name="T4" fmla="*/ 483 w 483"/>
                <a:gd name="T5" fmla="*/ 610 h 610"/>
                <a:gd name="T6" fmla="*/ 0 60000 65536"/>
                <a:gd name="T7" fmla="*/ 0 60000 65536"/>
                <a:gd name="T8" fmla="*/ 0 60000 65536"/>
                <a:gd name="T9" fmla="*/ 0 w 483"/>
                <a:gd name="T10" fmla="*/ 0 h 610"/>
                <a:gd name="T11" fmla="*/ 483 w 483"/>
                <a:gd name="T12" fmla="*/ 610 h 6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3" h="610">
                  <a:moveTo>
                    <a:pt x="0" y="0"/>
                  </a:moveTo>
                  <a:cubicBezTo>
                    <a:pt x="21" y="51"/>
                    <a:pt x="48" y="203"/>
                    <a:pt x="128" y="305"/>
                  </a:cubicBezTo>
                  <a:cubicBezTo>
                    <a:pt x="208" y="407"/>
                    <a:pt x="409" y="546"/>
                    <a:pt x="483" y="61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3" name="Text Box 89"/>
            <p:cNvSpPr txBox="1">
              <a:spLocks noChangeArrowheads="1"/>
            </p:cNvSpPr>
            <p:nvPr/>
          </p:nvSpPr>
          <p:spPr bwMode="auto">
            <a:xfrm>
              <a:off x="4080" y="13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45</a:t>
              </a:r>
            </a:p>
          </p:txBody>
        </p:sp>
      </p:grp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2514600" y="4495800"/>
            <a:ext cx="3695700" cy="1905000"/>
            <a:chOff x="1776" y="3072"/>
            <a:chExt cx="2328" cy="1200"/>
          </a:xfrm>
        </p:grpSpPr>
        <p:sp>
          <p:nvSpPr>
            <p:cNvPr id="103467" name="Oval 105"/>
            <p:cNvSpPr>
              <a:spLocks noChangeArrowheads="1"/>
            </p:cNvSpPr>
            <p:nvPr/>
          </p:nvSpPr>
          <p:spPr bwMode="auto">
            <a:xfrm>
              <a:off x="2592" y="3072"/>
              <a:ext cx="770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45 90</a:t>
              </a:r>
            </a:p>
          </p:txBody>
        </p:sp>
        <p:sp>
          <p:nvSpPr>
            <p:cNvPr id="103468" name="Line 99"/>
            <p:cNvSpPr>
              <a:spLocks noChangeShapeType="1"/>
            </p:cNvSpPr>
            <p:nvPr/>
          </p:nvSpPr>
          <p:spPr bwMode="auto">
            <a:xfrm flipH="1">
              <a:off x="2352" y="3264"/>
              <a:ext cx="336" cy="67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9" name="Oval 100"/>
            <p:cNvSpPr>
              <a:spLocks noChangeArrowheads="1"/>
            </p:cNvSpPr>
            <p:nvPr/>
          </p:nvSpPr>
          <p:spPr bwMode="auto">
            <a:xfrm>
              <a:off x="1776" y="3847"/>
              <a:ext cx="816" cy="33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3  24</a:t>
              </a:r>
            </a:p>
          </p:txBody>
        </p:sp>
        <p:sp>
          <p:nvSpPr>
            <p:cNvPr id="103470" name="Line 103"/>
            <p:cNvSpPr>
              <a:spLocks noChangeShapeType="1"/>
            </p:cNvSpPr>
            <p:nvPr/>
          </p:nvSpPr>
          <p:spPr bwMode="auto">
            <a:xfrm>
              <a:off x="1920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1" name="Line 104"/>
            <p:cNvSpPr>
              <a:spLocks noChangeShapeType="1"/>
            </p:cNvSpPr>
            <p:nvPr/>
          </p:nvSpPr>
          <p:spPr bwMode="auto">
            <a:xfrm>
              <a:off x="2160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2" name="Line 106"/>
            <p:cNvSpPr>
              <a:spLocks noChangeShapeType="1"/>
            </p:cNvSpPr>
            <p:nvPr/>
          </p:nvSpPr>
          <p:spPr bwMode="auto">
            <a:xfrm>
              <a:off x="3264" y="3312"/>
              <a:ext cx="578" cy="734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3" name="Oval 107"/>
            <p:cNvSpPr>
              <a:spLocks noChangeArrowheads="1"/>
            </p:cNvSpPr>
            <p:nvPr/>
          </p:nvSpPr>
          <p:spPr bwMode="auto">
            <a:xfrm>
              <a:off x="3506" y="3847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100</a:t>
              </a:r>
            </a:p>
          </p:txBody>
        </p:sp>
        <p:sp>
          <p:nvSpPr>
            <p:cNvPr id="103474" name="Line 108"/>
            <p:cNvSpPr>
              <a:spLocks noChangeShapeType="1"/>
            </p:cNvSpPr>
            <p:nvPr/>
          </p:nvSpPr>
          <p:spPr bwMode="auto">
            <a:xfrm flipH="1">
              <a:off x="2882" y="3312"/>
              <a:ext cx="94" cy="664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5" name="Oval 109"/>
            <p:cNvSpPr>
              <a:spLocks noChangeArrowheads="1"/>
            </p:cNvSpPr>
            <p:nvPr/>
          </p:nvSpPr>
          <p:spPr bwMode="auto">
            <a:xfrm>
              <a:off x="2629" y="3847"/>
              <a:ext cx="829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61 70</a:t>
              </a:r>
            </a:p>
          </p:txBody>
        </p:sp>
        <p:sp>
          <p:nvSpPr>
            <p:cNvPr id="103476" name="Line 110"/>
            <p:cNvSpPr>
              <a:spLocks noChangeShapeType="1"/>
            </p:cNvSpPr>
            <p:nvPr/>
          </p:nvSpPr>
          <p:spPr bwMode="auto">
            <a:xfrm>
              <a:off x="2773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7" name="Line 111"/>
            <p:cNvSpPr>
              <a:spLocks noChangeShapeType="1"/>
            </p:cNvSpPr>
            <p:nvPr/>
          </p:nvSpPr>
          <p:spPr bwMode="auto">
            <a:xfrm>
              <a:off x="3371" y="4018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8" name="Line 112"/>
            <p:cNvSpPr>
              <a:spLocks noChangeShapeType="1"/>
            </p:cNvSpPr>
            <p:nvPr/>
          </p:nvSpPr>
          <p:spPr bwMode="auto">
            <a:xfrm>
              <a:off x="3624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9" name="Line 113"/>
            <p:cNvSpPr>
              <a:spLocks noChangeShapeType="1"/>
            </p:cNvSpPr>
            <p:nvPr/>
          </p:nvSpPr>
          <p:spPr bwMode="auto">
            <a:xfrm>
              <a:off x="3960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0" name="Line 114"/>
            <p:cNvSpPr>
              <a:spLocks noChangeShapeType="1"/>
            </p:cNvSpPr>
            <p:nvPr/>
          </p:nvSpPr>
          <p:spPr bwMode="auto">
            <a:xfrm>
              <a:off x="3061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1" name="Line 115"/>
            <p:cNvSpPr>
              <a:spLocks noChangeShapeType="1"/>
            </p:cNvSpPr>
            <p:nvPr/>
          </p:nvSpPr>
          <p:spPr bwMode="auto">
            <a:xfrm>
              <a:off x="2448" y="4032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1219200" y="3505200"/>
            <a:ext cx="914400" cy="838200"/>
            <a:chOff x="2208" y="3216"/>
            <a:chExt cx="576" cy="528"/>
          </a:xfrm>
        </p:grpSpPr>
        <p:sp>
          <p:nvSpPr>
            <p:cNvPr id="103463" name="Line 118"/>
            <p:cNvSpPr>
              <a:spLocks noChangeShapeType="1"/>
            </p:cNvSpPr>
            <p:nvPr/>
          </p:nvSpPr>
          <p:spPr bwMode="auto">
            <a:xfrm>
              <a:off x="2208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4" name="Line 119"/>
            <p:cNvSpPr>
              <a:spLocks noChangeShapeType="1"/>
            </p:cNvSpPr>
            <p:nvPr/>
          </p:nvSpPr>
          <p:spPr bwMode="auto">
            <a:xfrm>
              <a:off x="2256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5" name="Line 120"/>
            <p:cNvSpPr>
              <a:spLocks noChangeShapeType="1"/>
            </p:cNvSpPr>
            <p:nvPr/>
          </p:nvSpPr>
          <p:spPr bwMode="auto">
            <a:xfrm>
              <a:off x="2304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6" name="Line 121"/>
            <p:cNvSpPr>
              <a:spLocks noChangeShapeType="1"/>
            </p:cNvSpPr>
            <p:nvPr/>
          </p:nvSpPr>
          <p:spPr bwMode="auto">
            <a:xfrm>
              <a:off x="2352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5105400" y="2286000"/>
            <a:ext cx="914400" cy="838200"/>
            <a:chOff x="2208" y="3216"/>
            <a:chExt cx="576" cy="528"/>
          </a:xfrm>
        </p:grpSpPr>
        <p:sp>
          <p:nvSpPr>
            <p:cNvPr id="103459" name="Line 123"/>
            <p:cNvSpPr>
              <a:spLocks noChangeShapeType="1"/>
            </p:cNvSpPr>
            <p:nvPr/>
          </p:nvSpPr>
          <p:spPr bwMode="auto">
            <a:xfrm>
              <a:off x="2208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0" name="Line 124"/>
            <p:cNvSpPr>
              <a:spLocks noChangeShapeType="1"/>
            </p:cNvSpPr>
            <p:nvPr/>
          </p:nvSpPr>
          <p:spPr bwMode="auto">
            <a:xfrm>
              <a:off x="2256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1" name="Line 125"/>
            <p:cNvSpPr>
              <a:spLocks noChangeShapeType="1"/>
            </p:cNvSpPr>
            <p:nvPr/>
          </p:nvSpPr>
          <p:spPr bwMode="auto">
            <a:xfrm>
              <a:off x="2304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2" name="Line 126"/>
            <p:cNvSpPr>
              <a:spLocks noChangeShapeType="1"/>
            </p:cNvSpPr>
            <p:nvPr/>
          </p:nvSpPr>
          <p:spPr bwMode="auto">
            <a:xfrm>
              <a:off x="2352" y="3216"/>
              <a:ext cx="43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4243" name="Freeform 131"/>
          <p:cNvSpPr>
            <a:spLocks/>
          </p:cNvSpPr>
          <p:nvPr/>
        </p:nvSpPr>
        <p:spPr bwMode="auto">
          <a:xfrm flipH="1" flipV="1">
            <a:off x="762000" y="3962400"/>
            <a:ext cx="609600" cy="152400"/>
          </a:xfrm>
          <a:custGeom>
            <a:avLst/>
            <a:gdLst>
              <a:gd name="T0" fmla="*/ 0 w 384"/>
              <a:gd name="T1" fmla="*/ 2147483647 h 96"/>
              <a:gd name="T2" fmla="*/ 2147483647 w 384"/>
              <a:gd name="T3" fmla="*/ 0 h 96"/>
              <a:gd name="T4" fmla="*/ 2147483647 w 384"/>
              <a:gd name="T5" fmla="*/ 2147483647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96"/>
                </a:moveTo>
                <a:cubicBezTo>
                  <a:pt x="40" y="48"/>
                  <a:pt x="80" y="0"/>
                  <a:pt x="144" y="0"/>
                </a:cubicBezTo>
                <a:cubicBezTo>
                  <a:pt x="208" y="0"/>
                  <a:pt x="296" y="48"/>
                  <a:pt x="384" y="9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4244" name="Freeform 132"/>
          <p:cNvSpPr>
            <a:spLocks/>
          </p:cNvSpPr>
          <p:nvPr/>
        </p:nvSpPr>
        <p:spPr bwMode="auto">
          <a:xfrm flipV="1">
            <a:off x="5943600" y="2895600"/>
            <a:ext cx="1524000" cy="228600"/>
          </a:xfrm>
          <a:custGeom>
            <a:avLst/>
            <a:gdLst>
              <a:gd name="T0" fmla="*/ 0 w 384"/>
              <a:gd name="T1" fmla="*/ 2147483647 h 96"/>
              <a:gd name="T2" fmla="*/ 2147483647 w 384"/>
              <a:gd name="T3" fmla="*/ 0 h 96"/>
              <a:gd name="T4" fmla="*/ 2147483647 w 384"/>
              <a:gd name="T5" fmla="*/ 2147483647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96"/>
                </a:moveTo>
                <a:cubicBezTo>
                  <a:pt x="40" y="48"/>
                  <a:pt x="80" y="0"/>
                  <a:pt x="144" y="0"/>
                </a:cubicBezTo>
                <a:cubicBezTo>
                  <a:pt x="208" y="0"/>
                  <a:pt x="296" y="48"/>
                  <a:pt x="384" y="9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4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4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4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4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40" grpId="0" autoUpdateAnimBg="0"/>
      <p:bldP spid="474243" grpId="0" animBg="1"/>
      <p:bldP spid="4742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2EB51-0869-483F-B05C-8DD9151282C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基本操作</a:t>
            </a:r>
          </a:p>
          <a:p>
            <a:pPr eaLnBrk="1" hangingPunct="1"/>
            <a:r>
              <a:rPr lang="en-US" altLang="zh-CN" smtClean="0"/>
              <a:t>Create(&amp;ST,  n);</a:t>
            </a:r>
          </a:p>
          <a:p>
            <a:pPr lvl="1" eaLnBrk="1" hangingPunct="1"/>
            <a:r>
              <a:rPr lang="zh-CN" altLang="en-US" smtClean="0">
                <a:solidFill>
                  <a:srgbClr val="A50021"/>
                </a:solidFill>
              </a:rPr>
              <a:t>操作结果</a:t>
            </a:r>
            <a:r>
              <a:rPr lang="zh-CN" altLang="en-US" smtClean="0"/>
              <a:t>：构造含</a:t>
            </a:r>
            <a:r>
              <a:rPr lang="en-US" altLang="zh-CN" smtClean="0"/>
              <a:t>n</a:t>
            </a:r>
            <a:r>
              <a:rPr lang="zh-CN" altLang="en-US" smtClean="0"/>
              <a:t>个数据元素的静态查找表</a:t>
            </a:r>
            <a:r>
              <a:rPr lang="en-US" altLang="zh-CN" smtClean="0"/>
              <a:t>ST</a:t>
            </a:r>
          </a:p>
          <a:p>
            <a:pPr eaLnBrk="1" hangingPunct="1"/>
            <a:r>
              <a:rPr lang="en-US" altLang="zh-CN" smtClean="0"/>
              <a:t>Destroy(&amp;ST);</a:t>
            </a:r>
          </a:p>
          <a:p>
            <a:pPr lvl="1" eaLnBrk="1" hangingPunct="1"/>
            <a:r>
              <a:rPr lang="zh-CN" altLang="en-US" smtClean="0">
                <a:solidFill>
                  <a:srgbClr val="A50021"/>
                </a:solidFill>
              </a:rPr>
              <a:t>初始条件</a:t>
            </a:r>
            <a:r>
              <a:rPr lang="zh-CN" altLang="en-US" smtClean="0"/>
              <a:t>：静态查找表</a:t>
            </a:r>
            <a:r>
              <a:rPr lang="en-US" altLang="zh-CN" smtClean="0"/>
              <a:t>ST</a:t>
            </a:r>
            <a:r>
              <a:rPr lang="zh-CN" altLang="en-US" smtClean="0"/>
              <a:t>存在</a:t>
            </a:r>
          </a:p>
          <a:p>
            <a:pPr lvl="1" eaLnBrk="1" hangingPunct="1"/>
            <a:r>
              <a:rPr lang="zh-CN" altLang="en-US" smtClean="0">
                <a:solidFill>
                  <a:srgbClr val="A50021"/>
                </a:solidFill>
              </a:rPr>
              <a:t>操作结果</a:t>
            </a:r>
            <a:r>
              <a:rPr lang="zh-CN" altLang="en-US" smtClean="0"/>
              <a:t>：销毁表</a:t>
            </a:r>
            <a:r>
              <a:rPr lang="en-US" altLang="zh-CN" smtClean="0"/>
              <a:t>ST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74C1F-37C4-4104-B6F5-6402CEA3B189}" type="slidenum">
              <a:rPr lang="en-US" altLang="zh-CN"/>
              <a:pPr>
                <a:defRPr/>
              </a:pPr>
              <a:t>110</a:t>
            </a:fld>
            <a:endParaRPr lang="en-US" altLang="zh-CN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r>
              <a:rPr lang="en-US" altLang="zh-CN" dirty="0"/>
              <a:t>-</a:t>
            </a:r>
            <a:r>
              <a:rPr lang="zh-CN" altLang="en-US" dirty="0" smtClean="0"/>
              <a:t>树查找性能分析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树中进行查找时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其查找时间主要花费在搜索结点（访问外存）上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即主要</a:t>
            </a:r>
            <a:r>
              <a:rPr lang="zh-CN" altLang="en-US" dirty="0" smtClean="0">
                <a:solidFill>
                  <a:srgbClr val="A50021"/>
                </a:solidFill>
              </a:rPr>
              <a:t>取决于</a:t>
            </a:r>
            <a:r>
              <a:rPr lang="en-US" altLang="zh-CN" dirty="0" smtClean="0">
                <a:solidFill>
                  <a:srgbClr val="A50021"/>
                </a:solidFill>
              </a:rPr>
              <a:t>B-</a:t>
            </a:r>
            <a:r>
              <a:rPr lang="zh-CN" altLang="en-US" dirty="0" smtClean="0">
                <a:solidFill>
                  <a:srgbClr val="A50021"/>
                </a:solidFill>
              </a:rPr>
              <a:t>树的深度</a:t>
            </a:r>
            <a:r>
              <a:rPr lang="en-US" altLang="zh-CN" dirty="0" smtClean="0">
                <a:solidFill>
                  <a:srgbClr val="A50021"/>
                </a:solidFill>
              </a:rPr>
              <a:t>H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考虑最坏情况：含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个关键字的 </a:t>
            </a:r>
            <a:r>
              <a:rPr lang="en-US" altLang="zh-CN" dirty="0" smtClean="0"/>
              <a:t>m </a:t>
            </a:r>
            <a:r>
              <a:rPr lang="zh-CN" altLang="en-US" dirty="0" smtClean="0"/>
              <a:t>阶 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树可能达到的最大深度 </a:t>
            </a:r>
            <a:r>
              <a:rPr lang="en-US" altLang="zh-CN" dirty="0" smtClean="0"/>
              <a:t>H ?</a:t>
            </a:r>
          </a:p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分析：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lvl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设在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阶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树中，失败节点位于第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l+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层，即叶子节点。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lvl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若树中关键码有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则失败节点数为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+1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lvl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这是因为失败发生在 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&lt;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&lt;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i+1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0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，设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 -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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N+1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 +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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dirty="0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r>
              <a:rPr lang="en-US" altLang="zh-CN" dirty="0"/>
              <a:t>-</a:t>
            </a:r>
            <a:r>
              <a:rPr lang="zh-CN" altLang="en-US" dirty="0" smtClean="0"/>
              <a:t>树查找性能分析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dirty="0" smtClean="0"/>
              <a:t>最坏情况下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阶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树的节点数：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第一层：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第二层：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第三层：</a:t>
            </a:r>
            <a:r>
              <a:rPr lang="en-US" altLang="zh-CN" dirty="0" smtClean="0"/>
              <a:t>2(</a:t>
            </a:r>
            <a:r>
              <a:rPr kumimoji="1" lang="zh-CN" altLang="en-US" dirty="0" smtClean="0">
                <a:sym typeface="Symbol" pitchFamily="18" charset="2"/>
              </a:rPr>
              <a:t></a:t>
            </a:r>
            <a:r>
              <a:rPr kumimoji="1" lang="en-US" altLang="zh-CN" dirty="0" smtClean="0"/>
              <a:t>m/2</a:t>
            </a:r>
            <a:r>
              <a:rPr kumimoji="1" lang="en-US" altLang="zh-CN" dirty="0" smtClean="0">
                <a:sym typeface="Symbol" pitchFamily="18" charset="2"/>
              </a:rPr>
              <a:t></a:t>
            </a:r>
            <a:r>
              <a:rPr lang="en-US" altLang="zh-CN" dirty="0" smtClean="0"/>
              <a:t>) ……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i="1" dirty="0" smtClean="0"/>
              <a:t>l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2(</a:t>
            </a:r>
            <a:r>
              <a:rPr kumimoji="1" lang="zh-CN" altLang="en-US" dirty="0" smtClean="0">
                <a:sym typeface="Symbol" pitchFamily="18" charset="2"/>
              </a:rPr>
              <a:t></a:t>
            </a:r>
            <a:r>
              <a:rPr kumimoji="1" lang="en-US" altLang="zh-CN" dirty="0" smtClean="0"/>
              <a:t>m/2</a:t>
            </a:r>
            <a:r>
              <a:rPr kumimoji="1" lang="en-US" altLang="zh-CN" dirty="0" smtClean="0">
                <a:sym typeface="Symbol" pitchFamily="18" charset="2"/>
              </a:rPr>
              <a:t></a:t>
            </a:r>
            <a:r>
              <a:rPr lang="en-US" altLang="zh-CN" dirty="0" smtClean="0"/>
              <a:t>)</a:t>
            </a:r>
            <a:r>
              <a:rPr lang="en-US" altLang="zh-CN" i="1" baseline="30000" dirty="0" smtClean="0"/>
              <a:t>l</a:t>
            </a:r>
            <a:r>
              <a:rPr lang="en-US" altLang="zh-CN" baseline="30000" dirty="0" smtClean="0"/>
              <a:t>-2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）第</a:t>
            </a:r>
            <a:r>
              <a:rPr kumimoji="1" lang="en-US" altLang="zh-CN" i="1" dirty="0" smtClean="0"/>
              <a:t>l</a:t>
            </a:r>
            <a:r>
              <a:rPr kumimoji="1" lang="en-US" altLang="zh-CN" dirty="0" smtClean="0"/>
              <a:t>+1</a:t>
            </a:r>
            <a:r>
              <a:rPr kumimoji="1" lang="zh-CN" altLang="en-US" dirty="0" smtClean="0"/>
              <a:t>层失败节点为</a:t>
            </a:r>
            <a:r>
              <a:rPr kumimoji="1" lang="en-US" altLang="zh-CN" dirty="0" smtClean="0"/>
              <a:t>N+1</a:t>
            </a:r>
            <a:r>
              <a:rPr kumimoji="1" lang="zh-CN" altLang="en-US" dirty="0" smtClean="0"/>
              <a:t>个（即第</a:t>
            </a:r>
            <a:r>
              <a:rPr kumimoji="1" lang="en-US" altLang="zh-CN" i="1" dirty="0" smtClean="0"/>
              <a:t>l</a:t>
            </a:r>
            <a:r>
              <a:rPr kumimoji="1" lang="zh-CN" altLang="en-US" dirty="0" smtClean="0"/>
              <a:t>层的指针数）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N+1 &gt;= </a:t>
            </a:r>
            <a:r>
              <a:rPr lang="en-US" altLang="zh-CN" dirty="0" smtClean="0"/>
              <a:t>2(</a:t>
            </a:r>
            <a:r>
              <a:rPr kumimoji="1" lang="zh-CN" altLang="en-US" dirty="0" smtClean="0">
                <a:sym typeface="Symbol" pitchFamily="18" charset="2"/>
              </a:rPr>
              <a:t></a:t>
            </a:r>
            <a:r>
              <a:rPr kumimoji="1" lang="en-US" altLang="zh-CN" dirty="0" smtClean="0"/>
              <a:t>m/2</a:t>
            </a:r>
            <a:r>
              <a:rPr kumimoji="1" lang="en-US" altLang="zh-CN" dirty="0" smtClean="0">
                <a:sym typeface="Symbol" pitchFamily="18" charset="2"/>
              </a:rPr>
              <a:t></a:t>
            </a:r>
            <a:r>
              <a:rPr lang="en-US" altLang="zh-CN" dirty="0" smtClean="0"/>
              <a:t>)</a:t>
            </a:r>
            <a:r>
              <a:rPr lang="en-US" altLang="zh-CN" i="1" baseline="30000" dirty="0" smtClean="0"/>
              <a:t>l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 =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log</a:t>
            </a:r>
            <a:r>
              <a:rPr kumimoji="1" lang="en-US" altLang="zh-CN" baseline="-25000" dirty="0" err="1">
                <a:solidFill>
                  <a:srgbClr val="FF0000"/>
                </a:solidFill>
                <a:sym typeface="Symbol" pitchFamily="18" charset="2"/>
              </a:rPr>
              <a:t></a:t>
            </a:r>
            <a:r>
              <a:rPr kumimoji="1" lang="en-US" altLang="zh-CN" baseline="-25000" dirty="0" err="1">
                <a:solidFill>
                  <a:srgbClr val="FF0000"/>
                </a:solidFill>
              </a:rPr>
              <a:t>m</a:t>
            </a:r>
            <a:r>
              <a:rPr kumimoji="1" lang="en-US" altLang="zh-CN" baseline="-25000" dirty="0">
                <a:solidFill>
                  <a:srgbClr val="FF0000"/>
                </a:solidFill>
              </a:rPr>
              <a:t>/2</a:t>
            </a:r>
            <a:r>
              <a:rPr kumimoji="1" lang="en-US" altLang="zh-CN" baseline="-25000" dirty="0">
                <a:solidFill>
                  <a:srgbClr val="FF0000"/>
                </a:solidFill>
                <a:sym typeface="Symbol" pitchFamily="18" charset="2"/>
              </a:rPr>
              <a:t></a:t>
            </a:r>
            <a:r>
              <a:rPr kumimoji="1" lang="en-US" altLang="zh-CN" dirty="0">
                <a:solidFill>
                  <a:srgbClr val="FF0000"/>
                </a:solidFill>
              </a:rPr>
              <a:t>((N+1)/2)+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baseline="30000" dirty="0" smtClean="0">
              <a:solidFill>
                <a:srgbClr val="FF0000"/>
              </a:solidFill>
            </a:endParaRPr>
          </a:p>
          <a:p>
            <a:pPr eaLnBrk="1" hangingPunct="1"/>
            <a:r>
              <a:rPr kumimoji="1" lang="zh-CN" altLang="en-US" dirty="0" smtClean="0">
                <a:solidFill>
                  <a:srgbClr val="800080"/>
                </a:solidFill>
              </a:rPr>
              <a:t>所以：在含 </a:t>
            </a:r>
            <a:r>
              <a:rPr kumimoji="1" lang="en-US" altLang="zh-CN" dirty="0" smtClean="0">
                <a:solidFill>
                  <a:srgbClr val="800080"/>
                </a:solidFill>
              </a:rPr>
              <a:t>N </a:t>
            </a:r>
            <a:r>
              <a:rPr kumimoji="1" lang="zh-CN" altLang="en-US" dirty="0" smtClean="0">
                <a:solidFill>
                  <a:srgbClr val="800080"/>
                </a:solidFill>
              </a:rPr>
              <a:t>个关键字的 </a:t>
            </a:r>
            <a:r>
              <a:rPr kumimoji="1" lang="en-US" altLang="zh-CN" dirty="0" smtClean="0">
                <a:solidFill>
                  <a:srgbClr val="800080"/>
                </a:solidFill>
              </a:rPr>
              <a:t>B-</a:t>
            </a:r>
            <a:r>
              <a:rPr kumimoji="1" lang="zh-CN" altLang="en-US" dirty="0" smtClean="0">
                <a:solidFill>
                  <a:srgbClr val="800080"/>
                </a:solidFill>
              </a:rPr>
              <a:t>树上进行一次查找</a:t>
            </a:r>
            <a:r>
              <a:rPr kumimoji="1" lang="en-US" altLang="zh-CN" dirty="0" smtClean="0">
                <a:solidFill>
                  <a:srgbClr val="800080"/>
                </a:solidFill>
              </a:rPr>
              <a:t>, </a:t>
            </a:r>
            <a:r>
              <a:rPr kumimoji="1" lang="zh-CN" altLang="en-US" dirty="0" smtClean="0">
                <a:solidFill>
                  <a:srgbClr val="800080"/>
                </a:solidFill>
              </a:rPr>
              <a:t>需访问的结点个数不超过</a:t>
            </a:r>
          </a:p>
          <a:p>
            <a:pPr lvl="1" eaLnBrk="1" hangingPunct="1"/>
            <a:r>
              <a:rPr kumimoji="1" lang="en-US" altLang="zh-CN" dirty="0" err="1" smtClean="0">
                <a:solidFill>
                  <a:srgbClr val="FF0000"/>
                </a:solidFill>
              </a:rPr>
              <a:t>log</a:t>
            </a:r>
            <a:r>
              <a:rPr kumimoji="1" lang="en-US" altLang="zh-CN" baseline="-25000" dirty="0" err="1" smtClean="0">
                <a:solidFill>
                  <a:srgbClr val="FF0000"/>
                </a:solidFill>
                <a:sym typeface="Symbol" pitchFamily="18" charset="2"/>
              </a:rPr>
              <a:t></a:t>
            </a:r>
            <a:r>
              <a:rPr kumimoji="1" lang="en-US" altLang="zh-CN" baseline="-25000" dirty="0" err="1" smtClean="0">
                <a:solidFill>
                  <a:srgbClr val="FF0000"/>
                </a:solidFill>
              </a:rPr>
              <a:t>m</a:t>
            </a:r>
            <a:r>
              <a:rPr kumimoji="1" lang="en-US" altLang="zh-CN" baseline="-25000" dirty="0" smtClean="0">
                <a:solidFill>
                  <a:srgbClr val="FF0000"/>
                </a:solidFill>
              </a:rPr>
              <a:t>/2</a:t>
            </a:r>
            <a:r>
              <a:rPr kumimoji="1" lang="en-US" altLang="zh-CN" baseline="-25000" dirty="0" smtClean="0">
                <a:solidFill>
                  <a:srgbClr val="FF0000"/>
                </a:solidFill>
                <a:sym typeface="Symbol" pitchFamily="18" charset="2"/>
              </a:rPr>
              <a:t></a:t>
            </a:r>
            <a:r>
              <a:rPr kumimoji="1" lang="en-US" altLang="zh-CN" dirty="0" smtClean="0">
                <a:solidFill>
                  <a:srgbClr val="FF0000"/>
                </a:solidFill>
              </a:rPr>
              <a:t>((N+1)/2)+1</a:t>
            </a:r>
          </a:p>
          <a:p>
            <a:pPr lvl="1"/>
            <a:endParaRPr kumimoji="1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rgbClr val="800080"/>
                </a:solidFill>
              </a:rPr>
              <a:t>所以：在含 </a:t>
            </a:r>
            <a:r>
              <a:rPr kumimoji="1" lang="en-US" altLang="zh-CN" dirty="0" smtClean="0">
                <a:solidFill>
                  <a:srgbClr val="800080"/>
                </a:solidFill>
              </a:rPr>
              <a:t>N </a:t>
            </a:r>
            <a:r>
              <a:rPr kumimoji="1" lang="zh-CN" altLang="en-US" dirty="0" smtClean="0">
                <a:solidFill>
                  <a:srgbClr val="800080"/>
                </a:solidFill>
              </a:rPr>
              <a:t>个关键字的 </a:t>
            </a:r>
            <a:r>
              <a:rPr kumimoji="1" lang="en-US" altLang="zh-CN" dirty="0" smtClean="0">
                <a:solidFill>
                  <a:srgbClr val="800080"/>
                </a:solidFill>
              </a:rPr>
              <a:t>B-</a:t>
            </a:r>
            <a:r>
              <a:rPr kumimoji="1" lang="zh-CN" altLang="en-US" dirty="0" smtClean="0">
                <a:solidFill>
                  <a:srgbClr val="800080"/>
                </a:solidFill>
              </a:rPr>
              <a:t>树上进行一次查找</a:t>
            </a:r>
            <a:r>
              <a:rPr kumimoji="1" lang="en-US" altLang="zh-CN" dirty="0" smtClean="0">
                <a:solidFill>
                  <a:srgbClr val="800080"/>
                </a:solidFill>
              </a:rPr>
              <a:t>, </a:t>
            </a:r>
            <a:r>
              <a:rPr kumimoji="1" lang="zh-CN" altLang="en-US" dirty="0" smtClean="0">
                <a:solidFill>
                  <a:srgbClr val="800080"/>
                </a:solidFill>
              </a:rPr>
              <a:t>需访问的结点个数不超过</a:t>
            </a:r>
          </a:p>
          <a:p>
            <a:pPr lvl="1" eaLnBrk="1" hangingPunct="1"/>
            <a:r>
              <a:rPr kumimoji="1" lang="en-US" altLang="zh-CN" dirty="0" err="1" smtClean="0">
                <a:solidFill>
                  <a:srgbClr val="FF0000"/>
                </a:solidFill>
              </a:rPr>
              <a:t>log</a:t>
            </a:r>
            <a:r>
              <a:rPr kumimoji="1" lang="en-US" altLang="zh-CN" baseline="-25000" dirty="0" err="1" smtClean="0">
                <a:solidFill>
                  <a:srgbClr val="FF0000"/>
                </a:solidFill>
                <a:sym typeface="Symbol" pitchFamily="18" charset="2"/>
              </a:rPr>
              <a:t></a:t>
            </a:r>
            <a:r>
              <a:rPr kumimoji="1" lang="en-US" altLang="zh-CN" baseline="-25000" dirty="0" err="1" smtClean="0">
                <a:solidFill>
                  <a:srgbClr val="FF0000"/>
                </a:solidFill>
              </a:rPr>
              <a:t>m</a:t>
            </a:r>
            <a:r>
              <a:rPr kumimoji="1" lang="en-US" altLang="zh-CN" baseline="-25000" dirty="0" smtClean="0">
                <a:solidFill>
                  <a:srgbClr val="FF0000"/>
                </a:solidFill>
              </a:rPr>
              <a:t>/2</a:t>
            </a:r>
            <a:r>
              <a:rPr kumimoji="1" lang="en-US" altLang="zh-CN" baseline="-25000" dirty="0" smtClean="0">
                <a:solidFill>
                  <a:srgbClr val="FF0000"/>
                </a:solidFill>
                <a:sym typeface="Symbol" pitchFamily="18" charset="2"/>
              </a:rPr>
              <a:t></a:t>
            </a:r>
            <a:r>
              <a:rPr kumimoji="1" lang="en-US" altLang="zh-CN" dirty="0" smtClean="0">
                <a:solidFill>
                  <a:srgbClr val="FF0000"/>
                </a:solidFill>
              </a:rPr>
              <a:t>((N+1)/2)+1</a:t>
            </a:r>
          </a:p>
          <a:p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示例：若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B-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树的阶数 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= 199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，关键码总数 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= 1999999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，则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B-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树的高度 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不超过 </a:t>
            </a:r>
          </a:p>
          <a:p>
            <a:pPr>
              <a:buFont typeface="Monotype Sorts" pitchFamily="2" charset="2"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lang="en-US" altLang="zh-CN" sz="3200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log</a:t>
            </a:r>
            <a:r>
              <a:rPr lang="en-US" altLang="zh-CN" sz="3200" baseline="-25000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100 </a:t>
            </a:r>
            <a:r>
              <a:rPr lang="en-US" altLang="zh-CN" sz="3200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1000000 +1= 4</a:t>
            </a:r>
            <a:endParaRPr lang="zh-CN" altLang="en-US" dirty="0" smtClean="0">
              <a:solidFill>
                <a:srgbClr val="66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635256" y="6147786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001929" y="6165304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6299299" y="6147786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1979712" y="6139027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9A7EA-AE29-498A-9E15-37DC7C14820A}" type="slidenum">
              <a:rPr lang="en-US" altLang="zh-CN"/>
              <a:pPr>
                <a:defRPr/>
              </a:pPr>
              <a:t>113</a:t>
            </a:fld>
            <a:endParaRPr lang="en-US" altLang="zh-CN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6) B+</a:t>
            </a:r>
            <a:r>
              <a:rPr lang="zh-CN" altLang="en-US" smtClean="0"/>
              <a:t>树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14400"/>
            <a:ext cx="8642350" cy="51847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3200" dirty="0" smtClean="0"/>
              <a:t>B+</a:t>
            </a:r>
            <a:r>
              <a:rPr lang="zh-CN" altLang="en-US" sz="3200" dirty="0" smtClean="0"/>
              <a:t>树：</a:t>
            </a:r>
            <a:r>
              <a:rPr lang="en-US" altLang="zh-CN" sz="3200" dirty="0" smtClean="0">
                <a:solidFill>
                  <a:srgbClr val="FF0000"/>
                </a:solidFill>
              </a:rPr>
              <a:t>B-</a:t>
            </a:r>
            <a:r>
              <a:rPr lang="zh-CN" altLang="en-US" sz="3200" dirty="0" smtClean="0">
                <a:solidFill>
                  <a:srgbClr val="FF0000"/>
                </a:solidFill>
              </a:rPr>
              <a:t>树的一种变形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lang="zh-CN" altLang="en-US" dirty="0" smtClean="0"/>
              <a:t>定义：一棵</a:t>
            </a:r>
            <a:r>
              <a:rPr lang="en-US" altLang="zh-CN" dirty="0" smtClean="0"/>
              <a:t>m</a:t>
            </a:r>
            <a:r>
              <a:rPr lang="zh-CN" altLang="en-US" dirty="0" smtClean="0"/>
              <a:t>阶的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树是满足下列特征的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叉树：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dirty="0" smtClean="0"/>
              <a:t>(1) </a:t>
            </a:r>
            <a:r>
              <a:rPr lang="zh-CN" altLang="en-US" dirty="0" smtClean="0"/>
              <a:t>树中每个结点至多有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棵子树；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dirty="0" smtClean="0"/>
              <a:t>(2) </a:t>
            </a:r>
            <a:r>
              <a:rPr lang="zh-CN" altLang="en-US" dirty="0" smtClean="0"/>
              <a:t>若根结点不是叶子结点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则至少有两棵子树；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dirty="0" smtClean="0"/>
              <a:t>(3) </a:t>
            </a:r>
            <a:r>
              <a:rPr lang="zh-CN" altLang="en-US" dirty="0" smtClean="0"/>
              <a:t>除根之外的所有非终端结点至少有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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/2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</a:t>
            </a:r>
            <a:r>
              <a:rPr lang="en-US" altLang="zh-CN" sz="3300" b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/>
              <a:t>棵子树；</a:t>
            </a:r>
          </a:p>
        </p:txBody>
      </p:sp>
      <p:grpSp>
        <p:nvGrpSpPr>
          <p:cNvPr id="105477" name="Group 37"/>
          <p:cNvGrpSpPr>
            <a:grpSpLocks/>
          </p:cNvGrpSpPr>
          <p:nvPr/>
        </p:nvGrpSpPr>
        <p:grpSpPr bwMode="auto">
          <a:xfrm>
            <a:off x="1033463" y="3352800"/>
            <a:ext cx="7196137" cy="3276600"/>
            <a:chOff x="651" y="2112"/>
            <a:chExt cx="4533" cy="2064"/>
          </a:xfrm>
        </p:grpSpPr>
        <p:sp>
          <p:nvSpPr>
            <p:cNvPr id="105482" name="Line 6"/>
            <p:cNvSpPr>
              <a:spLocks noChangeShapeType="1"/>
            </p:cNvSpPr>
            <p:nvPr/>
          </p:nvSpPr>
          <p:spPr bwMode="auto">
            <a:xfrm>
              <a:off x="864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3" name="Line 7"/>
            <p:cNvSpPr>
              <a:spLocks noChangeShapeType="1"/>
            </p:cNvSpPr>
            <p:nvPr/>
          </p:nvSpPr>
          <p:spPr bwMode="auto">
            <a:xfrm>
              <a:off x="120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4" name="Line 8"/>
            <p:cNvSpPr>
              <a:spLocks noChangeShapeType="1"/>
            </p:cNvSpPr>
            <p:nvPr/>
          </p:nvSpPr>
          <p:spPr bwMode="auto">
            <a:xfrm>
              <a:off x="168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5" name="Line 9"/>
            <p:cNvSpPr>
              <a:spLocks noChangeShapeType="1"/>
            </p:cNvSpPr>
            <p:nvPr/>
          </p:nvSpPr>
          <p:spPr bwMode="auto">
            <a:xfrm>
              <a:off x="1968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6" name="Line 10"/>
            <p:cNvSpPr>
              <a:spLocks noChangeShapeType="1"/>
            </p:cNvSpPr>
            <p:nvPr/>
          </p:nvSpPr>
          <p:spPr bwMode="auto">
            <a:xfrm>
              <a:off x="273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7" name="Line 11"/>
            <p:cNvSpPr>
              <a:spLocks noChangeShapeType="1"/>
            </p:cNvSpPr>
            <p:nvPr/>
          </p:nvSpPr>
          <p:spPr bwMode="auto">
            <a:xfrm>
              <a:off x="3072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8" name="Line 12"/>
            <p:cNvSpPr>
              <a:spLocks noChangeShapeType="1"/>
            </p:cNvSpPr>
            <p:nvPr/>
          </p:nvSpPr>
          <p:spPr bwMode="auto">
            <a:xfrm>
              <a:off x="360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89" name="Line 13"/>
            <p:cNvSpPr>
              <a:spLocks noChangeShapeType="1"/>
            </p:cNvSpPr>
            <p:nvPr/>
          </p:nvSpPr>
          <p:spPr bwMode="auto">
            <a:xfrm>
              <a:off x="393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0" name="Line 14"/>
            <p:cNvSpPr>
              <a:spLocks noChangeShapeType="1"/>
            </p:cNvSpPr>
            <p:nvPr/>
          </p:nvSpPr>
          <p:spPr bwMode="auto">
            <a:xfrm>
              <a:off x="441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1" name="Line 15"/>
            <p:cNvSpPr>
              <a:spLocks noChangeShapeType="1"/>
            </p:cNvSpPr>
            <p:nvPr/>
          </p:nvSpPr>
          <p:spPr bwMode="auto">
            <a:xfrm>
              <a:off x="468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2" name="Line 16"/>
            <p:cNvSpPr>
              <a:spLocks noChangeShapeType="1"/>
            </p:cNvSpPr>
            <p:nvPr/>
          </p:nvSpPr>
          <p:spPr bwMode="auto">
            <a:xfrm>
              <a:off x="4944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3" name="Line 17"/>
            <p:cNvSpPr>
              <a:spLocks noChangeShapeType="1"/>
            </p:cNvSpPr>
            <p:nvPr/>
          </p:nvSpPr>
          <p:spPr bwMode="auto">
            <a:xfrm>
              <a:off x="225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4" name="Line 18"/>
            <p:cNvSpPr>
              <a:spLocks noChangeShapeType="1"/>
            </p:cNvSpPr>
            <p:nvPr/>
          </p:nvSpPr>
          <p:spPr bwMode="auto">
            <a:xfrm>
              <a:off x="3072" y="2744"/>
              <a:ext cx="672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5" name="Line 19"/>
            <p:cNvSpPr>
              <a:spLocks noChangeShapeType="1"/>
            </p:cNvSpPr>
            <p:nvPr/>
          </p:nvSpPr>
          <p:spPr bwMode="auto">
            <a:xfrm flipH="1">
              <a:off x="2016" y="2792"/>
              <a:ext cx="624" cy="48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6" name="Oval 20"/>
            <p:cNvSpPr>
              <a:spLocks noChangeArrowheads="1"/>
            </p:cNvSpPr>
            <p:nvPr/>
          </p:nvSpPr>
          <p:spPr bwMode="auto">
            <a:xfrm>
              <a:off x="2496" y="2552"/>
              <a:ext cx="74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59 97</a:t>
              </a:r>
            </a:p>
          </p:txBody>
        </p:sp>
        <p:sp>
          <p:nvSpPr>
            <p:cNvPr id="105497" name="Line 21"/>
            <p:cNvSpPr>
              <a:spLocks noChangeShapeType="1"/>
            </p:cNvSpPr>
            <p:nvPr/>
          </p:nvSpPr>
          <p:spPr bwMode="auto">
            <a:xfrm flipH="1">
              <a:off x="2016" y="3272"/>
              <a:ext cx="0" cy="57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8" name="Line 22"/>
            <p:cNvSpPr>
              <a:spLocks noChangeShapeType="1"/>
            </p:cNvSpPr>
            <p:nvPr/>
          </p:nvSpPr>
          <p:spPr bwMode="auto">
            <a:xfrm flipH="1">
              <a:off x="1152" y="3320"/>
              <a:ext cx="628" cy="43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9" name="Line 23"/>
            <p:cNvSpPr>
              <a:spLocks noChangeShapeType="1"/>
            </p:cNvSpPr>
            <p:nvPr/>
          </p:nvSpPr>
          <p:spPr bwMode="auto">
            <a:xfrm>
              <a:off x="2208" y="3272"/>
              <a:ext cx="624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00" name="Line 24"/>
            <p:cNvSpPr>
              <a:spLocks noChangeShapeType="1"/>
            </p:cNvSpPr>
            <p:nvPr/>
          </p:nvSpPr>
          <p:spPr bwMode="auto">
            <a:xfrm>
              <a:off x="4032" y="3320"/>
              <a:ext cx="624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01" name="Line 25"/>
            <p:cNvSpPr>
              <a:spLocks noChangeShapeType="1"/>
            </p:cNvSpPr>
            <p:nvPr/>
          </p:nvSpPr>
          <p:spPr bwMode="auto">
            <a:xfrm flipH="1">
              <a:off x="3696" y="3272"/>
              <a:ext cx="192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02" name="Oval 26"/>
            <p:cNvSpPr>
              <a:spLocks noChangeArrowheads="1"/>
            </p:cNvSpPr>
            <p:nvPr/>
          </p:nvSpPr>
          <p:spPr bwMode="auto">
            <a:xfrm>
              <a:off x="1488" y="3080"/>
              <a:ext cx="960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  <a:sym typeface="Symbol" pitchFamily="18" charset="2"/>
                </a:rPr>
                <a:t>15 44 59</a:t>
              </a:r>
            </a:p>
          </p:txBody>
        </p:sp>
        <p:sp>
          <p:nvSpPr>
            <p:cNvPr id="105503" name="Oval 27"/>
            <p:cNvSpPr>
              <a:spLocks noChangeArrowheads="1"/>
            </p:cNvSpPr>
            <p:nvPr/>
          </p:nvSpPr>
          <p:spPr bwMode="auto">
            <a:xfrm>
              <a:off x="3504" y="3080"/>
              <a:ext cx="75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72  97</a:t>
              </a:r>
            </a:p>
          </p:txBody>
        </p:sp>
        <p:sp>
          <p:nvSpPr>
            <p:cNvPr id="105504" name="Oval 28"/>
            <p:cNvSpPr>
              <a:spLocks noChangeArrowheads="1"/>
            </p:cNvSpPr>
            <p:nvPr/>
          </p:nvSpPr>
          <p:spPr bwMode="auto">
            <a:xfrm>
              <a:off x="651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10  15</a:t>
              </a:r>
            </a:p>
          </p:txBody>
        </p:sp>
        <p:sp>
          <p:nvSpPr>
            <p:cNvPr id="105505" name="Oval 29"/>
            <p:cNvSpPr>
              <a:spLocks noChangeArrowheads="1"/>
            </p:cNvSpPr>
            <p:nvPr/>
          </p:nvSpPr>
          <p:spPr bwMode="auto">
            <a:xfrm>
              <a:off x="2540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51 59</a:t>
              </a:r>
            </a:p>
          </p:txBody>
        </p:sp>
        <p:sp>
          <p:nvSpPr>
            <p:cNvPr id="105506" name="Oval 30"/>
            <p:cNvSpPr>
              <a:spLocks noChangeArrowheads="1"/>
            </p:cNvSpPr>
            <p:nvPr/>
          </p:nvSpPr>
          <p:spPr bwMode="auto">
            <a:xfrm>
              <a:off x="1503" y="3704"/>
              <a:ext cx="960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  <a:sym typeface="Symbol" pitchFamily="18" charset="2"/>
                </a:rPr>
                <a:t>21 37 44</a:t>
              </a:r>
            </a:p>
          </p:txBody>
        </p:sp>
        <p:sp>
          <p:nvSpPr>
            <p:cNvPr id="105507" name="Oval 31"/>
            <p:cNvSpPr>
              <a:spLocks noChangeArrowheads="1"/>
            </p:cNvSpPr>
            <p:nvPr/>
          </p:nvSpPr>
          <p:spPr bwMode="auto">
            <a:xfrm>
              <a:off x="3371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68 72</a:t>
              </a:r>
            </a:p>
          </p:txBody>
        </p:sp>
        <p:sp>
          <p:nvSpPr>
            <p:cNvPr id="105508" name="Oval 32"/>
            <p:cNvSpPr>
              <a:spLocks noChangeArrowheads="1"/>
            </p:cNvSpPr>
            <p:nvPr/>
          </p:nvSpPr>
          <p:spPr bwMode="auto">
            <a:xfrm>
              <a:off x="4224" y="3704"/>
              <a:ext cx="960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  <a:sym typeface="Symbol" pitchFamily="18" charset="2"/>
                </a:rPr>
                <a:t>85 91 97</a:t>
              </a:r>
            </a:p>
          </p:txBody>
        </p:sp>
        <p:sp>
          <p:nvSpPr>
            <p:cNvPr id="105509" name="Freeform 35"/>
            <p:cNvSpPr>
              <a:spLocks/>
            </p:cNvSpPr>
            <p:nvPr/>
          </p:nvSpPr>
          <p:spPr bwMode="auto">
            <a:xfrm>
              <a:off x="2352" y="2208"/>
              <a:ext cx="456" cy="336"/>
            </a:xfrm>
            <a:custGeom>
              <a:avLst/>
              <a:gdLst>
                <a:gd name="T0" fmla="*/ 0 w 456"/>
                <a:gd name="T1" fmla="*/ 0 h 432"/>
                <a:gd name="T2" fmla="*/ 432 w 456"/>
                <a:gd name="T3" fmla="*/ 14 h 432"/>
                <a:gd name="T4" fmla="*/ 144 w 456"/>
                <a:gd name="T5" fmla="*/ 68 h 432"/>
                <a:gd name="T6" fmla="*/ 432 w 456"/>
                <a:gd name="T7" fmla="*/ 123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"/>
                <a:gd name="T13" fmla="*/ 0 h 432"/>
                <a:gd name="T14" fmla="*/ 456 w 45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" h="432">
                  <a:moveTo>
                    <a:pt x="0" y="0"/>
                  </a:moveTo>
                  <a:cubicBezTo>
                    <a:pt x="204" y="4"/>
                    <a:pt x="408" y="8"/>
                    <a:pt x="432" y="48"/>
                  </a:cubicBezTo>
                  <a:cubicBezTo>
                    <a:pt x="456" y="88"/>
                    <a:pt x="144" y="176"/>
                    <a:pt x="144" y="240"/>
                  </a:cubicBezTo>
                  <a:cubicBezTo>
                    <a:pt x="144" y="304"/>
                    <a:pt x="288" y="368"/>
                    <a:pt x="432" y="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10" name="Text Box 36"/>
            <p:cNvSpPr txBox="1">
              <a:spLocks noChangeArrowheads="1"/>
            </p:cNvSpPr>
            <p:nvPr/>
          </p:nvSpPr>
          <p:spPr bwMode="auto">
            <a:xfrm>
              <a:off x="1968" y="211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root</a:t>
              </a:r>
            </a:p>
          </p:txBody>
        </p:sp>
      </p:grpSp>
      <p:sp>
        <p:nvSpPr>
          <p:cNvPr id="105478" name="AutoShape 38"/>
          <p:cNvSpPr>
            <a:spLocks noChangeArrowheads="1"/>
          </p:cNvSpPr>
          <p:nvPr/>
        </p:nvSpPr>
        <p:spPr bwMode="auto">
          <a:xfrm>
            <a:off x="6934200" y="3505200"/>
            <a:ext cx="1905000" cy="990600"/>
          </a:xfrm>
          <a:prstGeom prst="wedgeEllipseCallout">
            <a:avLst>
              <a:gd name="adj1" fmla="val -147917"/>
              <a:gd name="adj2" fmla="val 310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400"/>
          </a:p>
        </p:txBody>
      </p:sp>
      <p:sp>
        <p:nvSpPr>
          <p:cNvPr id="105479" name="AutoShape 39"/>
          <p:cNvSpPr>
            <a:spLocks noChangeArrowheads="1"/>
          </p:cNvSpPr>
          <p:nvPr/>
        </p:nvSpPr>
        <p:spPr bwMode="auto">
          <a:xfrm>
            <a:off x="7162800" y="4953000"/>
            <a:ext cx="1752600" cy="685800"/>
          </a:xfrm>
          <a:prstGeom prst="wedgeEllipseCallout">
            <a:avLst>
              <a:gd name="adj1" fmla="val -36685"/>
              <a:gd name="adj2" fmla="val 88889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/>
              <a:t>叶节点</a:t>
            </a:r>
          </a:p>
        </p:txBody>
      </p:sp>
      <p:sp>
        <p:nvSpPr>
          <p:cNvPr id="105480" name="AutoShape 40"/>
          <p:cNvSpPr>
            <a:spLocks noChangeArrowheads="1"/>
          </p:cNvSpPr>
          <p:nvPr/>
        </p:nvSpPr>
        <p:spPr bwMode="auto">
          <a:xfrm>
            <a:off x="6934200" y="3505200"/>
            <a:ext cx="1905000" cy="990600"/>
          </a:xfrm>
          <a:prstGeom prst="wedgeEllipseCallout">
            <a:avLst>
              <a:gd name="adj1" fmla="val -78000"/>
              <a:gd name="adj2" fmla="val 935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/>
              <a:t>分支</a:t>
            </a:r>
          </a:p>
          <a:p>
            <a:pPr algn="ctr"/>
            <a:r>
              <a:rPr lang="zh-CN" altLang="en-US" sz="2400"/>
              <a:t>节点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3636744" y="6147786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5003417" y="6165304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6300787" y="6147786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1981200" y="6139027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7ACE3-94CE-4204-9290-F83AADCF08C8}" type="slidenum">
              <a:rPr lang="en-US" altLang="zh-CN"/>
              <a:pPr>
                <a:defRPr/>
              </a:pPr>
              <a:t>114</a:t>
            </a:fld>
            <a:endParaRPr lang="en-US" altLang="zh-CN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6) B+</a:t>
            </a:r>
            <a:r>
              <a:rPr lang="zh-CN" altLang="en-US" smtClean="0"/>
              <a:t>树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(4) 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r>
              <a:rPr lang="en-US" altLang="zh-CN" dirty="0" smtClean="0">
                <a:solidFill>
                  <a:srgbClr val="FF0000"/>
                </a:solidFill>
              </a:rPr>
              <a:t>n </a:t>
            </a:r>
            <a:r>
              <a:rPr lang="zh-CN" altLang="en-US" dirty="0" smtClean="0">
                <a:solidFill>
                  <a:srgbClr val="FF0000"/>
                </a:solidFill>
              </a:rPr>
              <a:t>棵子树的结点有 </a:t>
            </a:r>
            <a:r>
              <a:rPr lang="en-US" altLang="zh-CN" dirty="0" smtClean="0">
                <a:solidFill>
                  <a:srgbClr val="FF0000"/>
                </a:solidFill>
              </a:rPr>
              <a:t>n </a:t>
            </a:r>
            <a:r>
              <a:rPr lang="zh-CN" altLang="en-US" dirty="0" smtClean="0">
                <a:solidFill>
                  <a:srgbClr val="FF0000"/>
                </a:solidFill>
              </a:rPr>
              <a:t>个关键字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每个结点包含：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 </a:t>
            </a:r>
            <a:r>
              <a:rPr lang="en-US" altLang="zh-CN" i="1" dirty="0" smtClean="0"/>
              <a:t>k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 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,  </a:t>
            </a:r>
            <a:r>
              <a:rPr lang="en-US" altLang="zh-CN" i="1" dirty="0" smtClean="0"/>
              <a:t>k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 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,  …… ,  </a:t>
            </a:r>
            <a:r>
              <a:rPr lang="en-US" altLang="zh-CN" i="1" dirty="0" err="1" smtClean="0"/>
              <a:t>k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,  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 ) , 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, </a:t>
            </a:r>
            <a:endParaRPr lang="zh-CN" altLang="en-US" dirty="0" smtClean="0"/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dirty="0" smtClean="0"/>
              <a:t>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i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为关键字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且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+1</a:t>
            </a:r>
            <a:r>
              <a:rPr lang="zh-CN" altLang="en-US" dirty="0" smtClean="0"/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i="1" dirty="0" err="1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为指向子树根结点的指针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且指针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所指子树中所有结点的关键字均小于</a:t>
            </a:r>
            <a:r>
              <a:rPr lang="zh-CN" altLang="en-US" dirty="0"/>
              <a:t>等于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i</a:t>
            </a:r>
            <a:r>
              <a:rPr lang="zh-CN" altLang="en-US" dirty="0" smtClean="0"/>
              <a:t>。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478243" name="AutoShape 35"/>
          <p:cNvSpPr>
            <a:spLocks noChangeArrowheads="1"/>
          </p:cNvSpPr>
          <p:nvPr/>
        </p:nvSpPr>
        <p:spPr bwMode="auto">
          <a:xfrm>
            <a:off x="457200" y="0"/>
            <a:ext cx="2590800" cy="990600"/>
          </a:xfrm>
          <a:prstGeom prst="wedgeEllipseCallout">
            <a:avLst>
              <a:gd name="adj1" fmla="val 23528"/>
              <a:gd name="adj2" fmla="val 90866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/>
              <a:t>与</a:t>
            </a:r>
            <a:r>
              <a:rPr lang="en-US" altLang="zh-CN" sz="2400" dirty="0"/>
              <a:t>B-</a:t>
            </a:r>
            <a:r>
              <a:rPr lang="zh-CN" altLang="en-US" sz="2400" dirty="0"/>
              <a:t>树的第一个区别</a:t>
            </a:r>
          </a:p>
        </p:txBody>
      </p:sp>
      <p:grpSp>
        <p:nvGrpSpPr>
          <p:cNvPr id="106502" name="Group 38"/>
          <p:cNvGrpSpPr>
            <a:grpSpLocks/>
          </p:cNvGrpSpPr>
          <p:nvPr/>
        </p:nvGrpSpPr>
        <p:grpSpPr bwMode="auto">
          <a:xfrm>
            <a:off x="1033463" y="3352800"/>
            <a:ext cx="7196137" cy="3276600"/>
            <a:chOff x="651" y="2112"/>
            <a:chExt cx="4533" cy="2064"/>
          </a:xfrm>
        </p:grpSpPr>
        <p:sp>
          <p:nvSpPr>
            <p:cNvPr id="106507" name="Line 40"/>
            <p:cNvSpPr>
              <a:spLocks noChangeShapeType="1"/>
            </p:cNvSpPr>
            <p:nvPr/>
          </p:nvSpPr>
          <p:spPr bwMode="auto">
            <a:xfrm>
              <a:off x="864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8" name="Line 41"/>
            <p:cNvSpPr>
              <a:spLocks noChangeShapeType="1"/>
            </p:cNvSpPr>
            <p:nvPr/>
          </p:nvSpPr>
          <p:spPr bwMode="auto">
            <a:xfrm>
              <a:off x="120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9" name="Line 42"/>
            <p:cNvSpPr>
              <a:spLocks noChangeShapeType="1"/>
            </p:cNvSpPr>
            <p:nvPr/>
          </p:nvSpPr>
          <p:spPr bwMode="auto">
            <a:xfrm>
              <a:off x="168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0" name="Line 43"/>
            <p:cNvSpPr>
              <a:spLocks noChangeShapeType="1"/>
            </p:cNvSpPr>
            <p:nvPr/>
          </p:nvSpPr>
          <p:spPr bwMode="auto">
            <a:xfrm>
              <a:off x="1968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1" name="Line 44"/>
            <p:cNvSpPr>
              <a:spLocks noChangeShapeType="1"/>
            </p:cNvSpPr>
            <p:nvPr/>
          </p:nvSpPr>
          <p:spPr bwMode="auto">
            <a:xfrm>
              <a:off x="273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2" name="Line 45"/>
            <p:cNvSpPr>
              <a:spLocks noChangeShapeType="1"/>
            </p:cNvSpPr>
            <p:nvPr/>
          </p:nvSpPr>
          <p:spPr bwMode="auto">
            <a:xfrm>
              <a:off x="3072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3" name="Line 46"/>
            <p:cNvSpPr>
              <a:spLocks noChangeShapeType="1"/>
            </p:cNvSpPr>
            <p:nvPr/>
          </p:nvSpPr>
          <p:spPr bwMode="auto">
            <a:xfrm>
              <a:off x="360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4" name="Line 47"/>
            <p:cNvSpPr>
              <a:spLocks noChangeShapeType="1"/>
            </p:cNvSpPr>
            <p:nvPr/>
          </p:nvSpPr>
          <p:spPr bwMode="auto">
            <a:xfrm>
              <a:off x="393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5" name="Line 48"/>
            <p:cNvSpPr>
              <a:spLocks noChangeShapeType="1"/>
            </p:cNvSpPr>
            <p:nvPr/>
          </p:nvSpPr>
          <p:spPr bwMode="auto">
            <a:xfrm>
              <a:off x="441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6" name="Line 49"/>
            <p:cNvSpPr>
              <a:spLocks noChangeShapeType="1"/>
            </p:cNvSpPr>
            <p:nvPr/>
          </p:nvSpPr>
          <p:spPr bwMode="auto">
            <a:xfrm>
              <a:off x="4680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7" name="Line 50"/>
            <p:cNvSpPr>
              <a:spLocks noChangeShapeType="1"/>
            </p:cNvSpPr>
            <p:nvPr/>
          </p:nvSpPr>
          <p:spPr bwMode="auto">
            <a:xfrm>
              <a:off x="4944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8" name="Line 51"/>
            <p:cNvSpPr>
              <a:spLocks noChangeShapeType="1"/>
            </p:cNvSpPr>
            <p:nvPr/>
          </p:nvSpPr>
          <p:spPr bwMode="auto">
            <a:xfrm>
              <a:off x="2256" y="393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9" name="Line 52"/>
            <p:cNvSpPr>
              <a:spLocks noChangeShapeType="1"/>
            </p:cNvSpPr>
            <p:nvPr/>
          </p:nvSpPr>
          <p:spPr bwMode="auto">
            <a:xfrm>
              <a:off x="3072" y="2744"/>
              <a:ext cx="672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0" name="Line 53"/>
            <p:cNvSpPr>
              <a:spLocks noChangeShapeType="1"/>
            </p:cNvSpPr>
            <p:nvPr/>
          </p:nvSpPr>
          <p:spPr bwMode="auto">
            <a:xfrm flipH="1">
              <a:off x="2016" y="2792"/>
              <a:ext cx="624" cy="48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1" name="Oval 54"/>
            <p:cNvSpPr>
              <a:spLocks noChangeArrowheads="1"/>
            </p:cNvSpPr>
            <p:nvPr/>
          </p:nvSpPr>
          <p:spPr bwMode="auto">
            <a:xfrm>
              <a:off x="2496" y="2552"/>
              <a:ext cx="74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59 97</a:t>
              </a:r>
            </a:p>
          </p:txBody>
        </p:sp>
        <p:sp>
          <p:nvSpPr>
            <p:cNvPr id="106522" name="Line 55"/>
            <p:cNvSpPr>
              <a:spLocks noChangeShapeType="1"/>
            </p:cNvSpPr>
            <p:nvPr/>
          </p:nvSpPr>
          <p:spPr bwMode="auto">
            <a:xfrm flipH="1">
              <a:off x="2016" y="3272"/>
              <a:ext cx="0" cy="57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3" name="Line 56"/>
            <p:cNvSpPr>
              <a:spLocks noChangeShapeType="1"/>
            </p:cNvSpPr>
            <p:nvPr/>
          </p:nvSpPr>
          <p:spPr bwMode="auto">
            <a:xfrm flipH="1">
              <a:off x="1152" y="3320"/>
              <a:ext cx="628" cy="43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4" name="Line 57"/>
            <p:cNvSpPr>
              <a:spLocks noChangeShapeType="1"/>
            </p:cNvSpPr>
            <p:nvPr/>
          </p:nvSpPr>
          <p:spPr bwMode="auto">
            <a:xfrm>
              <a:off x="2208" y="3272"/>
              <a:ext cx="624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5" name="Line 58"/>
            <p:cNvSpPr>
              <a:spLocks noChangeShapeType="1"/>
            </p:cNvSpPr>
            <p:nvPr/>
          </p:nvSpPr>
          <p:spPr bwMode="auto">
            <a:xfrm>
              <a:off x="4032" y="3320"/>
              <a:ext cx="624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6" name="Line 59"/>
            <p:cNvSpPr>
              <a:spLocks noChangeShapeType="1"/>
            </p:cNvSpPr>
            <p:nvPr/>
          </p:nvSpPr>
          <p:spPr bwMode="auto">
            <a:xfrm flipH="1">
              <a:off x="3696" y="3272"/>
              <a:ext cx="192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7" name="Oval 60"/>
            <p:cNvSpPr>
              <a:spLocks noChangeArrowheads="1"/>
            </p:cNvSpPr>
            <p:nvPr/>
          </p:nvSpPr>
          <p:spPr bwMode="auto">
            <a:xfrm>
              <a:off x="1488" y="3080"/>
              <a:ext cx="960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  <a:sym typeface="Symbol" pitchFamily="18" charset="2"/>
                </a:rPr>
                <a:t>15 44 59</a:t>
              </a:r>
            </a:p>
          </p:txBody>
        </p:sp>
        <p:sp>
          <p:nvSpPr>
            <p:cNvPr id="106528" name="Oval 61"/>
            <p:cNvSpPr>
              <a:spLocks noChangeArrowheads="1"/>
            </p:cNvSpPr>
            <p:nvPr/>
          </p:nvSpPr>
          <p:spPr bwMode="auto">
            <a:xfrm>
              <a:off x="3504" y="3080"/>
              <a:ext cx="75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72  97</a:t>
              </a:r>
            </a:p>
          </p:txBody>
        </p:sp>
        <p:sp>
          <p:nvSpPr>
            <p:cNvPr id="106529" name="Oval 62"/>
            <p:cNvSpPr>
              <a:spLocks noChangeArrowheads="1"/>
            </p:cNvSpPr>
            <p:nvPr/>
          </p:nvSpPr>
          <p:spPr bwMode="auto">
            <a:xfrm>
              <a:off x="651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10  15</a:t>
              </a:r>
            </a:p>
          </p:txBody>
        </p:sp>
        <p:sp>
          <p:nvSpPr>
            <p:cNvPr id="106530" name="Oval 63"/>
            <p:cNvSpPr>
              <a:spLocks noChangeArrowheads="1"/>
            </p:cNvSpPr>
            <p:nvPr/>
          </p:nvSpPr>
          <p:spPr bwMode="auto">
            <a:xfrm>
              <a:off x="2540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51 59</a:t>
              </a:r>
            </a:p>
          </p:txBody>
        </p:sp>
        <p:sp>
          <p:nvSpPr>
            <p:cNvPr id="106531" name="Oval 64"/>
            <p:cNvSpPr>
              <a:spLocks noChangeArrowheads="1"/>
            </p:cNvSpPr>
            <p:nvPr/>
          </p:nvSpPr>
          <p:spPr bwMode="auto">
            <a:xfrm>
              <a:off x="1503" y="3704"/>
              <a:ext cx="960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  <a:sym typeface="Symbol" pitchFamily="18" charset="2"/>
                </a:rPr>
                <a:t>21 37 44</a:t>
              </a:r>
            </a:p>
          </p:txBody>
        </p:sp>
        <p:sp>
          <p:nvSpPr>
            <p:cNvPr id="106532" name="Oval 65"/>
            <p:cNvSpPr>
              <a:spLocks noChangeArrowheads="1"/>
            </p:cNvSpPr>
            <p:nvPr/>
          </p:nvSpPr>
          <p:spPr bwMode="auto">
            <a:xfrm>
              <a:off x="3371" y="3704"/>
              <a:ext cx="754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68 72</a:t>
              </a:r>
            </a:p>
          </p:txBody>
        </p:sp>
        <p:sp>
          <p:nvSpPr>
            <p:cNvPr id="106533" name="Oval 66"/>
            <p:cNvSpPr>
              <a:spLocks noChangeArrowheads="1"/>
            </p:cNvSpPr>
            <p:nvPr/>
          </p:nvSpPr>
          <p:spPr bwMode="auto">
            <a:xfrm>
              <a:off x="4224" y="3704"/>
              <a:ext cx="960" cy="336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  <a:sym typeface="Symbol" pitchFamily="18" charset="2"/>
                </a:rPr>
                <a:t>85 91 97</a:t>
              </a:r>
            </a:p>
          </p:txBody>
        </p:sp>
        <p:sp>
          <p:nvSpPr>
            <p:cNvPr id="106534" name="Freeform 67"/>
            <p:cNvSpPr>
              <a:spLocks/>
            </p:cNvSpPr>
            <p:nvPr/>
          </p:nvSpPr>
          <p:spPr bwMode="auto">
            <a:xfrm>
              <a:off x="2352" y="2208"/>
              <a:ext cx="456" cy="336"/>
            </a:xfrm>
            <a:custGeom>
              <a:avLst/>
              <a:gdLst>
                <a:gd name="T0" fmla="*/ 0 w 456"/>
                <a:gd name="T1" fmla="*/ 0 h 432"/>
                <a:gd name="T2" fmla="*/ 432 w 456"/>
                <a:gd name="T3" fmla="*/ 14 h 432"/>
                <a:gd name="T4" fmla="*/ 144 w 456"/>
                <a:gd name="T5" fmla="*/ 68 h 432"/>
                <a:gd name="T6" fmla="*/ 432 w 456"/>
                <a:gd name="T7" fmla="*/ 123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"/>
                <a:gd name="T13" fmla="*/ 0 h 432"/>
                <a:gd name="T14" fmla="*/ 456 w 45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" h="432">
                  <a:moveTo>
                    <a:pt x="0" y="0"/>
                  </a:moveTo>
                  <a:cubicBezTo>
                    <a:pt x="204" y="4"/>
                    <a:pt x="408" y="8"/>
                    <a:pt x="432" y="48"/>
                  </a:cubicBezTo>
                  <a:cubicBezTo>
                    <a:pt x="456" y="88"/>
                    <a:pt x="144" y="176"/>
                    <a:pt x="144" y="240"/>
                  </a:cubicBezTo>
                  <a:cubicBezTo>
                    <a:pt x="144" y="304"/>
                    <a:pt x="288" y="368"/>
                    <a:pt x="432" y="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5" name="Text Box 68"/>
            <p:cNvSpPr txBox="1">
              <a:spLocks noChangeArrowheads="1"/>
            </p:cNvSpPr>
            <p:nvPr/>
          </p:nvSpPr>
          <p:spPr bwMode="auto">
            <a:xfrm>
              <a:off x="1968" y="211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root</a:t>
              </a:r>
            </a:p>
          </p:txBody>
        </p:sp>
      </p:grpSp>
      <p:sp>
        <p:nvSpPr>
          <p:cNvPr id="106503" name="AutoShape 69"/>
          <p:cNvSpPr>
            <a:spLocks noChangeArrowheads="1"/>
          </p:cNvSpPr>
          <p:nvPr/>
        </p:nvSpPr>
        <p:spPr bwMode="auto">
          <a:xfrm>
            <a:off x="6934200" y="3505200"/>
            <a:ext cx="1905000" cy="990600"/>
          </a:xfrm>
          <a:prstGeom prst="wedgeEllipseCallout">
            <a:avLst>
              <a:gd name="adj1" fmla="val -147917"/>
              <a:gd name="adj2" fmla="val 310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400"/>
          </a:p>
        </p:txBody>
      </p:sp>
      <p:sp>
        <p:nvSpPr>
          <p:cNvPr id="106504" name="AutoShape 70"/>
          <p:cNvSpPr>
            <a:spLocks noChangeArrowheads="1"/>
          </p:cNvSpPr>
          <p:nvPr/>
        </p:nvSpPr>
        <p:spPr bwMode="auto">
          <a:xfrm>
            <a:off x="7162800" y="4953000"/>
            <a:ext cx="1752600" cy="685800"/>
          </a:xfrm>
          <a:prstGeom prst="wedgeEllipseCallout">
            <a:avLst>
              <a:gd name="adj1" fmla="val -36685"/>
              <a:gd name="adj2" fmla="val 88889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/>
              <a:t>叶节点</a:t>
            </a:r>
          </a:p>
        </p:txBody>
      </p:sp>
      <p:sp>
        <p:nvSpPr>
          <p:cNvPr id="106505" name="AutoShape 71"/>
          <p:cNvSpPr>
            <a:spLocks noChangeArrowheads="1"/>
          </p:cNvSpPr>
          <p:nvPr/>
        </p:nvSpPr>
        <p:spPr bwMode="auto">
          <a:xfrm>
            <a:off x="6934200" y="3505200"/>
            <a:ext cx="1905000" cy="990600"/>
          </a:xfrm>
          <a:prstGeom prst="wedgeEllipseCallout">
            <a:avLst>
              <a:gd name="adj1" fmla="val -78000"/>
              <a:gd name="adj2" fmla="val 935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/>
              <a:t>分支</a:t>
            </a:r>
          </a:p>
          <a:p>
            <a:pPr algn="ctr"/>
            <a:r>
              <a:rPr lang="zh-CN" altLang="en-US" sz="2400"/>
              <a:t>节点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3" grpId="0" animBg="1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3636744" y="5850759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5003417" y="5868277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6300787" y="5850759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4DF0D-9321-451A-B02C-027362174DAB}" type="slidenum">
              <a:rPr lang="en-US" altLang="zh-CN"/>
              <a:pPr>
                <a:defRPr/>
              </a:pPr>
              <a:t>115</a:t>
            </a:fld>
            <a:endParaRPr lang="en-US" altLang="zh-CN"/>
          </a:p>
        </p:txBody>
      </p:sp>
      <p:sp>
        <p:nvSpPr>
          <p:cNvPr id="107523" name="AutoShape 69"/>
          <p:cNvSpPr>
            <a:spLocks noChangeArrowheads="1"/>
          </p:cNvSpPr>
          <p:nvPr/>
        </p:nvSpPr>
        <p:spPr bwMode="auto">
          <a:xfrm>
            <a:off x="7010400" y="3200400"/>
            <a:ext cx="1905000" cy="990600"/>
          </a:xfrm>
          <a:prstGeom prst="wedgeEllipseCallout">
            <a:avLst>
              <a:gd name="adj1" fmla="val -147917"/>
              <a:gd name="adj2" fmla="val 310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40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6) B+</a:t>
            </a:r>
            <a:r>
              <a:rPr lang="zh-CN" altLang="en-US" smtClean="0"/>
              <a:t>树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(5) </a:t>
            </a:r>
            <a:r>
              <a:rPr lang="zh-CN" altLang="en-US" sz="2400" dirty="0" smtClean="0"/>
              <a:t>所有叶结点均在同一层。</a:t>
            </a:r>
            <a:r>
              <a:rPr lang="zh-CN" altLang="en-US" sz="2400" dirty="0" smtClean="0">
                <a:solidFill>
                  <a:srgbClr val="FF0000"/>
                </a:solidFill>
              </a:rPr>
              <a:t>叶结点按关键字大小顺序链接。</a:t>
            </a:r>
            <a:r>
              <a:rPr lang="zh-CN" altLang="en-US" sz="2400" dirty="0" smtClean="0"/>
              <a:t>可将每个叶结点看成一个基本索引块（直接指向数据文件）。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dirty="0" smtClean="0"/>
              <a:t>(6) </a:t>
            </a:r>
            <a:r>
              <a:rPr lang="zh-CN" altLang="en-US" sz="2400" dirty="0" smtClean="0">
                <a:solidFill>
                  <a:srgbClr val="FF0000"/>
                </a:solidFill>
              </a:rPr>
              <a:t>分支结点中仅包含它的各个结点中最大（或最小）关键字的分界值及子结点的指针。</a:t>
            </a:r>
            <a:r>
              <a:rPr lang="zh-CN" altLang="en-US" sz="2400" dirty="0" smtClean="0"/>
              <a:t>所有分支结点可看成是</a:t>
            </a:r>
            <a:r>
              <a:rPr lang="zh-CN" altLang="en-US" sz="2400" dirty="0" smtClean="0">
                <a:solidFill>
                  <a:srgbClr val="0000FF"/>
                </a:solidFill>
              </a:rPr>
              <a:t>索引的索引。</a:t>
            </a:r>
          </a:p>
        </p:txBody>
      </p:sp>
      <p:sp>
        <p:nvSpPr>
          <p:cNvPr id="107526" name="Line 36"/>
          <p:cNvSpPr>
            <a:spLocks noChangeShapeType="1"/>
          </p:cNvSpPr>
          <p:nvPr/>
        </p:nvSpPr>
        <p:spPr bwMode="auto">
          <a:xfrm>
            <a:off x="1981200" y="5842000"/>
            <a:ext cx="4048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7527" name="Line 37"/>
          <p:cNvSpPr>
            <a:spLocks noChangeShapeType="1"/>
          </p:cNvSpPr>
          <p:nvPr/>
        </p:nvSpPr>
        <p:spPr bwMode="auto">
          <a:xfrm>
            <a:off x="13716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8" name="Line 38"/>
          <p:cNvSpPr>
            <a:spLocks noChangeShapeType="1"/>
          </p:cNvSpPr>
          <p:nvPr/>
        </p:nvSpPr>
        <p:spPr bwMode="auto">
          <a:xfrm>
            <a:off x="19050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9" name="Line 39"/>
          <p:cNvSpPr>
            <a:spLocks noChangeShapeType="1"/>
          </p:cNvSpPr>
          <p:nvPr/>
        </p:nvSpPr>
        <p:spPr bwMode="auto">
          <a:xfrm>
            <a:off x="26670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0" name="Line 40"/>
          <p:cNvSpPr>
            <a:spLocks noChangeShapeType="1"/>
          </p:cNvSpPr>
          <p:nvPr/>
        </p:nvSpPr>
        <p:spPr bwMode="auto">
          <a:xfrm>
            <a:off x="31242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1" name="Line 41"/>
          <p:cNvSpPr>
            <a:spLocks noChangeShapeType="1"/>
          </p:cNvSpPr>
          <p:nvPr/>
        </p:nvSpPr>
        <p:spPr bwMode="auto">
          <a:xfrm>
            <a:off x="43434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2" name="Line 42"/>
          <p:cNvSpPr>
            <a:spLocks noChangeShapeType="1"/>
          </p:cNvSpPr>
          <p:nvPr/>
        </p:nvSpPr>
        <p:spPr bwMode="auto">
          <a:xfrm>
            <a:off x="48768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3" name="Line 43"/>
          <p:cNvSpPr>
            <a:spLocks noChangeShapeType="1"/>
          </p:cNvSpPr>
          <p:nvPr/>
        </p:nvSpPr>
        <p:spPr bwMode="auto">
          <a:xfrm>
            <a:off x="57150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4" name="Line 44"/>
          <p:cNvSpPr>
            <a:spLocks noChangeShapeType="1"/>
          </p:cNvSpPr>
          <p:nvPr/>
        </p:nvSpPr>
        <p:spPr bwMode="auto">
          <a:xfrm>
            <a:off x="62484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5" name="Line 45"/>
          <p:cNvSpPr>
            <a:spLocks noChangeShapeType="1"/>
          </p:cNvSpPr>
          <p:nvPr/>
        </p:nvSpPr>
        <p:spPr bwMode="auto">
          <a:xfrm>
            <a:off x="70104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6" name="Line 46"/>
          <p:cNvSpPr>
            <a:spLocks noChangeShapeType="1"/>
          </p:cNvSpPr>
          <p:nvPr/>
        </p:nvSpPr>
        <p:spPr bwMode="auto">
          <a:xfrm>
            <a:off x="74295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7" name="Line 47"/>
          <p:cNvSpPr>
            <a:spLocks noChangeShapeType="1"/>
          </p:cNvSpPr>
          <p:nvPr/>
        </p:nvSpPr>
        <p:spPr bwMode="auto">
          <a:xfrm>
            <a:off x="78486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8" name="Line 48"/>
          <p:cNvSpPr>
            <a:spLocks noChangeShapeType="1"/>
          </p:cNvSpPr>
          <p:nvPr/>
        </p:nvSpPr>
        <p:spPr bwMode="auto">
          <a:xfrm>
            <a:off x="3581400" y="5943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39" name="Line 49"/>
          <p:cNvSpPr>
            <a:spLocks noChangeShapeType="1"/>
          </p:cNvSpPr>
          <p:nvPr/>
        </p:nvSpPr>
        <p:spPr bwMode="auto">
          <a:xfrm>
            <a:off x="4876800" y="4051300"/>
            <a:ext cx="10668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0" name="Line 50"/>
          <p:cNvSpPr>
            <a:spLocks noChangeShapeType="1"/>
          </p:cNvSpPr>
          <p:nvPr/>
        </p:nvSpPr>
        <p:spPr bwMode="auto">
          <a:xfrm flipH="1">
            <a:off x="3200400" y="4127500"/>
            <a:ext cx="990600" cy="762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1" name="Oval 51"/>
          <p:cNvSpPr>
            <a:spLocks noChangeArrowheads="1"/>
          </p:cNvSpPr>
          <p:nvPr/>
        </p:nvSpPr>
        <p:spPr bwMode="auto">
          <a:xfrm>
            <a:off x="3962400" y="3746500"/>
            <a:ext cx="11811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59 97</a:t>
            </a:r>
          </a:p>
        </p:txBody>
      </p:sp>
      <p:sp>
        <p:nvSpPr>
          <p:cNvPr id="107542" name="Line 52"/>
          <p:cNvSpPr>
            <a:spLocks noChangeShapeType="1"/>
          </p:cNvSpPr>
          <p:nvPr/>
        </p:nvSpPr>
        <p:spPr bwMode="auto">
          <a:xfrm flipH="1">
            <a:off x="3200400" y="4889500"/>
            <a:ext cx="0" cy="914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3" name="Line 53"/>
          <p:cNvSpPr>
            <a:spLocks noChangeShapeType="1"/>
          </p:cNvSpPr>
          <p:nvPr/>
        </p:nvSpPr>
        <p:spPr bwMode="auto">
          <a:xfrm flipH="1">
            <a:off x="1828800" y="4965700"/>
            <a:ext cx="996950" cy="685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4" name="Line 54"/>
          <p:cNvSpPr>
            <a:spLocks noChangeShapeType="1"/>
          </p:cNvSpPr>
          <p:nvPr/>
        </p:nvSpPr>
        <p:spPr bwMode="auto">
          <a:xfrm>
            <a:off x="3505200" y="4889500"/>
            <a:ext cx="990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5" name="Line 55"/>
          <p:cNvSpPr>
            <a:spLocks noChangeShapeType="1"/>
          </p:cNvSpPr>
          <p:nvPr/>
        </p:nvSpPr>
        <p:spPr bwMode="auto">
          <a:xfrm>
            <a:off x="6400800" y="4965700"/>
            <a:ext cx="990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6" name="Line 56"/>
          <p:cNvSpPr>
            <a:spLocks noChangeShapeType="1"/>
          </p:cNvSpPr>
          <p:nvPr/>
        </p:nvSpPr>
        <p:spPr bwMode="auto">
          <a:xfrm flipH="1">
            <a:off x="5867400" y="4889500"/>
            <a:ext cx="3048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47" name="Oval 57"/>
          <p:cNvSpPr>
            <a:spLocks noChangeArrowheads="1"/>
          </p:cNvSpPr>
          <p:nvPr/>
        </p:nvSpPr>
        <p:spPr bwMode="auto">
          <a:xfrm>
            <a:off x="2362200" y="4584700"/>
            <a:ext cx="15240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  <a:sym typeface="Symbol" pitchFamily="18" charset="2"/>
              </a:rPr>
              <a:t>15 44 59</a:t>
            </a:r>
          </a:p>
        </p:txBody>
      </p:sp>
      <p:sp>
        <p:nvSpPr>
          <p:cNvPr id="107548" name="Oval 58"/>
          <p:cNvSpPr>
            <a:spLocks noChangeArrowheads="1"/>
          </p:cNvSpPr>
          <p:nvPr/>
        </p:nvSpPr>
        <p:spPr bwMode="auto">
          <a:xfrm>
            <a:off x="5562600" y="4584700"/>
            <a:ext cx="11969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72  97</a:t>
            </a:r>
          </a:p>
        </p:txBody>
      </p:sp>
      <p:sp>
        <p:nvSpPr>
          <p:cNvPr id="107549" name="Oval 59"/>
          <p:cNvSpPr>
            <a:spLocks noChangeArrowheads="1"/>
          </p:cNvSpPr>
          <p:nvPr/>
        </p:nvSpPr>
        <p:spPr bwMode="auto">
          <a:xfrm>
            <a:off x="1033463" y="5575300"/>
            <a:ext cx="1196975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10  15</a:t>
            </a:r>
          </a:p>
        </p:txBody>
      </p:sp>
      <p:sp>
        <p:nvSpPr>
          <p:cNvPr id="107550" name="Oval 60"/>
          <p:cNvSpPr>
            <a:spLocks noChangeArrowheads="1"/>
          </p:cNvSpPr>
          <p:nvPr/>
        </p:nvSpPr>
        <p:spPr bwMode="auto">
          <a:xfrm>
            <a:off x="4032250" y="5575300"/>
            <a:ext cx="1196975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51 59</a:t>
            </a:r>
          </a:p>
        </p:txBody>
      </p:sp>
      <p:sp>
        <p:nvSpPr>
          <p:cNvPr id="107551" name="Oval 61"/>
          <p:cNvSpPr>
            <a:spLocks noChangeArrowheads="1"/>
          </p:cNvSpPr>
          <p:nvPr/>
        </p:nvSpPr>
        <p:spPr bwMode="auto">
          <a:xfrm>
            <a:off x="2386013" y="5575300"/>
            <a:ext cx="1524000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  <a:sym typeface="Symbol" pitchFamily="18" charset="2"/>
              </a:rPr>
              <a:t>21 37 44</a:t>
            </a:r>
          </a:p>
        </p:txBody>
      </p:sp>
      <p:sp>
        <p:nvSpPr>
          <p:cNvPr id="107552" name="Oval 62"/>
          <p:cNvSpPr>
            <a:spLocks noChangeArrowheads="1"/>
          </p:cNvSpPr>
          <p:nvPr/>
        </p:nvSpPr>
        <p:spPr bwMode="auto">
          <a:xfrm>
            <a:off x="5351463" y="5575300"/>
            <a:ext cx="1196975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68 72</a:t>
            </a:r>
          </a:p>
        </p:txBody>
      </p:sp>
      <p:sp>
        <p:nvSpPr>
          <p:cNvPr id="107553" name="Oval 63"/>
          <p:cNvSpPr>
            <a:spLocks noChangeArrowheads="1"/>
          </p:cNvSpPr>
          <p:nvPr/>
        </p:nvSpPr>
        <p:spPr bwMode="auto">
          <a:xfrm>
            <a:off x="6705600" y="5575300"/>
            <a:ext cx="1524000" cy="533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  <a:sym typeface="Symbol" pitchFamily="18" charset="2"/>
              </a:rPr>
              <a:t>85 91 97</a:t>
            </a:r>
          </a:p>
        </p:txBody>
      </p:sp>
      <p:grpSp>
        <p:nvGrpSpPr>
          <p:cNvPr id="107554" name="Group 74"/>
          <p:cNvGrpSpPr>
            <a:grpSpLocks/>
          </p:cNvGrpSpPr>
          <p:nvPr/>
        </p:nvGrpSpPr>
        <p:grpSpPr bwMode="auto">
          <a:xfrm>
            <a:off x="381000" y="4432300"/>
            <a:ext cx="1066800" cy="1219200"/>
            <a:chOff x="240" y="2792"/>
            <a:chExt cx="672" cy="768"/>
          </a:xfrm>
        </p:grpSpPr>
        <p:sp>
          <p:nvSpPr>
            <p:cNvPr id="107561" name="Freeform 64"/>
            <p:cNvSpPr>
              <a:spLocks/>
            </p:cNvSpPr>
            <p:nvPr/>
          </p:nvSpPr>
          <p:spPr bwMode="auto">
            <a:xfrm>
              <a:off x="288" y="3128"/>
              <a:ext cx="456" cy="432"/>
            </a:xfrm>
            <a:custGeom>
              <a:avLst/>
              <a:gdLst>
                <a:gd name="T0" fmla="*/ 0 w 456"/>
                <a:gd name="T1" fmla="*/ 0 h 432"/>
                <a:gd name="T2" fmla="*/ 432 w 456"/>
                <a:gd name="T3" fmla="*/ 48 h 432"/>
                <a:gd name="T4" fmla="*/ 144 w 456"/>
                <a:gd name="T5" fmla="*/ 240 h 432"/>
                <a:gd name="T6" fmla="*/ 432 w 456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"/>
                <a:gd name="T13" fmla="*/ 0 h 432"/>
                <a:gd name="T14" fmla="*/ 456 w 45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" h="432">
                  <a:moveTo>
                    <a:pt x="0" y="0"/>
                  </a:moveTo>
                  <a:cubicBezTo>
                    <a:pt x="204" y="4"/>
                    <a:pt x="408" y="8"/>
                    <a:pt x="432" y="48"/>
                  </a:cubicBezTo>
                  <a:cubicBezTo>
                    <a:pt x="456" y="88"/>
                    <a:pt x="144" y="176"/>
                    <a:pt x="144" y="240"/>
                  </a:cubicBezTo>
                  <a:cubicBezTo>
                    <a:pt x="144" y="304"/>
                    <a:pt x="288" y="368"/>
                    <a:pt x="432" y="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2" name="Text Box 65"/>
            <p:cNvSpPr txBox="1">
              <a:spLocks noChangeArrowheads="1"/>
            </p:cNvSpPr>
            <p:nvPr/>
          </p:nvSpPr>
          <p:spPr bwMode="auto">
            <a:xfrm>
              <a:off x="240" y="279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sqt</a:t>
              </a:r>
            </a:p>
          </p:txBody>
        </p:sp>
      </p:grpSp>
      <p:sp>
        <p:nvSpPr>
          <p:cNvPr id="107555" name="AutoShape 66"/>
          <p:cNvSpPr>
            <a:spLocks noChangeArrowheads="1"/>
          </p:cNvSpPr>
          <p:nvPr/>
        </p:nvSpPr>
        <p:spPr bwMode="auto">
          <a:xfrm>
            <a:off x="7239000" y="4648200"/>
            <a:ext cx="1752600" cy="685800"/>
          </a:xfrm>
          <a:prstGeom prst="wedgeEllipseCallout">
            <a:avLst>
              <a:gd name="adj1" fmla="val -36685"/>
              <a:gd name="adj2" fmla="val 88889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/>
              <a:t>叶节点</a:t>
            </a:r>
          </a:p>
        </p:txBody>
      </p:sp>
      <p:sp>
        <p:nvSpPr>
          <p:cNvPr id="107556" name="AutoShape 68"/>
          <p:cNvSpPr>
            <a:spLocks noChangeArrowheads="1"/>
          </p:cNvSpPr>
          <p:nvPr/>
        </p:nvSpPr>
        <p:spPr bwMode="auto">
          <a:xfrm>
            <a:off x="7010400" y="3200400"/>
            <a:ext cx="1905000" cy="990600"/>
          </a:xfrm>
          <a:prstGeom prst="wedgeEllipseCallout">
            <a:avLst>
              <a:gd name="adj1" fmla="val -78000"/>
              <a:gd name="adj2" fmla="val 93588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/>
              <a:t>分支</a:t>
            </a:r>
          </a:p>
          <a:p>
            <a:pPr algn="ctr"/>
            <a:r>
              <a:rPr lang="zh-CN" altLang="en-US" sz="2400"/>
              <a:t>节点</a:t>
            </a:r>
          </a:p>
        </p:txBody>
      </p:sp>
      <p:sp>
        <p:nvSpPr>
          <p:cNvPr id="465990" name="AutoShape 70"/>
          <p:cNvSpPr>
            <a:spLocks noChangeArrowheads="1"/>
          </p:cNvSpPr>
          <p:nvPr/>
        </p:nvSpPr>
        <p:spPr bwMode="auto">
          <a:xfrm>
            <a:off x="457200" y="0"/>
            <a:ext cx="2590800" cy="990600"/>
          </a:xfrm>
          <a:prstGeom prst="wedgeEllipseCallout">
            <a:avLst>
              <a:gd name="adj1" fmla="val 116023"/>
              <a:gd name="adj2" fmla="val 79725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/>
              <a:t>与</a:t>
            </a:r>
            <a:r>
              <a:rPr lang="en-US" altLang="zh-CN" sz="2400" dirty="0"/>
              <a:t>B-</a:t>
            </a:r>
            <a:r>
              <a:rPr lang="zh-CN" altLang="en-US" sz="2400" dirty="0"/>
              <a:t>树的第二个区别</a:t>
            </a:r>
          </a:p>
        </p:txBody>
      </p:sp>
      <p:sp>
        <p:nvSpPr>
          <p:cNvPr id="465991" name="AutoShape 71"/>
          <p:cNvSpPr>
            <a:spLocks noChangeArrowheads="1"/>
          </p:cNvSpPr>
          <p:nvPr/>
        </p:nvSpPr>
        <p:spPr bwMode="auto">
          <a:xfrm>
            <a:off x="304800" y="3352800"/>
            <a:ext cx="2590800" cy="990600"/>
          </a:xfrm>
          <a:prstGeom prst="wedgeEllipseCallout">
            <a:avLst>
              <a:gd name="adj1" fmla="val 25611"/>
              <a:gd name="adj2" fmla="val -89583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/>
              <a:t>与</a:t>
            </a:r>
            <a:r>
              <a:rPr lang="en-US" altLang="zh-CN" sz="2400" dirty="0"/>
              <a:t>B-</a:t>
            </a:r>
            <a:r>
              <a:rPr lang="zh-CN" altLang="en-US" sz="2400" dirty="0"/>
              <a:t>树的第三个区别</a:t>
            </a:r>
          </a:p>
        </p:txBody>
      </p:sp>
      <p:sp>
        <p:nvSpPr>
          <p:cNvPr id="107559" name="Freeform 72"/>
          <p:cNvSpPr>
            <a:spLocks/>
          </p:cNvSpPr>
          <p:nvPr/>
        </p:nvSpPr>
        <p:spPr bwMode="auto">
          <a:xfrm>
            <a:off x="3733800" y="3048000"/>
            <a:ext cx="723900" cy="685800"/>
          </a:xfrm>
          <a:custGeom>
            <a:avLst/>
            <a:gdLst>
              <a:gd name="T0" fmla="*/ 0 w 456"/>
              <a:gd name="T1" fmla="*/ 0 h 432"/>
              <a:gd name="T2" fmla="*/ 2147483647 w 456"/>
              <a:gd name="T3" fmla="*/ 2147483647 h 432"/>
              <a:gd name="T4" fmla="*/ 2147483647 w 456"/>
              <a:gd name="T5" fmla="*/ 2147483647 h 432"/>
              <a:gd name="T6" fmla="*/ 2147483647 w 456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32"/>
              <a:gd name="T14" fmla="*/ 456 w 456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32">
                <a:moveTo>
                  <a:pt x="0" y="0"/>
                </a:moveTo>
                <a:cubicBezTo>
                  <a:pt x="204" y="4"/>
                  <a:pt x="408" y="8"/>
                  <a:pt x="432" y="48"/>
                </a:cubicBezTo>
                <a:cubicBezTo>
                  <a:pt x="456" y="88"/>
                  <a:pt x="144" y="176"/>
                  <a:pt x="144" y="240"/>
                </a:cubicBezTo>
                <a:cubicBezTo>
                  <a:pt x="144" y="304"/>
                  <a:pt x="288" y="368"/>
                  <a:pt x="432" y="432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60" name="Text Box 73"/>
          <p:cNvSpPr txBox="1">
            <a:spLocks noChangeArrowheads="1"/>
          </p:cNvSpPr>
          <p:nvPr/>
        </p:nvSpPr>
        <p:spPr bwMode="auto">
          <a:xfrm>
            <a:off x="3124200" y="3048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root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90" grpId="0" animBg="1" autoUpdateAnimBg="0"/>
      <p:bldP spid="465991" grpId="0" animBg="1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A4955F-62EB-4908-918F-C398D48EECC1}" type="slidenum">
              <a:rPr lang="en-US" altLang="zh-CN"/>
              <a:pPr>
                <a:defRPr/>
              </a:pPr>
              <a:t>116</a:t>
            </a:fld>
            <a:endParaRPr lang="en-US" altLang="zh-CN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6) B+</a:t>
            </a:r>
            <a:r>
              <a:rPr lang="zh-CN" altLang="en-US" smtClean="0"/>
              <a:t>树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</a:rPr>
              <a:t>B+</a:t>
            </a:r>
            <a:r>
              <a:rPr lang="zh-CN" altLang="en-US" sz="3200" dirty="0" smtClean="0">
                <a:solidFill>
                  <a:srgbClr val="A50021"/>
                </a:solidFill>
              </a:rPr>
              <a:t>树的查找：两种方式</a:t>
            </a:r>
          </a:p>
          <a:p>
            <a:pPr eaLnBrk="1" hangingPunct="1"/>
            <a:r>
              <a:rPr lang="en-US" altLang="zh-CN" dirty="0" smtClean="0"/>
              <a:t>B+</a:t>
            </a:r>
            <a:r>
              <a:rPr lang="zh-CN" altLang="en-US" dirty="0" smtClean="0"/>
              <a:t>树有两个头指针：</a:t>
            </a:r>
          </a:p>
          <a:p>
            <a:pPr lvl="1" eaLnBrk="1" hangingPunct="1"/>
            <a:r>
              <a:rPr lang="zh-CN" altLang="en-US" dirty="0" smtClean="0"/>
              <a:t>一是指向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树的根结点；</a:t>
            </a:r>
          </a:p>
          <a:p>
            <a:pPr lvl="1" eaLnBrk="1" hangingPunct="1"/>
            <a:r>
              <a:rPr lang="zh-CN" altLang="en-US" dirty="0" smtClean="0"/>
              <a:t>另一是指向关键字码最小的叶结点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所有叶结点链成线形表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则可以直接从最小关键字开始顺序检索。</a:t>
            </a:r>
          </a:p>
          <a:p>
            <a:pPr eaLnBrk="1" hangingPunct="1"/>
            <a:r>
              <a:rPr lang="zh-CN" altLang="en-US" dirty="0" smtClean="0"/>
              <a:t>当从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树根结点开始随机查找时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检索方法与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树相似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但若在分支结点中的关键字与检索关键字相等时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检索并不停止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要继续查找到叶结点为止。</a:t>
            </a:r>
          </a:p>
        </p:txBody>
      </p:sp>
      <p:sp>
        <p:nvSpPr>
          <p:cNvPr id="5" name="AutoShape 71"/>
          <p:cNvSpPr>
            <a:spLocks noChangeArrowheads="1"/>
          </p:cNvSpPr>
          <p:nvPr/>
        </p:nvSpPr>
        <p:spPr bwMode="auto">
          <a:xfrm>
            <a:off x="1000100" y="5357826"/>
            <a:ext cx="2590800" cy="990600"/>
          </a:xfrm>
          <a:prstGeom prst="wedgeEllipseCallout">
            <a:avLst>
              <a:gd name="adj1" fmla="val 25611"/>
              <a:gd name="adj2" fmla="val -89583"/>
            </a:avLst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/>
              <a:t>与</a:t>
            </a:r>
            <a:r>
              <a:rPr lang="en-US" altLang="zh-CN" sz="2400" dirty="0"/>
              <a:t>B-</a:t>
            </a:r>
            <a:r>
              <a:rPr lang="zh-CN" altLang="en-US" sz="2400" dirty="0"/>
              <a:t>树</a:t>
            </a:r>
            <a:r>
              <a:rPr lang="zh-CN" altLang="en-US" sz="2400"/>
              <a:t>的</a:t>
            </a:r>
            <a:r>
              <a:rPr lang="zh-CN" altLang="en-US" sz="2400" smtClean="0"/>
              <a:t>第四个</a:t>
            </a:r>
            <a:r>
              <a:rPr lang="zh-CN" altLang="en-US" sz="2400" dirty="0"/>
              <a:t>区别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4A598-CCC7-446F-9392-988A127E6BBD}" type="slidenum">
              <a:rPr lang="en-US" altLang="zh-CN"/>
              <a:pPr>
                <a:defRPr/>
              </a:pPr>
              <a:t>117</a:t>
            </a:fld>
            <a:endParaRPr lang="en-US" altLang="zh-CN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A50021"/>
                </a:solidFill>
              </a:rPr>
              <a:t>B-</a:t>
            </a:r>
            <a:r>
              <a:rPr lang="zh-CN" altLang="en-US" smtClean="0">
                <a:solidFill>
                  <a:srgbClr val="A50021"/>
                </a:solidFill>
              </a:rPr>
              <a:t>树</a:t>
            </a:r>
            <a:r>
              <a:rPr lang="en-US" altLang="zh-CN" smtClean="0">
                <a:solidFill>
                  <a:srgbClr val="A50021"/>
                </a:solidFill>
              </a:rPr>
              <a:t>B+</a:t>
            </a:r>
            <a:r>
              <a:rPr lang="zh-CN" altLang="en-US" smtClean="0">
                <a:solidFill>
                  <a:srgbClr val="A50021"/>
                </a:solidFill>
              </a:rPr>
              <a:t>树在索引文件中的应用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B-</a:t>
            </a:r>
            <a:r>
              <a:rPr lang="zh-CN" altLang="en-US" smtClean="0"/>
              <a:t>树在索引文件中的应用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B-</a:t>
            </a:r>
            <a:r>
              <a:rPr lang="zh-CN" altLang="en-US" sz="2400" smtClean="0"/>
              <a:t>树存储在外存中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B-</a:t>
            </a:r>
            <a:r>
              <a:rPr lang="zh-CN" altLang="en-US" sz="2400" smtClean="0"/>
              <a:t>树的每个结点存放在外存的一个页块上（因此</a:t>
            </a:r>
            <a:r>
              <a:rPr lang="en-US" altLang="zh-CN" sz="2400" smtClean="0"/>
              <a:t>B</a:t>
            </a:r>
            <a:r>
              <a:rPr lang="zh-CN" altLang="en-US" sz="2400" smtClean="0"/>
              <a:t>树的阶数一般取得较大）。</a:t>
            </a:r>
          </a:p>
        </p:txBody>
      </p:sp>
      <p:grpSp>
        <p:nvGrpSpPr>
          <p:cNvPr id="109573" name="Group 104"/>
          <p:cNvGrpSpPr>
            <a:grpSpLocks/>
          </p:cNvGrpSpPr>
          <p:nvPr/>
        </p:nvGrpSpPr>
        <p:grpSpPr bwMode="auto">
          <a:xfrm>
            <a:off x="1524000" y="2819400"/>
            <a:ext cx="5562600" cy="2819400"/>
            <a:chOff x="912" y="1920"/>
            <a:chExt cx="3504" cy="1776"/>
          </a:xfrm>
        </p:grpSpPr>
        <p:sp>
          <p:nvSpPr>
            <p:cNvPr id="109574" name="Oval 69"/>
            <p:cNvSpPr>
              <a:spLocks noChangeArrowheads="1"/>
            </p:cNvSpPr>
            <p:nvPr/>
          </p:nvSpPr>
          <p:spPr bwMode="auto">
            <a:xfrm>
              <a:off x="2064" y="1920"/>
              <a:ext cx="62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45</a:t>
              </a:r>
              <a:endParaRPr lang="en-US" altLang="zh-CN">
                <a:ea typeface="宋体" charset="-122"/>
                <a:sym typeface="Symbol" pitchFamily="18" charset="2"/>
              </a:endParaRPr>
            </a:p>
          </p:txBody>
        </p:sp>
        <p:sp>
          <p:nvSpPr>
            <p:cNvPr id="109575" name="Line 70"/>
            <p:cNvSpPr>
              <a:spLocks noChangeShapeType="1"/>
            </p:cNvSpPr>
            <p:nvPr/>
          </p:nvSpPr>
          <p:spPr bwMode="auto">
            <a:xfrm>
              <a:off x="2544" y="2112"/>
              <a:ext cx="622" cy="483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76" name="Line 71"/>
            <p:cNvSpPr>
              <a:spLocks noChangeShapeType="1"/>
            </p:cNvSpPr>
            <p:nvPr/>
          </p:nvSpPr>
          <p:spPr bwMode="auto">
            <a:xfrm flipH="1">
              <a:off x="1776" y="2112"/>
              <a:ext cx="432" cy="539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77" name="Oval 72"/>
            <p:cNvSpPr>
              <a:spLocks noChangeArrowheads="1"/>
            </p:cNvSpPr>
            <p:nvPr/>
          </p:nvSpPr>
          <p:spPr bwMode="auto">
            <a:xfrm>
              <a:off x="1392" y="2544"/>
              <a:ext cx="624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24</a:t>
              </a:r>
            </a:p>
          </p:txBody>
        </p:sp>
        <p:sp>
          <p:nvSpPr>
            <p:cNvPr id="109578" name="Oval 73"/>
            <p:cNvSpPr>
              <a:spLocks noChangeArrowheads="1"/>
            </p:cNvSpPr>
            <p:nvPr/>
          </p:nvSpPr>
          <p:spPr bwMode="auto">
            <a:xfrm>
              <a:off x="2926" y="2504"/>
              <a:ext cx="866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53 90</a:t>
              </a:r>
            </a:p>
          </p:txBody>
        </p:sp>
        <p:sp>
          <p:nvSpPr>
            <p:cNvPr id="109579" name="Line 74"/>
            <p:cNvSpPr>
              <a:spLocks noChangeShapeType="1"/>
            </p:cNvSpPr>
            <p:nvPr/>
          </p:nvSpPr>
          <p:spPr bwMode="auto">
            <a:xfrm flipH="1">
              <a:off x="1392" y="2736"/>
              <a:ext cx="144" cy="58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80" name="Oval 75"/>
            <p:cNvSpPr>
              <a:spLocks noChangeArrowheads="1"/>
            </p:cNvSpPr>
            <p:nvPr/>
          </p:nvSpPr>
          <p:spPr bwMode="auto">
            <a:xfrm>
              <a:off x="912" y="3230"/>
              <a:ext cx="742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3 12</a:t>
              </a:r>
            </a:p>
          </p:txBody>
        </p:sp>
        <p:sp>
          <p:nvSpPr>
            <p:cNvPr id="109581" name="Line 76"/>
            <p:cNvSpPr>
              <a:spLocks noChangeShapeType="1"/>
            </p:cNvSpPr>
            <p:nvPr/>
          </p:nvSpPr>
          <p:spPr bwMode="auto">
            <a:xfrm flipH="1">
              <a:off x="2592" y="2686"/>
              <a:ext cx="430" cy="57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82" name="Line 77"/>
            <p:cNvSpPr>
              <a:spLocks noChangeShapeType="1"/>
            </p:cNvSpPr>
            <p:nvPr/>
          </p:nvSpPr>
          <p:spPr bwMode="auto">
            <a:xfrm>
              <a:off x="3648" y="2688"/>
              <a:ext cx="528" cy="72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83" name="Line 78"/>
            <p:cNvSpPr>
              <a:spLocks noChangeShapeType="1"/>
            </p:cNvSpPr>
            <p:nvPr/>
          </p:nvSpPr>
          <p:spPr bwMode="auto">
            <a:xfrm>
              <a:off x="1872" y="2784"/>
              <a:ext cx="144" cy="52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84" name="Oval 79"/>
            <p:cNvSpPr>
              <a:spLocks noChangeArrowheads="1"/>
            </p:cNvSpPr>
            <p:nvPr/>
          </p:nvSpPr>
          <p:spPr bwMode="auto">
            <a:xfrm>
              <a:off x="1688" y="3230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37</a:t>
              </a:r>
            </a:p>
          </p:txBody>
        </p:sp>
        <p:sp>
          <p:nvSpPr>
            <p:cNvPr id="109585" name="Oval 80"/>
            <p:cNvSpPr>
              <a:spLocks noChangeArrowheads="1"/>
            </p:cNvSpPr>
            <p:nvPr/>
          </p:nvSpPr>
          <p:spPr bwMode="auto">
            <a:xfrm>
              <a:off x="2321" y="3230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50</a:t>
              </a:r>
            </a:p>
          </p:txBody>
        </p:sp>
        <p:sp>
          <p:nvSpPr>
            <p:cNvPr id="109586" name="Oval 81"/>
            <p:cNvSpPr>
              <a:spLocks noChangeArrowheads="1"/>
            </p:cNvSpPr>
            <p:nvPr/>
          </p:nvSpPr>
          <p:spPr bwMode="auto">
            <a:xfrm>
              <a:off x="3818" y="3230"/>
              <a:ext cx="598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  <a:sym typeface="Symbol" pitchFamily="18" charset="2"/>
                </a:rPr>
                <a:t>100</a:t>
              </a:r>
            </a:p>
          </p:txBody>
        </p:sp>
        <p:sp>
          <p:nvSpPr>
            <p:cNvPr id="109587" name="Line 82"/>
            <p:cNvSpPr>
              <a:spLocks noChangeShapeType="1"/>
            </p:cNvSpPr>
            <p:nvPr/>
          </p:nvSpPr>
          <p:spPr bwMode="auto">
            <a:xfrm>
              <a:off x="3358" y="2688"/>
              <a:ext cx="2" cy="67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88" name="Oval 83"/>
            <p:cNvSpPr>
              <a:spLocks noChangeArrowheads="1"/>
            </p:cNvSpPr>
            <p:nvPr/>
          </p:nvSpPr>
          <p:spPr bwMode="auto">
            <a:xfrm>
              <a:off x="2954" y="3230"/>
              <a:ext cx="829" cy="3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61 70</a:t>
              </a:r>
            </a:p>
          </p:txBody>
        </p:sp>
        <p:sp>
          <p:nvSpPr>
            <p:cNvPr id="109589" name="Line 86"/>
            <p:cNvSpPr>
              <a:spLocks noChangeShapeType="1"/>
            </p:cNvSpPr>
            <p:nvPr/>
          </p:nvSpPr>
          <p:spPr bwMode="auto">
            <a:xfrm>
              <a:off x="3024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0" name="Line 87"/>
            <p:cNvSpPr>
              <a:spLocks noChangeShapeType="1"/>
            </p:cNvSpPr>
            <p:nvPr/>
          </p:nvSpPr>
          <p:spPr bwMode="auto">
            <a:xfrm>
              <a:off x="3360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1" name="Line 88"/>
            <p:cNvSpPr>
              <a:spLocks noChangeShapeType="1"/>
            </p:cNvSpPr>
            <p:nvPr/>
          </p:nvSpPr>
          <p:spPr bwMode="auto">
            <a:xfrm>
              <a:off x="3696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2" name="Line 89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3" name="Line 90"/>
            <p:cNvSpPr>
              <a:spLocks noChangeShapeType="1"/>
            </p:cNvSpPr>
            <p:nvPr/>
          </p:nvSpPr>
          <p:spPr bwMode="auto">
            <a:xfrm>
              <a:off x="1488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4" name="Line 91"/>
            <p:cNvSpPr>
              <a:spLocks noChangeShapeType="1"/>
            </p:cNvSpPr>
            <p:nvPr/>
          </p:nvSpPr>
          <p:spPr bwMode="auto">
            <a:xfrm>
              <a:off x="1776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5" name="Line 92"/>
            <p:cNvSpPr>
              <a:spLocks noChangeShapeType="1"/>
            </p:cNvSpPr>
            <p:nvPr/>
          </p:nvSpPr>
          <p:spPr bwMode="auto">
            <a:xfrm>
              <a:off x="2112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6" name="Line 93"/>
            <p:cNvSpPr>
              <a:spLocks noChangeShapeType="1"/>
            </p:cNvSpPr>
            <p:nvPr/>
          </p:nvSpPr>
          <p:spPr bwMode="auto">
            <a:xfrm>
              <a:off x="3936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7" name="Line 94"/>
            <p:cNvSpPr>
              <a:spLocks noChangeShapeType="1"/>
            </p:cNvSpPr>
            <p:nvPr/>
          </p:nvSpPr>
          <p:spPr bwMode="auto">
            <a:xfrm>
              <a:off x="4272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8" name="Line 95"/>
            <p:cNvSpPr>
              <a:spLocks noChangeShapeType="1"/>
            </p:cNvSpPr>
            <p:nvPr/>
          </p:nvSpPr>
          <p:spPr bwMode="auto">
            <a:xfrm>
              <a:off x="1056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599" name="Line 96"/>
            <p:cNvSpPr>
              <a:spLocks noChangeShapeType="1"/>
            </p:cNvSpPr>
            <p:nvPr/>
          </p:nvSpPr>
          <p:spPr bwMode="auto">
            <a:xfrm>
              <a:off x="2448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600" name="Line 97"/>
            <p:cNvSpPr>
              <a:spLocks noChangeShapeType="1"/>
            </p:cNvSpPr>
            <p:nvPr/>
          </p:nvSpPr>
          <p:spPr bwMode="auto">
            <a:xfrm>
              <a:off x="2784" y="345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53C90-B0AD-4CCA-BE28-92666ADF6846}" type="slidenum">
              <a:rPr lang="en-US" altLang="zh-CN"/>
              <a:pPr>
                <a:defRPr/>
              </a:pPr>
              <a:t>118</a:t>
            </a:fld>
            <a:endParaRPr lang="en-US" altLang="zh-CN"/>
          </a:p>
        </p:txBody>
      </p:sp>
      <p:sp>
        <p:nvSpPr>
          <p:cNvPr id="482512" name="Rectangle 2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B-</a:t>
            </a:r>
            <a:r>
              <a:rPr lang="zh-CN" altLang="en-US" smtClean="0"/>
              <a:t>树在索引文件中的应用</a:t>
            </a:r>
          </a:p>
        </p:txBody>
      </p:sp>
      <p:sp>
        <p:nvSpPr>
          <p:cNvPr id="110596" name="Rectangle 20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树中任何结点内的一个关键字实际上是一个索引项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由一个关键字 </a:t>
            </a:r>
            <a:r>
              <a:rPr lang="en-US" altLang="zh-CN" sz="2400" dirty="0" smtClean="0"/>
              <a:t>k </a:t>
            </a:r>
            <a:r>
              <a:rPr lang="zh-CN" altLang="en-US" sz="2400" dirty="0" smtClean="0"/>
              <a:t>和一个指针 </a:t>
            </a:r>
            <a:r>
              <a:rPr lang="en-US" altLang="zh-CN" sz="2400" dirty="0" smtClean="0"/>
              <a:t>q </a:t>
            </a:r>
            <a:r>
              <a:rPr lang="zh-CN" altLang="en-US" sz="2400" dirty="0" smtClean="0"/>
              <a:t>组成二元组（</a:t>
            </a:r>
            <a:r>
              <a:rPr lang="en-US" altLang="zh-CN" sz="2400" dirty="0" smtClean="0"/>
              <a:t>k, q</a:t>
            </a:r>
            <a:r>
              <a:rPr lang="zh-CN" altLang="en-US" sz="2400" dirty="0" smtClean="0"/>
              <a:t>）。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是指向主文件页块（或主文件记录）的指针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110597" name="Oval 4"/>
          <p:cNvSpPr>
            <a:spLocks noChangeArrowheads="1"/>
          </p:cNvSpPr>
          <p:nvPr/>
        </p:nvSpPr>
        <p:spPr bwMode="auto">
          <a:xfrm>
            <a:off x="3352800" y="24384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45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  <p:sp>
        <p:nvSpPr>
          <p:cNvPr id="110598" name="Line 5"/>
          <p:cNvSpPr>
            <a:spLocks noChangeShapeType="1"/>
          </p:cNvSpPr>
          <p:nvPr/>
        </p:nvSpPr>
        <p:spPr bwMode="auto">
          <a:xfrm>
            <a:off x="4114800" y="2743200"/>
            <a:ext cx="987425" cy="7667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599" name="Line 6"/>
          <p:cNvSpPr>
            <a:spLocks noChangeShapeType="1"/>
          </p:cNvSpPr>
          <p:nvPr/>
        </p:nvSpPr>
        <p:spPr bwMode="auto">
          <a:xfrm flipH="1">
            <a:off x="2895600" y="2743200"/>
            <a:ext cx="685800" cy="8556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0" name="Oval 7"/>
          <p:cNvSpPr>
            <a:spLocks noChangeArrowheads="1"/>
          </p:cNvSpPr>
          <p:nvPr/>
        </p:nvSpPr>
        <p:spPr bwMode="auto">
          <a:xfrm>
            <a:off x="2286000" y="3429000"/>
            <a:ext cx="990600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24</a:t>
            </a:r>
          </a:p>
        </p:txBody>
      </p:sp>
      <p:sp>
        <p:nvSpPr>
          <p:cNvPr id="110601" name="Oval 8"/>
          <p:cNvSpPr>
            <a:spLocks noChangeArrowheads="1"/>
          </p:cNvSpPr>
          <p:nvPr/>
        </p:nvSpPr>
        <p:spPr bwMode="auto">
          <a:xfrm>
            <a:off x="4721225" y="3365500"/>
            <a:ext cx="137477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53 90</a:t>
            </a:r>
          </a:p>
        </p:txBody>
      </p:sp>
      <p:sp>
        <p:nvSpPr>
          <p:cNvPr id="110602" name="Line 9"/>
          <p:cNvSpPr>
            <a:spLocks noChangeShapeType="1"/>
          </p:cNvSpPr>
          <p:nvPr/>
        </p:nvSpPr>
        <p:spPr bwMode="auto">
          <a:xfrm flipH="1">
            <a:off x="2057400" y="3733800"/>
            <a:ext cx="457200" cy="914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3" name="Oval 10"/>
          <p:cNvSpPr>
            <a:spLocks noChangeArrowheads="1"/>
          </p:cNvSpPr>
          <p:nvPr/>
        </p:nvSpPr>
        <p:spPr bwMode="auto">
          <a:xfrm>
            <a:off x="1524000" y="4518025"/>
            <a:ext cx="11779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3 12</a:t>
            </a:r>
          </a:p>
        </p:txBody>
      </p:sp>
      <p:sp>
        <p:nvSpPr>
          <p:cNvPr id="110604" name="Line 11"/>
          <p:cNvSpPr>
            <a:spLocks noChangeShapeType="1"/>
          </p:cNvSpPr>
          <p:nvPr/>
        </p:nvSpPr>
        <p:spPr bwMode="auto">
          <a:xfrm flipH="1">
            <a:off x="4191000" y="3654425"/>
            <a:ext cx="682625" cy="9175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5" name="Line 12"/>
          <p:cNvSpPr>
            <a:spLocks noChangeShapeType="1"/>
          </p:cNvSpPr>
          <p:nvPr/>
        </p:nvSpPr>
        <p:spPr bwMode="auto">
          <a:xfrm>
            <a:off x="5867400" y="3657600"/>
            <a:ext cx="838200" cy="1143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6" name="Line 13"/>
          <p:cNvSpPr>
            <a:spLocks noChangeShapeType="1"/>
          </p:cNvSpPr>
          <p:nvPr/>
        </p:nvSpPr>
        <p:spPr bwMode="auto">
          <a:xfrm>
            <a:off x="3048000" y="3810000"/>
            <a:ext cx="2286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7" name="Oval 14"/>
          <p:cNvSpPr>
            <a:spLocks noChangeArrowheads="1"/>
          </p:cNvSpPr>
          <p:nvPr/>
        </p:nvSpPr>
        <p:spPr bwMode="auto">
          <a:xfrm>
            <a:off x="2755900" y="4518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37</a:t>
            </a:r>
          </a:p>
        </p:txBody>
      </p:sp>
      <p:sp>
        <p:nvSpPr>
          <p:cNvPr id="110608" name="Oval 15"/>
          <p:cNvSpPr>
            <a:spLocks noChangeArrowheads="1"/>
          </p:cNvSpPr>
          <p:nvPr/>
        </p:nvSpPr>
        <p:spPr bwMode="auto">
          <a:xfrm>
            <a:off x="3760788" y="4518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50</a:t>
            </a:r>
          </a:p>
        </p:txBody>
      </p:sp>
      <p:sp>
        <p:nvSpPr>
          <p:cNvPr id="110609" name="Oval 16"/>
          <p:cNvSpPr>
            <a:spLocks noChangeArrowheads="1"/>
          </p:cNvSpPr>
          <p:nvPr/>
        </p:nvSpPr>
        <p:spPr bwMode="auto">
          <a:xfrm>
            <a:off x="6137275" y="4518025"/>
            <a:ext cx="949325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  <a:sym typeface="Symbol" pitchFamily="18" charset="2"/>
              </a:rPr>
              <a:t>100</a:t>
            </a:r>
          </a:p>
        </p:txBody>
      </p:sp>
      <p:sp>
        <p:nvSpPr>
          <p:cNvPr id="110610" name="Line 17"/>
          <p:cNvSpPr>
            <a:spLocks noChangeShapeType="1"/>
          </p:cNvSpPr>
          <p:nvPr/>
        </p:nvSpPr>
        <p:spPr bwMode="auto">
          <a:xfrm>
            <a:off x="5407025" y="3657600"/>
            <a:ext cx="3175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1" name="Oval 18"/>
          <p:cNvSpPr>
            <a:spLocks noChangeArrowheads="1"/>
          </p:cNvSpPr>
          <p:nvPr/>
        </p:nvSpPr>
        <p:spPr bwMode="auto">
          <a:xfrm>
            <a:off x="4765675" y="4518025"/>
            <a:ext cx="1316038" cy="5334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61 70</a:t>
            </a:r>
          </a:p>
        </p:txBody>
      </p:sp>
      <p:sp>
        <p:nvSpPr>
          <p:cNvPr id="110612" name="Line 21"/>
          <p:cNvSpPr>
            <a:spLocks noChangeShapeType="1"/>
          </p:cNvSpPr>
          <p:nvPr/>
        </p:nvSpPr>
        <p:spPr bwMode="auto">
          <a:xfrm>
            <a:off x="48768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3" name="Line 22"/>
          <p:cNvSpPr>
            <a:spLocks noChangeShapeType="1"/>
          </p:cNvSpPr>
          <p:nvPr/>
        </p:nvSpPr>
        <p:spPr bwMode="auto">
          <a:xfrm>
            <a:off x="54102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4" name="Line 23"/>
          <p:cNvSpPr>
            <a:spLocks noChangeShapeType="1"/>
          </p:cNvSpPr>
          <p:nvPr/>
        </p:nvSpPr>
        <p:spPr bwMode="auto">
          <a:xfrm>
            <a:off x="59436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5" name="Line 26"/>
          <p:cNvSpPr>
            <a:spLocks noChangeShapeType="1"/>
          </p:cNvSpPr>
          <p:nvPr/>
        </p:nvSpPr>
        <p:spPr bwMode="auto">
          <a:xfrm>
            <a:off x="28956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6" name="Line 27"/>
          <p:cNvSpPr>
            <a:spLocks noChangeShapeType="1"/>
          </p:cNvSpPr>
          <p:nvPr/>
        </p:nvSpPr>
        <p:spPr bwMode="auto">
          <a:xfrm>
            <a:off x="34290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7" name="Line 28"/>
          <p:cNvSpPr>
            <a:spLocks noChangeShapeType="1"/>
          </p:cNvSpPr>
          <p:nvPr/>
        </p:nvSpPr>
        <p:spPr bwMode="auto">
          <a:xfrm>
            <a:off x="63246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8" name="Line 31"/>
          <p:cNvSpPr>
            <a:spLocks noChangeShapeType="1"/>
          </p:cNvSpPr>
          <p:nvPr/>
        </p:nvSpPr>
        <p:spPr bwMode="auto">
          <a:xfrm>
            <a:off x="3962400" y="4800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9" name="Line 32"/>
          <p:cNvSpPr>
            <a:spLocks noChangeShapeType="1"/>
          </p:cNvSpPr>
          <p:nvPr/>
        </p:nvSpPr>
        <p:spPr bwMode="auto">
          <a:xfrm>
            <a:off x="4495800" y="4800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20" name="Rectangle 162"/>
          <p:cNvSpPr>
            <a:spLocks noChangeArrowheads="1"/>
          </p:cNvSpPr>
          <p:nvPr/>
        </p:nvSpPr>
        <p:spPr bwMode="auto">
          <a:xfrm>
            <a:off x="80613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1" name="Rectangle 160"/>
          <p:cNvSpPr>
            <a:spLocks noChangeArrowheads="1"/>
          </p:cNvSpPr>
          <p:nvPr/>
        </p:nvSpPr>
        <p:spPr bwMode="auto">
          <a:xfrm>
            <a:off x="83058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2" name="Rectangle 158"/>
          <p:cNvSpPr>
            <a:spLocks noChangeArrowheads="1"/>
          </p:cNvSpPr>
          <p:nvPr/>
        </p:nvSpPr>
        <p:spPr bwMode="auto">
          <a:xfrm>
            <a:off x="85502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3" name="Rectangle 155"/>
          <p:cNvSpPr>
            <a:spLocks noChangeArrowheads="1"/>
          </p:cNvSpPr>
          <p:nvPr/>
        </p:nvSpPr>
        <p:spPr bwMode="auto">
          <a:xfrm>
            <a:off x="73279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4" name="Rectangle 153"/>
          <p:cNvSpPr>
            <a:spLocks noChangeArrowheads="1"/>
          </p:cNvSpPr>
          <p:nvPr/>
        </p:nvSpPr>
        <p:spPr bwMode="auto">
          <a:xfrm>
            <a:off x="75723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5" name="Rectangle 151"/>
          <p:cNvSpPr>
            <a:spLocks noChangeArrowheads="1"/>
          </p:cNvSpPr>
          <p:nvPr/>
        </p:nvSpPr>
        <p:spPr bwMode="auto">
          <a:xfrm>
            <a:off x="781685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6" name="Rectangle 148"/>
          <p:cNvSpPr>
            <a:spLocks noChangeArrowheads="1"/>
          </p:cNvSpPr>
          <p:nvPr/>
        </p:nvSpPr>
        <p:spPr bwMode="auto">
          <a:xfrm>
            <a:off x="6592888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7" name="Rectangle 146"/>
          <p:cNvSpPr>
            <a:spLocks noChangeArrowheads="1"/>
          </p:cNvSpPr>
          <p:nvPr/>
        </p:nvSpPr>
        <p:spPr bwMode="auto">
          <a:xfrm>
            <a:off x="6837363" y="5943600"/>
            <a:ext cx="2460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8" name="Rectangle 144"/>
          <p:cNvSpPr>
            <a:spLocks noChangeArrowheads="1"/>
          </p:cNvSpPr>
          <p:nvPr/>
        </p:nvSpPr>
        <p:spPr bwMode="auto">
          <a:xfrm>
            <a:off x="70834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29" name="Rectangle 141"/>
          <p:cNvSpPr>
            <a:spLocks noChangeArrowheads="1"/>
          </p:cNvSpPr>
          <p:nvPr/>
        </p:nvSpPr>
        <p:spPr bwMode="auto">
          <a:xfrm>
            <a:off x="2286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0" name="Rectangle 139"/>
          <p:cNvSpPr>
            <a:spLocks noChangeArrowheads="1"/>
          </p:cNvSpPr>
          <p:nvPr/>
        </p:nvSpPr>
        <p:spPr bwMode="auto">
          <a:xfrm>
            <a:off x="4730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1" name="Rectangle 137"/>
          <p:cNvSpPr>
            <a:spLocks noChangeArrowheads="1"/>
          </p:cNvSpPr>
          <p:nvPr/>
        </p:nvSpPr>
        <p:spPr bwMode="auto">
          <a:xfrm>
            <a:off x="71755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2" name="Rectangle 134"/>
          <p:cNvSpPr>
            <a:spLocks noChangeArrowheads="1"/>
          </p:cNvSpPr>
          <p:nvPr/>
        </p:nvSpPr>
        <p:spPr bwMode="auto">
          <a:xfrm>
            <a:off x="5859463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3" name="Rectangle 132"/>
          <p:cNvSpPr>
            <a:spLocks noChangeArrowheads="1"/>
          </p:cNvSpPr>
          <p:nvPr/>
        </p:nvSpPr>
        <p:spPr bwMode="auto">
          <a:xfrm>
            <a:off x="6103938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4" name="Rectangle 130"/>
          <p:cNvSpPr>
            <a:spLocks noChangeArrowheads="1"/>
          </p:cNvSpPr>
          <p:nvPr/>
        </p:nvSpPr>
        <p:spPr bwMode="auto">
          <a:xfrm>
            <a:off x="6348413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5" name="Rectangle 127"/>
          <p:cNvSpPr>
            <a:spLocks noChangeArrowheads="1"/>
          </p:cNvSpPr>
          <p:nvPr/>
        </p:nvSpPr>
        <p:spPr bwMode="auto">
          <a:xfrm>
            <a:off x="512445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6" name="Rectangle 125"/>
          <p:cNvSpPr>
            <a:spLocks noChangeArrowheads="1"/>
          </p:cNvSpPr>
          <p:nvPr/>
        </p:nvSpPr>
        <p:spPr bwMode="auto">
          <a:xfrm>
            <a:off x="53689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7" name="Rectangle 123"/>
          <p:cNvSpPr>
            <a:spLocks noChangeArrowheads="1"/>
          </p:cNvSpPr>
          <p:nvPr/>
        </p:nvSpPr>
        <p:spPr bwMode="auto">
          <a:xfrm>
            <a:off x="5613400" y="5943600"/>
            <a:ext cx="246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8" name="Rectangle 120"/>
          <p:cNvSpPr>
            <a:spLocks noChangeArrowheads="1"/>
          </p:cNvSpPr>
          <p:nvPr/>
        </p:nvSpPr>
        <p:spPr bwMode="auto">
          <a:xfrm>
            <a:off x="43910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39" name="Rectangle 118"/>
          <p:cNvSpPr>
            <a:spLocks noChangeArrowheads="1"/>
          </p:cNvSpPr>
          <p:nvPr/>
        </p:nvSpPr>
        <p:spPr bwMode="auto">
          <a:xfrm>
            <a:off x="46355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0" name="Rectangle 116"/>
          <p:cNvSpPr>
            <a:spLocks noChangeArrowheads="1"/>
          </p:cNvSpPr>
          <p:nvPr/>
        </p:nvSpPr>
        <p:spPr bwMode="auto">
          <a:xfrm>
            <a:off x="48799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1" name="Rectangle 113"/>
          <p:cNvSpPr>
            <a:spLocks noChangeArrowheads="1"/>
          </p:cNvSpPr>
          <p:nvPr/>
        </p:nvSpPr>
        <p:spPr bwMode="auto">
          <a:xfrm>
            <a:off x="3656013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2" name="Rectangle 111"/>
          <p:cNvSpPr>
            <a:spLocks noChangeArrowheads="1"/>
          </p:cNvSpPr>
          <p:nvPr/>
        </p:nvSpPr>
        <p:spPr bwMode="auto">
          <a:xfrm>
            <a:off x="3900488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3" name="Rectangle 109"/>
          <p:cNvSpPr>
            <a:spLocks noChangeArrowheads="1"/>
          </p:cNvSpPr>
          <p:nvPr/>
        </p:nvSpPr>
        <p:spPr bwMode="auto">
          <a:xfrm>
            <a:off x="4144963" y="5943600"/>
            <a:ext cx="2460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4" name="Rectangle 106"/>
          <p:cNvSpPr>
            <a:spLocks noChangeArrowheads="1"/>
          </p:cNvSpPr>
          <p:nvPr/>
        </p:nvSpPr>
        <p:spPr bwMode="auto">
          <a:xfrm>
            <a:off x="29210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5" name="Rectangle 104"/>
          <p:cNvSpPr>
            <a:spLocks noChangeArrowheads="1"/>
          </p:cNvSpPr>
          <p:nvPr/>
        </p:nvSpPr>
        <p:spPr bwMode="auto">
          <a:xfrm>
            <a:off x="31654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6" name="Rectangle 102"/>
          <p:cNvSpPr>
            <a:spLocks noChangeArrowheads="1"/>
          </p:cNvSpPr>
          <p:nvPr/>
        </p:nvSpPr>
        <p:spPr bwMode="auto">
          <a:xfrm>
            <a:off x="3409950" y="5943600"/>
            <a:ext cx="246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7" name="Rectangle 99"/>
          <p:cNvSpPr>
            <a:spLocks noChangeArrowheads="1"/>
          </p:cNvSpPr>
          <p:nvPr/>
        </p:nvSpPr>
        <p:spPr bwMode="auto">
          <a:xfrm>
            <a:off x="243205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8" name="Rectangle 96"/>
          <p:cNvSpPr>
            <a:spLocks noChangeArrowheads="1"/>
          </p:cNvSpPr>
          <p:nvPr/>
        </p:nvSpPr>
        <p:spPr bwMode="auto">
          <a:xfrm>
            <a:off x="26765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49" name="Rectangle 93"/>
          <p:cNvSpPr>
            <a:spLocks noChangeArrowheads="1"/>
          </p:cNvSpPr>
          <p:nvPr/>
        </p:nvSpPr>
        <p:spPr bwMode="auto">
          <a:xfrm>
            <a:off x="218757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0" name="Rectangle 90"/>
          <p:cNvSpPr>
            <a:spLocks noChangeArrowheads="1"/>
          </p:cNvSpPr>
          <p:nvPr/>
        </p:nvSpPr>
        <p:spPr bwMode="auto">
          <a:xfrm>
            <a:off x="1452563" y="5943600"/>
            <a:ext cx="2460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1" name="Rectangle 80"/>
          <p:cNvSpPr>
            <a:spLocks noChangeArrowheads="1"/>
          </p:cNvSpPr>
          <p:nvPr/>
        </p:nvSpPr>
        <p:spPr bwMode="auto">
          <a:xfrm>
            <a:off x="879475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2" name="Rectangle 79"/>
          <p:cNvSpPr>
            <a:spLocks noChangeArrowheads="1"/>
          </p:cNvSpPr>
          <p:nvPr/>
        </p:nvSpPr>
        <p:spPr bwMode="auto">
          <a:xfrm>
            <a:off x="1943100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3" name="Rectangle 78"/>
          <p:cNvSpPr>
            <a:spLocks noChangeArrowheads="1"/>
          </p:cNvSpPr>
          <p:nvPr/>
        </p:nvSpPr>
        <p:spPr bwMode="auto">
          <a:xfrm>
            <a:off x="16986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4" name="Rectangle 77"/>
          <p:cNvSpPr>
            <a:spLocks noChangeArrowheads="1"/>
          </p:cNvSpPr>
          <p:nvPr/>
        </p:nvSpPr>
        <p:spPr bwMode="auto">
          <a:xfrm>
            <a:off x="1206500" y="5943600"/>
            <a:ext cx="246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5" name="Rectangle 76"/>
          <p:cNvSpPr>
            <a:spLocks noChangeArrowheads="1"/>
          </p:cNvSpPr>
          <p:nvPr/>
        </p:nvSpPr>
        <p:spPr bwMode="auto">
          <a:xfrm>
            <a:off x="962025" y="5943600"/>
            <a:ext cx="244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zh-CN" sz="2400"/>
          </a:p>
        </p:txBody>
      </p:sp>
      <p:sp>
        <p:nvSpPr>
          <p:cNvPr id="110656" name="Line 81"/>
          <p:cNvSpPr>
            <a:spLocks noChangeShapeType="1"/>
          </p:cNvSpPr>
          <p:nvPr/>
        </p:nvSpPr>
        <p:spPr bwMode="auto">
          <a:xfrm>
            <a:off x="228600" y="5943600"/>
            <a:ext cx="88106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57" name="Line 82"/>
          <p:cNvSpPr>
            <a:spLocks noChangeShapeType="1"/>
          </p:cNvSpPr>
          <p:nvPr/>
        </p:nvSpPr>
        <p:spPr bwMode="auto">
          <a:xfrm>
            <a:off x="228600" y="6451600"/>
            <a:ext cx="88106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58" name="Line 83"/>
          <p:cNvSpPr>
            <a:spLocks noChangeShapeType="1"/>
          </p:cNvSpPr>
          <p:nvPr/>
        </p:nvSpPr>
        <p:spPr bwMode="auto">
          <a:xfrm>
            <a:off x="228600" y="5943600"/>
            <a:ext cx="0" cy="508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59" name="Line 84"/>
          <p:cNvSpPr>
            <a:spLocks noChangeShapeType="1"/>
          </p:cNvSpPr>
          <p:nvPr/>
        </p:nvSpPr>
        <p:spPr bwMode="auto">
          <a:xfrm>
            <a:off x="12065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0" name="Line 85"/>
          <p:cNvSpPr>
            <a:spLocks noChangeShapeType="1"/>
          </p:cNvSpPr>
          <p:nvPr/>
        </p:nvSpPr>
        <p:spPr bwMode="auto">
          <a:xfrm>
            <a:off x="145256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1" name="Line 86"/>
          <p:cNvSpPr>
            <a:spLocks noChangeShapeType="1"/>
          </p:cNvSpPr>
          <p:nvPr/>
        </p:nvSpPr>
        <p:spPr bwMode="auto">
          <a:xfrm>
            <a:off x="19431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2" name="Line 87"/>
          <p:cNvSpPr>
            <a:spLocks noChangeShapeType="1"/>
          </p:cNvSpPr>
          <p:nvPr/>
        </p:nvSpPr>
        <p:spPr bwMode="auto">
          <a:xfrm>
            <a:off x="21875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3" name="Line 88"/>
          <p:cNvSpPr>
            <a:spLocks noChangeShapeType="1"/>
          </p:cNvSpPr>
          <p:nvPr/>
        </p:nvSpPr>
        <p:spPr bwMode="auto">
          <a:xfrm>
            <a:off x="9039225" y="5943600"/>
            <a:ext cx="0" cy="508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4" name="Line 91"/>
          <p:cNvSpPr>
            <a:spLocks noChangeShapeType="1"/>
          </p:cNvSpPr>
          <p:nvPr/>
        </p:nvSpPr>
        <p:spPr bwMode="auto">
          <a:xfrm>
            <a:off x="16986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5" name="Line 94"/>
          <p:cNvSpPr>
            <a:spLocks noChangeShapeType="1"/>
          </p:cNvSpPr>
          <p:nvPr/>
        </p:nvSpPr>
        <p:spPr bwMode="auto">
          <a:xfrm>
            <a:off x="24320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6" name="Line 97"/>
          <p:cNvSpPr>
            <a:spLocks noChangeShapeType="1"/>
          </p:cNvSpPr>
          <p:nvPr/>
        </p:nvSpPr>
        <p:spPr bwMode="auto">
          <a:xfrm>
            <a:off x="29210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7" name="Line 100"/>
          <p:cNvSpPr>
            <a:spLocks noChangeShapeType="1"/>
          </p:cNvSpPr>
          <p:nvPr/>
        </p:nvSpPr>
        <p:spPr bwMode="auto">
          <a:xfrm>
            <a:off x="26765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8" name="Line 103"/>
          <p:cNvSpPr>
            <a:spLocks noChangeShapeType="1"/>
          </p:cNvSpPr>
          <p:nvPr/>
        </p:nvSpPr>
        <p:spPr bwMode="auto">
          <a:xfrm>
            <a:off x="365601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69" name="Line 105"/>
          <p:cNvSpPr>
            <a:spLocks noChangeShapeType="1"/>
          </p:cNvSpPr>
          <p:nvPr/>
        </p:nvSpPr>
        <p:spPr bwMode="auto">
          <a:xfrm>
            <a:off x="34099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0" name="Line 107"/>
          <p:cNvSpPr>
            <a:spLocks noChangeShapeType="1"/>
          </p:cNvSpPr>
          <p:nvPr/>
        </p:nvSpPr>
        <p:spPr bwMode="auto">
          <a:xfrm>
            <a:off x="31654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1" name="Line 110"/>
          <p:cNvSpPr>
            <a:spLocks noChangeShapeType="1"/>
          </p:cNvSpPr>
          <p:nvPr/>
        </p:nvSpPr>
        <p:spPr bwMode="auto">
          <a:xfrm>
            <a:off x="43910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2" name="Line 112"/>
          <p:cNvSpPr>
            <a:spLocks noChangeShapeType="1"/>
          </p:cNvSpPr>
          <p:nvPr/>
        </p:nvSpPr>
        <p:spPr bwMode="auto">
          <a:xfrm>
            <a:off x="414496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3" name="Line 114"/>
          <p:cNvSpPr>
            <a:spLocks noChangeShapeType="1"/>
          </p:cNvSpPr>
          <p:nvPr/>
        </p:nvSpPr>
        <p:spPr bwMode="auto">
          <a:xfrm>
            <a:off x="3900488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4" name="Line 117"/>
          <p:cNvSpPr>
            <a:spLocks noChangeShapeType="1"/>
          </p:cNvSpPr>
          <p:nvPr/>
        </p:nvSpPr>
        <p:spPr bwMode="auto">
          <a:xfrm>
            <a:off x="51244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5" name="Line 119"/>
          <p:cNvSpPr>
            <a:spLocks noChangeShapeType="1"/>
          </p:cNvSpPr>
          <p:nvPr/>
        </p:nvSpPr>
        <p:spPr bwMode="auto">
          <a:xfrm>
            <a:off x="48799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6" name="Line 121"/>
          <p:cNvSpPr>
            <a:spLocks noChangeShapeType="1"/>
          </p:cNvSpPr>
          <p:nvPr/>
        </p:nvSpPr>
        <p:spPr bwMode="auto">
          <a:xfrm>
            <a:off x="46355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7" name="Line 124"/>
          <p:cNvSpPr>
            <a:spLocks noChangeShapeType="1"/>
          </p:cNvSpPr>
          <p:nvPr/>
        </p:nvSpPr>
        <p:spPr bwMode="auto">
          <a:xfrm>
            <a:off x="585946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8" name="Line 126"/>
          <p:cNvSpPr>
            <a:spLocks noChangeShapeType="1"/>
          </p:cNvSpPr>
          <p:nvPr/>
        </p:nvSpPr>
        <p:spPr bwMode="auto">
          <a:xfrm>
            <a:off x="56134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79" name="Line 128"/>
          <p:cNvSpPr>
            <a:spLocks noChangeShapeType="1"/>
          </p:cNvSpPr>
          <p:nvPr/>
        </p:nvSpPr>
        <p:spPr bwMode="auto">
          <a:xfrm>
            <a:off x="53689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0" name="Line 131"/>
          <p:cNvSpPr>
            <a:spLocks noChangeShapeType="1"/>
          </p:cNvSpPr>
          <p:nvPr/>
        </p:nvSpPr>
        <p:spPr bwMode="auto">
          <a:xfrm>
            <a:off x="6592888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1" name="Line 133"/>
          <p:cNvSpPr>
            <a:spLocks noChangeShapeType="1"/>
          </p:cNvSpPr>
          <p:nvPr/>
        </p:nvSpPr>
        <p:spPr bwMode="auto">
          <a:xfrm>
            <a:off x="634841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2" name="Line 135"/>
          <p:cNvSpPr>
            <a:spLocks noChangeShapeType="1"/>
          </p:cNvSpPr>
          <p:nvPr/>
        </p:nvSpPr>
        <p:spPr bwMode="auto">
          <a:xfrm>
            <a:off x="6103938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3" name="Line 138"/>
          <p:cNvSpPr>
            <a:spLocks noChangeShapeType="1"/>
          </p:cNvSpPr>
          <p:nvPr/>
        </p:nvSpPr>
        <p:spPr bwMode="auto">
          <a:xfrm>
            <a:off x="9620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4" name="Line 140"/>
          <p:cNvSpPr>
            <a:spLocks noChangeShapeType="1"/>
          </p:cNvSpPr>
          <p:nvPr/>
        </p:nvSpPr>
        <p:spPr bwMode="auto">
          <a:xfrm>
            <a:off x="7175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5" name="Line 142"/>
          <p:cNvSpPr>
            <a:spLocks noChangeShapeType="1"/>
          </p:cNvSpPr>
          <p:nvPr/>
        </p:nvSpPr>
        <p:spPr bwMode="auto">
          <a:xfrm>
            <a:off x="4730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6" name="Line 145"/>
          <p:cNvSpPr>
            <a:spLocks noChangeShapeType="1"/>
          </p:cNvSpPr>
          <p:nvPr/>
        </p:nvSpPr>
        <p:spPr bwMode="auto">
          <a:xfrm>
            <a:off x="73279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7" name="Line 147"/>
          <p:cNvSpPr>
            <a:spLocks noChangeShapeType="1"/>
          </p:cNvSpPr>
          <p:nvPr/>
        </p:nvSpPr>
        <p:spPr bwMode="auto">
          <a:xfrm>
            <a:off x="70834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8" name="Line 149"/>
          <p:cNvSpPr>
            <a:spLocks noChangeShapeType="1"/>
          </p:cNvSpPr>
          <p:nvPr/>
        </p:nvSpPr>
        <p:spPr bwMode="auto">
          <a:xfrm>
            <a:off x="6837363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89" name="Line 152"/>
          <p:cNvSpPr>
            <a:spLocks noChangeShapeType="1"/>
          </p:cNvSpPr>
          <p:nvPr/>
        </p:nvSpPr>
        <p:spPr bwMode="auto">
          <a:xfrm>
            <a:off x="806132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0" name="Line 154"/>
          <p:cNvSpPr>
            <a:spLocks noChangeShapeType="1"/>
          </p:cNvSpPr>
          <p:nvPr/>
        </p:nvSpPr>
        <p:spPr bwMode="auto">
          <a:xfrm>
            <a:off x="78168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1" name="Line 156"/>
          <p:cNvSpPr>
            <a:spLocks noChangeShapeType="1"/>
          </p:cNvSpPr>
          <p:nvPr/>
        </p:nvSpPr>
        <p:spPr bwMode="auto">
          <a:xfrm>
            <a:off x="75723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2" name="Line 159"/>
          <p:cNvSpPr>
            <a:spLocks noChangeShapeType="1"/>
          </p:cNvSpPr>
          <p:nvPr/>
        </p:nvSpPr>
        <p:spPr bwMode="auto">
          <a:xfrm>
            <a:off x="879475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3" name="Line 161"/>
          <p:cNvSpPr>
            <a:spLocks noChangeShapeType="1"/>
          </p:cNvSpPr>
          <p:nvPr/>
        </p:nvSpPr>
        <p:spPr bwMode="auto">
          <a:xfrm>
            <a:off x="8550275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4" name="Line 163"/>
          <p:cNvSpPr>
            <a:spLocks noChangeShapeType="1"/>
          </p:cNvSpPr>
          <p:nvPr/>
        </p:nvSpPr>
        <p:spPr bwMode="auto">
          <a:xfrm>
            <a:off x="8305800" y="5943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5" name="Line 166"/>
          <p:cNvSpPr>
            <a:spLocks noChangeShapeType="1"/>
          </p:cNvSpPr>
          <p:nvPr/>
        </p:nvSpPr>
        <p:spPr bwMode="auto">
          <a:xfrm>
            <a:off x="20574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6" name="Line 167"/>
          <p:cNvSpPr>
            <a:spLocks noChangeShapeType="1"/>
          </p:cNvSpPr>
          <p:nvPr/>
        </p:nvSpPr>
        <p:spPr bwMode="auto">
          <a:xfrm>
            <a:off x="25146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7" name="Line 168"/>
          <p:cNvSpPr>
            <a:spLocks noChangeShapeType="1"/>
          </p:cNvSpPr>
          <p:nvPr/>
        </p:nvSpPr>
        <p:spPr bwMode="auto">
          <a:xfrm>
            <a:off x="1752600" y="4876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98" name="Text Box 172"/>
          <p:cNvSpPr txBox="1">
            <a:spLocks noChangeArrowheads="1"/>
          </p:cNvSpPr>
          <p:nvPr/>
        </p:nvSpPr>
        <p:spPr bwMode="auto">
          <a:xfrm>
            <a:off x="685800" y="5562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0699" name="Text Box 173"/>
          <p:cNvSpPr txBox="1">
            <a:spLocks noChangeArrowheads="1"/>
          </p:cNvSpPr>
          <p:nvPr/>
        </p:nvSpPr>
        <p:spPr bwMode="auto">
          <a:xfrm>
            <a:off x="13335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12</a:t>
            </a:r>
          </a:p>
        </p:txBody>
      </p:sp>
      <p:sp>
        <p:nvSpPr>
          <p:cNvPr id="110700" name="Text Box 174"/>
          <p:cNvSpPr txBox="1">
            <a:spLocks noChangeArrowheads="1"/>
          </p:cNvSpPr>
          <p:nvPr/>
        </p:nvSpPr>
        <p:spPr bwMode="auto">
          <a:xfrm>
            <a:off x="27432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37</a:t>
            </a:r>
          </a:p>
        </p:txBody>
      </p:sp>
      <p:sp>
        <p:nvSpPr>
          <p:cNvPr id="110701" name="Text Box 175"/>
          <p:cNvSpPr txBox="1">
            <a:spLocks noChangeArrowheads="1"/>
          </p:cNvSpPr>
          <p:nvPr/>
        </p:nvSpPr>
        <p:spPr bwMode="auto">
          <a:xfrm>
            <a:off x="35306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45</a:t>
            </a:r>
          </a:p>
        </p:txBody>
      </p:sp>
      <p:sp>
        <p:nvSpPr>
          <p:cNvPr id="110702" name="Text Box 176"/>
          <p:cNvSpPr txBox="1">
            <a:spLocks noChangeArrowheads="1"/>
          </p:cNvSpPr>
          <p:nvPr/>
        </p:nvSpPr>
        <p:spPr bwMode="auto">
          <a:xfrm>
            <a:off x="2057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24</a:t>
            </a:r>
          </a:p>
        </p:txBody>
      </p:sp>
      <p:sp>
        <p:nvSpPr>
          <p:cNvPr id="110703" name="Text Box 177"/>
          <p:cNvSpPr txBox="1">
            <a:spLocks noChangeArrowheads="1"/>
          </p:cNvSpPr>
          <p:nvPr/>
        </p:nvSpPr>
        <p:spPr bwMode="auto">
          <a:xfrm>
            <a:off x="45720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50</a:t>
            </a:r>
          </a:p>
        </p:txBody>
      </p:sp>
      <p:sp>
        <p:nvSpPr>
          <p:cNvPr id="110704" name="Text Box 178"/>
          <p:cNvSpPr txBox="1">
            <a:spLocks noChangeArrowheads="1"/>
          </p:cNvSpPr>
          <p:nvPr/>
        </p:nvSpPr>
        <p:spPr bwMode="auto">
          <a:xfrm>
            <a:off x="52578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53</a:t>
            </a:r>
          </a:p>
        </p:txBody>
      </p:sp>
      <p:sp>
        <p:nvSpPr>
          <p:cNvPr id="110705" name="Text Box 179"/>
          <p:cNvSpPr txBox="1">
            <a:spLocks noChangeArrowheads="1"/>
          </p:cNvSpPr>
          <p:nvPr/>
        </p:nvSpPr>
        <p:spPr bwMode="auto">
          <a:xfrm>
            <a:off x="5994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61</a:t>
            </a:r>
          </a:p>
        </p:txBody>
      </p:sp>
      <p:sp>
        <p:nvSpPr>
          <p:cNvPr id="110706" name="Text Box 180"/>
          <p:cNvSpPr txBox="1">
            <a:spLocks noChangeArrowheads="1"/>
          </p:cNvSpPr>
          <p:nvPr/>
        </p:nvSpPr>
        <p:spPr bwMode="auto">
          <a:xfrm>
            <a:off x="64770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70</a:t>
            </a:r>
          </a:p>
        </p:txBody>
      </p:sp>
      <p:sp>
        <p:nvSpPr>
          <p:cNvPr id="110707" name="Text Box 181"/>
          <p:cNvSpPr txBox="1">
            <a:spLocks noChangeArrowheads="1"/>
          </p:cNvSpPr>
          <p:nvPr/>
        </p:nvSpPr>
        <p:spPr bwMode="auto">
          <a:xfrm>
            <a:off x="74676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90</a:t>
            </a:r>
          </a:p>
        </p:txBody>
      </p:sp>
      <p:sp>
        <p:nvSpPr>
          <p:cNvPr id="110708" name="Text Box 182"/>
          <p:cNvSpPr txBox="1">
            <a:spLocks noChangeArrowheads="1"/>
          </p:cNvSpPr>
          <p:nvPr/>
        </p:nvSpPr>
        <p:spPr bwMode="auto">
          <a:xfrm>
            <a:off x="8305800" y="5562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100</a:t>
            </a:r>
          </a:p>
        </p:txBody>
      </p:sp>
      <p:sp>
        <p:nvSpPr>
          <p:cNvPr id="110709" name="Text Box 183"/>
          <p:cNvSpPr txBox="1">
            <a:spLocks noChangeArrowheads="1"/>
          </p:cNvSpPr>
          <p:nvPr/>
        </p:nvSpPr>
        <p:spPr bwMode="auto">
          <a:xfrm>
            <a:off x="914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0" name="Text Box 184"/>
          <p:cNvSpPr txBox="1">
            <a:spLocks noChangeArrowheads="1"/>
          </p:cNvSpPr>
          <p:nvPr/>
        </p:nvSpPr>
        <p:spPr bwMode="auto">
          <a:xfrm>
            <a:off x="1676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1" name="Text Box 185"/>
          <p:cNvSpPr txBox="1">
            <a:spLocks noChangeArrowheads="1"/>
          </p:cNvSpPr>
          <p:nvPr/>
        </p:nvSpPr>
        <p:spPr bwMode="auto">
          <a:xfrm>
            <a:off x="2438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2" name="Text Box 186"/>
          <p:cNvSpPr txBox="1">
            <a:spLocks noChangeArrowheads="1"/>
          </p:cNvSpPr>
          <p:nvPr/>
        </p:nvSpPr>
        <p:spPr bwMode="auto">
          <a:xfrm>
            <a:off x="31242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3" name="Text Box 187"/>
          <p:cNvSpPr txBox="1">
            <a:spLocks noChangeArrowheads="1"/>
          </p:cNvSpPr>
          <p:nvPr/>
        </p:nvSpPr>
        <p:spPr bwMode="auto">
          <a:xfrm>
            <a:off x="40386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4" name="Text Box 188"/>
          <p:cNvSpPr txBox="1">
            <a:spLocks noChangeArrowheads="1"/>
          </p:cNvSpPr>
          <p:nvPr/>
        </p:nvSpPr>
        <p:spPr bwMode="auto">
          <a:xfrm>
            <a:off x="48768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5" name="Text Box 189"/>
          <p:cNvSpPr txBox="1">
            <a:spLocks noChangeArrowheads="1"/>
          </p:cNvSpPr>
          <p:nvPr/>
        </p:nvSpPr>
        <p:spPr bwMode="auto">
          <a:xfrm>
            <a:off x="56388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6" name="Text Box 190"/>
          <p:cNvSpPr txBox="1">
            <a:spLocks noChangeArrowheads="1"/>
          </p:cNvSpPr>
          <p:nvPr/>
        </p:nvSpPr>
        <p:spPr bwMode="auto">
          <a:xfrm>
            <a:off x="6248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7" name="Text Box 191"/>
          <p:cNvSpPr txBox="1">
            <a:spLocks noChangeArrowheads="1"/>
          </p:cNvSpPr>
          <p:nvPr/>
        </p:nvSpPr>
        <p:spPr bwMode="auto">
          <a:xfrm>
            <a:off x="69342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8" name="Text Box 192"/>
          <p:cNvSpPr txBox="1">
            <a:spLocks noChangeArrowheads="1"/>
          </p:cNvSpPr>
          <p:nvPr/>
        </p:nvSpPr>
        <p:spPr bwMode="auto">
          <a:xfrm>
            <a:off x="77724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19" name="Text Box 193"/>
          <p:cNvSpPr txBox="1">
            <a:spLocks noChangeArrowheads="1"/>
          </p:cNvSpPr>
          <p:nvPr/>
        </p:nvSpPr>
        <p:spPr bwMode="auto">
          <a:xfrm>
            <a:off x="87630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20" name="Text Box 194"/>
          <p:cNvSpPr txBox="1">
            <a:spLocks noChangeArrowheads="1"/>
          </p:cNvSpPr>
          <p:nvPr/>
        </p:nvSpPr>
        <p:spPr bwMode="auto">
          <a:xfrm>
            <a:off x="304800" y="556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</a:t>
            </a:r>
          </a:p>
        </p:txBody>
      </p:sp>
      <p:sp>
        <p:nvSpPr>
          <p:cNvPr id="110721" name="Freeform 196"/>
          <p:cNvSpPr>
            <a:spLocks/>
          </p:cNvSpPr>
          <p:nvPr/>
        </p:nvSpPr>
        <p:spPr bwMode="auto">
          <a:xfrm>
            <a:off x="838200" y="4800600"/>
            <a:ext cx="914400" cy="838200"/>
          </a:xfrm>
          <a:custGeom>
            <a:avLst/>
            <a:gdLst>
              <a:gd name="T0" fmla="*/ 2147483647 w 576"/>
              <a:gd name="T1" fmla="*/ 0 h 528"/>
              <a:gd name="T2" fmla="*/ 2147483647 w 576"/>
              <a:gd name="T3" fmla="*/ 2147483647 h 528"/>
              <a:gd name="T4" fmla="*/ 0 w 576"/>
              <a:gd name="T5" fmla="*/ 2147483647 h 528"/>
              <a:gd name="T6" fmla="*/ 0 60000 65536"/>
              <a:gd name="T7" fmla="*/ 0 60000 65536"/>
              <a:gd name="T8" fmla="*/ 0 60000 65536"/>
              <a:gd name="T9" fmla="*/ 0 w 576"/>
              <a:gd name="T10" fmla="*/ 0 h 528"/>
              <a:gd name="T11" fmla="*/ 576 w 57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28">
                <a:moveTo>
                  <a:pt x="576" y="0"/>
                </a:moveTo>
                <a:cubicBezTo>
                  <a:pt x="432" y="28"/>
                  <a:pt x="288" y="56"/>
                  <a:pt x="192" y="144"/>
                </a:cubicBezTo>
                <a:cubicBezTo>
                  <a:pt x="96" y="232"/>
                  <a:pt x="48" y="380"/>
                  <a:pt x="0" y="52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2" name="Freeform 197"/>
          <p:cNvSpPr>
            <a:spLocks/>
          </p:cNvSpPr>
          <p:nvPr/>
        </p:nvSpPr>
        <p:spPr bwMode="auto">
          <a:xfrm>
            <a:off x="1582738" y="4845050"/>
            <a:ext cx="698500" cy="847725"/>
          </a:xfrm>
          <a:custGeom>
            <a:avLst/>
            <a:gdLst>
              <a:gd name="T0" fmla="*/ 2147483647 w 440"/>
              <a:gd name="T1" fmla="*/ 0 h 534"/>
              <a:gd name="T2" fmla="*/ 2147483647 w 440"/>
              <a:gd name="T3" fmla="*/ 2147483647 h 534"/>
              <a:gd name="T4" fmla="*/ 0 w 440"/>
              <a:gd name="T5" fmla="*/ 2147483647 h 534"/>
              <a:gd name="T6" fmla="*/ 0 60000 65536"/>
              <a:gd name="T7" fmla="*/ 0 60000 65536"/>
              <a:gd name="T8" fmla="*/ 0 60000 65536"/>
              <a:gd name="T9" fmla="*/ 0 w 440"/>
              <a:gd name="T10" fmla="*/ 0 h 534"/>
              <a:gd name="T11" fmla="*/ 440 w 440"/>
              <a:gd name="T12" fmla="*/ 534 h 5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534">
                <a:moveTo>
                  <a:pt x="440" y="0"/>
                </a:moveTo>
                <a:cubicBezTo>
                  <a:pt x="394" y="48"/>
                  <a:pt x="234" y="199"/>
                  <a:pt x="161" y="288"/>
                </a:cubicBezTo>
                <a:cubicBezTo>
                  <a:pt x="88" y="377"/>
                  <a:pt x="34" y="483"/>
                  <a:pt x="0" y="534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3" name="Freeform 198"/>
          <p:cNvSpPr>
            <a:spLocks/>
          </p:cNvSpPr>
          <p:nvPr/>
        </p:nvSpPr>
        <p:spPr bwMode="auto">
          <a:xfrm>
            <a:off x="2335213" y="3729038"/>
            <a:ext cx="511175" cy="1936750"/>
          </a:xfrm>
          <a:custGeom>
            <a:avLst/>
            <a:gdLst>
              <a:gd name="T0" fmla="*/ 2147483647 w 322"/>
              <a:gd name="T1" fmla="*/ 0 h 1220"/>
              <a:gd name="T2" fmla="*/ 2147483647 w 322"/>
              <a:gd name="T3" fmla="*/ 2147483647 h 1220"/>
              <a:gd name="T4" fmla="*/ 0 w 322"/>
              <a:gd name="T5" fmla="*/ 2147483647 h 1220"/>
              <a:gd name="T6" fmla="*/ 0 60000 65536"/>
              <a:gd name="T7" fmla="*/ 0 60000 65536"/>
              <a:gd name="T8" fmla="*/ 0 60000 65536"/>
              <a:gd name="T9" fmla="*/ 0 w 322"/>
              <a:gd name="T10" fmla="*/ 0 h 1220"/>
              <a:gd name="T11" fmla="*/ 322 w 322"/>
              <a:gd name="T12" fmla="*/ 1220 h 1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2" h="1220">
                <a:moveTo>
                  <a:pt x="322" y="0"/>
                </a:moveTo>
                <a:cubicBezTo>
                  <a:pt x="297" y="56"/>
                  <a:pt x="223" y="144"/>
                  <a:pt x="169" y="347"/>
                </a:cubicBezTo>
                <a:cubicBezTo>
                  <a:pt x="115" y="550"/>
                  <a:pt x="35" y="1038"/>
                  <a:pt x="0" y="122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4" name="Freeform 199"/>
          <p:cNvSpPr>
            <a:spLocks/>
          </p:cNvSpPr>
          <p:nvPr/>
        </p:nvSpPr>
        <p:spPr bwMode="auto">
          <a:xfrm>
            <a:off x="3667125" y="2819400"/>
            <a:ext cx="273050" cy="2859088"/>
          </a:xfrm>
          <a:custGeom>
            <a:avLst/>
            <a:gdLst>
              <a:gd name="T0" fmla="*/ 2147483647 w 172"/>
              <a:gd name="T1" fmla="*/ 0 h 1801"/>
              <a:gd name="T2" fmla="*/ 2147483647 w 172"/>
              <a:gd name="T3" fmla="*/ 2147483647 h 1801"/>
              <a:gd name="T4" fmla="*/ 2147483647 w 172"/>
              <a:gd name="T5" fmla="*/ 2147483647 h 1801"/>
              <a:gd name="T6" fmla="*/ 0 60000 65536"/>
              <a:gd name="T7" fmla="*/ 0 60000 65536"/>
              <a:gd name="T8" fmla="*/ 0 60000 65536"/>
              <a:gd name="T9" fmla="*/ 0 w 172"/>
              <a:gd name="T10" fmla="*/ 0 h 1801"/>
              <a:gd name="T11" fmla="*/ 172 w 172"/>
              <a:gd name="T12" fmla="*/ 1801 h 18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" h="1801">
                <a:moveTo>
                  <a:pt x="172" y="0"/>
                </a:moveTo>
                <a:cubicBezTo>
                  <a:pt x="147" y="56"/>
                  <a:pt x="38" y="47"/>
                  <a:pt x="19" y="347"/>
                </a:cubicBezTo>
                <a:cubicBezTo>
                  <a:pt x="0" y="647"/>
                  <a:pt x="51" y="1498"/>
                  <a:pt x="59" y="180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5" name="Freeform 200"/>
          <p:cNvSpPr>
            <a:spLocks/>
          </p:cNvSpPr>
          <p:nvPr/>
        </p:nvSpPr>
        <p:spPr bwMode="auto">
          <a:xfrm>
            <a:off x="2984500" y="4876800"/>
            <a:ext cx="228600" cy="774700"/>
          </a:xfrm>
          <a:custGeom>
            <a:avLst/>
            <a:gdLst>
              <a:gd name="T0" fmla="*/ 2147483647 w 144"/>
              <a:gd name="T1" fmla="*/ 0 h 488"/>
              <a:gd name="T2" fmla="*/ 2147483647 w 144"/>
              <a:gd name="T3" fmla="*/ 2147483647 h 488"/>
              <a:gd name="T4" fmla="*/ 2147483647 w 144"/>
              <a:gd name="T5" fmla="*/ 2147483647 h 488"/>
              <a:gd name="T6" fmla="*/ 0 60000 65536"/>
              <a:gd name="T7" fmla="*/ 0 60000 65536"/>
              <a:gd name="T8" fmla="*/ 0 60000 65536"/>
              <a:gd name="T9" fmla="*/ 0 w 144"/>
              <a:gd name="T10" fmla="*/ 0 h 488"/>
              <a:gd name="T11" fmla="*/ 144 w 144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8">
                <a:moveTo>
                  <a:pt x="144" y="0"/>
                </a:moveTo>
                <a:cubicBezTo>
                  <a:pt x="124" y="55"/>
                  <a:pt x="46" y="247"/>
                  <a:pt x="23" y="328"/>
                </a:cubicBezTo>
                <a:cubicBezTo>
                  <a:pt x="0" y="409"/>
                  <a:pt x="10" y="455"/>
                  <a:pt x="6" y="48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6" name="Freeform 201"/>
          <p:cNvSpPr>
            <a:spLocks/>
          </p:cNvSpPr>
          <p:nvPr/>
        </p:nvSpPr>
        <p:spPr bwMode="auto">
          <a:xfrm>
            <a:off x="4191000" y="4800600"/>
            <a:ext cx="565150" cy="892175"/>
          </a:xfrm>
          <a:custGeom>
            <a:avLst/>
            <a:gdLst>
              <a:gd name="T0" fmla="*/ 0 w 356"/>
              <a:gd name="T1" fmla="*/ 0 h 562"/>
              <a:gd name="T2" fmla="*/ 2147483647 w 356"/>
              <a:gd name="T3" fmla="*/ 2147483647 h 562"/>
              <a:gd name="T4" fmla="*/ 2147483647 w 356"/>
              <a:gd name="T5" fmla="*/ 2147483647 h 562"/>
              <a:gd name="T6" fmla="*/ 0 60000 65536"/>
              <a:gd name="T7" fmla="*/ 0 60000 65536"/>
              <a:gd name="T8" fmla="*/ 0 60000 65536"/>
              <a:gd name="T9" fmla="*/ 0 w 356"/>
              <a:gd name="T10" fmla="*/ 0 h 562"/>
              <a:gd name="T11" fmla="*/ 356 w 356"/>
              <a:gd name="T12" fmla="*/ 562 h 5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6" h="562">
                <a:moveTo>
                  <a:pt x="0" y="0"/>
                </a:moveTo>
                <a:cubicBezTo>
                  <a:pt x="14" y="51"/>
                  <a:pt x="26" y="214"/>
                  <a:pt x="85" y="308"/>
                </a:cubicBezTo>
                <a:cubicBezTo>
                  <a:pt x="144" y="402"/>
                  <a:pt x="300" y="509"/>
                  <a:pt x="356" y="56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7" name="Freeform 202"/>
          <p:cNvSpPr>
            <a:spLocks/>
          </p:cNvSpPr>
          <p:nvPr/>
        </p:nvSpPr>
        <p:spPr bwMode="auto">
          <a:xfrm>
            <a:off x="5181600" y="4876800"/>
            <a:ext cx="985838" cy="788988"/>
          </a:xfrm>
          <a:custGeom>
            <a:avLst/>
            <a:gdLst>
              <a:gd name="T0" fmla="*/ 0 w 621"/>
              <a:gd name="T1" fmla="*/ 0 h 497"/>
              <a:gd name="T2" fmla="*/ 2147483647 w 621"/>
              <a:gd name="T3" fmla="*/ 2147483647 h 497"/>
              <a:gd name="T4" fmla="*/ 2147483647 w 621"/>
              <a:gd name="T5" fmla="*/ 2147483647 h 497"/>
              <a:gd name="T6" fmla="*/ 0 60000 65536"/>
              <a:gd name="T7" fmla="*/ 0 60000 65536"/>
              <a:gd name="T8" fmla="*/ 0 60000 65536"/>
              <a:gd name="T9" fmla="*/ 0 w 621"/>
              <a:gd name="T10" fmla="*/ 0 h 497"/>
              <a:gd name="T11" fmla="*/ 621 w 621"/>
              <a:gd name="T12" fmla="*/ 497 h 4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1" h="497">
                <a:moveTo>
                  <a:pt x="0" y="0"/>
                </a:moveTo>
                <a:cubicBezTo>
                  <a:pt x="53" y="52"/>
                  <a:pt x="213" y="228"/>
                  <a:pt x="316" y="311"/>
                </a:cubicBezTo>
                <a:cubicBezTo>
                  <a:pt x="419" y="394"/>
                  <a:pt x="557" y="458"/>
                  <a:pt x="621" y="49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8" name="Freeform 203"/>
          <p:cNvSpPr>
            <a:spLocks/>
          </p:cNvSpPr>
          <p:nvPr/>
        </p:nvSpPr>
        <p:spPr bwMode="auto">
          <a:xfrm>
            <a:off x="4867275" y="3733800"/>
            <a:ext cx="533400" cy="1917700"/>
          </a:xfrm>
          <a:custGeom>
            <a:avLst/>
            <a:gdLst>
              <a:gd name="T0" fmla="*/ 2147483647 w 336"/>
              <a:gd name="T1" fmla="*/ 0 h 1208"/>
              <a:gd name="T2" fmla="*/ 2147483647 w 336"/>
              <a:gd name="T3" fmla="*/ 2147483647 h 1208"/>
              <a:gd name="T4" fmla="*/ 2147483647 w 336"/>
              <a:gd name="T5" fmla="*/ 2147483647 h 1208"/>
              <a:gd name="T6" fmla="*/ 0 60000 65536"/>
              <a:gd name="T7" fmla="*/ 0 60000 65536"/>
              <a:gd name="T8" fmla="*/ 0 60000 65536"/>
              <a:gd name="T9" fmla="*/ 0 w 336"/>
              <a:gd name="T10" fmla="*/ 0 h 1208"/>
              <a:gd name="T11" fmla="*/ 336 w 336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208">
                <a:moveTo>
                  <a:pt x="198" y="0"/>
                </a:moveTo>
                <a:cubicBezTo>
                  <a:pt x="169" y="64"/>
                  <a:pt x="0" y="186"/>
                  <a:pt x="23" y="387"/>
                </a:cubicBezTo>
                <a:cubicBezTo>
                  <a:pt x="46" y="588"/>
                  <a:pt x="271" y="1037"/>
                  <a:pt x="336" y="120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29" name="Freeform 204"/>
          <p:cNvSpPr>
            <a:spLocks/>
          </p:cNvSpPr>
          <p:nvPr/>
        </p:nvSpPr>
        <p:spPr bwMode="auto">
          <a:xfrm>
            <a:off x="5715000" y="4876800"/>
            <a:ext cx="985838" cy="788988"/>
          </a:xfrm>
          <a:custGeom>
            <a:avLst/>
            <a:gdLst>
              <a:gd name="T0" fmla="*/ 0 w 621"/>
              <a:gd name="T1" fmla="*/ 0 h 497"/>
              <a:gd name="T2" fmla="*/ 2147483647 w 621"/>
              <a:gd name="T3" fmla="*/ 2147483647 h 497"/>
              <a:gd name="T4" fmla="*/ 2147483647 w 621"/>
              <a:gd name="T5" fmla="*/ 2147483647 h 497"/>
              <a:gd name="T6" fmla="*/ 0 60000 65536"/>
              <a:gd name="T7" fmla="*/ 0 60000 65536"/>
              <a:gd name="T8" fmla="*/ 0 60000 65536"/>
              <a:gd name="T9" fmla="*/ 0 w 621"/>
              <a:gd name="T10" fmla="*/ 0 h 497"/>
              <a:gd name="T11" fmla="*/ 621 w 621"/>
              <a:gd name="T12" fmla="*/ 497 h 4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1" h="497">
                <a:moveTo>
                  <a:pt x="0" y="0"/>
                </a:moveTo>
                <a:cubicBezTo>
                  <a:pt x="72" y="33"/>
                  <a:pt x="326" y="117"/>
                  <a:pt x="429" y="200"/>
                </a:cubicBezTo>
                <a:cubicBezTo>
                  <a:pt x="532" y="283"/>
                  <a:pt x="581" y="435"/>
                  <a:pt x="621" y="49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30" name="Freeform 205"/>
          <p:cNvSpPr>
            <a:spLocks/>
          </p:cNvSpPr>
          <p:nvPr/>
        </p:nvSpPr>
        <p:spPr bwMode="auto">
          <a:xfrm>
            <a:off x="5715000" y="3733800"/>
            <a:ext cx="1958975" cy="1985963"/>
          </a:xfrm>
          <a:custGeom>
            <a:avLst/>
            <a:gdLst>
              <a:gd name="T0" fmla="*/ 0 w 1234"/>
              <a:gd name="T1" fmla="*/ 0 h 1251"/>
              <a:gd name="T2" fmla="*/ 2147483647 w 1234"/>
              <a:gd name="T3" fmla="*/ 2147483647 h 1251"/>
              <a:gd name="T4" fmla="*/ 2147483647 w 1234"/>
              <a:gd name="T5" fmla="*/ 2147483647 h 1251"/>
              <a:gd name="T6" fmla="*/ 0 60000 65536"/>
              <a:gd name="T7" fmla="*/ 0 60000 65536"/>
              <a:gd name="T8" fmla="*/ 0 60000 65536"/>
              <a:gd name="T9" fmla="*/ 0 w 1234"/>
              <a:gd name="T10" fmla="*/ 0 h 1251"/>
              <a:gd name="T11" fmla="*/ 1234 w 1234"/>
              <a:gd name="T12" fmla="*/ 1251 h 12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4" h="1251">
                <a:moveTo>
                  <a:pt x="0" y="0"/>
                </a:moveTo>
                <a:cubicBezTo>
                  <a:pt x="62" y="120"/>
                  <a:pt x="164" y="508"/>
                  <a:pt x="370" y="717"/>
                </a:cubicBezTo>
                <a:cubicBezTo>
                  <a:pt x="576" y="926"/>
                  <a:pt x="1054" y="1140"/>
                  <a:pt x="1234" y="125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31" name="Freeform 206"/>
          <p:cNvSpPr>
            <a:spLocks/>
          </p:cNvSpPr>
          <p:nvPr/>
        </p:nvSpPr>
        <p:spPr bwMode="auto">
          <a:xfrm>
            <a:off x="6858000" y="4800600"/>
            <a:ext cx="1770063" cy="904875"/>
          </a:xfrm>
          <a:custGeom>
            <a:avLst/>
            <a:gdLst>
              <a:gd name="T0" fmla="*/ 0 w 1115"/>
              <a:gd name="T1" fmla="*/ 0 h 570"/>
              <a:gd name="T2" fmla="*/ 2147483647 w 1115"/>
              <a:gd name="T3" fmla="*/ 2147483647 h 570"/>
              <a:gd name="T4" fmla="*/ 2147483647 w 1115"/>
              <a:gd name="T5" fmla="*/ 2147483647 h 570"/>
              <a:gd name="T6" fmla="*/ 0 60000 65536"/>
              <a:gd name="T7" fmla="*/ 0 60000 65536"/>
              <a:gd name="T8" fmla="*/ 0 60000 65536"/>
              <a:gd name="T9" fmla="*/ 0 w 1115"/>
              <a:gd name="T10" fmla="*/ 0 h 570"/>
              <a:gd name="T11" fmla="*/ 1115 w 111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5" h="570">
                <a:moveTo>
                  <a:pt x="0" y="0"/>
                </a:moveTo>
                <a:cubicBezTo>
                  <a:pt x="115" y="30"/>
                  <a:pt x="506" y="86"/>
                  <a:pt x="692" y="181"/>
                </a:cubicBezTo>
                <a:cubicBezTo>
                  <a:pt x="878" y="276"/>
                  <a:pt x="1027" y="489"/>
                  <a:pt x="1115" y="57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732" name="Text Box 210"/>
          <p:cNvSpPr txBox="1">
            <a:spLocks noChangeArrowheads="1"/>
          </p:cNvSpPr>
          <p:nvPr/>
        </p:nvSpPr>
        <p:spPr bwMode="auto">
          <a:xfrm>
            <a:off x="6324600" y="2514600"/>
            <a:ext cx="259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检索文件</a:t>
            </a:r>
            <a:r>
              <a:rPr lang="zh-CN" altLang="en-US" dirty="0" smtClean="0"/>
              <a:t>块</a:t>
            </a:r>
            <a:r>
              <a:rPr lang="en-US" altLang="zh-CN" dirty="0" smtClean="0"/>
              <a:t>45, </a:t>
            </a:r>
            <a:r>
              <a:rPr lang="zh-CN" altLang="en-US" dirty="0"/>
              <a:t>需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r>
              <a:rPr lang="zh-CN" altLang="en-US" dirty="0"/>
              <a:t>外存</a:t>
            </a:r>
          </a:p>
        </p:txBody>
      </p:sp>
      <p:sp>
        <p:nvSpPr>
          <p:cNvPr id="141" name="Text Box 210"/>
          <p:cNvSpPr txBox="1">
            <a:spLocks noChangeArrowheads="1"/>
          </p:cNvSpPr>
          <p:nvPr/>
        </p:nvSpPr>
        <p:spPr bwMode="auto">
          <a:xfrm>
            <a:off x="6332647" y="3460750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37</a:t>
            </a:r>
            <a:r>
              <a:rPr lang="en-US" altLang="zh-CN" dirty="0" smtClean="0">
                <a:sym typeface="Wingdings" pitchFamily="2" charset="2"/>
              </a:rPr>
              <a:t>3</a:t>
            </a:r>
            <a:r>
              <a:rPr lang="zh-CN" altLang="en-US" dirty="0" smtClean="0">
                <a:sym typeface="Wingdings" pitchFamily="2" charset="2"/>
              </a:rPr>
              <a:t>次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32" grpId="0"/>
      <p:bldP spid="14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C713E-7DD1-4F2B-B40E-582C27240F48}" type="slidenum">
              <a:rPr lang="en-US" altLang="zh-CN"/>
              <a:pPr>
                <a:defRPr/>
              </a:pPr>
              <a:t>119</a:t>
            </a:fld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42350" cy="51847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A50021"/>
                </a:solidFill>
              </a:rPr>
              <a:t>B+</a:t>
            </a:r>
            <a:r>
              <a:rPr lang="zh-CN" altLang="en-US" smtClean="0">
                <a:solidFill>
                  <a:srgbClr val="A50021"/>
                </a:solidFill>
              </a:rPr>
              <a:t>树在索引文件中的应用</a:t>
            </a:r>
          </a:p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B+</a:t>
            </a:r>
            <a:r>
              <a:rPr lang="zh-CN" altLang="en-US" smtClean="0"/>
              <a:t>树的每个结点存放在外存的一个页块上（因此</a:t>
            </a:r>
            <a:r>
              <a:rPr lang="en-US" altLang="zh-CN" smtClean="0"/>
              <a:t>B+</a:t>
            </a:r>
            <a:r>
              <a:rPr lang="zh-CN" altLang="en-US" smtClean="0"/>
              <a:t>树的阶数一般都比</a:t>
            </a:r>
            <a:r>
              <a:rPr lang="en-US" altLang="zh-CN" smtClean="0"/>
              <a:t>B</a:t>
            </a:r>
            <a:r>
              <a:rPr lang="zh-CN" altLang="en-US" smtClean="0"/>
              <a:t>树大）。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B+</a:t>
            </a:r>
            <a:r>
              <a:rPr lang="zh-CN" altLang="en-US" smtClean="0"/>
              <a:t>树的树叶层是主文件的稀疏索引</a:t>
            </a:r>
            <a:r>
              <a:rPr lang="en-US" altLang="zh-CN" smtClean="0"/>
              <a:t>, </a:t>
            </a:r>
            <a:r>
              <a:rPr lang="zh-CN" altLang="en-US" smtClean="0"/>
              <a:t>整个</a:t>
            </a:r>
            <a:r>
              <a:rPr lang="en-US" altLang="zh-CN" smtClean="0"/>
              <a:t>B+</a:t>
            </a:r>
            <a:r>
              <a:rPr lang="zh-CN" altLang="en-US" smtClean="0"/>
              <a:t>树构成多级索引。索引项就是</a:t>
            </a:r>
            <a:r>
              <a:rPr lang="en-US" altLang="zh-CN" smtClean="0"/>
              <a:t>B+</a:t>
            </a:r>
            <a:r>
              <a:rPr lang="zh-CN" altLang="en-US" smtClean="0"/>
              <a:t>树中的一个关键字和它对应的指针所构成的二元组。</a:t>
            </a:r>
          </a:p>
        </p:txBody>
      </p:sp>
      <p:grpSp>
        <p:nvGrpSpPr>
          <p:cNvPr id="111620" name="Group 281"/>
          <p:cNvGrpSpPr>
            <a:grpSpLocks/>
          </p:cNvGrpSpPr>
          <p:nvPr/>
        </p:nvGrpSpPr>
        <p:grpSpPr bwMode="auto">
          <a:xfrm>
            <a:off x="228600" y="3124200"/>
            <a:ext cx="8810625" cy="3429000"/>
            <a:chOff x="144" y="1968"/>
            <a:chExt cx="5550" cy="2160"/>
          </a:xfrm>
        </p:grpSpPr>
        <p:grpSp>
          <p:nvGrpSpPr>
            <p:cNvPr id="111621" name="Group 168"/>
            <p:cNvGrpSpPr>
              <a:grpSpLocks/>
            </p:cNvGrpSpPr>
            <p:nvPr/>
          </p:nvGrpSpPr>
          <p:grpSpPr bwMode="auto">
            <a:xfrm>
              <a:off x="384" y="1968"/>
              <a:ext cx="4944" cy="1624"/>
              <a:chOff x="240" y="2112"/>
              <a:chExt cx="4944" cy="1624"/>
            </a:xfrm>
          </p:grpSpPr>
          <p:sp>
            <p:nvSpPr>
              <p:cNvPr id="111734" name="Line 40"/>
              <p:cNvSpPr>
                <a:spLocks noChangeShapeType="1"/>
              </p:cNvSpPr>
              <p:nvPr/>
            </p:nvSpPr>
            <p:spPr bwMode="auto">
              <a:xfrm>
                <a:off x="1248" y="3432"/>
                <a:ext cx="312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35" name="Line 41"/>
              <p:cNvSpPr>
                <a:spLocks noChangeShapeType="1"/>
              </p:cNvSpPr>
              <p:nvPr/>
            </p:nvSpPr>
            <p:spPr bwMode="auto">
              <a:xfrm>
                <a:off x="864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36" name="Line 42"/>
              <p:cNvSpPr>
                <a:spLocks noChangeShapeType="1"/>
              </p:cNvSpPr>
              <p:nvPr/>
            </p:nvSpPr>
            <p:spPr bwMode="auto">
              <a:xfrm>
                <a:off x="1200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37" name="Line 43"/>
              <p:cNvSpPr>
                <a:spLocks noChangeShapeType="1"/>
              </p:cNvSpPr>
              <p:nvPr/>
            </p:nvSpPr>
            <p:spPr bwMode="auto">
              <a:xfrm>
                <a:off x="1680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38" name="Line 44"/>
              <p:cNvSpPr>
                <a:spLocks noChangeShapeType="1"/>
              </p:cNvSpPr>
              <p:nvPr/>
            </p:nvSpPr>
            <p:spPr bwMode="auto">
              <a:xfrm>
                <a:off x="1968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39" name="Line 45"/>
              <p:cNvSpPr>
                <a:spLocks noChangeShapeType="1"/>
              </p:cNvSpPr>
              <p:nvPr/>
            </p:nvSpPr>
            <p:spPr bwMode="auto">
              <a:xfrm>
                <a:off x="2736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0" name="Line 46"/>
              <p:cNvSpPr>
                <a:spLocks noChangeShapeType="1"/>
              </p:cNvSpPr>
              <p:nvPr/>
            </p:nvSpPr>
            <p:spPr bwMode="auto">
              <a:xfrm>
                <a:off x="3072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1" name="Line 47"/>
              <p:cNvSpPr>
                <a:spLocks noChangeShapeType="1"/>
              </p:cNvSpPr>
              <p:nvPr/>
            </p:nvSpPr>
            <p:spPr bwMode="auto">
              <a:xfrm>
                <a:off x="3600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2" name="Line 48"/>
              <p:cNvSpPr>
                <a:spLocks noChangeShapeType="1"/>
              </p:cNvSpPr>
              <p:nvPr/>
            </p:nvSpPr>
            <p:spPr bwMode="auto">
              <a:xfrm>
                <a:off x="3936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3" name="Line 49"/>
              <p:cNvSpPr>
                <a:spLocks noChangeShapeType="1"/>
              </p:cNvSpPr>
              <p:nvPr/>
            </p:nvSpPr>
            <p:spPr bwMode="auto">
              <a:xfrm>
                <a:off x="4416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4" name="Line 50"/>
              <p:cNvSpPr>
                <a:spLocks noChangeShapeType="1"/>
              </p:cNvSpPr>
              <p:nvPr/>
            </p:nvSpPr>
            <p:spPr bwMode="auto">
              <a:xfrm>
                <a:off x="4680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5" name="Line 51"/>
              <p:cNvSpPr>
                <a:spLocks noChangeShapeType="1"/>
              </p:cNvSpPr>
              <p:nvPr/>
            </p:nvSpPr>
            <p:spPr bwMode="auto">
              <a:xfrm>
                <a:off x="4944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6" name="Line 52"/>
              <p:cNvSpPr>
                <a:spLocks noChangeShapeType="1"/>
              </p:cNvSpPr>
              <p:nvPr/>
            </p:nvSpPr>
            <p:spPr bwMode="auto">
              <a:xfrm>
                <a:off x="2256" y="3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7" name="Line 53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672" cy="528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8" name="Line 54"/>
              <p:cNvSpPr>
                <a:spLocks noChangeShapeType="1"/>
              </p:cNvSpPr>
              <p:nvPr/>
            </p:nvSpPr>
            <p:spPr bwMode="auto">
              <a:xfrm flipH="1">
                <a:off x="2016" y="2352"/>
                <a:ext cx="624" cy="48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49" name="Oval 55"/>
              <p:cNvSpPr>
                <a:spLocks noChangeArrowheads="1"/>
              </p:cNvSpPr>
              <p:nvPr/>
            </p:nvSpPr>
            <p:spPr bwMode="auto">
              <a:xfrm>
                <a:off x="2496" y="2112"/>
                <a:ext cx="744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</a:rPr>
                  <a:t>59 97</a:t>
                </a:r>
              </a:p>
            </p:txBody>
          </p:sp>
          <p:sp>
            <p:nvSpPr>
              <p:cNvPr id="111750" name="Line 56"/>
              <p:cNvSpPr>
                <a:spLocks noChangeShapeType="1"/>
              </p:cNvSpPr>
              <p:nvPr/>
            </p:nvSpPr>
            <p:spPr bwMode="auto">
              <a:xfrm flipH="1">
                <a:off x="2016" y="2832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51" name="Line 57"/>
              <p:cNvSpPr>
                <a:spLocks noChangeShapeType="1"/>
              </p:cNvSpPr>
              <p:nvPr/>
            </p:nvSpPr>
            <p:spPr bwMode="auto">
              <a:xfrm flipH="1">
                <a:off x="1152" y="2880"/>
                <a:ext cx="628" cy="432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52" name="Line 58"/>
              <p:cNvSpPr>
                <a:spLocks noChangeShapeType="1"/>
              </p:cNvSpPr>
              <p:nvPr/>
            </p:nvSpPr>
            <p:spPr bwMode="auto">
              <a:xfrm>
                <a:off x="2208" y="2832"/>
                <a:ext cx="624" cy="528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53" name="Line 59"/>
              <p:cNvSpPr>
                <a:spLocks noChangeShapeType="1"/>
              </p:cNvSpPr>
              <p:nvPr/>
            </p:nvSpPr>
            <p:spPr bwMode="auto">
              <a:xfrm>
                <a:off x="4032" y="2880"/>
                <a:ext cx="624" cy="528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54" name="Line 60"/>
              <p:cNvSpPr>
                <a:spLocks noChangeShapeType="1"/>
              </p:cNvSpPr>
              <p:nvPr/>
            </p:nvSpPr>
            <p:spPr bwMode="auto">
              <a:xfrm flipH="1">
                <a:off x="3696" y="2832"/>
                <a:ext cx="192" cy="528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55" name="Oval 61"/>
              <p:cNvSpPr>
                <a:spLocks noChangeArrowheads="1"/>
              </p:cNvSpPr>
              <p:nvPr/>
            </p:nvSpPr>
            <p:spPr bwMode="auto">
              <a:xfrm>
                <a:off x="1488" y="2640"/>
                <a:ext cx="960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  <a:sym typeface="Symbol" pitchFamily="18" charset="2"/>
                  </a:rPr>
                  <a:t>15 44 59</a:t>
                </a:r>
              </a:p>
            </p:txBody>
          </p:sp>
          <p:sp>
            <p:nvSpPr>
              <p:cNvPr id="111756" name="Oval 62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754" cy="3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</a:rPr>
                  <a:t>72  97</a:t>
                </a:r>
              </a:p>
            </p:txBody>
          </p:sp>
          <p:sp>
            <p:nvSpPr>
              <p:cNvPr id="111757" name="Oval 63"/>
              <p:cNvSpPr>
                <a:spLocks noChangeArrowheads="1"/>
              </p:cNvSpPr>
              <p:nvPr/>
            </p:nvSpPr>
            <p:spPr bwMode="auto">
              <a:xfrm>
                <a:off x="651" y="3264"/>
                <a:ext cx="754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</a:rPr>
                  <a:t>10  15</a:t>
                </a:r>
              </a:p>
            </p:txBody>
          </p:sp>
          <p:sp>
            <p:nvSpPr>
              <p:cNvPr id="111758" name="Oval 64"/>
              <p:cNvSpPr>
                <a:spLocks noChangeArrowheads="1"/>
              </p:cNvSpPr>
              <p:nvPr/>
            </p:nvSpPr>
            <p:spPr bwMode="auto">
              <a:xfrm>
                <a:off x="2540" y="3264"/>
                <a:ext cx="754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</a:rPr>
                  <a:t>51 59</a:t>
                </a:r>
              </a:p>
            </p:txBody>
          </p:sp>
          <p:sp>
            <p:nvSpPr>
              <p:cNvPr id="111759" name="Oval 65"/>
              <p:cNvSpPr>
                <a:spLocks noChangeArrowheads="1"/>
              </p:cNvSpPr>
              <p:nvPr/>
            </p:nvSpPr>
            <p:spPr bwMode="auto">
              <a:xfrm>
                <a:off x="1503" y="3264"/>
                <a:ext cx="960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  <a:sym typeface="Symbol" pitchFamily="18" charset="2"/>
                  </a:rPr>
                  <a:t>21 37 44</a:t>
                </a:r>
              </a:p>
            </p:txBody>
          </p:sp>
          <p:sp>
            <p:nvSpPr>
              <p:cNvPr id="111760" name="Oval 66"/>
              <p:cNvSpPr>
                <a:spLocks noChangeArrowheads="1"/>
              </p:cNvSpPr>
              <p:nvPr/>
            </p:nvSpPr>
            <p:spPr bwMode="auto">
              <a:xfrm>
                <a:off x="3371" y="3264"/>
                <a:ext cx="754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</a:rPr>
                  <a:t>68 72</a:t>
                </a:r>
              </a:p>
            </p:txBody>
          </p:sp>
          <p:sp>
            <p:nvSpPr>
              <p:cNvPr id="111761" name="Oval 67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960" cy="336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charset="-122"/>
                    <a:sym typeface="Symbol" pitchFamily="18" charset="2"/>
                  </a:rPr>
                  <a:t>85 91 97</a:t>
                </a:r>
              </a:p>
            </p:txBody>
          </p:sp>
          <p:grpSp>
            <p:nvGrpSpPr>
              <p:cNvPr id="111762" name="Group 68"/>
              <p:cNvGrpSpPr>
                <a:grpSpLocks/>
              </p:cNvGrpSpPr>
              <p:nvPr/>
            </p:nvGrpSpPr>
            <p:grpSpPr bwMode="auto">
              <a:xfrm>
                <a:off x="240" y="2544"/>
                <a:ext cx="672" cy="768"/>
                <a:chOff x="240" y="2792"/>
                <a:chExt cx="672" cy="768"/>
              </a:xfrm>
            </p:grpSpPr>
            <p:sp>
              <p:nvSpPr>
                <p:cNvPr id="111763" name="Freeform 69"/>
                <p:cNvSpPr>
                  <a:spLocks/>
                </p:cNvSpPr>
                <p:nvPr/>
              </p:nvSpPr>
              <p:spPr bwMode="auto">
                <a:xfrm>
                  <a:off x="288" y="3128"/>
                  <a:ext cx="456" cy="432"/>
                </a:xfrm>
                <a:custGeom>
                  <a:avLst/>
                  <a:gdLst>
                    <a:gd name="T0" fmla="*/ 0 w 456"/>
                    <a:gd name="T1" fmla="*/ 0 h 432"/>
                    <a:gd name="T2" fmla="*/ 432 w 456"/>
                    <a:gd name="T3" fmla="*/ 48 h 432"/>
                    <a:gd name="T4" fmla="*/ 144 w 456"/>
                    <a:gd name="T5" fmla="*/ 240 h 432"/>
                    <a:gd name="T6" fmla="*/ 432 w 456"/>
                    <a:gd name="T7" fmla="*/ 432 h 4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56"/>
                    <a:gd name="T13" fmla="*/ 0 h 432"/>
                    <a:gd name="T14" fmla="*/ 456 w 456"/>
                    <a:gd name="T15" fmla="*/ 432 h 4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56" h="432">
                      <a:moveTo>
                        <a:pt x="0" y="0"/>
                      </a:moveTo>
                      <a:cubicBezTo>
                        <a:pt x="204" y="4"/>
                        <a:pt x="408" y="8"/>
                        <a:pt x="432" y="48"/>
                      </a:cubicBezTo>
                      <a:cubicBezTo>
                        <a:pt x="456" y="88"/>
                        <a:pt x="144" y="176"/>
                        <a:pt x="144" y="240"/>
                      </a:cubicBezTo>
                      <a:cubicBezTo>
                        <a:pt x="144" y="304"/>
                        <a:pt x="288" y="368"/>
                        <a:pt x="432" y="432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76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0" y="2792"/>
                  <a:ext cx="67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/>
                    <a:t>sqt</a:t>
                  </a:r>
                </a:p>
              </p:txBody>
            </p:sp>
          </p:grpSp>
        </p:grpSp>
        <p:grpSp>
          <p:nvGrpSpPr>
            <p:cNvPr id="111622" name="Group 268"/>
            <p:cNvGrpSpPr>
              <a:grpSpLocks/>
            </p:cNvGrpSpPr>
            <p:nvPr/>
          </p:nvGrpSpPr>
          <p:grpSpPr bwMode="auto">
            <a:xfrm>
              <a:off x="144" y="3552"/>
              <a:ext cx="5550" cy="576"/>
              <a:chOff x="144" y="3552"/>
              <a:chExt cx="5550" cy="576"/>
            </a:xfrm>
          </p:grpSpPr>
          <p:sp>
            <p:nvSpPr>
              <p:cNvPr id="111635" name="Rectangle 169"/>
              <p:cNvSpPr>
                <a:spLocks noChangeArrowheads="1"/>
              </p:cNvSpPr>
              <p:nvPr/>
            </p:nvSpPr>
            <p:spPr bwMode="auto">
              <a:xfrm>
                <a:off x="5078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36" name="Rectangle 170"/>
              <p:cNvSpPr>
                <a:spLocks noChangeArrowheads="1"/>
              </p:cNvSpPr>
              <p:nvPr/>
            </p:nvSpPr>
            <p:spPr bwMode="auto">
              <a:xfrm>
                <a:off x="5232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37" name="Rectangle 171"/>
              <p:cNvSpPr>
                <a:spLocks noChangeArrowheads="1"/>
              </p:cNvSpPr>
              <p:nvPr/>
            </p:nvSpPr>
            <p:spPr bwMode="auto">
              <a:xfrm>
                <a:off x="5386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38" name="Rectangle 172"/>
              <p:cNvSpPr>
                <a:spLocks noChangeArrowheads="1"/>
              </p:cNvSpPr>
              <p:nvPr/>
            </p:nvSpPr>
            <p:spPr bwMode="auto">
              <a:xfrm>
                <a:off x="4616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39" name="Rectangle 173"/>
              <p:cNvSpPr>
                <a:spLocks noChangeArrowheads="1"/>
              </p:cNvSpPr>
              <p:nvPr/>
            </p:nvSpPr>
            <p:spPr bwMode="auto">
              <a:xfrm>
                <a:off x="4770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0" name="Rectangle 174"/>
              <p:cNvSpPr>
                <a:spLocks noChangeArrowheads="1"/>
              </p:cNvSpPr>
              <p:nvPr/>
            </p:nvSpPr>
            <p:spPr bwMode="auto">
              <a:xfrm>
                <a:off x="4924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1" name="Rectangle 175"/>
              <p:cNvSpPr>
                <a:spLocks noChangeArrowheads="1"/>
              </p:cNvSpPr>
              <p:nvPr/>
            </p:nvSpPr>
            <p:spPr bwMode="auto">
              <a:xfrm>
                <a:off x="4153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2" name="Rectangle 176"/>
              <p:cNvSpPr>
                <a:spLocks noChangeArrowheads="1"/>
              </p:cNvSpPr>
              <p:nvPr/>
            </p:nvSpPr>
            <p:spPr bwMode="auto">
              <a:xfrm>
                <a:off x="4307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3" name="Rectangle 177"/>
              <p:cNvSpPr>
                <a:spLocks noChangeArrowheads="1"/>
              </p:cNvSpPr>
              <p:nvPr/>
            </p:nvSpPr>
            <p:spPr bwMode="auto">
              <a:xfrm>
                <a:off x="4462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4" name="Rectangle 178"/>
              <p:cNvSpPr>
                <a:spLocks noChangeArrowheads="1"/>
              </p:cNvSpPr>
              <p:nvPr/>
            </p:nvSpPr>
            <p:spPr bwMode="auto">
              <a:xfrm>
                <a:off x="144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5" name="Rectangle 179"/>
              <p:cNvSpPr>
                <a:spLocks noChangeArrowheads="1"/>
              </p:cNvSpPr>
              <p:nvPr/>
            </p:nvSpPr>
            <p:spPr bwMode="auto">
              <a:xfrm>
                <a:off x="298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6" name="Rectangle 180"/>
              <p:cNvSpPr>
                <a:spLocks noChangeArrowheads="1"/>
              </p:cNvSpPr>
              <p:nvPr/>
            </p:nvSpPr>
            <p:spPr bwMode="auto">
              <a:xfrm>
                <a:off x="452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7" name="Rectangle 181"/>
              <p:cNvSpPr>
                <a:spLocks noChangeArrowheads="1"/>
              </p:cNvSpPr>
              <p:nvPr/>
            </p:nvSpPr>
            <p:spPr bwMode="auto">
              <a:xfrm>
                <a:off x="3691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8" name="Rectangle 182"/>
              <p:cNvSpPr>
                <a:spLocks noChangeArrowheads="1"/>
              </p:cNvSpPr>
              <p:nvPr/>
            </p:nvSpPr>
            <p:spPr bwMode="auto">
              <a:xfrm>
                <a:off x="3845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49" name="Rectangle 183"/>
              <p:cNvSpPr>
                <a:spLocks noChangeArrowheads="1"/>
              </p:cNvSpPr>
              <p:nvPr/>
            </p:nvSpPr>
            <p:spPr bwMode="auto">
              <a:xfrm>
                <a:off x="3999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0" name="Rectangle 184"/>
              <p:cNvSpPr>
                <a:spLocks noChangeArrowheads="1"/>
              </p:cNvSpPr>
              <p:nvPr/>
            </p:nvSpPr>
            <p:spPr bwMode="auto">
              <a:xfrm>
                <a:off x="3228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1" name="Rectangle 185"/>
              <p:cNvSpPr>
                <a:spLocks noChangeArrowheads="1"/>
              </p:cNvSpPr>
              <p:nvPr/>
            </p:nvSpPr>
            <p:spPr bwMode="auto">
              <a:xfrm>
                <a:off x="3382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2" name="Rectangle 186"/>
              <p:cNvSpPr>
                <a:spLocks noChangeArrowheads="1"/>
              </p:cNvSpPr>
              <p:nvPr/>
            </p:nvSpPr>
            <p:spPr bwMode="auto">
              <a:xfrm>
                <a:off x="3536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3" name="Rectangle 187"/>
              <p:cNvSpPr>
                <a:spLocks noChangeArrowheads="1"/>
              </p:cNvSpPr>
              <p:nvPr/>
            </p:nvSpPr>
            <p:spPr bwMode="auto">
              <a:xfrm>
                <a:off x="2766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4" name="Rectangle 188"/>
              <p:cNvSpPr>
                <a:spLocks noChangeArrowheads="1"/>
              </p:cNvSpPr>
              <p:nvPr/>
            </p:nvSpPr>
            <p:spPr bwMode="auto">
              <a:xfrm>
                <a:off x="2920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5" name="Rectangle 189"/>
              <p:cNvSpPr>
                <a:spLocks noChangeArrowheads="1"/>
              </p:cNvSpPr>
              <p:nvPr/>
            </p:nvSpPr>
            <p:spPr bwMode="auto">
              <a:xfrm>
                <a:off x="3074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6" name="Rectangle 190"/>
              <p:cNvSpPr>
                <a:spLocks noChangeArrowheads="1"/>
              </p:cNvSpPr>
              <p:nvPr/>
            </p:nvSpPr>
            <p:spPr bwMode="auto">
              <a:xfrm>
                <a:off x="2303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7" name="Rectangle 191"/>
              <p:cNvSpPr>
                <a:spLocks noChangeArrowheads="1"/>
              </p:cNvSpPr>
              <p:nvPr/>
            </p:nvSpPr>
            <p:spPr bwMode="auto">
              <a:xfrm>
                <a:off x="2457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8" name="Rectangle 192"/>
              <p:cNvSpPr>
                <a:spLocks noChangeArrowheads="1"/>
              </p:cNvSpPr>
              <p:nvPr/>
            </p:nvSpPr>
            <p:spPr bwMode="auto">
              <a:xfrm>
                <a:off x="2611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59" name="Rectangle 193"/>
              <p:cNvSpPr>
                <a:spLocks noChangeArrowheads="1"/>
              </p:cNvSpPr>
              <p:nvPr/>
            </p:nvSpPr>
            <p:spPr bwMode="auto">
              <a:xfrm>
                <a:off x="1840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0" name="Rectangle 194"/>
              <p:cNvSpPr>
                <a:spLocks noChangeArrowheads="1"/>
              </p:cNvSpPr>
              <p:nvPr/>
            </p:nvSpPr>
            <p:spPr bwMode="auto">
              <a:xfrm>
                <a:off x="1994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1" name="Rectangle 195"/>
              <p:cNvSpPr>
                <a:spLocks noChangeArrowheads="1"/>
              </p:cNvSpPr>
              <p:nvPr/>
            </p:nvSpPr>
            <p:spPr bwMode="auto">
              <a:xfrm>
                <a:off x="2148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2" name="Rectangle 196"/>
              <p:cNvSpPr>
                <a:spLocks noChangeArrowheads="1"/>
              </p:cNvSpPr>
              <p:nvPr/>
            </p:nvSpPr>
            <p:spPr bwMode="auto">
              <a:xfrm>
                <a:off x="1532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3" name="Rectangle 197"/>
              <p:cNvSpPr>
                <a:spLocks noChangeArrowheads="1"/>
              </p:cNvSpPr>
              <p:nvPr/>
            </p:nvSpPr>
            <p:spPr bwMode="auto">
              <a:xfrm>
                <a:off x="1686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4" name="Rectangle 198"/>
              <p:cNvSpPr>
                <a:spLocks noChangeArrowheads="1"/>
              </p:cNvSpPr>
              <p:nvPr/>
            </p:nvSpPr>
            <p:spPr bwMode="auto">
              <a:xfrm>
                <a:off x="1378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5" name="Rectangle 199"/>
              <p:cNvSpPr>
                <a:spLocks noChangeArrowheads="1"/>
              </p:cNvSpPr>
              <p:nvPr/>
            </p:nvSpPr>
            <p:spPr bwMode="auto">
              <a:xfrm>
                <a:off x="915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6" name="Rectangle 200"/>
              <p:cNvSpPr>
                <a:spLocks noChangeArrowheads="1"/>
              </p:cNvSpPr>
              <p:nvPr/>
            </p:nvSpPr>
            <p:spPr bwMode="auto">
              <a:xfrm>
                <a:off x="5540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7" name="Rectangle 201"/>
              <p:cNvSpPr>
                <a:spLocks noChangeArrowheads="1"/>
              </p:cNvSpPr>
              <p:nvPr/>
            </p:nvSpPr>
            <p:spPr bwMode="auto">
              <a:xfrm>
                <a:off x="1224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8" name="Rectangle 202"/>
              <p:cNvSpPr>
                <a:spLocks noChangeArrowheads="1"/>
              </p:cNvSpPr>
              <p:nvPr/>
            </p:nvSpPr>
            <p:spPr bwMode="auto">
              <a:xfrm>
                <a:off x="1070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69" name="Rectangle 203"/>
              <p:cNvSpPr>
                <a:spLocks noChangeArrowheads="1"/>
              </p:cNvSpPr>
              <p:nvPr/>
            </p:nvSpPr>
            <p:spPr bwMode="auto">
              <a:xfrm>
                <a:off x="760" y="3808"/>
                <a:ext cx="15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70" name="Rectangle 204"/>
              <p:cNvSpPr>
                <a:spLocks noChangeArrowheads="1"/>
              </p:cNvSpPr>
              <p:nvPr/>
            </p:nvSpPr>
            <p:spPr bwMode="auto">
              <a:xfrm>
                <a:off x="606" y="3808"/>
                <a:ext cx="15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</a:pPr>
                <a:endParaRPr kumimoji="0" lang="zh-CN" altLang="zh-CN" sz="2400"/>
              </a:p>
            </p:txBody>
          </p:sp>
          <p:sp>
            <p:nvSpPr>
              <p:cNvPr id="111671" name="Line 205"/>
              <p:cNvSpPr>
                <a:spLocks noChangeShapeType="1"/>
              </p:cNvSpPr>
              <p:nvPr/>
            </p:nvSpPr>
            <p:spPr bwMode="auto">
              <a:xfrm>
                <a:off x="144" y="3808"/>
                <a:ext cx="55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2" name="Line 206"/>
              <p:cNvSpPr>
                <a:spLocks noChangeShapeType="1"/>
              </p:cNvSpPr>
              <p:nvPr/>
            </p:nvSpPr>
            <p:spPr bwMode="auto">
              <a:xfrm>
                <a:off x="144" y="4128"/>
                <a:ext cx="55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3" name="Line 207"/>
              <p:cNvSpPr>
                <a:spLocks noChangeShapeType="1"/>
              </p:cNvSpPr>
              <p:nvPr/>
            </p:nvSpPr>
            <p:spPr bwMode="auto">
              <a:xfrm>
                <a:off x="144" y="3808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4" name="Line 208"/>
              <p:cNvSpPr>
                <a:spLocks noChangeShapeType="1"/>
              </p:cNvSpPr>
              <p:nvPr/>
            </p:nvSpPr>
            <p:spPr bwMode="auto">
              <a:xfrm>
                <a:off x="76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5" name="Line 209"/>
              <p:cNvSpPr>
                <a:spLocks noChangeShapeType="1"/>
              </p:cNvSpPr>
              <p:nvPr/>
            </p:nvSpPr>
            <p:spPr bwMode="auto">
              <a:xfrm>
                <a:off x="915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6" name="Line 210"/>
              <p:cNvSpPr>
                <a:spLocks noChangeShapeType="1"/>
              </p:cNvSpPr>
              <p:nvPr/>
            </p:nvSpPr>
            <p:spPr bwMode="auto">
              <a:xfrm>
                <a:off x="1224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7" name="Line 211"/>
              <p:cNvSpPr>
                <a:spLocks noChangeShapeType="1"/>
              </p:cNvSpPr>
              <p:nvPr/>
            </p:nvSpPr>
            <p:spPr bwMode="auto">
              <a:xfrm>
                <a:off x="1378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8" name="Line 212"/>
              <p:cNvSpPr>
                <a:spLocks noChangeShapeType="1"/>
              </p:cNvSpPr>
              <p:nvPr/>
            </p:nvSpPr>
            <p:spPr bwMode="auto">
              <a:xfrm>
                <a:off x="5694" y="3808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79" name="Line 213"/>
              <p:cNvSpPr>
                <a:spLocks noChangeShapeType="1"/>
              </p:cNvSpPr>
              <p:nvPr/>
            </p:nvSpPr>
            <p:spPr bwMode="auto">
              <a:xfrm>
                <a:off x="107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0" name="Line 214"/>
              <p:cNvSpPr>
                <a:spLocks noChangeShapeType="1"/>
              </p:cNvSpPr>
              <p:nvPr/>
            </p:nvSpPr>
            <p:spPr bwMode="auto">
              <a:xfrm>
                <a:off x="1532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1" name="Line 215"/>
              <p:cNvSpPr>
                <a:spLocks noChangeShapeType="1"/>
              </p:cNvSpPr>
              <p:nvPr/>
            </p:nvSpPr>
            <p:spPr bwMode="auto">
              <a:xfrm>
                <a:off x="184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2" name="Line 216"/>
              <p:cNvSpPr>
                <a:spLocks noChangeShapeType="1"/>
              </p:cNvSpPr>
              <p:nvPr/>
            </p:nvSpPr>
            <p:spPr bwMode="auto">
              <a:xfrm>
                <a:off x="168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3" name="Line 217"/>
              <p:cNvSpPr>
                <a:spLocks noChangeShapeType="1"/>
              </p:cNvSpPr>
              <p:nvPr/>
            </p:nvSpPr>
            <p:spPr bwMode="auto">
              <a:xfrm>
                <a:off x="2303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4" name="Line 218"/>
              <p:cNvSpPr>
                <a:spLocks noChangeShapeType="1"/>
              </p:cNvSpPr>
              <p:nvPr/>
            </p:nvSpPr>
            <p:spPr bwMode="auto">
              <a:xfrm>
                <a:off x="2148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5" name="Line 219"/>
              <p:cNvSpPr>
                <a:spLocks noChangeShapeType="1"/>
              </p:cNvSpPr>
              <p:nvPr/>
            </p:nvSpPr>
            <p:spPr bwMode="auto">
              <a:xfrm>
                <a:off x="1994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6" name="Line 220"/>
              <p:cNvSpPr>
                <a:spLocks noChangeShapeType="1"/>
              </p:cNvSpPr>
              <p:nvPr/>
            </p:nvSpPr>
            <p:spPr bwMode="auto">
              <a:xfrm>
                <a:off x="276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7" name="Line 221"/>
              <p:cNvSpPr>
                <a:spLocks noChangeShapeType="1"/>
              </p:cNvSpPr>
              <p:nvPr/>
            </p:nvSpPr>
            <p:spPr bwMode="auto">
              <a:xfrm>
                <a:off x="2611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8" name="Line 222"/>
              <p:cNvSpPr>
                <a:spLocks noChangeShapeType="1"/>
              </p:cNvSpPr>
              <p:nvPr/>
            </p:nvSpPr>
            <p:spPr bwMode="auto">
              <a:xfrm>
                <a:off x="2457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89" name="Line 223"/>
              <p:cNvSpPr>
                <a:spLocks noChangeShapeType="1"/>
              </p:cNvSpPr>
              <p:nvPr/>
            </p:nvSpPr>
            <p:spPr bwMode="auto">
              <a:xfrm>
                <a:off x="3228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0" name="Line 224"/>
              <p:cNvSpPr>
                <a:spLocks noChangeShapeType="1"/>
              </p:cNvSpPr>
              <p:nvPr/>
            </p:nvSpPr>
            <p:spPr bwMode="auto">
              <a:xfrm>
                <a:off x="3074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1" name="Line 225"/>
              <p:cNvSpPr>
                <a:spLocks noChangeShapeType="1"/>
              </p:cNvSpPr>
              <p:nvPr/>
            </p:nvSpPr>
            <p:spPr bwMode="auto">
              <a:xfrm>
                <a:off x="292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2" name="Line 226"/>
              <p:cNvSpPr>
                <a:spLocks noChangeShapeType="1"/>
              </p:cNvSpPr>
              <p:nvPr/>
            </p:nvSpPr>
            <p:spPr bwMode="auto">
              <a:xfrm>
                <a:off x="3691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3" name="Line 227"/>
              <p:cNvSpPr>
                <a:spLocks noChangeShapeType="1"/>
              </p:cNvSpPr>
              <p:nvPr/>
            </p:nvSpPr>
            <p:spPr bwMode="auto">
              <a:xfrm>
                <a:off x="353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4" name="Line 228"/>
              <p:cNvSpPr>
                <a:spLocks noChangeShapeType="1"/>
              </p:cNvSpPr>
              <p:nvPr/>
            </p:nvSpPr>
            <p:spPr bwMode="auto">
              <a:xfrm>
                <a:off x="3382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5" name="Line 229"/>
              <p:cNvSpPr>
                <a:spLocks noChangeShapeType="1"/>
              </p:cNvSpPr>
              <p:nvPr/>
            </p:nvSpPr>
            <p:spPr bwMode="auto">
              <a:xfrm>
                <a:off x="4153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6" name="Line 230"/>
              <p:cNvSpPr>
                <a:spLocks noChangeShapeType="1"/>
              </p:cNvSpPr>
              <p:nvPr/>
            </p:nvSpPr>
            <p:spPr bwMode="auto">
              <a:xfrm>
                <a:off x="3999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7" name="Line 231"/>
              <p:cNvSpPr>
                <a:spLocks noChangeShapeType="1"/>
              </p:cNvSpPr>
              <p:nvPr/>
            </p:nvSpPr>
            <p:spPr bwMode="auto">
              <a:xfrm>
                <a:off x="3845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8" name="Line 232"/>
              <p:cNvSpPr>
                <a:spLocks noChangeShapeType="1"/>
              </p:cNvSpPr>
              <p:nvPr/>
            </p:nvSpPr>
            <p:spPr bwMode="auto">
              <a:xfrm>
                <a:off x="60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699" name="Line 233"/>
              <p:cNvSpPr>
                <a:spLocks noChangeShapeType="1"/>
              </p:cNvSpPr>
              <p:nvPr/>
            </p:nvSpPr>
            <p:spPr bwMode="auto">
              <a:xfrm>
                <a:off x="452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0" name="Line 234"/>
              <p:cNvSpPr>
                <a:spLocks noChangeShapeType="1"/>
              </p:cNvSpPr>
              <p:nvPr/>
            </p:nvSpPr>
            <p:spPr bwMode="auto">
              <a:xfrm>
                <a:off x="298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1" name="Line 235"/>
              <p:cNvSpPr>
                <a:spLocks noChangeShapeType="1"/>
              </p:cNvSpPr>
              <p:nvPr/>
            </p:nvSpPr>
            <p:spPr bwMode="auto">
              <a:xfrm>
                <a:off x="461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2" name="Line 236"/>
              <p:cNvSpPr>
                <a:spLocks noChangeShapeType="1"/>
              </p:cNvSpPr>
              <p:nvPr/>
            </p:nvSpPr>
            <p:spPr bwMode="auto">
              <a:xfrm>
                <a:off x="4462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3" name="Line 237"/>
              <p:cNvSpPr>
                <a:spLocks noChangeShapeType="1"/>
              </p:cNvSpPr>
              <p:nvPr/>
            </p:nvSpPr>
            <p:spPr bwMode="auto">
              <a:xfrm>
                <a:off x="4307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4" name="Line 238"/>
              <p:cNvSpPr>
                <a:spLocks noChangeShapeType="1"/>
              </p:cNvSpPr>
              <p:nvPr/>
            </p:nvSpPr>
            <p:spPr bwMode="auto">
              <a:xfrm>
                <a:off x="5078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5" name="Line 239"/>
              <p:cNvSpPr>
                <a:spLocks noChangeShapeType="1"/>
              </p:cNvSpPr>
              <p:nvPr/>
            </p:nvSpPr>
            <p:spPr bwMode="auto">
              <a:xfrm>
                <a:off x="4924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6" name="Line 240"/>
              <p:cNvSpPr>
                <a:spLocks noChangeShapeType="1"/>
              </p:cNvSpPr>
              <p:nvPr/>
            </p:nvSpPr>
            <p:spPr bwMode="auto">
              <a:xfrm>
                <a:off x="477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7" name="Line 241"/>
              <p:cNvSpPr>
                <a:spLocks noChangeShapeType="1"/>
              </p:cNvSpPr>
              <p:nvPr/>
            </p:nvSpPr>
            <p:spPr bwMode="auto">
              <a:xfrm>
                <a:off x="5540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8" name="Line 242"/>
              <p:cNvSpPr>
                <a:spLocks noChangeShapeType="1"/>
              </p:cNvSpPr>
              <p:nvPr/>
            </p:nvSpPr>
            <p:spPr bwMode="auto">
              <a:xfrm>
                <a:off x="5386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09" name="Line 243"/>
              <p:cNvSpPr>
                <a:spLocks noChangeShapeType="1"/>
              </p:cNvSpPr>
              <p:nvPr/>
            </p:nvSpPr>
            <p:spPr bwMode="auto">
              <a:xfrm>
                <a:off x="5232" y="380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710" name="Text Box 244"/>
              <p:cNvSpPr txBox="1">
                <a:spLocks noChangeArrowheads="1"/>
              </p:cNvSpPr>
              <p:nvPr/>
            </p:nvSpPr>
            <p:spPr bwMode="auto">
              <a:xfrm>
                <a:off x="432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10</a:t>
                </a:r>
              </a:p>
            </p:txBody>
          </p:sp>
          <p:sp>
            <p:nvSpPr>
              <p:cNvPr id="111711" name="Text Box 245"/>
              <p:cNvSpPr txBox="1">
                <a:spLocks noChangeArrowheads="1"/>
              </p:cNvSpPr>
              <p:nvPr/>
            </p:nvSpPr>
            <p:spPr bwMode="auto">
              <a:xfrm>
                <a:off x="840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15</a:t>
                </a:r>
              </a:p>
            </p:txBody>
          </p:sp>
          <p:sp>
            <p:nvSpPr>
              <p:cNvPr id="111712" name="Text Box 246"/>
              <p:cNvSpPr txBox="1">
                <a:spLocks noChangeArrowheads="1"/>
              </p:cNvSpPr>
              <p:nvPr/>
            </p:nvSpPr>
            <p:spPr bwMode="auto">
              <a:xfrm>
                <a:off x="1728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37</a:t>
                </a:r>
              </a:p>
            </p:txBody>
          </p:sp>
          <p:sp>
            <p:nvSpPr>
              <p:cNvPr id="111713" name="Text Box 247"/>
              <p:cNvSpPr txBox="1">
                <a:spLocks noChangeArrowheads="1"/>
              </p:cNvSpPr>
              <p:nvPr/>
            </p:nvSpPr>
            <p:spPr bwMode="auto">
              <a:xfrm>
                <a:off x="2224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44</a:t>
                </a:r>
              </a:p>
            </p:txBody>
          </p:sp>
          <p:sp>
            <p:nvSpPr>
              <p:cNvPr id="111714" name="Text Box 248"/>
              <p:cNvSpPr txBox="1">
                <a:spLocks noChangeArrowheads="1"/>
              </p:cNvSpPr>
              <p:nvPr/>
            </p:nvSpPr>
            <p:spPr bwMode="auto">
              <a:xfrm>
                <a:off x="1296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21</a:t>
                </a:r>
              </a:p>
            </p:txBody>
          </p:sp>
          <p:sp>
            <p:nvSpPr>
              <p:cNvPr id="111715" name="Text Box 249"/>
              <p:cNvSpPr txBox="1">
                <a:spLocks noChangeArrowheads="1"/>
              </p:cNvSpPr>
              <p:nvPr/>
            </p:nvSpPr>
            <p:spPr bwMode="auto">
              <a:xfrm>
                <a:off x="2880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51</a:t>
                </a:r>
              </a:p>
            </p:txBody>
          </p:sp>
          <p:sp>
            <p:nvSpPr>
              <p:cNvPr id="111716" name="Text Box 250"/>
              <p:cNvSpPr txBox="1">
                <a:spLocks noChangeArrowheads="1"/>
              </p:cNvSpPr>
              <p:nvPr/>
            </p:nvSpPr>
            <p:spPr bwMode="auto">
              <a:xfrm>
                <a:off x="3312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59</a:t>
                </a:r>
              </a:p>
            </p:txBody>
          </p:sp>
          <p:sp>
            <p:nvSpPr>
              <p:cNvPr id="111717" name="Text Box 251"/>
              <p:cNvSpPr txBox="1">
                <a:spLocks noChangeArrowheads="1"/>
              </p:cNvSpPr>
              <p:nvPr/>
            </p:nvSpPr>
            <p:spPr bwMode="auto">
              <a:xfrm>
                <a:off x="3776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68</a:t>
                </a:r>
              </a:p>
            </p:txBody>
          </p:sp>
          <p:sp>
            <p:nvSpPr>
              <p:cNvPr id="111718" name="Text Box 252"/>
              <p:cNvSpPr txBox="1">
                <a:spLocks noChangeArrowheads="1"/>
              </p:cNvSpPr>
              <p:nvPr/>
            </p:nvSpPr>
            <p:spPr bwMode="auto">
              <a:xfrm>
                <a:off x="4080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72</a:t>
                </a:r>
              </a:p>
            </p:txBody>
          </p:sp>
          <p:sp>
            <p:nvSpPr>
              <p:cNvPr id="111719" name="Text Box 253"/>
              <p:cNvSpPr txBox="1">
                <a:spLocks noChangeArrowheads="1"/>
              </p:cNvSpPr>
              <p:nvPr/>
            </p:nvSpPr>
            <p:spPr bwMode="auto">
              <a:xfrm>
                <a:off x="4848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91</a:t>
                </a:r>
              </a:p>
            </p:txBody>
          </p:sp>
          <p:sp>
            <p:nvSpPr>
              <p:cNvPr id="111720" name="Text Box 254"/>
              <p:cNvSpPr txBox="1">
                <a:spLocks noChangeArrowheads="1"/>
              </p:cNvSpPr>
              <p:nvPr/>
            </p:nvSpPr>
            <p:spPr bwMode="auto">
              <a:xfrm>
                <a:off x="5232" y="356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97</a:t>
                </a:r>
              </a:p>
            </p:txBody>
          </p:sp>
          <p:sp>
            <p:nvSpPr>
              <p:cNvPr id="111721" name="Text Box 255"/>
              <p:cNvSpPr txBox="1">
                <a:spLocks noChangeArrowheads="1"/>
              </p:cNvSpPr>
              <p:nvPr/>
            </p:nvSpPr>
            <p:spPr bwMode="auto">
              <a:xfrm>
                <a:off x="576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2" name="Text Box 256"/>
              <p:cNvSpPr txBox="1">
                <a:spLocks noChangeArrowheads="1"/>
              </p:cNvSpPr>
              <p:nvPr/>
            </p:nvSpPr>
            <p:spPr bwMode="auto">
              <a:xfrm>
                <a:off x="1056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3" name="Text Box 257"/>
              <p:cNvSpPr txBox="1">
                <a:spLocks noChangeArrowheads="1"/>
              </p:cNvSpPr>
              <p:nvPr/>
            </p:nvSpPr>
            <p:spPr bwMode="auto">
              <a:xfrm>
                <a:off x="1536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4" name="Text Box 258"/>
              <p:cNvSpPr txBox="1">
                <a:spLocks noChangeArrowheads="1"/>
              </p:cNvSpPr>
              <p:nvPr/>
            </p:nvSpPr>
            <p:spPr bwMode="auto">
              <a:xfrm>
                <a:off x="1968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5" name="Text Box 259"/>
              <p:cNvSpPr txBox="1">
                <a:spLocks noChangeArrowheads="1"/>
              </p:cNvSpPr>
              <p:nvPr/>
            </p:nvSpPr>
            <p:spPr bwMode="auto">
              <a:xfrm>
                <a:off x="2544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6" name="Text Box 260"/>
              <p:cNvSpPr txBox="1">
                <a:spLocks noChangeArrowheads="1"/>
              </p:cNvSpPr>
              <p:nvPr/>
            </p:nvSpPr>
            <p:spPr bwMode="auto">
              <a:xfrm>
                <a:off x="3072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7" name="Text Box 261"/>
              <p:cNvSpPr txBox="1">
                <a:spLocks noChangeArrowheads="1"/>
              </p:cNvSpPr>
              <p:nvPr/>
            </p:nvSpPr>
            <p:spPr bwMode="auto">
              <a:xfrm>
                <a:off x="3552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8" name="Text Box 262"/>
              <p:cNvSpPr txBox="1">
                <a:spLocks noChangeArrowheads="1"/>
              </p:cNvSpPr>
              <p:nvPr/>
            </p:nvSpPr>
            <p:spPr bwMode="auto">
              <a:xfrm>
                <a:off x="3984" y="355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29" name="Text Box 263"/>
              <p:cNvSpPr txBox="1">
                <a:spLocks noChangeArrowheads="1"/>
              </p:cNvSpPr>
              <p:nvPr/>
            </p:nvSpPr>
            <p:spPr bwMode="auto">
              <a:xfrm>
                <a:off x="4368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30" name="Text Box 264"/>
              <p:cNvSpPr txBox="1">
                <a:spLocks noChangeArrowheads="1"/>
              </p:cNvSpPr>
              <p:nvPr/>
            </p:nvSpPr>
            <p:spPr bwMode="auto">
              <a:xfrm>
                <a:off x="5040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31" name="Text Box 265"/>
              <p:cNvSpPr txBox="1">
                <a:spLocks noChangeArrowheads="1"/>
              </p:cNvSpPr>
              <p:nvPr/>
            </p:nvSpPr>
            <p:spPr bwMode="auto">
              <a:xfrm>
                <a:off x="192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  <p:sp>
            <p:nvSpPr>
              <p:cNvPr id="111732" name="Text Box 266"/>
              <p:cNvSpPr txBox="1">
                <a:spLocks noChangeArrowheads="1"/>
              </p:cNvSpPr>
              <p:nvPr/>
            </p:nvSpPr>
            <p:spPr bwMode="auto">
              <a:xfrm>
                <a:off x="4464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85</a:t>
                </a:r>
              </a:p>
            </p:txBody>
          </p:sp>
          <p:sp>
            <p:nvSpPr>
              <p:cNvPr id="111733" name="Text Box 267"/>
              <p:cNvSpPr txBox="1">
                <a:spLocks noChangeArrowheads="1"/>
              </p:cNvSpPr>
              <p:nvPr/>
            </p:nvSpPr>
            <p:spPr bwMode="auto">
              <a:xfrm>
                <a:off x="4704" y="356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…</a:t>
                </a:r>
              </a:p>
            </p:txBody>
          </p:sp>
        </p:grpSp>
        <p:sp>
          <p:nvSpPr>
            <p:cNvPr id="111623" name="Freeform 269"/>
            <p:cNvSpPr>
              <a:spLocks/>
            </p:cNvSpPr>
            <p:nvPr/>
          </p:nvSpPr>
          <p:spPr bwMode="auto">
            <a:xfrm>
              <a:off x="576" y="3295"/>
              <a:ext cx="381" cy="353"/>
            </a:xfrm>
            <a:custGeom>
              <a:avLst/>
              <a:gdLst>
                <a:gd name="T0" fmla="*/ 381 w 381"/>
                <a:gd name="T1" fmla="*/ 0 h 353"/>
                <a:gd name="T2" fmla="*/ 110 w 381"/>
                <a:gd name="T3" fmla="*/ 153 h 353"/>
                <a:gd name="T4" fmla="*/ 0 w 381"/>
                <a:gd name="T5" fmla="*/ 353 h 353"/>
                <a:gd name="T6" fmla="*/ 0 60000 65536"/>
                <a:gd name="T7" fmla="*/ 0 60000 65536"/>
                <a:gd name="T8" fmla="*/ 0 60000 65536"/>
                <a:gd name="T9" fmla="*/ 0 w 381"/>
                <a:gd name="T10" fmla="*/ 0 h 353"/>
                <a:gd name="T11" fmla="*/ 381 w 38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3">
                  <a:moveTo>
                    <a:pt x="381" y="0"/>
                  </a:moveTo>
                  <a:cubicBezTo>
                    <a:pt x="337" y="24"/>
                    <a:pt x="173" y="94"/>
                    <a:pt x="110" y="153"/>
                  </a:cubicBezTo>
                  <a:cubicBezTo>
                    <a:pt x="47" y="212"/>
                    <a:pt x="23" y="311"/>
                    <a:pt x="0" y="35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4" name="Freeform 270"/>
            <p:cNvSpPr>
              <a:spLocks/>
            </p:cNvSpPr>
            <p:nvPr/>
          </p:nvSpPr>
          <p:spPr bwMode="auto">
            <a:xfrm>
              <a:off x="960" y="3312"/>
              <a:ext cx="381" cy="353"/>
            </a:xfrm>
            <a:custGeom>
              <a:avLst/>
              <a:gdLst>
                <a:gd name="T0" fmla="*/ 381 w 381"/>
                <a:gd name="T1" fmla="*/ 0 h 353"/>
                <a:gd name="T2" fmla="*/ 209 w 381"/>
                <a:gd name="T3" fmla="*/ 229 h 353"/>
                <a:gd name="T4" fmla="*/ 0 w 381"/>
                <a:gd name="T5" fmla="*/ 353 h 353"/>
                <a:gd name="T6" fmla="*/ 0 60000 65536"/>
                <a:gd name="T7" fmla="*/ 0 60000 65536"/>
                <a:gd name="T8" fmla="*/ 0 60000 65536"/>
                <a:gd name="T9" fmla="*/ 0 w 381"/>
                <a:gd name="T10" fmla="*/ 0 h 353"/>
                <a:gd name="T11" fmla="*/ 381 w 38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3">
                  <a:moveTo>
                    <a:pt x="381" y="0"/>
                  </a:moveTo>
                  <a:cubicBezTo>
                    <a:pt x="352" y="38"/>
                    <a:pt x="272" y="170"/>
                    <a:pt x="209" y="229"/>
                  </a:cubicBezTo>
                  <a:cubicBezTo>
                    <a:pt x="146" y="288"/>
                    <a:pt x="44" y="327"/>
                    <a:pt x="0" y="35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5" name="Freeform 271"/>
            <p:cNvSpPr>
              <a:spLocks/>
            </p:cNvSpPr>
            <p:nvPr/>
          </p:nvSpPr>
          <p:spPr bwMode="auto">
            <a:xfrm>
              <a:off x="1906" y="3312"/>
              <a:ext cx="251" cy="330"/>
            </a:xfrm>
            <a:custGeom>
              <a:avLst/>
              <a:gdLst>
                <a:gd name="T0" fmla="*/ 251 w 251"/>
                <a:gd name="T1" fmla="*/ 0 h 330"/>
                <a:gd name="T2" fmla="*/ 152 w 251"/>
                <a:gd name="T3" fmla="*/ 212 h 330"/>
                <a:gd name="T4" fmla="*/ 0 w 251"/>
                <a:gd name="T5" fmla="*/ 330 h 330"/>
                <a:gd name="T6" fmla="*/ 0 60000 65536"/>
                <a:gd name="T7" fmla="*/ 0 60000 65536"/>
                <a:gd name="T8" fmla="*/ 0 60000 65536"/>
                <a:gd name="T9" fmla="*/ 0 w 251"/>
                <a:gd name="T10" fmla="*/ 0 h 330"/>
                <a:gd name="T11" fmla="*/ 251 w 251"/>
                <a:gd name="T12" fmla="*/ 330 h 3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" h="330">
                  <a:moveTo>
                    <a:pt x="251" y="0"/>
                  </a:moveTo>
                  <a:cubicBezTo>
                    <a:pt x="235" y="35"/>
                    <a:pt x="194" y="157"/>
                    <a:pt x="152" y="212"/>
                  </a:cubicBezTo>
                  <a:cubicBezTo>
                    <a:pt x="110" y="267"/>
                    <a:pt x="32" y="306"/>
                    <a:pt x="0" y="33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6" name="Freeform 272"/>
            <p:cNvSpPr>
              <a:spLocks/>
            </p:cNvSpPr>
            <p:nvPr/>
          </p:nvSpPr>
          <p:spPr bwMode="auto">
            <a:xfrm>
              <a:off x="1488" y="3312"/>
              <a:ext cx="381" cy="353"/>
            </a:xfrm>
            <a:custGeom>
              <a:avLst/>
              <a:gdLst>
                <a:gd name="T0" fmla="*/ 381 w 381"/>
                <a:gd name="T1" fmla="*/ 0 h 353"/>
                <a:gd name="T2" fmla="*/ 110 w 381"/>
                <a:gd name="T3" fmla="*/ 153 h 353"/>
                <a:gd name="T4" fmla="*/ 0 w 381"/>
                <a:gd name="T5" fmla="*/ 353 h 353"/>
                <a:gd name="T6" fmla="*/ 0 60000 65536"/>
                <a:gd name="T7" fmla="*/ 0 60000 65536"/>
                <a:gd name="T8" fmla="*/ 0 60000 65536"/>
                <a:gd name="T9" fmla="*/ 0 w 381"/>
                <a:gd name="T10" fmla="*/ 0 h 353"/>
                <a:gd name="T11" fmla="*/ 381 w 38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3">
                  <a:moveTo>
                    <a:pt x="381" y="0"/>
                  </a:moveTo>
                  <a:cubicBezTo>
                    <a:pt x="337" y="24"/>
                    <a:pt x="173" y="94"/>
                    <a:pt x="110" y="153"/>
                  </a:cubicBezTo>
                  <a:cubicBezTo>
                    <a:pt x="47" y="212"/>
                    <a:pt x="23" y="311"/>
                    <a:pt x="0" y="35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7" name="Freeform 273"/>
            <p:cNvSpPr>
              <a:spLocks/>
            </p:cNvSpPr>
            <p:nvPr/>
          </p:nvSpPr>
          <p:spPr bwMode="auto">
            <a:xfrm>
              <a:off x="2270" y="3312"/>
              <a:ext cx="127" cy="356"/>
            </a:xfrm>
            <a:custGeom>
              <a:avLst/>
              <a:gdLst>
                <a:gd name="T0" fmla="*/ 127 w 127"/>
                <a:gd name="T1" fmla="*/ 0 h 356"/>
                <a:gd name="T2" fmla="*/ 17 w 127"/>
                <a:gd name="T3" fmla="*/ 169 h 356"/>
                <a:gd name="T4" fmla="*/ 26 w 127"/>
                <a:gd name="T5" fmla="*/ 356 h 356"/>
                <a:gd name="T6" fmla="*/ 0 60000 65536"/>
                <a:gd name="T7" fmla="*/ 0 60000 65536"/>
                <a:gd name="T8" fmla="*/ 0 60000 65536"/>
                <a:gd name="T9" fmla="*/ 0 w 127"/>
                <a:gd name="T10" fmla="*/ 0 h 356"/>
                <a:gd name="T11" fmla="*/ 127 w 127"/>
                <a:gd name="T12" fmla="*/ 356 h 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" h="356">
                  <a:moveTo>
                    <a:pt x="127" y="0"/>
                  </a:moveTo>
                  <a:cubicBezTo>
                    <a:pt x="109" y="28"/>
                    <a:pt x="34" y="110"/>
                    <a:pt x="17" y="169"/>
                  </a:cubicBezTo>
                  <a:cubicBezTo>
                    <a:pt x="0" y="228"/>
                    <a:pt x="24" y="317"/>
                    <a:pt x="26" y="35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8" name="Freeform 274"/>
            <p:cNvSpPr>
              <a:spLocks/>
            </p:cNvSpPr>
            <p:nvPr/>
          </p:nvSpPr>
          <p:spPr bwMode="auto">
            <a:xfrm>
              <a:off x="2886" y="3360"/>
              <a:ext cx="138" cy="299"/>
            </a:xfrm>
            <a:custGeom>
              <a:avLst/>
              <a:gdLst>
                <a:gd name="T0" fmla="*/ 25 w 138"/>
                <a:gd name="T1" fmla="*/ 0 h 299"/>
                <a:gd name="T2" fmla="*/ 19 w 138"/>
                <a:gd name="T3" fmla="*/ 189 h 299"/>
                <a:gd name="T4" fmla="*/ 138 w 138"/>
                <a:gd name="T5" fmla="*/ 299 h 299"/>
                <a:gd name="T6" fmla="*/ 0 60000 65536"/>
                <a:gd name="T7" fmla="*/ 0 60000 65536"/>
                <a:gd name="T8" fmla="*/ 0 60000 65536"/>
                <a:gd name="T9" fmla="*/ 0 w 138"/>
                <a:gd name="T10" fmla="*/ 0 h 299"/>
                <a:gd name="T11" fmla="*/ 138 w 138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" h="299">
                  <a:moveTo>
                    <a:pt x="25" y="0"/>
                  </a:moveTo>
                  <a:cubicBezTo>
                    <a:pt x="24" y="31"/>
                    <a:pt x="0" y="139"/>
                    <a:pt x="19" y="189"/>
                  </a:cubicBezTo>
                  <a:cubicBezTo>
                    <a:pt x="38" y="239"/>
                    <a:pt x="113" y="276"/>
                    <a:pt x="138" y="29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29" name="Freeform 275"/>
            <p:cNvSpPr>
              <a:spLocks/>
            </p:cNvSpPr>
            <p:nvPr/>
          </p:nvSpPr>
          <p:spPr bwMode="auto">
            <a:xfrm>
              <a:off x="3183" y="3360"/>
              <a:ext cx="248" cy="291"/>
            </a:xfrm>
            <a:custGeom>
              <a:avLst/>
              <a:gdLst>
                <a:gd name="T0" fmla="*/ 0 w 248"/>
                <a:gd name="T1" fmla="*/ 0 h 291"/>
                <a:gd name="T2" fmla="*/ 197 w 248"/>
                <a:gd name="T3" fmla="*/ 147 h 291"/>
                <a:gd name="T4" fmla="*/ 248 w 248"/>
                <a:gd name="T5" fmla="*/ 291 h 291"/>
                <a:gd name="T6" fmla="*/ 0 60000 65536"/>
                <a:gd name="T7" fmla="*/ 0 60000 65536"/>
                <a:gd name="T8" fmla="*/ 0 60000 65536"/>
                <a:gd name="T9" fmla="*/ 0 w 248"/>
                <a:gd name="T10" fmla="*/ 0 h 291"/>
                <a:gd name="T11" fmla="*/ 248 w 248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91">
                  <a:moveTo>
                    <a:pt x="0" y="0"/>
                  </a:moveTo>
                  <a:cubicBezTo>
                    <a:pt x="33" y="24"/>
                    <a:pt x="156" y="98"/>
                    <a:pt x="197" y="147"/>
                  </a:cubicBezTo>
                  <a:cubicBezTo>
                    <a:pt x="238" y="196"/>
                    <a:pt x="238" y="261"/>
                    <a:pt x="248" y="29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30" name="Freeform 276"/>
            <p:cNvSpPr>
              <a:spLocks/>
            </p:cNvSpPr>
            <p:nvPr/>
          </p:nvSpPr>
          <p:spPr bwMode="auto">
            <a:xfrm>
              <a:off x="3776" y="3360"/>
              <a:ext cx="146" cy="316"/>
            </a:xfrm>
            <a:custGeom>
              <a:avLst/>
              <a:gdLst>
                <a:gd name="T0" fmla="*/ 31 w 146"/>
                <a:gd name="T1" fmla="*/ 0 h 316"/>
                <a:gd name="T2" fmla="*/ 19 w 146"/>
                <a:gd name="T3" fmla="*/ 172 h 316"/>
                <a:gd name="T4" fmla="*/ 146 w 146"/>
                <a:gd name="T5" fmla="*/ 316 h 316"/>
                <a:gd name="T6" fmla="*/ 0 60000 65536"/>
                <a:gd name="T7" fmla="*/ 0 60000 65536"/>
                <a:gd name="T8" fmla="*/ 0 60000 65536"/>
                <a:gd name="T9" fmla="*/ 0 w 146"/>
                <a:gd name="T10" fmla="*/ 0 h 316"/>
                <a:gd name="T11" fmla="*/ 146 w 146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" h="316">
                  <a:moveTo>
                    <a:pt x="31" y="0"/>
                  </a:moveTo>
                  <a:cubicBezTo>
                    <a:pt x="29" y="29"/>
                    <a:pt x="0" y="119"/>
                    <a:pt x="19" y="172"/>
                  </a:cubicBezTo>
                  <a:cubicBezTo>
                    <a:pt x="38" y="225"/>
                    <a:pt x="120" y="286"/>
                    <a:pt x="146" y="31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31" name="Freeform 277"/>
            <p:cNvSpPr>
              <a:spLocks/>
            </p:cNvSpPr>
            <p:nvPr/>
          </p:nvSpPr>
          <p:spPr bwMode="auto">
            <a:xfrm>
              <a:off x="3999" y="3360"/>
              <a:ext cx="241" cy="316"/>
            </a:xfrm>
            <a:custGeom>
              <a:avLst/>
              <a:gdLst>
                <a:gd name="T0" fmla="*/ 0 w 241"/>
                <a:gd name="T1" fmla="*/ 0 h 316"/>
                <a:gd name="T2" fmla="*/ 202 w 241"/>
                <a:gd name="T3" fmla="*/ 172 h 316"/>
                <a:gd name="T4" fmla="*/ 236 w 241"/>
                <a:gd name="T5" fmla="*/ 316 h 316"/>
                <a:gd name="T6" fmla="*/ 0 60000 65536"/>
                <a:gd name="T7" fmla="*/ 0 60000 65536"/>
                <a:gd name="T8" fmla="*/ 0 60000 65536"/>
                <a:gd name="T9" fmla="*/ 0 w 241"/>
                <a:gd name="T10" fmla="*/ 0 h 316"/>
                <a:gd name="T11" fmla="*/ 241 w 241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" h="316">
                  <a:moveTo>
                    <a:pt x="0" y="0"/>
                  </a:moveTo>
                  <a:cubicBezTo>
                    <a:pt x="34" y="29"/>
                    <a:pt x="163" y="119"/>
                    <a:pt x="202" y="172"/>
                  </a:cubicBezTo>
                  <a:cubicBezTo>
                    <a:pt x="241" y="225"/>
                    <a:pt x="229" y="286"/>
                    <a:pt x="236" y="31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32" name="Freeform 278"/>
            <p:cNvSpPr>
              <a:spLocks/>
            </p:cNvSpPr>
            <p:nvPr/>
          </p:nvSpPr>
          <p:spPr bwMode="auto">
            <a:xfrm>
              <a:off x="4566" y="3312"/>
              <a:ext cx="60" cy="347"/>
            </a:xfrm>
            <a:custGeom>
              <a:avLst/>
              <a:gdLst>
                <a:gd name="T0" fmla="*/ 57 w 60"/>
                <a:gd name="T1" fmla="*/ 0 h 347"/>
                <a:gd name="T2" fmla="*/ 51 w 60"/>
                <a:gd name="T3" fmla="*/ 189 h 347"/>
                <a:gd name="T4" fmla="*/ 0 w 60"/>
                <a:gd name="T5" fmla="*/ 347 h 347"/>
                <a:gd name="T6" fmla="*/ 0 60000 65536"/>
                <a:gd name="T7" fmla="*/ 0 60000 65536"/>
                <a:gd name="T8" fmla="*/ 0 60000 65536"/>
                <a:gd name="T9" fmla="*/ 0 w 60"/>
                <a:gd name="T10" fmla="*/ 0 h 347"/>
                <a:gd name="T11" fmla="*/ 60 w 60"/>
                <a:gd name="T12" fmla="*/ 347 h 3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347">
                  <a:moveTo>
                    <a:pt x="57" y="0"/>
                  </a:moveTo>
                  <a:cubicBezTo>
                    <a:pt x="56" y="31"/>
                    <a:pt x="60" y="131"/>
                    <a:pt x="51" y="189"/>
                  </a:cubicBezTo>
                  <a:cubicBezTo>
                    <a:pt x="42" y="247"/>
                    <a:pt x="11" y="314"/>
                    <a:pt x="0" y="34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33" name="Freeform 279"/>
            <p:cNvSpPr>
              <a:spLocks/>
            </p:cNvSpPr>
            <p:nvPr/>
          </p:nvSpPr>
          <p:spPr bwMode="auto">
            <a:xfrm>
              <a:off x="4837" y="3312"/>
              <a:ext cx="144" cy="347"/>
            </a:xfrm>
            <a:custGeom>
              <a:avLst/>
              <a:gdLst>
                <a:gd name="T0" fmla="*/ 26 w 144"/>
                <a:gd name="T1" fmla="*/ 0 h 347"/>
                <a:gd name="T2" fmla="*/ 20 w 144"/>
                <a:gd name="T3" fmla="*/ 189 h 347"/>
                <a:gd name="T4" fmla="*/ 144 w 144"/>
                <a:gd name="T5" fmla="*/ 347 h 347"/>
                <a:gd name="T6" fmla="*/ 0 60000 65536"/>
                <a:gd name="T7" fmla="*/ 0 60000 65536"/>
                <a:gd name="T8" fmla="*/ 0 60000 65536"/>
                <a:gd name="T9" fmla="*/ 0 w 144"/>
                <a:gd name="T10" fmla="*/ 0 h 347"/>
                <a:gd name="T11" fmla="*/ 144 w 144"/>
                <a:gd name="T12" fmla="*/ 347 h 3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347">
                  <a:moveTo>
                    <a:pt x="26" y="0"/>
                  </a:moveTo>
                  <a:cubicBezTo>
                    <a:pt x="25" y="31"/>
                    <a:pt x="0" y="131"/>
                    <a:pt x="20" y="189"/>
                  </a:cubicBezTo>
                  <a:cubicBezTo>
                    <a:pt x="40" y="247"/>
                    <a:pt x="118" y="314"/>
                    <a:pt x="144" y="34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34" name="Freeform 280"/>
            <p:cNvSpPr>
              <a:spLocks/>
            </p:cNvSpPr>
            <p:nvPr/>
          </p:nvSpPr>
          <p:spPr bwMode="auto">
            <a:xfrm>
              <a:off x="5103" y="3312"/>
              <a:ext cx="259" cy="356"/>
            </a:xfrm>
            <a:custGeom>
              <a:avLst/>
              <a:gdLst>
                <a:gd name="T0" fmla="*/ 0 w 259"/>
                <a:gd name="T1" fmla="*/ 0 h 356"/>
                <a:gd name="T2" fmla="*/ 217 w 259"/>
                <a:gd name="T3" fmla="*/ 195 h 356"/>
                <a:gd name="T4" fmla="*/ 250 w 259"/>
                <a:gd name="T5" fmla="*/ 356 h 356"/>
                <a:gd name="T6" fmla="*/ 0 60000 65536"/>
                <a:gd name="T7" fmla="*/ 0 60000 65536"/>
                <a:gd name="T8" fmla="*/ 0 60000 65536"/>
                <a:gd name="T9" fmla="*/ 0 w 259"/>
                <a:gd name="T10" fmla="*/ 0 h 356"/>
                <a:gd name="T11" fmla="*/ 259 w 259"/>
                <a:gd name="T12" fmla="*/ 356 h 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" h="356">
                  <a:moveTo>
                    <a:pt x="0" y="0"/>
                  </a:moveTo>
                  <a:cubicBezTo>
                    <a:pt x="36" y="32"/>
                    <a:pt x="175" y="136"/>
                    <a:pt x="217" y="195"/>
                  </a:cubicBezTo>
                  <a:cubicBezTo>
                    <a:pt x="259" y="254"/>
                    <a:pt x="243" y="323"/>
                    <a:pt x="250" y="35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B6BDE-9318-4620-86BC-42AB5D8FFBA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Search(ST,  key);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</a:rPr>
              <a:t>初始条件</a:t>
            </a:r>
            <a:r>
              <a:rPr lang="zh-CN" altLang="en-US" dirty="0" smtClean="0"/>
              <a:t>：静态查找表</a:t>
            </a:r>
            <a:r>
              <a:rPr lang="en-US" altLang="zh-CN" dirty="0" smtClean="0"/>
              <a:t>ST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, key </a:t>
            </a:r>
            <a:r>
              <a:rPr lang="zh-CN" altLang="en-US" dirty="0" smtClean="0"/>
              <a:t>为和查找表中元素的关键字类型相同的给定值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</a:rPr>
              <a:t>操作结果</a:t>
            </a:r>
            <a:r>
              <a:rPr lang="zh-CN" altLang="en-US" dirty="0" smtClean="0"/>
              <a:t>：若 </a:t>
            </a:r>
            <a:r>
              <a:rPr lang="en-US" altLang="zh-CN" dirty="0" smtClean="0"/>
              <a:t>ST </a:t>
            </a:r>
            <a:r>
              <a:rPr lang="zh-CN" altLang="en-US" dirty="0" smtClean="0"/>
              <a:t>中存在其关键字等于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的数据元素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则返回该元素的值或在表中的位置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否则为“空”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Traverse (ST,  Visit());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</a:rPr>
              <a:t>初始条件</a:t>
            </a:r>
            <a:r>
              <a:rPr lang="zh-CN" altLang="en-US" dirty="0" smtClean="0"/>
              <a:t>：静态查找表</a:t>
            </a:r>
            <a:r>
              <a:rPr lang="en-US" altLang="zh-CN" dirty="0" smtClean="0"/>
              <a:t>ST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, Visit</a:t>
            </a:r>
            <a:r>
              <a:rPr lang="zh-CN" altLang="en-US" dirty="0" smtClean="0"/>
              <a:t>是对元素操作的应用函数；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</a:rPr>
              <a:t>操作结果</a:t>
            </a:r>
            <a:r>
              <a:rPr lang="zh-CN" altLang="en-US" dirty="0" smtClean="0"/>
              <a:t>：按某种次序对</a:t>
            </a:r>
            <a:r>
              <a:rPr lang="en-US" altLang="zh-CN" dirty="0" smtClean="0"/>
              <a:t>ST</a:t>
            </a:r>
            <a:r>
              <a:rPr lang="zh-CN" altLang="en-US" dirty="0" smtClean="0"/>
              <a:t>的每个元素调用函数</a:t>
            </a:r>
            <a:r>
              <a:rPr lang="en-US" altLang="zh-CN" dirty="0" smtClean="0"/>
              <a:t>Visit()</a:t>
            </a:r>
            <a:r>
              <a:rPr lang="zh-CN" altLang="en-US" dirty="0" smtClean="0"/>
              <a:t>一次且仅一次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一旦</a:t>
            </a:r>
            <a:r>
              <a:rPr lang="en-US" altLang="zh-CN" dirty="0" smtClean="0"/>
              <a:t>Visit()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则操作失败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106AE-F3A9-43A2-BABA-1205B03112D5}" type="slidenum">
              <a:rPr lang="en-US" altLang="zh-CN"/>
              <a:pPr>
                <a:defRPr/>
              </a:pPr>
              <a:t>120</a:t>
            </a:fld>
            <a:endParaRPr lang="en-US" altLang="zh-CN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B+</a:t>
            </a:r>
            <a:r>
              <a:rPr lang="zh-CN" altLang="en-US" smtClean="0"/>
              <a:t>树比</a:t>
            </a:r>
            <a:r>
              <a:rPr lang="en-US" altLang="zh-CN" smtClean="0"/>
              <a:t>B~</a:t>
            </a:r>
            <a:r>
              <a:rPr lang="zh-CN" altLang="en-US" smtClean="0"/>
              <a:t>树更适合实际应用中操作系统的文件索引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B+</a:t>
            </a:r>
            <a:r>
              <a:rPr lang="zh-CN" altLang="en-US" smtClean="0">
                <a:solidFill>
                  <a:srgbClr val="FF0000"/>
                </a:solidFill>
              </a:rPr>
              <a:t>树的磁盘读写代价更低</a:t>
            </a:r>
            <a:r>
              <a:rPr lang="zh-CN" altLang="en-US" smtClean="0"/>
              <a:t> </a:t>
            </a:r>
          </a:p>
          <a:p>
            <a:pPr lvl="1" eaLnBrk="1" hangingPunct="1"/>
            <a:r>
              <a:rPr lang="en-US" altLang="zh-CN" smtClean="0"/>
              <a:t>B+</a:t>
            </a:r>
            <a:r>
              <a:rPr lang="zh-CN" altLang="en-US" smtClean="0"/>
              <a:t>树节点小</a:t>
            </a:r>
            <a:r>
              <a:rPr lang="en-US" altLang="zh-CN" smtClean="0"/>
              <a:t>, </a:t>
            </a:r>
            <a:r>
              <a:rPr lang="zh-CN" altLang="en-US" smtClean="0"/>
              <a:t>一个节点可容纳更多的关键字</a:t>
            </a:r>
          </a:p>
          <a:p>
            <a:pPr lvl="1" eaLnBrk="1" hangingPunct="1"/>
            <a:r>
              <a:rPr lang="zh-CN" altLang="en-US" smtClean="0"/>
              <a:t>因此</a:t>
            </a:r>
            <a:r>
              <a:rPr lang="en-US" altLang="zh-CN" smtClean="0"/>
              <a:t>, </a:t>
            </a:r>
            <a:r>
              <a:rPr lang="zh-CN" altLang="en-US" smtClean="0"/>
              <a:t>访问外存的次数少；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B+</a:t>
            </a:r>
            <a:r>
              <a:rPr lang="zh-CN" altLang="en-US" smtClean="0">
                <a:solidFill>
                  <a:srgbClr val="FF0000"/>
                </a:solidFill>
              </a:rPr>
              <a:t>树的查询效率更加稳定。</a:t>
            </a:r>
            <a:r>
              <a:rPr lang="zh-CN" altLang="en-US" smtClean="0"/>
              <a:t> </a:t>
            </a:r>
          </a:p>
          <a:p>
            <a:pPr lvl="1" eaLnBrk="1" hangingPunct="1"/>
            <a:r>
              <a:rPr lang="en-US" altLang="zh-CN" smtClean="0"/>
              <a:t>B+</a:t>
            </a:r>
            <a:r>
              <a:rPr lang="zh-CN" altLang="en-US" smtClean="0"/>
              <a:t>树任何关键字的查找必须走一条从根结点到叶子结点的路；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2E45B-F66F-44F2-AD8D-1717B9F04AA3}" type="slidenum">
              <a:rPr lang="en-US" altLang="zh-CN"/>
              <a:pPr>
                <a:defRPr/>
              </a:pPr>
              <a:t>121</a:t>
            </a:fld>
            <a:endParaRPr lang="en-US" altLang="zh-CN"/>
          </a:p>
        </p:txBody>
      </p:sp>
      <p:sp>
        <p:nvSpPr>
          <p:cNvPr id="484395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其它搜索树</a:t>
            </a:r>
          </a:p>
        </p:txBody>
      </p:sp>
      <p:sp>
        <p:nvSpPr>
          <p:cNvPr id="114692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6302375" cy="51847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）红黑树</a:t>
            </a:r>
            <a:r>
              <a:rPr lang="en-US" altLang="zh-CN" dirty="0" smtClean="0">
                <a:solidFill>
                  <a:srgbClr val="000000"/>
                </a:solidFill>
              </a:rPr>
              <a:t>(red-black tree)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是一棵满足下述性质的二叉查找树：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每个结点要么是红色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要么是黑色。 </a:t>
            </a:r>
          </a:p>
          <a:p>
            <a:pPr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根结点是黑色的。 </a:t>
            </a:r>
          </a:p>
          <a:p>
            <a:pPr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所有叶子结点都是黑色的（</a:t>
            </a:r>
            <a:r>
              <a:rPr lang="zh-CN" altLang="en-US" dirty="0" smtClean="0">
                <a:solidFill>
                  <a:srgbClr val="FF0000"/>
                </a:solidFill>
              </a:rPr>
              <a:t>实际上都是</a:t>
            </a:r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  <a:r>
              <a:rPr lang="zh-CN" altLang="en-US" dirty="0" smtClean="0">
                <a:solidFill>
                  <a:srgbClr val="FF0000"/>
                </a:solidFill>
              </a:rPr>
              <a:t>指针）。叶子结点不包含任何关键字信息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所有查询关键字都在非终结点上。</a:t>
            </a:r>
          </a:p>
        </p:txBody>
      </p:sp>
      <p:grpSp>
        <p:nvGrpSpPr>
          <p:cNvPr id="114693" name="Group 42"/>
          <p:cNvGrpSpPr>
            <a:grpSpLocks/>
          </p:cNvGrpSpPr>
          <p:nvPr/>
        </p:nvGrpSpPr>
        <p:grpSpPr bwMode="auto">
          <a:xfrm>
            <a:off x="4572000" y="2971800"/>
            <a:ext cx="4419600" cy="3505200"/>
            <a:chOff x="768" y="960"/>
            <a:chExt cx="3120" cy="2400"/>
          </a:xfrm>
        </p:grpSpPr>
        <p:sp>
          <p:nvSpPr>
            <p:cNvPr id="114694" name="Line 21"/>
            <p:cNvSpPr>
              <a:spLocks noChangeShapeType="1"/>
            </p:cNvSpPr>
            <p:nvPr/>
          </p:nvSpPr>
          <p:spPr bwMode="auto">
            <a:xfrm flipH="1">
              <a:off x="864" y="2928"/>
              <a:ext cx="96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695" name="Line 22"/>
            <p:cNvSpPr>
              <a:spLocks noChangeShapeType="1"/>
            </p:cNvSpPr>
            <p:nvPr/>
          </p:nvSpPr>
          <p:spPr bwMode="auto">
            <a:xfrm>
              <a:off x="1056" y="2976"/>
              <a:ext cx="96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696" name="Line 25"/>
            <p:cNvSpPr>
              <a:spLocks noChangeShapeType="1"/>
            </p:cNvSpPr>
            <p:nvPr/>
          </p:nvSpPr>
          <p:spPr bwMode="auto">
            <a:xfrm flipH="1">
              <a:off x="2640" y="2928"/>
              <a:ext cx="96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697" name="Line 26"/>
            <p:cNvSpPr>
              <a:spLocks noChangeShapeType="1"/>
            </p:cNvSpPr>
            <p:nvPr/>
          </p:nvSpPr>
          <p:spPr bwMode="auto">
            <a:xfrm>
              <a:off x="2832" y="2976"/>
              <a:ext cx="96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698" name="Line 29"/>
            <p:cNvSpPr>
              <a:spLocks noChangeShapeType="1"/>
            </p:cNvSpPr>
            <p:nvPr/>
          </p:nvSpPr>
          <p:spPr bwMode="auto">
            <a:xfrm flipH="1">
              <a:off x="3168" y="2352"/>
              <a:ext cx="144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699" name="Line 30"/>
            <p:cNvSpPr>
              <a:spLocks noChangeShapeType="1"/>
            </p:cNvSpPr>
            <p:nvPr/>
          </p:nvSpPr>
          <p:spPr bwMode="auto">
            <a:xfrm>
              <a:off x="3408" y="2400"/>
              <a:ext cx="9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0" name="Line 32"/>
            <p:cNvSpPr>
              <a:spLocks noChangeShapeType="1"/>
            </p:cNvSpPr>
            <p:nvPr/>
          </p:nvSpPr>
          <p:spPr bwMode="auto">
            <a:xfrm>
              <a:off x="3648" y="1776"/>
              <a:ext cx="144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1" name="Line 33"/>
            <p:cNvSpPr>
              <a:spLocks noChangeShapeType="1"/>
            </p:cNvSpPr>
            <p:nvPr/>
          </p:nvSpPr>
          <p:spPr bwMode="auto">
            <a:xfrm flipH="1">
              <a:off x="2064" y="1152"/>
              <a:ext cx="576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2" name="Line 34"/>
            <p:cNvSpPr>
              <a:spLocks noChangeShapeType="1"/>
            </p:cNvSpPr>
            <p:nvPr/>
          </p:nvSpPr>
          <p:spPr bwMode="auto">
            <a:xfrm flipH="1">
              <a:off x="1536" y="1776"/>
              <a:ext cx="384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3" name="Line 35"/>
            <p:cNvSpPr>
              <a:spLocks noChangeShapeType="1"/>
            </p:cNvSpPr>
            <p:nvPr/>
          </p:nvSpPr>
          <p:spPr bwMode="auto">
            <a:xfrm flipH="1">
              <a:off x="1056" y="2352"/>
              <a:ext cx="288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4" name="Line 37"/>
            <p:cNvSpPr>
              <a:spLocks noChangeShapeType="1"/>
            </p:cNvSpPr>
            <p:nvPr/>
          </p:nvSpPr>
          <p:spPr bwMode="auto">
            <a:xfrm>
              <a:off x="2832" y="1200"/>
              <a:ext cx="57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5" name="Line 38"/>
            <p:cNvSpPr>
              <a:spLocks noChangeShapeType="1"/>
            </p:cNvSpPr>
            <p:nvPr/>
          </p:nvSpPr>
          <p:spPr bwMode="auto">
            <a:xfrm flipH="1">
              <a:off x="3264" y="1776"/>
              <a:ext cx="192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6" name="Line 39"/>
            <p:cNvSpPr>
              <a:spLocks noChangeShapeType="1"/>
            </p:cNvSpPr>
            <p:nvPr/>
          </p:nvSpPr>
          <p:spPr bwMode="auto">
            <a:xfrm>
              <a:off x="2496" y="2352"/>
              <a:ext cx="240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7" name="Line 40"/>
            <p:cNvSpPr>
              <a:spLocks noChangeShapeType="1"/>
            </p:cNvSpPr>
            <p:nvPr/>
          </p:nvSpPr>
          <p:spPr bwMode="auto">
            <a:xfrm>
              <a:off x="1536" y="2352"/>
              <a:ext cx="192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8" name="Line 41"/>
            <p:cNvSpPr>
              <a:spLocks noChangeShapeType="1"/>
            </p:cNvSpPr>
            <p:nvPr/>
          </p:nvSpPr>
          <p:spPr bwMode="auto">
            <a:xfrm flipH="1">
              <a:off x="2112" y="2352"/>
              <a:ext cx="240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9" name="Line 36"/>
            <p:cNvSpPr>
              <a:spLocks noChangeShapeType="1"/>
            </p:cNvSpPr>
            <p:nvPr/>
          </p:nvSpPr>
          <p:spPr bwMode="auto">
            <a:xfrm>
              <a:off x="2016" y="1776"/>
              <a:ext cx="336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10" name="Oval 10"/>
            <p:cNvSpPr>
              <a:spLocks noChangeArrowheads="1"/>
            </p:cNvSpPr>
            <p:nvPr/>
          </p:nvSpPr>
          <p:spPr bwMode="auto">
            <a:xfrm>
              <a:off x="2256" y="2064"/>
              <a:ext cx="384" cy="3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114711" name="Rectangle 15"/>
            <p:cNvSpPr>
              <a:spLocks noChangeArrowheads="1"/>
            </p:cNvSpPr>
            <p:nvPr/>
          </p:nvSpPr>
          <p:spPr bwMode="auto">
            <a:xfrm>
              <a:off x="768" y="321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12" name="Rectangle 16"/>
            <p:cNvSpPr>
              <a:spLocks noChangeArrowheads="1"/>
            </p:cNvSpPr>
            <p:nvPr/>
          </p:nvSpPr>
          <p:spPr bwMode="auto">
            <a:xfrm>
              <a:off x="1104" y="321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13" name="Rectangle 17"/>
            <p:cNvSpPr>
              <a:spLocks noChangeArrowheads="1"/>
            </p:cNvSpPr>
            <p:nvPr/>
          </p:nvSpPr>
          <p:spPr bwMode="auto">
            <a:xfrm>
              <a:off x="1680" y="2784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14" name="Rectangle 18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15" name="Rectangle 23"/>
            <p:cNvSpPr>
              <a:spLocks noChangeArrowheads="1"/>
            </p:cNvSpPr>
            <p:nvPr/>
          </p:nvSpPr>
          <p:spPr bwMode="auto">
            <a:xfrm>
              <a:off x="2544" y="321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16" name="Rectangle 24"/>
            <p:cNvSpPr>
              <a:spLocks noChangeArrowheads="1"/>
            </p:cNvSpPr>
            <p:nvPr/>
          </p:nvSpPr>
          <p:spPr bwMode="auto">
            <a:xfrm>
              <a:off x="2880" y="321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17" name="Rectangle 27"/>
            <p:cNvSpPr>
              <a:spLocks noChangeArrowheads="1"/>
            </p:cNvSpPr>
            <p:nvPr/>
          </p:nvSpPr>
          <p:spPr bwMode="auto">
            <a:xfrm>
              <a:off x="3120" y="273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18" name="Rectangle 28"/>
            <p:cNvSpPr>
              <a:spLocks noChangeArrowheads="1"/>
            </p:cNvSpPr>
            <p:nvPr/>
          </p:nvSpPr>
          <p:spPr bwMode="auto">
            <a:xfrm>
              <a:off x="3456" y="273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3744" y="2160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20" name="Oval 5"/>
            <p:cNvSpPr>
              <a:spLocks noChangeArrowheads="1"/>
            </p:cNvSpPr>
            <p:nvPr/>
          </p:nvSpPr>
          <p:spPr bwMode="auto">
            <a:xfrm>
              <a:off x="2544" y="960"/>
              <a:ext cx="384" cy="3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65</a:t>
              </a:r>
            </a:p>
          </p:txBody>
        </p:sp>
        <p:sp>
          <p:nvSpPr>
            <p:cNvPr id="114721" name="Oval 6"/>
            <p:cNvSpPr>
              <a:spLocks noChangeArrowheads="1"/>
            </p:cNvSpPr>
            <p:nvPr/>
          </p:nvSpPr>
          <p:spPr bwMode="auto">
            <a:xfrm>
              <a:off x="3312" y="1488"/>
              <a:ext cx="384" cy="3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14722" name="Oval 8"/>
            <p:cNvSpPr>
              <a:spLocks noChangeArrowheads="1"/>
            </p:cNvSpPr>
            <p:nvPr/>
          </p:nvSpPr>
          <p:spPr bwMode="auto">
            <a:xfrm>
              <a:off x="1776" y="1488"/>
              <a:ext cx="384" cy="36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14723" name="Oval 9"/>
            <p:cNvSpPr>
              <a:spLocks noChangeArrowheads="1"/>
            </p:cNvSpPr>
            <p:nvPr/>
          </p:nvSpPr>
          <p:spPr bwMode="auto">
            <a:xfrm>
              <a:off x="1248" y="2064"/>
              <a:ext cx="384" cy="3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14724" name="Oval 11"/>
            <p:cNvSpPr>
              <a:spLocks noChangeArrowheads="1"/>
            </p:cNvSpPr>
            <p:nvPr/>
          </p:nvSpPr>
          <p:spPr bwMode="auto">
            <a:xfrm>
              <a:off x="3120" y="2064"/>
              <a:ext cx="384" cy="36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114725" name="Oval 12"/>
            <p:cNvSpPr>
              <a:spLocks noChangeArrowheads="1"/>
            </p:cNvSpPr>
            <p:nvPr/>
          </p:nvSpPr>
          <p:spPr bwMode="auto">
            <a:xfrm>
              <a:off x="816" y="2640"/>
              <a:ext cx="384" cy="36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4726" name="Oval 13"/>
            <p:cNvSpPr>
              <a:spLocks noChangeArrowheads="1"/>
            </p:cNvSpPr>
            <p:nvPr/>
          </p:nvSpPr>
          <p:spPr bwMode="auto">
            <a:xfrm>
              <a:off x="2592" y="2640"/>
              <a:ext cx="384" cy="36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62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EC436-02AD-448B-9745-0C2FFEC1B51B}" type="slidenum">
              <a:rPr lang="en-US" altLang="zh-CN"/>
              <a:pPr>
                <a:defRPr/>
              </a:pPr>
              <a:t>122</a:t>
            </a:fld>
            <a:endParaRPr lang="en-US" altLang="zh-CN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736"/>
            <a:ext cx="8642350" cy="51847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 </a:t>
            </a:r>
            <a:r>
              <a:rPr lang="zh-CN" altLang="en-US" dirty="0" smtClean="0"/>
              <a:t>每个红色结点的两个子节点必须是黑色的。换句话说：从每个叶子到根的所有路径上不能有两个连续的红色结点 </a:t>
            </a:r>
          </a:p>
          <a:p>
            <a:pPr eaLnBrk="1" hangingPunct="1"/>
            <a:r>
              <a:rPr lang="en-US" altLang="zh-CN" dirty="0" smtClean="0"/>
              <a:t>5. </a:t>
            </a:r>
            <a:r>
              <a:rPr lang="zh-CN" altLang="en-US" dirty="0" smtClean="0"/>
              <a:t>从任一结点到其每个叶子的所有路径都包含相同数目的黑色结点。</a:t>
            </a:r>
            <a:endParaRPr lang="en-US" altLang="zh-CN" dirty="0" smtClean="0"/>
          </a:p>
        </p:txBody>
      </p:sp>
      <p:grpSp>
        <p:nvGrpSpPr>
          <p:cNvPr id="115717" name="Group 4"/>
          <p:cNvGrpSpPr>
            <a:grpSpLocks/>
          </p:cNvGrpSpPr>
          <p:nvPr/>
        </p:nvGrpSpPr>
        <p:grpSpPr bwMode="auto">
          <a:xfrm>
            <a:off x="4572000" y="2971800"/>
            <a:ext cx="4419600" cy="3505200"/>
            <a:chOff x="768" y="960"/>
            <a:chExt cx="3120" cy="2400"/>
          </a:xfrm>
        </p:grpSpPr>
        <p:sp>
          <p:nvSpPr>
            <p:cNvPr id="115718" name="Line 5"/>
            <p:cNvSpPr>
              <a:spLocks noChangeShapeType="1"/>
            </p:cNvSpPr>
            <p:nvPr/>
          </p:nvSpPr>
          <p:spPr bwMode="auto">
            <a:xfrm flipH="1">
              <a:off x="864" y="2928"/>
              <a:ext cx="96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9" name="Line 6"/>
            <p:cNvSpPr>
              <a:spLocks noChangeShapeType="1"/>
            </p:cNvSpPr>
            <p:nvPr/>
          </p:nvSpPr>
          <p:spPr bwMode="auto">
            <a:xfrm>
              <a:off x="1056" y="2976"/>
              <a:ext cx="96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0" name="Line 7"/>
            <p:cNvSpPr>
              <a:spLocks noChangeShapeType="1"/>
            </p:cNvSpPr>
            <p:nvPr/>
          </p:nvSpPr>
          <p:spPr bwMode="auto">
            <a:xfrm flipH="1">
              <a:off x="2640" y="2928"/>
              <a:ext cx="96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1" name="Line 8"/>
            <p:cNvSpPr>
              <a:spLocks noChangeShapeType="1"/>
            </p:cNvSpPr>
            <p:nvPr/>
          </p:nvSpPr>
          <p:spPr bwMode="auto">
            <a:xfrm>
              <a:off x="2832" y="2976"/>
              <a:ext cx="96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2" name="Line 9"/>
            <p:cNvSpPr>
              <a:spLocks noChangeShapeType="1"/>
            </p:cNvSpPr>
            <p:nvPr/>
          </p:nvSpPr>
          <p:spPr bwMode="auto">
            <a:xfrm flipH="1">
              <a:off x="3168" y="2352"/>
              <a:ext cx="144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3" name="Line 10"/>
            <p:cNvSpPr>
              <a:spLocks noChangeShapeType="1"/>
            </p:cNvSpPr>
            <p:nvPr/>
          </p:nvSpPr>
          <p:spPr bwMode="auto">
            <a:xfrm>
              <a:off x="3408" y="2400"/>
              <a:ext cx="9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4" name="Line 11"/>
            <p:cNvSpPr>
              <a:spLocks noChangeShapeType="1"/>
            </p:cNvSpPr>
            <p:nvPr/>
          </p:nvSpPr>
          <p:spPr bwMode="auto">
            <a:xfrm>
              <a:off x="3648" y="1776"/>
              <a:ext cx="144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5" name="Line 12"/>
            <p:cNvSpPr>
              <a:spLocks noChangeShapeType="1"/>
            </p:cNvSpPr>
            <p:nvPr/>
          </p:nvSpPr>
          <p:spPr bwMode="auto">
            <a:xfrm flipH="1">
              <a:off x="2064" y="1152"/>
              <a:ext cx="576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6" name="Line 13"/>
            <p:cNvSpPr>
              <a:spLocks noChangeShapeType="1"/>
            </p:cNvSpPr>
            <p:nvPr/>
          </p:nvSpPr>
          <p:spPr bwMode="auto">
            <a:xfrm flipH="1">
              <a:off x="1536" y="1776"/>
              <a:ext cx="384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7" name="Line 14"/>
            <p:cNvSpPr>
              <a:spLocks noChangeShapeType="1"/>
            </p:cNvSpPr>
            <p:nvPr/>
          </p:nvSpPr>
          <p:spPr bwMode="auto">
            <a:xfrm flipH="1">
              <a:off x="1056" y="2352"/>
              <a:ext cx="288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8" name="Line 15"/>
            <p:cNvSpPr>
              <a:spLocks noChangeShapeType="1"/>
            </p:cNvSpPr>
            <p:nvPr/>
          </p:nvSpPr>
          <p:spPr bwMode="auto">
            <a:xfrm>
              <a:off x="2832" y="1200"/>
              <a:ext cx="57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9" name="Line 16"/>
            <p:cNvSpPr>
              <a:spLocks noChangeShapeType="1"/>
            </p:cNvSpPr>
            <p:nvPr/>
          </p:nvSpPr>
          <p:spPr bwMode="auto">
            <a:xfrm flipH="1">
              <a:off x="3264" y="1776"/>
              <a:ext cx="192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0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240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1" name="Line 18"/>
            <p:cNvSpPr>
              <a:spLocks noChangeShapeType="1"/>
            </p:cNvSpPr>
            <p:nvPr/>
          </p:nvSpPr>
          <p:spPr bwMode="auto">
            <a:xfrm>
              <a:off x="1536" y="2352"/>
              <a:ext cx="192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2" name="Line 19"/>
            <p:cNvSpPr>
              <a:spLocks noChangeShapeType="1"/>
            </p:cNvSpPr>
            <p:nvPr/>
          </p:nvSpPr>
          <p:spPr bwMode="auto">
            <a:xfrm flipH="1">
              <a:off x="2112" y="2352"/>
              <a:ext cx="240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3" name="Line 20"/>
            <p:cNvSpPr>
              <a:spLocks noChangeShapeType="1"/>
            </p:cNvSpPr>
            <p:nvPr/>
          </p:nvSpPr>
          <p:spPr bwMode="auto">
            <a:xfrm>
              <a:off x="2016" y="1776"/>
              <a:ext cx="336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4" name="Oval 21"/>
            <p:cNvSpPr>
              <a:spLocks noChangeArrowheads="1"/>
            </p:cNvSpPr>
            <p:nvPr/>
          </p:nvSpPr>
          <p:spPr bwMode="auto">
            <a:xfrm>
              <a:off x="2256" y="2064"/>
              <a:ext cx="384" cy="3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115735" name="Rectangle 22"/>
            <p:cNvSpPr>
              <a:spLocks noChangeArrowheads="1"/>
            </p:cNvSpPr>
            <p:nvPr/>
          </p:nvSpPr>
          <p:spPr bwMode="auto">
            <a:xfrm>
              <a:off x="768" y="321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5736" name="Rectangle 23"/>
            <p:cNvSpPr>
              <a:spLocks noChangeArrowheads="1"/>
            </p:cNvSpPr>
            <p:nvPr/>
          </p:nvSpPr>
          <p:spPr bwMode="auto">
            <a:xfrm>
              <a:off x="1104" y="321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5737" name="Rectangle 24"/>
            <p:cNvSpPr>
              <a:spLocks noChangeArrowheads="1"/>
            </p:cNvSpPr>
            <p:nvPr/>
          </p:nvSpPr>
          <p:spPr bwMode="auto">
            <a:xfrm>
              <a:off x="1680" y="2784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5738" name="Rectangle 25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5739" name="Rectangle 26"/>
            <p:cNvSpPr>
              <a:spLocks noChangeArrowheads="1"/>
            </p:cNvSpPr>
            <p:nvPr/>
          </p:nvSpPr>
          <p:spPr bwMode="auto">
            <a:xfrm>
              <a:off x="2544" y="321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5740" name="Rectangle 27"/>
            <p:cNvSpPr>
              <a:spLocks noChangeArrowheads="1"/>
            </p:cNvSpPr>
            <p:nvPr/>
          </p:nvSpPr>
          <p:spPr bwMode="auto">
            <a:xfrm>
              <a:off x="2880" y="321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5741" name="Rectangle 28"/>
            <p:cNvSpPr>
              <a:spLocks noChangeArrowheads="1"/>
            </p:cNvSpPr>
            <p:nvPr/>
          </p:nvSpPr>
          <p:spPr bwMode="auto">
            <a:xfrm>
              <a:off x="3120" y="273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5742" name="Rectangle 29"/>
            <p:cNvSpPr>
              <a:spLocks noChangeArrowheads="1"/>
            </p:cNvSpPr>
            <p:nvPr/>
          </p:nvSpPr>
          <p:spPr bwMode="auto">
            <a:xfrm>
              <a:off x="3456" y="2736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5743" name="Rectangle 30"/>
            <p:cNvSpPr>
              <a:spLocks noChangeArrowheads="1"/>
            </p:cNvSpPr>
            <p:nvPr/>
          </p:nvSpPr>
          <p:spPr bwMode="auto">
            <a:xfrm>
              <a:off x="3744" y="2160"/>
              <a:ext cx="144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5744" name="Oval 31"/>
            <p:cNvSpPr>
              <a:spLocks noChangeArrowheads="1"/>
            </p:cNvSpPr>
            <p:nvPr/>
          </p:nvSpPr>
          <p:spPr bwMode="auto">
            <a:xfrm>
              <a:off x="2544" y="960"/>
              <a:ext cx="384" cy="3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65</a:t>
              </a:r>
            </a:p>
          </p:txBody>
        </p:sp>
        <p:sp>
          <p:nvSpPr>
            <p:cNvPr id="115745" name="Oval 32"/>
            <p:cNvSpPr>
              <a:spLocks noChangeArrowheads="1"/>
            </p:cNvSpPr>
            <p:nvPr/>
          </p:nvSpPr>
          <p:spPr bwMode="auto">
            <a:xfrm>
              <a:off x="3312" y="1488"/>
              <a:ext cx="384" cy="3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15746" name="Oval 33"/>
            <p:cNvSpPr>
              <a:spLocks noChangeArrowheads="1"/>
            </p:cNvSpPr>
            <p:nvPr/>
          </p:nvSpPr>
          <p:spPr bwMode="auto">
            <a:xfrm>
              <a:off x="1776" y="1488"/>
              <a:ext cx="384" cy="36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15747" name="Oval 34"/>
            <p:cNvSpPr>
              <a:spLocks noChangeArrowheads="1"/>
            </p:cNvSpPr>
            <p:nvPr/>
          </p:nvSpPr>
          <p:spPr bwMode="auto">
            <a:xfrm>
              <a:off x="1248" y="2064"/>
              <a:ext cx="384" cy="3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15748" name="Oval 35"/>
            <p:cNvSpPr>
              <a:spLocks noChangeArrowheads="1"/>
            </p:cNvSpPr>
            <p:nvPr/>
          </p:nvSpPr>
          <p:spPr bwMode="auto">
            <a:xfrm>
              <a:off x="3120" y="2064"/>
              <a:ext cx="384" cy="36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115749" name="Oval 36"/>
            <p:cNvSpPr>
              <a:spLocks noChangeArrowheads="1"/>
            </p:cNvSpPr>
            <p:nvPr/>
          </p:nvSpPr>
          <p:spPr bwMode="auto">
            <a:xfrm>
              <a:off x="816" y="2640"/>
              <a:ext cx="384" cy="36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5750" name="Oval 37"/>
            <p:cNvSpPr>
              <a:spLocks noChangeArrowheads="1"/>
            </p:cNvSpPr>
            <p:nvPr/>
          </p:nvSpPr>
          <p:spPr bwMode="auto">
            <a:xfrm>
              <a:off x="2592" y="2640"/>
              <a:ext cx="384" cy="36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62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83F14-5361-4A12-BD92-A8B5E10FC21F}" type="slidenum">
              <a:rPr lang="en-US" altLang="zh-CN"/>
              <a:pPr>
                <a:defRPr/>
              </a:pPr>
              <a:t>123</a:t>
            </a:fld>
            <a:endParaRPr lang="en-US" altLang="zh-CN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其它搜索树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42350" cy="518477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2</a:t>
            </a:r>
            <a:r>
              <a:rPr lang="zh-CN" altLang="en-US" sz="2400" dirty="0" smtClean="0"/>
              <a:t>）键树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又称数字搜索树（</a:t>
            </a:r>
            <a:r>
              <a:rPr lang="en-US" altLang="zh-CN" sz="2400" dirty="0" smtClean="0"/>
              <a:t>Digital Search Tree</a:t>
            </a:r>
            <a:r>
              <a:rPr lang="zh-CN" altLang="en-US" sz="2400" dirty="0" smtClean="0"/>
              <a:t>）</a:t>
            </a:r>
          </a:p>
          <a:p>
            <a:pPr lvl="1" eaLnBrk="1" hangingPunct="1"/>
            <a:r>
              <a:rPr lang="zh-CN" altLang="en-US" sz="2400" dirty="0" smtClean="0"/>
              <a:t>是一棵度大于等于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的树</a:t>
            </a:r>
          </a:p>
          <a:p>
            <a:pPr lvl="1" eaLnBrk="1" hangingPunct="1"/>
            <a:r>
              <a:rPr lang="zh-CN" altLang="en-US" sz="2400" dirty="0" smtClean="0"/>
              <a:t>树中每个节点不是包含关键字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而含有组成关键字的符号。</a:t>
            </a: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914400" y="3429000"/>
            <a:ext cx="6858000" cy="3581400"/>
            <a:chOff x="576" y="2016"/>
            <a:chExt cx="4320" cy="2256"/>
          </a:xfrm>
        </p:grpSpPr>
        <p:sp>
          <p:nvSpPr>
            <p:cNvPr id="117767" name="Line 101"/>
            <p:cNvSpPr>
              <a:spLocks noChangeShapeType="1"/>
            </p:cNvSpPr>
            <p:nvPr/>
          </p:nvSpPr>
          <p:spPr bwMode="auto">
            <a:xfrm flipH="1">
              <a:off x="1296" y="2112"/>
              <a:ext cx="1728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68" name="Line 102"/>
            <p:cNvSpPr>
              <a:spLocks noChangeShapeType="1"/>
            </p:cNvSpPr>
            <p:nvPr/>
          </p:nvSpPr>
          <p:spPr bwMode="auto">
            <a:xfrm flipH="1">
              <a:off x="2688" y="2112"/>
              <a:ext cx="336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69" name="Line 103"/>
            <p:cNvSpPr>
              <a:spLocks noChangeShapeType="1"/>
            </p:cNvSpPr>
            <p:nvPr/>
          </p:nvSpPr>
          <p:spPr bwMode="auto">
            <a:xfrm>
              <a:off x="3024" y="2160"/>
              <a:ext cx="576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0" name="Line 104"/>
            <p:cNvSpPr>
              <a:spLocks noChangeShapeType="1"/>
            </p:cNvSpPr>
            <p:nvPr/>
          </p:nvSpPr>
          <p:spPr bwMode="auto">
            <a:xfrm>
              <a:off x="3120" y="2160"/>
              <a:ext cx="1200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1" name="Line 105"/>
            <p:cNvSpPr>
              <a:spLocks noChangeShapeType="1"/>
            </p:cNvSpPr>
            <p:nvPr/>
          </p:nvSpPr>
          <p:spPr bwMode="auto">
            <a:xfrm>
              <a:off x="3120" y="2112"/>
              <a:ext cx="1680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2" name="Line 100"/>
            <p:cNvSpPr>
              <a:spLocks noChangeShapeType="1"/>
            </p:cNvSpPr>
            <p:nvPr/>
          </p:nvSpPr>
          <p:spPr bwMode="auto">
            <a:xfrm>
              <a:off x="4368" y="2640"/>
              <a:ext cx="9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3" name="Line 99"/>
            <p:cNvSpPr>
              <a:spLocks noChangeShapeType="1"/>
            </p:cNvSpPr>
            <p:nvPr/>
          </p:nvSpPr>
          <p:spPr bwMode="auto">
            <a:xfrm flipH="1">
              <a:off x="4176" y="2640"/>
              <a:ext cx="96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4" name="Line 98"/>
            <p:cNvSpPr>
              <a:spLocks noChangeShapeType="1"/>
            </p:cNvSpPr>
            <p:nvPr/>
          </p:nvSpPr>
          <p:spPr bwMode="auto">
            <a:xfrm>
              <a:off x="4800" y="2592"/>
              <a:ext cx="0" cy="12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5" name="Line 67"/>
            <p:cNvSpPr>
              <a:spLocks noChangeShapeType="1"/>
            </p:cNvSpPr>
            <p:nvPr/>
          </p:nvSpPr>
          <p:spPr bwMode="auto">
            <a:xfrm>
              <a:off x="2640" y="2640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6" name="Line 66"/>
            <p:cNvSpPr>
              <a:spLocks noChangeShapeType="1"/>
            </p:cNvSpPr>
            <p:nvPr/>
          </p:nvSpPr>
          <p:spPr bwMode="auto">
            <a:xfrm>
              <a:off x="2736" y="3264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7" name="Line 65"/>
            <p:cNvSpPr>
              <a:spLocks noChangeShapeType="1"/>
            </p:cNvSpPr>
            <p:nvPr/>
          </p:nvSpPr>
          <p:spPr bwMode="auto">
            <a:xfrm>
              <a:off x="2640" y="2976"/>
              <a:ext cx="9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8" name="Line 64"/>
            <p:cNvSpPr>
              <a:spLocks noChangeShapeType="1"/>
            </p:cNvSpPr>
            <p:nvPr/>
          </p:nvSpPr>
          <p:spPr bwMode="auto">
            <a:xfrm flipH="1">
              <a:off x="2544" y="2976"/>
              <a:ext cx="9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9" name="Line 63"/>
            <p:cNvSpPr>
              <a:spLocks noChangeShapeType="1"/>
            </p:cNvSpPr>
            <p:nvPr/>
          </p:nvSpPr>
          <p:spPr bwMode="auto">
            <a:xfrm>
              <a:off x="2688" y="2640"/>
              <a:ext cx="28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80" name="Line 62"/>
            <p:cNvSpPr>
              <a:spLocks noChangeShapeType="1"/>
            </p:cNvSpPr>
            <p:nvPr/>
          </p:nvSpPr>
          <p:spPr bwMode="auto">
            <a:xfrm flipH="1">
              <a:off x="2304" y="2640"/>
              <a:ext cx="28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81" name="Line 61"/>
            <p:cNvSpPr>
              <a:spLocks noChangeShapeType="1"/>
            </p:cNvSpPr>
            <p:nvPr/>
          </p:nvSpPr>
          <p:spPr bwMode="auto">
            <a:xfrm>
              <a:off x="2976" y="2976"/>
              <a:ext cx="0" cy="81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82" name="Line 60"/>
            <p:cNvSpPr>
              <a:spLocks noChangeShapeType="1"/>
            </p:cNvSpPr>
            <p:nvPr/>
          </p:nvSpPr>
          <p:spPr bwMode="auto">
            <a:xfrm>
              <a:off x="2304" y="2976"/>
              <a:ext cx="0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83" name="Oval 4"/>
            <p:cNvSpPr>
              <a:spLocks noChangeArrowheads="1"/>
            </p:cNvSpPr>
            <p:nvPr/>
          </p:nvSpPr>
          <p:spPr bwMode="auto">
            <a:xfrm>
              <a:off x="2928" y="2016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>
                <a:latin typeface="Arial" charset="0"/>
              </a:endParaRPr>
            </a:p>
          </p:txBody>
        </p:sp>
        <p:sp>
          <p:nvSpPr>
            <p:cNvPr id="117784" name="Oval 6"/>
            <p:cNvSpPr>
              <a:spLocks noChangeArrowheads="1"/>
            </p:cNvSpPr>
            <p:nvPr/>
          </p:nvSpPr>
          <p:spPr bwMode="auto">
            <a:xfrm>
              <a:off x="2544" y="249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L</a:t>
              </a:r>
            </a:p>
          </p:txBody>
        </p:sp>
        <p:sp>
          <p:nvSpPr>
            <p:cNvPr id="117785" name="Oval 7"/>
            <p:cNvSpPr>
              <a:spLocks noChangeArrowheads="1"/>
            </p:cNvSpPr>
            <p:nvPr/>
          </p:nvSpPr>
          <p:spPr bwMode="auto">
            <a:xfrm>
              <a:off x="3504" y="249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W</a:t>
              </a:r>
            </a:p>
          </p:txBody>
        </p:sp>
        <p:sp>
          <p:nvSpPr>
            <p:cNvPr id="117786" name="Oval 8"/>
            <p:cNvSpPr>
              <a:spLocks noChangeArrowheads="1"/>
            </p:cNvSpPr>
            <p:nvPr/>
          </p:nvSpPr>
          <p:spPr bwMode="auto">
            <a:xfrm>
              <a:off x="4224" y="2496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Y</a:t>
              </a:r>
            </a:p>
          </p:txBody>
        </p:sp>
        <p:sp>
          <p:nvSpPr>
            <p:cNvPr id="117787" name="Oval 9"/>
            <p:cNvSpPr>
              <a:spLocks noChangeArrowheads="1"/>
            </p:cNvSpPr>
            <p:nvPr/>
          </p:nvSpPr>
          <p:spPr bwMode="auto">
            <a:xfrm>
              <a:off x="4704" y="2496"/>
              <a:ext cx="192" cy="19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Z</a:t>
              </a:r>
            </a:p>
          </p:txBody>
        </p:sp>
        <p:sp>
          <p:nvSpPr>
            <p:cNvPr id="117788" name="Line 58"/>
            <p:cNvSpPr>
              <a:spLocks noChangeShapeType="1"/>
            </p:cNvSpPr>
            <p:nvPr/>
          </p:nvSpPr>
          <p:spPr bwMode="auto">
            <a:xfrm>
              <a:off x="1968" y="3312"/>
              <a:ext cx="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89" name="Line 57"/>
            <p:cNvSpPr>
              <a:spLocks noChangeShapeType="1"/>
            </p:cNvSpPr>
            <p:nvPr/>
          </p:nvSpPr>
          <p:spPr bwMode="auto">
            <a:xfrm>
              <a:off x="1728" y="3024"/>
              <a:ext cx="24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90" name="Line 56"/>
            <p:cNvSpPr>
              <a:spLocks noChangeShapeType="1"/>
            </p:cNvSpPr>
            <p:nvPr/>
          </p:nvSpPr>
          <p:spPr bwMode="auto">
            <a:xfrm>
              <a:off x="1728" y="3600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91" name="Line 55"/>
            <p:cNvSpPr>
              <a:spLocks noChangeShapeType="1"/>
            </p:cNvSpPr>
            <p:nvPr/>
          </p:nvSpPr>
          <p:spPr bwMode="auto">
            <a:xfrm>
              <a:off x="1488" y="3264"/>
              <a:ext cx="192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92" name="Line 54"/>
            <p:cNvSpPr>
              <a:spLocks noChangeShapeType="1"/>
            </p:cNvSpPr>
            <p:nvPr/>
          </p:nvSpPr>
          <p:spPr bwMode="auto">
            <a:xfrm>
              <a:off x="1440" y="3312"/>
              <a:ext cx="0" cy="9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93" name="Line 53"/>
            <p:cNvSpPr>
              <a:spLocks noChangeShapeType="1"/>
            </p:cNvSpPr>
            <p:nvPr/>
          </p:nvSpPr>
          <p:spPr bwMode="auto">
            <a:xfrm flipH="1">
              <a:off x="1200" y="2976"/>
              <a:ext cx="48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94" name="Line 52"/>
            <p:cNvSpPr>
              <a:spLocks noChangeShapeType="1"/>
            </p:cNvSpPr>
            <p:nvPr/>
          </p:nvSpPr>
          <p:spPr bwMode="auto">
            <a:xfrm>
              <a:off x="912" y="3312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95" name="Line 51"/>
            <p:cNvSpPr>
              <a:spLocks noChangeShapeType="1"/>
            </p:cNvSpPr>
            <p:nvPr/>
          </p:nvSpPr>
          <p:spPr bwMode="auto">
            <a:xfrm>
              <a:off x="672" y="3312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96" name="Line 50"/>
            <p:cNvSpPr>
              <a:spLocks noChangeShapeType="1"/>
            </p:cNvSpPr>
            <p:nvPr/>
          </p:nvSpPr>
          <p:spPr bwMode="auto">
            <a:xfrm>
              <a:off x="816" y="3024"/>
              <a:ext cx="9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97" name="Line 49"/>
            <p:cNvSpPr>
              <a:spLocks noChangeShapeType="1"/>
            </p:cNvSpPr>
            <p:nvPr/>
          </p:nvSpPr>
          <p:spPr bwMode="auto">
            <a:xfrm flipH="1">
              <a:off x="720" y="3024"/>
              <a:ext cx="9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98" name="Line 48"/>
            <p:cNvSpPr>
              <a:spLocks noChangeShapeType="1"/>
            </p:cNvSpPr>
            <p:nvPr/>
          </p:nvSpPr>
          <p:spPr bwMode="auto">
            <a:xfrm>
              <a:off x="1296" y="2640"/>
              <a:ext cx="384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99" name="Line 47"/>
            <p:cNvSpPr>
              <a:spLocks noChangeShapeType="1"/>
            </p:cNvSpPr>
            <p:nvPr/>
          </p:nvSpPr>
          <p:spPr bwMode="auto">
            <a:xfrm flipH="1">
              <a:off x="864" y="2592"/>
              <a:ext cx="336" cy="3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800" name="Oval 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C</a:t>
              </a:r>
            </a:p>
          </p:txBody>
        </p:sp>
        <p:sp>
          <p:nvSpPr>
            <p:cNvPr id="117801" name="Oval 10"/>
            <p:cNvSpPr>
              <a:spLocks noChangeArrowheads="1"/>
            </p:cNvSpPr>
            <p:nvPr/>
          </p:nvSpPr>
          <p:spPr bwMode="auto">
            <a:xfrm>
              <a:off x="720" y="2832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7802" name="Oval 11"/>
            <p:cNvSpPr>
              <a:spLocks noChangeArrowheads="1"/>
            </p:cNvSpPr>
            <p:nvPr/>
          </p:nvSpPr>
          <p:spPr bwMode="auto">
            <a:xfrm>
              <a:off x="1612" y="2832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H</a:t>
              </a:r>
            </a:p>
          </p:txBody>
        </p:sp>
        <p:sp>
          <p:nvSpPr>
            <p:cNvPr id="117803" name="Oval 12"/>
            <p:cNvSpPr>
              <a:spLocks noChangeArrowheads="1"/>
            </p:cNvSpPr>
            <p:nvPr/>
          </p:nvSpPr>
          <p:spPr bwMode="auto">
            <a:xfrm>
              <a:off x="576" y="3120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I</a:t>
              </a:r>
            </a:p>
          </p:txBody>
        </p:sp>
        <p:sp>
          <p:nvSpPr>
            <p:cNvPr id="117804" name="Oval 13"/>
            <p:cNvSpPr>
              <a:spLocks noChangeArrowheads="1"/>
            </p:cNvSpPr>
            <p:nvPr/>
          </p:nvSpPr>
          <p:spPr bwMode="auto">
            <a:xfrm>
              <a:off x="576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05" name="Oval 14"/>
            <p:cNvSpPr>
              <a:spLocks noChangeArrowheads="1"/>
            </p:cNvSpPr>
            <p:nvPr/>
          </p:nvSpPr>
          <p:spPr bwMode="auto">
            <a:xfrm>
              <a:off x="835" y="3120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O</a:t>
              </a:r>
            </a:p>
          </p:txBody>
        </p:sp>
        <p:sp>
          <p:nvSpPr>
            <p:cNvPr id="117806" name="Oval 15"/>
            <p:cNvSpPr>
              <a:spLocks noChangeArrowheads="1"/>
            </p:cNvSpPr>
            <p:nvPr/>
          </p:nvSpPr>
          <p:spPr bwMode="auto">
            <a:xfrm>
              <a:off x="835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07" name="Oval 16"/>
            <p:cNvSpPr>
              <a:spLocks noChangeArrowheads="1"/>
            </p:cNvSpPr>
            <p:nvPr/>
          </p:nvSpPr>
          <p:spPr bwMode="auto">
            <a:xfrm>
              <a:off x="1353" y="3120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7808" name="Oval 17"/>
            <p:cNvSpPr>
              <a:spLocks noChangeArrowheads="1"/>
            </p:cNvSpPr>
            <p:nvPr/>
          </p:nvSpPr>
          <p:spPr bwMode="auto">
            <a:xfrm>
              <a:off x="1872" y="3120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E</a:t>
              </a:r>
            </a:p>
          </p:txBody>
        </p:sp>
        <p:sp>
          <p:nvSpPr>
            <p:cNvPr id="117809" name="Oval 18"/>
            <p:cNvSpPr>
              <a:spLocks noChangeArrowheads="1"/>
            </p:cNvSpPr>
            <p:nvPr/>
          </p:nvSpPr>
          <p:spPr bwMode="auto">
            <a:xfrm>
              <a:off x="1094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10" name="Oval 19"/>
            <p:cNvSpPr>
              <a:spLocks noChangeArrowheads="1"/>
            </p:cNvSpPr>
            <p:nvPr/>
          </p:nvSpPr>
          <p:spPr bwMode="auto">
            <a:xfrm>
              <a:off x="1353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7811" name="Oval 20"/>
            <p:cNvSpPr>
              <a:spLocks noChangeArrowheads="1"/>
            </p:cNvSpPr>
            <p:nvPr/>
          </p:nvSpPr>
          <p:spPr bwMode="auto">
            <a:xfrm>
              <a:off x="1612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O</a:t>
              </a:r>
            </a:p>
          </p:txBody>
        </p:sp>
        <p:sp>
          <p:nvSpPr>
            <p:cNvPr id="117812" name="Oval 21"/>
            <p:cNvSpPr>
              <a:spLocks noChangeArrowheads="1"/>
            </p:cNvSpPr>
            <p:nvPr/>
          </p:nvSpPr>
          <p:spPr bwMode="auto">
            <a:xfrm>
              <a:off x="1872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7813" name="Oval 22"/>
            <p:cNvSpPr>
              <a:spLocks noChangeArrowheads="1"/>
            </p:cNvSpPr>
            <p:nvPr/>
          </p:nvSpPr>
          <p:spPr bwMode="auto">
            <a:xfrm>
              <a:off x="1872" y="3744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14" name="Oval 23"/>
            <p:cNvSpPr>
              <a:spLocks noChangeArrowheads="1"/>
            </p:cNvSpPr>
            <p:nvPr/>
          </p:nvSpPr>
          <p:spPr bwMode="auto">
            <a:xfrm>
              <a:off x="1612" y="3744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15" name="Oval 24"/>
            <p:cNvSpPr>
              <a:spLocks noChangeArrowheads="1"/>
            </p:cNvSpPr>
            <p:nvPr/>
          </p:nvSpPr>
          <p:spPr bwMode="auto">
            <a:xfrm>
              <a:off x="1353" y="3744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G</a:t>
              </a:r>
            </a:p>
          </p:txBody>
        </p:sp>
        <p:sp>
          <p:nvSpPr>
            <p:cNvPr id="117816" name="Oval 25"/>
            <p:cNvSpPr>
              <a:spLocks noChangeArrowheads="1"/>
            </p:cNvSpPr>
            <p:nvPr/>
          </p:nvSpPr>
          <p:spPr bwMode="auto">
            <a:xfrm>
              <a:off x="1353" y="4080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17" name="Oval 26"/>
            <p:cNvSpPr>
              <a:spLocks noChangeArrowheads="1"/>
            </p:cNvSpPr>
            <p:nvPr/>
          </p:nvSpPr>
          <p:spPr bwMode="auto">
            <a:xfrm>
              <a:off x="4704" y="2832"/>
              <a:ext cx="192" cy="19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H</a:t>
              </a:r>
            </a:p>
          </p:txBody>
        </p:sp>
        <p:sp>
          <p:nvSpPr>
            <p:cNvPr id="117818" name="Oval 27"/>
            <p:cNvSpPr>
              <a:spLocks noChangeArrowheads="1"/>
            </p:cNvSpPr>
            <p:nvPr/>
          </p:nvSpPr>
          <p:spPr bwMode="auto">
            <a:xfrm>
              <a:off x="4704" y="3120"/>
              <a:ext cx="192" cy="19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7819" name="Oval 29"/>
            <p:cNvSpPr>
              <a:spLocks noChangeArrowheads="1"/>
            </p:cNvSpPr>
            <p:nvPr/>
          </p:nvSpPr>
          <p:spPr bwMode="auto">
            <a:xfrm>
              <a:off x="4704" y="3744"/>
              <a:ext cx="192" cy="19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20" name="Oval 30"/>
            <p:cNvSpPr>
              <a:spLocks noChangeArrowheads="1"/>
            </p:cNvSpPr>
            <p:nvPr/>
          </p:nvSpPr>
          <p:spPr bwMode="auto">
            <a:xfrm>
              <a:off x="4704" y="3456"/>
              <a:ext cx="192" cy="19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O</a:t>
              </a:r>
            </a:p>
          </p:txBody>
        </p:sp>
        <p:sp>
          <p:nvSpPr>
            <p:cNvPr id="117821" name="Oval 31"/>
            <p:cNvSpPr>
              <a:spLocks noChangeArrowheads="1"/>
            </p:cNvSpPr>
            <p:nvPr/>
          </p:nvSpPr>
          <p:spPr bwMode="auto">
            <a:xfrm>
              <a:off x="2208" y="283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7822" name="Oval 32"/>
            <p:cNvSpPr>
              <a:spLocks noChangeArrowheads="1"/>
            </p:cNvSpPr>
            <p:nvPr/>
          </p:nvSpPr>
          <p:spPr bwMode="auto">
            <a:xfrm>
              <a:off x="2544" y="283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I</a:t>
              </a:r>
            </a:p>
          </p:txBody>
        </p:sp>
        <p:sp>
          <p:nvSpPr>
            <p:cNvPr id="117823" name="Oval 33"/>
            <p:cNvSpPr>
              <a:spLocks noChangeArrowheads="1"/>
            </p:cNvSpPr>
            <p:nvPr/>
          </p:nvSpPr>
          <p:spPr bwMode="auto">
            <a:xfrm>
              <a:off x="2880" y="283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O</a:t>
              </a:r>
            </a:p>
          </p:txBody>
        </p:sp>
        <p:sp>
          <p:nvSpPr>
            <p:cNvPr id="117824" name="Oval 34"/>
            <p:cNvSpPr>
              <a:spLocks noChangeArrowheads="1"/>
            </p:cNvSpPr>
            <p:nvPr/>
          </p:nvSpPr>
          <p:spPr bwMode="auto">
            <a:xfrm>
              <a:off x="2208" y="312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7825" name="Oval 35"/>
            <p:cNvSpPr>
              <a:spLocks noChangeArrowheads="1"/>
            </p:cNvSpPr>
            <p:nvPr/>
          </p:nvSpPr>
          <p:spPr bwMode="auto">
            <a:xfrm>
              <a:off x="2208" y="345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26" name="Oval 37"/>
            <p:cNvSpPr>
              <a:spLocks noChangeArrowheads="1"/>
            </p:cNvSpPr>
            <p:nvPr/>
          </p:nvSpPr>
          <p:spPr bwMode="auto">
            <a:xfrm>
              <a:off x="2432" y="312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27" name="Oval 38"/>
            <p:cNvSpPr>
              <a:spLocks noChangeArrowheads="1"/>
            </p:cNvSpPr>
            <p:nvPr/>
          </p:nvSpPr>
          <p:spPr bwMode="auto">
            <a:xfrm>
              <a:off x="2656" y="312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U</a:t>
              </a:r>
            </a:p>
          </p:txBody>
        </p:sp>
        <p:sp>
          <p:nvSpPr>
            <p:cNvPr id="117828" name="Oval 39"/>
            <p:cNvSpPr>
              <a:spLocks noChangeArrowheads="1"/>
            </p:cNvSpPr>
            <p:nvPr/>
          </p:nvSpPr>
          <p:spPr bwMode="auto">
            <a:xfrm>
              <a:off x="2640" y="345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29" name="Oval 44"/>
            <p:cNvSpPr>
              <a:spLocks noChangeArrowheads="1"/>
            </p:cNvSpPr>
            <p:nvPr/>
          </p:nvSpPr>
          <p:spPr bwMode="auto">
            <a:xfrm>
              <a:off x="2880" y="312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7830" name="Oval 45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G</a:t>
              </a:r>
            </a:p>
          </p:txBody>
        </p:sp>
        <p:sp>
          <p:nvSpPr>
            <p:cNvPr id="117831" name="Oval 46"/>
            <p:cNvSpPr>
              <a:spLocks noChangeArrowheads="1"/>
            </p:cNvSpPr>
            <p:nvPr/>
          </p:nvSpPr>
          <p:spPr bwMode="auto">
            <a:xfrm>
              <a:off x="2880" y="374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32" name="Line 68"/>
            <p:cNvSpPr>
              <a:spLocks noChangeShapeType="1"/>
            </p:cNvSpPr>
            <p:nvPr/>
          </p:nvSpPr>
          <p:spPr bwMode="auto">
            <a:xfrm>
              <a:off x="3600" y="2688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833" name="Line 71"/>
            <p:cNvSpPr>
              <a:spLocks noChangeShapeType="1"/>
            </p:cNvSpPr>
            <p:nvPr/>
          </p:nvSpPr>
          <p:spPr bwMode="auto">
            <a:xfrm flipH="1">
              <a:off x="3600" y="3024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834" name="Line 72"/>
            <p:cNvSpPr>
              <a:spLocks noChangeShapeType="1"/>
            </p:cNvSpPr>
            <p:nvPr/>
          </p:nvSpPr>
          <p:spPr bwMode="auto">
            <a:xfrm>
              <a:off x="3648" y="2688"/>
              <a:ext cx="28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835" name="Line 73"/>
            <p:cNvSpPr>
              <a:spLocks noChangeShapeType="1"/>
            </p:cNvSpPr>
            <p:nvPr/>
          </p:nvSpPr>
          <p:spPr bwMode="auto">
            <a:xfrm flipH="1">
              <a:off x="3264" y="2688"/>
              <a:ext cx="28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836" name="Line 74"/>
            <p:cNvSpPr>
              <a:spLocks noChangeShapeType="1"/>
            </p:cNvSpPr>
            <p:nvPr/>
          </p:nvSpPr>
          <p:spPr bwMode="auto">
            <a:xfrm>
              <a:off x="3936" y="302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837" name="Line 75"/>
            <p:cNvSpPr>
              <a:spLocks noChangeShapeType="1"/>
            </p:cNvSpPr>
            <p:nvPr/>
          </p:nvSpPr>
          <p:spPr bwMode="auto">
            <a:xfrm>
              <a:off x="3264" y="3024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838" name="Oval 76"/>
            <p:cNvSpPr>
              <a:spLocks noChangeArrowheads="1"/>
            </p:cNvSpPr>
            <p:nvPr/>
          </p:nvSpPr>
          <p:spPr bwMode="auto">
            <a:xfrm>
              <a:off x="3168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7839" name="Oval 77"/>
            <p:cNvSpPr>
              <a:spLocks noChangeArrowheads="1"/>
            </p:cNvSpPr>
            <p:nvPr/>
          </p:nvSpPr>
          <p:spPr bwMode="auto">
            <a:xfrm>
              <a:off x="3504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E</a:t>
              </a:r>
            </a:p>
          </p:txBody>
        </p:sp>
        <p:sp>
          <p:nvSpPr>
            <p:cNvPr id="117840" name="Oval 78"/>
            <p:cNvSpPr>
              <a:spLocks noChangeArrowheads="1"/>
            </p:cNvSpPr>
            <p:nvPr/>
          </p:nvSpPr>
          <p:spPr bwMode="auto">
            <a:xfrm>
              <a:off x="3840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U</a:t>
              </a:r>
            </a:p>
          </p:txBody>
        </p:sp>
        <p:sp>
          <p:nvSpPr>
            <p:cNvPr id="117841" name="Oval 79"/>
            <p:cNvSpPr>
              <a:spLocks noChangeArrowheads="1"/>
            </p:cNvSpPr>
            <p:nvPr/>
          </p:nvSpPr>
          <p:spPr bwMode="auto">
            <a:xfrm>
              <a:off x="3168" y="3120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7842" name="Oval 80"/>
            <p:cNvSpPr>
              <a:spLocks noChangeArrowheads="1"/>
            </p:cNvSpPr>
            <p:nvPr/>
          </p:nvSpPr>
          <p:spPr bwMode="auto">
            <a:xfrm>
              <a:off x="3168" y="374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43" name="Oval 81"/>
            <p:cNvSpPr>
              <a:spLocks noChangeArrowheads="1"/>
            </p:cNvSpPr>
            <p:nvPr/>
          </p:nvSpPr>
          <p:spPr bwMode="auto">
            <a:xfrm>
              <a:off x="3504" y="34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44" name="Oval 86"/>
            <p:cNvSpPr>
              <a:spLocks noChangeArrowheads="1"/>
            </p:cNvSpPr>
            <p:nvPr/>
          </p:nvSpPr>
          <p:spPr bwMode="auto">
            <a:xfrm>
              <a:off x="3840" y="3120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45" name="Oval 87"/>
            <p:cNvSpPr>
              <a:spLocks noChangeArrowheads="1"/>
            </p:cNvSpPr>
            <p:nvPr/>
          </p:nvSpPr>
          <p:spPr bwMode="auto">
            <a:xfrm>
              <a:off x="3168" y="34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G</a:t>
              </a:r>
            </a:p>
          </p:txBody>
        </p:sp>
        <p:sp>
          <p:nvSpPr>
            <p:cNvPr id="117846" name="Oval 88"/>
            <p:cNvSpPr>
              <a:spLocks noChangeArrowheads="1"/>
            </p:cNvSpPr>
            <p:nvPr/>
          </p:nvSpPr>
          <p:spPr bwMode="auto">
            <a:xfrm>
              <a:off x="3504" y="3120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7847" name="Line 89"/>
            <p:cNvSpPr>
              <a:spLocks noChangeShapeType="1"/>
            </p:cNvSpPr>
            <p:nvPr/>
          </p:nvSpPr>
          <p:spPr bwMode="auto">
            <a:xfrm>
              <a:off x="4176" y="3024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848" name="Oval 90"/>
            <p:cNvSpPr>
              <a:spLocks noChangeArrowheads="1"/>
            </p:cNvSpPr>
            <p:nvPr/>
          </p:nvSpPr>
          <p:spPr bwMode="auto">
            <a:xfrm>
              <a:off x="4080" y="2832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7849" name="Oval 91"/>
            <p:cNvSpPr>
              <a:spLocks noChangeArrowheads="1"/>
            </p:cNvSpPr>
            <p:nvPr/>
          </p:nvSpPr>
          <p:spPr bwMode="auto">
            <a:xfrm>
              <a:off x="4080" y="312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7850" name="Oval 92"/>
            <p:cNvSpPr>
              <a:spLocks noChangeArrowheads="1"/>
            </p:cNvSpPr>
            <p:nvPr/>
          </p:nvSpPr>
          <p:spPr bwMode="auto">
            <a:xfrm>
              <a:off x="4080" y="3744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51" name="Oval 93"/>
            <p:cNvSpPr>
              <a:spLocks noChangeArrowheads="1"/>
            </p:cNvSpPr>
            <p:nvPr/>
          </p:nvSpPr>
          <p:spPr bwMode="auto">
            <a:xfrm>
              <a:off x="4080" y="3456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G</a:t>
              </a:r>
            </a:p>
          </p:txBody>
        </p:sp>
        <p:sp>
          <p:nvSpPr>
            <p:cNvPr id="117852" name="Line 94"/>
            <p:cNvSpPr>
              <a:spLocks noChangeShapeType="1"/>
            </p:cNvSpPr>
            <p:nvPr/>
          </p:nvSpPr>
          <p:spPr bwMode="auto">
            <a:xfrm flipH="1">
              <a:off x="4464" y="3024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7853" name="Oval 95"/>
            <p:cNvSpPr>
              <a:spLocks noChangeArrowheads="1"/>
            </p:cNvSpPr>
            <p:nvPr/>
          </p:nvSpPr>
          <p:spPr bwMode="auto">
            <a:xfrm>
              <a:off x="4368" y="2832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U</a:t>
              </a:r>
            </a:p>
          </p:txBody>
        </p:sp>
        <p:sp>
          <p:nvSpPr>
            <p:cNvPr id="117854" name="Oval 96"/>
            <p:cNvSpPr>
              <a:spLocks noChangeArrowheads="1"/>
            </p:cNvSpPr>
            <p:nvPr/>
          </p:nvSpPr>
          <p:spPr bwMode="auto">
            <a:xfrm>
              <a:off x="4368" y="3456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7855" name="Oval 97"/>
            <p:cNvSpPr>
              <a:spLocks noChangeArrowheads="1"/>
            </p:cNvSpPr>
            <p:nvPr/>
          </p:nvSpPr>
          <p:spPr bwMode="auto">
            <a:xfrm>
              <a:off x="4368" y="312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</p:grpSp>
      <p:sp>
        <p:nvSpPr>
          <p:cNvPr id="487531" name="Text Box 107"/>
          <p:cNvSpPr txBox="1">
            <a:spLocks noChangeArrowheads="1"/>
          </p:cNvSpPr>
          <p:nvPr/>
        </p:nvSpPr>
        <p:spPr bwMode="auto">
          <a:xfrm>
            <a:off x="381000" y="22860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例：将集合进行逐层分割</a:t>
            </a:r>
            <a:r>
              <a:rPr lang="en-US" altLang="zh-CN" sz="2400" dirty="0"/>
              <a:t>, </a:t>
            </a:r>
            <a:r>
              <a:rPr lang="zh-CN" altLang="en-US" sz="2400" dirty="0"/>
              <a:t>得到下列键树</a:t>
            </a:r>
            <a:r>
              <a:rPr lang="en-US" altLang="zh-CN" sz="2400" dirty="0"/>
              <a:t>{CAI, CAO, LI, LAN, CHA, CHANG, WEN, CHAO, YUN, YANG, LONG, WANG, ZHAO, LIU, WU, CHEN}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8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531" grpId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1A815-06C8-4712-9598-6C712215AEC7}" type="slidenum">
              <a:rPr lang="en-US" altLang="zh-CN"/>
              <a:pPr>
                <a:defRPr/>
              </a:pPr>
              <a:t>124</a:t>
            </a:fld>
            <a:endParaRPr lang="en-US" altLang="zh-CN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736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键树的存储方式</a:t>
            </a:r>
          </a:p>
          <a:p>
            <a:pPr eaLnBrk="1" hangingPunct="1"/>
            <a:r>
              <a:rPr lang="en-US" altLang="zh-CN" sz="2400" dirty="0" smtClean="0"/>
              <a:t>A</a:t>
            </a:r>
            <a:r>
              <a:rPr lang="zh-CN" altLang="en-US" sz="2400" dirty="0" smtClean="0"/>
              <a:t>）树的孩子兄弟链表</a:t>
            </a:r>
          </a:p>
          <a:p>
            <a:pPr eaLnBrk="1" hangingPunct="1"/>
            <a:r>
              <a:rPr lang="en-US" altLang="zh-CN" sz="2400" dirty="0" smtClean="0"/>
              <a:t>B</a:t>
            </a:r>
            <a:r>
              <a:rPr lang="zh-CN" altLang="en-US" sz="2400" dirty="0" smtClean="0"/>
              <a:t>）树的多重链表（</a:t>
            </a:r>
            <a:r>
              <a:rPr lang="en-US" altLang="zh-CN" sz="2400" dirty="0" err="1" smtClean="0"/>
              <a:t>Trie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树）</a:t>
            </a:r>
          </a:p>
          <a:p>
            <a:pPr lvl="1" eaLnBrk="1" hangingPunct="1"/>
            <a:r>
              <a:rPr lang="zh-CN" altLang="en-US" sz="2400" dirty="0" smtClean="0"/>
              <a:t>每个节点都含有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个指针域</a:t>
            </a:r>
          </a:p>
          <a:p>
            <a:pPr lvl="1" eaLnBrk="1" hangingPunct="1"/>
            <a:r>
              <a:rPr lang="zh-CN" altLang="en-US" sz="2400" dirty="0" smtClean="0"/>
              <a:t>每个叶节点中包含从根到该叶节点路径上的所有键值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" y="3303984"/>
            <a:ext cx="6858000" cy="3581400"/>
            <a:chOff x="576" y="2016"/>
            <a:chExt cx="4320" cy="2256"/>
          </a:xfrm>
        </p:grpSpPr>
        <p:sp>
          <p:nvSpPr>
            <p:cNvPr id="118790" name="Line 5"/>
            <p:cNvSpPr>
              <a:spLocks noChangeShapeType="1"/>
            </p:cNvSpPr>
            <p:nvPr/>
          </p:nvSpPr>
          <p:spPr bwMode="auto">
            <a:xfrm flipH="1">
              <a:off x="1296" y="2112"/>
              <a:ext cx="1728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1" name="Line 6"/>
            <p:cNvSpPr>
              <a:spLocks noChangeShapeType="1"/>
            </p:cNvSpPr>
            <p:nvPr/>
          </p:nvSpPr>
          <p:spPr bwMode="auto">
            <a:xfrm flipH="1">
              <a:off x="2688" y="2112"/>
              <a:ext cx="336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2" name="Line 7"/>
            <p:cNvSpPr>
              <a:spLocks noChangeShapeType="1"/>
            </p:cNvSpPr>
            <p:nvPr/>
          </p:nvSpPr>
          <p:spPr bwMode="auto">
            <a:xfrm>
              <a:off x="3024" y="2160"/>
              <a:ext cx="576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3" name="Line 8"/>
            <p:cNvSpPr>
              <a:spLocks noChangeShapeType="1"/>
            </p:cNvSpPr>
            <p:nvPr/>
          </p:nvSpPr>
          <p:spPr bwMode="auto">
            <a:xfrm>
              <a:off x="3120" y="2160"/>
              <a:ext cx="1200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4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1680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5" name="Line 10"/>
            <p:cNvSpPr>
              <a:spLocks noChangeShapeType="1"/>
            </p:cNvSpPr>
            <p:nvPr/>
          </p:nvSpPr>
          <p:spPr bwMode="auto">
            <a:xfrm>
              <a:off x="4368" y="2640"/>
              <a:ext cx="9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6" name="Line 11"/>
            <p:cNvSpPr>
              <a:spLocks noChangeShapeType="1"/>
            </p:cNvSpPr>
            <p:nvPr/>
          </p:nvSpPr>
          <p:spPr bwMode="auto">
            <a:xfrm flipH="1">
              <a:off x="4176" y="2640"/>
              <a:ext cx="96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7" name="Line 12"/>
            <p:cNvSpPr>
              <a:spLocks noChangeShapeType="1"/>
            </p:cNvSpPr>
            <p:nvPr/>
          </p:nvSpPr>
          <p:spPr bwMode="auto">
            <a:xfrm>
              <a:off x="4800" y="2592"/>
              <a:ext cx="0" cy="12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8" name="Line 13"/>
            <p:cNvSpPr>
              <a:spLocks noChangeShapeType="1"/>
            </p:cNvSpPr>
            <p:nvPr/>
          </p:nvSpPr>
          <p:spPr bwMode="auto">
            <a:xfrm>
              <a:off x="2640" y="2640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9" name="Line 14"/>
            <p:cNvSpPr>
              <a:spLocks noChangeShapeType="1"/>
            </p:cNvSpPr>
            <p:nvPr/>
          </p:nvSpPr>
          <p:spPr bwMode="auto">
            <a:xfrm>
              <a:off x="2736" y="3264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0" name="Line 15"/>
            <p:cNvSpPr>
              <a:spLocks noChangeShapeType="1"/>
            </p:cNvSpPr>
            <p:nvPr/>
          </p:nvSpPr>
          <p:spPr bwMode="auto">
            <a:xfrm>
              <a:off x="2640" y="2976"/>
              <a:ext cx="9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1" name="Line 16"/>
            <p:cNvSpPr>
              <a:spLocks noChangeShapeType="1"/>
            </p:cNvSpPr>
            <p:nvPr/>
          </p:nvSpPr>
          <p:spPr bwMode="auto">
            <a:xfrm flipH="1">
              <a:off x="2544" y="2976"/>
              <a:ext cx="9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2" name="Line 17"/>
            <p:cNvSpPr>
              <a:spLocks noChangeShapeType="1"/>
            </p:cNvSpPr>
            <p:nvPr/>
          </p:nvSpPr>
          <p:spPr bwMode="auto">
            <a:xfrm>
              <a:off x="2688" y="2640"/>
              <a:ext cx="28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3" name="Line 18"/>
            <p:cNvSpPr>
              <a:spLocks noChangeShapeType="1"/>
            </p:cNvSpPr>
            <p:nvPr/>
          </p:nvSpPr>
          <p:spPr bwMode="auto">
            <a:xfrm flipH="1">
              <a:off x="2304" y="2640"/>
              <a:ext cx="28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4" name="Line 19"/>
            <p:cNvSpPr>
              <a:spLocks noChangeShapeType="1"/>
            </p:cNvSpPr>
            <p:nvPr/>
          </p:nvSpPr>
          <p:spPr bwMode="auto">
            <a:xfrm>
              <a:off x="2976" y="2976"/>
              <a:ext cx="0" cy="81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5" name="Line 20"/>
            <p:cNvSpPr>
              <a:spLocks noChangeShapeType="1"/>
            </p:cNvSpPr>
            <p:nvPr/>
          </p:nvSpPr>
          <p:spPr bwMode="auto">
            <a:xfrm>
              <a:off x="2304" y="2976"/>
              <a:ext cx="0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6" name="Oval 21"/>
            <p:cNvSpPr>
              <a:spLocks noChangeArrowheads="1"/>
            </p:cNvSpPr>
            <p:nvPr/>
          </p:nvSpPr>
          <p:spPr bwMode="auto">
            <a:xfrm>
              <a:off x="2928" y="2016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>
                <a:latin typeface="Arial" charset="0"/>
              </a:endParaRPr>
            </a:p>
          </p:txBody>
        </p:sp>
        <p:sp>
          <p:nvSpPr>
            <p:cNvPr id="118807" name="Oval 22"/>
            <p:cNvSpPr>
              <a:spLocks noChangeArrowheads="1"/>
            </p:cNvSpPr>
            <p:nvPr/>
          </p:nvSpPr>
          <p:spPr bwMode="auto">
            <a:xfrm>
              <a:off x="2544" y="249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L</a:t>
              </a:r>
            </a:p>
          </p:txBody>
        </p:sp>
        <p:sp>
          <p:nvSpPr>
            <p:cNvPr id="118808" name="Oval 23"/>
            <p:cNvSpPr>
              <a:spLocks noChangeArrowheads="1"/>
            </p:cNvSpPr>
            <p:nvPr/>
          </p:nvSpPr>
          <p:spPr bwMode="auto">
            <a:xfrm>
              <a:off x="3504" y="249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W</a:t>
              </a:r>
            </a:p>
          </p:txBody>
        </p:sp>
        <p:sp>
          <p:nvSpPr>
            <p:cNvPr id="118809" name="Oval 24"/>
            <p:cNvSpPr>
              <a:spLocks noChangeArrowheads="1"/>
            </p:cNvSpPr>
            <p:nvPr/>
          </p:nvSpPr>
          <p:spPr bwMode="auto">
            <a:xfrm>
              <a:off x="4224" y="2496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Y</a:t>
              </a:r>
            </a:p>
          </p:txBody>
        </p:sp>
        <p:sp>
          <p:nvSpPr>
            <p:cNvPr id="118810" name="Oval 25"/>
            <p:cNvSpPr>
              <a:spLocks noChangeArrowheads="1"/>
            </p:cNvSpPr>
            <p:nvPr/>
          </p:nvSpPr>
          <p:spPr bwMode="auto">
            <a:xfrm>
              <a:off x="4704" y="2496"/>
              <a:ext cx="192" cy="19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Z</a:t>
              </a:r>
            </a:p>
          </p:txBody>
        </p:sp>
        <p:sp>
          <p:nvSpPr>
            <p:cNvPr id="118811" name="Line 26"/>
            <p:cNvSpPr>
              <a:spLocks noChangeShapeType="1"/>
            </p:cNvSpPr>
            <p:nvPr/>
          </p:nvSpPr>
          <p:spPr bwMode="auto">
            <a:xfrm>
              <a:off x="1968" y="3312"/>
              <a:ext cx="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12" name="Line 27"/>
            <p:cNvSpPr>
              <a:spLocks noChangeShapeType="1"/>
            </p:cNvSpPr>
            <p:nvPr/>
          </p:nvSpPr>
          <p:spPr bwMode="auto">
            <a:xfrm>
              <a:off x="1728" y="3024"/>
              <a:ext cx="24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13" name="Line 28"/>
            <p:cNvSpPr>
              <a:spLocks noChangeShapeType="1"/>
            </p:cNvSpPr>
            <p:nvPr/>
          </p:nvSpPr>
          <p:spPr bwMode="auto">
            <a:xfrm>
              <a:off x="1728" y="3600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14" name="Line 29"/>
            <p:cNvSpPr>
              <a:spLocks noChangeShapeType="1"/>
            </p:cNvSpPr>
            <p:nvPr/>
          </p:nvSpPr>
          <p:spPr bwMode="auto">
            <a:xfrm>
              <a:off x="1488" y="3264"/>
              <a:ext cx="192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15" name="Line 30"/>
            <p:cNvSpPr>
              <a:spLocks noChangeShapeType="1"/>
            </p:cNvSpPr>
            <p:nvPr/>
          </p:nvSpPr>
          <p:spPr bwMode="auto">
            <a:xfrm>
              <a:off x="1440" y="3312"/>
              <a:ext cx="0" cy="9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16" name="Line 31"/>
            <p:cNvSpPr>
              <a:spLocks noChangeShapeType="1"/>
            </p:cNvSpPr>
            <p:nvPr/>
          </p:nvSpPr>
          <p:spPr bwMode="auto">
            <a:xfrm flipH="1">
              <a:off x="1200" y="2976"/>
              <a:ext cx="48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17" name="Line 32"/>
            <p:cNvSpPr>
              <a:spLocks noChangeShapeType="1"/>
            </p:cNvSpPr>
            <p:nvPr/>
          </p:nvSpPr>
          <p:spPr bwMode="auto">
            <a:xfrm>
              <a:off x="912" y="3312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18" name="Line 33"/>
            <p:cNvSpPr>
              <a:spLocks noChangeShapeType="1"/>
            </p:cNvSpPr>
            <p:nvPr/>
          </p:nvSpPr>
          <p:spPr bwMode="auto">
            <a:xfrm>
              <a:off x="672" y="3312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19" name="Line 34"/>
            <p:cNvSpPr>
              <a:spLocks noChangeShapeType="1"/>
            </p:cNvSpPr>
            <p:nvPr/>
          </p:nvSpPr>
          <p:spPr bwMode="auto">
            <a:xfrm>
              <a:off x="816" y="3024"/>
              <a:ext cx="9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20" name="Line 35"/>
            <p:cNvSpPr>
              <a:spLocks noChangeShapeType="1"/>
            </p:cNvSpPr>
            <p:nvPr/>
          </p:nvSpPr>
          <p:spPr bwMode="auto">
            <a:xfrm flipH="1">
              <a:off x="720" y="3024"/>
              <a:ext cx="9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21" name="Line 36"/>
            <p:cNvSpPr>
              <a:spLocks noChangeShapeType="1"/>
            </p:cNvSpPr>
            <p:nvPr/>
          </p:nvSpPr>
          <p:spPr bwMode="auto">
            <a:xfrm>
              <a:off x="1296" y="2640"/>
              <a:ext cx="384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22" name="Line 37"/>
            <p:cNvSpPr>
              <a:spLocks noChangeShapeType="1"/>
            </p:cNvSpPr>
            <p:nvPr/>
          </p:nvSpPr>
          <p:spPr bwMode="auto">
            <a:xfrm flipH="1">
              <a:off x="864" y="2592"/>
              <a:ext cx="336" cy="3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23" name="Oval 38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C</a:t>
              </a:r>
            </a:p>
          </p:txBody>
        </p:sp>
        <p:sp>
          <p:nvSpPr>
            <p:cNvPr id="118824" name="Oval 39"/>
            <p:cNvSpPr>
              <a:spLocks noChangeArrowheads="1"/>
            </p:cNvSpPr>
            <p:nvPr/>
          </p:nvSpPr>
          <p:spPr bwMode="auto">
            <a:xfrm>
              <a:off x="720" y="2832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8825" name="Oval 40"/>
            <p:cNvSpPr>
              <a:spLocks noChangeArrowheads="1"/>
            </p:cNvSpPr>
            <p:nvPr/>
          </p:nvSpPr>
          <p:spPr bwMode="auto">
            <a:xfrm>
              <a:off x="1612" y="2832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H</a:t>
              </a:r>
            </a:p>
          </p:txBody>
        </p:sp>
        <p:sp>
          <p:nvSpPr>
            <p:cNvPr id="118826" name="Oval 41"/>
            <p:cNvSpPr>
              <a:spLocks noChangeArrowheads="1"/>
            </p:cNvSpPr>
            <p:nvPr/>
          </p:nvSpPr>
          <p:spPr bwMode="auto">
            <a:xfrm>
              <a:off x="576" y="3120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I</a:t>
              </a:r>
            </a:p>
          </p:txBody>
        </p:sp>
        <p:sp>
          <p:nvSpPr>
            <p:cNvPr id="118827" name="Oval 42"/>
            <p:cNvSpPr>
              <a:spLocks noChangeArrowheads="1"/>
            </p:cNvSpPr>
            <p:nvPr/>
          </p:nvSpPr>
          <p:spPr bwMode="auto">
            <a:xfrm>
              <a:off x="576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28" name="Oval 43"/>
            <p:cNvSpPr>
              <a:spLocks noChangeArrowheads="1"/>
            </p:cNvSpPr>
            <p:nvPr/>
          </p:nvSpPr>
          <p:spPr bwMode="auto">
            <a:xfrm>
              <a:off x="835" y="3120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O</a:t>
              </a:r>
            </a:p>
          </p:txBody>
        </p:sp>
        <p:sp>
          <p:nvSpPr>
            <p:cNvPr id="118829" name="Oval 44"/>
            <p:cNvSpPr>
              <a:spLocks noChangeArrowheads="1"/>
            </p:cNvSpPr>
            <p:nvPr/>
          </p:nvSpPr>
          <p:spPr bwMode="auto">
            <a:xfrm>
              <a:off x="835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30" name="Oval 45"/>
            <p:cNvSpPr>
              <a:spLocks noChangeArrowheads="1"/>
            </p:cNvSpPr>
            <p:nvPr/>
          </p:nvSpPr>
          <p:spPr bwMode="auto">
            <a:xfrm>
              <a:off x="1353" y="3120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8831" name="Oval 46"/>
            <p:cNvSpPr>
              <a:spLocks noChangeArrowheads="1"/>
            </p:cNvSpPr>
            <p:nvPr/>
          </p:nvSpPr>
          <p:spPr bwMode="auto">
            <a:xfrm>
              <a:off x="1872" y="3120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E</a:t>
              </a:r>
            </a:p>
          </p:txBody>
        </p:sp>
        <p:sp>
          <p:nvSpPr>
            <p:cNvPr id="118832" name="Oval 47"/>
            <p:cNvSpPr>
              <a:spLocks noChangeArrowheads="1"/>
            </p:cNvSpPr>
            <p:nvPr/>
          </p:nvSpPr>
          <p:spPr bwMode="auto">
            <a:xfrm>
              <a:off x="1094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33" name="Oval 48"/>
            <p:cNvSpPr>
              <a:spLocks noChangeArrowheads="1"/>
            </p:cNvSpPr>
            <p:nvPr/>
          </p:nvSpPr>
          <p:spPr bwMode="auto">
            <a:xfrm>
              <a:off x="1353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8834" name="Oval 49"/>
            <p:cNvSpPr>
              <a:spLocks noChangeArrowheads="1"/>
            </p:cNvSpPr>
            <p:nvPr/>
          </p:nvSpPr>
          <p:spPr bwMode="auto">
            <a:xfrm>
              <a:off x="1612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O</a:t>
              </a:r>
            </a:p>
          </p:txBody>
        </p:sp>
        <p:sp>
          <p:nvSpPr>
            <p:cNvPr id="118835" name="Oval 50"/>
            <p:cNvSpPr>
              <a:spLocks noChangeArrowheads="1"/>
            </p:cNvSpPr>
            <p:nvPr/>
          </p:nvSpPr>
          <p:spPr bwMode="auto">
            <a:xfrm>
              <a:off x="1872" y="3456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8836" name="Oval 51"/>
            <p:cNvSpPr>
              <a:spLocks noChangeArrowheads="1"/>
            </p:cNvSpPr>
            <p:nvPr/>
          </p:nvSpPr>
          <p:spPr bwMode="auto">
            <a:xfrm>
              <a:off x="1872" y="3744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37" name="Oval 52"/>
            <p:cNvSpPr>
              <a:spLocks noChangeArrowheads="1"/>
            </p:cNvSpPr>
            <p:nvPr/>
          </p:nvSpPr>
          <p:spPr bwMode="auto">
            <a:xfrm>
              <a:off x="1612" y="3744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38" name="Oval 53"/>
            <p:cNvSpPr>
              <a:spLocks noChangeArrowheads="1"/>
            </p:cNvSpPr>
            <p:nvPr/>
          </p:nvSpPr>
          <p:spPr bwMode="auto">
            <a:xfrm>
              <a:off x="1353" y="3744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G</a:t>
              </a:r>
            </a:p>
          </p:txBody>
        </p:sp>
        <p:sp>
          <p:nvSpPr>
            <p:cNvPr id="118839" name="Oval 54"/>
            <p:cNvSpPr>
              <a:spLocks noChangeArrowheads="1"/>
            </p:cNvSpPr>
            <p:nvPr/>
          </p:nvSpPr>
          <p:spPr bwMode="auto">
            <a:xfrm>
              <a:off x="1353" y="4080"/>
              <a:ext cx="192" cy="19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40" name="Oval 55"/>
            <p:cNvSpPr>
              <a:spLocks noChangeArrowheads="1"/>
            </p:cNvSpPr>
            <p:nvPr/>
          </p:nvSpPr>
          <p:spPr bwMode="auto">
            <a:xfrm>
              <a:off x="4704" y="2832"/>
              <a:ext cx="192" cy="19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H</a:t>
              </a:r>
            </a:p>
          </p:txBody>
        </p:sp>
        <p:sp>
          <p:nvSpPr>
            <p:cNvPr id="118841" name="Oval 56"/>
            <p:cNvSpPr>
              <a:spLocks noChangeArrowheads="1"/>
            </p:cNvSpPr>
            <p:nvPr/>
          </p:nvSpPr>
          <p:spPr bwMode="auto">
            <a:xfrm>
              <a:off x="4704" y="3120"/>
              <a:ext cx="192" cy="19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8842" name="Oval 57"/>
            <p:cNvSpPr>
              <a:spLocks noChangeArrowheads="1"/>
            </p:cNvSpPr>
            <p:nvPr/>
          </p:nvSpPr>
          <p:spPr bwMode="auto">
            <a:xfrm>
              <a:off x="4704" y="3744"/>
              <a:ext cx="192" cy="19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43" name="Oval 58"/>
            <p:cNvSpPr>
              <a:spLocks noChangeArrowheads="1"/>
            </p:cNvSpPr>
            <p:nvPr/>
          </p:nvSpPr>
          <p:spPr bwMode="auto">
            <a:xfrm>
              <a:off x="4704" y="3456"/>
              <a:ext cx="192" cy="19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O</a:t>
              </a:r>
            </a:p>
          </p:txBody>
        </p:sp>
        <p:sp>
          <p:nvSpPr>
            <p:cNvPr id="118844" name="Oval 59"/>
            <p:cNvSpPr>
              <a:spLocks noChangeArrowheads="1"/>
            </p:cNvSpPr>
            <p:nvPr/>
          </p:nvSpPr>
          <p:spPr bwMode="auto">
            <a:xfrm>
              <a:off x="2208" y="283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8845" name="Oval 60"/>
            <p:cNvSpPr>
              <a:spLocks noChangeArrowheads="1"/>
            </p:cNvSpPr>
            <p:nvPr/>
          </p:nvSpPr>
          <p:spPr bwMode="auto">
            <a:xfrm>
              <a:off x="2544" y="283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I</a:t>
              </a:r>
            </a:p>
          </p:txBody>
        </p:sp>
        <p:sp>
          <p:nvSpPr>
            <p:cNvPr id="118846" name="Oval 61"/>
            <p:cNvSpPr>
              <a:spLocks noChangeArrowheads="1"/>
            </p:cNvSpPr>
            <p:nvPr/>
          </p:nvSpPr>
          <p:spPr bwMode="auto">
            <a:xfrm>
              <a:off x="2880" y="283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O</a:t>
              </a:r>
            </a:p>
          </p:txBody>
        </p:sp>
        <p:sp>
          <p:nvSpPr>
            <p:cNvPr id="118847" name="Oval 62"/>
            <p:cNvSpPr>
              <a:spLocks noChangeArrowheads="1"/>
            </p:cNvSpPr>
            <p:nvPr/>
          </p:nvSpPr>
          <p:spPr bwMode="auto">
            <a:xfrm>
              <a:off x="2208" y="312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8848" name="Oval 63"/>
            <p:cNvSpPr>
              <a:spLocks noChangeArrowheads="1"/>
            </p:cNvSpPr>
            <p:nvPr/>
          </p:nvSpPr>
          <p:spPr bwMode="auto">
            <a:xfrm>
              <a:off x="2208" y="345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49" name="Oval 64"/>
            <p:cNvSpPr>
              <a:spLocks noChangeArrowheads="1"/>
            </p:cNvSpPr>
            <p:nvPr/>
          </p:nvSpPr>
          <p:spPr bwMode="auto">
            <a:xfrm>
              <a:off x="2432" y="312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50" name="Oval 65"/>
            <p:cNvSpPr>
              <a:spLocks noChangeArrowheads="1"/>
            </p:cNvSpPr>
            <p:nvPr/>
          </p:nvSpPr>
          <p:spPr bwMode="auto">
            <a:xfrm>
              <a:off x="2656" y="312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U</a:t>
              </a:r>
            </a:p>
          </p:txBody>
        </p:sp>
        <p:sp>
          <p:nvSpPr>
            <p:cNvPr id="118851" name="Oval 66"/>
            <p:cNvSpPr>
              <a:spLocks noChangeArrowheads="1"/>
            </p:cNvSpPr>
            <p:nvPr/>
          </p:nvSpPr>
          <p:spPr bwMode="auto">
            <a:xfrm>
              <a:off x="2640" y="345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52" name="Oval 67"/>
            <p:cNvSpPr>
              <a:spLocks noChangeArrowheads="1"/>
            </p:cNvSpPr>
            <p:nvPr/>
          </p:nvSpPr>
          <p:spPr bwMode="auto">
            <a:xfrm>
              <a:off x="2880" y="312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8853" name="Oval 68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G</a:t>
              </a:r>
            </a:p>
          </p:txBody>
        </p:sp>
        <p:sp>
          <p:nvSpPr>
            <p:cNvPr id="118854" name="Oval 69"/>
            <p:cNvSpPr>
              <a:spLocks noChangeArrowheads="1"/>
            </p:cNvSpPr>
            <p:nvPr/>
          </p:nvSpPr>
          <p:spPr bwMode="auto">
            <a:xfrm>
              <a:off x="2880" y="374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55" name="Line 70"/>
            <p:cNvSpPr>
              <a:spLocks noChangeShapeType="1"/>
            </p:cNvSpPr>
            <p:nvPr/>
          </p:nvSpPr>
          <p:spPr bwMode="auto">
            <a:xfrm>
              <a:off x="3600" y="2688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56" name="Line 71"/>
            <p:cNvSpPr>
              <a:spLocks noChangeShapeType="1"/>
            </p:cNvSpPr>
            <p:nvPr/>
          </p:nvSpPr>
          <p:spPr bwMode="auto">
            <a:xfrm flipH="1">
              <a:off x="3600" y="3024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57" name="Line 72"/>
            <p:cNvSpPr>
              <a:spLocks noChangeShapeType="1"/>
            </p:cNvSpPr>
            <p:nvPr/>
          </p:nvSpPr>
          <p:spPr bwMode="auto">
            <a:xfrm>
              <a:off x="3648" y="2688"/>
              <a:ext cx="28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58" name="Line 73"/>
            <p:cNvSpPr>
              <a:spLocks noChangeShapeType="1"/>
            </p:cNvSpPr>
            <p:nvPr/>
          </p:nvSpPr>
          <p:spPr bwMode="auto">
            <a:xfrm flipH="1">
              <a:off x="3264" y="2688"/>
              <a:ext cx="28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59" name="Line 74"/>
            <p:cNvSpPr>
              <a:spLocks noChangeShapeType="1"/>
            </p:cNvSpPr>
            <p:nvPr/>
          </p:nvSpPr>
          <p:spPr bwMode="auto">
            <a:xfrm>
              <a:off x="3936" y="302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60" name="Line 75"/>
            <p:cNvSpPr>
              <a:spLocks noChangeShapeType="1"/>
            </p:cNvSpPr>
            <p:nvPr/>
          </p:nvSpPr>
          <p:spPr bwMode="auto">
            <a:xfrm>
              <a:off x="3264" y="3024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61" name="Oval 76"/>
            <p:cNvSpPr>
              <a:spLocks noChangeArrowheads="1"/>
            </p:cNvSpPr>
            <p:nvPr/>
          </p:nvSpPr>
          <p:spPr bwMode="auto">
            <a:xfrm>
              <a:off x="3168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8862" name="Oval 77"/>
            <p:cNvSpPr>
              <a:spLocks noChangeArrowheads="1"/>
            </p:cNvSpPr>
            <p:nvPr/>
          </p:nvSpPr>
          <p:spPr bwMode="auto">
            <a:xfrm>
              <a:off x="3504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E</a:t>
              </a:r>
            </a:p>
          </p:txBody>
        </p:sp>
        <p:sp>
          <p:nvSpPr>
            <p:cNvPr id="118863" name="Oval 78"/>
            <p:cNvSpPr>
              <a:spLocks noChangeArrowheads="1"/>
            </p:cNvSpPr>
            <p:nvPr/>
          </p:nvSpPr>
          <p:spPr bwMode="auto">
            <a:xfrm>
              <a:off x="3840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U</a:t>
              </a:r>
            </a:p>
          </p:txBody>
        </p:sp>
        <p:sp>
          <p:nvSpPr>
            <p:cNvPr id="118864" name="Oval 79"/>
            <p:cNvSpPr>
              <a:spLocks noChangeArrowheads="1"/>
            </p:cNvSpPr>
            <p:nvPr/>
          </p:nvSpPr>
          <p:spPr bwMode="auto">
            <a:xfrm>
              <a:off x="3168" y="3120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8865" name="Oval 80"/>
            <p:cNvSpPr>
              <a:spLocks noChangeArrowheads="1"/>
            </p:cNvSpPr>
            <p:nvPr/>
          </p:nvSpPr>
          <p:spPr bwMode="auto">
            <a:xfrm>
              <a:off x="3168" y="374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66" name="Oval 81"/>
            <p:cNvSpPr>
              <a:spLocks noChangeArrowheads="1"/>
            </p:cNvSpPr>
            <p:nvPr/>
          </p:nvSpPr>
          <p:spPr bwMode="auto">
            <a:xfrm>
              <a:off x="3504" y="34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67" name="Oval 82"/>
            <p:cNvSpPr>
              <a:spLocks noChangeArrowheads="1"/>
            </p:cNvSpPr>
            <p:nvPr/>
          </p:nvSpPr>
          <p:spPr bwMode="auto">
            <a:xfrm>
              <a:off x="3840" y="3120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68" name="Oval 83"/>
            <p:cNvSpPr>
              <a:spLocks noChangeArrowheads="1"/>
            </p:cNvSpPr>
            <p:nvPr/>
          </p:nvSpPr>
          <p:spPr bwMode="auto">
            <a:xfrm>
              <a:off x="3168" y="34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G</a:t>
              </a:r>
            </a:p>
          </p:txBody>
        </p:sp>
        <p:sp>
          <p:nvSpPr>
            <p:cNvPr id="118869" name="Oval 84"/>
            <p:cNvSpPr>
              <a:spLocks noChangeArrowheads="1"/>
            </p:cNvSpPr>
            <p:nvPr/>
          </p:nvSpPr>
          <p:spPr bwMode="auto">
            <a:xfrm>
              <a:off x="3504" y="3120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8870" name="Line 85"/>
            <p:cNvSpPr>
              <a:spLocks noChangeShapeType="1"/>
            </p:cNvSpPr>
            <p:nvPr/>
          </p:nvSpPr>
          <p:spPr bwMode="auto">
            <a:xfrm>
              <a:off x="4176" y="3024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71" name="Oval 86"/>
            <p:cNvSpPr>
              <a:spLocks noChangeArrowheads="1"/>
            </p:cNvSpPr>
            <p:nvPr/>
          </p:nvSpPr>
          <p:spPr bwMode="auto">
            <a:xfrm>
              <a:off x="4080" y="2832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A</a:t>
              </a:r>
            </a:p>
          </p:txBody>
        </p:sp>
        <p:sp>
          <p:nvSpPr>
            <p:cNvPr id="118872" name="Oval 87"/>
            <p:cNvSpPr>
              <a:spLocks noChangeArrowheads="1"/>
            </p:cNvSpPr>
            <p:nvPr/>
          </p:nvSpPr>
          <p:spPr bwMode="auto">
            <a:xfrm>
              <a:off x="4080" y="312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  <p:sp>
          <p:nvSpPr>
            <p:cNvPr id="118873" name="Oval 88"/>
            <p:cNvSpPr>
              <a:spLocks noChangeArrowheads="1"/>
            </p:cNvSpPr>
            <p:nvPr/>
          </p:nvSpPr>
          <p:spPr bwMode="auto">
            <a:xfrm>
              <a:off x="4080" y="3744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74" name="Oval 89"/>
            <p:cNvSpPr>
              <a:spLocks noChangeArrowheads="1"/>
            </p:cNvSpPr>
            <p:nvPr/>
          </p:nvSpPr>
          <p:spPr bwMode="auto">
            <a:xfrm>
              <a:off x="4080" y="3456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G</a:t>
              </a:r>
            </a:p>
          </p:txBody>
        </p:sp>
        <p:sp>
          <p:nvSpPr>
            <p:cNvPr id="118875" name="Line 90"/>
            <p:cNvSpPr>
              <a:spLocks noChangeShapeType="1"/>
            </p:cNvSpPr>
            <p:nvPr/>
          </p:nvSpPr>
          <p:spPr bwMode="auto">
            <a:xfrm flipH="1">
              <a:off x="4464" y="3024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76" name="Oval 91"/>
            <p:cNvSpPr>
              <a:spLocks noChangeArrowheads="1"/>
            </p:cNvSpPr>
            <p:nvPr/>
          </p:nvSpPr>
          <p:spPr bwMode="auto">
            <a:xfrm>
              <a:off x="4368" y="2832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U</a:t>
              </a:r>
            </a:p>
          </p:txBody>
        </p:sp>
        <p:sp>
          <p:nvSpPr>
            <p:cNvPr id="118877" name="Oval 92"/>
            <p:cNvSpPr>
              <a:spLocks noChangeArrowheads="1"/>
            </p:cNvSpPr>
            <p:nvPr/>
          </p:nvSpPr>
          <p:spPr bwMode="auto">
            <a:xfrm>
              <a:off x="4368" y="3456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$</a:t>
              </a:r>
            </a:p>
          </p:txBody>
        </p:sp>
        <p:sp>
          <p:nvSpPr>
            <p:cNvPr id="118878" name="Oval 93"/>
            <p:cNvSpPr>
              <a:spLocks noChangeArrowheads="1"/>
            </p:cNvSpPr>
            <p:nvPr/>
          </p:nvSpPr>
          <p:spPr bwMode="auto">
            <a:xfrm>
              <a:off x="4368" y="312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charset="0"/>
                </a:rPr>
                <a:t>N</a:t>
              </a:r>
            </a:p>
          </p:txBody>
        </p:sp>
      </p:grp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54" y="3216275"/>
            <a:ext cx="6891694" cy="3528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9800" y="6085284"/>
            <a:ext cx="272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CHEN</a:t>
            </a:r>
            <a:r>
              <a:rPr lang="zh-CN" altLang="en-US" sz="2400" dirty="0" smtClean="0"/>
              <a:t>：</a:t>
            </a:r>
            <a:r>
              <a:rPr lang="el-GR" altLang="zh-CN" sz="2400" dirty="0" smtClean="0"/>
              <a:t>α</a:t>
            </a:r>
            <a:r>
              <a:rPr lang="en-US" altLang="zh-CN" sz="2400" dirty="0" smtClean="0"/>
              <a:t>-</a:t>
            </a:r>
            <a:r>
              <a:rPr lang="el-GR" altLang="zh-CN" sz="2400" dirty="0" smtClean="0"/>
              <a:t>β</a:t>
            </a:r>
            <a:r>
              <a:rPr lang="en-US" altLang="zh-CN" sz="2400" dirty="0" smtClean="0"/>
              <a:t>-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-</a:t>
            </a:r>
            <a:r>
              <a:rPr lang="el-GR" altLang="zh-CN" sz="2400" dirty="0" smtClean="0"/>
              <a:t>δ</a:t>
            </a:r>
            <a:endParaRPr lang="zh-CN" altLang="en-US" sz="2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06B75-A348-4839-BCC3-D51EC1A98DC2}" type="slidenum">
              <a:rPr lang="en-US" altLang="zh-CN"/>
              <a:pPr>
                <a:defRPr/>
              </a:pPr>
              <a:t>125</a:t>
            </a:fld>
            <a:endParaRPr lang="en-US" altLang="zh-CN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9.3    </a:t>
            </a:r>
            <a:r>
              <a:rPr lang="zh-CN" altLang="en-US" smtClean="0"/>
              <a:t>哈希表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dirty="0" smtClean="0"/>
              <a:t>前两节讨论的查找表的各种结构之</a:t>
            </a:r>
            <a:r>
              <a:rPr lang="zh-CN" altLang="en-US" dirty="0" smtClean="0">
                <a:solidFill>
                  <a:srgbClr val="A50021"/>
                </a:solidFill>
              </a:rPr>
              <a:t>共同特点</a:t>
            </a:r>
            <a:r>
              <a:rPr lang="zh-CN" altLang="en-US" dirty="0" smtClean="0"/>
              <a:t>：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dirty="0" smtClean="0"/>
              <a:t>记录在表中的</a:t>
            </a:r>
            <a:r>
              <a:rPr lang="zh-CN" altLang="en-US" dirty="0" smtClean="0">
                <a:solidFill>
                  <a:srgbClr val="A50021"/>
                </a:solidFill>
              </a:rPr>
              <a:t>位置和它的关键字</a:t>
            </a:r>
            <a:r>
              <a:rPr lang="zh-CN" altLang="en-US" dirty="0" smtClean="0"/>
              <a:t>之间</a:t>
            </a:r>
            <a:r>
              <a:rPr lang="zh-CN" altLang="en-US" dirty="0" smtClean="0">
                <a:solidFill>
                  <a:srgbClr val="A50021"/>
                </a:solidFill>
              </a:rPr>
              <a:t>不存在确定关系</a:t>
            </a:r>
            <a:r>
              <a:rPr lang="zh-CN" altLang="en-US" dirty="0" smtClean="0"/>
              <a:t>；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dirty="0" smtClean="0"/>
              <a:t>查找过程为</a:t>
            </a:r>
            <a:r>
              <a:rPr lang="zh-CN" altLang="en-US" dirty="0" smtClean="0">
                <a:solidFill>
                  <a:srgbClr val="A50021"/>
                </a:solidFill>
              </a:rPr>
              <a:t>给定值</a:t>
            </a:r>
            <a:r>
              <a:rPr lang="zh-CN" altLang="en-US" u="sng" dirty="0" smtClean="0">
                <a:solidFill>
                  <a:srgbClr val="A50021"/>
                </a:solidFill>
              </a:rPr>
              <a:t>依次</a:t>
            </a:r>
            <a:r>
              <a:rPr lang="zh-CN" altLang="en-US" dirty="0" smtClean="0">
                <a:solidFill>
                  <a:srgbClr val="A50021"/>
                </a:solidFill>
              </a:rPr>
              <a:t>和各个关键字</a:t>
            </a:r>
            <a:r>
              <a:rPr lang="zh-CN" altLang="en-US" dirty="0" smtClean="0"/>
              <a:t>比较；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A50021"/>
                </a:solidFill>
              </a:rPr>
              <a:t>查找的效率</a:t>
            </a:r>
            <a:r>
              <a:rPr lang="zh-CN" altLang="en-US" dirty="0" smtClean="0"/>
              <a:t>取决于和给定值进行</a:t>
            </a:r>
            <a:r>
              <a:rPr lang="zh-CN" altLang="en-US" dirty="0" smtClean="0">
                <a:solidFill>
                  <a:srgbClr val="A50021"/>
                </a:solidFill>
              </a:rPr>
              <a:t>比较的关键字个数</a:t>
            </a:r>
            <a:r>
              <a:rPr lang="zh-CN" altLang="en-US" dirty="0" smtClean="0"/>
              <a:t>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dirty="0" smtClean="0"/>
              <a:t>对于频繁使用的查找表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最理想的情况：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根据关键码值，直接找到记录的存储地址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dirty="0" smtClean="0"/>
              <a:t>预先知道所查关键字在表中的位置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dirty="0" smtClean="0"/>
              <a:t>即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要求记录的位置和其关键字之间存在确定的关系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2D17F-C110-4A4C-B961-92103EB5E5A6}" type="slidenum">
              <a:rPr lang="en-US" altLang="zh-CN"/>
              <a:pPr>
                <a:defRPr/>
              </a:pPr>
              <a:t>126</a:t>
            </a:fld>
            <a:endParaRPr lang="en-US" altLang="zh-CN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例如：</a:t>
            </a:r>
          </a:p>
          <a:p>
            <a:pPr lvl="1" eaLnBrk="1" hangingPunct="1"/>
            <a:r>
              <a:rPr lang="zh-CN" altLang="en-US" smtClean="0"/>
              <a:t>为每年招收的 </a:t>
            </a:r>
            <a:r>
              <a:rPr lang="en-US" altLang="zh-CN" smtClean="0"/>
              <a:t>1000 </a:t>
            </a:r>
            <a:r>
              <a:rPr lang="zh-CN" altLang="en-US" smtClean="0"/>
              <a:t>名新生建立一张查找表</a:t>
            </a:r>
          </a:p>
          <a:p>
            <a:pPr lvl="1" eaLnBrk="1" hangingPunct="1"/>
            <a:r>
              <a:rPr lang="zh-CN" altLang="en-US" smtClean="0"/>
              <a:t>其关键字为学号</a:t>
            </a:r>
          </a:p>
          <a:p>
            <a:pPr lvl="1" eaLnBrk="1" hangingPunct="1"/>
            <a:r>
              <a:rPr lang="zh-CN" altLang="en-US" smtClean="0"/>
              <a:t>其值的范围为 </a:t>
            </a:r>
            <a:r>
              <a:rPr lang="en-US" altLang="zh-CN" smtClean="0"/>
              <a:t>xx000 ~ xx999 (</a:t>
            </a:r>
            <a:r>
              <a:rPr lang="zh-CN" altLang="en-US" smtClean="0"/>
              <a:t>前两位为年份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若以下标为</a:t>
            </a:r>
            <a:r>
              <a:rPr lang="en-US" altLang="zh-CN" smtClean="0"/>
              <a:t>000 ~ 999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A50021"/>
                </a:solidFill>
              </a:rPr>
              <a:t>顺序表表示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查找过程</a:t>
            </a:r>
            <a:r>
              <a:rPr lang="zh-CN" altLang="en-US" smtClean="0"/>
              <a:t>：取给定值（学号）的</a:t>
            </a:r>
            <a:r>
              <a:rPr lang="zh-CN" altLang="en-US" smtClean="0">
                <a:solidFill>
                  <a:srgbClr val="A50021"/>
                </a:solidFill>
              </a:rPr>
              <a:t>后三位</a:t>
            </a:r>
            <a:r>
              <a:rPr lang="en-US" altLang="zh-CN" smtClean="0"/>
              <a:t>, </a:t>
            </a:r>
            <a:r>
              <a:rPr lang="zh-CN" altLang="en-US" smtClean="0"/>
              <a:t>不需要经过比较便可直接从顺序表中找到待查关键字。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84B06-2C27-44AF-A1FF-4053A45A7D8B}" type="slidenum">
              <a:rPr lang="en-US" altLang="zh-CN"/>
              <a:pPr>
                <a:defRPr/>
              </a:pPr>
              <a:t>127</a:t>
            </a:fld>
            <a:endParaRPr lang="en-US" altLang="zh-CN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9.3.1 </a:t>
            </a:r>
            <a:r>
              <a:rPr lang="zh-CN" altLang="en-US" smtClean="0"/>
              <a:t>什么是哈希函数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如果关键字与记录在表中的存储位置之间建立一个函数关系： </a:t>
            </a:r>
            <a:r>
              <a:rPr lang="en-US" altLang="zh-CN" i="1" smtClean="0"/>
              <a:t>f</a:t>
            </a:r>
            <a:r>
              <a:rPr lang="en-US" altLang="zh-CN" smtClean="0"/>
              <a:t>(key)</a:t>
            </a:r>
          </a:p>
          <a:p>
            <a:pPr eaLnBrk="1" hangingPunct="1"/>
            <a:r>
              <a:rPr lang="en-US" altLang="zh-CN" i="1" smtClean="0"/>
              <a:t>f</a:t>
            </a:r>
            <a:r>
              <a:rPr lang="en-US" altLang="zh-CN" smtClean="0"/>
              <a:t>(key)</a:t>
            </a:r>
            <a:r>
              <a:rPr lang="zh-CN" altLang="en-US" smtClean="0"/>
              <a:t>是关键字为 </a:t>
            </a:r>
            <a:r>
              <a:rPr lang="en-US" altLang="zh-CN" smtClean="0"/>
              <a:t>key </a:t>
            </a:r>
            <a:r>
              <a:rPr lang="zh-CN" altLang="en-US" smtClean="0"/>
              <a:t>的记录在表中的位置</a:t>
            </a:r>
          </a:p>
          <a:p>
            <a:pPr eaLnBrk="1" hangingPunct="1"/>
            <a:r>
              <a:rPr lang="zh-CN" altLang="en-US" smtClean="0"/>
              <a:t>通常称函数</a:t>
            </a:r>
            <a:r>
              <a:rPr lang="en-US" altLang="zh-CN" i="1" smtClean="0"/>
              <a:t>f</a:t>
            </a:r>
            <a:r>
              <a:rPr lang="en-US" altLang="zh-CN" smtClean="0"/>
              <a:t>(key) 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A50021"/>
                </a:solidFill>
              </a:rPr>
              <a:t>哈希函数</a:t>
            </a:r>
            <a:r>
              <a:rPr lang="zh-CN" altLang="en-US" smtClean="0"/>
              <a:t>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4346B-0174-4A0B-8180-9C2CD867CE3C}" type="slidenum">
              <a:rPr lang="en-US" altLang="zh-CN"/>
              <a:pPr>
                <a:defRPr/>
              </a:pPr>
              <a:t>128</a:t>
            </a:fld>
            <a:endParaRPr lang="en-US" altLang="zh-CN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例如：对于如下 </a:t>
            </a:r>
            <a:r>
              <a:rPr lang="en-US" altLang="zh-CN" smtClean="0"/>
              <a:t>9 </a:t>
            </a:r>
            <a:r>
              <a:rPr lang="zh-CN" altLang="en-US" smtClean="0"/>
              <a:t>个关键字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mtClean="0">
                <a:solidFill>
                  <a:srgbClr val="A50021"/>
                </a:solidFill>
              </a:rPr>
              <a:t>{</a:t>
            </a:r>
            <a:r>
              <a:rPr kumimoji="1" lang="en-US" altLang="zh-CN" smtClean="0">
                <a:solidFill>
                  <a:srgbClr val="FF00FF"/>
                </a:solidFill>
              </a:rPr>
              <a:t>Z</a:t>
            </a:r>
            <a:r>
              <a:rPr kumimoji="1" lang="en-US" altLang="zh-CN" smtClean="0">
                <a:solidFill>
                  <a:srgbClr val="A50021"/>
                </a:solidFill>
              </a:rPr>
              <a:t>hao,  </a:t>
            </a:r>
            <a:r>
              <a:rPr kumimoji="1" lang="en-US" altLang="zh-CN" smtClean="0">
                <a:solidFill>
                  <a:srgbClr val="FF00FF"/>
                </a:solidFill>
              </a:rPr>
              <a:t>Q</a:t>
            </a:r>
            <a:r>
              <a:rPr kumimoji="1" lang="en-US" altLang="zh-CN" smtClean="0">
                <a:solidFill>
                  <a:srgbClr val="A50021"/>
                </a:solidFill>
              </a:rPr>
              <a:t>ian, </a:t>
            </a:r>
            <a:r>
              <a:rPr kumimoji="1" lang="en-US" altLang="zh-CN" smtClean="0">
                <a:solidFill>
                  <a:srgbClr val="FF00FF"/>
                </a:solidFill>
              </a:rPr>
              <a:t> S</a:t>
            </a:r>
            <a:r>
              <a:rPr kumimoji="1" lang="en-US" altLang="zh-CN" smtClean="0">
                <a:solidFill>
                  <a:srgbClr val="A50021"/>
                </a:solidFill>
              </a:rPr>
              <a:t>un,  </a:t>
            </a:r>
            <a:r>
              <a:rPr kumimoji="1" lang="en-US" altLang="zh-CN" smtClean="0">
                <a:solidFill>
                  <a:srgbClr val="FF00FF"/>
                </a:solidFill>
              </a:rPr>
              <a:t>L</a:t>
            </a:r>
            <a:r>
              <a:rPr kumimoji="1" lang="en-US" altLang="zh-CN" smtClean="0">
                <a:solidFill>
                  <a:srgbClr val="A50021"/>
                </a:solidFill>
              </a:rPr>
              <a:t>i,  </a:t>
            </a:r>
            <a:r>
              <a:rPr kumimoji="1" lang="en-US" altLang="zh-CN" smtClean="0">
                <a:solidFill>
                  <a:srgbClr val="FF00FF"/>
                </a:solidFill>
              </a:rPr>
              <a:t>W</a:t>
            </a:r>
            <a:r>
              <a:rPr kumimoji="1" lang="en-US" altLang="zh-CN" smtClean="0">
                <a:solidFill>
                  <a:srgbClr val="A50021"/>
                </a:solidFill>
              </a:rPr>
              <a:t>u,  </a:t>
            </a:r>
            <a:r>
              <a:rPr kumimoji="1" lang="en-US" altLang="zh-CN" smtClean="0">
                <a:solidFill>
                  <a:srgbClr val="FF00FF"/>
                </a:solidFill>
              </a:rPr>
              <a:t>C</a:t>
            </a:r>
            <a:r>
              <a:rPr kumimoji="1" lang="en-US" altLang="zh-CN" smtClean="0">
                <a:solidFill>
                  <a:srgbClr val="A50021"/>
                </a:solidFill>
              </a:rPr>
              <a:t>hen,  </a:t>
            </a:r>
            <a:r>
              <a:rPr kumimoji="1" lang="en-US" altLang="zh-CN" smtClean="0">
                <a:solidFill>
                  <a:srgbClr val="FF00FF"/>
                </a:solidFill>
              </a:rPr>
              <a:t>H</a:t>
            </a:r>
            <a:r>
              <a:rPr kumimoji="1" lang="en-US" altLang="zh-CN" smtClean="0">
                <a:solidFill>
                  <a:srgbClr val="A50021"/>
                </a:solidFill>
              </a:rPr>
              <a:t>an,  </a:t>
            </a:r>
            <a:r>
              <a:rPr kumimoji="1" lang="en-US" altLang="zh-CN" smtClean="0">
                <a:solidFill>
                  <a:srgbClr val="FF00FF"/>
                </a:solidFill>
              </a:rPr>
              <a:t>Y</a:t>
            </a:r>
            <a:r>
              <a:rPr kumimoji="1" lang="en-US" altLang="zh-CN" smtClean="0">
                <a:solidFill>
                  <a:srgbClr val="A50021"/>
                </a:solidFill>
              </a:rPr>
              <a:t>e,  </a:t>
            </a:r>
            <a:r>
              <a:rPr kumimoji="1" lang="en-US" altLang="zh-CN" smtClean="0">
                <a:solidFill>
                  <a:srgbClr val="FF00FF"/>
                </a:solidFill>
              </a:rPr>
              <a:t>D</a:t>
            </a:r>
            <a:r>
              <a:rPr kumimoji="1" lang="en-US" altLang="zh-CN" smtClean="0">
                <a:solidFill>
                  <a:srgbClr val="A50021"/>
                </a:solidFill>
              </a:rPr>
              <a:t>ai}</a:t>
            </a:r>
            <a:r>
              <a:rPr kumimoji="1" lang="en-US" altLang="zh-CN" b="0" smtClean="0"/>
              <a:t> </a:t>
            </a:r>
          </a:p>
          <a:p>
            <a:pPr eaLnBrk="1" hangingPunct="1"/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(key) =[Ord(</a:t>
            </a:r>
            <a:r>
              <a:rPr lang="zh-CN" altLang="en-US" smtClean="0"/>
              <a:t>第一个字母</a:t>
            </a:r>
            <a:r>
              <a:rPr lang="en-US" altLang="zh-CN" smtClean="0"/>
              <a:t>) - Ord('A')+1]/2</a:t>
            </a:r>
          </a:p>
        </p:txBody>
      </p:sp>
      <p:graphicFrame>
        <p:nvGraphicFramePr>
          <p:cNvPr id="388148" name="Group 52"/>
          <p:cNvGraphicFramePr>
            <a:graphicFrameLocks noGrp="1"/>
          </p:cNvGraphicFramePr>
          <p:nvPr/>
        </p:nvGraphicFramePr>
        <p:xfrm>
          <a:off x="179388" y="3644900"/>
          <a:ext cx="8820150" cy="504825"/>
        </p:xfrm>
        <a:graphic>
          <a:graphicData uri="http://schemas.openxmlformats.org/drawingml/2006/table">
            <a:tbl>
              <a:tblPr/>
              <a:tblGrid>
                <a:gridCol w="630237"/>
                <a:gridCol w="631825"/>
                <a:gridCol w="628650"/>
                <a:gridCol w="628650"/>
                <a:gridCol w="630238"/>
                <a:gridCol w="631825"/>
                <a:gridCol w="630237"/>
                <a:gridCol w="630238"/>
                <a:gridCol w="630237"/>
                <a:gridCol w="630238"/>
                <a:gridCol w="627062"/>
                <a:gridCol w="630238"/>
                <a:gridCol w="630237"/>
                <a:gridCol w="630238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Chen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Dai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Han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Li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Qian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Sun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Wu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Ye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Zhao</a:t>
                      </a: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179388" y="3213100"/>
            <a:ext cx="8964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0     1     2     3     4    </a:t>
            </a:r>
            <a:r>
              <a:rPr lang="en-US" altLang="zh-CN"/>
              <a:t>5     </a:t>
            </a:r>
            <a:r>
              <a:rPr lang="en-US" altLang="zh-CN" smtClean="0"/>
              <a:t>6      7     </a:t>
            </a:r>
            <a:r>
              <a:rPr lang="en-US" altLang="zh-CN" dirty="0"/>
              <a:t>8     9   10    11    12   13</a:t>
            </a:r>
          </a:p>
        </p:txBody>
      </p:sp>
      <p:sp>
        <p:nvSpPr>
          <p:cNvPr id="388150" name="Rectangle 54"/>
          <p:cNvSpPr>
            <a:spLocks noChangeArrowheads="1"/>
          </p:cNvSpPr>
          <p:nvPr/>
        </p:nvSpPr>
        <p:spPr bwMode="auto">
          <a:xfrm>
            <a:off x="900113" y="4724400"/>
            <a:ext cx="3316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添加关键字 </a:t>
            </a:r>
            <a:r>
              <a:rPr lang="en-US" altLang="zh-CN">
                <a:solidFill>
                  <a:srgbClr val="FF0000"/>
                </a:solidFill>
              </a:rPr>
              <a:t>Z</a:t>
            </a:r>
            <a:r>
              <a:rPr lang="en-US" altLang="zh-CN">
                <a:solidFill>
                  <a:srgbClr val="A50021"/>
                </a:solidFill>
              </a:rPr>
              <a:t>hou </a:t>
            </a:r>
            <a:r>
              <a:rPr lang="zh-CN" altLang="en-US">
                <a:solidFill>
                  <a:srgbClr val="A50021"/>
                </a:solidFill>
              </a:rPr>
              <a:t>？</a:t>
            </a:r>
          </a:p>
        </p:txBody>
      </p:sp>
      <p:sp>
        <p:nvSpPr>
          <p:cNvPr id="388151" name="Rectangle 55"/>
          <p:cNvSpPr>
            <a:spLocks noChangeArrowheads="1"/>
          </p:cNvSpPr>
          <p:nvPr/>
        </p:nvSpPr>
        <p:spPr bwMode="auto">
          <a:xfrm>
            <a:off x="900113" y="5300663"/>
            <a:ext cx="3398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找另一个哈希函数？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8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8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8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49" grpId="0" autoUpdateAnimBg="0"/>
      <p:bldP spid="388150" grpId="0" autoUpdateAnimBg="0"/>
      <p:bldP spid="388151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F28AC-175A-4269-983E-ACD071DA7A9F}" type="slidenum">
              <a:rPr lang="en-US" altLang="zh-CN"/>
              <a:pPr>
                <a:defRPr/>
              </a:pPr>
              <a:t>129</a:t>
            </a:fld>
            <a:endParaRPr lang="en-US" altLang="zh-CN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什么是哈希函数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1)  </a:t>
            </a:r>
            <a:r>
              <a:rPr lang="zh-CN" altLang="en-US" smtClean="0">
                <a:solidFill>
                  <a:srgbClr val="A50021"/>
                </a:solidFill>
              </a:rPr>
              <a:t>哈希函数是一个映象</a:t>
            </a:r>
            <a:r>
              <a:rPr lang="en-US" altLang="zh-CN" smtClean="0"/>
              <a:t>, </a:t>
            </a:r>
            <a:r>
              <a:rPr lang="zh-CN" altLang="en-US" smtClean="0"/>
              <a:t>即：</a:t>
            </a:r>
          </a:p>
          <a:p>
            <a:pPr lvl="1" eaLnBrk="1" hangingPunct="1"/>
            <a:r>
              <a:rPr lang="zh-CN" altLang="en-US" smtClean="0"/>
              <a:t>将关键字的集合映射到某个地址集合上；</a:t>
            </a:r>
          </a:p>
          <a:p>
            <a:pPr eaLnBrk="1" hangingPunct="1"/>
            <a:r>
              <a:rPr lang="en-US" altLang="zh-CN" smtClean="0"/>
              <a:t>2) </a:t>
            </a:r>
            <a:r>
              <a:rPr lang="zh-CN" altLang="en-US" smtClean="0"/>
              <a:t>哈希函数是一个压缩映象</a:t>
            </a:r>
            <a:r>
              <a:rPr lang="en-US" altLang="zh-CN" smtClean="0"/>
              <a:t>, </a:t>
            </a:r>
            <a:r>
              <a:rPr lang="zh-CN" altLang="en-US" smtClean="0"/>
              <a:t>因此一般情况下</a:t>
            </a:r>
            <a:r>
              <a:rPr lang="en-US" altLang="zh-CN" smtClean="0"/>
              <a:t>, </a:t>
            </a:r>
            <a:r>
              <a:rPr lang="zh-CN" altLang="en-US" smtClean="0"/>
              <a:t>很</a:t>
            </a:r>
            <a:r>
              <a:rPr lang="zh-CN" altLang="en-US" smtClean="0">
                <a:solidFill>
                  <a:srgbClr val="A50021"/>
                </a:solidFill>
              </a:rPr>
              <a:t>容易产生“冲突”现象</a:t>
            </a:r>
            <a:r>
              <a:rPr lang="en-US" altLang="zh-CN" smtClean="0"/>
              <a:t>, </a:t>
            </a:r>
            <a:r>
              <a:rPr lang="zh-CN" altLang="en-US" smtClean="0"/>
              <a:t>即：</a:t>
            </a:r>
          </a:p>
          <a:p>
            <a:pPr lvl="1" eaLnBrk="1" hangingPunct="1"/>
            <a:r>
              <a:rPr lang="en-US" altLang="zh-CN" smtClean="0"/>
              <a:t>key1&lt; &gt; key2, </a:t>
            </a:r>
            <a:r>
              <a:rPr lang="zh-CN" altLang="en-US" smtClean="0"/>
              <a:t>而  </a:t>
            </a:r>
            <a:r>
              <a:rPr lang="en-US" altLang="zh-CN" i="1" smtClean="0"/>
              <a:t>f</a:t>
            </a:r>
            <a:r>
              <a:rPr lang="en-US" altLang="zh-CN" smtClean="0"/>
              <a:t>(key1) = </a:t>
            </a:r>
            <a:r>
              <a:rPr lang="en-US" altLang="zh-CN" i="1" smtClean="0"/>
              <a:t>f</a:t>
            </a:r>
            <a:r>
              <a:rPr lang="en-US" altLang="zh-CN" smtClean="0"/>
              <a:t>(key2)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 </a:t>
            </a:r>
            <a:r>
              <a:rPr lang="en-US" altLang="zh-CN" smtClean="0"/>
              <a:t>3) </a:t>
            </a:r>
            <a:r>
              <a:rPr lang="zh-CN" altLang="en-US" smtClean="0"/>
              <a:t>需要找到一种“</a:t>
            </a:r>
            <a:r>
              <a:rPr lang="zh-CN" altLang="en-US" smtClean="0">
                <a:solidFill>
                  <a:srgbClr val="A50021"/>
                </a:solidFill>
              </a:rPr>
              <a:t>处理冲突</a:t>
            </a:r>
            <a:r>
              <a:rPr lang="zh-CN" altLang="en-US" smtClean="0"/>
              <a:t>” 的方法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11A95-F450-454B-88AF-6F0FE3C5BC52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9.1.1</a:t>
            </a:r>
            <a:r>
              <a:rPr kumimoji="1" lang="zh-CN" altLang="en-US" smtClean="0"/>
              <a:t>静态查找表</a:t>
            </a:r>
            <a:endParaRPr kumimoji="1" lang="zh-CN" altLang="en-US" smtClean="0">
              <a:solidFill>
                <a:srgbClr val="990033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静态查找表的</a:t>
            </a:r>
            <a:r>
              <a:rPr kumimoji="1" lang="zh-CN" altLang="en-US" dirty="0" smtClean="0">
                <a:solidFill>
                  <a:srgbClr val="990033"/>
                </a:solidFill>
              </a:rPr>
              <a:t>顺序存储结构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755650" y="1916113"/>
            <a:ext cx="7200900" cy="22367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>
                <a:solidFill>
                  <a:srgbClr val="A50021"/>
                </a:solidFill>
              </a:rPr>
              <a:t>ElemType</a:t>
            </a:r>
            <a:r>
              <a:rPr lang="en-US" altLang="zh-CN" dirty="0">
                <a:solidFill>
                  <a:srgbClr val="A50021"/>
                </a:solidFill>
              </a:rPr>
              <a:t> *</a:t>
            </a:r>
            <a:r>
              <a:rPr lang="en-US" altLang="zh-CN" dirty="0" err="1">
                <a:solidFill>
                  <a:srgbClr val="A50021"/>
                </a:solidFill>
              </a:rPr>
              <a:t>elem</a:t>
            </a:r>
            <a:r>
              <a:rPr lang="en-US" altLang="zh-CN" dirty="0">
                <a:solidFill>
                  <a:srgbClr val="A50021"/>
                </a:solidFill>
              </a:rPr>
              <a:t>;</a:t>
            </a:r>
            <a:r>
              <a:rPr lang="en-US" altLang="zh-CN" dirty="0"/>
              <a:t> // </a:t>
            </a:r>
            <a:r>
              <a:rPr lang="zh-CN" altLang="en-US" dirty="0"/>
              <a:t>数据元素存储空间</a:t>
            </a:r>
            <a:r>
              <a:rPr lang="zh-CN" altLang="en-US" dirty="0">
                <a:solidFill>
                  <a:srgbClr val="A50021"/>
                </a:solidFill>
              </a:rPr>
              <a:t>基址</a:t>
            </a:r>
            <a:r>
              <a:rPr lang="en-US" altLang="zh-CN" dirty="0"/>
              <a:t>, </a:t>
            </a:r>
            <a:r>
              <a:rPr lang="zh-CN" altLang="en-US" dirty="0"/>
              <a:t>建表时按实际长度分配</a:t>
            </a:r>
            <a:r>
              <a:rPr lang="en-US" altLang="zh-CN" dirty="0"/>
              <a:t>, </a:t>
            </a:r>
            <a:r>
              <a:rPr lang="en-US" altLang="zh-CN" u="sng" dirty="0">
                <a:solidFill>
                  <a:srgbClr val="FF0000"/>
                </a:solidFill>
              </a:rPr>
              <a:t>0</a:t>
            </a:r>
            <a:r>
              <a:rPr lang="zh-CN" altLang="en-US" u="sng" dirty="0">
                <a:solidFill>
                  <a:srgbClr val="FF0000"/>
                </a:solidFill>
              </a:rPr>
              <a:t>号单元留空</a:t>
            </a:r>
          </a:p>
          <a:p>
            <a:pPr eaLnBrk="1" hangingPunct="1"/>
            <a:r>
              <a:rPr lang="zh-CN" altLang="en-US" dirty="0"/>
              <a:t>	</a:t>
            </a:r>
            <a:r>
              <a:rPr lang="en-US" altLang="zh-CN" dirty="0" err="1" smtClean="0">
                <a:solidFill>
                  <a:srgbClr val="A50021"/>
                </a:solidFill>
              </a:rPr>
              <a:t>int</a:t>
            </a:r>
            <a:r>
              <a:rPr lang="en-US" altLang="zh-CN" dirty="0" smtClean="0">
                <a:solidFill>
                  <a:srgbClr val="A50021"/>
                </a:solidFill>
              </a:rPr>
              <a:t>       </a:t>
            </a:r>
            <a:r>
              <a:rPr lang="en-US" altLang="zh-CN" dirty="0">
                <a:solidFill>
                  <a:srgbClr val="A50021"/>
                </a:solidFill>
              </a:rPr>
              <a:t>length</a:t>
            </a:r>
            <a:r>
              <a:rPr lang="en-US" altLang="zh-CN" dirty="0"/>
              <a:t>;    // </a:t>
            </a:r>
            <a:r>
              <a:rPr lang="zh-CN" altLang="en-US" dirty="0"/>
              <a:t>表的长度</a:t>
            </a:r>
          </a:p>
          <a:p>
            <a:pPr eaLnBrk="1" hangingPunct="1"/>
            <a:r>
              <a:rPr lang="en-US" altLang="zh-CN" dirty="0"/>
              <a:t>} </a:t>
            </a:r>
            <a:r>
              <a:rPr lang="en-US" altLang="zh-CN" dirty="0" err="1"/>
              <a:t>SSTable</a:t>
            </a:r>
            <a:r>
              <a:rPr lang="en-US" altLang="zh-CN" dirty="0"/>
              <a:t>;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755650" y="4292600"/>
            <a:ext cx="7200900" cy="1809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u="sng" dirty="0" err="1">
                <a:solidFill>
                  <a:srgbClr val="A50021"/>
                </a:solidFill>
              </a:rPr>
              <a:t>keyType</a:t>
            </a:r>
            <a:r>
              <a:rPr lang="en-US" altLang="zh-CN" u="sng" dirty="0">
                <a:solidFill>
                  <a:srgbClr val="A50021"/>
                </a:solidFill>
              </a:rPr>
              <a:t> key;    // </a:t>
            </a:r>
            <a:r>
              <a:rPr lang="zh-CN" altLang="en-US" u="sng" dirty="0">
                <a:solidFill>
                  <a:srgbClr val="A50021"/>
                </a:solidFill>
              </a:rPr>
              <a:t>关键字域</a:t>
            </a:r>
          </a:p>
          <a:p>
            <a:pPr eaLnBrk="1" hangingPunct="1"/>
            <a:r>
              <a:rPr lang="zh-CN" altLang="en-US" dirty="0" smtClean="0"/>
              <a:t>       </a:t>
            </a:r>
            <a:r>
              <a:rPr lang="en-US" altLang="zh-CN" dirty="0"/>
              <a:t>… </a:t>
            </a:r>
            <a:r>
              <a:rPr lang="en-US" altLang="zh-CN" dirty="0" smtClean="0"/>
              <a:t>…             </a:t>
            </a:r>
            <a:r>
              <a:rPr lang="en-US" altLang="zh-CN" dirty="0"/>
              <a:t>// </a:t>
            </a:r>
            <a:r>
              <a:rPr lang="zh-CN" altLang="en-US" dirty="0"/>
              <a:t>其它属性域</a:t>
            </a:r>
          </a:p>
          <a:p>
            <a:pPr eaLnBrk="1" hangingPunct="1"/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A50021"/>
                </a:solidFill>
              </a:rPr>
              <a:t>ElemType</a:t>
            </a:r>
            <a:r>
              <a:rPr lang="en-US" altLang="zh-CN" dirty="0"/>
              <a:t> ; </a:t>
            </a:r>
            <a:r>
              <a:rPr lang="en-US" altLang="zh-CN" dirty="0" err="1">
                <a:solidFill>
                  <a:srgbClr val="A50021"/>
                </a:solidFill>
              </a:rPr>
              <a:t>TElemType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B24BF-AB51-4DA9-BFB9-965A6FBE0085}" type="slidenum">
              <a:rPr lang="en-US" altLang="zh-CN"/>
              <a:pPr>
                <a:defRPr/>
              </a:pPr>
              <a:t>130</a:t>
            </a:fld>
            <a:endParaRPr lang="en-US" altLang="zh-CN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什么是哈希表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哈希表：</a:t>
            </a:r>
            <a:r>
              <a:rPr lang="zh-CN" altLang="en-US" smtClean="0"/>
              <a:t>根据设定的哈希函数 </a:t>
            </a:r>
            <a:r>
              <a:rPr lang="en-US" altLang="zh-CN" smtClean="0"/>
              <a:t>H(key) </a:t>
            </a:r>
            <a:r>
              <a:rPr lang="zh-CN" altLang="en-US" smtClean="0"/>
              <a:t>和所选中的处理冲突的方法</a:t>
            </a:r>
            <a:r>
              <a:rPr lang="en-US" altLang="zh-CN" smtClean="0"/>
              <a:t>, </a:t>
            </a:r>
            <a:r>
              <a:rPr lang="zh-CN" altLang="en-US" smtClean="0"/>
              <a:t>将一组关键字映象到一个有限的、地址连续的地址集 </a:t>
            </a:r>
            <a:r>
              <a:rPr lang="en-US" altLang="zh-CN" smtClean="0"/>
              <a:t>(</a:t>
            </a:r>
            <a:r>
              <a:rPr lang="zh-CN" altLang="en-US" smtClean="0"/>
              <a:t>区间</a:t>
            </a:r>
            <a:r>
              <a:rPr lang="en-US" altLang="zh-CN" smtClean="0"/>
              <a:t>) </a:t>
            </a:r>
            <a:r>
              <a:rPr lang="zh-CN" altLang="en-US" smtClean="0"/>
              <a:t>上</a:t>
            </a:r>
            <a:r>
              <a:rPr lang="en-US" altLang="zh-CN" smtClean="0"/>
              <a:t>, </a:t>
            </a:r>
            <a:r>
              <a:rPr lang="zh-CN" altLang="en-US" smtClean="0"/>
              <a:t>并以关键字在地址集中的“象”作为相应记录在表中的存储位置</a:t>
            </a:r>
            <a:r>
              <a:rPr lang="en-US" altLang="zh-CN" smtClean="0"/>
              <a:t>, </a:t>
            </a:r>
            <a:r>
              <a:rPr lang="zh-CN" altLang="en-US" smtClean="0"/>
              <a:t>如此构造所得的查找表称之为“</a:t>
            </a:r>
            <a:r>
              <a:rPr lang="zh-CN" altLang="en-US" smtClean="0">
                <a:solidFill>
                  <a:srgbClr val="A50021"/>
                </a:solidFill>
              </a:rPr>
              <a:t>哈希表</a:t>
            </a:r>
            <a:r>
              <a:rPr lang="zh-CN" altLang="en-US" smtClean="0"/>
              <a:t>”。</a:t>
            </a:r>
          </a:p>
          <a:p>
            <a:pPr eaLnBrk="1" hangingPunct="1"/>
            <a:r>
              <a:rPr lang="zh-CN" altLang="en-US" smtClean="0"/>
              <a:t>问题：</a:t>
            </a:r>
          </a:p>
          <a:p>
            <a:pPr lvl="1" eaLnBrk="1" hangingPunct="1"/>
            <a:r>
              <a:rPr lang="zh-CN" altLang="en-US" smtClean="0"/>
              <a:t>构造哈希函数</a:t>
            </a:r>
          </a:p>
          <a:p>
            <a:pPr lvl="1" eaLnBrk="1" hangingPunct="1"/>
            <a:r>
              <a:rPr lang="zh-CN" altLang="en-US" smtClean="0"/>
              <a:t>解决冲突方法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4206D4-BA9C-4D2A-98A3-0172598BADEF}" type="slidenum">
              <a:rPr lang="en-US" altLang="zh-CN"/>
              <a:pPr>
                <a:defRPr/>
              </a:pPr>
              <a:t>131</a:t>
            </a:fld>
            <a:endParaRPr lang="en-US" altLang="zh-CN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rgbClr val="A50021"/>
                </a:solidFill>
                <a:effectLst/>
              </a:rPr>
              <a:t>9.3.2 </a:t>
            </a:r>
            <a:r>
              <a:rPr kumimoji="1" lang="zh-CN" altLang="en-US" smtClean="0">
                <a:solidFill>
                  <a:srgbClr val="A50021"/>
                </a:solidFill>
                <a:effectLst/>
              </a:rPr>
              <a:t>构造哈希函数的方法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对数字的关键字可有下列构造方法：</a:t>
            </a:r>
          </a:p>
          <a:p>
            <a:pPr lvl="1"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直接定址法</a:t>
            </a:r>
          </a:p>
          <a:p>
            <a:pPr lvl="1"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数字分析法</a:t>
            </a:r>
          </a:p>
          <a:p>
            <a:pPr lvl="1"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平方取中法</a:t>
            </a:r>
          </a:p>
          <a:p>
            <a:pPr lvl="1" eaLnBrk="1" hangingPunct="1"/>
            <a:r>
              <a:rPr lang="en-US" altLang="zh-CN" dirty="0" smtClean="0"/>
              <a:t>4. </a:t>
            </a:r>
            <a:r>
              <a:rPr lang="zh-CN" altLang="en-US" dirty="0" smtClean="0"/>
              <a:t>折叠法</a:t>
            </a:r>
          </a:p>
          <a:p>
            <a:pPr lvl="1" eaLnBrk="1" hangingPunct="1"/>
            <a:r>
              <a:rPr lang="en-US" altLang="zh-CN" dirty="0" smtClean="0"/>
              <a:t>5. </a:t>
            </a:r>
            <a:r>
              <a:rPr lang="zh-CN" altLang="en-US" dirty="0" smtClean="0"/>
              <a:t>除留余数法</a:t>
            </a:r>
          </a:p>
          <a:p>
            <a:pPr lvl="1" eaLnBrk="1" hangingPunct="1"/>
            <a:r>
              <a:rPr lang="en-US" altLang="zh-CN" dirty="0" smtClean="0"/>
              <a:t>6. </a:t>
            </a:r>
            <a:r>
              <a:rPr lang="zh-CN" altLang="en-US" dirty="0" smtClean="0"/>
              <a:t>随机数法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733800" y="1700213"/>
            <a:ext cx="5218113" cy="18097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6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H(key)</a:t>
            </a:r>
            <a:r>
              <a:rPr lang="zh-CN" altLang="en-US"/>
              <a:t>为关键字的线性函数</a:t>
            </a:r>
          </a:p>
          <a:p>
            <a:r>
              <a:rPr lang="en-US" altLang="zh-CN"/>
              <a:t>H(key) = a×key + b</a:t>
            </a:r>
          </a:p>
          <a:p>
            <a:r>
              <a:rPr lang="zh-CN" altLang="en-US">
                <a:solidFill>
                  <a:srgbClr val="A50021"/>
                </a:solidFill>
              </a:rPr>
              <a:t>仅适合于：</a:t>
            </a:r>
          </a:p>
          <a:p>
            <a:r>
              <a:rPr lang="zh-CN" altLang="en-US">
                <a:solidFill>
                  <a:srgbClr val="A50021"/>
                </a:solidFill>
              </a:rPr>
              <a:t>地址集合大小 </a:t>
            </a:r>
            <a:r>
              <a:rPr lang="en-US" altLang="zh-CN">
                <a:solidFill>
                  <a:srgbClr val="A50021"/>
                </a:solidFill>
              </a:rPr>
              <a:t>= </a:t>
            </a:r>
            <a:r>
              <a:rPr lang="zh-CN" altLang="en-US">
                <a:solidFill>
                  <a:srgbClr val="A50021"/>
                </a:solidFill>
              </a:rPr>
              <a:t>关键字集合大小</a:t>
            </a:r>
          </a:p>
        </p:txBody>
      </p:sp>
      <p:sp>
        <p:nvSpPr>
          <p:cNvPr id="391174" name="AutoShape 6"/>
          <p:cNvSpPr>
            <a:spLocks noChangeArrowheads="1"/>
          </p:cNvSpPr>
          <p:nvPr/>
        </p:nvSpPr>
        <p:spPr bwMode="auto">
          <a:xfrm>
            <a:off x="3230563" y="1916113"/>
            <a:ext cx="503237" cy="217487"/>
          </a:xfrm>
          <a:prstGeom prst="rightArrow">
            <a:avLst>
              <a:gd name="adj1" fmla="val 50000"/>
              <a:gd name="adj2" fmla="val 57847"/>
            </a:avLst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1176" name="AutoShape 8"/>
          <p:cNvSpPr>
            <a:spLocks noChangeArrowheads="1"/>
          </p:cNvSpPr>
          <p:nvPr/>
        </p:nvSpPr>
        <p:spPr bwMode="auto">
          <a:xfrm>
            <a:off x="3230563" y="3933825"/>
            <a:ext cx="503237" cy="217488"/>
          </a:xfrm>
          <a:prstGeom prst="rightArrow">
            <a:avLst>
              <a:gd name="adj1" fmla="val 50000"/>
              <a:gd name="adj2" fmla="val 57847"/>
            </a:avLst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1178" name="Rectangle 10"/>
          <p:cNvSpPr>
            <a:spLocks noChangeArrowheads="1"/>
          </p:cNvSpPr>
          <p:nvPr/>
        </p:nvSpPr>
        <p:spPr bwMode="auto">
          <a:xfrm>
            <a:off x="3842196" y="2111375"/>
            <a:ext cx="5194300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66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取关键字的若干位组成哈希地址</a:t>
            </a:r>
          </a:p>
        </p:txBody>
      </p:sp>
      <p:sp>
        <p:nvSpPr>
          <p:cNvPr id="391179" name="AutoShape 11"/>
          <p:cNvSpPr>
            <a:spLocks noChangeArrowheads="1"/>
          </p:cNvSpPr>
          <p:nvPr/>
        </p:nvSpPr>
        <p:spPr bwMode="auto">
          <a:xfrm>
            <a:off x="3230563" y="2349500"/>
            <a:ext cx="503237" cy="217488"/>
          </a:xfrm>
          <a:prstGeom prst="rightArrow">
            <a:avLst>
              <a:gd name="adj1" fmla="val 50000"/>
              <a:gd name="adj2" fmla="val 57847"/>
            </a:avLst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1180" name="Rectangle 12"/>
          <p:cNvSpPr>
            <a:spLocks noChangeArrowheads="1"/>
          </p:cNvSpPr>
          <p:nvPr/>
        </p:nvSpPr>
        <p:spPr bwMode="auto">
          <a:xfrm>
            <a:off x="3733800" y="2667000"/>
            <a:ext cx="5410200" cy="955675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取关键字平方后的中间几位为哈希地址</a:t>
            </a:r>
          </a:p>
        </p:txBody>
      </p:sp>
      <p:sp>
        <p:nvSpPr>
          <p:cNvPr id="391181" name="AutoShape 13"/>
          <p:cNvSpPr>
            <a:spLocks noChangeArrowheads="1"/>
          </p:cNvSpPr>
          <p:nvPr/>
        </p:nvSpPr>
        <p:spPr bwMode="auto">
          <a:xfrm>
            <a:off x="3230563" y="2905125"/>
            <a:ext cx="503237" cy="217488"/>
          </a:xfrm>
          <a:prstGeom prst="rightArrow">
            <a:avLst>
              <a:gd name="adj1" fmla="val 50000"/>
              <a:gd name="adj2" fmla="val 57847"/>
            </a:avLst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1182" name="Rectangle 14"/>
          <p:cNvSpPr>
            <a:spLocks noChangeArrowheads="1"/>
          </p:cNvSpPr>
          <p:nvPr/>
        </p:nvSpPr>
        <p:spPr bwMode="auto">
          <a:xfrm>
            <a:off x="3733800" y="3200400"/>
            <a:ext cx="5410200" cy="1382713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将关键字分割成位数相同的几部分</a:t>
            </a:r>
            <a:r>
              <a:rPr lang="en-US" altLang="zh-CN"/>
              <a:t>, </a:t>
            </a:r>
            <a:r>
              <a:rPr lang="zh-CN" altLang="en-US"/>
              <a:t>然后取这几部分的叠加和作为哈希地址。 </a:t>
            </a:r>
          </a:p>
        </p:txBody>
      </p:sp>
      <p:sp>
        <p:nvSpPr>
          <p:cNvPr id="391183" name="AutoShape 15"/>
          <p:cNvSpPr>
            <a:spLocks noChangeArrowheads="1"/>
          </p:cNvSpPr>
          <p:nvPr/>
        </p:nvSpPr>
        <p:spPr bwMode="auto">
          <a:xfrm>
            <a:off x="3230563" y="3438525"/>
            <a:ext cx="503237" cy="217488"/>
          </a:xfrm>
          <a:prstGeom prst="rightArrow">
            <a:avLst>
              <a:gd name="adj1" fmla="val 50000"/>
              <a:gd name="adj2" fmla="val 57847"/>
            </a:avLst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3733800" y="3789363"/>
            <a:ext cx="5593198" cy="1384995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66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H(key) = key MOD p</a:t>
            </a:r>
          </a:p>
          <a:p>
            <a:r>
              <a:rPr lang="en-US" altLang="zh-CN" dirty="0"/>
              <a:t>p</a:t>
            </a:r>
            <a:r>
              <a:rPr lang="zh-CN" altLang="en-US" dirty="0" smtClean="0"/>
              <a:t>一般取小于表长</a:t>
            </a:r>
            <a:r>
              <a:rPr lang="en-US" altLang="zh-CN" dirty="0" smtClean="0"/>
              <a:t>(m)</a:t>
            </a:r>
            <a:r>
              <a:rPr lang="zh-CN" altLang="en-US" dirty="0" smtClean="0"/>
              <a:t>的最小素数</a:t>
            </a:r>
            <a:endParaRPr lang="en-US" altLang="zh-CN" dirty="0" smtClean="0"/>
          </a:p>
          <a:p>
            <a:r>
              <a:rPr lang="zh-CN" altLang="en-US" dirty="0" smtClean="0"/>
              <a:t>或者不包含小于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的质因数的合数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39057" y="5483999"/>
            <a:ext cx="8554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00CC"/>
              </a:buClr>
              <a:buFontTx/>
              <a:buChar char="•"/>
            </a:pPr>
            <a:r>
              <a:rPr kumimoji="0" lang="zh-CN" altLang="en-US" kern="0" dirty="0">
                <a:solidFill>
                  <a:srgbClr val="000000"/>
                </a:solidFill>
                <a:latin typeface="Times New Roman"/>
                <a:ea typeface="楷体_GB2312"/>
              </a:rPr>
              <a:t>若是非数字关键字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kumimoji="0" lang="zh-CN" altLang="en-US" kern="0" dirty="0">
                <a:solidFill>
                  <a:srgbClr val="000000"/>
                </a:solidFill>
                <a:latin typeface="Times New Roman"/>
                <a:ea typeface="楷体_GB2312"/>
              </a:rPr>
              <a:t>则需先对其进行数字化处理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11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11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11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11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 build="p" animBg="1" autoUpdateAnimBg="0" advAuto="0"/>
      <p:bldP spid="391174" grpId="0" animBg="1"/>
      <p:bldP spid="391176" grpId="0" animBg="1"/>
      <p:bldP spid="391178" grpId="0" build="p" animBg="1" autoUpdateAnimBg="0" advAuto="0"/>
      <p:bldP spid="391179" grpId="0" animBg="1"/>
      <p:bldP spid="391180" grpId="0" build="p" animBg="1" autoUpdateAnimBg="0" advAuto="0"/>
      <p:bldP spid="391181" grpId="0" animBg="1"/>
      <p:bldP spid="391182" grpId="0" build="p" animBg="1" autoUpdateAnimBg="0" advAuto="0"/>
      <p:bldP spid="391183" grpId="0" animBg="1"/>
      <p:bldP spid="391175" grpId="0" animBg="1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B64FA-AC75-44BF-BA76-15390CBA8FA0}" type="slidenum">
              <a:rPr lang="en-US" altLang="zh-CN"/>
              <a:pPr>
                <a:defRPr/>
              </a:pPr>
              <a:t>132</a:t>
            </a:fld>
            <a:endParaRPr lang="en-US" altLang="zh-CN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9.3.3 </a:t>
            </a:r>
            <a:r>
              <a:rPr lang="zh-CN" altLang="en-US" smtClean="0"/>
              <a:t>处理冲突的方法 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324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“</a:t>
            </a:r>
            <a:r>
              <a:rPr lang="zh-CN" altLang="en-US" dirty="0" smtClean="0"/>
              <a:t>处理冲突” 的实际含义是：</a:t>
            </a:r>
          </a:p>
          <a:p>
            <a:pPr lvl="1" eaLnBrk="1" hangingPunct="1"/>
            <a:r>
              <a:rPr lang="zh-CN" altLang="en-US" dirty="0" smtClean="0"/>
              <a:t>为产生冲突的地址寻找下一个哈希地址。</a:t>
            </a:r>
          </a:p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例如</a:t>
            </a:r>
            <a:r>
              <a:rPr lang="en-US" altLang="zh-CN" dirty="0" smtClean="0">
                <a:solidFill>
                  <a:srgbClr val="A50021"/>
                </a:solidFill>
              </a:rPr>
              <a:t>:  </a:t>
            </a:r>
            <a:r>
              <a:rPr lang="zh-CN" altLang="en-US" dirty="0" smtClean="0">
                <a:solidFill>
                  <a:srgbClr val="A50021"/>
                </a:solidFill>
              </a:rPr>
              <a:t>关键字集合 </a:t>
            </a:r>
          </a:p>
        </p:txBody>
      </p:sp>
      <p:sp>
        <p:nvSpPr>
          <p:cNvPr id="5" name="Rectangle 79"/>
          <p:cNvSpPr>
            <a:spLocks noChangeArrowheads="1"/>
          </p:cNvSpPr>
          <p:nvPr/>
        </p:nvSpPr>
        <p:spPr bwMode="auto">
          <a:xfrm>
            <a:off x="642910" y="4929198"/>
            <a:ext cx="7689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>
                <a:solidFill>
                  <a:srgbClr val="A50021"/>
                </a:solidFill>
              </a:rPr>
              <a:t>设定</a:t>
            </a:r>
            <a:r>
              <a:rPr kumimoji="0" lang="en-US" altLang="zh-CN" dirty="0">
                <a:solidFill>
                  <a:srgbClr val="A50021"/>
                </a:solidFill>
              </a:rPr>
              <a:t>H(key) = </a:t>
            </a:r>
            <a:r>
              <a:rPr kumimoji="0" lang="en-US" altLang="zh-CN" dirty="0" smtClean="0">
                <a:solidFill>
                  <a:srgbClr val="A50021"/>
                </a:solidFill>
              </a:rPr>
              <a:t>key MOD </a:t>
            </a:r>
            <a:r>
              <a:rPr kumimoji="0" lang="en-US" altLang="zh-CN" dirty="0">
                <a:solidFill>
                  <a:srgbClr val="A50021"/>
                </a:solidFill>
              </a:rPr>
              <a:t>11 ( </a:t>
            </a:r>
            <a:r>
              <a:rPr kumimoji="0" lang="zh-CN" altLang="en-US" dirty="0">
                <a:solidFill>
                  <a:srgbClr val="A50021"/>
                </a:solidFill>
              </a:rPr>
              <a:t>表长</a:t>
            </a:r>
            <a:r>
              <a:rPr kumimoji="0" lang="en-US" altLang="zh-CN" dirty="0">
                <a:solidFill>
                  <a:srgbClr val="A50021"/>
                </a:solidFill>
              </a:rPr>
              <a:t>=11 </a:t>
            </a:r>
            <a:r>
              <a:rPr kumimoji="0" lang="en-US" altLang="zh-CN" dirty="0" smtClean="0">
                <a:solidFill>
                  <a:srgbClr val="A50021"/>
                </a:solidFill>
              </a:rPr>
              <a:t>)</a:t>
            </a:r>
            <a:endParaRPr kumimoji="0" lang="en-US" altLang="zh-CN" dirty="0">
              <a:solidFill>
                <a:srgbClr val="A5002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7224" y="2928934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k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19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36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25867"/>
              </p:ext>
            </p:extLst>
          </p:nvPr>
        </p:nvGraphicFramePr>
        <p:xfrm>
          <a:off x="857224" y="3500438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H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9" name="任意多边形 8"/>
          <p:cNvSpPr/>
          <p:nvPr/>
        </p:nvSpPr>
        <p:spPr bwMode="auto">
          <a:xfrm>
            <a:off x="2571736" y="4000504"/>
            <a:ext cx="677918" cy="252248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252248">
                <a:moveTo>
                  <a:pt x="0" y="0"/>
                </a:moveTo>
                <a:cubicBezTo>
                  <a:pt x="93279" y="126124"/>
                  <a:pt x="186559" y="252248"/>
                  <a:pt x="299545" y="252248"/>
                </a:cubicBezTo>
                <a:cubicBezTo>
                  <a:pt x="412531" y="252248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4500562" y="4000504"/>
            <a:ext cx="1357322" cy="261610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  <a:gd name="connsiteX0" fmla="*/ 0 w 677918"/>
              <a:gd name="connsiteY0" fmla="*/ 0 h 126124"/>
              <a:gd name="connsiteX1" fmla="*/ 299545 w 677918"/>
              <a:gd name="connsiteY1" fmla="*/ 114473 h 126124"/>
              <a:gd name="connsiteX2" fmla="*/ 677918 w 677918"/>
              <a:gd name="connsiteY2" fmla="*/ 0 h 12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126124">
                <a:moveTo>
                  <a:pt x="0" y="0"/>
                </a:moveTo>
                <a:cubicBezTo>
                  <a:pt x="93279" y="126124"/>
                  <a:pt x="186559" y="114473"/>
                  <a:pt x="299545" y="114473"/>
                </a:cubicBezTo>
                <a:cubicBezTo>
                  <a:pt x="412531" y="114473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3786182" y="4000504"/>
            <a:ext cx="3429024" cy="523220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252248">
                <a:moveTo>
                  <a:pt x="0" y="0"/>
                </a:moveTo>
                <a:cubicBezTo>
                  <a:pt x="93279" y="126124"/>
                  <a:pt x="186559" y="252248"/>
                  <a:pt x="299545" y="252248"/>
                </a:cubicBezTo>
                <a:cubicBezTo>
                  <a:pt x="412531" y="252248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Rectangle 79"/>
          <p:cNvSpPr>
            <a:spLocks noChangeArrowheads="1"/>
          </p:cNvSpPr>
          <p:nvPr/>
        </p:nvSpPr>
        <p:spPr bwMode="auto">
          <a:xfrm>
            <a:off x="642910" y="5817715"/>
            <a:ext cx="7689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/>
              <a:t>装填因子 </a:t>
            </a:r>
            <a:r>
              <a:rPr kumimoji="0" lang="el-GR" altLang="zh-CN" dirty="0" smtClean="0"/>
              <a:t>α</a:t>
            </a:r>
            <a:r>
              <a:rPr kumimoji="0" lang="en-US" altLang="zh-CN" dirty="0" smtClean="0"/>
              <a:t>=</a:t>
            </a:r>
            <a:r>
              <a:rPr kumimoji="0" lang="zh-CN" altLang="en-US" dirty="0" smtClean="0"/>
              <a:t>记录数</a:t>
            </a:r>
            <a:r>
              <a:rPr kumimoji="0" lang="en-US" altLang="zh-CN" dirty="0" smtClean="0"/>
              <a:t>/</a:t>
            </a:r>
            <a:r>
              <a:rPr kumimoji="0" lang="zh-CN" altLang="en-US" dirty="0" smtClean="0"/>
              <a:t>表长</a:t>
            </a:r>
            <a:endParaRPr kumimoji="0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6000760" y="5786454"/>
            <a:ext cx="2469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dirty="0" smtClean="0"/>
              <a:t>上例中</a:t>
            </a:r>
            <a:r>
              <a:rPr kumimoji="0" lang="el-GR" altLang="zh-CN" dirty="0" smtClean="0"/>
              <a:t>α </a:t>
            </a:r>
            <a:r>
              <a:rPr kumimoji="0" lang="en-US" altLang="zh-CN" dirty="0" smtClean="0"/>
              <a:t>= 9/11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612C9-A5BE-48A6-B246-73FB058F61B8}" type="slidenum">
              <a:rPr lang="en-US" altLang="zh-CN"/>
              <a:pPr>
                <a:defRPr/>
              </a:pPr>
              <a:t>133</a:t>
            </a:fld>
            <a:endParaRPr lang="en-US" altLang="zh-CN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1) </a:t>
            </a:r>
            <a:r>
              <a:rPr lang="zh-CN" altLang="en-US" smtClean="0"/>
              <a:t>开放定址法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为产生冲突的地址 </a:t>
            </a:r>
            <a:r>
              <a:rPr kumimoji="1" lang="en-US" altLang="zh-CN" dirty="0" smtClean="0"/>
              <a:t>H(key) </a:t>
            </a:r>
            <a:r>
              <a:rPr kumimoji="1" lang="zh-CN" altLang="en-US" dirty="0" smtClean="0"/>
              <a:t>求得一个地址序列：</a:t>
            </a:r>
          </a:p>
          <a:p>
            <a:pPr lvl="1" eaLnBrk="1" hangingPunct="1"/>
            <a:r>
              <a:rPr kumimoji="1" lang="en-US" altLang="zh-CN" dirty="0" smtClean="0"/>
              <a:t>H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,  H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 H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 …,  H</a:t>
            </a:r>
            <a:r>
              <a:rPr kumimoji="1" lang="en-US" altLang="zh-CN" baseline="-25000" dirty="0" smtClean="0"/>
              <a:t>s</a:t>
            </a:r>
            <a:r>
              <a:rPr kumimoji="1" lang="en-US" altLang="zh-CN" dirty="0" smtClean="0"/>
              <a:t>     </a:t>
            </a:r>
            <a:r>
              <a:rPr kumimoji="1" lang="en-US" altLang="zh-CN" i="1" dirty="0" smtClean="0"/>
              <a:t>1≤ s≤m-1</a:t>
            </a:r>
          </a:p>
          <a:p>
            <a:pPr lvl="1" eaLnBrk="1" hangingPunct="1"/>
            <a:r>
              <a:rPr kumimoji="1" lang="zh-CN" altLang="en-US" dirty="0" smtClean="0"/>
              <a:t>其中：</a:t>
            </a:r>
            <a:r>
              <a:rPr kumimoji="1" lang="en-US" altLang="zh-CN" dirty="0" smtClean="0"/>
              <a:t>H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 = H(key)</a:t>
            </a:r>
          </a:p>
          <a:p>
            <a:pPr lvl="1" eaLnBrk="1" hangingPunct="1"/>
            <a:r>
              <a:rPr kumimoji="1" lang="en-US" altLang="zh-CN" dirty="0" smtClean="0"/>
              <a:t> Hi = ( H(key) + </a:t>
            </a:r>
            <a:r>
              <a:rPr kumimoji="1" lang="en-US" altLang="zh-CN" i="1" dirty="0" err="1" smtClean="0"/>
              <a:t>d</a:t>
            </a:r>
            <a:r>
              <a:rPr kumimoji="1" lang="en-US" altLang="zh-CN" i="1" baseline="-25000" dirty="0" err="1" smtClean="0"/>
              <a:t>i</a:t>
            </a:r>
            <a:r>
              <a:rPr kumimoji="1" lang="en-US" altLang="zh-CN" i="1" dirty="0" smtClean="0"/>
              <a:t> </a:t>
            </a:r>
            <a:r>
              <a:rPr kumimoji="1" lang="en-US" altLang="zh-CN" dirty="0" smtClean="0"/>
              <a:t>) MOD m       </a:t>
            </a:r>
            <a:r>
              <a:rPr kumimoji="1" lang="en-US" altLang="zh-CN" i="1" dirty="0" err="1" smtClean="0"/>
              <a:t>i</a:t>
            </a:r>
            <a:r>
              <a:rPr kumimoji="1" lang="en-US" altLang="zh-CN" i="1" dirty="0" smtClean="0"/>
              <a:t>=1,  2,  …,  s</a:t>
            </a:r>
          </a:p>
          <a:p>
            <a:pPr lvl="1" eaLnBrk="1" hangingPunct="1"/>
            <a:r>
              <a:rPr kumimoji="1" lang="en-US" altLang="zh-CN" i="1" dirty="0" err="1" smtClean="0"/>
              <a:t>d</a:t>
            </a:r>
            <a:r>
              <a:rPr kumimoji="1" lang="en-US" altLang="zh-CN" i="1" baseline="-25000" dirty="0" err="1" smtClean="0"/>
              <a:t>i</a:t>
            </a:r>
            <a:r>
              <a:rPr kumimoji="1" lang="zh-CN" altLang="en-US" dirty="0" smtClean="0"/>
              <a:t>称为增量</a:t>
            </a:r>
          </a:p>
          <a:p>
            <a:pPr eaLnBrk="1" hangingPunct="1"/>
            <a:r>
              <a:rPr kumimoji="1" lang="zh-CN" altLang="en-US" dirty="0" smtClean="0"/>
              <a:t>对增量 </a:t>
            </a:r>
            <a:r>
              <a:rPr kumimoji="1" lang="en-US" altLang="zh-CN" i="1" dirty="0" err="1" smtClean="0"/>
              <a:t>di</a:t>
            </a:r>
            <a:r>
              <a:rPr kumimoji="1" lang="en-US" altLang="zh-CN" i="1" dirty="0" smtClean="0"/>
              <a:t>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有三种取法：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B4BF6-72E0-4DC3-B671-CA38925250A7}" type="slidenum">
              <a:rPr lang="en-US" altLang="zh-CN"/>
              <a:pPr>
                <a:defRPr/>
              </a:pPr>
              <a:t>134</a:t>
            </a:fld>
            <a:endParaRPr lang="en-US" altLang="zh-CN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1) </a:t>
            </a:r>
            <a:r>
              <a:rPr lang="zh-CN" altLang="en-US" dirty="0" smtClean="0"/>
              <a:t>开放定址法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47834"/>
            <a:ext cx="8642350" cy="495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1)</a:t>
            </a:r>
            <a:r>
              <a:rPr lang="zh-CN" altLang="en-US" dirty="0" smtClean="0"/>
              <a:t>线性探测再散列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dirty="0" err="1" smtClean="0">
                <a:solidFill>
                  <a:srgbClr val="FF000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 = c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 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A50021"/>
                </a:solidFill>
              </a:rPr>
              <a:t>   </a:t>
            </a:r>
          </a:p>
          <a:p>
            <a:pPr lvl="1" algn="just" eaLnBrk="1" hangingPunct="1"/>
            <a:r>
              <a:rPr lang="zh-CN" altLang="en-US" dirty="0" smtClean="0">
                <a:solidFill>
                  <a:srgbClr val="A50021"/>
                </a:solidFill>
              </a:rPr>
              <a:t>最简单的情况  </a:t>
            </a:r>
            <a:r>
              <a:rPr lang="en-US" altLang="zh-CN" i="1" dirty="0" smtClean="0">
                <a:solidFill>
                  <a:srgbClr val="A50021"/>
                </a:solidFill>
              </a:rPr>
              <a:t>c</a:t>
            </a:r>
            <a:r>
              <a:rPr lang="en-US" altLang="zh-CN" dirty="0" smtClean="0">
                <a:solidFill>
                  <a:srgbClr val="A50021"/>
                </a:solidFill>
              </a:rPr>
              <a:t>=1, </a:t>
            </a:r>
            <a:r>
              <a:rPr lang="en-US" altLang="zh-CN" dirty="0" err="1" smtClean="0">
                <a:solidFill>
                  <a:srgbClr val="A50021"/>
                </a:solidFill>
              </a:rPr>
              <a:t>di</a:t>
            </a:r>
            <a:r>
              <a:rPr lang="zh-CN" altLang="en-US" dirty="0" smtClean="0">
                <a:solidFill>
                  <a:srgbClr val="A50021"/>
                </a:solidFill>
              </a:rPr>
              <a:t>＝</a:t>
            </a:r>
            <a:r>
              <a:rPr lang="en-US" altLang="zh-CN" dirty="0" smtClean="0">
                <a:solidFill>
                  <a:srgbClr val="A50021"/>
                </a:solidFill>
              </a:rPr>
              <a:t>1, 2, 3, 4, ……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rgbClr val="A50021"/>
                </a:solidFill>
              </a:rPr>
              <a:t>2) </a:t>
            </a:r>
            <a:r>
              <a:rPr lang="zh-CN" altLang="en-US" dirty="0" smtClean="0">
                <a:solidFill>
                  <a:srgbClr val="A50021"/>
                </a:solidFill>
              </a:rPr>
              <a:t>平方探测再散列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dirty="0" err="1" smtClean="0">
                <a:solidFill>
                  <a:srgbClr val="FF000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  -1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  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  -2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  3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 -3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 …, </a:t>
            </a:r>
            <a:r>
              <a:rPr lang="en-US" altLang="zh-CN" u="sng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, 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rgbClr val="A50021"/>
                </a:solidFill>
              </a:rPr>
              <a:t>3) </a:t>
            </a:r>
            <a:r>
              <a:rPr lang="zh-CN" altLang="en-US" dirty="0" smtClean="0">
                <a:solidFill>
                  <a:srgbClr val="A50021"/>
                </a:solidFill>
              </a:rPr>
              <a:t>随机探测再散列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dirty="0" err="1" smtClean="0">
                <a:solidFill>
                  <a:srgbClr val="FF000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是一组伪随机数列</a:t>
            </a:r>
            <a:r>
              <a:rPr lang="zh-CN" altLang="en-US" dirty="0" smtClean="0">
                <a:solidFill>
                  <a:srgbClr val="A50021"/>
                </a:solidFill>
              </a:rPr>
              <a:t>   或者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dirty="0" err="1" smtClean="0">
                <a:solidFill>
                  <a:srgbClr val="FF000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=i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×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H</a:t>
            </a:r>
            <a:r>
              <a:rPr lang="en-US" altLang="zh-CN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key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sym typeface="Symbol" pitchFamily="18" charset="2"/>
              </a:rPr>
              <a:t>(</a:t>
            </a:r>
            <a:r>
              <a:rPr lang="zh-CN" altLang="en-US" dirty="0" smtClean="0">
                <a:solidFill>
                  <a:srgbClr val="A50021"/>
                </a:solidFill>
                <a:sym typeface="Symbol" pitchFamily="18" charset="2"/>
              </a:rPr>
              <a:t>又称双散列函数探测</a:t>
            </a:r>
            <a:r>
              <a:rPr lang="en-US" altLang="zh-CN" dirty="0" smtClean="0">
                <a:solidFill>
                  <a:srgbClr val="A50021"/>
                </a:solidFill>
                <a:sym typeface="Symbol" pitchFamily="18" charset="2"/>
              </a:rPr>
              <a:t>)</a:t>
            </a:r>
            <a:endParaRPr lang="zh-CN" altLang="en-US" dirty="0" smtClean="0">
              <a:solidFill>
                <a:srgbClr val="A50021"/>
              </a:solidFill>
            </a:endParaRPr>
          </a:p>
        </p:txBody>
      </p:sp>
      <p:sp>
        <p:nvSpPr>
          <p:cNvPr id="129029" name="Rectangle 4"/>
          <p:cNvSpPr>
            <a:spLocks noChangeArrowheads="1"/>
          </p:cNvSpPr>
          <p:nvPr/>
        </p:nvSpPr>
        <p:spPr bwMode="auto">
          <a:xfrm>
            <a:off x="381000" y="1023974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dirty="0"/>
              <a:t>对增量 </a:t>
            </a:r>
            <a:r>
              <a:rPr lang="en-US" altLang="zh-CN" i="1" dirty="0" err="1"/>
              <a:t>di</a:t>
            </a:r>
            <a:r>
              <a:rPr lang="en-US" altLang="zh-CN" i="1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有三种取法：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78824" y="6427788"/>
            <a:ext cx="2133600" cy="457200"/>
          </a:xfrm>
        </p:spPr>
        <p:txBody>
          <a:bodyPr/>
          <a:lstStyle/>
          <a:p>
            <a:pPr>
              <a:defRPr/>
            </a:pPr>
            <a:fld id="{5E0465C2-CBA1-4E2F-A7B7-80FAAD6A83D6}" type="slidenum">
              <a:rPr lang="en-US" altLang="zh-CN"/>
              <a:pPr>
                <a:defRPr/>
              </a:pPr>
              <a:t>135</a:t>
            </a:fld>
            <a:endParaRPr lang="en-US" altLang="zh-CN"/>
          </a:p>
        </p:txBody>
      </p:sp>
      <p:graphicFrame>
        <p:nvGraphicFramePr>
          <p:cNvPr id="395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50243"/>
              </p:ext>
            </p:extLst>
          </p:nvPr>
        </p:nvGraphicFramePr>
        <p:xfrm>
          <a:off x="785786" y="4002249"/>
          <a:ext cx="6929437" cy="1009650"/>
        </p:xfrm>
        <a:graphic>
          <a:graphicData uri="http://schemas.openxmlformats.org/drawingml/2006/table">
            <a:tbl>
              <a:tblPr/>
              <a:tblGrid>
                <a:gridCol w="630237"/>
                <a:gridCol w="631825"/>
                <a:gridCol w="628650"/>
                <a:gridCol w="628650"/>
                <a:gridCol w="630238"/>
                <a:gridCol w="631825"/>
                <a:gridCol w="630237"/>
                <a:gridCol w="630238"/>
                <a:gridCol w="630237"/>
                <a:gridCol w="630238"/>
                <a:gridCol w="627062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785786" y="3497424"/>
            <a:ext cx="6913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0     1     2     3     4    5     </a:t>
            </a:r>
            <a:r>
              <a:rPr lang="en-US" altLang="zh-CN" dirty="0" smtClean="0"/>
              <a:t>6      7     </a:t>
            </a:r>
            <a:r>
              <a:rPr lang="en-US" altLang="zh-CN" dirty="0"/>
              <a:t>8     9    10</a:t>
            </a:r>
          </a:p>
        </p:txBody>
      </p:sp>
      <p:sp>
        <p:nvSpPr>
          <p:cNvPr id="395324" name="Rectangle 60"/>
          <p:cNvSpPr>
            <a:spLocks noChangeArrowheads="1"/>
          </p:cNvSpPr>
          <p:nvPr/>
        </p:nvSpPr>
        <p:spPr bwMode="auto">
          <a:xfrm>
            <a:off x="712761" y="3010062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dirty="0">
                <a:solidFill>
                  <a:srgbClr val="A50021"/>
                </a:solidFill>
              </a:rPr>
              <a:t>1</a:t>
            </a:r>
            <a:r>
              <a:rPr kumimoji="0" lang="zh-CN" altLang="en-US" dirty="0">
                <a:solidFill>
                  <a:srgbClr val="A50021"/>
                </a:solidFill>
              </a:rPr>
              <a:t>）若采用线性探测再散列处理冲突</a:t>
            </a:r>
            <a:r>
              <a:rPr kumimoji="0" lang="en-US" altLang="zh-CN" dirty="0">
                <a:solidFill>
                  <a:srgbClr val="A50021"/>
                </a:solidFill>
              </a:rPr>
              <a:t>: </a:t>
            </a:r>
            <a:r>
              <a:rPr kumimoji="0" lang="en-US" altLang="zh-CN" i="1" dirty="0" err="1">
                <a:solidFill>
                  <a:srgbClr val="FF0000"/>
                </a:solidFill>
              </a:rPr>
              <a:t>di</a:t>
            </a:r>
            <a:r>
              <a:rPr kumimoji="0" lang="en-US" altLang="zh-CN" i="1" dirty="0">
                <a:solidFill>
                  <a:srgbClr val="FF0000"/>
                </a:solidFill>
              </a:rPr>
              <a:t> = c </a:t>
            </a:r>
            <a:r>
              <a:rPr kumimoji="0" lang="en-US" altLang="zh-CN" i="1" dirty="0">
                <a:solidFill>
                  <a:srgbClr val="FF0000"/>
                </a:solidFill>
                <a:sym typeface="Symbol" pitchFamily="18" charset="2"/>
              </a:rPr>
              <a:t>  </a:t>
            </a:r>
            <a:r>
              <a:rPr kumimoji="0" lang="en-US" altLang="zh-CN" i="1" dirty="0" err="1">
                <a:solidFill>
                  <a:srgbClr val="FF0000"/>
                </a:solidFill>
              </a:rPr>
              <a:t>i</a:t>
            </a:r>
            <a:r>
              <a:rPr kumimoji="0" lang="en-US" altLang="zh-CN" dirty="0"/>
              <a:t> </a:t>
            </a:r>
          </a:p>
        </p:txBody>
      </p:sp>
      <p:sp>
        <p:nvSpPr>
          <p:cNvPr id="395325" name="Text Box 61"/>
          <p:cNvSpPr txBox="1">
            <a:spLocks noChangeArrowheads="1"/>
          </p:cNvSpPr>
          <p:nvPr/>
        </p:nvSpPr>
        <p:spPr bwMode="auto">
          <a:xfrm>
            <a:off x="5826098" y="3965729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A50021"/>
                </a:solidFill>
                <a:ea typeface="宋体" charset="-122"/>
              </a:rPr>
              <a:t>19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395326" name="Text Box 62"/>
          <p:cNvSpPr txBox="1">
            <a:spLocks noChangeArrowheads="1"/>
          </p:cNvSpPr>
          <p:nvPr/>
        </p:nvSpPr>
        <p:spPr bwMode="auto">
          <a:xfrm>
            <a:off x="1425548" y="3965729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charset="-122"/>
              </a:rPr>
              <a:t>01</a:t>
            </a:r>
            <a:endParaRPr lang="en-US" altLang="zh-CN" sz="3600" b="0">
              <a:ea typeface="宋体" charset="-122"/>
            </a:endParaRPr>
          </a:p>
        </p:txBody>
      </p:sp>
      <p:sp>
        <p:nvSpPr>
          <p:cNvPr id="395327" name="Text Box 63"/>
          <p:cNvSpPr txBox="1">
            <a:spLocks noChangeArrowheads="1"/>
          </p:cNvSpPr>
          <p:nvPr/>
        </p:nvSpPr>
        <p:spPr bwMode="auto">
          <a:xfrm>
            <a:off x="2081186" y="3965729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  <a:ea typeface="宋体" charset="-122"/>
              </a:rPr>
              <a:t>23</a:t>
            </a:r>
            <a:endParaRPr lang="en-US" altLang="zh-CN" sz="3600" b="0">
              <a:ea typeface="宋体" charset="-122"/>
            </a:endParaRPr>
          </a:p>
        </p:txBody>
      </p:sp>
      <p:sp>
        <p:nvSpPr>
          <p:cNvPr id="395328" name="Text Box 64"/>
          <p:cNvSpPr txBox="1">
            <a:spLocks noChangeArrowheads="1"/>
          </p:cNvSpPr>
          <p:nvPr/>
        </p:nvSpPr>
        <p:spPr bwMode="auto">
          <a:xfrm>
            <a:off x="2657448" y="3965729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charset="-122"/>
              </a:rPr>
              <a:t>14</a:t>
            </a:r>
            <a:endParaRPr lang="en-US" altLang="zh-CN" sz="3600" b="0">
              <a:ea typeface="宋体" charset="-122"/>
            </a:endParaRPr>
          </a:p>
        </p:txBody>
      </p:sp>
      <p:sp>
        <p:nvSpPr>
          <p:cNvPr id="395329" name="Text Box 65"/>
          <p:cNvSpPr txBox="1">
            <a:spLocks noChangeArrowheads="1"/>
          </p:cNvSpPr>
          <p:nvPr/>
        </p:nvSpPr>
        <p:spPr bwMode="auto">
          <a:xfrm>
            <a:off x="758798" y="3965729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A50021"/>
                </a:solidFill>
                <a:ea typeface="宋体" charset="-122"/>
              </a:rPr>
              <a:t>55</a:t>
            </a:r>
            <a:endParaRPr lang="en-US" altLang="zh-CN" sz="3600" b="0">
              <a:ea typeface="宋体" charset="-122"/>
            </a:endParaRPr>
          </a:p>
        </p:txBody>
      </p:sp>
      <p:sp>
        <p:nvSpPr>
          <p:cNvPr id="395330" name="Text Box 66"/>
          <p:cNvSpPr txBox="1">
            <a:spLocks noChangeArrowheads="1"/>
          </p:cNvSpPr>
          <p:nvPr/>
        </p:nvSpPr>
        <p:spPr bwMode="auto">
          <a:xfrm>
            <a:off x="3305148" y="3965729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FF"/>
                </a:solidFill>
                <a:ea typeface="宋体" charset="-122"/>
              </a:rPr>
              <a:t>68</a:t>
            </a:r>
            <a:endParaRPr lang="en-US" altLang="zh-CN" sz="3600" b="0">
              <a:ea typeface="宋体" charset="-122"/>
            </a:endParaRPr>
          </a:p>
        </p:txBody>
      </p:sp>
      <p:sp>
        <p:nvSpPr>
          <p:cNvPr id="395331" name="Text Box 67"/>
          <p:cNvSpPr txBox="1">
            <a:spLocks noChangeArrowheads="1"/>
          </p:cNvSpPr>
          <p:nvPr/>
        </p:nvSpPr>
        <p:spPr bwMode="auto">
          <a:xfrm>
            <a:off x="3938561" y="3965729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6600"/>
                </a:solidFill>
                <a:ea typeface="宋体" charset="-122"/>
              </a:rPr>
              <a:t>11</a:t>
            </a:r>
            <a:endParaRPr lang="en-US" altLang="zh-CN" sz="3600" b="0">
              <a:ea typeface="宋体" charset="-122"/>
            </a:endParaRPr>
          </a:p>
        </p:txBody>
      </p:sp>
      <p:sp>
        <p:nvSpPr>
          <p:cNvPr id="395332" name="Text Box 68"/>
          <p:cNvSpPr txBox="1">
            <a:spLocks noChangeArrowheads="1"/>
          </p:cNvSpPr>
          <p:nvPr/>
        </p:nvSpPr>
        <p:spPr bwMode="auto">
          <a:xfrm>
            <a:off x="4529111" y="3965729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3333FF"/>
                </a:solidFill>
                <a:ea typeface="宋体" charset="-122"/>
              </a:rPr>
              <a:t>82</a:t>
            </a:r>
            <a:endParaRPr lang="en-US" altLang="zh-CN" sz="3600" b="0">
              <a:ea typeface="宋体" charset="-122"/>
            </a:endParaRPr>
          </a:p>
        </p:txBody>
      </p:sp>
      <p:sp>
        <p:nvSpPr>
          <p:cNvPr id="395333" name="Text Box 69"/>
          <p:cNvSpPr txBox="1">
            <a:spLocks noChangeArrowheads="1"/>
          </p:cNvSpPr>
          <p:nvPr/>
        </p:nvSpPr>
        <p:spPr bwMode="auto">
          <a:xfrm>
            <a:off x="5178398" y="3965729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36</a:t>
            </a:r>
            <a:endParaRPr lang="en-US" altLang="zh-CN" sz="3600" b="0">
              <a:ea typeface="宋体" charset="-122"/>
            </a:endParaRPr>
          </a:p>
        </p:txBody>
      </p:sp>
      <p:sp>
        <p:nvSpPr>
          <p:cNvPr id="130088" name="Rectangle 79"/>
          <p:cNvSpPr>
            <a:spLocks noChangeArrowheads="1"/>
          </p:cNvSpPr>
          <p:nvPr/>
        </p:nvSpPr>
        <p:spPr bwMode="auto">
          <a:xfrm>
            <a:off x="642910" y="1700808"/>
            <a:ext cx="768985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>
                <a:solidFill>
                  <a:srgbClr val="A50021"/>
                </a:solidFill>
              </a:rPr>
              <a:t>设定</a:t>
            </a:r>
            <a:r>
              <a:rPr kumimoji="0" lang="en-US" altLang="zh-CN" dirty="0">
                <a:solidFill>
                  <a:srgbClr val="A50021"/>
                </a:solidFill>
              </a:rPr>
              <a:t>H(key) = </a:t>
            </a:r>
            <a:r>
              <a:rPr kumimoji="0" lang="zh-CN" altLang="en-US" dirty="0">
                <a:solidFill>
                  <a:srgbClr val="A50021"/>
                </a:solidFill>
              </a:rPr>
              <a:t>（</a:t>
            </a:r>
            <a:r>
              <a:rPr kumimoji="0" lang="en-US" altLang="zh-CN" dirty="0">
                <a:solidFill>
                  <a:srgbClr val="A50021"/>
                </a:solidFill>
              </a:rPr>
              <a:t>key </a:t>
            </a:r>
            <a:r>
              <a:rPr lang="en-US" altLang="zh-CN" dirty="0">
                <a:solidFill>
                  <a:srgbClr val="0000FF"/>
                </a:solidFill>
              </a:rPr>
              <a:t>+ </a:t>
            </a:r>
            <a:r>
              <a:rPr lang="en-US" altLang="zh-CN" i="1" dirty="0">
                <a:solidFill>
                  <a:srgbClr val="0000FF"/>
                </a:solidFill>
              </a:rPr>
              <a:t>d</a:t>
            </a:r>
            <a:r>
              <a:rPr lang="en-US" altLang="zh-CN" i="1" baseline="-25000" dirty="0">
                <a:solidFill>
                  <a:srgbClr val="0000FF"/>
                </a:solidFill>
              </a:rPr>
              <a:t>i</a:t>
            </a:r>
            <a:r>
              <a:rPr lang="en-US" altLang="zh-CN" i="1" dirty="0"/>
              <a:t> </a:t>
            </a:r>
            <a:r>
              <a:rPr lang="zh-CN" altLang="en-US" dirty="0">
                <a:solidFill>
                  <a:srgbClr val="A50021"/>
                </a:solidFill>
              </a:rPr>
              <a:t>）</a:t>
            </a:r>
            <a:r>
              <a:rPr kumimoji="0" lang="en-US" altLang="zh-CN" dirty="0">
                <a:solidFill>
                  <a:srgbClr val="A50021"/>
                </a:solidFill>
              </a:rPr>
              <a:t>MOD 11 ( </a:t>
            </a:r>
            <a:r>
              <a:rPr kumimoji="0" lang="zh-CN" altLang="en-US" dirty="0">
                <a:solidFill>
                  <a:srgbClr val="A50021"/>
                </a:solidFill>
              </a:rPr>
              <a:t>表长</a:t>
            </a:r>
            <a:r>
              <a:rPr kumimoji="0" lang="en-US" altLang="zh-CN" dirty="0">
                <a:solidFill>
                  <a:srgbClr val="A50021"/>
                </a:solidFill>
              </a:rPr>
              <a:t>=11 )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/>
              <a:t>冲突</a:t>
            </a:r>
            <a:r>
              <a:rPr kumimoji="0" lang="zh-CN" altLang="en-US" dirty="0"/>
              <a:t>：</a:t>
            </a:r>
            <a:r>
              <a:rPr kumimoji="0" lang="en-US" altLang="zh-CN" dirty="0"/>
              <a:t>01</a:t>
            </a:r>
            <a:r>
              <a:rPr kumimoji="0" lang="zh-CN" altLang="en-US" dirty="0"/>
              <a:t>－</a:t>
            </a:r>
            <a:r>
              <a:rPr kumimoji="0" lang="en-US" altLang="zh-CN" dirty="0"/>
              <a:t>23, 55</a:t>
            </a:r>
            <a:r>
              <a:rPr kumimoji="0" lang="zh-CN" altLang="en-US" dirty="0"/>
              <a:t>－</a:t>
            </a:r>
            <a:r>
              <a:rPr kumimoji="0" lang="en-US" altLang="zh-CN" dirty="0"/>
              <a:t>11, 14</a:t>
            </a:r>
            <a:r>
              <a:rPr kumimoji="0" lang="zh-CN" altLang="en-US" dirty="0"/>
              <a:t>－</a:t>
            </a:r>
            <a:r>
              <a:rPr kumimoji="0" lang="en-US" altLang="zh-CN" dirty="0"/>
              <a:t>36</a:t>
            </a:r>
          </a:p>
        </p:txBody>
      </p:sp>
      <p:sp>
        <p:nvSpPr>
          <p:cNvPr id="395344" name="Text Box 80"/>
          <p:cNvSpPr txBox="1">
            <a:spLocks noChangeArrowheads="1"/>
          </p:cNvSpPr>
          <p:nvPr/>
        </p:nvSpPr>
        <p:spPr bwMode="auto">
          <a:xfrm>
            <a:off x="1053208" y="5517232"/>
            <a:ext cx="69012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ASL=(1+1+2+1+3+6+2+5+1)/9 = 22/9 = 2.44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82830"/>
              </p:ext>
            </p:extLst>
          </p:nvPr>
        </p:nvGraphicFramePr>
        <p:xfrm>
          <a:off x="857224" y="116632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k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19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36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任意多边形 18"/>
          <p:cNvSpPr/>
          <p:nvPr/>
        </p:nvSpPr>
        <p:spPr bwMode="auto">
          <a:xfrm>
            <a:off x="2571736" y="1188202"/>
            <a:ext cx="677918" cy="252248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252248">
                <a:moveTo>
                  <a:pt x="0" y="0"/>
                </a:moveTo>
                <a:cubicBezTo>
                  <a:pt x="93279" y="126124"/>
                  <a:pt x="186559" y="252248"/>
                  <a:pt x="299545" y="252248"/>
                </a:cubicBezTo>
                <a:cubicBezTo>
                  <a:pt x="412531" y="252248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4500562" y="1188202"/>
            <a:ext cx="1357322" cy="261610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  <a:gd name="connsiteX0" fmla="*/ 0 w 677918"/>
              <a:gd name="connsiteY0" fmla="*/ 0 h 126124"/>
              <a:gd name="connsiteX1" fmla="*/ 299545 w 677918"/>
              <a:gd name="connsiteY1" fmla="*/ 114473 h 126124"/>
              <a:gd name="connsiteX2" fmla="*/ 677918 w 677918"/>
              <a:gd name="connsiteY2" fmla="*/ 0 h 12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126124">
                <a:moveTo>
                  <a:pt x="0" y="0"/>
                </a:moveTo>
                <a:cubicBezTo>
                  <a:pt x="93279" y="126124"/>
                  <a:pt x="186559" y="114473"/>
                  <a:pt x="299545" y="114473"/>
                </a:cubicBezTo>
                <a:cubicBezTo>
                  <a:pt x="412531" y="114473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3786182" y="1188202"/>
            <a:ext cx="3429024" cy="523220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252248">
                <a:moveTo>
                  <a:pt x="0" y="0"/>
                </a:moveTo>
                <a:cubicBezTo>
                  <a:pt x="93279" y="126124"/>
                  <a:pt x="186559" y="252248"/>
                  <a:pt x="299545" y="252248"/>
                </a:cubicBezTo>
                <a:cubicBezTo>
                  <a:pt x="412531" y="252248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0" y="2985104"/>
            <a:ext cx="9144000" cy="1588"/>
          </a:xfrm>
          <a:prstGeom prst="line">
            <a:avLst/>
          </a:prstGeom>
          <a:noFill/>
          <a:ln w="28575" cap="flat" cmpd="sng" algn="ctr">
            <a:solidFill>
              <a:schemeClr val="hlink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Box 61"/>
          <p:cNvSpPr txBox="1">
            <a:spLocks noChangeArrowheads="1"/>
          </p:cNvSpPr>
          <p:nvPr/>
        </p:nvSpPr>
        <p:spPr bwMode="auto">
          <a:xfrm>
            <a:off x="5968100" y="4465795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26" name="Text Box 61"/>
          <p:cNvSpPr txBox="1">
            <a:spLocks noChangeArrowheads="1"/>
          </p:cNvSpPr>
          <p:nvPr/>
        </p:nvSpPr>
        <p:spPr bwMode="auto">
          <a:xfrm>
            <a:off x="5286380" y="4465795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ea typeface="宋体" charset="-122"/>
              </a:rPr>
              <a:t>5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27" name="Text Box 61"/>
          <p:cNvSpPr txBox="1">
            <a:spLocks noChangeArrowheads="1"/>
          </p:cNvSpPr>
          <p:nvPr/>
        </p:nvSpPr>
        <p:spPr bwMode="auto">
          <a:xfrm>
            <a:off x="4643438" y="4465795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ea typeface="宋体" charset="-122"/>
              </a:rPr>
              <a:t>2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4071934" y="4465795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ea typeface="宋体" charset="-122"/>
              </a:rPr>
              <a:t>6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29" name="Text Box 61"/>
          <p:cNvSpPr txBox="1">
            <a:spLocks noChangeArrowheads="1"/>
          </p:cNvSpPr>
          <p:nvPr/>
        </p:nvSpPr>
        <p:spPr bwMode="auto">
          <a:xfrm>
            <a:off x="3428992" y="4465795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ea typeface="宋体" charset="-122"/>
              </a:rPr>
              <a:t>3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2786050" y="4465795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31" name="Text Box 61"/>
          <p:cNvSpPr txBox="1">
            <a:spLocks noChangeArrowheads="1"/>
          </p:cNvSpPr>
          <p:nvPr/>
        </p:nvSpPr>
        <p:spPr bwMode="auto">
          <a:xfrm>
            <a:off x="2143108" y="4465795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ea typeface="宋体" charset="-122"/>
              </a:rPr>
              <a:t>2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1500166" y="4465795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33" name="Text Box 61"/>
          <p:cNvSpPr txBox="1">
            <a:spLocks noChangeArrowheads="1"/>
          </p:cNvSpPr>
          <p:nvPr/>
        </p:nvSpPr>
        <p:spPr bwMode="auto">
          <a:xfrm>
            <a:off x="857224" y="4465795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sz="3600" b="0" dirty="0">
              <a:ea typeface="宋体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63508"/>
              </p:ext>
            </p:extLst>
          </p:nvPr>
        </p:nvGraphicFramePr>
        <p:xfrm>
          <a:off x="857224" y="668756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H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740352" y="5013556"/>
            <a:ext cx="13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不成功</a:t>
            </a:r>
            <a:endParaRPr lang="zh-CN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30128"/>
              </p:ext>
            </p:extLst>
          </p:nvPr>
        </p:nvGraphicFramePr>
        <p:xfrm>
          <a:off x="755576" y="5084415"/>
          <a:ext cx="6929437" cy="504825"/>
        </p:xfrm>
        <a:graphic>
          <a:graphicData uri="http://schemas.openxmlformats.org/drawingml/2006/table">
            <a:tbl>
              <a:tblPr/>
              <a:tblGrid>
                <a:gridCol w="630237"/>
                <a:gridCol w="631825"/>
                <a:gridCol w="628650"/>
                <a:gridCol w="628650"/>
                <a:gridCol w="630238"/>
                <a:gridCol w="631825"/>
                <a:gridCol w="630237"/>
                <a:gridCol w="630238"/>
                <a:gridCol w="630237"/>
                <a:gridCol w="630238"/>
                <a:gridCol w="627062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 Box 80"/>
          <p:cNvSpPr txBox="1">
            <a:spLocks noChangeArrowheads="1"/>
          </p:cNvSpPr>
          <p:nvPr/>
        </p:nvSpPr>
        <p:spPr bwMode="auto">
          <a:xfrm>
            <a:off x="1082848" y="5949280"/>
            <a:ext cx="8169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ASL=(10+9+8+7+6+5+4+3+2+1+1)/11 = 56/11 = 5.09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77774" y="6396335"/>
            <a:ext cx="7379352" cy="46166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查找</a:t>
            </a:r>
            <a:r>
              <a:rPr lang="zh-CN" altLang="en-US" dirty="0" smtClean="0"/>
              <a:t>不成功时的</a:t>
            </a:r>
            <a:r>
              <a:rPr lang="en-US" altLang="zh-CN" dirty="0" smtClean="0"/>
              <a:t>ASL = </a:t>
            </a:r>
            <a:r>
              <a:rPr lang="zh-CN" altLang="en-US" dirty="0" smtClean="0"/>
              <a:t>总查找次数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有效表长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28832" y="4545289"/>
            <a:ext cx="13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成功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-170928" y="5517232"/>
            <a:ext cx="13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成功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-170928" y="5980933"/>
            <a:ext cx="13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不成功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9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9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9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9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9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95" grpId="0" autoUpdateAnimBg="0"/>
      <p:bldP spid="395324" grpId="0" autoUpdateAnimBg="0"/>
      <p:bldP spid="395325" grpId="0" autoUpdateAnimBg="0"/>
      <p:bldP spid="395326" grpId="0" autoUpdateAnimBg="0"/>
      <p:bldP spid="395327" grpId="0" autoUpdateAnimBg="0"/>
      <p:bldP spid="395328" grpId="0" autoUpdateAnimBg="0"/>
      <p:bldP spid="395329" grpId="0" autoUpdateAnimBg="0"/>
      <p:bldP spid="395330" grpId="0" autoUpdateAnimBg="0"/>
      <p:bldP spid="395331" grpId="0" autoUpdateAnimBg="0"/>
      <p:bldP spid="395332" grpId="0" autoUpdateAnimBg="0"/>
      <p:bldP spid="395333" grpId="0" autoUpdateAnimBg="0"/>
      <p:bldP spid="39534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5" grpId="0"/>
      <p:bldP spid="37" grpId="0"/>
      <p:bldP spid="38" grpId="0" animBg="1"/>
      <p:bldP spid="44" grpId="0"/>
      <p:bldP spid="45" grpId="0"/>
      <p:bldP spid="46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E31DD-15D1-4DB2-B587-0EABB02FE47A}" type="slidenum">
              <a:rPr lang="en-US" altLang="zh-CN"/>
              <a:pPr>
                <a:defRPr/>
              </a:pPr>
              <a:t>136</a:t>
            </a:fld>
            <a:endParaRPr lang="en-US" altLang="zh-CN"/>
          </a:p>
        </p:txBody>
      </p:sp>
      <p:graphicFrame>
        <p:nvGraphicFramePr>
          <p:cNvPr id="494597" name="Group 5"/>
          <p:cNvGraphicFramePr>
            <a:graphicFrameLocks noGrp="1"/>
          </p:cNvGraphicFramePr>
          <p:nvPr/>
        </p:nvGraphicFramePr>
        <p:xfrm>
          <a:off x="573059" y="4862519"/>
          <a:ext cx="6929438" cy="1009650"/>
        </p:xfrm>
        <a:graphic>
          <a:graphicData uri="http://schemas.openxmlformats.org/drawingml/2006/table">
            <a:tbl>
              <a:tblPr/>
              <a:tblGrid>
                <a:gridCol w="630238"/>
                <a:gridCol w="631825"/>
                <a:gridCol w="628650"/>
                <a:gridCol w="628650"/>
                <a:gridCol w="630237"/>
                <a:gridCol w="631825"/>
                <a:gridCol w="630238"/>
                <a:gridCol w="630237"/>
                <a:gridCol w="630238"/>
                <a:gridCol w="630237"/>
                <a:gridCol w="6270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4623" name="Text Box 31"/>
          <p:cNvSpPr txBox="1">
            <a:spLocks noChangeArrowheads="1"/>
          </p:cNvSpPr>
          <p:nvPr/>
        </p:nvSpPr>
        <p:spPr bwMode="auto">
          <a:xfrm>
            <a:off x="573059" y="4357694"/>
            <a:ext cx="6913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0     1     2     3     4    5     </a:t>
            </a:r>
            <a:r>
              <a:rPr lang="en-US" altLang="zh-CN" dirty="0" smtClean="0"/>
              <a:t>6      7     </a:t>
            </a:r>
            <a:r>
              <a:rPr lang="en-US" altLang="zh-CN" dirty="0"/>
              <a:t>8     9    10</a:t>
            </a:r>
          </a:p>
        </p:txBody>
      </p:sp>
      <p:sp>
        <p:nvSpPr>
          <p:cNvPr id="494624" name="Rectangle 32"/>
          <p:cNvSpPr>
            <a:spLocks noChangeArrowheads="1"/>
          </p:cNvSpPr>
          <p:nvPr/>
        </p:nvSpPr>
        <p:spPr bwMode="auto">
          <a:xfrm>
            <a:off x="500034" y="3505216"/>
            <a:ext cx="79994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A50021"/>
                </a:solidFill>
              </a:rPr>
              <a:t>2</a:t>
            </a:r>
            <a:r>
              <a:rPr lang="zh-CN" altLang="en-US">
                <a:solidFill>
                  <a:srgbClr val="A50021"/>
                </a:solidFill>
              </a:rPr>
              <a:t>）若采用平方探测再散列处理冲突： </a:t>
            </a:r>
            <a:r>
              <a:rPr kumimoji="0" lang="en-US" altLang="zh-CN" i="1">
                <a:solidFill>
                  <a:srgbClr val="FF0000"/>
                </a:solidFill>
              </a:rPr>
              <a:t>d</a:t>
            </a:r>
            <a:r>
              <a:rPr kumimoji="0" lang="en-US" altLang="zh-CN" i="1" baseline="-25000">
                <a:solidFill>
                  <a:srgbClr val="FF0000"/>
                </a:solidFill>
              </a:rPr>
              <a:t>i</a:t>
            </a:r>
            <a:r>
              <a:rPr kumimoji="0" lang="en-US" altLang="zh-CN" i="1">
                <a:solidFill>
                  <a:srgbClr val="FF0000"/>
                </a:solidFill>
              </a:rPr>
              <a:t> = </a:t>
            </a:r>
            <a:r>
              <a:rPr kumimoji="0" lang="en-US" altLang="zh-CN">
                <a:solidFill>
                  <a:srgbClr val="FF0000"/>
                </a:solidFill>
              </a:rPr>
              <a:t>1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 -1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 2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 -2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 3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-3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</a:rPr>
              <a:t>, …, </a:t>
            </a:r>
            <a:r>
              <a:rPr kumimoji="0" lang="en-US" altLang="zh-CN" u="sng">
                <a:solidFill>
                  <a:srgbClr val="FF0000"/>
                </a:solidFill>
              </a:rPr>
              <a:t>+</a:t>
            </a:r>
            <a:r>
              <a:rPr kumimoji="0" lang="en-US" altLang="zh-CN">
                <a:solidFill>
                  <a:srgbClr val="FF0000"/>
                </a:solidFill>
              </a:rPr>
              <a:t>k</a:t>
            </a:r>
            <a:r>
              <a:rPr kumimoji="0" lang="en-US" altLang="zh-CN" baseline="30000">
                <a:solidFill>
                  <a:srgbClr val="FF0000"/>
                </a:solidFill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</a:rPr>
              <a:t>, </a:t>
            </a:r>
          </a:p>
        </p:txBody>
      </p:sp>
      <p:sp>
        <p:nvSpPr>
          <p:cNvPr id="494625" name="Text Box 33"/>
          <p:cNvSpPr txBox="1">
            <a:spLocks noChangeArrowheads="1"/>
          </p:cNvSpPr>
          <p:nvPr/>
        </p:nvSpPr>
        <p:spPr bwMode="auto">
          <a:xfrm>
            <a:off x="5599084" y="483711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A50021"/>
                </a:solidFill>
                <a:ea typeface="宋体" charset="-122"/>
              </a:rPr>
              <a:t>19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494626" name="Text Box 34"/>
          <p:cNvSpPr txBox="1">
            <a:spLocks noChangeArrowheads="1"/>
          </p:cNvSpPr>
          <p:nvPr/>
        </p:nvSpPr>
        <p:spPr bwMode="auto">
          <a:xfrm>
            <a:off x="1242984" y="483711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A50021"/>
                </a:solidFill>
                <a:ea typeface="宋体" charset="-122"/>
              </a:rPr>
              <a:t>01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494627" name="Text Box 35"/>
          <p:cNvSpPr txBox="1">
            <a:spLocks noChangeArrowheads="1"/>
          </p:cNvSpPr>
          <p:nvPr/>
        </p:nvSpPr>
        <p:spPr bwMode="auto">
          <a:xfrm>
            <a:off x="1865284" y="483711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宋体" charset="-122"/>
              </a:rPr>
              <a:t>23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494628" name="Text Box 36"/>
          <p:cNvSpPr txBox="1">
            <a:spLocks noChangeArrowheads="1"/>
          </p:cNvSpPr>
          <p:nvPr/>
        </p:nvSpPr>
        <p:spPr bwMode="auto">
          <a:xfrm>
            <a:off x="2487584" y="483711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A50021"/>
                </a:solidFill>
                <a:ea typeface="宋体" charset="-122"/>
              </a:rPr>
              <a:t>14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494629" name="Text Box 37"/>
          <p:cNvSpPr txBox="1">
            <a:spLocks noChangeArrowheads="1"/>
          </p:cNvSpPr>
          <p:nvPr/>
        </p:nvSpPr>
        <p:spPr bwMode="auto">
          <a:xfrm>
            <a:off x="4354484" y="483711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FF"/>
                </a:solidFill>
                <a:ea typeface="宋体" charset="-122"/>
              </a:rPr>
              <a:t>68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494630" name="Text Box 38"/>
          <p:cNvSpPr txBox="1">
            <a:spLocks noChangeArrowheads="1"/>
          </p:cNvSpPr>
          <p:nvPr/>
        </p:nvSpPr>
        <p:spPr bwMode="auto">
          <a:xfrm>
            <a:off x="622272" y="483711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A50021"/>
                </a:solidFill>
                <a:ea typeface="宋体" charset="-122"/>
              </a:rPr>
              <a:t>55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494631" name="Text Box 39"/>
          <p:cNvSpPr txBox="1">
            <a:spLocks noChangeArrowheads="1"/>
          </p:cNvSpPr>
          <p:nvPr/>
        </p:nvSpPr>
        <p:spPr bwMode="auto">
          <a:xfrm>
            <a:off x="3109884" y="483711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6600"/>
                </a:solidFill>
                <a:ea typeface="宋体" charset="-122"/>
              </a:rPr>
              <a:t>11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494632" name="Text Box 40"/>
          <p:cNvSpPr txBox="1">
            <a:spLocks noChangeArrowheads="1"/>
          </p:cNvSpPr>
          <p:nvPr/>
        </p:nvSpPr>
        <p:spPr bwMode="auto">
          <a:xfrm>
            <a:off x="3732184" y="483711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A50021"/>
                </a:solidFill>
                <a:ea typeface="宋体" charset="-122"/>
              </a:rPr>
              <a:t>82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494633" name="Text Box 41"/>
          <p:cNvSpPr txBox="1">
            <a:spLocks noChangeArrowheads="1"/>
          </p:cNvSpPr>
          <p:nvPr/>
        </p:nvSpPr>
        <p:spPr bwMode="auto">
          <a:xfrm>
            <a:off x="4995834" y="4837119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36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16" name="Rectangle 79"/>
          <p:cNvSpPr>
            <a:spLocks noChangeArrowheads="1"/>
          </p:cNvSpPr>
          <p:nvPr/>
        </p:nvSpPr>
        <p:spPr bwMode="auto">
          <a:xfrm>
            <a:off x="642910" y="2071678"/>
            <a:ext cx="768985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>
                <a:solidFill>
                  <a:srgbClr val="A50021"/>
                </a:solidFill>
              </a:rPr>
              <a:t>设定</a:t>
            </a:r>
            <a:r>
              <a:rPr kumimoji="0" lang="en-US" altLang="zh-CN" dirty="0">
                <a:solidFill>
                  <a:srgbClr val="A50021"/>
                </a:solidFill>
              </a:rPr>
              <a:t>H(key) = </a:t>
            </a:r>
            <a:r>
              <a:rPr kumimoji="0" lang="zh-CN" altLang="en-US" dirty="0">
                <a:solidFill>
                  <a:srgbClr val="A50021"/>
                </a:solidFill>
              </a:rPr>
              <a:t>（</a:t>
            </a:r>
            <a:r>
              <a:rPr kumimoji="0" lang="en-US" altLang="zh-CN" dirty="0">
                <a:solidFill>
                  <a:srgbClr val="A50021"/>
                </a:solidFill>
              </a:rPr>
              <a:t>key </a:t>
            </a:r>
            <a:r>
              <a:rPr lang="en-US" altLang="zh-CN" dirty="0">
                <a:solidFill>
                  <a:srgbClr val="0000FF"/>
                </a:solidFill>
              </a:rPr>
              <a:t>+ </a:t>
            </a:r>
            <a:r>
              <a:rPr lang="en-US" altLang="zh-CN" i="1" dirty="0">
                <a:solidFill>
                  <a:srgbClr val="0000FF"/>
                </a:solidFill>
              </a:rPr>
              <a:t>d</a:t>
            </a:r>
            <a:r>
              <a:rPr lang="en-US" altLang="zh-CN" i="1" baseline="-25000" dirty="0">
                <a:solidFill>
                  <a:srgbClr val="0000FF"/>
                </a:solidFill>
              </a:rPr>
              <a:t>i</a:t>
            </a:r>
            <a:r>
              <a:rPr lang="en-US" altLang="zh-CN" i="1" dirty="0"/>
              <a:t> </a:t>
            </a:r>
            <a:r>
              <a:rPr lang="zh-CN" altLang="en-US" dirty="0">
                <a:solidFill>
                  <a:srgbClr val="A50021"/>
                </a:solidFill>
              </a:rPr>
              <a:t>）</a:t>
            </a:r>
            <a:r>
              <a:rPr kumimoji="0" lang="en-US" altLang="zh-CN" dirty="0">
                <a:solidFill>
                  <a:srgbClr val="A50021"/>
                </a:solidFill>
              </a:rPr>
              <a:t>MOD 11 ( </a:t>
            </a:r>
            <a:r>
              <a:rPr kumimoji="0" lang="zh-CN" altLang="en-US" dirty="0">
                <a:solidFill>
                  <a:srgbClr val="A50021"/>
                </a:solidFill>
              </a:rPr>
              <a:t>表长</a:t>
            </a:r>
            <a:r>
              <a:rPr kumimoji="0" lang="en-US" altLang="zh-CN" dirty="0">
                <a:solidFill>
                  <a:srgbClr val="A50021"/>
                </a:solidFill>
              </a:rPr>
              <a:t>=11 )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/>
              <a:t>冲突</a:t>
            </a:r>
            <a:r>
              <a:rPr kumimoji="0" lang="zh-CN" altLang="en-US" dirty="0"/>
              <a:t>：</a:t>
            </a:r>
            <a:r>
              <a:rPr kumimoji="0" lang="en-US" altLang="zh-CN" dirty="0"/>
              <a:t>01</a:t>
            </a:r>
            <a:r>
              <a:rPr kumimoji="0" lang="zh-CN" altLang="en-US" dirty="0"/>
              <a:t>－</a:t>
            </a:r>
            <a:r>
              <a:rPr kumimoji="0" lang="en-US" altLang="zh-CN" dirty="0"/>
              <a:t>23, 55</a:t>
            </a:r>
            <a:r>
              <a:rPr kumimoji="0" lang="zh-CN" altLang="en-US" dirty="0"/>
              <a:t>－</a:t>
            </a:r>
            <a:r>
              <a:rPr kumimoji="0" lang="en-US" altLang="zh-CN" dirty="0"/>
              <a:t>11, 14</a:t>
            </a:r>
            <a:r>
              <a:rPr kumimoji="0" lang="zh-CN" altLang="en-US" dirty="0"/>
              <a:t>－</a:t>
            </a:r>
            <a:r>
              <a:rPr kumimoji="0" lang="en-US" altLang="zh-CN" dirty="0"/>
              <a:t>36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57224" y="428604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k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19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36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任意多边形 18"/>
          <p:cNvSpPr/>
          <p:nvPr/>
        </p:nvSpPr>
        <p:spPr bwMode="auto">
          <a:xfrm>
            <a:off x="2571736" y="1500174"/>
            <a:ext cx="677918" cy="252248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252248">
                <a:moveTo>
                  <a:pt x="0" y="0"/>
                </a:moveTo>
                <a:cubicBezTo>
                  <a:pt x="93279" y="126124"/>
                  <a:pt x="186559" y="252248"/>
                  <a:pt x="299545" y="252248"/>
                </a:cubicBezTo>
                <a:cubicBezTo>
                  <a:pt x="412531" y="252248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4500562" y="1500174"/>
            <a:ext cx="1357322" cy="261610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  <a:gd name="connsiteX0" fmla="*/ 0 w 677918"/>
              <a:gd name="connsiteY0" fmla="*/ 0 h 126124"/>
              <a:gd name="connsiteX1" fmla="*/ 299545 w 677918"/>
              <a:gd name="connsiteY1" fmla="*/ 114473 h 126124"/>
              <a:gd name="connsiteX2" fmla="*/ 677918 w 677918"/>
              <a:gd name="connsiteY2" fmla="*/ 0 h 12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126124">
                <a:moveTo>
                  <a:pt x="0" y="0"/>
                </a:moveTo>
                <a:cubicBezTo>
                  <a:pt x="93279" y="126124"/>
                  <a:pt x="186559" y="114473"/>
                  <a:pt x="299545" y="114473"/>
                </a:cubicBezTo>
                <a:cubicBezTo>
                  <a:pt x="412531" y="114473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3786182" y="1500174"/>
            <a:ext cx="3429024" cy="523220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252248">
                <a:moveTo>
                  <a:pt x="0" y="0"/>
                </a:moveTo>
                <a:cubicBezTo>
                  <a:pt x="93279" y="126124"/>
                  <a:pt x="186559" y="252248"/>
                  <a:pt x="299545" y="252248"/>
                </a:cubicBezTo>
                <a:cubicBezTo>
                  <a:pt x="412531" y="252248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0" y="3355974"/>
            <a:ext cx="9144000" cy="1588"/>
          </a:xfrm>
          <a:prstGeom prst="line">
            <a:avLst/>
          </a:prstGeom>
          <a:noFill/>
          <a:ln w="28575" cap="flat" cmpd="sng" algn="ctr">
            <a:solidFill>
              <a:schemeClr val="hlink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5715008" y="535782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1285852" y="535782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1928794" y="535782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2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2643174" y="535782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714348" y="535782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4500562" y="535782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4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3214678" y="535782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4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3857620" y="535782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5072066" y="535782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4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32" name="Text Box 80"/>
          <p:cNvSpPr txBox="1">
            <a:spLocks noChangeArrowheads="1"/>
          </p:cNvSpPr>
          <p:nvPr/>
        </p:nvSpPr>
        <p:spPr bwMode="auto">
          <a:xfrm>
            <a:off x="428596" y="5896293"/>
            <a:ext cx="6881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ASL=(1+1+2+1+4+1+4+4+1)/9 = 19/9 = 2.11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70725"/>
              </p:ext>
            </p:extLst>
          </p:nvPr>
        </p:nvGraphicFramePr>
        <p:xfrm>
          <a:off x="857224" y="980728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H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23" grpId="0" autoUpdateAnimBg="0"/>
      <p:bldP spid="494624" grpId="0" autoUpdateAnimBg="0"/>
      <p:bldP spid="494625" grpId="0" autoUpdateAnimBg="0"/>
      <p:bldP spid="494626" grpId="0" autoUpdateAnimBg="0"/>
      <p:bldP spid="494627" grpId="0" autoUpdateAnimBg="0"/>
      <p:bldP spid="494628" grpId="0" autoUpdateAnimBg="0"/>
      <p:bldP spid="494629" grpId="0" autoUpdateAnimBg="0"/>
      <p:bldP spid="494630" grpId="0" autoUpdateAnimBg="0"/>
      <p:bldP spid="494631" grpId="0" autoUpdateAnimBg="0"/>
      <p:bldP spid="494632" grpId="0" autoUpdateAnimBg="0"/>
      <p:bldP spid="494633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）再哈希法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kumimoji="1" lang="en-US" altLang="zh-CN" dirty="0" smtClean="0"/>
              <a:t>Hi = ( H(</a:t>
            </a:r>
            <a:r>
              <a:rPr kumimoji="1" lang="en-US" altLang="zh-CN" i="1" dirty="0" smtClean="0"/>
              <a:t>key</a:t>
            </a:r>
            <a:r>
              <a:rPr kumimoji="1" lang="en-US" altLang="zh-CN" dirty="0" smtClean="0"/>
              <a:t>) + </a:t>
            </a:r>
            <a:r>
              <a:rPr kumimoji="1" lang="en-US" altLang="zh-CN" i="1" dirty="0" err="1" smtClean="0"/>
              <a:t>d</a:t>
            </a:r>
            <a:r>
              <a:rPr kumimoji="1" lang="en-US" altLang="zh-CN" i="1" baseline="-25000" dirty="0" err="1" smtClean="0"/>
              <a:t>i</a:t>
            </a:r>
            <a:r>
              <a:rPr kumimoji="1" lang="en-US" altLang="zh-CN" i="1" dirty="0" smtClean="0"/>
              <a:t> </a:t>
            </a:r>
            <a:r>
              <a:rPr kumimoji="1" lang="en-US" altLang="zh-CN" dirty="0" smtClean="0"/>
              <a:t>) MOD m       </a:t>
            </a:r>
            <a:r>
              <a:rPr kumimoji="1" lang="en-US" altLang="zh-CN" i="1" dirty="0" err="1" smtClean="0"/>
              <a:t>i</a:t>
            </a:r>
            <a:r>
              <a:rPr kumimoji="1" lang="en-US" altLang="zh-CN" i="1" dirty="0" smtClean="0"/>
              <a:t>=1,  2,  …,  s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dirty="0" err="1" smtClean="0">
                <a:solidFill>
                  <a:srgbClr val="FF000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=i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×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H</a:t>
            </a:r>
            <a:r>
              <a:rPr lang="en-US" altLang="zh-CN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key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（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双散列函数探测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）</a:t>
            </a:r>
            <a:endParaRPr lang="en-US" altLang="zh-CN" dirty="0" smtClean="0">
              <a:solidFill>
                <a:srgbClr val="A50021"/>
              </a:solidFill>
              <a:sym typeface="Symbol" pitchFamily="18" charset="2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dirty="0" smtClean="0"/>
              <a:t>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(key) </a:t>
            </a:r>
            <a:r>
              <a:rPr lang="zh-CN" altLang="en-US" dirty="0" smtClean="0"/>
              <a:t>是另一个哈希函数，它的函数值应和 </a:t>
            </a:r>
            <a:r>
              <a:rPr lang="en-US" altLang="zh-CN" dirty="0" smtClean="0"/>
              <a:t>m </a:t>
            </a:r>
            <a:r>
              <a:rPr lang="zh-CN" altLang="en-US" dirty="0" smtClean="0"/>
              <a:t>互为素数。</a:t>
            </a:r>
            <a:endParaRPr lang="en-US" altLang="zh-CN" dirty="0" smtClean="0"/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Hi = </a:t>
            </a:r>
            <a:r>
              <a:rPr kumimoji="1" lang="en-US" altLang="zh-CN" dirty="0" err="1" smtClean="0"/>
              <a:t>RHi</a:t>
            </a:r>
            <a:r>
              <a:rPr kumimoji="1" lang="en-US" altLang="zh-CN" dirty="0" smtClean="0"/>
              <a:t>(</a:t>
            </a:r>
            <a:r>
              <a:rPr kumimoji="1" lang="en-US" altLang="zh-CN" i="1" dirty="0" smtClean="0"/>
              <a:t>key</a:t>
            </a:r>
            <a:r>
              <a:rPr kumimoji="1" lang="en-US" altLang="zh-CN" dirty="0" smtClean="0"/>
              <a:t>)</a:t>
            </a:r>
          </a:p>
          <a:p>
            <a:pPr lvl="1" algn="just" eaLnBrk="1" hangingPunct="1"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A50021"/>
                </a:solidFill>
                <a:sym typeface="Symbol" pitchFamily="18" charset="2"/>
              </a:rPr>
              <a:t>其中</a:t>
            </a:r>
            <a:r>
              <a:rPr kumimoji="1" lang="en-US" altLang="zh-CN" dirty="0" err="1" smtClean="0"/>
              <a:t>Rhi</a:t>
            </a:r>
            <a:r>
              <a:rPr kumimoji="1" lang="zh-CN" altLang="en-US" dirty="0" smtClean="0"/>
              <a:t>均是不同的哈希函数</a:t>
            </a:r>
            <a:endParaRPr lang="en-US" altLang="zh-CN" dirty="0" smtClean="0">
              <a:solidFill>
                <a:srgbClr val="A50021"/>
              </a:solidFill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137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187824"/>
            <a:ext cx="2133600" cy="4572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138</a:t>
            </a:fld>
            <a:endParaRPr lang="en-US" altLang="zh-CN" dirty="0"/>
          </a:p>
        </p:txBody>
      </p:sp>
      <p:sp>
        <p:nvSpPr>
          <p:cNvPr id="5" name="Rectangle 75"/>
          <p:cNvSpPr>
            <a:spLocks noChangeArrowheads="1"/>
          </p:cNvSpPr>
          <p:nvPr/>
        </p:nvSpPr>
        <p:spPr bwMode="auto">
          <a:xfrm>
            <a:off x="285720" y="2976310"/>
            <a:ext cx="8610600" cy="1169551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A50021"/>
                </a:solidFill>
                <a:latin typeface="宋体" charset="-122"/>
              </a:rPr>
              <a:t> </a:t>
            </a:r>
            <a:r>
              <a:rPr lang="zh-CN" altLang="en-US" sz="2800" dirty="0"/>
              <a:t>当 </a:t>
            </a:r>
            <a:r>
              <a:rPr lang="en-US" altLang="zh-CN" sz="2800" dirty="0"/>
              <a:t>m=11</a:t>
            </a:r>
            <a:r>
              <a:rPr lang="zh-CN" altLang="en-US" sz="2800" dirty="0"/>
              <a:t>时，可设：</a:t>
            </a:r>
            <a:r>
              <a:rPr lang="en-US" altLang="zh-CN" sz="2800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(key) = (</a:t>
            </a:r>
            <a:r>
              <a:rPr lang="en-US" altLang="zh-CN" sz="2800" dirty="0" smtClean="0"/>
              <a:t>3*key</a:t>
            </a:r>
            <a:r>
              <a:rPr lang="en-US" altLang="zh-CN" sz="2800" dirty="0"/>
              <a:t>) %10 + </a:t>
            </a:r>
            <a:r>
              <a:rPr lang="en-US" altLang="zh-CN" sz="2800" dirty="0" smtClean="0"/>
              <a:t>1</a:t>
            </a:r>
          </a:p>
          <a:p>
            <a:pPr>
              <a:spcBef>
                <a:spcPct val="50000"/>
              </a:spcBef>
            </a:pPr>
            <a:r>
              <a:rPr lang="zh-CN" altLang="en-US" sz="2800" dirty="0" smtClean="0"/>
              <a:t>当冲突时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=i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×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H</a:t>
            </a:r>
            <a:r>
              <a:rPr lang="en-US" altLang="zh-CN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key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en-US" altLang="zh-CN" sz="28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" name="Rectangle 79"/>
          <p:cNvSpPr>
            <a:spLocks noChangeArrowheads="1"/>
          </p:cNvSpPr>
          <p:nvPr/>
        </p:nvSpPr>
        <p:spPr bwMode="auto">
          <a:xfrm>
            <a:off x="642910" y="1831714"/>
            <a:ext cx="768985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>
                <a:solidFill>
                  <a:srgbClr val="A50021"/>
                </a:solidFill>
              </a:rPr>
              <a:t>设定</a:t>
            </a:r>
            <a:r>
              <a:rPr kumimoji="0" lang="en-US" altLang="zh-CN" dirty="0">
                <a:solidFill>
                  <a:srgbClr val="A50021"/>
                </a:solidFill>
              </a:rPr>
              <a:t>H(key) = </a:t>
            </a:r>
            <a:r>
              <a:rPr kumimoji="0" lang="zh-CN" altLang="en-US" dirty="0" smtClean="0">
                <a:solidFill>
                  <a:srgbClr val="A50021"/>
                </a:solidFill>
              </a:rPr>
              <a:t>（</a:t>
            </a:r>
            <a:r>
              <a:rPr kumimoji="0" lang="en-US" altLang="zh-CN" dirty="0" smtClean="0">
                <a:solidFill>
                  <a:srgbClr val="A50021"/>
                </a:solidFill>
              </a:rPr>
              <a:t>key </a:t>
            </a:r>
            <a:r>
              <a:rPr lang="en-US" altLang="zh-CN" dirty="0">
                <a:solidFill>
                  <a:srgbClr val="0000FF"/>
                </a:solidFill>
              </a:rPr>
              <a:t>+ </a:t>
            </a:r>
            <a:r>
              <a:rPr lang="en-US" altLang="zh-CN" i="1" dirty="0">
                <a:solidFill>
                  <a:srgbClr val="0000FF"/>
                </a:solidFill>
              </a:rPr>
              <a:t>d</a:t>
            </a:r>
            <a:r>
              <a:rPr lang="en-US" altLang="zh-CN" i="1" baseline="-25000" dirty="0">
                <a:solidFill>
                  <a:srgbClr val="0000FF"/>
                </a:solidFill>
              </a:rPr>
              <a:t>i</a:t>
            </a:r>
            <a:r>
              <a:rPr lang="en-US" altLang="zh-CN" i="1" dirty="0"/>
              <a:t> </a:t>
            </a:r>
            <a:r>
              <a:rPr lang="zh-CN" altLang="en-US" dirty="0">
                <a:solidFill>
                  <a:srgbClr val="A50021"/>
                </a:solidFill>
              </a:rPr>
              <a:t>）</a:t>
            </a:r>
            <a:r>
              <a:rPr kumimoji="0" lang="en-US" altLang="zh-CN" dirty="0">
                <a:solidFill>
                  <a:srgbClr val="A50021"/>
                </a:solidFill>
              </a:rPr>
              <a:t>MOD 11 ( </a:t>
            </a:r>
            <a:r>
              <a:rPr kumimoji="0" lang="zh-CN" altLang="en-US" dirty="0">
                <a:solidFill>
                  <a:srgbClr val="A50021"/>
                </a:solidFill>
              </a:rPr>
              <a:t>表长</a:t>
            </a:r>
            <a:r>
              <a:rPr kumimoji="0" lang="en-US" altLang="zh-CN" dirty="0">
                <a:solidFill>
                  <a:srgbClr val="A50021"/>
                </a:solidFill>
              </a:rPr>
              <a:t>=11 )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/>
              <a:t>冲突</a:t>
            </a:r>
            <a:r>
              <a:rPr kumimoji="0" lang="zh-CN" altLang="en-US" dirty="0"/>
              <a:t>：</a:t>
            </a:r>
            <a:r>
              <a:rPr kumimoji="0" lang="en-US" altLang="zh-CN" dirty="0"/>
              <a:t>01</a:t>
            </a:r>
            <a:r>
              <a:rPr kumimoji="0" lang="zh-CN" altLang="en-US" dirty="0"/>
              <a:t>－</a:t>
            </a:r>
            <a:r>
              <a:rPr kumimoji="0" lang="en-US" altLang="zh-CN" dirty="0"/>
              <a:t>23, 55</a:t>
            </a:r>
            <a:r>
              <a:rPr kumimoji="0" lang="zh-CN" altLang="en-US" dirty="0"/>
              <a:t>－</a:t>
            </a:r>
            <a:r>
              <a:rPr kumimoji="0" lang="en-US" altLang="zh-CN" dirty="0"/>
              <a:t>11, 14</a:t>
            </a:r>
            <a:r>
              <a:rPr kumimoji="0" lang="zh-CN" altLang="en-US" dirty="0"/>
              <a:t>－</a:t>
            </a:r>
            <a:r>
              <a:rPr kumimoji="0" lang="en-US" altLang="zh-CN" dirty="0"/>
              <a:t>36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09214"/>
              </p:ext>
            </p:extLst>
          </p:nvPr>
        </p:nvGraphicFramePr>
        <p:xfrm>
          <a:off x="857224" y="188640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k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19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36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任意多边形 8"/>
          <p:cNvSpPr/>
          <p:nvPr/>
        </p:nvSpPr>
        <p:spPr bwMode="auto">
          <a:xfrm>
            <a:off x="2571736" y="1260210"/>
            <a:ext cx="677918" cy="252248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252248">
                <a:moveTo>
                  <a:pt x="0" y="0"/>
                </a:moveTo>
                <a:cubicBezTo>
                  <a:pt x="93279" y="126124"/>
                  <a:pt x="186559" y="252248"/>
                  <a:pt x="299545" y="252248"/>
                </a:cubicBezTo>
                <a:cubicBezTo>
                  <a:pt x="412531" y="252248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4500562" y="1260210"/>
            <a:ext cx="1357322" cy="261610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  <a:gd name="connsiteX0" fmla="*/ 0 w 677918"/>
              <a:gd name="connsiteY0" fmla="*/ 0 h 126124"/>
              <a:gd name="connsiteX1" fmla="*/ 299545 w 677918"/>
              <a:gd name="connsiteY1" fmla="*/ 114473 h 126124"/>
              <a:gd name="connsiteX2" fmla="*/ 677918 w 677918"/>
              <a:gd name="connsiteY2" fmla="*/ 0 h 12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126124">
                <a:moveTo>
                  <a:pt x="0" y="0"/>
                </a:moveTo>
                <a:cubicBezTo>
                  <a:pt x="93279" y="126124"/>
                  <a:pt x="186559" y="114473"/>
                  <a:pt x="299545" y="114473"/>
                </a:cubicBezTo>
                <a:cubicBezTo>
                  <a:pt x="412531" y="114473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3786182" y="1260210"/>
            <a:ext cx="3429024" cy="523220"/>
          </a:xfrm>
          <a:custGeom>
            <a:avLst/>
            <a:gdLst>
              <a:gd name="connsiteX0" fmla="*/ 0 w 677918"/>
              <a:gd name="connsiteY0" fmla="*/ 0 h 252248"/>
              <a:gd name="connsiteX1" fmla="*/ 299545 w 677918"/>
              <a:gd name="connsiteY1" fmla="*/ 252248 h 252248"/>
              <a:gd name="connsiteX2" fmla="*/ 677918 w 677918"/>
              <a:gd name="connsiteY2" fmla="*/ 0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18" h="252248">
                <a:moveTo>
                  <a:pt x="0" y="0"/>
                </a:moveTo>
                <a:cubicBezTo>
                  <a:pt x="93279" y="126124"/>
                  <a:pt x="186559" y="252248"/>
                  <a:pt x="299545" y="252248"/>
                </a:cubicBezTo>
                <a:cubicBezTo>
                  <a:pt x="412531" y="252248"/>
                  <a:pt x="545224" y="126124"/>
                  <a:pt x="677918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0" y="2903284"/>
            <a:ext cx="9144000" cy="1588"/>
          </a:xfrm>
          <a:prstGeom prst="line">
            <a:avLst/>
          </a:prstGeom>
          <a:noFill/>
          <a:ln w="28575" cap="flat" cmpd="sng" algn="ctr">
            <a:solidFill>
              <a:schemeClr val="hlink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573059" y="4117730"/>
            <a:ext cx="6913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0     1     2     3     4    </a:t>
            </a:r>
            <a:r>
              <a:rPr lang="en-US" altLang="zh-CN"/>
              <a:t>5     </a:t>
            </a:r>
            <a:r>
              <a:rPr lang="en-US" altLang="zh-CN" smtClean="0"/>
              <a:t>6      7     </a:t>
            </a:r>
            <a:r>
              <a:rPr lang="en-US" altLang="zh-CN" dirty="0"/>
              <a:t>8     9    10</a:t>
            </a:r>
          </a:p>
        </p:txBody>
      </p: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34681"/>
              </p:ext>
            </p:extLst>
          </p:nvPr>
        </p:nvGraphicFramePr>
        <p:xfrm>
          <a:off x="573059" y="4622555"/>
          <a:ext cx="6929438" cy="1009650"/>
        </p:xfrm>
        <a:graphic>
          <a:graphicData uri="http://schemas.openxmlformats.org/drawingml/2006/table">
            <a:tbl>
              <a:tblPr/>
              <a:tblGrid>
                <a:gridCol w="630238"/>
                <a:gridCol w="631825"/>
                <a:gridCol w="628650"/>
                <a:gridCol w="628650"/>
                <a:gridCol w="630237"/>
                <a:gridCol w="631825"/>
                <a:gridCol w="630238"/>
                <a:gridCol w="630237"/>
                <a:gridCol w="630238"/>
                <a:gridCol w="630237"/>
                <a:gridCol w="6270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5599084" y="4597154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A50021"/>
                </a:solidFill>
                <a:ea typeface="宋体" charset="-122"/>
              </a:rPr>
              <a:t>19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242984" y="4597154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A50021"/>
                </a:solidFill>
                <a:ea typeface="宋体" charset="-122"/>
              </a:rPr>
              <a:t>01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5715008" y="51178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1285852" y="51178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19" name="Rectangle 75"/>
          <p:cNvSpPr>
            <a:spLocks noChangeArrowheads="1"/>
          </p:cNvSpPr>
          <p:nvPr/>
        </p:nvSpPr>
        <p:spPr bwMode="auto">
          <a:xfrm>
            <a:off x="71406" y="5617928"/>
            <a:ext cx="46434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/>
              <a:t>H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(23) </a:t>
            </a:r>
            <a:r>
              <a:rPr lang="en-US" altLang="zh-CN" sz="2800" dirty="0"/>
              <a:t>= (</a:t>
            </a:r>
            <a:r>
              <a:rPr lang="en-US" altLang="zh-CN" sz="2800" dirty="0" smtClean="0"/>
              <a:t>3*23) </a:t>
            </a:r>
            <a:r>
              <a:rPr lang="en-US" altLang="zh-CN" sz="2800" dirty="0"/>
              <a:t>%10 + </a:t>
            </a:r>
            <a:r>
              <a:rPr lang="en-US" altLang="zh-CN" sz="2800" dirty="0" smtClean="0"/>
              <a:t>1 = 10</a:t>
            </a:r>
            <a:endParaRPr lang="en-US" altLang="zh-CN" sz="28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" name="Rectangle 75"/>
          <p:cNvSpPr>
            <a:spLocks noChangeArrowheads="1"/>
          </p:cNvSpPr>
          <p:nvPr/>
        </p:nvSpPr>
        <p:spPr bwMode="auto">
          <a:xfrm>
            <a:off x="71406" y="6094816"/>
            <a:ext cx="46434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/>
              <a:t>H(23) =</a:t>
            </a:r>
            <a:r>
              <a:rPr lang="en-US" altLang="zh-CN" dirty="0" smtClean="0"/>
              <a:t>(</a:t>
            </a:r>
            <a:r>
              <a:rPr lang="en-US" altLang="zh-CN" sz="2800" dirty="0" smtClean="0"/>
              <a:t>23+10)% 11 = 0</a:t>
            </a:r>
            <a:endParaRPr lang="en-US" altLang="zh-CN" sz="28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642910" y="4546358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宋体" charset="-122"/>
              </a:rPr>
              <a:t>23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714348" y="51178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2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2487584" y="4597154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A50021"/>
                </a:solidFill>
                <a:ea typeface="宋体" charset="-122"/>
              </a:rPr>
              <a:t>14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2643174" y="51178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25" name="Rectangle 75"/>
          <p:cNvSpPr>
            <a:spLocks noChangeArrowheads="1"/>
          </p:cNvSpPr>
          <p:nvPr/>
        </p:nvSpPr>
        <p:spPr bwMode="auto">
          <a:xfrm>
            <a:off x="4643438" y="5617928"/>
            <a:ext cx="46434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/>
              <a:t>H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(55) </a:t>
            </a:r>
            <a:r>
              <a:rPr lang="en-US" altLang="zh-CN" sz="2800" dirty="0"/>
              <a:t>= (</a:t>
            </a:r>
            <a:r>
              <a:rPr lang="en-US" altLang="zh-CN" sz="2800" dirty="0" smtClean="0"/>
              <a:t>3*55) </a:t>
            </a:r>
            <a:r>
              <a:rPr lang="en-US" altLang="zh-CN" sz="2800" dirty="0"/>
              <a:t>%10 + </a:t>
            </a:r>
            <a:r>
              <a:rPr lang="en-US" altLang="zh-CN" sz="2800" dirty="0" smtClean="0"/>
              <a:t>1 = 6</a:t>
            </a:r>
            <a:endParaRPr lang="en-US" altLang="zh-CN" sz="28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6" name="Rectangle 75"/>
          <p:cNvSpPr>
            <a:spLocks noChangeArrowheads="1"/>
          </p:cNvSpPr>
          <p:nvPr/>
        </p:nvSpPr>
        <p:spPr bwMode="auto">
          <a:xfrm>
            <a:off x="4643438" y="6094816"/>
            <a:ext cx="46434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/>
              <a:t>H(55) =(55+6)% 11 = 6</a:t>
            </a:r>
            <a:endParaRPr lang="en-US" altLang="zh-CN" sz="28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4357686" y="461779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FF"/>
                </a:solidFill>
                <a:ea typeface="宋体" charset="-122"/>
              </a:rPr>
              <a:t>55</a:t>
            </a:r>
            <a:endParaRPr lang="en-US" altLang="zh-CN" sz="3600" b="0" dirty="0">
              <a:solidFill>
                <a:srgbClr val="FF00FF"/>
              </a:solidFill>
              <a:ea typeface="宋体" charset="-122"/>
            </a:endParaRP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4449762" y="513850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2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29" name="Rectangle 75"/>
          <p:cNvSpPr>
            <a:spLocks noChangeArrowheads="1"/>
          </p:cNvSpPr>
          <p:nvPr/>
        </p:nvSpPr>
        <p:spPr bwMode="auto">
          <a:xfrm>
            <a:off x="223806" y="5649460"/>
            <a:ext cx="46434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/>
              <a:t>H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(11) </a:t>
            </a:r>
            <a:r>
              <a:rPr lang="en-US" altLang="zh-CN" sz="2800" dirty="0"/>
              <a:t>= (</a:t>
            </a:r>
            <a:r>
              <a:rPr lang="en-US" altLang="zh-CN" sz="2800" dirty="0" smtClean="0"/>
              <a:t>3*11) </a:t>
            </a:r>
            <a:r>
              <a:rPr lang="en-US" altLang="zh-CN" sz="2800" dirty="0"/>
              <a:t>%10 + </a:t>
            </a:r>
            <a:r>
              <a:rPr lang="en-US" altLang="zh-CN" sz="2800" dirty="0" smtClean="0"/>
              <a:t>1 = 4</a:t>
            </a:r>
            <a:endParaRPr lang="en-US" altLang="zh-CN" sz="28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0" name="Rectangle 75"/>
          <p:cNvSpPr>
            <a:spLocks noChangeArrowheads="1"/>
          </p:cNvSpPr>
          <p:nvPr/>
        </p:nvSpPr>
        <p:spPr bwMode="auto">
          <a:xfrm>
            <a:off x="223806" y="6126348"/>
            <a:ext cx="46434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/>
              <a:t>H(11) =</a:t>
            </a:r>
            <a:r>
              <a:rPr lang="en-US" altLang="zh-CN" dirty="0" smtClean="0"/>
              <a:t>(11</a:t>
            </a:r>
            <a:r>
              <a:rPr lang="en-US" altLang="zh-CN" sz="2800" dirty="0" smtClean="0"/>
              <a:t>+4)% 11 = 4</a:t>
            </a:r>
            <a:endParaRPr lang="en-US" altLang="zh-CN" sz="28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3109884" y="4597154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6600"/>
                </a:solidFill>
                <a:ea typeface="宋体" charset="-122"/>
              </a:rPr>
              <a:t>11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3214678" y="51178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2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1857356" y="461779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A50021"/>
                </a:solidFill>
                <a:ea typeface="宋体" charset="-122"/>
              </a:rPr>
              <a:t>68</a:t>
            </a:r>
            <a:endParaRPr lang="en-US" altLang="zh-CN" sz="3600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003434" y="513850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3732184" y="4597154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A50021"/>
                </a:solidFill>
                <a:ea typeface="宋体" charset="-122"/>
              </a:rPr>
              <a:t>82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3857620" y="51178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1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37" name="Rectangle 75"/>
          <p:cNvSpPr>
            <a:spLocks noChangeArrowheads="1"/>
          </p:cNvSpPr>
          <p:nvPr/>
        </p:nvSpPr>
        <p:spPr bwMode="auto">
          <a:xfrm>
            <a:off x="4786314" y="5617928"/>
            <a:ext cx="464347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rnd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/>
              <a:t>H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(36) </a:t>
            </a:r>
            <a:r>
              <a:rPr lang="en-US" altLang="zh-CN" sz="2800" dirty="0"/>
              <a:t>= (</a:t>
            </a:r>
            <a:r>
              <a:rPr lang="en-US" altLang="zh-CN" sz="2800" dirty="0" smtClean="0"/>
              <a:t>3*36) </a:t>
            </a:r>
            <a:r>
              <a:rPr lang="en-US" altLang="zh-CN" sz="2800" dirty="0"/>
              <a:t>%10 + </a:t>
            </a:r>
            <a:r>
              <a:rPr lang="en-US" altLang="zh-CN" sz="2800" dirty="0" smtClean="0"/>
              <a:t>1 = 9</a:t>
            </a:r>
            <a:endParaRPr lang="en-US" altLang="zh-CN" sz="28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8" name="Rectangle 75"/>
          <p:cNvSpPr>
            <a:spLocks noChangeArrowheads="1"/>
          </p:cNvSpPr>
          <p:nvPr/>
        </p:nvSpPr>
        <p:spPr bwMode="auto">
          <a:xfrm>
            <a:off x="4786314" y="6094816"/>
            <a:ext cx="46434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/>
              <a:t>H(36) =(36+9)% 11 = 1</a:t>
            </a:r>
            <a:endParaRPr lang="en-US" altLang="zh-CN" sz="28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0" name="Rectangle 75"/>
          <p:cNvSpPr>
            <a:spLocks noChangeArrowheads="1"/>
          </p:cNvSpPr>
          <p:nvPr/>
        </p:nvSpPr>
        <p:spPr bwMode="auto">
          <a:xfrm>
            <a:off x="4929190" y="6094816"/>
            <a:ext cx="464347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rnd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/>
              <a:t>H(36) =(36+2*9)% 11 = 10</a:t>
            </a:r>
            <a:endParaRPr lang="en-US" altLang="zh-CN" sz="28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16" y="4617796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36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6934248" y="513850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3</a:t>
            </a:r>
            <a:endParaRPr lang="en-US" altLang="zh-CN" b="0" dirty="0">
              <a:solidFill>
                <a:srgbClr val="A50021"/>
              </a:solidFill>
              <a:ea typeface="宋体" charset="-122"/>
            </a:endParaRPr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857224" y="5832242"/>
            <a:ext cx="690124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A50021"/>
                </a:solidFill>
                <a:ea typeface="宋体" charset="-122"/>
              </a:rPr>
              <a:t>ASL=(2+1+1+1+2+1+2+1+3)/9 = 15/9 = 1.67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18242"/>
              </p:ext>
            </p:extLst>
          </p:nvPr>
        </p:nvGraphicFramePr>
        <p:xfrm>
          <a:off x="857224" y="740764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H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nimBg="1"/>
      <p:bldP spid="20" grpId="0" animBg="1"/>
      <p:bldP spid="21" grpId="0" autoUpdateAnimBg="0"/>
      <p:bldP spid="22" grpId="0" autoUpdateAnimBg="0"/>
      <p:bldP spid="23" grpId="0" autoUpdateAnimBg="0"/>
      <p:bldP spid="24" grpId="0" autoUpdateAnimBg="0"/>
      <p:bldP spid="25" grpId="0" animBg="1"/>
      <p:bldP spid="26" grpId="0" animBg="1"/>
      <p:bldP spid="27" grpId="0" autoUpdateAnimBg="0"/>
      <p:bldP spid="28" grpId="0" autoUpdateAnimBg="0"/>
      <p:bldP spid="29" grpId="0" animBg="1"/>
      <p:bldP spid="30" grpId="0" animBg="1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nimBg="1"/>
      <p:bldP spid="38" grpId="0" animBg="1"/>
      <p:bldP spid="40" grpId="0" animBg="1"/>
      <p:bldP spid="41" grpId="0" autoUpdateAnimBg="0"/>
      <p:bldP spid="42" grpId="0" autoUpdateAnimBg="0"/>
      <p:bldP spid="43" grpId="0" animBg="1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75E7F-BAB2-4600-BB96-EDF2CFCC6E0D}" type="slidenum">
              <a:rPr lang="en-US" altLang="zh-CN"/>
              <a:pPr>
                <a:defRPr/>
              </a:pPr>
              <a:t>139</a:t>
            </a:fld>
            <a:endParaRPr lang="en-US" altLang="zh-CN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 链地址法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将所有哈希地址相同的记录都链接在同一链表中。       </a:t>
            </a:r>
          </a:p>
          <a:p>
            <a:pPr eaLnBrk="1" hangingPunct="1"/>
            <a:endParaRPr lang="en-US" altLang="zh-CN" dirty="0" smtClean="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776294" y="2667000"/>
            <a:ext cx="1600200" cy="457200"/>
            <a:chOff x="684" y="1680"/>
            <a:chExt cx="1008" cy="288"/>
          </a:xfrm>
        </p:grpSpPr>
        <p:grpSp>
          <p:nvGrpSpPr>
            <p:cNvPr id="132164" name="Group 55"/>
            <p:cNvGrpSpPr>
              <a:grpSpLocks/>
            </p:cNvGrpSpPr>
            <p:nvPr/>
          </p:nvGrpSpPr>
          <p:grpSpPr bwMode="auto">
            <a:xfrm>
              <a:off x="1164" y="1680"/>
              <a:ext cx="528" cy="288"/>
              <a:chOff x="1164" y="1680"/>
              <a:chExt cx="528" cy="288"/>
            </a:xfrm>
          </p:grpSpPr>
          <p:sp>
            <p:nvSpPr>
              <p:cNvPr id="132166" name="Rectangle 14"/>
              <p:cNvSpPr>
                <a:spLocks noChangeArrowheads="1"/>
              </p:cNvSpPr>
              <p:nvPr/>
            </p:nvSpPr>
            <p:spPr bwMode="auto">
              <a:xfrm>
                <a:off x="1164" y="1680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charset="-122"/>
                  </a:rPr>
                  <a:t>01</a:t>
                </a:r>
              </a:p>
            </p:txBody>
          </p:sp>
          <p:sp>
            <p:nvSpPr>
              <p:cNvPr id="132167" name="Line 15"/>
              <p:cNvSpPr>
                <a:spLocks noChangeShapeType="1"/>
              </p:cNvSpPr>
              <p:nvPr/>
            </p:nvSpPr>
            <p:spPr bwMode="auto">
              <a:xfrm>
                <a:off x="1500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65" name="Line 31"/>
            <p:cNvSpPr>
              <a:spLocks noChangeShapeType="1"/>
            </p:cNvSpPr>
            <p:nvPr/>
          </p:nvSpPr>
          <p:spPr bwMode="auto">
            <a:xfrm>
              <a:off x="684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776294" y="5257800"/>
            <a:ext cx="1600200" cy="457200"/>
            <a:chOff x="684" y="3312"/>
            <a:chExt cx="1008" cy="288"/>
          </a:xfrm>
        </p:grpSpPr>
        <p:grpSp>
          <p:nvGrpSpPr>
            <p:cNvPr id="132160" name="Group 52"/>
            <p:cNvGrpSpPr>
              <a:grpSpLocks/>
            </p:cNvGrpSpPr>
            <p:nvPr/>
          </p:nvGrpSpPr>
          <p:grpSpPr bwMode="auto">
            <a:xfrm>
              <a:off x="1164" y="3312"/>
              <a:ext cx="528" cy="288"/>
              <a:chOff x="1164" y="3312"/>
              <a:chExt cx="528" cy="288"/>
            </a:xfrm>
          </p:grpSpPr>
          <p:sp>
            <p:nvSpPr>
              <p:cNvPr id="132162" name="Rectangle 22"/>
              <p:cNvSpPr>
                <a:spLocks noChangeArrowheads="1"/>
              </p:cNvSpPr>
              <p:nvPr/>
            </p:nvSpPr>
            <p:spPr bwMode="auto">
              <a:xfrm>
                <a:off x="1164" y="3312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charset="-122"/>
                  </a:rPr>
                  <a:t>19</a:t>
                </a:r>
              </a:p>
            </p:txBody>
          </p:sp>
          <p:sp>
            <p:nvSpPr>
              <p:cNvPr id="132163" name="Line 23"/>
              <p:cNvSpPr>
                <a:spLocks noChangeShapeType="1"/>
              </p:cNvSpPr>
              <p:nvPr/>
            </p:nvSpPr>
            <p:spPr bwMode="auto">
              <a:xfrm>
                <a:off x="1500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61" name="Line 34"/>
            <p:cNvSpPr>
              <a:spLocks noChangeShapeType="1"/>
            </p:cNvSpPr>
            <p:nvPr/>
          </p:nvSpPr>
          <p:spPr bwMode="auto">
            <a:xfrm>
              <a:off x="684" y="345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2224094" y="5257800"/>
            <a:ext cx="1676400" cy="498475"/>
            <a:chOff x="1596" y="3312"/>
            <a:chExt cx="1056" cy="314"/>
          </a:xfrm>
        </p:grpSpPr>
        <p:sp>
          <p:nvSpPr>
            <p:cNvPr id="132155" name="Line 37"/>
            <p:cNvSpPr>
              <a:spLocks noChangeShapeType="1"/>
            </p:cNvSpPr>
            <p:nvPr/>
          </p:nvSpPr>
          <p:spPr bwMode="auto">
            <a:xfrm>
              <a:off x="1596" y="345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56" name="Group 53"/>
            <p:cNvGrpSpPr>
              <a:grpSpLocks/>
            </p:cNvGrpSpPr>
            <p:nvPr/>
          </p:nvGrpSpPr>
          <p:grpSpPr bwMode="auto">
            <a:xfrm>
              <a:off x="2124" y="3312"/>
              <a:ext cx="528" cy="314"/>
              <a:chOff x="2124" y="3312"/>
              <a:chExt cx="528" cy="314"/>
            </a:xfrm>
          </p:grpSpPr>
          <p:sp>
            <p:nvSpPr>
              <p:cNvPr id="132157" name="Rectangle 24"/>
              <p:cNvSpPr>
                <a:spLocks noChangeArrowheads="1"/>
              </p:cNvSpPr>
              <p:nvPr/>
            </p:nvSpPr>
            <p:spPr bwMode="auto">
              <a:xfrm>
                <a:off x="2124" y="3312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8" name="Line 25"/>
              <p:cNvSpPr>
                <a:spLocks noChangeShapeType="1"/>
              </p:cNvSpPr>
              <p:nvPr/>
            </p:nvSpPr>
            <p:spPr bwMode="auto">
              <a:xfrm>
                <a:off x="2460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9" name="Text Box 41"/>
              <p:cNvSpPr txBox="1">
                <a:spLocks noChangeArrowheads="1"/>
              </p:cNvSpPr>
              <p:nvPr/>
            </p:nvSpPr>
            <p:spPr bwMode="auto">
              <a:xfrm>
                <a:off x="2152" y="333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68</a:t>
                </a:r>
              </a:p>
            </p:txBody>
          </p:sp>
        </p:grp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776294" y="1905000"/>
            <a:ext cx="1676400" cy="533400"/>
            <a:chOff x="684" y="1200"/>
            <a:chExt cx="1056" cy="336"/>
          </a:xfrm>
        </p:grpSpPr>
        <p:sp>
          <p:nvSpPr>
            <p:cNvPr id="132150" name="Line 30"/>
            <p:cNvSpPr>
              <a:spLocks noChangeShapeType="1"/>
            </p:cNvSpPr>
            <p:nvPr/>
          </p:nvSpPr>
          <p:spPr bwMode="auto">
            <a:xfrm>
              <a:off x="684" y="14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51" name="Group 54"/>
            <p:cNvGrpSpPr>
              <a:grpSpLocks/>
            </p:cNvGrpSpPr>
            <p:nvPr/>
          </p:nvGrpSpPr>
          <p:grpSpPr bwMode="auto">
            <a:xfrm>
              <a:off x="1164" y="1200"/>
              <a:ext cx="576" cy="336"/>
              <a:chOff x="1164" y="1200"/>
              <a:chExt cx="576" cy="336"/>
            </a:xfrm>
          </p:grpSpPr>
          <p:sp>
            <p:nvSpPr>
              <p:cNvPr id="132152" name="Rectangle 12"/>
              <p:cNvSpPr>
                <a:spLocks noChangeArrowheads="1"/>
              </p:cNvSpPr>
              <p:nvPr/>
            </p:nvSpPr>
            <p:spPr bwMode="auto">
              <a:xfrm>
                <a:off x="1164" y="124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charset="-122"/>
                  </a:rPr>
                  <a:t>14</a:t>
                </a:r>
              </a:p>
            </p:txBody>
          </p:sp>
          <p:sp>
            <p:nvSpPr>
              <p:cNvPr id="132153" name="Line 13"/>
              <p:cNvSpPr>
                <a:spLocks noChangeShapeType="1"/>
              </p:cNvSpPr>
              <p:nvPr/>
            </p:nvSpPr>
            <p:spPr bwMode="auto">
              <a:xfrm>
                <a:off x="1500" y="12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4" name="Text Box 43"/>
              <p:cNvSpPr txBox="1">
                <a:spLocks noChangeArrowheads="1"/>
              </p:cNvSpPr>
              <p:nvPr/>
            </p:nvSpPr>
            <p:spPr bwMode="auto">
              <a:xfrm>
                <a:off x="1489" y="120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  <a:sym typeface="Symbol" pitchFamily="18" charset="2"/>
                  </a:rPr>
                  <a:t></a:t>
                </a:r>
                <a:endParaRPr lang="en-US" altLang="zh-CN" sz="2400">
                  <a:ea typeface="宋体" charset="-122"/>
                </a:endParaRPr>
              </a:p>
            </p:txBody>
          </p:sp>
        </p:grp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2224094" y="2605088"/>
            <a:ext cx="1752600" cy="519112"/>
            <a:chOff x="1596" y="1641"/>
            <a:chExt cx="1104" cy="327"/>
          </a:xfrm>
        </p:grpSpPr>
        <p:sp>
          <p:nvSpPr>
            <p:cNvPr id="132145" name="Line 36"/>
            <p:cNvSpPr>
              <a:spLocks noChangeShapeType="1"/>
            </p:cNvSpPr>
            <p:nvPr/>
          </p:nvSpPr>
          <p:spPr bwMode="auto">
            <a:xfrm>
              <a:off x="1596" y="18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46" name="Group 56"/>
            <p:cNvGrpSpPr>
              <a:grpSpLocks/>
            </p:cNvGrpSpPr>
            <p:nvPr/>
          </p:nvGrpSpPr>
          <p:grpSpPr bwMode="auto">
            <a:xfrm>
              <a:off x="2124" y="1641"/>
              <a:ext cx="576" cy="327"/>
              <a:chOff x="2124" y="1641"/>
              <a:chExt cx="576" cy="327"/>
            </a:xfrm>
          </p:grpSpPr>
          <p:sp>
            <p:nvSpPr>
              <p:cNvPr id="132147" name="Rectangle 16"/>
              <p:cNvSpPr>
                <a:spLocks noChangeArrowheads="1"/>
              </p:cNvSpPr>
              <p:nvPr/>
            </p:nvSpPr>
            <p:spPr bwMode="auto">
              <a:xfrm>
                <a:off x="2124" y="1680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charset="-122"/>
                  </a:rPr>
                  <a:t>36</a:t>
                </a:r>
              </a:p>
            </p:txBody>
          </p:sp>
          <p:sp>
            <p:nvSpPr>
              <p:cNvPr id="132148" name="Line 17"/>
              <p:cNvSpPr>
                <a:spLocks noChangeShapeType="1"/>
              </p:cNvSpPr>
              <p:nvPr/>
            </p:nvSpPr>
            <p:spPr bwMode="auto">
              <a:xfrm>
                <a:off x="2460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9" name="Text Box 44"/>
              <p:cNvSpPr txBox="1">
                <a:spLocks noChangeArrowheads="1"/>
              </p:cNvSpPr>
              <p:nvPr/>
            </p:nvSpPr>
            <p:spPr bwMode="auto">
              <a:xfrm>
                <a:off x="2449" y="1641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  <a:sym typeface="Symbol" pitchFamily="18" charset="2"/>
                  </a:rPr>
                  <a:t></a:t>
                </a:r>
                <a:endParaRPr lang="en-US" altLang="zh-CN" sz="2400">
                  <a:ea typeface="宋体" charset="-122"/>
                </a:endParaRPr>
              </a:p>
            </p:txBody>
          </p:sp>
        </p:grp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776294" y="3214688"/>
            <a:ext cx="1676400" cy="560387"/>
            <a:chOff x="684" y="2025"/>
            <a:chExt cx="1056" cy="353"/>
          </a:xfrm>
        </p:grpSpPr>
        <p:sp>
          <p:nvSpPr>
            <p:cNvPr id="132139" name="Line 32"/>
            <p:cNvSpPr>
              <a:spLocks noChangeShapeType="1"/>
            </p:cNvSpPr>
            <p:nvPr/>
          </p:nvSpPr>
          <p:spPr bwMode="auto">
            <a:xfrm>
              <a:off x="684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40" name="Group 57"/>
            <p:cNvGrpSpPr>
              <a:grpSpLocks/>
            </p:cNvGrpSpPr>
            <p:nvPr/>
          </p:nvGrpSpPr>
          <p:grpSpPr bwMode="auto">
            <a:xfrm>
              <a:off x="1164" y="2025"/>
              <a:ext cx="576" cy="353"/>
              <a:chOff x="1164" y="2025"/>
              <a:chExt cx="576" cy="353"/>
            </a:xfrm>
          </p:grpSpPr>
          <p:sp>
            <p:nvSpPr>
              <p:cNvPr id="132141" name="Rectangle 18"/>
              <p:cNvSpPr>
                <a:spLocks noChangeArrowheads="1"/>
              </p:cNvSpPr>
              <p:nvPr/>
            </p:nvSpPr>
            <p:spPr bwMode="auto">
              <a:xfrm>
                <a:off x="1164" y="2064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2" name="Line 19"/>
              <p:cNvSpPr>
                <a:spLocks noChangeShapeType="1"/>
              </p:cNvSpPr>
              <p:nvPr/>
            </p:nvSpPr>
            <p:spPr bwMode="auto">
              <a:xfrm>
                <a:off x="150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3" name="Text Box 39"/>
              <p:cNvSpPr txBox="1">
                <a:spLocks noChangeArrowheads="1"/>
              </p:cNvSpPr>
              <p:nvPr/>
            </p:nvSpPr>
            <p:spPr bwMode="auto">
              <a:xfrm>
                <a:off x="1192" y="209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23</a:t>
                </a:r>
              </a:p>
            </p:txBody>
          </p:sp>
          <p:sp>
            <p:nvSpPr>
              <p:cNvPr id="132144" name="Text Box 45"/>
              <p:cNvSpPr txBox="1">
                <a:spLocks noChangeArrowheads="1"/>
              </p:cNvSpPr>
              <p:nvPr/>
            </p:nvSpPr>
            <p:spPr bwMode="auto">
              <a:xfrm>
                <a:off x="1489" y="2025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  <a:sym typeface="Symbol" pitchFamily="18" charset="2"/>
                  </a:rPr>
                  <a:t></a:t>
                </a:r>
                <a:endParaRPr lang="en-US" altLang="zh-CN" sz="2400">
                  <a:ea typeface="宋体" charset="-122"/>
                </a:endParaRPr>
              </a:p>
            </p:txBody>
          </p:sp>
        </p:grp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776294" y="4433888"/>
            <a:ext cx="1676400" cy="519112"/>
            <a:chOff x="684" y="2793"/>
            <a:chExt cx="1056" cy="327"/>
          </a:xfrm>
        </p:grpSpPr>
        <p:sp>
          <p:nvSpPr>
            <p:cNvPr id="132133" name="Line 33"/>
            <p:cNvSpPr>
              <a:spLocks noChangeShapeType="1"/>
            </p:cNvSpPr>
            <p:nvPr/>
          </p:nvSpPr>
          <p:spPr bwMode="auto">
            <a:xfrm>
              <a:off x="684" y="297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34" name="Group 58"/>
            <p:cNvGrpSpPr>
              <a:grpSpLocks/>
            </p:cNvGrpSpPr>
            <p:nvPr/>
          </p:nvGrpSpPr>
          <p:grpSpPr bwMode="auto">
            <a:xfrm>
              <a:off x="1164" y="2793"/>
              <a:ext cx="576" cy="327"/>
              <a:chOff x="1164" y="2793"/>
              <a:chExt cx="576" cy="327"/>
            </a:xfrm>
          </p:grpSpPr>
          <p:sp>
            <p:nvSpPr>
              <p:cNvPr id="132135" name="Rectangle 20"/>
              <p:cNvSpPr>
                <a:spLocks noChangeArrowheads="1"/>
              </p:cNvSpPr>
              <p:nvPr/>
            </p:nvSpPr>
            <p:spPr bwMode="auto">
              <a:xfrm>
                <a:off x="1164" y="2832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6" name="Line 21"/>
              <p:cNvSpPr>
                <a:spLocks noChangeShapeType="1"/>
              </p:cNvSpPr>
              <p:nvPr/>
            </p:nvSpPr>
            <p:spPr bwMode="auto">
              <a:xfrm>
                <a:off x="1500" y="283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7" name="Text Box 40"/>
              <p:cNvSpPr txBox="1">
                <a:spLocks noChangeArrowheads="1"/>
              </p:cNvSpPr>
              <p:nvPr/>
            </p:nvSpPr>
            <p:spPr bwMode="auto">
              <a:xfrm>
                <a:off x="1192" y="283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11</a:t>
                </a:r>
              </a:p>
            </p:txBody>
          </p:sp>
          <p:sp>
            <p:nvSpPr>
              <p:cNvPr id="132138" name="Text Box 46"/>
              <p:cNvSpPr txBox="1">
                <a:spLocks noChangeArrowheads="1"/>
              </p:cNvSpPr>
              <p:nvPr/>
            </p:nvSpPr>
            <p:spPr bwMode="auto">
              <a:xfrm>
                <a:off x="1489" y="2793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  <a:sym typeface="Symbol" pitchFamily="18" charset="2"/>
                  </a:rPr>
                  <a:t></a:t>
                </a:r>
                <a:endParaRPr lang="en-US" altLang="zh-CN" sz="2400">
                  <a:ea typeface="宋体" charset="-122"/>
                </a:endParaRPr>
              </a:p>
            </p:txBody>
          </p:sp>
        </p:grpSp>
      </p:grpSp>
      <p:grpSp>
        <p:nvGrpSpPr>
          <p:cNvPr id="16" name="Group 65"/>
          <p:cNvGrpSpPr>
            <a:grpSpLocks/>
          </p:cNvGrpSpPr>
          <p:nvPr/>
        </p:nvGrpSpPr>
        <p:grpSpPr bwMode="auto">
          <a:xfrm>
            <a:off x="3748094" y="5181600"/>
            <a:ext cx="1752600" cy="533400"/>
            <a:chOff x="2556" y="3264"/>
            <a:chExt cx="1104" cy="336"/>
          </a:xfrm>
        </p:grpSpPr>
        <p:grpSp>
          <p:nvGrpSpPr>
            <p:cNvPr id="132128" name="Group 59"/>
            <p:cNvGrpSpPr>
              <a:grpSpLocks/>
            </p:cNvGrpSpPr>
            <p:nvPr/>
          </p:nvGrpSpPr>
          <p:grpSpPr bwMode="auto">
            <a:xfrm>
              <a:off x="3084" y="3312"/>
              <a:ext cx="528" cy="288"/>
              <a:chOff x="3084" y="3312"/>
              <a:chExt cx="528" cy="288"/>
            </a:xfrm>
          </p:grpSpPr>
          <p:sp>
            <p:nvSpPr>
              <p:cNvPr id="132131" name="Rectangle 26"/>
              <p:cNvSpPr>
                <a:spLocks noChangeArrowheads="1"/>
              </p:cNvSpPr>
              <p:nvPr/>
            </p:nvSpPr>
            <p:spPr bwMode="auto">
              <a:xfrm>
                <a:off x="3084" y="3312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charset="-122"/>
                  </a:rPr>
                  <a:t>82</a:t>
                </a:r>
              </a:p>
            </p:txBody>
          </p:sp>
          <p:sp>
            <p:nvSpPr>
              <p:cNvPr id="132132" name="Line 27"/>
              <p:cNvSpPr>
                <a:spLocks noChangeShapeType="1"/>
              </p:cNvSpPr>
              <p:nvPr/>
            </p:nvSpPr>
            <p:spPr bwMode="auto">
              <a:xfrm>
                <a:off x="3420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29" name="Line 38"/>
            <p:cNvSpPr>
              <a:spLocks noChangeShapeType="1"/>
            </p:cNvSpPr>
            <p:nvPr/>
          </p:nvSpPr>
          <p:spPr bwMode="auto">
            <a:xfrm>
              <a:off x="2556" y="345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30" name="Text Box 47"/>
            <p:cNvSpPr txBox="1">
              <a:spLocks noChangeArrowheads="1"/>
            </p:cNvSpPr>
            <p:nvPr/>
          </p:nvSpPr>
          <p:spPr bwMode="auto">
            <a:xfrm>
              <a:off x="3409" y="326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  <a:sym typeface="Symbol" pitchFamily="18" charset="2"/>
                </a:rPr>
                <a:t></a:t>
              </a:r>
              <a:endParaRPr lang="en-US" altLang="zh-CN" sz="2400">
                <a:ea typeface="宋体" charset="-122"/>
              </a:endParaRPr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776294" y="5881688"/>
            <a:ext cx="1617663" cy="519112"/>
            <a:chOff x="684" y="3705"/>
            <a:chExt cx="1019" cy="327"/>
          </a:xfrm>
        </p:grpSpPr>
        <p:sp>
          <p:nvSpPr>
            <p:cNvPr id="132122" name="Line 35"/>
            <p:cNvSpPr>
              <a:spLocks noChangeShapeType="1"/>
            </p:cNvSpPr>
            <p:nvPr/>
          </p:nvSpPr>
          <p:spPr bwMode="auto">
            <a:xfrm>
              <a:off x="684" y="38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23" name="Group 60"/>
            <p:cNvGrpSpPr>
              <a:grpSpLocks/>
            </p:cNvGrpSpPr>
            <p:nvPr/>
          </p:nvGrpSpPr>
          <p:grpSpPr bwMode="auto">
            <a:xfrm>
              <a:off x="1164" y="3705"/>
              <a:ext cx="539" cy="327"/>
              <a:chOff x="1164" y="3705"/>
              <a:chExt cx="539" cy="327"/>
            </a:xfrm>
          </p:grpSpPr>
          <p:sp>
            <p:nvSpPr>
              <p:cNvPr id="132124" name="Rectangle 28"/>
              <p:cNvSpPr>
                <a:spLocks noChangeArrowheads="1"/>
              </p:cNvSpPr>
              <p:nvPr/>
            </p:nvSpPr>
            <p:spPr bwMode="auto">
              <a:xfrm>
                <a:off x="1164" y="3744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5" name="Line 29"/>
              <p:cNvSpPr>
                <a:spLocks noChangeShapeType="1"/>
              </p:cNvSpPr>
              <p:nvPr/>
            </p:nvSpPr>
            <p:spPr bwMode="auto">
              <a:xfrm>
                <a:off x="1500" y="37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6" name="Text Box 42"/>
              <p:cNvSpPr txBox="1">
                <a:spLocks noChangeArrowheads="1"/>
              </p:cNvSpPr>
              <p:nvPr/>
            </p:nvSpPr>
            <p:spPr bwMode="auto">
              <a:xfrm>
                <a:off x="1192" y="374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55</a:t>
                </a:r>
              </a:p>
            </p:txBody>
          </p:sp>
          <p:sp>
            <p:nvSpPr>
              <p:cNvPr id="132127" name="Text Box 48"/>
              <p:cNvSpPr txBox="1">
                <a:spLocks noChangeArrowheads="1"/>
              </p:cNvSpPr>
              <p:nvPr/>
            </p:nvSpPr>
            <p:spPr bwMode="auto">
              <a:xfrm>
                <a:off x="1452" y="3705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charset="-122"/>
                    <a:sym typeface="Symbol" pitchFamily="18" charset="2"/>
                  </a:rPr>
                  <a:t></a:t>
                </a:r>
                <a:endParaRPr lang="en-US" altLang="zh-CN" sz="2400">
                  <a:ea typeface="宋体" charset="-122"/>
                </a:endParaRPr>
              </a:p>
            </p:txBody>
          </p:sp>
        </p:grp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14294" y="1905000"/>
            <a:ext cx="914400" cy="4572000"/>
            <a:chOff x="204" y="1200"/>
            <a:chExt cx="576" cy="2880"/>
          </a:xfrm>
        </p:grpSpPr>
        <p:sp>
          <p:nvSpPr>
            <p:cNvPr id="132113" name="Rectangle 4"/>
            <p:cNvSpPr>
              <a:spLocks noChangeArrowheads="1"/>
            </p:cNvSpPr>
            <p:nvPr/>
          </p:nvSpPr>
          <p:spPr bwMode="auto">
            <a:xfrm>
              <a:off x="492" y="1200"/>
              <a:ext cx="288" cy="2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5"/>
            <p:cNvSpPr>
              <a:spLocks noChangeShapeType="1"/>
            </p:cNvSpPr>
            <p:nvPr/>
          </p:nvSpPr>
          <p:spPr bwMode="auto">
            <a:xfrm>
              <a:off x="492" y="163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6"/>
            <p:cNvSpPr>
              <a:spLocks noChangeShapeType="1"/>
            </p:cNvSpPr>
            <p:nvPr/>
          </p:nvSpPr>
          <p:spPr bwMode="auto">
            <a:xfrm>
              <a:off x="492" y="201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7"/>
            <p:cNvSpPr>
              <a:spLocks noChangeShapeType="1"/>
            </p:cNvSpPr>
            <p:nvPr/>
          </p:nvSpPr>
          <p:spPr bwMode="auto">
            <a:xfrm>
              <a:off x="492" y="240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8"/>
            <p:cNvSpPr>
              <a:spLocks noChangeShapeType="1"/>
            </p:cNvSpPr>
            <p:nvPr/>
          </p:nvSpPr>
          <p:spPr bwMode="auto">
            <a:xfrm>
              <a:off x="492" y="27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9"/>
            <p:cNvSpPr>
              <a:spLocks noChangeShapeType="1"/>
            </p:cNvSpPr>
            <p:nvPr/>
          </p:nvSpPr>
          <p:spPr bwMode="auto">
            <a:xfrm>
              <a:off x="492" y="321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Line 10"/>
            <p:cNvSpPr>
              <a:spLocks noChangeShapeType="1"/>
            </p:cNvSpPr>
            <p:nvPr/>
          </p:nvSpPr>
          <p:spPr bwMode="auto">
            <a:xfrm>
              <a:off x="492" y="36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20" name="Text Box 11"/>
            <p:cNvSpPr txBox="1">
              <a:spLocks noChangeArrowheads="1"/>
            </p:cNvSpPr>
            <p:nvPr/>
          </p:nvSpPr>
          <p:spPr bwMode="auto">
            <a:xfrm>
              <a:off x="204" y="1233"/>
              <a:ext cx="336" cy="2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charset="-122"/>
                </a:rPr>
                <a:t>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charset="-122"/>
                </a:rPr>
                <a:t>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charset="-122"/>
                </a:rPr>
                <a:t>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charset="-122"/>
                </a:rPr>
                <a:t>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charset="-122"/>
                </a:rPr>
                <a:t>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  <a:ea typeface="宋体" charset="-122"/>
                </a:rPr>
                <a:t>6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32121" name="Text Box 49"/>
            <p:cNvSpPr txBox="1">
              <a:spLocks noChangeArrowheads="1"/>
            </p:cNvSpPr>
            <p:nvPr/>
          </p:nvSpPr>
          <p:spPr bwMode="auto">
            <a:xfrm>
              <a:off x="529" y="2409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  <a:sym typeface="Symbol" pitchFamily="18" charset="2"/>
                </a:rPr>
                <a:t></a:t>
              </a:r>
              <a:endParaRPr lang="en-US" altLang="zh-CN" sz="2400">
                <a:ea typeface="宋体" charset="-122"/>
              </a:endParaRPr>
            </a:p>
          </p:txBody>
        </p:sp>
      </p:grpSp>
      <p:sp>
        <p:nvSpPr>
          <p:cNvPr id="396338" name="Rectangle 50"/>
          <p:cNvSpPr>
            <a:spLocks noChangeArrowheads="1"/>
          </p:cNvSpPr>
          <p:nvPr/>
        </p:nvSpPr>
        <p:spPr bwMode="auto">
          <a:xfrm>
            <a:off x="4571999" y="2428868"/>
            <a:ext cx="392909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H(key)=key MOD 7</a:t>
            </a:r>
          </a:p>
          <a:p>
            <a:pPr algn="ctr"/>
            <a:r>
              <a:rPr kumimoji="0" lang="en-US" altLang="zh-CN" sz="2400" b="0" dirty="0" smtClean="0">
                <a:solidFill>
                  <a:srgbClr val="A50021"/>
                </a:solidFill>
              </a:rPr>
              <a:t>  </a:t>
            </a:r>
            <a:endParaRPr lang="en-US" altLang="zh-CN" sz="2400" b="0" dirty="0">
              <a:solidFill>
                <a:srgbClr val="006600"/>
              </a:solidFill>
            </a:endParaRPr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143372" y="5857892"/>
            <a:ext cx="443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A50021"/>
                </a:solidFill>
                <a:ea typeface="宋体" charset="-122"/>
              </a:rPr>
              <a:t>ASL=(6×1+2×2+3)/9=13/9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09214"/>
              </p:ext>
            </p:extLst>
          </p:nvPr>
        </p:nvGraphicFramePr>
        <p:xfrm>
          <a:off x="2500298" y="3471365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k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19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36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18242"/>
              </p:ext>
            </p:extLst>
          </p:nvPr>
        </p:nvGraphicFramePr>
        <p:xfrm>
          <a:off x="2500298" y="4023489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H</a:t>
                      </a:r>
                      <a:endParaRPr lang="zh-CN" altLang="en-US" sz="28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</a:t>
                      </a:r>
                      <a:endParaRPr lang="zh-CN" altLang="en-US" sz="28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39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  <p:bldP spid="10" grpId="0" animBg="1" autoUpdateAnimBg="0"/>
      <p:bldP spid="12" grpId="0" animBg="1" autoUpdateAnimBg="0"/>
      <p:bldP spid="18" grpId="0" animBg="1" autoUpdateAnimBg="0"/>
      <p:bldP spid="396338" grpId="0" autoUpdateAnimBg="0"/>
      <p:bldP spid="3963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45D34-F8FB-4C51-8412-763428E0AAF8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9.1.1 </a:t>
            </a:r>
            <a:r>
              <a:rPr lang="zh-CN" altLang="en-US" smtClean="0"/>
              <a:t>顺序查找表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顺序表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线性链表</a:t>
            </a:r>
            <a:r>
              <a:rPr lang="zh-CN" altLang="en-US" dirty="0" smtClean="0"/>
              <a:t>表示静态查找表</a:t>
            </a:r>
          </a:p>
          <a:p>
            <a:pPr eaLnBrk="1" hangingPunct="1"/>
            <a:r>
              <a:rPr lang="zh-CN" altLang="en-US" dirty="0" smtClean="0"/>
              <a:t>顺序表的查找过程：</a:t>
            </a:r>
            <a:r>
              <a:rPr kumimoji="1" lang="zh-CN" altLang="en-US" dirty="0" smtClean="0"/>
              <a:t>从前向后查找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665163" y="3068638"/>
          <a:ext cx="818832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文档" r:id="rId4" imgW="8186928" imgH="1728216" progId="Word.Document.8">
                  <p:embed/>
                </p:oleObj>
              </mc:Choice>
              <mc:Fallback>
                <p:oleObj name="文档" r:id="rId4" imgW="8186928" imgH="1728216" progId="Word.Document.8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068638"/>
                        <a:ext cx="8188325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0" y="2520950"/>
            <a:ext cx="137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charset="-122"/>
              </a:rPr>
              <a:t>ST.elem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504825" y="4960938"/>
            <a:ext cx="48037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/>
              <a:t>假设给定值 </a:t>
            </a:r>
            <a:r>
              <a:rPr lang="en-US" altLang="zh-CN" dirty="0"/>
              <a:t>e=64,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要求 </a:t>
            </a:r>
            <a:r>
              <a:rPr lang="en-US" altLang="zh-CN" dirty="0" err="1"/>
              <a:t>ST.elem</a:t>
            </a:r>
            <a:r>
              <a:rPr lang="en-US" altLang="zh-CN" dirty="0"/>
              <a:t>[k] = e,  </a:t>
            </a:r>
            <a:r>
              <a:rPr lang="zh-CN" altLang="en-US" dirty="0"/>
              <a:t>问</a:t>
            </a:r>
            <a:r>
              <a:rPr lang="en-US" altLang="zh-CN" dirty="0"/>
              <a:t>: k = ?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47813" y="2276475"/>
            <a:ext cx="382587" cy="792163"/>
            <a:chOff x="975" y="1434"/>
            <a:chExt cx="241" cy="499"/>
          </a:xfrm>
        </p:grpSpPr>
        <p:sp>
          <p:nvSpPr>
            <p:cNvPr id="2060" name="Line 6"/>
            <p:cNvSpPr>
              <a:spLocks noChangeShapeType="1"/>
            </p:cNvSpPr>
            <p:nvPr/>
          </p:nvSpPr>
          <p:spPr bwMode="auto">
            <a:xfrm flipH="1">
              <a:off x="975" y="1525"/>
              <a:ext cx="0" cy="408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Rectangle 9"/>
            <p:cNvSpPr>
              <a:spLocks noChangeArrowheads="1"/>
            </p:cNvSpPr>
            <p:nvPr/>
          </p:nvSpPr>
          <p:spPr bwMode="auto">
            <a:xfrm>
              <a:off x="975" y="143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FF"/>
                  </a:solidFill>
                </a:rPr>
                <a:t>k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364163" y="2189163"/>
            <a:ext cx="434975" cy="879475"/>
            <a:chOff x="3379" y="1379"/>
            <a:chExt cx="274" cy="554"/>
          </a:xfrm>
        </p:grpSpPr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3412" y="1379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FF"/>
                  </a:solidFill>
                </a:rPr>
                <a:t>k</a:t>
              </a:r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 flipH="1">
              <a:off x="3379" y="1525"/>
              <a:ext cx="0" cy="408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372200" y="5085184"/>
            <a:ext cx="1268296" cy="5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 smtClean="0"/>
              <a:t>e=60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5" grpId="0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75E7F-BAB2-4600-BB96-EDF2CFCC6E0D}" type="slidenum">
              <a:rPr lang="en-US" altLang="zh-CN"/>
              <a:pPr>
                <a:defRPr/>
              </a:pPr>
              <a:t>140</a:t>
            </a:fld>
            <a:endParaRPr lang="en-US" altLang="zh-CN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 链地址法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6744" y="1219201"/>
            <a:ext cx="5764206" cy="59529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将所有哈希地址相同的记录都链接在同一链表中。       </a:t>
            </a:r>
          </a:p>
          <a:p>
            <a:pPr eaLnBrk="1" hangingPunct="1"/>
            <a:endParaRPr lang="en-US" altLang="zh-CN" dirty="0" smtClean="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759764" y="1447800"/>
            <a:ext cx="1600200" cy="457200"/>
            <a:chOff x="684" y="1680"/>
            <a:chExt cx="1008" cy="288"/>
          </a:xfrm>
        </p:grpSpPr>
        <p:grpSp>
          <p:nvGrpSpPr>
            <p:cNvPr id="132164" name="Group 55"/>
            <p:cNvGrpSpPr>
              <a:grpSpLocks/>
            </p:cNvGrpSpPr>
            <p:nvPr/>
          </p:nvGrpSpPr>
          <p:grpSpPr bwMode="auto">
            <a:xfrm>
              <a:off x="1164" y="1680"/>
              <a:ext cx="528" cy="288"/>
              <a:chOff x="1164" y="1680"/>
              <a:chExt cx="528" cy="288"/>
            </a:xfrm>
          </p:grpSpPr>
          <p:sp>
            <p:nvSpPr>
              <p:cNvPr id="132166" name="Rectangle 14"/>
              <p:cNvSpPr>
                <a:spLocks noChangeArrowheads="1"/>
              </p:cNvSpPr>
              <p:nvPr/>
            </p:nvSpPr>
            <p:spPr bwMode="auto">
              <a:xfrm>
                <a:off x="1164" y="1680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charset="-122"/>
                  </a:rPr>
                  <a:t>01</a:t>
                </a:r>
              </a:p>
            </p:txBody>
          </p:sp>
          <p:sp>
            <p:nvSpPr>
              <p:cNvPr id="132167" name="Line 15"/>
              <p:cNvSpPr>
                <a:spLocks noChangeShapeType="1"/>
              </p:cNvSpPr>
              <p:nvPr/>
            </p:nvSpPr>
            <p:spPr bwMode="auto">
              <a:xfrm>
                <a:off x="1500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65" name="Line 31"/>
            <p:cNvSpPr>
              <a:spLocks noChangeShapeType="1"/>
            </p:cNvSpPr>
            <p:nvPr/>
          </p:nvSpPr>
          <p:spPr bwMode="auto">
            <a:xfrm>
              <a:off x="684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752154" y="4542216"/>
            <a:ext cx="1600200" cy="457200"/>
            <a:chOff x="684" y="3312"/>
            <a:chExt cx="1008" cy="288"/>
          </a:xfrm>
        </p:grpSpPr>
        <p:grpSp>
          <p:nvGrpSpPr>
            <p:cNvPr id="132160" name="Group 52"/>
            <p:cNvGrpSpPr>
              <a:grpSpLocks/>
            </p:cNvGrpSpPr>
            <p:nvPr/>
          </p:nvGrpSpPr>
          <p:grpSpPr bwMode="auto">
            <a:xfrm>
              <a:off x="1164" y="3312"/>
              <a:ext cx="528" cy="288"/>
              <a:chOff x="1164" y="3312"/>
              <a:chExt cx="528" cy="288"/>
            </a:xfrm>
          </p:grpSpPr>
          <p:sp>
            <p:nvSpPr>
              <p:cNvPr id="132162" name="Rectangle 22"/>
              <p:cNvSpPr>
                <a:spLocks noChangeArrowheads="1"/>
              </p:cNvSpPr>
              <p:nvPr/>
            </p:nvSpPr>
            <p:spPr bwMode="auto">
              <a:xfrm>
                <a:off x="1164" y="3312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charset="-122"/>
                  </a:rPr>
                  <a:t>19</a:t>
                </a:r>
              </a:p>
            </p:txBody>
          </p:sp>
          <p:sp>
            <p:nvSpPr>
              <p:cNvPr id="132163" name="Line 23"/>
              <p:cNvSpPr>
                <a:spLocks noChangeShapeType="1"/>
              </p:cNvSpPr>
              <p:nvPr/>
            </p:nvSpPr>
            <p:spPr bwMode="auto">
              <a:xfrm>
                <a:off x="1500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61" name="Line 34"/>
            <p:cNvSpPr>
              <a:spLocks noChangeShapeType="1"/>
            </p:cNvSpPr>
            <p:nvPr/>
          </p:nvSpPr>
          <p:spPr bwMode="auto">
            <a:xfrm>
              <a:off x="684" y="345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67947" y="1921007"/>
            <a:ext cx="1676400" cy="498475"/>
            <a:chOff x="1596" y="3312"/>
            <a:chExt cx="1056" cy="314"/>
          </a:xfrm>
        </p:grpSpPr>
        <p:sp>
          <p:nvSpPr>
            <p:cNvPr id="132155" name="Line 37"/>
            <p:cNvSpPr>
              <a:spLocks noChangeShapeType="1"/>
            </p:cNvSpPr>
            <p:nvPr/>
          </p:nvSpPr>
          <p:spPr bwMode="auto">
            <a:xfrm>
              <a:off x="1596" y="345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56" name="Group 53"/>
            <p:cNvGrpSpPr>
              <a:grpSpLocks/>
            </p:cNvGrpSpPr>
            <p:nvPr/>
          </p:nvGrpSpPr>
          <p:grpSpPr bwMode="auto">
            <a:xfrm>
              <a:off x="2124" y="3312"/>
              <a:ext cx="528" cy="314"/>
              <a:chOff x="2124" y="3312"/>
              <a:chExt cx="528" cy="314"/>
            </a:xfrm>
          </p:grpSpPr>
          <p:sp>
            <p:nvSpPr>
              <p:cNvPr id="132157" name="Rectangle 24"/>
              <p:cNvSpPr>
                <a:spLocks noChangeArrowheads="1"/>
              </p:cNvSpPr>
              <p:nvPr/>
            </p:nvSpPr>
            <p:spPr bwMode="auto">
              <a:xfrm>
                <a:off x="2124" y="3312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8" name="Line 25"/>
              <p:cNvSpPr>
                <a:spLocks noChangeShapeType="1"/>
              </p:cNvSpPr>
              <p:nvPr/>
            </p:nvSpPr>
            <p:spPr bwMode="auto">
              <a:xfrm>
                <a:off x="2460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9" name="Text Box 41"/>
              <p:cNvSpPr txBox="1">
                <a:spLocks noChangeArrowheads="1"/>
              </p:cNvSpPr>
              <p:nvPr/>
            </p:nvSpPr>
            <p:spPr bwMode="auto">
              <a:xfrm>
                <a:off x="2152" y="333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ea typeface="宋体" charset="-122"/>
                  </a:rPr>
                  <a:t>68</a:t>
                </a:r>
              </a:p>
            </p:txBody>
          </p:sp>
        </p:grp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712429" y="2353892"/>
            <a:ext cx="1600200" cy="533400"/>
            <a:chOff x="684" y="1200"/>
            <a:chExt cx="1008" cy="336"/>
          </a:xfrm>
        </p:grpSpPr>
        <p:sp>
          <p:nvSpPr>
            <p:cNvPr id="132150" name="Line 30"/>
            <p:cNvSpPr>
              <a:spLocks noChangeShapeType="1"/>
            </p:cNvSpPr>
            <p:nvPr/>
          </p:nvSpPr>
          <p:spPr bwMode="auto">
            <a:xfrm>
              <a:off x="684" y="14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51" name="Group 54"/>
            <p:cNvGrpSpPr>
              <a:grpSpLocks/>
            </p:cNvGrpSpPr>
            <p:nvPr/>
          </p:nvGrpSpPr>
          <p:grpSpPr bwMode="auto">
            <a:xfrm>
              <a:off x="1164" y="1200"/>
              <a:ext cx="528" cy="336"/>
              <a:chOff x="1164" y="1200"/>
              <a:chExt cx="528" cy="336"/>
            </a:xfrm>
          </p:grpSpPr>
          <p:sp>
            <p:nvSpPr>
              <p:cNvPr id="132152" name="Rectangle 12"/>
              <p:cNvSpPr>
                <a:spLocks noChangeArrowheads="1"/>
              </p:cNvSpPr>
              <p:nvPr/>
            </p:nvSpPr>
            <p:spPr bwMode="auto">
              <a:xfrm>
                <a:off x="1164" y="124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charset="-122"/>
                  </a:rPr>
                  <a:t>14</a:t>
                </a:r>
              </a:p>
            </p:txBody>
          </p:sp>
          <p:sp>
            <p:nvSpPr>
              <p:cNvPr id="132153" name="Line 13"/>
              <p:cNvSpPr>
                <a:spLocks noChangeShapeType="1"/>
              </p:cNvSpPr>
              <p:nvPr/>
            </p:nvSpPr>
            <p:spPr bwMode="auto">
              <a:xfrm>
                <a:off x="1500" y="12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4" name="Text Box 43"/>
              <p:cNvSpPr txBox="1">
                <a:spLocks noChangeArrowheads="1"/>
              </p:cNvSpPr>
              <p:nvPr/>
            </p:nvSpPr>
            <p:spPr bwMode="auto">
              <a:xfrm>
                <a:off x="1489" y="1200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en-US" altLang="zh-CN" sz="2400" dirty="0">
                  <a:ea typeface="宋体" charset="-122"/>
                </a:endParaRPr>
              </a:p>
            </p:txBody>
          </p:sp>
        </p:grp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2189598" y="2345872"/>
            <a:ext cx="1752600" cy="519112"/>
            <a:chOff x="1596" y="1641"/>
            <a:chExt cx="1104" cy="327"/>
          </a:xfrm>
        </p:grpSpPr>
        <p:sp>
          <p:nvSpPr>
            <p:cNvPr id="132145" name="Line 36"/>
            <p:cNvSpPr>
              <a:spLocks noChangeShapeType="1"/>
            </p:cNvSpPr>
            <p:nvPr/>
          </p:nvSpPr>
          <p:spPr bwMode="auto">
            <a:xfrm>
              <a:off x="1596" y="18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46" name="Group 56"/>
            <p:cNvGrpSpPr>
              <a:grpSpLocks/>
            </p:cNvGrpSpPr>
            <p:nvPr/>
          </p:nvGrpSpPr>
          <p:grpSpPr bwMode="auto">
            <a:xfrm>
              <a:off x="2124" y="1641"/>
              <a:ext cx="576" cy="327"/>
              <a:chOff x="2124" y="1641"/>
              <a:chExt cx="576" cy="327"/>
            </a:xfrm>
          </p:grpSpPr>
          <p:sp>
            <p:nvSpPr>
              <p:cNvPr id="132147" name="Rectangle 16"/>
              <p:cNvSpPr>
                <a:spLocks noChangeArrowheads="1"/>
              </p:cNvSpPr>
              <p:nvPr/>
            </p:nvSpPr>
            <p:spPr bwMode="auto">
              <a:xfrm>
                <a:off x="2124" y="1680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charset="-122"/>
                  </a:rPr>
                  <a:t>36</a:t>
                </a:r>
              </a:p>
            </p:txBody>
          </p:sp>
          <p:sp>
            <p:nvSpPr>
              <p:cNvPr id="132148" name="Line 17"/>
              <p:cNvSpPr>
                <a:spLocks noChangeShapeType="1"/>
              </p:cNvSpPr>
              <p:nvPr/>
            </p:nvSpPr>
            <p:spPr bwMode="auto">
              <a:xfrm>
                <a:off x="2460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9" name="Text Box 44"/>
              <p:cNvSpPr txBox="1">
                <a:spLocks noChangeArrowheads="1"/>
              </p:cNvSpPr>
              <p:nvPr/>
            </p:nvSpPr>
            <p:spPr bwMode="auto">
              <a:xfrm>
                <a:off x="2449" y="1641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宋体" charset="-122"/>
                    <a:sym typeface="Symbol" pitchFamily="18" charset="2"/>
                  </a:rPr>
                  <a:t></a:t>
                </a:r>
                <a:endParaRPr lang="en-US" altLang="zh-CN" sz="2400" dirty="0">
                  <a:ea typeface="宋体" charset="-122"/>
                </a:endParaRPr>
              </a:p>
            </p:txBody>
          </p:sp>
        </p:grp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2194725" y="1388729"/>
            <a:ext cx="1676400" cy="560387"/>
            <a:chOff x="684" y="2025"/>
            <a:chExt cx="1056" cy="353"/>
          </a:xfrm>
        </p:grpSpPr>
        <p:sp>
          <p:nvSpPr>
            <p:cNvPr id="132139" name="Line 32"/>
            <p:cNvSpPr>
              <a:spLocks noChangeShapeType="1"/>
            </p:cNvSpPr>
            <p:nvPr/>
          </p:nvSpPr>
          <p:spPr bwMode="auto">
            <a:xfrm>
              <a:off x="684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40" name="Group 57"/>
            <p:cNvGrpSpPr>
              <a:grpSpLocks/>
            </p:cNvGrpSpPr>
            <p:nvPr/>
          </p:nvGrpSpPr>
          <p:grpSpPr bwMode="auto">
            <a:xfrm>
              <a:off x="1164" y="2025"/>
              <a:ext cx="576" cy="353"/>
              <a:chOff x="1164" y="2025"/>
              <a:chExt cx="576" cy="353"/>
            </a:xfrm>
          </p:grpSpPr>
          <p:sp>
            <p:nvSpPr>
              <p:cNvPr id="132141" name="Rectangle 18"/>
              <p:cNvSpPr>
                <a:spLocks noChangeArrowheads="1"/>
              </p:cNvSpPr>
              <p:nvPr/>
            </p:nvSpPr>
            <p:spPr bwMode="auto">
              <a:xfrm>
                <a:off x="1164" y="2064"/>
                <a:ext cx="52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2" name="Line 19"/>
              <p:cNvSpPr>
                <a:spLocks noChangeShapeType="1"/>
              </p:cNvSpPr>
              <p:nvPr/>
            </p:nvSpPr>
            <p:spPr bwMode="auto">
              <a:xfrm>
                <a:off x="150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3" name="Text Box 39"/>
              <p:cNvSpPr txBox="1">
                <a:spLocks noChangeArrowheads="1"/>
              </p:cNvSpPr>
              <p:nvPr/>
            </p:nvSpPr>
            <p:spPr bwMode="auto">
              <a:xfrm>
                <a:off x="1192" y="209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ea typeface="宋体" charset="-122"/>
                  </a:rPr>
                  <a:t>23</a:t>
                </a:r>
              </a:p>
            </p:txBody>
          </p:sp>
          <p:sp>
            <p:nvSpPr>
              <p:cNvPr id="132144" name="Text Box 45"/>
              <p:cNvSpPr txBox="1">
                <a:spLocks noChangeArrowheads="1"/>
              </p:cNvSpPr>
              <p:nvPr/>
            </p:nvSpPr>
            <p:spPr bwMode="auto">
              <a:xfrm>
                <a:off x="1489" y="2025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宋体" charset="-122"/>
                    <a:sym typeface="Symbol" pitchFamily="18" charset="2"/>
                  </a:rPr>
                  <a:t></a:t>
                </a:r>
                <a:endParaRPr lang="en-US" altLang="zh-CN" sz="2400" dirty="0">
                  <a:ea typeface="宋体" charset="-122"/>
                </a:endParaRPr>
              </a:p>
            </p:txBody>
          </p:sp>
        </p:grp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2195736" y="908720"/>
            <a:ext cx="1676400" cy="519112"/>
            <a:chOff x="684" y="2793"/>
            <a:chExt cx="1056" cy="327"/>
          </a:xfrm>
        </p:grpSpPr>
        <p:sp>
          <p:nvSpPr>
            <p:cNvPr id="132133" name="Line 33"/>
            <p:cNvSpPr>
              <a:spLocks noChangeShapeType="1"/>
            </p:cNvSpPr>
            <p:nvPr/>
          </p:nvSpPr>
          <p:spPr bwMode="auto">
            <a:xfrm>
              <a:off x="684" y="297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34" name="Group 58"/>
            <p:cNvGrpSpPr>
              <a:grpSpLocks/>
            </p:cNvGrpSpPr>
            <p:nvPr/>
          </p:nvGrpSpPr>
          <p:grpSpPr bwMode="auto">
            <a:xfrm>
              <a:off x="1164" y="2793"/>
              <a:ext cx="576" cy="327"/>
              <a:chOff x="1164" y="2793"/>
              <a:chExt cx="576" cy="327"/>
            </a:xfrm>
          </p:grpSpPr>
          <p:sp>
            <p:nvSpPr>
              <p:cNvPr id="132135" name="Rectangle 20"/>
              <p:cNvSpPr>
                <a:spLocks noChangeArrowheads="1"/>
              </p:cNvSpPr>
              <p:nvPr/>
            </p:nvSpPr>
            <p:spPr bwMode="auto">
              <a:xfrm>
                <a:off x="1164" y="2832"/>
                <a:ext cx="52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6" name="Line 21"/>
              <p:cNvSpPr>
                <a:spLocks noChangeShapeType="1"/>
              </p:cNvSpPr>
              <p:nvPr/>
            </p:nvSpPr>
            <p:spPr bwMode="auto">
              <a:xfrm>
                <a:off x="1500" y="283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7" name="Text Box 40"/>
              <p:cNvSpPr txBox="1">
                <a:spLocks noChangeArrowheads="1"/>
              </p:cNvSpPr>
              <p:nvPr/>
            </p:nvSpPr>
            <p:spPr bwMode="auto">
              <a:xfrm>
                <a:off x="1192" y="283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ea typeface="宋体" charset="-122"/>
                  </a:rPr>
                  <a:t>11</a:t>
                </a:r>
              </a:p>
            </p:txBody>
          </p:sp>
          <p:sp>
            <p:nvSpPr>
              <p:cNvPr id="132138" name="Text Box 46"/>
              <p:cNvSpPr txBox="1">
                <a:spLocks noChangeArrowheads="1"/>
              </p:cNvSpPr>
              <p:nvPr/>
            </p:nvSpPr>
            <p:spPr bwMode="auto">
              <a:xfrm>
                <a:off x="1489" y="2793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宋体" charset="-122"/>
                    <a:sym typeface="Symbol" pitchFamily="18" charset="2"/>
                  </a:rPr>
                  <a:t></a:t>
                </a:r>
                <a:endParaRPr lang="en-US" altLang="zh-CN" sz="2400" dirty="0">
                  <a:ea typeface="宋体" charset="-122"/>
                </a:endParaRPr>
              </a:p>
            </p:txBody>
          </p:sp>
        </p:grpSp>
      </p:grpSp>
      <p:grpSp>
        <p:nvGrpSpPr>
          <p:cNvPr id="16" name="Group 65"/>
          <p:cNvGrpSpPr>
            <a:grpSpLocks/>
          </p:cNvGrpSpPr>
          <p:nvPr/>
        </p:nvGrpSpPr>
        <p:grpSpPr bwMode="auto">
          <a:xfrm>
            <a:off x="636594" y="3465311"/>
            <a:ext cx="1752600" cy="533400"/>
            <a:chOff x="2556" y="3264"/>
            <a:chExt cx="1104" cy="336"/>
          </a:xfrm>
        </p:grpSpPr>
        <p:grpSp>
          <p:nvGrpSpPr>
            <p:cNvPr id="132128" name="Group 59"/>
            <p:cNvGrpSpPr>
              <a:grpSpLocks/>
            </p:cNvGrpSpPr>
            <p:nvPr/>
          </p:nvGrpSpPr>
          <p:grpSpPr bwMode="auto">
            <a:xfrm>
              <a:off x="3084" y="3312"/>
              <a:ext cx="528" cy="288"/>
              <a:chOff x="3084" y="3312"/>
              <a:chExt cx="528" cy="288"/>
            </a:xfrm>
          </p:grpSpPr>
          <p:sp>
            <p:nvSpPr>
              <p:cNvPr id="132131" name="Rectangle 26"/>
              <p:cNvSpPr>
                <a:spLocks noChangeArrowheads="1"/>
              </p:cNvSpPr>
              <p:nvPr/>
            </p:nvSpPr>
            <p:spPr bwMode="auto">
              <a:xfrm>
                <a:off x="3084" y="3312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ea typeface="宋体" charset="-122"/>
                  </a:rPr>
                  <a:t>82</a:t>
                </a:r>
              </a:p>
            </p:txBody>
          </p:sp>
          <p:sp>
            <p:nvSpPr>
              <p:cNvPr id="132132" name="Line 27"/>
              <p:cNvSpPr>
                <a:spLocks noChangeShapeType="1"/>
              </p:cNvSpPr>
              <p:nvPr/>
            </p:nvSpPr>
            <p:spPr bwMode="auto">
              <a:xfrm>
                <a:off x="3420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29" name="Line 38"/>
            <p:cNvSpPr>
              <a:spLocks noChangeShapeType="1"/>
            </p:cNvSpPr>
            <p:nvPr/>
          </p:nvSpPr>
          <p:spPr bwMode="auto">
            <a:xfrm>
              <a:off x="2556" y="345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30" name="Text Box 47"/>
            <p:cNvSpPr txBox="1">
              <a:spLocks noChangeArrowheads="1"/>
            </p:cNvSpPr>
            <p:nvPr/>
          </p:nvSpPr>
          <p:spPr bwMode="auto">
            <a:xfrm>
              <a:off x="3409" y="326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>
                  <a:ea typeface="宋体" charset="-122"/>
                  <a:sym typeface="Symbol" pitchFamily="18" charset="2"/>
                </a:rPr>
                <a:t></a:t>
              </a:r>
              <a:endParaRPr lang="en-US" altLang="zh-CN" sz="2400" dirty="0">
                <a:ea typeface="宋体" charset="-122"/>
              </a:endParaRPr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759764" y="908340"/>
            <a:ext cx="1600200" cy="519112"/>
            <a:chOff x="684" y="3705"/>
            <a:chExt cx="1008" cy="327"/>
          </a:xfrm>
        </p:grpSpPr>
        <p:sp>
          <p:nvSpPr>
            <p:cNvPr id="132122" name="Line 35"/>
            <p:cNvSpPr>
              <a:spLocks noChangeShapeType="1"/>
            </p:cNvSpPr>
            <p:nvPr/>
          </p:nvSpPr>
          <p:spPr bwMode="auto">
            <a:xfrm>
              <a:off x="684" y="38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2123" name="Group 60"/>
            <p:cNvGrpSpPr>
              <a:grpSpLocks/>
            </p:cNvGrpSpPr>
            <p:nvPr/>
          </p:nvGrpSpPr>
          <p:grpSpPr bwMode="auto">
            <a:xfrm>
              <a:off x="1164" y="3705"/>
              <a:ext cx="528" cy="327"/>
              <a:chOff x="1164" y="3705"/>
              <a:chExt cx="528" cy="327"/>
            </a:xfrm>
          </p:grpSpPr>
          <p:sp>
            <p:nvSpPr>
              <p:cNvPr id="132124" name="Rectangle 28"/>
              <p:cNvSpPr>
                <a:spLocks noChangeArrowheads="1"/>
              </p:cNvSpPr>
              <p:nvPr/>
            </p:nvSpPr>
            <p:spPr bwMode="auto">
              <a:xfrm>
                <a:off x="1164" y="3744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5" name="Line 29"/>
              <p:cNvSpPr>
                <a:spLocks noChangeShapeType="1"/>
              </p:cNvSpPr>
              <p:nvPr/>
            </p:nvSpPr>
            <p:spPr bwMode="auto">
              <a:xfrm>
                <a:off x="1500" y="37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6" name="Text Box 42"/>
              <p:cNvSpPr txBox="1">
                <a:spLocks noChangeArrowheads="1"/>
              </p:cNvSpPr>
              <p:nvPr/>
            </p:nvSpPr>
            <p:spPr bwMode="auto">
              <a:xfrm>
                <a:off x="1192" y="374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ea typeface="宋体" charset="-122"/>
                  </a:rPr>
                  <a:t>55</a:t>
                </a:r>
              </a:p>
            </p:txBody>
          </p:sp>
          <p:sp>
            <p:nvSpPr>
              <p:cNvPr id="132127" name="Text Box 48"/>
              <p:cNvSpPr txBox="1">
                <a:spLocks noChangeArrowheads="1"/>
              </p:cNvSpPr>
              <p:nvPr/>
            </p:nvSpPr>
            <p:spPr bwMode="auto">
              <a:xfrm>
                <a:off x="1452" y="3705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en-US" altLang="zh-CN" sz="2400" dirty="0">
                  <a:ea typeface="宋体" charset="-122"/>
                </a:endParaRPr>
              </a:p>
            </p:txBody>
          </p:sp>
        </p:grp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77794" y="908720"/>
            <a:ext cx="850900" cy="5616617"/>
            <a:chOff x="244" y="1200"/>
            <a:chExt cx="536" cy="2905"/>
          </a:xfrm>
        </p:grpSpPr>
        <p:sp>
          <p:nvSpPr>
            <p:cNvPr id="132113" name="Rectangle 4"/>
            <p:cNvSpPr>
              <a:spLocks noChangeArrowheads="1"/>
            </p:cNvSpPr>
            <p:nvPr/>
          </p:nvSpPr>
          <p:spPr bwMode="auto">
            <a:xfrm>
              <a:off x="492" y="1200"/>
              <a:ext cx="288" cy="2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5"/>
            <p:cNvSpPr>
              <a:spLocks noChangeShapeType="1"/>
            </p:cNvSpPr>
            <p:nvPr/>
          </p:nvSpPr>
          <p:spPr bwMode="auto">
            <a:xfrm>
              <a:off x="492" y="146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6"/>
            <p:cNvSpPr>
              <a:spLocks noChangeShapeType="1"/>
            </p:cNvSpPr>
            <p:nvPr/>
          </p:nvSpPr>
          <p:spPr bwMode="auto">
            <a:xfrm>
              <a:off x="492" y="172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7"/>
            <p:cNvSpPr>
              <a:spLocks noChangeShapeType="1"/>
            </p:cNvSpPr>
            <p:nvPr/>
          </p:nvSpPr>
          <p:spPr bwMode="auto">
            <a:xfrm>
              <a:off x="490" y="1997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8"/>
            <p:cNvSpPr>
              <a:spLocks noChangeShapeType="1"/>
            </p:cNvSpPr>
            <p:nvPr/>
          </p:nvSpPr>
          <p:spPr bwMode="auto">
            <a:xfrm>
              <a:off x="492" y="2533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9"/>
            <p:cNvSpPr>
              <a:spLocks noChangeShapeType="1"/>
            </p:cNvSpPr>
            <p:nvPr/>
          </p:nvSpPr>
          <p:spPr bwMode="auto">
            <a:xfrm>
              <a:off x="490" y="333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Line 10"/>
            <p:cNvSpPr>
              <a:spLocks noChangeShapeType="1"/>
            </p:cNvSpPr>
            <p:nvPr/>
          </p:nvSpPr>
          <p:spPr bwMode="auto">
            <a:xfrm>
              <a:off x="490" y="38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20" name="Text Box 11"/>
            <p:cNvSpPr txBox="1">
              <a:spLocks noChangeArrowheads="1"/>
            </p:cNvSpPr>
            <p:nvPr/>
          </p:nvSpPr>
          <p:spPr bwMode="auto">
            <a:xfrm>
              <a:off x="244" y="1271"/>
              <a:ext cx="336" cy="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7030A0"/>
                  </a:solidFill>
                  <a:ea typeface="宋体" charset="-122"/>
                </a:rPr>
                <a:t>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7030A0"/>
                  </a:solidFill>
                  <a:ea typeface="宋体" charset="-122"/>
                </a:rPr>
                <a:t>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7030A0"/>
                  </a:solidFill>
                  <a:ea typeface="宋体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7030A0"/>
                  </a:solidFill>
                  <a:ea typeface="宋体" charset="-122"/>
                </a:rPr>
                <a:t>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7030A0"/>
                  </a:solidFill>
                  <a:ea typeface="宋体" charset="-122"/>
                </a:rPr>
                <a:t>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7030A0"/>
                  </a:solidFill>
                  <a:ea typeface="宋体" charset="-122"/>
                </a:rPr>
                <a:t>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7030A0"/>
                  </a:solidFill>
                  <a:ea typeface="宋体" charset="-122"/>
                </a:rPr>
                <a:t>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7030A0"/>
                  </a:solidFill>
                  <a:ea typeface="宋体" charset="-122"/>
                </a:rPr>
                <a:t>7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7030A0"/>
                  </a:solidFill>
                  <a:ea typeface="宋体" charset="-122"/>
                </a:rPr>
                <a:t>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7030A0"/>
                  </a:solidFill>
                  <a:ea typeface="宋体" charset="-122"/>
                </a:rPr>
                <a:t>9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7030A0"/>
                  </a:solidFill>
                  <a:ea typeface="宋体" charset="-122"/>
                </a:rPr>
                <a:t>10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7030A0"/>
                  </a:solidFill>
                  <a:ea typeface="宋体" charset="-122"/>
                </a:rPr>
                <a:t>11</a:t>
              </a:r>
              <a:endParaRPr lang="en-US" altLang="zh-CN" sz="2000" dirty="0">
                <a:solidFill>
                  <a:srgbClr val="7030A0"/>
                </a:solidFill>
                <a:ea typeface="宋体" charset="-122"/>
              </a:endParaRPr>
            </a:p>
          </p:txBody>
        </p:sp>
        <p:sp>
          <p:nvSpPr>
            <p:cNvPr id="132121" name="Text Box 49"/>
            <p:cNvSpPr txBox="1">
              <a:spLocks noChangeArrowheads="1"/>
            </p:cNvSpPr>
            <p:nvPr/>
          </p:nvSpPr>
          <p:spPr bwMode="auto">
            <a:xfrm>
              <a:off x="508" y="2268"/>
              <a:ext cx="11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490" y="306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9"/>
            <p:cNvSpPr>
              <a:spLocks noChangeShapeType="1"/>
            </p:cNvSpPr>
            <p:nvPr/>
          </p:nvSpPr>
          <p:spPr bwMode="auto">
            <a:xfrm>
              <a:off x="490" y="280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490" y="226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490" y="36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6338" name="Rectangle 50"/>
          <p:cNvSpPr>
            <a:spLocks noChangeArrowheads="1"/>
          </p:cNvSpPr>
          <p:nvPr/>
        </p:nvSpPr>
        <p:spPr bwMode="auto">
          <a:xfrm>
            <a:off x="4571999" y="2428868"/>
            <a:ext cx="392909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H(key)=key MOD 11</a:t>
            </a:r>
          </a:p>
          <a:p>
            <a:pPr algn="ctr"/>
            <a:r>
              <a:rPr kumimoji="0" lang="en-US" altLang="zh-CN" sz="2400" b="0" dirty="0" smtClean="0">
                <a:solidFill>
                  <a:srgbClr val="A50021"/>
                </a:solidFill>
              </a:rPr>
              <a:t>  </a:t>
            </a:r>
            <a:endParaRPr lang="en-US" altLang="zh-CN" sz="2400" b="0" dirty="0">
              <a:solidFill>
                <a:srgbClr val="006600"/>
              </a:solidFill>
            </a:endParaRPr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143372" y="5857892"/>
            <a:ext cx="443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A50021"/>
                </a:solidFill>
                <a:ea typeface="宋体" charset="-122"/>
              </a:rPr>
              <a:t>ASL=(6×1+2×2+3)/9=13/9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/>
          </p:nvPr>
        </p:nvGraphicFramePr>
        <p:xfrm>
          <a:off x="2500298" y="3471365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k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19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36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12542"/>
              </p:ext>
            </p:extLst>
          </p:nvPr>
        </p:nvGraphicFramePr>
        <p:xfrm>
          <a:off x="2500270" y="3977640"/>
          <a:ext cx="66437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  <a:gridCol w="66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H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997590" y="1850716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ea typeface="宋体" charset="-122"/>
                <a:sym typeface="Symbol" pitchFamily="18" charset="2"/>
              </a:rPr>
              <a:t>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81" name="Text Box 47"/>
          <p:cNvSpPr txBox="1">
            <a:spLocks noChangeArrowheads="1"/>
          </p:cNvSpPr>
          <p:nvPr/>
        </p:nvSpPr>
        <p:spPr bwMode="auto">
          <a:xfrm>
            <a:off x="2016546" y="4480303"/>
            <a:ext cx="39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  <a:sym typeface="Symbol" pitchFamily="18" charset="2"/>
              </a:rPr>
              <a:t>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83" name="Text Box 49"/>
          <p:cNvSpPr txBox="1">
            <a:spLocks noChangeArrowheads="1"/>
          </p:cNvSpPr>
          <p:nvPr/>
        </p:nvSpPr>
        <p:spPr bwMode="auto">
          <a:xfrm>
            <a:off x="492138" y="3943756"/>
            <a:ext cx="398463" cy="63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  <a:sym typeface="Symbol" pitchFamily="18" charset="2"/>
              </a:rPr>
              <a:t>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84" name="Text Box 49"/>
          <p:cNvSpPr txBox="1">
            <a:spLocks noChangeArrowheads="1"/>
          </p:cNvSpPr>
          <p:nvPr/>
        </p:nvSpPr>
        <p:spPr bwMode="auto">
          <a:xfrm>
            <a:off x="462023" y="2918213"/>
            <a:ext cx="398463" cy="63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  <a:sym typeface="Symbol" pitchFamily="18" charset="2"/>
              </a:rPr>
              <a:t>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85" name="Text Box 49"/>
          <p:cNvSpPr txBox="1">
            <a:spLocks noChangeArrowheads="1"/>
          </p:cNvSpPr>
          <p:nvPr/>
        </p:nvSpPr>
        <p:spPr bwMode="auto">
          <a:xfrm>
            <a:off x="462023" y="4948625"/>
            <a:ext cx="398463" cy="63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  <a:sym typeface="Symbol" pitchFamily="18" charset="2"/>
              </a:rPr>
              <a:t>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86" name="Text Box 49"/>
          <p:cNvSpPr txBox="1">
            <a:spLocks noChangeArrowheads="1"/>
          </p:cNvSpPr>
          <p:nvPr/>
        </p:nvSpPr>
        <p:spPr bwMode="auto">
          <a:xfrm>
            <a:off x="446888" y="5541776"/>
            <a:ext cx="398463" cy="63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  <a:sym typeface="Symbol" pitchFamily="18" charset="2"/>
              </a:rPr>
              <a:t>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87" name="Text Box 49"/>
          <p:cNvSpPr txBox="1">
            <a:spLocks noChangeArrowheads="1"/>
          </p:cNvSpPr>
          <p:nvPr/>
        </p:nvSpPr>
        <p:spPr bwMode="auto">
          <a:xfrm>
            <a:off x="446888" y="5942716"/>
            <a:ext cx="398463" cy="63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  <a:sym typeface="Symbol" pitchFamily="18" charset="2"/>
              </a:rPr>
              <a:t>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01451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39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  <p:bldP spid="10" grpId="0" animBg="1" autoUpdateAnimBg="0"/>
      <p:bldP spid="12" grpId="0" animBg="1" autoUpdateAnimBg="0"/>
      <p:bldP spid="18" grpId="0" animBg="1" autoUpdateAnimBg="0"/>
      <p:bldP spid="396338" grpId="0" autoUpdateAnimBg="0"/>
      <p:bldP spid="396339" grpId="0" autoUpdateAnimBg="0"/>
      <p:bldP spid="3" grpId="0"/>
      <p:bldP spid="81" grpId="0"/>
      <p:bldP spid="83" grpId="0"/>
      <p:bldP spid="84" grpId="0"/>
      <p:bldP spid="85" grpId="0"/>
      <p:bldP spid="86" grpId="0"/>
      <p:bldP spid="87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）公共溢出区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假设哈希函数的值域为</a:t>
            </a:r>
            <a:r>
              <a:rPr lang="en-US" altLang="zh-CN" dirty="0" smtClean="0"/>
              <a:t>[ 0, m-1]</a:t>
            </a:r>
            <a:r>
              <a:rPr lang="zh-CN" altLang="en-US" dirty="0" smtClean="0"/>
              <a:t>，则设向量</a:t>
            </a:r>
            <a:r>
              <a:rPr lang="en-US" altLang="zh-CN" dirty="0" err="1" smtClean="0"/>
              <a:t>HashTable</a:t>
            </a:r>
            <a:r>
              <a:rPr lang="en-US" altLang="zh-CN" dirty="0"/>
              <a:t> [ </a:t>
            </a:r>
            <a:r>
              <a:rPr lang="en-US" altLang="zh-CN" dirty="0" smtClean="0"/>
              <a:t>0…m-1] </a:t>
            </a:r>
            <a:r>
              <a:rPr lang="zh-CN" altLang="en-US" dirty="0" smtClean="0"/>
              <a:t>为基本表；</a:t>
            </a:r>
            <a:endParaRPr lang="en-US" altLang="zh-CN" dirty="0" smtClean="0"/>
          </a:p>
          <a:p>
            <a:r>
              <a:rPr lang="zh-CN" altLang="en-US" dirty="0" smtClean="0"/>
              <a:t>另设立向量</a:t>
            </a:r>
            <a:r>
              <a:rPr lang="en-US" altLang="zh-CN" dirty="0" err="1" smtClean="0"/>
              <a:t>OverTable</a:t>
            </a:r>
            <a:r>
              <a:rPr lang="en-US" altLang="zh-CN" dirty="0" smtClean="0"/>
              <a:t>[0…v]</a:t>
            </a:r>
            <a:r>
              <a:rPr lang="zh-CN" altLang="en-US" dirty="0" smtClean="0"/>
              <a:t>为溢出表。</a:t>
            </a:r>
            <a:endParaRPr lang="en-US" altLang="zh-CN" dirty="0" smtClean="0"/>
          </a:p>
          <a:p>
            <a:r>
              <a:rPr lang="zh-CN" altLang="en-US" dirty="0" smtClean="0"/>
              <a:t>一旦发生溢出，都填入溢出表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141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89915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3B559-20A7-4456-8A7D-7418BB8B4195}" type="slidenum">
              <a:rPr lang="en-US" altLang="zh-CN"/>
              <a:pPr>
                <a:defRPr/>
              </a:pPr>
              <a:t>142</a:t>
            </a:fld>
            <a:endParaRPr lang="en-US" altLang="zh-CN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9.3.4  </a:t>
            </a:r>
            <a:r>
              <a:rPr lang="zh-CN" altLang="en-US" smtClean="0"/>
              <a:t>哈希表的查找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查找过程和造表过程一致。假设采用开放定址处理冲突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则查找过程</a:t>
            </a:r>
            <a:r>
              <a:rPr lang="zh-CN" altLang="en-US" smtClean="0"/>
              <a:t>为：       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 对于给定值 </a:t>
            </a:r>
            <a:r>
              <a:rPr lang="en-US" altLang="zh-CN" dirty="0" smtClean="0"/>
              <a:t>K, </a:t>
            </a:r>
            <a:r>
              <a:rPr lang="zh-CN" altLang="en-US" dirty="0" smtClean="0"/>
              <a:t> 计算哈希地址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H(K)</a:t>
            </a:r>
          </a:p>
          <a:p>
            <a:pPr eaLnBrk="1" hangingPunct="1"/>
            <a:r>
              <a:rPr lang="zh-CN" altLang="en-US" dirty="0" smtClean="0"/>
              <a:t>若 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NULL  </a:t>
            </a:r>
            <a:r>
              <a:rPr lang="zh-CN" altLang="en-US" dirty="0" smtClean="0"/>
              <a:t>则查找不成功</a:t>
            </a:r>
          </a:p>
          <a:p>
            <a:pPr eaLnBrk="1" hangingPunct="1"/>
            <a:r>
              <a:rPr lang="zh-CN" altLang="en-US" dirty="0" smtClean="0"/>
              <a:t>若 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].key = K  </a:t>
            </a:r>
            <a:r>
              <a:rPr lang="zh-CN" altLang="en-US" dirty="0" smtClean="0"/>
              <a:t>则查找成功</a:t>
            </a:r>
          </a:p>
          <a:p>
            <a:pPr eaLnBrk="1" hangingPunct="1"/>
            <a:r>
              <a:rPr lang="zh-CN" altLang="en-US" dirty="0" smtClean="0"/>
              <a:t>否则 “求下一地址 </a:t>
            </a:r>
            <a:r>
              <a:rPr lang="en-US" altLang="zh-CN" dirty="0" smtClean="0"/>
              <a:t>Hi” , </a:t>
            </a:r>
            <a:r>
              <a:rPr lang="zh-CN" altLang="en-US" dirty="0" smtClean="0"/>
              <a:t>直至</a:t>
            </a:r>
          </a:p>
          <a:p>
            <a:pPr eaLnBrk="1" hangingPunct="1"/>
            <a:r>
              <a:rPr lang="zh-CN" altLang="en-US" smtClean="0"/>
              <a:t>         </a:t>
            </a:r>
            <a:r>
              <a:rPr lang="en-US" altLang="zh-CN" dirty="0" smtClean="0"/>
              <a:t>r[Hi] = NULL  (</a:t>
            </a:r>
            <a:r>
              <a:rPr lang="zh-CN" altLang="en-US" dirty="0" smtClean="0"/>
              <a:t>查找不成功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或    </a:t>
            </a:r>
            <a:r>
              <a:rPr lang="en-US" altLang="zh-CN" dirty="0" smtClean="0"/>
              <a:t>r[Hi].key = K  (</a:t>
            </a:r>
            <a:r>
              <a:rPr lang="zh-CN" altLang="en-US" dirty="0" smtClean="0"/>
              <a:t>查找成功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为止。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§9.3.5 </a:t>
            </a:r>
            <a:r>
              <a:rPr lang="zh-CN" altLang="en-US" dirty="0" smtClean="0"/>
              <a:t>哈希表查找性能分析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与哈希表查找性能相关因素：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哈希函数（一般假设哈希函数是</a:t>
            </a:r>
            <a:r>
              <a:rPr lang="zh-CN" altLang="en-US" u="sng" dirty="0" smtClean="0">
                <a:solidFill>
                  <a:srgbClr val="A50021"/>
                </a:solidFill>
              </a:rPr>
              <a:t>均匀的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处理冲突方法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装载因子</a:t>
            </a:r>
          </a:p>
          <a:p>
            <a:r>
              <a:rPr lang="zh-CN" altLang="en-US" dirty="0" smtClean="0"/>
              <a:t>若哈希函数是</a:t>
            </a:r>
            <a:r>
              <a:rPr lang="zh-CN" altLang="en-US" u="sng" dirty="0" smtClean="0">
                <a:solidFill>
                  <a:srgbClr val="A50021"/>
                </a:solidFill>
              </a:rPr>
              <a:t>均匀的</a:t>
            </a:r>
            <a:r>
              <a:rPr lang="zh-CN" altLang="en-US" dirty="0" smtClean="0"/>
              <a:t>，则哈希表平均查找长度不依赖于哈希函数。</a:t>
            </a:r>
            <a:endParaRPr lang="en-US" altLang="zh-CN" dirty="0" smtClean="0"/>
          </a:p>
          <a:p>
            <a:r>
              <a:rPr lang="zh-CN" altLang="en-US" dirty="0" smtClean="0"/>
              <a:t>若处理冲突方法相同，则哈希表平均查找长度依赖于装载因子</a:t>
            </a:r>
            <a:r>
              <a:rPr lang="en-US" altLang="zh-CN" dirty="0" smtClean="0"/>
              <a:t>α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8F5F-97C1-4ECB-8AFF-ADAC99A19FCA}" type="slidenum">
              <a:rPr lang="en-US" altLang="zh-CN" smtClean="0"/>
              <a:pPr/>
              <a:t>143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85786" y="5786454"/>
            <a:ext cx="4150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/>
              <a:t>装填因子 </a:t>
            </a:r>
            <a:r>
              <a:rPr kumimoji="0" lang="el-GR" altLang="zh-CN" dirty="0" smtClean="0"/>
              <a:t>α</a:t>
            </a:r>
            <a:r>
              <a:rPr kumimoji="0" lang="en-US" altLang="zh-CN" dirty="0" smtClean="0"/>
              <a:t>=</a:t>
            </a:r>
            <a:r>
              <a:rPr kumimoji="0" lang="zh-CN" altLang="en-US" dirty="0" smtClean="0"/>
              <a:t>记录数</a:t>
            </a:r>
            <a:r>
              <a:rPr kumimoji="0" lang="en-US" altLang="zh-CN" dirty="0" smtClean="0"/>
              <a:t>/</a:t>
            </a:r>
            <a:r>
              <a:rPr kumimoji="0" lang="zh-CN" altLang="en-US" dirty="0" smtClean="0"/>
              <a:t>表长</a:t>
            </a:r>
            <a:endParaRPr kumimoji="0" lang="en-US" altLang="zh-CN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§9.3.5 </a:t>
            </a:r>
            <a:r>
              <a:rPr lang="zh-CN" altLang="en-US" dirty="0" smtClean="0"/>
              <a:t>哈希表查找性能分析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哈希表</a:t>
            </a:r>
            <a:r>
              <a:rPr lang="zh-CN" altLang="en-US" dirty="0" smtClean="0">
                <a:solidFill>
                  <a:srgbClr val="A50021"/>
                </a:solidFill>
              </a:rPr>
              <a:t>查找成功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ASL</a:t>
            </a:r>
          </a:p>
          <a:p>
            <a:r>
              <a:rPr lang="zh-CN" altLang="en-US" dirty="0" smtClean="0"/>
              <a:t>线性探测再散列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144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28794" y="2285992"/>
          <a:ext cx="2500330" cy="90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1" name="公式" r:id="rId3" imgW="1091726" imgH="393529" progId="Equation.3">
                  <p:embed/>
                </p:oleObj>
              </mc:Choice>
              <mc:Fallback>
                <p:oleObj name="公式" r:id="rId3" imgW="1091726" imgH="393529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285992"/>
                        <a:ext cx="2500330" cy="9012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5720" y="3429000"/>
            <a:ext cx="6301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6600CC"/>
              </a:buClr>
              <a:buFontTx/>
              <a:buChar char="•"/>
            </a:pPr>
            <a:r>
              <a:rPr kumimoji="0"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随机探测、二次探测再散列和再哈希</a:t>
            </a:r>
            <a:endParaRPr kumimoji="0" lang="zh-CN" altLang="en-US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28794" y="4071942"/>
          <a:ext cx="2143140" cy="738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2" name="公式" r:id="rId5" imgW="1143000" imgH="393700" progId="Equation.3">
                  <p:embed/>
                </p:oleObj>
              </mc:Choice>
              <mc:Fallback>
                <p:oleObj name="公式" r:id="rId5" imgW="1143000" imgH="393700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071942"/>
                        <a:ext cx="2143140" cy="7381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57158" y="4857760"/>
            <a:ext cx="1973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6600CC"/>
              </a:buClr>
              <a:buFontTx/>
              <a:buChar char="•"/>
            </a:pPr>
            <a:r>
              <a:rPr kumimoji="0"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链地址法</a:t>
            </a:r>
            <a:endParaRPr kumimoji="0" lang="zh-CN" altLang="en-US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28794" y="5500688"/>
          <a:ext cx="1600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3" name="公式" r:id="rId7" imgW="698197" imgH="393529" progId="Equation.3">
                  <p:embed/>
                </p:oleObj>
              </mc:Choice>
              <mc:Fallback>
                <p:oleObj name="公式" r:id="rId7" imgW="698197" imgH="393529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500688"/>
                        <a:ext cx="1600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512197" y="5802729"/>
            <a:ext cx="4150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/>
              <a:t>装填因子 </a:t>
            </a:r>
            <a:r>
              <a:rPr kumimoji="0" lang="el-GR" altLang="zh-CN" dirty="0" smtClean="0"/>
              <a:t>α</a:t>
            </a:r>
            <a:r>
              <a:rPr kumimoji="0" lang="en-US" altLang="zh-CN" dirty="0" smtClean="0"/>
              <a:t>=</a:t>
            </a:r>
            <a:r>
              <a:rPr kumimoji="0" lang="zh-CN" altLang="en-US" dirty="0" smtClean="0"/>
              <a:t>记录数</a:t>
            </a:r>
            <a:r>
              <a:rPr kumimoji="0" lang="en-US" altLang="zh-CN" dirty="0" smtClean="0"/>
              <a:t>/</a:t>
            </a:r>
            <a:r>
              <a:rPr kumimoji="0" lang="zh-CN" altLang="en-US" dirty="0" smtClean="0"/>
              <a:t>表长</a:t>
            </a:r>
            <a:endParaRPr kumimoji="0" lang="en-US" altLang="zh-CN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§9.3.5 </a:t>
            </a:r>
            <a:r>
              <a:rPr lang="zh-CN" altLang="en-US" dirty="0" smtClean="0"/>
              <a:t>哈希表查找性能分析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哈希表</a:t>
            </a:r>
            <a:r>
              <a:rPr lang="zh-CN" altLang="en-US" dirty="0" smtClean="0">
                <a:solidFill>
                  <a:srgbClr val="A50021"/>
                </a:solidFill>
              </a:rPr>
              <a:t>查找不成功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ASL</a:t>
            </a:r>
          </a:p>
          <a:p>
            <a:r>
              <a:rPr lang="zh-CN" altLang="en-US" dirty="0" smtClean="0"/>
              <a:t>线性探测再散列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145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85720" y="3429000"/>
            <a:ext cx="3055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6600CC"/>
              </a:buClr>
              <a:buFontTx/>
              <a:buChar char="•"/>
            </a:pPr>
            <a:r>
              <a:rPr kumimoji="0"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随机探测再散列</a:t>
            </a:r>
            <a:endParaRPr kumimoji="0" lang="zh-CN" altLang="en-US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158" y="4857760"/>
            <a:ext cx="1973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6600CC"/>
              </a:buClr>
              <a:buFontTx/>
              <a:buChar char="•"/>
            </a:pPr>
            <a:r>
              <a:rPr kumimoji="0"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链地址法</a:t>
            </a:r>
            <a:endParaRPr kumimoji="0" lang="zh-CN" altLang="en-US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97038" y="2257425"/>
          <a:ext cx="29654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5" name="公式" r:id="rId3" imgW="1295400" imgH="419100" progId="Equation.3">
                  <p:embed/>
                </p:oleObj>
              </mc:Choice>
              <mc:Fallback>
                <p:oleObj name="公式" r:id="rId3" imgW="1295400" imgH="419100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257425"/>
                        <a:ext cx="296545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97038" y="4071938"/>
          <a:ext cx="13573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6" name="公式" r:id="rId5" imgW="723586" imgH="393529" progId="Equation.3">
                  <p:embed/>
                </p:oleObj>
              </mc:Choice>
              <mc:Fallback>
                <p:oleObj name="公式" r:id="rId5" imgW="723586" imgH="393529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4071938"/>
                        <a:ext cx="1357313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97038" y="5675313"/>
          <a:ext cx="19208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7" name="公式" r:id="rId7" imgW="838200" imgH="241300" progId="Equation.3">
                  <p:embed/>
                </p:oleObj>
              </mc:Choice>
              <mc:Fallback>
                <p:oleObj name="公式" r:id="rId7" imgW="838200" imgH="241300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5675313"/>
                        <a:ext cx="192087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512197" y="5802729"/>
            <a:ext cx="4150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dirty="0" smtClean="0"/>
              <a:t>装填因子 </a:t>
            </a:r>
            <a:r>
              <a:rPr kumimoji="0" lang="el-GR" altLang="zh-CN" dirty="0" smtClean="0"/>
              <a:t>α</a:t>
            </a:r>
            <a:r>
              <a:rPr kumimoji="0" lang="en-US" altLang="zh-CN" dirty="0" smtClean="0"/>
              <a:t>=</a:t>
            </a:r>
            <a:r>
              <a:rPr kumimoji="0" lang="zh-CN" altLang="en-US" dirty="0" smtClean="0"/>
              <a:t>记录数</a:t>
            </a:r>
            <a:r>
              <a:rPr kumimoji="0" lang="en-US" altLang="zh-CN" dirty="0" smtClean="0"/>
              <a:t>/</a:t>
            </a:r>
            <a:r>
              <a:rPr kumimoji="0" lang="zh-CN" altLang="en-US" dirty="0" smtClean="0"/>
              <a:t>表长</a:t>
            </a:r>
            <a:endParaRPr kumimoji="0" lang="en-US" altLang="zh-CN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64C46-F6E5-4933-963B-D1191E2D8DCB}" type="slidenum">
              <a:rPr lang="en-US" altLang="zh-CN"/>
              <a:pPr>
                <a:defRPr/>
              </a:pPr>
              <a:t>146</a:t>
            </a:fld>
            <a:endParaRPr lang="en-US" altLang="zh-CN"/>
          </a:p>
        </p:txBody>
      </p:sp>
      <p:sp>
        <p:nvSpPr>
          <p:cNvPr id="397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本章学习要点</a:t>
            </a:r>
          </a:p>
        </p:txBody>
      </p:sp>
      <p:sp>
        <p:nvSpPr>
          <p:cNvPr id="134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1. </a:t>
            </a:r>
            <a:r>
              <a:rPr lang="zh-CN" altLang="en-US" dirty="0" smtClean="0"/>
              <a:t>掌握顺序表和有序表的查找方法及其平均查找长度的计算方法。</a:t>
            </a:r>
          </a:p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A50021"/>
                </a:solidFill>
              </a:rPr>
              <a:t>2. </a:t>
            </a:r>
            <a:r>
              <a:rPr lang="zh-CN" altLang="en-US" dirty="0" smtClean="0">
                <a:solidFill>
                  <a:srgbClr val="A50021"/>
                </a:solidFill>
              </a:rPr>
              <a:t>熟练掌握二叉排序树和平衡二叉树的构造和查找方法。</a:t>
            </a:r>
          </a:p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B- </a:t>
            </a:r>
            <a:r>
              <a:rPr lang="zh-CN" altLang="en-US" dirty="0" smtClean="0"/>
              <a:t>树的特点以及它们的建树和查找的过程。</a:t>
            </a:r>
          </a:p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熟练掌握哈希表的构造方法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深刻理解哈希表与其它结构的表的实质性的差别。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147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06362"/>
              </p:ext>
            </p:extLst>
          </p:nvPr>
        </p:nvGraphicFramePr>
        <p:xfrm>
          <a:off x="142876" y="-214338"/>
          <a:ext cx="8929718" cy="7196182"/>
        </p:xfrm>
        <a:graphic>
          <a:graphicData uri="http://schemas.openxmlformats.org/drawingml/2006/table">
            <a:tbl>
              <a:tblPr/>
              <a:tblGrid>
                <a:gridCol w="1895548"/>
                <a:gridCol w="7034170"/>
              </a:tblGrid>
              <a:tr h="38704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种类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具体实例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870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二叉树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二叉查找树、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Van Emde Boas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树、笛卡尔树、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Top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T-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平衡二叉树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红黑树、平衡二叉查找树、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AA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树、伸展树、替罪羊树、</a:t>
                      </a:r>
                      <a:r>
                        <a:rPr lang="en-US" sz="2400" b="1" kern="100" dirty="0" err="1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Treap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0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B+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B+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B*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UB+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2-3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树、（</a:t>
                      </a:r>
                      <a:r>
                        <a:rPr lang="en-US" sz="2400" b="1" kern="100" dirty="0" err="1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a,b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）树，舞蹈树、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2400" b="1" kern="100" baseline="300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0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Tries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后缀树、基树、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Ternary Search 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二叉区分树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Quad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OC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KD-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VP-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非二叉树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指数树、聚合树、区间树、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PQ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SPQR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0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图形树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R-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X-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树、段树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0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其他树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堆哈希树、手指树、度量树、覆盖树、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BK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树、双链树、最小期望树</a:t>
                      </a:r>
                    </a:p>
                  </a:txBody>
                  <a:tcPr marL="55293" marR="55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216DCB-6944-4F8E-8C78-9BE409BB35C8}" type="slidenum">
              <a:rPr lang="en-US" altLang="zh-CN" smtClean="0"/>
              <a:pPr>
                <a:defRPr/>
              </a:pPr>
              <a:t>148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17023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43000"/>
            <a:ext cx="8642350" cy="4311724"/>
          </a:xfrm>
        </p:spPr>
        <p:txBody>
          <a:bodyPr/>
          <a:lstStyle/>
          <a:p>
            <a:pPr lvl="0"/>
            <a:r>
              <a:rPr lang="zh-CN" altLang="zh-CN" dirty="0"/>
              <a:t>用分块查找法，对于有</a:t>
            </a:r>
            <a:r>
              <a:rPr lang="en-US" altLang="zh-CN" dirty="0"/>
              <a:t>2000</a:t>
            </a:r>
            <a:r>
              <a:rPr lang="zh-CN" altLang="zh-CN" dirty="0"/>
              <a:t>个数据项的表分成多少块最理想？每块的理想长度是多少？在你的分块方式下平均查找长度是多少</a:t>
            </a:r>
            <a:r>
              <a:rPr lang="zh-CN" altLang="zh-CN" dirty="0" smtClean="0"/>
              <a:t>？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84978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8354C-AF38-4CAA-9014-DD7DEDE00AAD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611188" y="1052513"/>
            <a:ext cx="7993062" cy="569386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location( </a:t>
            </a:r>
            <a:r>
              <a:rPr lang="en-US" altLang="zh-CN" dirty="0" err="1"/>
              <a:t>SqList</a:t>
            </a:r>
            <a:r>
              <a:rPr lang="en-US" altLang="zh-CN" dirty="0"/>
              <a:t> L,  </a:t>
            </a:r>
            <a:r>
              <a:rPr lang="en-US" altLang="zh-CN" dirty="0" err="1"/>
              <a:t>ElemType</a:t>
            </a:r>
            <a:r>
              <a:rPr lang="en-US" altLang="zh-CN" dirty="0"/>
              <a:t>&amp; e,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mtClean="0"/>
              <a:t>      Status </a:t>
            </a:r>
            <a:r>
              <a:rPr lang="en-US" altLang="zh-CN" dirty="0"/>
              <a:t>(*compare)(</a:t>
            </a:r>
            <a:r>
              <a:rPr lang="en-US" altLang="zh-CN" dirty="0" err="1"/>
              <a:t>ElemType</a:t>
            </a:r>
            <a:r>
              <a:rPr lang="en-US" altLang="zh-CN" dirty="0"/>
              <a:t>,  </a:t>
            </a:r>
            <a:r>
              <a:rPr lang="en-US" altLang="zh-CN" dirty="0" err="1"/>
              <a:t>ElemType</a:t>
            </a:r>
            <a:r>
              <a:rPr lang="en-US" altLang="zh-CN" dirty="0"/>
              <a:t>)){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// </a:t>
            </a:r>
            <a:r>
              <a:rPr lang="zh-CN" altLang="en-US" dirty="0">
                <a:solidFill>
                  <a:srgbClr val="A50021"/>
                </a:solidFill>
              </a:rPr>
              <a:t>从前向后查找。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//</a:t>
            </a:r>
            <a:r>
              <a:rPr lang="zh-CN" altLang="en-US" dirty="0">
                <a:solidFill>
                  <a:srgbClr val="A50021"/>
                </a:solidFill>
              </a:rPr>
              <a:t>返回其位置</a:t>
            </a:r>
            <a:r>
              <a:rPr lang="en-US" altLang="zh-CN" dirty="0">
                <a:solidFill>
                  <a:srgbClr val="A50021"/>
                </a:solidFill>
              </a:rPr>
              <a:t>, </a:t>
            </a:r>
            <a:r>
              <a:rPr lang="zh-CN" altLang="en-US" dirty="0">
                <a:solidFill>
                  <a:srgbClr val="A50021"/>
                </a:solidFill>
              </a:rPr>
              <a:t>若没有则返回</a:t>
            </a:r>
            <a:r>
              <a:rPr lang="en-US" altLang="zh-CN" dirty="0" smtClean="0">
                <a:solidFill>
                  <a:srgbClr val="A50021"/>
                </a:solidFill>
              </a:rPr>
              <a:t>0</a:t>
            </a:r>
          </a:p>
          <a:p>
            <a:pPr eaLnBrk="1" hangingPunct="1">
              <a:spcBef>
                <a:spcPct val="20000"/>
              </a:spcBef>
            </a:pPr>
            <a:endParaRPr lang="en-US" altLang="zh-CN" dirty="0">
              <a:solidFill>
                <a:srgbClr val="A5002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	</a:t>
            </a:r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} //location</a:t>
            </a:r>
          </a:p>
        </p:txBody>
      </p:sp>
      <p:sp>
        <p:nvSpPr>
          <p:cNvPr id="2723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900113" y="3141663"/>
            <a:ext cx="7489825" cy="3108543"/>
          </a:xfrm>
          <a:prstGeom prst="rect">
            <a:avLst/>
          </a:prstGeom>
          <a:noFill/>
          <a:ln w="9525" algn="ctr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/>
              <a:t>k = 1; p = </a:t>
            </a:r>
            <a:r>
              <a:rPr lang="en-US" altLang="zh-CN" dirty="0" err="1"/>
              <a:t>L.elem</a:t>
            </a:r>
            <a:r>
              <a:rPr lang="en-US" altLang="zh-CN" dirty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while ( </a:t>
            </a:r>
            <a:r>
              <a:rPr lang="en-US" altLang="zh-CN" u="sng" dirty="0">
                <a:solidFill>
                  <a:srgbClr val="006600"/>
                </a:solidFill>
              </a:rPr>
              <a:t>k&lt;=</a:t>
            </a:r>
            <a:r>
              <a:rPr lang="en-US" altLang="zh-CN" u="sng" dirty="0" err="1">
                <a:solidFill>
                  <a:srgbClr val="006600"/>
                </a:solidFill>
              </a:rPr>
              <a:t>L.length</a:t>
            </a:r>
            <a:r>
              <a:rPr lang="en-US" altLang="zh-CN" u="sng" dirty="0"/>
              <a:t> &amp;&amp;</a:t>
            </a:r>
            <a:r>
              <a:rPr lang="en-US" altLang="zh-CN" u="sng" dirty="0">
                <a:solidFill>
                  <a:srgbClr val="A50021"/>
                </a:solidFill>
              </a:rPr>
              <a:t>!(*compare)(*</a:t>
            </a:r>
            <a:r>
              <a:rPr lang="en-US" altLang="zh-CN" u="sng" dirty="0" smtClean="0">
                <a:solidFill>
                  <a:srgbClr val="A50021"/>
                </a:solidFill>
              </a:rPr>
              <a:t>p, </a:t>
            </a:r>
            <a:r>
              <a:rPr lang="en-US" altLang="zh-CN" u="sng" dirty="0">
                <a:solidFill>
                  <a:srgbClr val="A50021"/>
                </a:solidFill>
              </a:rPr>
              <a:t>e))  </a:t>
            </a:r>
            <a:r>
              <a:rPr lang="en-US" altLang="zh-CN" dirty="0" smtClean="0"/>
              <a:t>){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	</a:t>
            </a:r>
            <a:r>
              <a:rPr lang="en-US" altLang="zh-CN" dirty="0" smtClean="0"/>
              <a:t>k</a:t>
            </a:r>
            <a:r>
              <a:rPr lang="en-US" altLang="zh-CN" dirty="0"/>
              <a:t>++; p</a:t>
            </a:r>
            <a:r>
              <a:rPr lang="en-US" altLang="zh-CN" dirty="0" smtClean="0"/>
              <a:t>++;</a:t>
            </a:r>
          </a:p>
          <a:p>
            <a:pPr>
              <a:spcBef>
                <a:spcPct val="20000"/>
              </a:spcBef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en-US" altLang="zh-CN" dirty="0"/>
              <a:t>if ( k&lt;= </a:t>
            </a:r>
            <a:r>
              <a:rPr lang="en-US" altLang="zh-CN" dirty="0" err="1"/>
              <a:t>L.length</a:t>
            </a:r>
            <a:r>
              <a:rPr lang="en-US" altLang="zh-CN" dirty="0"/>
              <a:t>)  return k; 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else  return 0;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00750" y="4643438"/>
            <a:ext cx="1871663" cy="628650"/>
          </a:xfrm>
          <a:prstGeom prst="wedgeRectCallout">
            <a:avLst>
              <a:gd name="adj1" fmla="val -81681"/>
              <a:gd name="adj2" fmla="val -137444"/>
            </a:avLst>
          </a:prstGeom>
          <a:solidFill>
            <a:schemeClr val="accent2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/>
              <a:t>两次比较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23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 animBg="1" autoUpdateAnimBg="0"/>
      <p:bldP spid="272395" grpId="0" build="p" animBg="1"/>
      <p:bldP spid="8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967" y="548680"/>
            <a:ext cx="8642350" cy="5184775"/>
          </a:xfrm>
        </p:spPr>
        <p:txBody>
          <a:bodyPr/>
          <a:lstStyle/>
          <a:p>
            <a:pPr lvl="0"/>
            <a:r>
              <a:rPr lang="zh-CN" altLang="zh-CN" dirty="0"/>
              <a:t>写一个算法判断给定的关键字序列</a:t>
            </a:r>
            <a:r>
              <a:rPr lang="en-US" altLang="zh-CN" dirty="0"/>
              <a:t>k1, k2, …, </a:t>
            </a:r>
            <a:r>
              <a:rPr lang="en-US" altLang="zh-CN" dirty="0" err="1"/>
              <a:t>kn</a:t>
            </a:r>
            <a:r>
              <a:rPr lang="zh-CN" altLang="zh-CN" dirty="0"/>
              <a:t>是否为有序表中进行折半查找过程中可能出现的关键字比较序列。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5278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63" y="1"/>
            <a:ext cx="8642350" cy="1340768"/>
          </a:xfrm>
        </p:spPr>
        <p:txBody>
          <a:bodyPr/>
          <a:lstStyle/>
          <a:p>
            <a:pPr lvl="0"/>
            <a:r>
              <a:rPr lang="zh-CN" altLang="zh-CN" dirty="0" smtClean="0"/>
              <a:t>请写出一个在有序表中进行折半查找算法，要求返回有序表中小于或等于待查元素的最后一个元素的位置（提示：表中可能有重复的元素）。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151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77142" y="1556792"/>
          <a:ext cx="88204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572"/>
                <a:gridCol w="420490"/>
                <a:gridCol w="588031"/>
                <a:gridCol w="588031"/>
                <a:gridCol w="588031"/>
                <a:gridCol w="588031"/>
                <a:gridCol w="588031"/>
                <a:gridCol w="588031"/>
                <a:gridCol w="588031"/>
                <a:gridCol w="588031"/>
                <a:gridCol w="588031"/>
                <a:gridCol w="588031"/>
                <a:gridCol w="588031"/>
                <a:gridCol w="588031"/>
                <a:gridCol w="588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12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13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14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12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12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40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40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50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50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870180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642350" cy="5184775"/>
          </a:xfrm>
        </p:spPr>
        <p:txBody>
          <a:bodyPr/>
          <a:lstStyle/>
          <a:p>
            <a:pPr lvl="0"/>
            <a:r>
              <a:rPr lang="zh-CN" altLang="zh-CN" dirty="0"/>
              <a:t>已知关键字为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的四个节点，是回答下列问题：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）能构造出几种不同的二叉排序树？其中哪些是最优查找树（假设每个节点查找的概率相同）？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）能构造出几种不同的</a:t>
            </a:r>
            <a:r>
              <a:rPr lang="en-US" altLang="zh-CN" dirty="0"/>
              <a:t>AVL</a:t>
            </a:r>
            <a:r>
              <a:rPr lang="zh-CN" altLang="zh-CN" dirty="0"/>
              <a:t>树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573000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写一个算法将一棵二叉排序树分裂为两棵二叉排序树，使得其中一棵上所有节点的关键字都小于或等于</a:t>
            </a:r>
            <a:r>
              <a:rPr lang="en-US" altLang="zh-CN" dirty="0"/>
              <a:t>x</a:t>
            </a:r>
            <a:r>
              <a:rPr lang="zh-CN" altLang="zh-CN" dirty="0"/>
              <a:t>，而另一棵中树所有节点的关键字都大于</a:t>
            </a:r>
            <a:r>
              <a:rPr lang="en-US" altLang="zh-CN" dirty="0"/>
              <a:t>x</a:t>
            </a:r>
            <a:r>
              <a:rPr lang="zh-CN" altLang="zh-CN" dirty="0"/>
              <a:t>。假设分裂算法的定义如下：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BSTree_Split</a:t>
            </a:r>
            <a:r>
              <a:rPr lang="en-US" altLang="zh-CN" dirty="0"/>
              <a:t>( BST T, BST &amp; T1, BST &amp; T2, </a:t>
            </a:r>
            <a:r>
              <a:rPr lang="en-US" altLang="zh-CN" dirty="0" err="1"/>
              <a:t>int</a:t>
            </a:r>
            <a:r>
              <a:rPr lang="en-US" altLang="zh-CN" dirty="0"/>
              <a:t> x</a:t>
            </a:r>
            <a:r>
              <a:rPr lang="en-US" altLang="zh-CN" dirty="0" smtClean="0"/>
              <a:t>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76731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204413"/>
            <a:ext cx="8642350" cy="776315"/>
          </a:xfrm>
        </p:spPr>
        <p:txBody>
          <a:bodyPr/>
          <a:lstStyle/>
          <a:p>
            <a:pPr lvl="0"/>
            <a:r>
              <a:rPr lang="zh-CN" altLang="zh-CN" dirty="0"/>
              <a:t>写一个算法判断给定的二叉树是否是平衡二叉树。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52728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写一个算法判断给定的关键字序列</a:t>
            </a:r>
            <a:r>
              <a:rPr lang="en-US" altLang="zh-CN"/>
              <a:t>k1, k2, …, kn</a:t>
            </a:r>
            <a:r>
              <a:rPr lang="zh-CN" altLang="zh-CN"/>
              <a:t>是否为二叉排序树上查找过程中可能出现的关键字比较序列。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82141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请写一个算法，将两棵二叉排序树合并为一棵二叉排序树。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96381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2350" cy="5184775"/>
          </a:xfrm>
        </p:spPr>
        <p:txBody>
          <a:bodyPr/>
          <a:lstStyle/>
          <a:p>
            <a:r>
              <a:rPr lang="zh-CN" altLang="zh-CN" dirty="0"/>
              <a:t>在一棵二叉排序树</a:t>
            </a:r>
            <a:r>
              <a:rPr lang="en-US" altLang="zh-CN" dirty="0"/>
              <a:t>S</a:t>
            </a:r>
            <a:r>
              <a:rPr lang="zh-CN" altLang="zh-CN" dirty="0"/>
              <a:t>中，任意一条从根节点到叶子节点的路径</a:t>
            </a:r>
            <a:r>
              <a:rPr lang="en-US" altLang="zh-CN" dirty="0"/>
              <a:t>path</a:t>
            </a:r>
            <a:r>
              <a:rPr lang="zh-CN" altLang="zh-CN" dirty="0"/>
              <a:t>将</a:t>
            </a:r>
            <a:r>
              <a:rPr lang="en-US" altLang="zh-CN" dirty="0"/>
              <a:t>S</a:t>
            </a:r>
            <a:r>
              <a:rPr lang="zh-CN" altLang="zh-CN" dirty="0"/>
              <a:t>中的所有节点划分为三个</a:t>
            </a:r>
            <a:r>
              <a:rPr lang="zh-CN" altLang="zh-CN" dirty="0" smtClean="0"/>
              <a:t>集合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path</a:t>
            </a:r>
            <a:r>
              <a:rPr lang="zh-CN" altLang="zh-CN" dirty="0"/>
              <a:t>左边的节点组成集合</a:t>
            </a:r>
            <a:r>
              <a:rPr lang="en-US" altLang="zh-CN" dirty="0"/>
              <a:t>S1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path</a:t>
            </a:r>
            <a:r>
              <a:rPr lang="zh-CN" altLang="zh-CN" dirty="0"/>
              <a:t>上的节点组成集合</a:t>
            </a:r>
            <a:r>
              <a:rPr lang="en-US" altLang="zh-CN" dirty="0"/>
              <a:t>S2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path</a:t>
            </a:r>
            <a:r>
              <a:rPr lang="zh-CN" altLang="zh-CN" dirty="0"/>
              <a:t>右边的节点组成集合</a:t>
            </a:r>
            <a:r>
              <a:rPr lang="en-US" altLang="zh-CN" dirty="0"/>
              <a:t>S3</a:t>
            </a:r>
            <a:r>
              <a:rPr lang="zh-CN" altLang="zh-CN" dirty="0"/>
              <a:t>。对于任意属于</a:t>
            </a:r>
            <a:r>
              <a:rPr lang="en-US" altLang="zh-CN" dirty="0"/>
              <a:t>S1</a:t>
            </a:r>
            <a:r>
              <a:rPr lang="zh-CN" altLang="zh-CN" dirty="0"/>
              <a:t>的元素</a:t>
            </a:r>
            <a:r>
              <a:rPr lang="en-US" altLang="zh-CN" dirty="0"/>
              <a:t>a</a:t>
            </a:r>
            <a:r>
              <a:rPr lang="zh-CN" altLang="zh-CN" dirty="0"/>
              <a:t>，任意属于</a:t>
            </a:r>
            <a:r>
              <a:rPr lang="en-US" altLang="zh-CN" dirty="0"/>
              <a:t>S2</a:t>
            </a:r>
            <a:r>
              <a:rPr lang="zh-CN" altLang="zh-CN" dirty="0"/>
              <a:t>的元素</a:t>
            </a:r>
            <a:r>
              <a:rPr lang="en-US" altLang="zh-CN" dirty="0"/>
              <a:t>b</a:t>
            </a:r>
            <a:r>
              <a:rPr lang="zh-CN" altLang="zh-CN" dirty="0"/>
              <a:t>和任意属于</a:t>
            </a:r>
            <a:r>
              <a:rPr lang="en-US" altLang="zh-CN" dirty="0"/>
              <a:t>S3</a:t>
            </a:r>
            <a:r>
              <a:rPr lang="zh-CN" altLang="zh-CN" dirty="0"/>
              <a:t>的元素</a:t>
            </a:r>
            <a:r>
              <a:rPr lang="en-US" altLang="zh-CN" dirty="0"/>
              <a:t>c</a:t>
            </a:r>
            <a:r>
              <a:rPr lang="zh-CN" altLang="zh-CN" dirty="0"/>
              <a:t>，是否总满足</a:t>
            </a:r>
            <a:r>
              <a:rPr lang="en-US" altLang="zh-CN" dirty="0"/>
              <a:t>a&lt;=b&lt;=c</a:t>
            </a:r>
            <a:r>
              <a:rPr lang="zh-CN" altLang="zh-CN" dirty="0"/>
              <a:t>？请证明你的</a:t>
            </a:r>
            <a:r>
              <a:rPr lang="zh-CN" altLang="zh-CN" dirty="0" smtClean="0"/>
              <a:t>结论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157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27" y="3351868"/>
            <a:ext cx="2733582" cy="33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230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设有一个关键字序列</a:t>
            </a:r>
            <a:r>
              <a:rPr lang="en-US" altLang="zh-CN" dirty="0"/>
              <a:t>{53, 17, 12, 66, 20, 70, 63, 55, 60, 57, 56}</a:t>
            </a:r>
            <a:r>
              <a:rPr lang="zh-CN" altLang="zh-CN" dirty="0"/>
              <a:t>，请完成下列各个小题：</a:t>
            </a:r>
          </a:p>
          <a:p>
            <a:pPr lvl="0"/>
            <a:r>
              <a:rPr lang="zh-CN" altLang="zh-CN" dirty="0"/>
              <a:t>按照上述顺序，通过依次插入关键字，构造一棵平衡二叉树。请画出每插入一个关键字后树的状态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假设依次删除关键字</a:t>
            </a:r>
            <a:r>
              <a:rPr lang="en-US" altLang="zh-CN" dirty="0"/>
              <a:t>66</a:t>
            </a:r>
            <a:r>
              <a:rPr lang="zh-CN" altLang="zh-CN" dirty="0"/>
              <a:t>、</a:t>
            </a:r>
            <a:r>
              <a:rPr lang="en-US" altLang="zh-CN" dirty="0"/>
              <a:t>63</a:t>
            </a:r>
            <a:r>
              <a:rPr lang="zh-CN" altLang="zh-CN" dirty="0"/>
              <a:t>，请画出每插入一个关键字后树的状态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1630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请按照下列顺序依次向一棵空的</a:t>
            </a:r>
            <a:r>
              <a:rPr lang="en-US" altLang="zh-CN" dirty="0"/>
              <a:t>3</a:t>
            </a:r>
            <a:r>
              <a:rPr lang="zh-CN" altLang="zh-CN" dirty="0"/>
              <a:t>阶</a:t>
            </a:r>
            <a:r>
              <a:rPr lang="en-US" altLang="zh-CN" dirty="0"/>
              <a:t>B-</a:t>
            </a:r>
            <a:r>
              <a:rPr lang="zh-CN" altLang="zh-CN" dirty="0"/>
              <a:t>树中插入关键字，逐步建立一棵树。</a:t>
            </a:r>
          </a:p>
          <a:p>
            <a:r>
              <a:rPr lang="en-US" altLang="zh-CN" dirty="0"/>
              <a:t>20,30,50,52,60,68,70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）请画出该树一步步的创建过程。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）树建立后，依次删除</a:t>
            </a:r>
            <a:r>
              <a:rPr lang="en-US" altLang="zh-CN" dirty="0"/>
              <a:t>50</a:t>
            </a:r>
            <a:r>
              <a:rPr lang="zh-CN" altLang="zh-CN" dirty="0"/>
              <a:t>和</a:t>
            </a:r>
            <a:r>
              <a:rPr lang="en-US" altLang="zh-CN" dirty="0"/>
              <a:t>68</a:t>
            </a:r>
            <a:r>
              <a:rPr lang="zh-CN" altLang="zh-CN" dirty="0"/>
              <a:t>，请依次画出树变化后的状态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81678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0F8D2-B09D-4BED-AE5C-99DF0C57DDFE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顺序表的查找过程：</a:t>
            </a:r>
            <a:r>
              <a:rPr kumimoji="1" lang="zh-CN" altLang="en-US" smtClean="0"/>
              <a:t>从后向前查找</a:t>
            </a:r>
          </a:p>
          <a:p>
            <a:pPr lvl="1" eaLnBrk="1" hangingPunct="1"/>
            <a:r>
              <a:rPr kumimoji="1" lang="zh-CN" altLang="en-US" smtClean="0"/>
              <a:t>将待查找的关键字放入</a:t>
            </a:r>
            <a:r>
              <a:rPr kumimoji="1" lang="en-US" altLang="zh-CN" smtClean="0"/>
              <a:t>0</a:t>
            </a:r>
            <a:r>
              <a:rPr kumimoji="1" lang="zh-CN" altLang="en-US" smtClean="0"/>
              <a:t>号单元</a:t>
            </a:r>
          </a:p>
        </p:txBody>
      </p:sp>
      <p:graphicFrame>
        <p:nvGraphicFramePr>
          <p:cNvPr id="276484" name="Object 4"/>
          <p:cNvGraphicFramePr>
            <a:graphicFrameLocks noChangeAspect="1"/>
          </p:cNvGraphicFramePr>
          <p:nvPr/>
        </p:nvGraphicFramePr>
        <p:xfrm>
          <a:off x="735013" y="3200400"/>
          <a:ext cx="818832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文档" r:id="rId4" imgW="8186928" imgH="1728216" progId="Word.Document.8">
                  <p:embed/>
                </p:oleObj>
              </mc:Choice>
              <mc:Fallback>
                <p:oleObj name="文档" r:id="rId4" imgW="8186928" imgH="1728216" progId="Word.Document.8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200400"/>
                        <a:ext cx="8188325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69850" y="2662238"/>
            <a:ext cx="137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charset="-122"/>
              </a:rPr>
              <a:t>ST.elem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7924800" y="2205038"/>
            <a:ext cx="0" cy="990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5410200" y="2205038"/>
            <a:ext cx="0" cy="990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5418138" y="2387600"/>
            <a:ext cx="109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990000"/>
                </a:solidFill>
                <a:ea typeface="宋体" charset="-122"/>
              </a:rPr>
              <a:t>i</a:t>
            </a:r>
            <a:r>
              <a:rPr lang="en-US" altLang="zh-CN" dirty="0">
                <a:solidFill>
                  <a:srgbClr val="990000"/>
                </a:solidFill>
                <a:ea typeface="宋体" charset="-122"/>
              </a:rPr>
              <a:t>=7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76495" name="Text Box 15"/>
          <p:cNvSpPr txBox="1">
            <a:spLocks noChangeArrowheads="1"/>
          </p:cNvSpPr>
          <p:nvPr/>
        </p:nvSpPr>
        <p:spPr bwMode="auto">
          <a:xfrm>
            <a:off x="8008938" y="2281238"/>
            <a:ext cx="95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 dirty="0" err="1">
                <a:solidFill>
                  <a:srgbClr val="990000"/>
                </a:solidFill>
                <a:ea typeface="宋体" charset="-122"/>
              </a:rPr>
              <a:t>i</a:t>
            </a:r>
            <a:r>
              <a:rPr lang="en-US" altLang="zh-CN" dirty="0">
                <a:solidFill>
                  <a:srgbClr val="990000"/>
                </a:solidFill>
                <a:ea typeface="宋体" charset="-122"/>
              </a:rPr>
              <a:t>=11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76496" name="Text Box 16"/>
          <p:cNvSpPr txBox="1">
            <a:spLocks noChangeArrowheads="1"/>
          </p:cNvSpPr>
          <p:nvPr/>
        </p:nvSpPr>
        <p:spPr bwMode="auto">
          <a:xfrm>
            <a:off x="1187450" y="4505325"/>
            <a:ext cx="1406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b="0">
                <a:solidFill>
                  <a:srgbClr val="CC0000"/>
                </a:solidFill>
                <a:ea typeface="宋体" charset="-122"/>
              </a:rPr>
              <a:t>key=64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276497" name="Text Box 17"/>
          <p:cNvSpPr txBox="1">
            <a:spLocks noChangeArrowheads="1"/>
          </p:cNvSpPr>
          <p:nvPr/>
        </p:nvSpPr>
        <p:spPr bwMode="auto">
          <a:xfrm>
            <a:off x="1187450" y="5226050"/>
            <a:ext cx="1406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b="0">
                <a:solidFill>
                  <a:srgbClr val="CC0000"/>
                </a:solidFill>
                <a:ea typeface="宋体" charset="-122"/>
              </a:rPr>
              <a:t>key=60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730250" y="3119438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rgbClr val="CC0000"/>
                </a:solidFill>
                <a:ea typeface="宋体" charset="-122"/>
              </a:rPr>
              <a:t>64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276500" name="Line 20"/>
          <p:cNvSpPr>
            <a:spLocks noChangeShapeType="1"/>
          </p:cNvSpPr>
          <p:nvPr/>
        </p:nvSpPr>
        <p:spPr bwMode="auto">
          <a:xfrm>
            <a:off x="1035050" y="2166938"/>
            <a:ext cx="0" cy="990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1042988" y="2349500"/>
            <a:ext cx="109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00"/>
                </a:solidFill>
                <a:ea typeface="宋体" charset="-122"/>
              </a:rPr>
              <a:t>i=0</a:t>
            </a:r>
            <a:endParaRPr lang="en-US" altLang="zh-CN">
              <a:ea typeface="宋体" charset="-122"/>
            </a:endParaRPr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792163" y="3213100"/>
            <a:ext cx="5397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  <a:ea typeface="宋体" charset="-122"/>
              </a:rPr>
              <a:t>60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utoUpdateAnimBg="0"/>
      <p:bldP spid="276486" grpId="0" animBg="1"/>
      <p:bldP spid="276487" grpId="0" animBg="1"/>
      <p:bldP spid="276488" grpId="0" autoUpdateAnimBg="0"/>
      <p:bldP spid="276495" grpId="0" autoUpdateAnimBg="0"/>
      <p:bldP spid="276496" grpId="0" autoUpdateAnimBg="0"/>
      <p:bldP spid="276497" grpId="0" autoUpdateAnimBg="0"/>
      <p:bldP spid="276499" grpId="0" autoUpdateAnimBg="0"/>
      <p:bldP spid="276500" grpId="0" animBg="1"/>
      <p:bldP spid="276501" grpId="0" autoUpdateAnimBg="0"/>
      <p:bldP spid="276502" grpId="0" animBg="1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1"/>
            <a:ext cx="8642350" cy="3960440"/>
          </a:xfrm>
        </p:spPr>
        <p:txBody>
          <a:bodyPr/>
          <a:lstStyle/>
          <a:p>
            <a:pPr lvl="0"/>
            <a:r>
              <a:rPr lang="zh-CN" altLang="zh-CN" dirty="0"/>
              <a:t>请回答下列有关</a:t>
            </a:r>
            <a:r>
              <a:rPr lang="en-US" altLang="zh-CN" dirty="0"/>
              <a:t>B-</a:t>
            </a:r>
            <a:r>
              <a:rPr lang="zh-CN" altLang="zh-CN" dirty="0"/>
              <a:t>树的问题：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）高度为</a:t>
            </a:r>
            <a:r>
              <a:rPr lang="en-US" altLang="zh-CN" dirty="0"/>
              <a:t>5</a:t>
            </a:r>
            <a:r>
              <a:rPr lang="zh-CN" altLang="zh-CN" dirty="0"/>
              <a:t>（除叶子层之外）的</a:t>
            </a:r>
            <a:r>
              <a:rPr lang="en-US" altLang="zh-CN" dirty="0"/>
              <a:t>4</a:t>
            </a:r>
            <a:r>
              <a:rPr lang="zh-CN" altLang="zh-CN" dirty="0"/>
              <a:t>阶</a:t>
            </a:r>
            <a:r>
              <a:rPr lang="en-US" altLang="zh-CN" dirty="0"/>
              <a:t>B-</a:t>
            </a:r>
            <a:r>
              <a:rPr lang="zh-CN" altLang="zh-CN" dirty="0"/>
              <a:t>树至少包含多少个关键字？至少有多少个节点？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）高度为</a:t>
            </a:r>
            <a:r>
              <a:rPr lang="en-US" altLang="zh-CN" dirty="0"/>
              <a:t>5</a:t>
            </a:r>
            <a:r>
              <a:rPr lang="zh-CN" altLang="zh-CN" dirty="0"/>
              <a:t>（除叶子层之外）的</a:t>
            </a:r>
            <a:r>
              <a:rPr lang="en-US" altLang="zh-CN" dirty="0"/>
              <a:t>4</a:t>
            </a:r>
            <a:r>
              <a:rPr lang="zh-CN" altLang="zh-CN" dirty="0"/>
              <a:t>阶</a:t>
            </a:r>
            <a:r>
              <a:rPr lang="en-US" altLang="zh-CN" dirty="0"/>
              <a:t>B-</a:t>
            </a:r>
            <a:r>
              <a:rPr lang="zh-CN" altLang="zh-CN" dirty="0"/>
              <a:t>树最多包含多少个关键字？最多有多少个节点？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）含</a:t>
            </a:r>
            <a:r>
              <a:rPr lang="en-US" altLang="zh-CN" dirty="0"/>
              <a:t>9</a:t>
            </a:r>
            <a:r>
              <a:rPr lang="zh-CN" altLang="zh-CN" dirty="0"/>
              <a:t>个叶子结点的</a:t>
            </a:r>
            <a:r>
              <a:rPr lang="en-US" altLang="zh-CN" dirty="0"/>
              <a:t>3</a:t>
            </a:r>
            <a:r>
              <a:rPr lang="zh-CN" altLang="zh-CN" dirty="0"/>
              <a:t>阶</a:t>
            </a:r>
            <a:r>
              <a:rPr lang="en-US" altLang="zh-CN" dirty="0"/>
              <a:t>B-</a:t>
            </a:r>
            <a:r>
              <a:rPr lang="zh-CN" altLang="zh-CN" dirty="0"/>
              <a:t>树中至少有多少个非叶子结点？含</a:t>
            </a:r>
            <a:r>
              <a:rPr lang="en-US" altLang="zh-CN" dirty="0"/>
              <a:t>10</a:t>
            </a:r>
            <a:r>
              <a:rPr lang="zh-CN" altLang="zh-CN" dirty="0"/>
              <a:t>个叶子结点的</a:t>
            </a:r>
            <a:r>
              <a:rPr lang="en-US" altLang="zh-CN" dirty="0"/>
              <a:t>3</a:t>
            </a:r>
            <a:r>
              <a:rPr lang="zh-CN" altLang="zh-CN" dirty="0"/>
              <a:t>阶</a:t>
            </a:r>
            <a:r>
              <a:rPr lang="en-US" altLang="zh-CN" dirty="0"/>
              <a:t>B-</a:t>
            </a:r>
            <a:r>
              <a:rPr lang="zh-CN" altLang="zh-CN" dirty="0"/>
              <a:t>树中至多有多少个非叶子结点？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05106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已知一组记录的关键字为</a:t>
            </a:r>
            <a:r>
              <a:rPr lang="en-US" altLang="zh-CN" dirty="0"/>
              <a:t>{25,40,33,47,12,66,72,87,94,22,5,58}</a:t>
            </a:r>
            <a:r>
              <a:rPr lang="zh-CN" altLang="zh-CN" dirty="0"/>
              <a:t>，他们存储在散列表中，利用双散列函数解决冲突。要求向表中插入新数据的平均查找次数不超过</a:t>
            </a:r>
            <a:r>
              <a:rPr lang="en-US" altLang="zh-CN" dirty="0"/>
              <a:t>3</a:t>
            </a:r>
            <a:r>
              <a:rPr lang="zh-CN" altLang="zh-CN" dirty="0"/>
              <a:t>次。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）该散列表的大小应该设计为多大？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）设计散列函数（用除留余数法），并设计出现冲突时所需的再散列函数。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）应用你设计的双散列函数将上述关键字存储到散列表中。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71080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162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986362"/>
      </p:ext>
    </p:extLst>
  </p:cSld>
  <p:clrMapOvr>
    <a:masterClrMapping/>
  </p:clrMapOvr>
  <p:transition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23A19-0D35-4D92-A3AB-BDD60A4700DE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611188" y="1628775"/>
            <a:ext cx="7920037" cy="41179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Search_Seq</a:t>
            </a:r>
            <a:r>
              <a:rPr lang="en-US" altLang="zh-CN" dirty="0"/>
              <a:t>(</a:t>
            </a:r>
            <a:r>
              <a:rPr lang="en-US" altLang="zh-CN" dirty="0" err="1"/>
              <a:t>SSTable</a:t>
            </a:r>
            <a:r>
              <a:rPr lang="en-US" altLang="zh-CN" dirty="0"/>
              <a:t> ST,  </a:t>
            </a:r>
            <a:r>
              <a:rPr lang="en-US" altLang="zh-CN" dirty="0" err="1"/>
              <a:t>KeyType</a:t>
            </a:r>
            <a:r>
              <a:rPr lang="en-US" altLang="zh-CN" dirty="0"/>
              <a:t> key)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// </a:t>
            </a:r>
            <a:r>
              <a:rPr lang="zh-CN" altLang="en-US" dirty="0">
                <a:solidFill>
                  <a:srgbClr val="A50021"/>
                </a:solidFill>
              </a:rPr>
              <a:t>从后往前找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//</a:t>
            </a:r>
            <a:r>
              <a:rPr lang="zh-CN" altLang="en-US" dirty="0"/>
              <a:t>返回其位置</a:t>
            </a:r>
            <a:r>
              <a:rPr lang="en-US" altLang="zh-CN" dirty="0"/>
              <a:t>, </a:t>
            </a:r>
            <a:r>
              <a:rPr lang="zh-CN" altLang="en-US" dirty="0"/>
              <a:t>若没有则返回</a:t>
            </a:r>
            <a:r>
              <a:rPr lang="en-US" altLang="zh-CN" dirty="0"/>
              <a:t>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endParaRPr lang="en-US" altLang="zh-CN" dirty="0">
              <a:solidFill>
                <a:srgbClr val="A5002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dirty="0">
              <a:solidFill>
                <a:srgbClr val="A5002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} // </a:t>
            </a:r>
            <a:r>
              <a:rPr lang="en-US" altLang="zh-CN" dirty="0" err="1"/>
              <a:t>Search_Seq</a:t>
            </a:r>
            <a:endParaRPr lang="en-US" altLang="zh-CN" dirty="0"/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1116086" y="3212976"/>
            <a:ext cx="7272338" cy="2074414"/>
          </a:xfrm>
          <a:prstGeom prst="rect">
            <a:avLst/>
          </a:prstGeom>
          <a:noFill/>
          <a:ln w="9525" algn="ctr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err="1">
                <a:solidFill>
                  <a:srgbClr val="A50021"/>
                </a:solidFill>
              </a:rPr>
              <a:t>ST.elem</a:t>
            </a:r>
            <a:r>
              <a:rPr lang="en-US" altLang="zh-CN" dirty="0">
                <a:solidFill>
                  <a:srgbClr val="A50021"/>
                </a:solidFill>
              </a:rPr>
              <a:t>[0].key = </a:t>
            </a:r>
            <a:r>
              <a:rPr lang="en-US" altLang="zh-CN">
                <a:solidFill>
                  <a:srgbClr val="A50021"/>
                </a:solidFill>
              </a:rPr>
              <a:t>key</a:t>
            </a:r>
            <a:r>
              <a:rPr lang="en-US" altLang="zh-CN" smtClean="0">
                <a:solidFill>
                  <a:srgbClr val="A50021"/>
                </a:solidFill>
              </a:rPr>
              <a:t>;      // </a:t>
            </a:r>
            <a:r>
              <a:rPr lang="en-US" altLang="zh-CN" dirty="0" smtClean="0">
                <a:solidFill>
                  <a:srgbClr val="A50021"/>
                </a:solidFill>
              </a:rPr>
              <a:t>“</a:t>
            </a:r>
            <a:r>
              <a:rPr lang="zh-CN" altLang="en-US" dirty="0" smtClean="0">
                <a:solidFill>
                  <a:srgbClr val="A50021"/>
                </a:solidFill>
              </a:rPr>
              <a:t>哨兵”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dirty="0" smtClean="0"/>
              <a:t>i=</a:t>
            </a:r>
            <a:r>
              <a:rPr lang="en-US" altLang="zh-CN" dirty="0" err="1" smtClean="0"/>
              <a:t>ST.length</a:t>
            </a:r>
            <a:r>
              <a:rPr lang="en-US" altLang="zh-CN" dirty="0" smtClean="0"/>
              <a:t>;</a:t>
            </a:r>
            <a:endParaRPr lang="zh-CN" altLang="en-US" dirty="0">
              <a:solidFill>
                <a:srgbClr val="A5002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dirty="0" smtClean="0"/>
              <a:t>while (</a:t>
            </a:r>
            <a:r>
              <a:rPr lang="en-US" altLang="zh-CN" u="sng" dirty="0" err="1" smtClean="0">
                <a:solidFill>
                  <a:srgbClr val="CC0000"/>
                </a:solidFill>
              </a:rPr>
              <a:t>ST.elem</a:t>
            </a:r>
            <a:r>
              <a:rPr lang="en-US" altLang="zh-CN" u="sng" dirty="0" smtClean="0">
                <a:solidFill>
                  <a:srgbClr val="CC0000"/>
                </a:solidFill>
              </a:rPr>
              <a:t>[i</a:t>
            </a:r>
            <a:r>
              <a:rPr lang="en-US" altLang="zh-CN" u="sng" dirty="0">
                <a:solidFill>
                  <a:srgbClr val="CC0000"/>
                </a:solidFill>
              </a:rPr>
              <a:t>].key!=</a:t>
            </a:r>
            <a:r>
              <a:rPr lang="en-US" altLang="zh-CN" u="sng" dirty="0" smtClean="0">
                <a:solidFill>
                  <a:srgbClr val="CC0000"/>
                </a:solidFill>
              </a:rPr>
              <a:t>key</a:t>
            </a:r>
            <a:r>
              <a:rPr lang="en-US" altLang="zh-CN" dirty="0"/>
              <a:t>) --i;  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return </a:t>
            </a:r>
            <a:r>
              <a:rPr lang="en-US" altLang="zh-CN" err="1"/>
              <a:t>i</a:t>
            </a:r>
            <a:r>
              <a:rPr lang="en-US" altLang="zh-CN" smtClean="0"/>
              <a:t>;            // </a:t>
            </a:r>
            <a:r>
              <a:rPr lang="zh-CN" altLang="en-US" dirty="0"/>
              <a:t>找不到时</a:t>
            </a:r>
            <a:r>
              <a:rPr lang="en-US" altLang="zh-CN" dirty="0"/>
              <a:t>, i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</p:txBody>
      </p:sp>
      <p:sp>
        <p:nvSpPr>
          <p:cNvPr id="277512" name="AutoShape 8"/>
          <p:cNvSpPr>
            <a:spLocks noChangeArrowheads="1"/>
          </p:cNvSpPr>
          <p:nvPr/>
        </p:nvSpPr>
        <p:spPr bwMode="auto">
          <a:xfrm>
            <a:off x="6516216" y="3242121"/>
            <a:ext cx="1871663" cy="1008062"/>
          </a:xfrm>
          <a:prstGeom prst="wedgeRectCallout">
            <a:avLst>
              <a:gd name="adj1" fmla="val -131569"/>
              <a:gd name="adj2" fmla="val 68871"/>
            </a:avLst>
          </a:prstGeom>
          <a:solidFill>
            <a:schemeClr val="accent2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比较</a:t>
            </a:r>
            <a:r>
              <a:rPr lang="zh-CN" altLang="en-US" dirty="0"/>
              <a:t>次数减半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nimBg="1" autoUpdateAnimBg="0"/>
      <p:bldP spid="277511" grpId="0" animBg="1"/>
      <p:bldP spid="2775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A3912-784C-474E-AB3D-70C66F2447D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顺序查找的时间性能分析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rgbClr val="CC6600"/>
                </a:solidFill>
              </a:rPr>
              <a:t>定义：</a:t>
            </a:r>
            <a:r>
              <a:rPr kumimoji="1" lang="zh-CN" altLang="en-US" dirty="0" smtClean="0"/>
              <a:t> 查找算法的</a:t>
            </a:r>
            <a:r>
              <a:rPr kumimoji="1" lang="zh-CN" altLang="en-US" u="sng" dirty="0" smtClean="0"/>
              <a:t>查找成功时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0000FF"/>
                </a:solidFill>
              </a:rPr>
              <a:t>平均查找长度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0000FF"/>
                </a:solidFill>
              </a:rPr>
              <a:t>A</a:t>
            </a:r>
            <a:r>
              <a:rPr kumimoji="1" lang="en-US" altLang="zh-CN" dirty="0" smtClean="0"/>
              <a:t>verage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</a:t>
            </a:r>
            <a:r>
              <a:rPr kumimoji="1" lang="en-US" altLang="zh-CN" dirty="0" smtClean="0"/>
              <a:t>earch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</a:t>
            </a:r>
            <a:r>
              <a:rPr kumimoji="1" lang="en-US" altLang="zh-CN" dirty="0" smtClean="0"/>
              <a:t>ength)</a:t>
            </a:r>
            <a:r>
              <a:rPr kumimoji="1" lang="zh-CN" altLang="en-US" dirty="0" smtClean="0"/>
              <a:t>：为确定记录在查找表中的位置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需和给定值</a:t>
            </a:r>
            <a:r>
              <a:rPr kumimoji="1" lang="zh-CN" altLang="en-US" dirty="0" smtClean="0">
                <a:solidFill>
                  <a:srgbClr val="0000FF"/>
                </a:solidFill>
              </a:rPr>
              <a:t>进行比较的关键字个数的期望值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09808"/>
              </p:ext>
            </p:extLst>
          </p:nvPr>
        </p:nvGraphicFramePr>
        <p:xfrm>
          <a:off x="1259632" y="2708920"/>
          <a:ext cx="26304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" name="公式" r:id="rId3" imgW="888614" imgH="431613" progId="Equation.3">
                  <p:embed/>
                </p:oleObj>
              </mc:Choice>
              <mc:Fallback>
                <p:oleObj name="公式" r:id="rId3" imgW="888614" imgH="431613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08920"/>
                        <a:ext cx="2630487" cy="1271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734508"/>
              </p:ext>
            </p:extLst>
          </p:nvPr>
        </p:nvGraphicFramePr>
        <p:xfrm>
          <a:off x="4427984" y="2708920"/>
          <a:ext cx="15367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" name="公式" r:id="rId5" imgW="545863" imgH="431613" progId="Equation.3">
                  <p:embed/>
                </p:oleObj>
              </mc:Choice>
              <mc:Fallback>
                <p:oleObj name="公式" r:id="rId5" imgW="545863" imgH="431613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708920"/>
                        <a:ext cx="1536700" cy="1214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2008" y="4005064"/>
            <a:ext cx="9036496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00CC"/>
              </a:buClr>
              <a:buFontTx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楷体_GB2312"/>
              </a:rPr>
              <a:t>其中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楷体_GB2312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i="1" kern="0" dirty="0">
                <a:solidFill>
                  <a:srgbClr val="000066"/>
                </a:solidFill>
                <a:latin typeface="Times New Roman"/>
                <a:ea typeface="楷体_GB2312"/>
              </a:rPr>
              <a:t>n </a:t>
            </a:r>
            <a:r>
              <a:rPr lang="zh-CN" altLang="en-US" kern="0" dirty="0">
                <a:solidFill>
                  <a:srgbClr val="000066"/>
                </a:solidFill>
                <a:latin typeface="Times New Roman"/>
                <a:ea typeface="楷体_GB2312"/>
              </a:rPr>
              <a:t>为表长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i="1" kern="0" dirty="0">
                <a:solidFill>
                  <a:srgbClr val="000066"/>
                </a:solidFill>
                <a:latin typeface="Times New Roman"/>
                <a:ea typeface="楷体_GB2312"/>
              </a:rPr>
              <a:t>Pi</a:t>
            </a:r>
            <a:r>
              <a:rPr lang="en-US" altLang="zh-CN" kern="0" dirty="0">
                <a:solidFill>
                  <a:srgbClr val="000066"/>
                </a:solidFill>
                <a:latin typeface="Times New Roman"/>
                <a:ea typeface="楷体_GB2312"/>
              </a:rPr>
              <a:t> </a:t>
            </a:r>
            <a:r>
              <a:rPr lang="zh-CN" altLang="en-US" kern="0" dirty="0">
                <a:solidFill>
                  <a:srgbClr val="000066"/>
                </a:solidFill>
                <a:latin typeface="Times New Roman"/>
                <a:ea typeface="楷体_GB2312"/>
              </a:rPr>
              <a:t>为查找表中第</a:t>
            </a:r>
            <a:r>
              <a:rPr lang="en-US" altLang="zh-CN" kern="0" dirty="0">
                <a:solidFill>
                  <a:srgbClr val="000066"/>
                </a:solidFill>
                <a:latin typeface="Times New Roman"/>
                <a:ea typeface="楷体_GB2312"/>
              </a:rPr>
              <a:t>i</a:t>
            </a:r>
            <a:r>
              <a:rPr lang="zh-CN" altLang="en-US" kern="0" dirty="0">
                <a:solidFill>
                  <a:srgbClr val="000066"/>
                </a:solidFill>
                <a:latin typeface="Times New Roman"/>
                <a:ea typeface="楷体_GB2312"/>
              </a:rPr>
              <a:t>个记录的概率</a:t>
            </a:r>
            <a:r>
              <a:rPr lang="en-US" altLang="zh-CN" kern="0" dirty="0">
                <a:solidFill>
                  <a:srgbClr val="000066"/>
                </a:solidFill>
                <a:latin typeface="Times New Roman"/>
                <a:ea typeface="楷体_GB2312"/>
              </a:rPr>
              <a:t>, </a:t>
            </a:r>
            <a:endParaRPr lang="zh-CN" altLang="en-US" kern="0" dirty="0">
              <a:solidFill>
                <a:srgbClr val="000066"/>
              </a:solidFill>
              <a:latin typeface="Times New Roman"/>
              <a:ea typeface="楷体_GB231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i="1" kern="0" dirty="0" err="1">
                <a:solidFill>
                  <a:srgbClr val="000066"/>
                </a:solidFill>
                <a:latin typeface="Times New Roman"/>
                <a:ea typeface="楷体_GB2312"/>
              </a:rPr>
              <a:t>Ci</a:t>
            </a:r>
            <a:r>
              <a:rPr lang="zh-CN" altLang="en-US" kern="0" dirty="0">
                <a:solidFill>
                  <a:srgbClr val="000066"/>
                </a:solidFill>
                <a:latin typeface="Times New Roman"/>
                <a:ea typeface="楷体_GB2312"/>
              </a:rPr>
              <a:t>为找到该记录时</a:t>
            </a:r>
            <a:r>
              <a:rPr lang="en-US" altLang="zh-CN" kern="0" dirty="0">
                <a:solidFill>
                  <a:srgbClr val="000066"/>
                </a:solidFill>
                <a:latin typeface="Times New Roman"/>
                <a:ea typeface="楷体_GB2312"/>
              </a:rPr>
              <a:t>, </a:t>
            </a:r>
            <a:r>
              <a:rPr lang="zh-CN" altLang="en-US" kern="0" dirty="0">
                <a:solidFill>
                  <a:srgbClr val="000066"/>
                </a:solidFill>
                <a:latin typeface="Times New Roman"/>
                <a:ea typeface="楷体_GB2312"/>
              </a:rPr>
              <a:t>曾</a:t>
            </a:r>
            <a:r>
              <a:rPr lang="zh-CN" altLang="en-US" kern="0" dirty="0">
                <a:solidFill>
                  <a:srgbClr val="0000FF"/>
                </a:solidFill>
                <a:latin typeface="Times New Roman"/>
                <a:ea typeface="楷体_GB2312"/>
              </a:rPr>
              <a:t>和给定值比较过的关键字的个数。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C2789-FEDD-4581-B764-F9D2204ADC6B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顺序查找的时间性能分析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在</a:t>
            </a:r>
            <a:r>
              <a:rPr kumimoji="1" lang="zh-CN" altLang="en-US" dirty="0" smtClean="0">
                <a:solidFill>
                  <a:srgbClr val="0000FF"/>
                </a:solidFill>
              </a:rPr>
              <a:t>等概率</a:t>
            </a:r>
            <a:r>
              <a:rPr kumimoji="1" lang="zh-CN" altLang="en-US" dirty="0" smtClean="0"/>
              <a:t>查找的情况下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元素成功时的</a:t>
            </a:r>
            <a:r>
              <a:rPr kumimoji="1" lang="zh-CN" altLang="en-US" dirty="0" smtClean="0">
                <a:solidFill>
                  <a:srgbClr val="0000FF"/>
                </a:solidFill>
              </a:rPr>
              <a:t>查找概率</a:t>
            </a:r>
            <a:r>
              <a:rPr kumimoji="1" lang="zh-CN" altLang="en-US" dirty="0" smtClean="0"/>
              <a:t>为：</a:t>
            </a:r>
            <a:r>
              <a:rPr kumimoji="1" lang="en-US" altLang="zh-CN" dirty="0" smtClean="0"/>
              <a:t>1/n</a:t>
            </a:r>
            <a:endParaRPr kumimoji="1" lang="zh-CN" altLang="en-US" dirty="0" smtClean="0"/>
          </a:p>
          <a:p>
            <a:pPr eaLnBrk="1" hangingPunct="1"/>
            <a:r>
              <a:rPr kumimoji="1" lang="zh-CN" altLang="en-US" dirty="0" smtClean="0"/>
              <a:t>对</a:t>
            </a:r>
            <a:r>
              <a:rPr kumimoji="1" lang="zh-CN" altLang="en-US" dirty="0" smtClean="0">
                <a:solidFill>
                  <a:srgbClr val="660033"/>
                </a:solidFill>
              </a:rPr>
              <a:t>顺序表</a:t>
            </a:r>
            <a:r>
              <a:rPr kumimoji="1" lang="zh-CN" altLang="en-US" dirty="0" smtClean="0"/>
              <a:t>而言</a:t>
            </a:r>
            <a:r>
              <a:rPr kumimoji="1" lang="en-US" altLang="zh-CN" dirty="0" smtClean="0"/>
              <a:t>, </a:t>
            </a:r>
            <a:r>
              <a:rPr kumimoji="1" lang="en-US" altLang="zh-CN" i="1" dirty="0" err="1" smtClean="0">
                <a:solidFill>
                  <a:srgbClr val="660033"/>
                </a:solidFill>
              </a:rPr>
              <a:t>Ci</a:t>
            </a:r>
            <a:r>
              <a:rPr kumimoji="1" lang="en-US" altLang="zh-CN" i="1" dirty="0" smtClean="0">
                <a:solidFill>
                  <a:srgbClr val="660033"/>
                </a:solidFill>
              </a:rPr>
              <a:t> =  n-i+</a:t>
            </a:r>
            <a:r>
              <a:rPr kumimoji="1" lang="en-US" altLang="zh-CN" dirty="0" smtClean="0">
                <a:solidFill>
                  <a:srgbClr val="660033"/>
                </a:solidFill>
              </a:rPr>
              <a:t>1</a:t>
            </a: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1500166" y="2928934"/>
          <a:ext cx="11509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" name="公式" r:id="rId3" imgW="418918" imgH="393529" progId="Equation.3">
                  <p:embed/>
                </p:oleObj>
              </mc:Choice>
              <mc:Fallback>
                <p:oleObj name="公式" r:id="rId3" imgW="418918" imgH="393529" progId="Equation.3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928934"/>
                        <a:ext cx="115093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1357290" y="4000504"/>
          <a:ext cx="57150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" name="公式" r:id="rId5" imgW="1879600" imgH="431800" progId="Equation.3">
                  <p:embed/>
                </p:oleObj>
              </mc:Choice>
              <mc:Fallback>
                <p:oleObj name="公式" r:id="rId5" imgW="1879600" imgH="431800" progId="Equation.3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000504"/>
                        <a:ext cx="57150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440681"/>
              </p:ext>
            </p:extLst>
          </p:nvPr>
        </p:nvGraphicFramePr>
        <p:xfrm>
          <a:off x="6429388" y="2643182"/>
          <a:ext cx="23050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" name="公式" r:id="rId7" imgW="888614" imgH="431613" progId="Equation.3">
                  <p:embed/>
                </p:oleObj>
              </mc:Choice>
              <mc:Fallback>
                <p:oleObj name="公式" r:id="rId7" imgW="888614" imgH="431613" progId="Equation.3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2643182"/>
                        <a:ext cx="2305050" cy="1114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0034" y="5357826"/>
            <a:ext cx="8286808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00CC"/>
              </a:buClr>
              <a:buFontTx/>
              <a:buChar char="•"/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在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/>
                <a:ea typeface="楷体_GB2312"/>
              </a:rPr>
              <a:t>不等概率查找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的情况下</a:t>
            </a:r>
          </a:p>
          <a:p>
            <a:pPr marL="342900" lvl="0" indent="-342900">
              <a:spcBef>
                <a:spcPct val="20000"/>
              </a:spcBef>
              <a:buClr>
                <a:srgbClr val="6600CC"/>
              </a:buClr>
              <a:buFontTx/>
              <a:buChar char="•"/>
            </a:pPr>
            <a:r>
              <a:rPr lang="en-US" altLang="zh-CN" i="1" kern="0" dirty="0" err="1" smtClean="0">
                <a:solidFill>
                  <a:srgbClr val="CC0000"/>
                </a:solidFill>
                <a:latin typeface="Times New Roman"/>
                <a:ea typeface="楷体_GB2312"/>
              </a:rPr>
              <a:t>ASL</a:t>
            </a:r>
            <a:r>
              <a:rPr lang="en-US" altLang="zh-CN" i="1" kern="0" baseline="-25000" dirty="0" err="1" smtClean="0">
                <a:solidFill>
                  <a:srgbClr val="CC0000"/>
                </a:solidFill>
                <a:latin typeface="Times New Roman"/>
                <a:ea typeface="楷体_GB2312"/>
              </a:rPr>
              <a:t>ss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在</a:t>
            </a:r>
            <a:r>
              <a:rPr lang="en-US" altLang="zh-CN" i="1" kern="0" dirty="0" smtClean="0">
                <a:solidFill>
                  <a:srgbClr val="660033"/>
                </a:solidFill>
                <a:latin typeface="Times New Roman"/>
                <a:ea typeface="楷体_GB2312"/>
              </a:rPr>
              <a:t>Pn≥Pn-1≥···≥P2≥P1 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时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/>
                <a:ea typeface="楷体_GB2312"/>
              </a:rPr>
              <a:t>取极小值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DAB25-221D-411C-BC66-3E80913D99E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什么是查找表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查找表</a:t>
            </a:r>
            <a:r>
              <a:rPr lang="zh-CN" altLang="en-US" smtClean="0"/>
              <a:t>是由同一类型的数据元素</a:t>
            </a:r>
            <a:r>
              <a:rPr lang="en-US" altLang="zh-CN" smtClean="0"/>
              <a:t>(</a:t>
            </a:r>
            <a:r>
              <a:rPr lang="zh-CN" altLang="en-US" smtClean="0"/>
              <a:t>或记录</a:t>
            </a:r>
            <a:r>
              <a:rPr lang="en-US" altLang="zh-CN" smtClean="0"/>
              <a:t>)</a:t>
            </a:r>
            <a:r>
              <a:rPr lang="zh-CN" altLang="en-US" smtClean="0"/>
              <a:t>构成的</a:t>
            </a:r>
            <a:r>
              <a:rPr lang="zh-CN" altLang="en-US" smtClean="0">
                <a:solidFill>
                  <a:srgbClr val="A50021"/>
                </a:solidFill>
              </a:rPr>
              <a:t>集合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对查找表经常进行的</a:t>
            </a:r>
            <a:r>
              <a:rPr lang="zh-CN" altLang="en-US" smtClean="0">
                <a:solidFill>
                  <a:srgbClr val="A50021"/>
                </a:solidFill>
              </a:rPr>
              <a:t>操作</a:t>
            </a:r>
            <a:r>
              <a:rPr lang="en-US" altLang="zh-CN" smtClean="0"/>
              <a:t>: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0000FF"/>
                </a:solidFill>
              </a:rPr>
              <a:t>查询</a:t>
            </a:r>
            <a:r>
              <a:rPr lang="zh-CN" altLang="en-US" smtClean="0"/>
              <a:t>某个</a:t>
            </a:r>
            <a:r>
              <a:rPr lang="zh-CN" altLang="en-US" smtClean="0">
                <a:solidFill>
                  <a:srgbClr val="FF0000"/>
                </a:solidFill>
              </a:rPr>
              <a:t>“特定的”</a:t>
            </a:r>
            <a:r>
              <a:rPr lang="zh-CN" altLang="en-US" smtClean="0"/>
              <a:t>数据元素是否在查找表中；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0000FF"/>
                </a:solidFill>
              </a:rPr>
              <a:t>检索</a:t>
            </a:r>
            <a:r>
              <a:rPr lang="zh-CN" altLang="en-US" smtClean="0"/>
              <a:t>某个</a:t>
            </a:r>
            <a:r>
              <a:rPr lang="zh-CN" altLang="en-US" smtClean="0">
                <a:solidFill>
                  <a:srgbClr val="FF0000"/>
                </a:solidFill>
              </a:rPr>
              <a:t>“特定的”</a:t>
            </a:r>
            <a:r>
              <a:rPr lang="zh-CN" altLang="en-US" smtClean="0"/>
              <a:t>数据元素的各种属性；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）在查找表中</a:t>
            </a:r>
            <a:r>
              <a:rPr lang="zh-CN" altLang="en-US" smtClean="0">
                <a:solidFill>
                  <a:srgbClr val="0000FF"/>
                </a:solidFill>
              </a:rPr>
              <a:t>插入</a:t>
            </a:r>
            <a:r>
              <a:rPr lang="zh-CN" altLang="en-US" smtClean="0"/>
              <a:t>一个数据元素；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en-US" altLang="zh-CN" smtClean="0"/>
              <a:t>4</a:t>
            </a:r>
            <a:r>
              <a:rPr lang="zh-CN" altLang="en-US" smtClean="0"/>
              <a:t>）从查找表中</a:t>
            </a:r>
            <a:r>
              <a:rPr lang="zh-CN" altLang="en-US" smtClean="0">
                <a:solidFill>
                  <a:srgbClr val="0000FF"/>
                </a:solidFill>
              </a:rPr>
              <a:t>删去</a:t>
            </a:r>
            <a:r>
              <a:rPr lang="zh-CN" altLang="en-US" smtClean="0"/>
              <a:t>某个数据元素。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66624-E59D-40FD-B976-7C2955CEED83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顺序查找的时间性能分析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考虑查找不成功的情况</a:t>
            </a:r>
            <a:endParaRPr kumimoji="1" lang="en-US" altLang="zh-CN" dirty="0" smtClean="0"/>
          </a:p>
          <a:p>
            <a:pPr lvl="1" eaLnBrk="1" hangingPunct="1"/>
            <a:r>
              <a:rPr kumimoji="1" lang="zh-CN" altLang="en-US" dirty="0" smtClean="0"/>
              <a:t>算法的</a:t>
            </a:r>
            <a:r>
              <a:rPr kumimoji="1" lang="en-US" altLang="zh-CN" dirty="0" smtClean="0"/>
              <a:t>ASL= </a:t>
            </a:r>
            <a:r>
              <a:rPr kumimoji="1" lang="zh-CN" altLang="en-US" dirty="0" smtClean="0"/>
              <a:t>成功时</a:t>
            </a:r>
            <a:r>
              <a:rPr kumimoji="1" lang="en-US" altLang="zh-CN" dirty="0" smtClean="0"/>
              <a:t>ASL + </a:t>
            </a:r>
            <a:r>
              <a:rPr kumimoji="1" lang="zh-CN" altLang="en-US" dirty="0" smtClean="0"/>
              <a:t>不成功时的</a:t>
            </a:r>
            <a:r>
              <a:rPr kumimoji="1" lang="en-US" altLang="zh-CN" dirty="0" smtClean="0"/>
              <a:t>ASL</a:t>
            </a:r>
          </a:p>
          <a:p>
            <a:pPr eaLnBrk="1" hangingPunct="1"/>
            <a:r>
              <a:rPr kumimoji="1" lang="zh-CN" altLang="en-US" dirty="0" smtClean="0"/>
              <a:t>对于顺序表</a:t>
            </a:r>
            <a:endParaRPr kumimoji="1" lang="en-US" altLang="zh-CN" dirty="0" smtClean="0"/>
          </a:p>
          <a:p>
            <a:pPr lvl="1" eaLnBrk="1" hangingPunct="1"/>
            <a:r>
              <a:rPr kumimoji="1" lang="zh-CN" altLang="en-US" dirty="0" smtClean="0"/>
              <a:t>查找不成功的比较次数均为</a:t>
            </a:r>
            <a:r>
              <a:rPr kumimoji="1" lang="en-US" altLang="zh-CN" dirty="0" smtClean="0"/>
              <a:t>n+1</a:t>
            </a:r>
          </a:p>
          <a:p>
            <a:pPr lvl="1" eaLnBrk="1" hangingPunct="1"/>
            <a:r>
              <a:rPr kumimoji="1" lang="zh-CN" altLang="en-US" dirty="0" smtClean="0"/>
              <a:t>假设查找成功和不成功的可能性相同，对每个元素的查找概率也相同则</a:t>
            </a:r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928662" y="4143380"/>
          <a:ext cx="1081992" cy="85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1" name="公式" r:id="rId3" imgW="495085" imgH="393529" progId="Equation.3">
                  <p:embed/>
                </p:oleObj>
              </mc:Choice>
              <mc:Fallback>
                <p:oleObj name="公式" r:id="rId3" imgW="495085" imgH="393529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143380"/>
                        <a:ext cx="1081992" cy="857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85786" y="5143512"/>
          <a:ext cx="8143932" cy="123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2" name="公式" r:id="rId5" imgW="2832100" imgH="431800" progId="Equation.3">
                  <p:embed/>
                </p:oleObj>
              </mc:Choice>
              <mc:Fallback>
                <p:oleObj name="公式" r:id="rId5" imgW="2832100" imgH="4318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5143512"/>
                        <a:ext cx="8143932" cy="1237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47F00-25BB-4A5C-8DAA-878E1D79B688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顺序查找的特点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顺序查找表的查找算法的优缺点：</a:t>
            </a:r>
          </a:p>
          <a:p>
            <a:pPr lvl="1" eaLnBrk="1" hangingPunct="1"/>
            <a:r>
              <a:rPr kumimoji="1" lang="zh-CN" altLang="en-US" dirty="0" smtClean="0"/>
              <a:t>算法简单；</a:t>
            </a:r>
          </a:p>
          <a:p>
            <a:pPr lvl="1" eaLnBrk="1" hangingPunct="1"/>
            <a:r>
              <a:rPr lang="zh-CN" altLang="en-US" dirty="0" smtClean="0"/>
              <a:t>无排序要求； </a:t>
            </a:r>
          </a:p>
          <a:p>
            <a:pPr lvl="1" eaLnBrk="1" hangingPunct="1"/>
            <a:r>
              <a:rPr lang="zh-CN" altLang="en-US" dirty="0" smtClean="0"/>
              <a:t>存储结构：顺序、链式</a:t>
            </a:r>
            <a:r>
              <a:rPr lang="en-US" altLang="zh-CN" dirty="0" smtClean="0"/>
              <a:t>;</a:t>
            </a:r>
          </a:p>
          <a:p>
            <a:pPr lvl="1" eaLnBrk="1" hangingPunct="1"/>
            <a:r>
              <a:rPr lang="zh-CN" altLang="en-US" dirty="0" smtClean="0"/>
              <a:t>平均查找长度</a:t>
            </a:r>
            <a:r>
              <a:rPr lang="en-US" altLang="zh-CN" dirty="0" smtClean="0"/>
              <a:t>ASL</a:t>
            </a:r>
            <a:r>
              <a:rPr lang="en-US" altLang="zh-CN" baseline="-25000" dirty="0" smtClean="0"/>
              <a:t>SS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n+1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/2 </a:t>
            </a:r>
            <a:r>
              <a:rPr lang="zh-CN" altLang="en-US" dirty="0" smtClean="0"/>
              <a:t>；</a:t>
            </a:r>
          </a:p>
          <a:p>
            <a:pPr lvl="1" eaLnBrk="1" hangingPunct="1"/>
            <a:r>
              <a:rPr kumimoji="1" lang="zh-CN" altLang="en-US" dirty="0" smtClean="0"/>
              <a:t>平均查找长度较大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不适用于表长较大的查找表。</a:t>
            </a:r>
          </a:p>
          <a:p>
            <a:pPr eaLnBrk="1" hangingPunct="1"/>
            <a:r>
              <a:rPr kumimoji="1" lang="zh-CN" altLang="en-US" dirty="0" smtClean="0"/>
              <a:t>若查找概率无法事先测定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则查找过程采取的改进办法是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>
                <a:solidFill>
                  <a:srgbClr val="CC0000"/>
                </a:solidFill>
              </a:rPr>
              <a:t>在每次查找之后</a:t>
            </a:r>
            <a:r>
              <a:rPr kumimoji="1" lang="en-US" altLang="zh-CN" dirty="0" smtClean="0">
                <a:solidFill>
                  <a:srgbClr val="CC0000"/>
                </a:solidFill>
              </a:rPr>
              <a:t>, </a:t>
            </a:r>
            <a:r>
              <a:rPr kumimoji="1" lang="zh-CN" altLang="en-US" dirty="0" smtClean="0">
                <a:solidFill>
                  <a:srgbClr val="CC0000"/>
                </a:solidFill>
              </a:rPr>
              <a:t>将刚刚查找到的记录直接移至表尾的位置上</a:t>
            </a:r>
            <a:r>
              <a:rPr kumimoji="1"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500166" y="5857892"/>
            <a:ext cx="7191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ea typeface="宋体" charset="-122"/>
              </a:rPr>
              <a:t>L1=(45, 61, 12, 3, 37, 24, 90, 53, 98, 78</a:t>
            </a:r>
            <a:r>
              <a:rPr lang="zh-CN" altLang="en-US" sz="3200" dirty="0">
                <a:ea typeface="宋体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BB39E-C236-4064-A175-3A4F70C69D18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9.1.2 </a:t>
            </a:r>
            <a:r>
              <a:rPr lang="zh-CN" altLang="en-US" smtClean="0"/>
              <a:t>有序查找表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若以</a:t>
            </a:r>
            <a:r>
              <a:rPr lang="zh-CN" altLang="en-US" dirty="0" smtClean="0">
                <a:solidFill>
                  <a:srgbClr val="A50021"/>
                </a:solidFill>
              </a:rPr>
              <a:t>有序表</a:t>
            </a:r>
            <a:r>
              <a:rPr lang="zh-CN" altLang="en-US" dirty="0" smtClean="0"/>
              <a:t>表示静态查找表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则查找过程可以基于“</a:t>
            </a:r>
            <a:r>
              <a:rPr lang="zh-CN" altLang="en-US" dirty="0" smtClean="0">
                <a:solidFill>
                  <a:srgbClr val="A50021"/>
                </a:solidFill>
              </a:rPr>
              <a:t>折半</a:t>
            </a:r>
            <a:r>
              <a:rPr lang="zh-CN" altLang="en-US" dirty="0" smtClean="0"/>
              <a:t>”进行。</a:t>
            </a:r>
          </a:p>
          <a:p>
            <a:pPr eaLnBrk="1" hangingPunct="1"/>
            <a:r>
              <a:rPr lang="zh-CN" altLang="en-US" dirty="0" smtClean="0"/>
              <a:t>定义：</a:t>
            </a:r>
          </a:p>
          <a:p>
            <a:pPr lvl="1" eaLnBrk="1" hangingPunct="1"/>
            <a:r>
              <a:rPr kumimoji="1" lang="en-US" altLang="zh-CN" dirty="0" smtClean="0">
                <a:solidFill>
                  <a:srgbClr val="006600"/>
                </a:solidFill>
              </a:rPr>
              <a:t>low</a:t>
            </a:r>
            <a:r>
              <a:rPr kumimoji="1" lang="en-US" altLang="zh-CN" dirty="0" smtClean="0">
                <a:solidFill>
                  <a:srgbClr val="800000"/>
                </a:solidFill>
              </a:rPr>
              <a:t> </a:t>
            </a:r>
            <a:r>
              <a:rPr kumimoji="1" lang="zh-CN" altLang="en-US" dirty="0" smtClean="0">
                <a:solidFill>
                  <a:srgbClr val="800000"/>
                </a:solidFill>
              </a:rPr>
              <a:t>指示查找区间的下界</a:t>
            </a:r>
          </a:p>
          <a:p>
            <a:pPr lvl="1" eaLnBrk="1" hangingPunct="1"/>
            <a:r>
              <a:rPr kumimoji="1" lang="en-US" altLang="zh-CN" dirty="0" smtClean="0">
                <a:solidFill>
                  <a:srgbClr val="3333FF"/>
                </a:solidFill>
              </a:rPr>
              <a:t>high </a:t>
            </a:r>
            <a:r>
              <a:rPr kumimoji="1" lang="zh-CN" altLang="en-US" dirty="0" smtClean="0">
                <a:solidFill>
                  <a:srgbClr val="800000"/>
                </a:solidFill>
              </a:rPr>
              <a:t>指示查找区间的上界</a:t>
            </a:r>
          </a:p>
          <a:p>
            <a:pPr lvl="1" eaLnBrk="1" hangingPunct="1"/>
            <a:r>
              <a:rPr kumimoji="1" lang="en-US" altLang="zh-CN" dirty="0" smtClean="0">
                <a:solidFill>
                  <a:srgbClr val="CC0000"/>
                </a:solidFill>
              </a:rPr>
              <a:t>mid</a:t>
            </a:r>
            <a:r>
              <a:rPr kumimoji="1" lang="en-US" altLang="zh-CN" dirty="0" smtClean="0">
                <a:solidFill>
                  <a:srgbClr val="800000"/>
                </a:solidFill>
              </a:rPr>
              <a:t> = </a:t>
            </a:r>
            <a:r>
              <a:rPr kumimoji="1" lang="en-US" altLang="zh-CN" dirty="0" smtClean="0">
                <a:solidFill>
                  <a:srgbClr val="800000"/>
                </a:solidFill>
                <a:sym typeface="Symbol"/>
              </a:rPr>
              <a:t></a:t>
            </a:r>
            <a:r>
              <a:rPr kumimoji="1" lang="en-US" altLang="zh-CN" dirty="0" smtClean="0">
                <a:solidFill>
                  <a:srgbClr val="800000"/>
                </a:solidFill>
              </a:rPr>
              <a:t> (</a:t>
            </a:r>
            <a:r>
              <a:rPr kumimoji="1" lang="en-US" altLang="zh-CN" dirty="0" err="1" smtClean="0">
                <a:solidFill>
                  <a:srgbClr val="800000"/>
                </a:solidFill>
              </a:rPr>
              <a:t>low+high</a:t>
            </a:r>
            <a:r>
              <a:rPr kumimoji="1" lang="en-US" altLang="zh-CN" dirty="0" smtClean="0">
                <a:solidFill>
                  <a:srgbClr val="800000"/>
                </a:solidFill>
              </a:rPr>
              <a:t>)/2</a:t>
            </a:r>
            <a:r>
              <a:rPr kumimoji="1" lang="en-US" altLang="zh-CN" dirty="0" smtClean="0">
                <a:solidFill>
                  <a:srgbClr val="800000"/>
                </a:solidFill>
                <a:sym typeface="Symbol"/>
              </a:rPr>
              <a:t> (</a:t>
            </a:r>
            <a:r>
              <a:rPr kumimoji="1" lang="zh-CN" altLang="en-US" dirty="0" smtClean="0">
                <a:solidFill>
                  <a:srgbClr val="800000"/>
                </a:solidFill>
                <a:sym typeface="Symbol"/>
              </a:rPr>
              <a:t>向下取整</a:t>
            </a:r>
            <a:r>
              <a:rPr kumimoji="1" lang="en-US" altLang="zh-CN" dirty="0" smtClean="0">
                <a:solidFill>
                  <a:srgbClr val="800000"/>
                </a:solidFill>
                <a:sym typeface="Symbol"/>
              </a:rPr>
              <a:t>)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grpSp>
        <p:nvGrpSpPr>
          <p:cNvPr id="6150" name="Group 4"/>
          <p:cNvGrpSpPr>
            <a:grpSpLocks/>
          </p:cNvGrpSpPr>
          <p:nvPr/>
        </p:nvGrpSpPr>
        <p:grpSpPr bwMode="auto">
          <a:xfrm>
            <a:off x="0" y="3913188"/>
            <a:ext cx="9185275" cy="2944812"/>
            <a:chOff x="0" y="510"/>
            <a:chExt cx="5786" cy="1855"/>
          </a:xfrm>
        </p:grpSpPr>
        <p:graphicFrame>
          <p:nvGraphicFramePr>
            <p:cNvPr id="6146" name="Object 5"/>
            <p:cNvGraphicFramePr>
              <a:graphicFrameLocks noChangeAspect="1"/>
            </p:cNvGraphicFramePr>
            <p:nvPr/>
          </p:nvGraphicFramePr>
          <p:xfrm>
            <a:off x="158" y="1117"/>
            <a:ext cx="529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2" name="文档" r:id="rId4" imgW="8417560" imgH="1981200" progId="Word.Document.8">
                    <p:embed/>
                  </p:oleObj>
                </mc:Choice>
                <mc:Fallback>
                  <p:oleObj name="文档" r:id="rId4" imgW="8417560" imgH="1981200" progId="Word.Document.8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117"/>
                          <a:ext cx="5292" cy="1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Text Box 6"/>
            <p:cNvSpPr txBox="1">
              <a:spLocks noChangeArrowheads="1"/>
            </p:cNvSpPr>
            <p:nvPr/>
          </p:nvSpPr>
          <p:spPr bwMode="auto">
            <a:xfrm>
              <a:off x="0" y="765"/>
              <a:ext cx="8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ST.elem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159" name="Line 7"/>
            <p:cNvSpPr>
              <a:spLocks noChangeShapeType="1"/>
            </p:cNvSpPr>
            <p:nvPr/>
          </p:nvSpPr>
          <p:spPr bwMode="auto">
            <a:xfrm>
              <a:off x="4752" y="5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Text Box 8"/>
            <p:cNvSpPr txBox="1">
              <a:spLocks noChangeArrowheads="1"/>
            </p:cNvSpPr>
            <p:nvPr/>
          </p:nvSpPr>
          <p:spPr bwMode="auto">
            <a:xfrm>
              <a:off x="4742" y="510"/>
              <a:ext cx="1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ST.length</a:t>
              </a:r>
              <a:endParaRPr lang="en-US" altLang="zh-CN" sz="2400" b="0">
                <a:ea typeface="宋体" charset="-122"/>
              </a:endParaRPr>
            </a:p>
          </p:txBody>
        </p:sp>
      </p:grpSp>
      <p:grpSp>
        <p:nvGrpSpPr>
          <p:cNvPr id="6151" name="Group 14"/>
          <p:cNvGrpSpPr>
            <a:grpSpLocks/>
          </p:cNvGrpSpPr>
          <p:nvPr/>
        </p:nvGrpSpPr>
        <p:grpSpPr bwMode="auto">
          <a:xfrm>
            <a:off x="1042988" y="5949950"/>
            <a:ext cx="6553200" cy="647700"/>
            <a:chOff x="657" y="3748"/>
            <a:chExt cx="4128" cy="408"/>
          </a:xfrm>
        </p:grpSpPr>
        <p:sp>
          <p:nvSpPr>
            <p:cNvPr id="6155" name="AutoShape 9"/>
            <p:cNvSpPr>
              <a:spLocks noChangeArrowheads="1"/>
            </p:cNvSpPr>
            <p:nvPr/>
          </p:nvSpPr>
          <p:spPr bwMode="auto">
            <a:xfrm>
              <a:off x="657" y="3748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6" name="AutoShape 10"/>
            <p:cNvSpPr>
              <a:spLocks noChangeArrowheads="1"/>
            </p:cNvSpPr>
            <p:nvPr/>
          </p:nvSpPr>
          <p:spPr bwMode="auto">
            <a:xfrm>
              <a:off x="4694" y="3748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7" name="AutoShape 13"/>
            <p:cNvSpPr>
              <a:spLocks noChangeArrowheads="1"/>
            </p:cNvSpPr>
            <p:nvPr/>
          </p:nvSpPr>
          <p:spPr bwMode="auto">
            <a:xfrm>
              <a:off x="2653" y="3748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1187450" y="6092825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low</a:t>
            </a:r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7596188" y="6021388"/>
            <a:ext cx="85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FF"/>
                </a:solidFill>
              </a:rPr>
              <a:t>high</a:t>
            </a:r>
          </a:p>
        </p:txBody>
      </p:sp>
      <p:sp>
        <p:nvSpPr>
          <p:cNvPr id="6154" name="Rectangle 17"/>
          <p:cNvSpPr>
            <a:spLocks noChangeArrowheads="1"/>
          </p:cNvSpPr>
          <p:nvPr/>
        </p:nvSpPr>
        <p:spPr bwMode="auto">
          <a:xfrm>
            <a:off x="4356100" y="6021388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mid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2751F-7C88-42EB-97C8-2D4A8C29559E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620713"/>
            <a:ext cx="9185275" cy="2944812"/>
            <a:chOff x="0" y="510"/>
            <a:chExt cx="5786" cy="1855"/>
          </a:xfrm>
        </p:grpSpPr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158" y="1117"/>
            <a:ext cx="529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9" name="文档" r:id="rId4" imgW="8417560" imgH="1981200" progId="Word.Document.8">
                    <p:embed/>
                  </p:oleObj>
                </mc:Choice>
                <mc:Fallback>
                  <p:oleObj name="文档" r:id="rId4" imgW="8417560" imgH="1981200" progId="Word.Document.8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117"/>
                          <a:ext cx="5292" cy="1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Text Box 6"/>
            <p:cNvSpPr txBox="1">
              <a:spLocks noChangeArrowheads="1"/>
            </p:cNvSpPr>
            <p:nvPr/>
          </p:nvSpPr>
          <p:spPr bwMode="auto">
            <a:xfrm>
              <a:off x="0" y="765"/>
              <a:ext cx="8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ST.elem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7196" name="Line 7"/>
            <p:cNvSpPr>
              <a:spLocks noChangeShapeType="1"/>
            </p:cNvSpPr>
            <p:nvPr/>
          </p:nvSpPr>
          <p:spPr bwMode="auto">
            <a:xfrm>
              <a:off x="4752" y="5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Text Box 8"/>
            <p:cNvSpPr txBox="1">
              <a:spLocks noChangeArrowheads="1"/>
            </p:cNvSpPr>
            <p:nvPr/>
          </p:nvSpPr>
          <p:spPr bwMode="auto">
            <a:xfrm>
              <a:off x="4742" y="510"/>
              <a:ext cx="1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ST.length</a:t>
              </a:r>
              <a:endParaRPr lang="en-US" altLang="zh-CN" sz="2400" b="0">
                <a:ea typeface="宋体" charset="-122"/>
              </a:endParaRPr>
            </a:p>
          </p:txBody>
        </p:sp>
      </p:grpSp>
      <p:sp>
        <p:nvSpPr>
          <p:cNvPr id="7173" name="AutoShape 10"/>
          <p:cNvSpPr>
            <a:spLocks noChangeArrowheads="1"/>
          </p:cNvSpPr>
          <p:nvPr/>
        </p:nvSpPr>
        <p:spPr bwMode="auto">
          <a:xfrm>
            <a:off x="1042988" y="2657475"/>
            <a:ext cx="144462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AutoShape 11"/>
          <p:cNvSpPr>
            <a:spLocks noChangeArrowheads="1"/>
          </p:cNvSpPr>
          <p:nvPr/>
        </p:nvSpPr>
        <p:spPr bwMode="auto">
          <a:xfrm>
            <a:off x="7451725" y="2657475"/>
            <a:ext cx="144463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AutoShape 12"/>
          <p:cNvSpPr>
            <a:spLocks noChangeArrowheads="1"/>
          </p:cNvSpPr>
          <p:nvPr/>
        </p:nvSpPr>
        <p:spPr bwMode="auto">
          <a:xfrm>
            <a:off x="4211638" y="2657475"/>
            <a:ext cx="144462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217488" y="333375"/>
            <a:ext cx="315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key=64</a:t>
            </a:r>
            <a:r>
              <a:rPr lang="en-US" altLang="zh-CN">
                <a:solidFill>
                  <a:srgbClr val="660033"/>
                </a:solidFill>
              </a:rPr>
              <a:t> </a:t>
            </a:r>
            <a:r>
              <a:rPr lang="zh-CN" altLang="en-US">
                <a:solidFill>
                  <a:srgbClr val="660033"/>
                </a:solidFill>
              </a:rPr>
              <a:t>的查找过程</a:t>
            </a:r>
          </a:p>
        </p:txBody>
      </p:sp>
      <p:sp>
        <p:nvSpPr>
          <p:cNvPr id="283669" name="Rectangle 21"/>
          <p:cNvSpPr>
            <a:spLocks noChangeArrowheads="1"/>
          </p:cNvSpPr>
          <p:nvPr/>
        </p:nvSpPr>
        <p:spPr bwMode="auto">
          <a:xfrm>
            <a:off x="73025" y="5445125"/>
            <a:ext cx="1187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64= 64</a:t>
            </a:r>
          </a:p>
        </p:txBody>
      </p:sp>
      <p:sp>
        <p:nvSpPr>
          <p:cNvPr id="7178" name="Line 27"/>
          <p:cNvSpPr>
            <a:spLocks noChangeShapeType="1"/>
          </p:cNvSpPr>
          <p:nvPr/>
        </p:nvSpPr>
        <p:spPr bwMode="auto">
          <a:xfrm>
            <a:off x="1081088" y="3284538"/>
            <a:ext cx="648017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73025" y="4508500"/>
            <a:ext cx="5616575" cy="649288"/>
            <a:chOff x="46" y="2840"/>
            <a:chExt cx="3538" cy="409"/>
          </a:xfrm>
        </p:grpSpPr>
        <p:sp>
          <p:nvSpPr>
            <p:cNvPr id="7189" name="AutoShape 16"/>
            <p:cNvSpPr>
              <a:spLocks noChangeArrowheads="1"/>
            </p:cNvSpPr>
            <p:nvPr/>
          </p:nvSpPr>
          <p:spPr bwMode="auto">
            <a:xfrm>
              <a:off x="3493" y="2840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90" name="AutoShape 17"/>
            <p:cNvSpPr>
              <a:spLocks noChangeArrowheads="1"/>
            </p:cNvSpPr>
            <p:nvPr/>
          </p:nvSpPr>
          <p:spPr bwMode="auto">
            <a:xfrm>
              <a:off x="3107" y="2840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91" name="Rectangle 20"/>
            <p:cNvSpPr>
              <a:spLocks noChangeArrowheads="1"/>
            </p:cNvSpPr>
            <p:nvPr/>
          </p:nvSpPr>
          <p:spPr bwMode="auto">
            <a:xfrm>
              <a:off x="46" y="2881"/>
              <a:ext cx="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64&lt;80</a:t>
              </a:r>
            </a:p>
          </p:txBody>
        </p:sp>
        <p:sp>
          <p:nvSpPr>
            <p:cNvPr id="7192" name="Rectangle 23"/>
            <p:cNvSpPr>
              <a:spLocks noChangeArrowheads="1"/>
            </p:cNvSpPr>
            <p:nvPr/>
          </p:nvSpPr>
          <p:spPr bwMode="auto">
            <a:xfrm>
              <a:off x="817" y="2881"/>
              <a:ext cx="21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CC0000"/>
                  </a:solidFill>
                </a:rPr>
                <a:t>High=mid-1, </a:t>
              </a:r>
              <a:r>
                <a:rPr lang="en-US" altLang="zh-CN" dirty="0">
                  <a:solidFill>
                    <a:srgbClr val="CC0000"/>
                  </a:solidFill>
                </a:rPr>
                <a:t>mid=7</a:t>
              </a:r>
            </a:p>
          </p:txBody>
        </p:sp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>
              <a:off x="3130" y="3249"/>
              <a:ext cx="40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4" name="AutoShape 32"/>
            <p:cNvSpPr>
              <a:spLocks noChangeArrowheads="1"/>
            </p:cNvSpPr>
            <p:nvPr/>
          </p:nvSpPr>
          <p:spPr bwMode="auto">
            <a:xfrm>
              <a:off x="3061" y="2840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3025" y="3644900"/>
            <a:ext cx="7524750" cy="655638"/>
            <a:chOff x="46" y="2296"/>
            <a:chExt cx="4740" cy="413"/>
          </a:xfrm>
        </p:grpSpPr>
        <p:sp>
          <p:nvSpPr>
            <p:cNvPr id="7183" name="AutoShape 15"/>
            <p:cNvSpPr>
              <a:spLocks noChangeArrowheads="1"/>
            </p:cNvSpPr>
            <p:nvPr/>
          </p:nvSpPr>
          <p:spPr bwMode="auto">
            <a:xfrm>
              <a:off x="3856" y="2301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4" name="AutoShape 18"/>
            <p:cNvSpPr>
              <a:spLocks noChangeArrowheads="1"/>
            </p:cNvSpPr>
            <p:nvPr/>
          </p:nvSpPr>
          <p:spPr bwMode="auto">
            <a:xfrm>
              <a:off x="3085" y="2301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5" name="Rectangle 19"/>
            <p:cNvSpPr>
              <a:spLocks noChangeArrowheads="1"/>
            </p:cNvSpPr>
            <p:nvPr/>
          </p:nvSpPr>
          <p:spPr bwMode="auto">
            <a:xfrm>
              <a:off x="46" y="2342"/>
              <a:ext cx="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64&gt;56</a:t>
              </a:r>
            </a:p>
          </p:txBody>
        </p:sp>
        <p:sp>
          <p:nvSpPr>
            <p:cNvPr id="7186" name="Rectangle 22"/>
            <p:cNvSpPr>
              <a:spLocks noChangeArrowheads="1"/>
            </p:cNvSpPr>
            <p:nvPr/>
          </p:nvSpPr>
          <p:spPr bwMode="auto">
            <a:xfrm>
              <a:off x="817" y="2342"/>
              <a:ext cx="21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Low=mid+1 , </a:t>
              </a:r>
              <a:r>
                <a:rPr lang="en-US" altLang="zh-CN" dirty="0" smtClean="0">
                  <a:solidFill>
                    <a:srgbClr val="CC0000"/>
                  </a:solidFill>
                </a:rPr>
                <a:t>mid=9</a:t>
              </a:r>
              <a:endParaRPr lang="en-US" altLang="zh-CN" dirty="0">
                <a:solidFill>
                  <a:srgbClr val="CC0000"/>
                </a:solidFill>
              </a:endParaRPr>
            </a:p>
          </p:txBody>
        </p:sp>
        <p:sp>
          <p:nvSpPr>
            <p:cNvPr id="7187" name="Line 26"/>
            <p:cNvSpPr>
              <a:spLocks noChangeShapeType="1"/>
            </p:cNvSpPr>
            <p:nvPr/>
          </p:nvSpPr>
          <p:spPr bwMode="auto">
            <a:xfrm>
              <a:off x="3130" y="2704"/>
              <a:ext cx="1633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8" name="AutoShape 33"/>
            <p:cNvSpPr>
              <a:spLocks noChangeArrowheads="1"/>
            </p:cNvSpPr>
            <p:nvPr/>
          </p:nvSpPr>
          <p:spPr bwMode="auto">
            <a:xfrm>
              <a:off x="4695" y="2296"/>
              <a:ext cx="91" cy="408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81" name="Text Box 36"/>
          <p:cNvSpPr txBox="1">
            <a:spLocks noChangeArrowheads="1"/>
          </p:cNvSpPr>
          <p:nvPr/>
        </p:nvSpPr>
        <p:spPr bwMode="auto">
          <a:xfrm>
            <a:off x="381000" y="6096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83685" name="Text Box 37"/>
          <p:cNvSpPr txBox="1">
            <a:spLocks noChangeArrowheads="1"/>
          </p:cNvSpPr>
          <p:nvPr/>
        </p:nvSpPr>
        <p:spPr bwMode="auto">
          <a:xfrm>
            <a:off x="5257800" y="5486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成功！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9" grpId="0" autoUpdateAnimBg="0"/>
      <p:bldP spid="28368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6368B-947C-493B-8017-D7E4A5768BA7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8196" name="Group 2"/>
          <p:cNvGrpSpPr>
            <a:grpSpLocks/>
          </p:cNvGrpSpPr>
          <p:nvPr/>
        </p:nvGrpSpPr>
        <p:grpSpPr bwMode="auto">
          <a:xfrm>
            <a:off x="0" y="620713"/>
            <a:ext cx="9185275" cy="2944812"/>
            <a:chOff x="0" y="510"/>
            <a:chExt cx="5786" cy="1855"/>
          </a:xfrm>
        </p:grpSpPr>
        <p:graphicFrame>
          <p:nvGraphicFramePr>
            <p:cNvPr id="8194" name="Object 3"/>
            <p:cNvGraphicFramePr>
              <a:graphicFrameLocks noChangeAspect="1"/>
            </p:cNvGraphicFramePr>
            <p:nvPr/>
          </p:nvGraphicFramePr>
          <p:xfrm>
            <a:off x="158" y="1117"/>
            <a:ext cx="529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" name="文档" r:id="rId4" imgW="8417560" imgH="1981200" progId="Word.Document.8">
                    <p:embed/>
                  </p:oleObj>
                </mc:Choice>
                <mc:Fallback>
                  <p:oleObj name="文档" r:id="rId4" imgW="8417560" imgH="1981200" progId="Word.Document.8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117"/>
                          <a:ext cx="5292" cy="1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0" name="Text Box 4"/>
            <p:cNvSpPr txBox="1">
              <a:spLocks noChangeArrowheads="1"/>
            </p:cNvSpPr>
            <p:nvPr/>
          </p:nvSpPr>
          <p:spPr bwMode="auto">
            <a:xfrm>
              <a:off x="0" y="765"/>
              <a:ext cx="8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ST.elem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8231" name="Line 5"/>
            <p:cNvSpPr>
              <a:spLocks noChangeShapeType="1"/>
            </p:cNvSpPr>
            <p:nvPr/>
          </p:nvSpPr>
          <p:spPr bwMode="auto">
            <a:xfrm>
              <a:off x="4752" y="5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Text Box 6"/>
            <p:cNvSpPr txBox="1">
              <a:spLocks noChangeArrowheads="1"/>
            </p:cNvSpPr>
            <p:nvPr/>
          </p:nvSpPr>
          <p:spPr bwMode="auto">
            <a:xfrm>
              <a:off x="4742" y="510"/>
              <a:ext cx="1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ST.length</a:t>
              </a:r>
              <a:endParaRPr lang="en-US" altLang="zh-CN" sz="2400" b="0">
                <a:ea typeface="宋体" charset="-122"/>
              </a:endParaRPr>
            </a:p>
          </p:txBody>
        </p:sp>
      </p:grpSp>
      <p:sp>
        <p:nvSpPr>
          <p:cNvPr id="8197" name="AutoShape 7"/>
          <p:cNvSpPr>
            <a:spLocks noChangeArrowheads="1"/>
          </p:cNvSpPr>
          <p:nvPr/>
        </p:nvSpPr>
        <p:spPr bwMode="auto">
          <a:xfrm>
            <a:off x="1042988" y="2657475"/>
            <a:ext cx="144462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AutoShape 8"/>
          <p:cNvSpPr>
            <a:spLocks noChangeArrowheads="1"/>
          </p:cNvSpPr>
          <p:nvPr/>
        </p:nvSpPr>
        <p:spPr bwMode="auto">
          <a:xfrm>
            <a:off x="7451725" y="2657475"/>
            <a:ext cx="144463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AutoShape 9"/>
          <p:cNvSpPr>
            <a:spLocks noChangeArrowheads="1"/>
          </p:cNvSpPr>
          <p:nvPr/>
        </p:nvSpPr>
        <p:spPr bwMode="auto">
          <a:xfrm>
            <a:off x="4211638" y="2657475"/>
            <a:ext cx="144462" cy="647700"/>
          </a:xfrm>
          <a:prstGeom prst="upArrow">
            <a:avLst>
              <a:gd name="adj1" fmla="val 50000"/>
              <a:gd name="adj2" fmla="val 112088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217488" y="333375"/>
            <a:ext cx="315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key=60</a:t>
            </a:r>
            <a:r>
              <a:rPr lang="en-US" altLang="zh-CN">
                <a:solidFill>
                  <a:srgbClr val="660033"/>
                </a:solidFill>
              </a:rPr>
              <a:t> </a:t>
            </a:r>
            <a:r>
              <a:rPr lang="zh-CN" altLang="en-US">
                <a:solidFill>
                  <a:srgbClr val="660033"/>
                </a:solidFill>
              </a:rPr>
              <a:t>的查找过程</a:t>
            </a:r>
          </a:p>
        </p:txBody>
      </p:sp>
      <p:sp>
        <p:nvSpPr>
          <p:cNvPr id="8201" name="Line 12"/>
          <p:cNvSpPr>
            <a:spLocks noChangeShapeType="1"/>
          </p:cNvSpPr>
          <p:nvPr/>
        </p:nvSpPr>
        <p:spPr bwMode="auto">
          <a:xfrm>
            <a:off x="1081088" y="3284538"/>
            <a:ext cx="648017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3025" y="4573588"/>
            <a:ext cx="4643438" cy="519113"/>
            <a:chOff x="73025" y="4573588"/>
            <a:chExt cx="4643438" cy="519113"/>
          </a:xfrm>
        </p:grpSpPr>
        <p:sp>
          <p:nvSpPr>
            <p:cNvPr id="8226" name="Rectangle 16"/>
            <p:cNvSpPr>
              <a:spLocks noChangeArrowheads="1"/>
            </p:cNvSpPr>
            <p:nvPr/>
          </p:nvSpPr>
          <p:spPr bwMode="auto">
            <a:xfrm>
              <a:off x="73025" y="4573588"/>
              <a:ext cx="10985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60&lt;80</a:t>
              </a:r>
            </a:p>
          </p:txBody>
        </p:sp>
        <p:sp>
          <p:nvSpPr>
            <p:cNvPr id="8227" name="Rectangle 17"/>
            <p:cNvSpPr>
              <a:spLocks noChangeArrowheads="1"/>
            </p:cNvSpPr>
            <p:nvPr/>
          </p:nvSpPr>
          <p:spPr bwMode="auto">
            <a:xfrm>
              <a:off x="1296988" y="4573588"/>
              <a:ext cx="34194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High=mid-1 , </a:t>
              </a:r>
              <a:r>
                <a:rPr lang="en-US" altLang="zh-CN" dirty="0" smtClean="0">
                  <a:solidFill>
                    <a:srgbClr val="CC0000"/>
                  </a:solidFill>
                </a:rPr>
                <a:t>mid=7</a:t>
              </a:r>
              <a:endParaRPr lang="en-US" altLang="zh-CN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59338" y="4508500"/>
            <a:ext cx="830263" cy="649288"/>
            <a:chOff x="4859338" y="4508500"/>
            <a:chExt cx="830263" cy="649288"/>
          </a:xfrm>
        </p:grpSpPr>
        <p:sp>
          <p:nvSpPr>
            <p:cNvPr id="8224" name="AutoShape 14"/>
            <p:cNvSpPr>
              <a:spLocks noChangeArrowheads="1"/>
            </p:cNvSpPr>
            <p:nvPr/>
          </p:nvSpPr>
          <p:spPr bwMode="auto">
            <a:xfrm>
              <a:off x="5545138" y="4508500"/>
              <a:ext cx="144463" cy="647700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25" name="AutoShape 15"/>
            <p:cNvSpPr>
              <a:spLocks noChangeArrowheads="1"/>
            </p:cNvSpPr>
            <p:nvPr/>
          </p:nvSpPr>
          <p:spPr bwMode="auto">
            <a:xfrm>
              <a:off x="4932363" y="4508500"/>
              <a:ext cx="144463" cy="647700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28" name="Line 18"/>
            <p:cNvSpPr>
              <a:spLocks noChangeShapeType="1"/>
            </p:cNvSpPr>
            <p:nvPr/>
          </p:nvSpPr>
          <p:spPr bwMode="auto">
            <a:xfrm>
              <a:off x="4968875" y="5157788"/>
              <a:ext cx="64770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29" name="AutoShape 19"/>
            <p:cNvSpPr>
              <a:spLocks noChangeArrowheads="1"/>
            </p:cNvSpPr>
            <p:nvPr/>
          </p:nvSpPr>
          <p:spPr bwMode="auto">
            <a:xfrm>
              <a:off x="4859338" y="4508500"/>
              <a:ext cx="144463" cy="647700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3025" y="3717925"/>
            <a:ext cx="4498976" cy="523875"/>
            <a:chOff x="73025" y="3717925"/>
            <a:chExt cx="4498976" cy="523875"/>
          </a:xfrm>
        </p:grpSpPr>
        <p:sp>
          <p:nvSpPr>
            <p:cNvPr id="8220" name="Rectangle 23"/>
            <p:cNvSpPr>
              <a:spLocks noChangeArrowheads="1"/>
            </p:cNvSpPr>
            <p:nvPr/>
          </p:nvSpPr>
          <p:spPr bwMode="auto">
            <a:xfrm>
              <a:off x="73025" y="3717925"/>
              <a:ext cx="10985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60&gt;56</a:t>
              </a:r>
            </a:p>
          </p:txBody>
        </p:sp>
        <p:sp>
          <p:nvSpPr>
            <p:cNvPr id="8221" name="Rectangle 24"/>
            <p:cNvSpPr>
              <a:spLocks noChangeArrowheads="1"/>
            </p:cNvSpPr>
            <p:nvPr/>
          </p:nvSpPr>
          <p:spPr bwMode="auto">
            <a:xfrm>
              <a:off x="1296988" y="3717925"/>
              <a:ext cx="32750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CC0000"/>
                  </a:solidFill>
                </a:rPr>
                <a:t>Low=mid+1, mid=9</a:t>
              </a:r>
              <a:endParaRPr lang="en-US" altLang="zh-CN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97438" y="3644900"/>
            <a:ext cx="2700338" cy="655638"/>
            <a:chOff x="4897438" y="3644900"/>
            <a:chExt cx="2700338" cy="655638"/>
          </a:xfrm>
        </p:grpSpPr>
        <p:sp>
          <p:nvSpPr>
            <p:cNvPr id="8218" name="AutoShape 21"/>
            <p:cNvSpPr>
              <a:spLocks noChangeArrowheads="1"/>
            </p:cNvSpPr>
            <p:nvPr/>
          </p:nvSpPr>
          <p:spPr bwMode="auto">
            <a:xfrm>
              <a:off x="6121400" y="3652838"/>
              <a:ext cx="144463" cy="647700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9" name="AutoShape 22"/>
            <p:cNvSpPr>
              <a:spLocks noChangeArrowheads="1"/>
            </p:cNvSpPr>
            <p:nvPr/>
          </p:nvSpPr>
          <p:spPr bwMode="auto">
            <a:xfrm>
              <a:off x="4897438" y="3652838"/>
              <a:ext cx="144463" cy="647700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22" name="Line 25"/>
            <p:cNvSpPr>
              <a:spLocks noChangeShapeType="1"/>
            </p:cNvSpPr>
            <p:nvPr/>
          </p:nvSpPr>
          <p:spPr bwMode="auto">
            <a:xfrm>
              <a:off x="4968875" y="4292600"/>
              <a:ext cx="25923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23" name="AutoShape 26"/>
            <p:cNvSpPr>
              <a:spLocks noChangeArrowheads="1"/>
            </p:cNvSpPr>
            <p:nvPr/>
          </p:nvSpPr>
          <p:spPr bwMode="auto">
            <a:xfrm>
              <a:off x="7453313" y="3644900"/>
              <a:ext cx="144463" cy="647700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8425" y="5322888"/>
            <a:ext cx="4618038" cy="519113"/>
            <a:chOff x="98425" y="5322888"/>
            <a:chExt cx="4618038" cy="519113"/>
          </a:xfrm>
        </p:grpSpPr>
        <p:sp>
          <p:nvSpPr>
            <p:cNvPr id="8214" name="Rectangle 30"/>
            <p:cNvSpPr>
              <a:spLocks noChangeArrowheads="1"/>
            </p:cNvSpPr>
            <p:nvPr/>
          </p:nvSpPr>
          <p:spPr bwMode="auto">
            <a:xfrm>
              <a:off x="98425" y="5322888"/>
              <a:ext cx="10985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60&lt;64</a:t>
              </a:r>
            </a:p>
          </p:txBody>
        </p:sp>
        <p:sp>
          <p:nvSpPr>
            <p:cNvPr id="8215" name="Rectangle 31"/>
            <p:cNvSpPr>
              <a:spLocks noChangeArrowheads="1"/>
            </p:cNvSpPr>
            <p:nvPr/>
          </p:nvSpPr>
          <p:spPr bwMode="auto">
            <a:xfrm>
              <a:off x="1322388" y="5322888"/>
              <a:ext cx="33940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</a:rPr>
                <a:t>High=mid-1 , mid=7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27525" y="5437188"/>
            <a:ext cx="749301" cy="647700"/>
            <a:chOff x="4327525" y="5437188"/>
            <a:chExt cx="749301" cy="647700"/>
          </a:xfrm>
        </p:grpSpPr>
        <p:sp>
          <p:nvSpPr>
            <p:cNvPr id="8207" name="AutoShape 36"/>
            <p:cNvSpPr>
              <a:spLocks noChangeArrowheads="1"/>
            </p:cNvSpPr>
            <p:nvPr/>
          </p:nvSpPr>
          <p:spPr bwMode="auto">
            <a:xfrm>
              <a:off x="4327525" y="5437188"/>
              <a:ext cx="144463" cy="647700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" name="AutoShape 37"/>
            <p:cNvSpPr>
              <a:spLocks noChangeArrowheads="1"/>
            </p:cNvSpPr>
            <p:nvPr/>
          </p:nvSpPr>
          <p:spPr bwMode="auto">
            <a:xfrm>
              <a:off x="4932363" y="5437188"/>
              <a:ext cx="144463" cy="647700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" name="AutoShape 41"/>
            <p:cNvSpPr>
              <a:spLocks noChangeArrowheads="1"/>
            </p:cNvSpPr>
            <p:nvPr/>
          </p:nvSpPr>
          <p:spPr bwMode="auto">
            <a:xfrm>
              <a:off x="4859338" y="5437188"/>
              <a:ext cx="144463" cy="647700"/>
            </a:xfrm>
            <a:prstGeom prst="upArrow">
              <a:avLst>
                <a:gd name="adj1" fmla="val 50000"/>
                <a:gd name="adj2" fmla="val 112088"/>
              </a:avLst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3915" name="Text Box 43"/>
          <p:cNvSpPr txBox="1">
            <a:spLocks noChangeArrowheads="1"/>
          </p:cNvSpPr>
          <p:nvPr/>
        </p:nvSpPr>
        <p:spPr bwMode="auto">
          <a:xfrm>
            <a:off x="5791200" y="60198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Low&gt;high </a:t>
            </a:r>
            <a:r>
              <a:rPr lang="zh-CN" altLang="en-US" dirty="0"/>
              <a:t>失败！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9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C9EBFF-E5F7-4ACB-8828-DCF2DA776973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01650" y="476250"/>
            <a:ext cx="8642350" cy="5653088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800000"/>
                </a:solidFill>
              </a:rPr>
              <a:t>int</a:t>
            </a:r>
            <a:r>
              <a:rPr lang="en-US" altLang="zh-CN" dirty="0">
                <a:solidFill>
                  <a:srgbClr val="800000"/>
                </a:solidFill>
              </a:rPr>
              <a:t> </a:t>
            </a:r>
            <a:r>
              <a:rPr lang="en-US" altLang="zh-CN" dirty="0" err="1">
                <a:solidFill>
                  <a:srgbClr val="800000"/>
                </a:solidFill>
              </a:rPr>
              <a:t>Search_Bin</a:t>
            </a:r>
            <a:r>
              <a:rPr lang="en-US" altLang="zh-CN" dirty="0">
                <a:solidFill>
                  <a:srgbClr val="800000"/>
                </a:solidFill>
              </a:rPr>
              <a:t> ( </a:t>
            </a:r>
            <a:r>
              <a:rPr lang="en-US" altLang="zh-CN" dirty="0" err="1">
                <a:solidFill>
                  <a:srgbClr val="800000"/>
                </a:solidFill>
              </a:rPr>
              <a:t>SSTable</a:t>
            </a:r>
            <a:r>
              <a:rPr lang="en-US" altLang="zh-CN" dirty="0">
                <a:solidFill>
                  <a:srgbClr val="800000"/>
                </a:solidFill>
              </a:rPr>
              <a:t> ST,  </a:t>
            </a:r>
            <a:r>
              <a:rPr lang="en-US" altLang="zh-CN" dirty="0" err="1">
                <a:solidFill>
                  <a:srgbClr val="800000"/>
                </a:solidFill>
              </a:rPr>
              <a:t>KeyType</a:t>
            </a:r>
            <a:r>
              <a:rPr lang="en-US" altLang="zh-CN" dirty="0">
                <a:solidFill>
                  <a:srgbClr val="800000"/>
                </a:solidFill>
              </a:rPr>
              <a:t> key ) {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	low = 1</a:t>
            </a:r>
            <a:r>
              <a:rPr lang="en-US" altLang="zh-CN" dirty="0">
                <a:solidFill>
                  <a:srgbClr val="800000"/>
                </a:solidFill>
              </a:rPr>
              <a:t>;  </a:t>
            </a:r>
            <a:r>
              <a:rPr lang="en-US" altLang="zh-CN" dirty="0">
                <a:solidFill>
                  <a:srgbClr val="3333FF"/>
                </a:solidFill>
              </a:rPr>
              <a:t>high = </a:t>
            </a:r>
            <a:r>
              <a:rPr lang="en-US" altLang="zh-CN" dirty="0" err="1">
                <a:solidFill>
                  <a:srgbClr val="3333FF"/>
                </a:solidFill>
              </a:rPr>
              <a:t>ST.length</a:t>
            </a:r>
            <a:r>
              <a:rPr lang="en-US" altLang="zh-CN" dirty="0">
                <a:solidFill>
                  <a:srgbClr val="800000"/>
                </a:solidFill>
              </a:rPr>
              <a:t>;     // </a:t>
            </a:r>
            <a:r>
              <a:rPr lang="zh-CN" altLang="en-US" dirty="0">
                <a:solidFill>
                  <a:srgbClr val="800000"/>
                </a:solidFill>
              </a:rPr>
              <a:t>置区间初值</a:t>
            </a: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</a:rPr>
              <a:t>	</a:t>
            </a:r>
          </a:p>
          <a:p>
            <a:pPr eaLnBrk="1" hangingPunct="1"/>
            <a:endParaRPr lang="zh-CN" altLang="en-US" dirty="0">
              <a:solidFill>
                <a:srgbClr val="800000"/>
              </a:solidFill>
            </a:endParaRPr>
          </a:p>
          <a:p>
            <a:pPr eaLnBrk="1" hangingPunct="1"/>
            <a:endParaRPr lang="zh-CN" altLang="en-US" dirty="0">
              <a:solidFill>
                <a:srgbClr val="800000"/>
              </a:solidFill>
            </a:endParaRPr>
          </a:p>
          <a:p>
            <a:pPr eaLnBrk="1" hangingPunct="1"/>
            <a:endParaRPr lang="zh-CN" altLang="en-US" dirty="0">
              <a:solidFill>
                <a:srgbClr val="800000"/>
              </a:solidFill>
            </a:endParaRPr>
          </a:p>
          <a:p>
            <a:pPr eaLnBrk="1" hangingPunct="1"/>
            <a:endParaRPr lang="zh-CN" altLang="en-US" dirty="0">
              <a:solidFill>
                <a:srgbClr val="800000"/>
              </a:solidFill>
            </a:endParaRPr>
          </a:p>
          <a:p>
            <a:pPr eaLnBrk="1" hangingPunct="1"/>
            <a:endParaRPr lang="zh-CN" altLang="en-US" dirty="0">
              <a:solidFill>
                <a:srgbClr val="800000"/>
              </a:solidFill>
            </a:endParaRPr>
          </a:p>
          <a:p>
            <a:pPr eaLnBrk="1" hangingPunct="1"/>
            <a:endParaRPr lang="zh-CN" altLang="en-US" dirty="0">
              <a:solidFill>
                <a:srgbClr val="800000"/>
              </a:solidFill>
            </a:endParaRPr>
          </a:p>
          <a:p>
            <a:pPr eaLnBrk="1" hangingPunct="1"/>
            <a:endParaRPr lang="zh-CN" altLang="en-US" dirty="0">
              <a:solidFill>
                <a:srgbClr val="800000"/>
              </a:solidFill>
            </a:endParaRPr>
          </a:p>
          <a:p>
            <a:pPr eaLnBrk="1" hangingPunct="1"/>
            <a:endParaRPr lang="zh-CN" altLang="en-US" dirty="0">
              <a:solidFill>
                <a:srgbClr val="8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</a:rPr>
              <a:t>	</a:t>
            </a:r>
            <a:r>
              <a:rPr lang="en-US" altLang="zh-CN" dirty="0">
                <a:solidFill>
                  <a:srgbClr val="800000"/>
                </a:solidFill>
              </a:rPr>
              <a:t>return </a:t>
            </a:r>
            <a:r>
              <a:rPr lang="en-US" altLang="zh-CN">
                <a:solidFill>
                  <a:srgbClr val="800000"/>
                </a:solidFill>
              </a:rPr>
              <a:t>0</a:t>
            </a:r>
            <a:r>
              <a:rPr lang="en-US" altLang="zh-CN" smtClean="0">
                <a:solidFill>
                  <a:srgbClr val="800000"/>
                </a:solidFill>
              </a:rPr>
              <a:t>;                 </a:t>
            </a:r>
            <a:r>
              <a:rPr lang="en-US" altLang="zh-CN" dirty="0">
                <a:solidFill>
                  <a:srgbClr val="800000"/>
                </a:solidFill>
              </a:rPr>
              <a:t>// </a:t>
            </a:r>
            <a:r>
              <a:rPr lang="zh-CN" altLang="en-US" dirty="0">
                <a:solidFill>
                  <a:srgbClr val="800000"/>
                </a:solidFill>
              </a:rPr>
              <a:t>顺序表中不存在待查元素</a:t>
            </a:r>
          </a:p>
          <a:p>
            <a:pPr eaLnBrk="1" hangingPunct="1"/>
            <a:r>
              <a:rPr lang="en-US" altLang="zh-CN" dirty="0">
                <a:solidFill>
                  <a:srgbClr val="800000"/>
                </a:solidFill>
              </a:rPr>
              <a:t>} // </a:t>
            </a:r>
            <a:r>
              <a:rPr lang="en-US" altLang="zh-CN" dirty="0" err="1">
                <a:solidFill>
                  <a:srgbClr val="800000"/>
                </a:solidFill>
              </a:rPr>
              <a:t>Search_Bin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331913" y="1484313"/>
            <a:ext cx="7561262" cy="3517900"/>
          </a:xfrm>
          <a:prstGeom prst="rect">
            <a:avLst/>
          </a:prstGeom>
          <a:noFill/>
          <a:ln w="9525" algn="ctr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while (low &lt;= high) {</a:t>
            </a:r>
          </a:p>
          <a:p>
            <a:r>
              <a:rPr lang="en-US" altLang="zh-CN" dirty="0">
                <a:solidFill>
                  <a:srgbClr val="800000"/>
                </a:solidFill>
              </a:rPr>
              <a:t>	mid = (low + high) / 2;</a:t>
            </a:r>
          </a:p>
          <a:p>
            <a:r>
              <a:rPr lang="en-US" altLang="zh-CN" dirty="0">
                <a:solidFill>
                  <a:srgbClr val="CC0000"/>
                </a:solidFill>
              </a:rPr>
              <a:t>	if (EQ (key ,  </a:t>
            </a:r>
            <a:r>
              <a:rPr lang="en-US" altLang="zh-CN" dirty="0" err="1">
                <a:solidFill>
                  <a:srgbClr val="CC0000"/>
                </a:solidFill>
              </a:rPr>
              <a:t>ST.elem</a:t>
            </a:r>
            <a:r>
              <a:rPr lang="en-US" altLang="zh-CN" dirty="0">
                <a:solidFill>
                  <a:srgbClr val="CC0000"/>
                </a:solidFill>
              </a:rPr>
              <a:t>[mid].key) )</a:t>
            </a:r>
          </a:p>
          <a:p>
            <a:r>
              <a:rPr lang="en-US" altLang="zh-CN" dirty="0">
                <a:solidFill>
                  <a:srgbClr val="CC0000"/>
                </a:solidFill>
              </a:rPr>
              <a:t>		return  </a:t>
            </a:r>
            <a:r>
              <a:rPr lang="en-US" altLang="zh-CN">
                <a:solidFill>
                  <a:srgbClr val="CC0000"/>
                </a:solidFill>
              </a:rPr>
              <a:t>mid</a:t>
            </a:r>
            <a:r>
              <a:rPr lang="en-US" altLang="zh-CN" smtClean="0">
                <a:solidFill>
                  <a:srgbClr val="CC0000"/>
                </a:solidFill>
              </a:rPr>
              <a:t>;        </a:t>
            </a:r>
            <a:r>
              <a:rPr lang="en-US" altLang="zh-CN" dirty="0">
                <a:solidFill>
                  <a:srgbClr val="CC0000"/>
                </a:solidFill>
              </a:rPr>
              <a:t>// </a:t>
            </a:r>
            <a:r>
              <a:rPr lang="zh-CN" altLang="en-US" dirty="0">
                <a:solidFill>
                  <a:srgbClr val="CC0000"/>
                </a:solidFill>
              </a:rPr>
              <a:t>找到待查元素</a:t>
            </a:r>
            <a:endParaRPr lang="zh-CN" altLang="en-US" dirty="0">
              <a:solidFill>
                <a:srgbClr val="800000"/>
              </a:solidFill>
            </a:endParaRPr>
          </a:p>
          <a:p>
            <a:r>
              <a:rPr lang="zh-CN" altLang="en-US" dirty="0">
                <a:solidFill>
                  <a:srgbClr val="800000"/>
                </a:solidFill>
              </a:rPr>
              <a:t>	</a:t>
            </a:r>
            <a:r>
              <a:rPr lang="en-US" altLang="zh-CN" dirty="0">
                <a:solidFill>
                  <a:srgbClr val="800000"/>
                </a:solidFill>
              </a:rPr>
              <a:t>else  if ( LT (key ,  </a:t>
            </a:r>
            <a:r>
              <a:rPr lang="en-US" altLang="zh-CN" dirty="0" err="1">
                <a:solidFill>
                  <a:srgbClr val="800000"/>
                </a:solidFill>
              </a:rPr>
              <a:t>ST.elem</a:t>
            </a:r>
            <a:r>
              <a:rPr lang="en-US" altLang="zh-CN" dirty="0">
                <a:solidFill>
                  <a:srgbClr val="800000"/>
                </a:solidFill>
              </a:rPr>
              <a:t>[mid].key) )</a:t>
            </a:r>
          </a:p>
          <a:p>
            <a:r>
              <a:rPr lang="en-US" altLang="zh-CN" dirty="0">
                <a:solidFill>
                  <a:srgbClr val="3333FF"/>
                </a:solidFill>
              </a:rPr>
              <a:t>		high = mid - 1</a:t>
            </a:r>
            <a:r>
              <a:rPr lang="en-US" altLang="zh-CN" dirty="0">
                <a:solidFill>
                  <a:srgbClr val="800000"/>
                </a:solidFill>
              </a:rPr>
              <a:t>; // </a:t>
            </a:r>
            <a:r>
              <a:rPr lang="zh-CN" altLang="en-US" dirty="0">
                <a:solidFill>
                  <a:srgbClr val="800000"/>
                </a:solidFill>
              </a:rPr>
              <a:t>在前半区间查找</a:t>
            </a:r>
          </a:p>
          <a:p>
            <a:r>
              <a:rPr lang="zh-CN" altLang="en-US" dirty="0">
                <a:solidFill>
                  <a:srgbClr val="800000"/>
                </a:solidFill>
              </a:rPr>
              <a:t>	</a:t>
            </a:r>
            <a:r>
              <a:rPr lang="en-US" altLang="zh-CN" dirty="0">
                <a:solidFill>
                  <a:srgbClr val="800000"/>
                </a:solidFill>
              </a:rPr>
              <a:t>else  </a:t>
            </a:r>
            <a:r>
              <a:rPr lang="en-US" altLang="zh-CN" dirty="0">
                <a:solidFill>
                  <a:srgbClr val="006600"/>
                </a:solidFill>
              </a:rPr>
              <a:t>low = mid + 1</a:t>
            </a:r>
            <a:r>
              <a:rPr lang="en-US" altLang="zh-CN" dirty="0">
                <a:solidFill>
                  <a:srgbClr val="800000"/>
                </a:solidFill>
              </a:rPr>
              <a:t>; // </a:t>
            </a:r>
            <a:r>
              <a:rPr lang="zh-CN" altLang="en-US" dirty="0">
                <a:solidFill>
                  <a:srgbClr val="800000"/>
                </a:solidFill>
              </a:rPr>
              <a:t>在后半区间查找</a:t>
            </a:r>
          </a:p>
          <a:p>
            <a:r>
              <a:rPr lang="en-US" altLang="zh-CN" dirty="0">
                <a:solidFill>
                  <a:srgbClr val="800000"/>
                </a:solidFill>
              </a:rPr>
              <a:t>}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0EDFC-BC11-43BB-A77E-B2A91B7BB87A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7070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 b="0"/>
          </a:p>
          <a:p>
            <a:pPr eaLnBrk="1" hangingPunct="1"/>
            <a:endParaRPr lang="en-US" altLang="zh-CN" b="0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0" y="4310063"/>
            <a:ext cx="9048750" cy="1600200"/>
            <a:chOff x="0" y="3024"/>
            <a:chExt cx="5700" cy="1008"/>
          </a:xfrm>
          <a:noFill/>
        </p:grpSpPr>
        <p:sp>
          <p:nvSpPr>
            <p:cNvPr id="36946" name="Rectangle 34"/>
            <p:cNvSpPr>
              <a:spLocks noChangeArrowheads="1"/>
            </p:cNvSpPr>
            <p:nvPr/>
          </p:nvSpPr>
          <p:spPr bwMode="auto">
            <a:xfrm>
              <a:off x="0" y="3456"/>
              <a:ext cx="658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(-</a:t>
              </a:r>
              <a:r>
                <a:rPr lang="en-US" altLang="zh-CN" dirty="0">
                  <a:solidFill>
                    <a:srgbClr val="A5002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∞</a:t>
              </a:r>
              <a:r>
                <a:rPr lang="en-US" altLang="zh-CN" dirty="0">
                  <a:solidFill>
                    <a:srgbClr val="A50021"/>
                  </a:solidFill>
                </a:rPr>
                <a:t>,</a:t>
              </a:r>
              <a:r>
                <a:rPr lang="en-US" altLang="zh-CN" dirty="0" smtClean="0">
                  <a:solidFill>
                    <a:srgbClr val="A50021"/>
                  </a:solidFill>
                </a:rPr>
                <a:t>1)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47" name="Rectangle 36"/>
            <p:cNvSpPr>
              <a:spLocks noChangeArrowheads="1"/>
            </p:cNvSpPr>
            <p:nvPr/>
          </p:nvSpPr>
          <p:spPr bwMode="auto">
            <a:xfrm>
              <a:off x="731" y="3744"/>
              <a:ext cx="418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</a:rPr>
                <a:t>(1,2)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48" name="Rectangle 37"/>
            <p:cNvSpPr>
              <a:spLocks noChangeArrowheads="1"/>
            </p:cNvSpPr>
            <p:nvPr/>
          </p:nvSpPr>
          <p:spPr bwMode="auto">
            <a:xfrm>
              <a:off x="1177" y="3744"/>
              <a:ext cx="533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</a:rPr>
                <a:t>(2,3)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49" name="Rectangle 38"/>
            <p:cNvSpPr>
              <a:spLocks noChangeArrowheads="1"/>
            </p:cNvSpPr>
            <p:nvPr/>
          </p:nvSpPr>
          <p:spPr bwMode="auto">
            <a:xfrm>
              <a:off x="1489" y="3312"/>
              <a:ext cx="418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</a:rPr>
                <a:t>(3,4)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50" name="Rectangle 39"/>
            <p:cNvSpPr>
              <a:spLocks noChangeArrowheads="1"/>
            </p:cNvSpPr>
            <p:nvPr/>
          </p:nvSpPr>
          <p:spPr bwMode="auto">
            <a:xfrm>
              <a:off x="1935" y="3744"/>
              <a:ext cx="418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</a:rPr>
                <a:t>(4,5)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51" name="Rectangle 40"/>
            <p:cNvSpPr>
              <a:spLocks noChangeArrowheads="1"/>
            </p:cNvSpPr>
            <p:nvPr/>
          </p:nvSpPr>
          <p:spPr bwMode="auto">
            <a:xfrm>
              <a:off x="2381" y="3744"/>
              <a:ext cx="418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</a:rPr>
                <a:t>(5,6)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52" name="Rectangle 41"/>
            <p:cNvSpPr>
              <a:spLocks noChangeArrowheads="1"/>
            </p:cNvSpPr>
            <p:nvPr/>
          </p:nvSpPr>
          <p:spPr bwMode="auto">
            <a:xfrm>
              <a:off x="2782" y="3312"/>
              <a:ext cx="421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</a:rPr>
                <a:t>(6,7)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53" name="Rectangle 42"/>
            <p:cNvSpPr>
              <a:spLocks noChangeArrowheads="1"/>
            </p:cNvSpPr>
            <p:nvPr/>
          </p:nvSpPr>
          <p:spPr bwMode="auto">
            <a:xfrm>
              <a:off x="3273" y="3744"/>
              <a:ext cx="418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</a:rPr>
                <a:t>(7,8)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54" name="Rectangle 43"/>
            <p:cNvSpPr>
              <a:spLocks noChangeArrowheads="1"/>
            </p:cNvSpPr>
            <p:nvPr/>
          </p:nvSpPr>
          <p:spPr bwMode="auto">
            <a:xfrm>
              <a:off x="3719" y="3744"/>
              <a:ext cx="418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</a:rPr>
                <a:t>(8,9)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55" name="Rectangle 44"/>
            <p:cNvSpPr>
              <a:spLocks noChangeArrowheads="1"/>
            </p:cNvSpPr>
            <p:nvPr/>
          </p:nvSpPr>
          <p:spPr bwMode="auto">
            <a:xfrm>
              <a:off x="4050" y="3312"/>
              <a:ext cx="630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</a:rPr>
                <a:t>(9,10)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56" name="Rectangle 45"/>
            <p:cNvSpPr>
              <a:spLocks noChangeArrowheads="1"/>
            </p:cNvSpPr>
            <p:nvPr/>
          </p:nvSpPr>
          <p:spPr bwMode="auto">
            <a:xfrm>
              <a:off x="4365" y="3744"/>
              <a:ext cx="651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</a:rPr>
                <a:t>(10,11)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57" name="Rectangle 46"/>
            <p:cNvSpPr>
              <a:spLocks noChangeArrowheads="1"/>
            </p:cNvSpPr>
            <p:nvPr/>
          </p:nvSpPr>
          <p:spPr bwMode="auto">
            <a:xfrm>
              <a:off x="5090" y="3744"/>
              <a:ext cx="610" cy="288"/>
            </a:xfrm>
            <a:prstGeom prst="rect">
              <a:avLst/>
            </a:prstGeom>
            <a:grpFill/>
            <a:ln w="9525">
              <a:solidFill>
                <a:schemeClr val="accent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A50021"/>
                  </a:solidFill>
                </a:rPr>
                <a:t>(11</a:t>
              </a:r>
              <a:r>
                <a:rPr lang="en-US" altLang="zh-CN" dirty="0">
                  <a:solidFill>
                    <a:srgbClr val="A50021"/>
                  </a:solidFill>
                </a:rPr>
                <a:t>,</a:t>
              </a:r>
              <a:r>
                <a:rPr lang="en-US" altLang="zh-CN" dirty="0">
                  <a:solidFill>
                    <a:srgbClr val="A5002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+</a:t>
              </a:r>
              <a:r>
                <a:rPr lang="en-US" altLang="zh-CN" dirty="0" smtClean="0">
                  <a:solidFill>
                    <a:srgbClr val="A5002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∞)</a:t>
              </a:r>
              <a:endParaRPr lang="en-US" altLang="zh-CN" dirty="0">
                <a:solidFill>
                  <a:srgbClr val="A50021"/>
                </a:solidFill>
              </a:endParaRPr>
            </a:p>
          </p:txBody>
        </p:sp>
        <p:sp>
          <p:nvSpPr>
            <p:cNvPr id="36958" name="Line 56"/>
            <p:cNvSpPr>
              <a:spLocks noChangeShapeType="1"/>
            </p:cNvSpPr>
            <p:nvPr/>
          </p:nvSpPr>
          <p:spPr bwMode="auto">
            <a:xfrm flipH="1">
              <a:off x="473" y="3120"/>
              <a:ext cx="89" cy="3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36959" name="Line 59"/>
            <p:cNvSpPr>
              <a:spLocks noChangeShapeType="1"/>
            </p:cNvSpPr>
            <p:nvPr/>
          </p:nvSpPr>
          <p:spPr bwMode="auto">
            <a:xfrm flipH="1">
              <a:off x="820" y="3504"/>
              <a:ext cx="209" cy="24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36960" name="Line 60"/>
            <p:cNvSpPr>
              <a:spLocks noChangeShapeType="1"/>
            </p:cNvSpPr>
            <p:nvPr/>
          </p:nvSpPr>
          <p:spPr bwMode="auto">
            <a:xfrm>
              <a:off x="1321" y="3504"/>
              <a:ext cx="89" cy="24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36961" name="Line 62"/>
            <p:cNvSpPr>
              <a:spLocks noChangeShapeType="1"/>
            </p:cNvSpPr>
            <p:nvPr/>
          </p:nvSpPr>
          <p:spPr bwMode="auto">
            <a:xfrm>
              <a:off x="1722" y="3072"/>
              <a:ext cx="0" cy="24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36962" name="Line 63"/>
            <p:cNvSpPr>
              <a:spLocks noChangeShapeType="1"/>
            </p:cNvSpPr>
            <p:nvPr/>
          </p:nvSpPr>
          <p:spPr bwMode="auto">
            <a:xfrm>
              <a:off x="2480" y="3456"/>
              <a:ext cx="134" cy="28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36963" name="Line 65"/>
            <p:cNvSpPr>
              <a:spLocks noChangeShapeType="1"/>
            </p:cNvSpPr>
            <p:nvPr/>
          </p:nvSpPr>
          <p:spPr bwMode="auto">
            <a:xfrm flipH="1">
              <a:off x="2168" y="3456"/>
              <a:ext cx="89" cy="28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36964" name="Line 68"/>
            <p:cNvSpPr>
              <a:spLocks noChangeShapeType="1"/>
            </p:cNvSpPr>
            <p:nvPr/>
          </p:nvSpPr>
          <p:spPr bwMode="auto">
            <a:xfrm flipH="1">
              <a:off x="3016" y="3024"/>
              <a:ext cx="178" cy="28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36965" name="Line 70"/>
            <p:cNvSpPr>
              <a:spLocks noChangeShapeType="1"/>
            </p:cNvSpPr>
            <p:nvPr/>
          </p:nvSpPr>
          <p:spPr bwMode="auto">
            <a:xfrm flipH="1">
              <a:off x="3551" y="3504"/>
              <a:ext cx="89" cy="24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36966" name="Line 72"/>
            <p:cNvSpPr>
              <a:spLocks noChangeShapeType="1"/>
            </p:cNvSpPr>
            <p:nvPr/>
          </p:nvSpPr>
          <p:spPr bwMode="auto">
            <a:xfrm>
              <a:off x="3818" y="3504"/>
              <a:ext cx="134" cy="24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36967" name="Line 74"/>
            <p:cNvSpPr>
              <a:spLocks noChangeShapeType="1"/>
            </p:cNvSpPr>
            <p:nvPr/>
          </p:nvSpPr>
          <p:spPr bwMode="auto">
            <a:xfrm flipH="1">
              <a:off x="4398" y="3072"/>
              <a:ext cx="179" cy="24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36968" name="Line 76"/>
            <p:cNvSpPr>
              <a:spLocks noChangeShapeType="1"/>
            </p:cNvSpPr>
            <p:nvPr/>
          </p:nvSpPr>
          <p:spPr bwMode="auto">
            <a:xfrm flipH="1">
              <a:off x="4933" y="3552"/>
              <a:ext cx="90" cy="19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36969" name="Line 77"/>
            <p:cNvSpPr>
              <a:spLocks noChangeShapeType="1"/>
            </p:cNvSpPr>
            <p:nvPr/>
          </p:nvSpPr>
          <p:spPr bwMode="auto">
            <a:xfrm>
              <a:off x="5201" y="3552"/>
              <a:ext cx="89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A50021"/>
                </a:solidFill>
              </a:endParaRPr>
            </a:p>
          </p:txBody>
        </p:sp>
      </p:grp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750888" y="3929063"/>
            <a:ext cx="566737" cy="533400"/>
          </a:xfrm>
          <a:prstGeom prst="ellipse">
            <a:avLst/>
          </a:prstGeom>
          <a:noFill/>
          <a:ln w="38100" cap="sq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FF00FF"/>
                </a:solidFill>
                <a:ea typeface="宋体" charset="-122"/>
              </a:rPr>
              <a:t>1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42035" name="Oval 51"/>
          <p:cNvSpPr>
            <a:spLocks noChangeArrowheads="1"/>
          </p:cNvSpPr>
          <p:nvPr/>
        </p:nvSpPr>
        <p:spPr bwMode="auto">
          <a:xfrm>
            <a:off x="7194550" y="3929063"/>
            <a:ext cx="566738" cy="533400"/>
          </a:xfrm>
          <a:prstGeom prst="ellipse">
            <a:avLst/>
          </a:prstGeom>
          <a:noFill/>
          <a:ln w="38100" cap="sq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FF00FF"/>
                </a:solidFill>
                <a:ea typeface="宋体" charset="-122"/>
              </a:rPr>
              <a:t>10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42037" name="Line 53"/>
          <p:cNvSpPr>
            <a:spLocks noChangeShapeType="1"/>
          </p:cNvSpPr>
          <p:nvPr/>
        </p:nvSpPr>
        <p:spPr bwMode="auto">
          <a:xfrm flipH="1">
            <a:off x="2166938" y="3141663"/>
            <a:ext cx="22606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8" name="Line 54"/>
          <p:cNvSpPr>
            <a:spLocks noChangeShapeType="1"/>
          </p:cNvSpPr>
          <p:nvPr/>
        </p:nvSpPr>
        <p:spPr bwMode="auto">
          <a:xfrm>
            <a:off x="4638676" y="3213101"/>
            <a:ext cx="1776412" cy="182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 flipH="1">
            <a:off x="1246188" y="3644900"/>
            <a:ext cx="517525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1317625" y="4310063"/>
            <a:ext cx="354013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2097088" y="3776663"/>
            <a:ext cx="603250" cy="300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8" name="Line 64"/>
          <p:cNvSpPr>
            <a:spLocks noChangeShapeType="1"/>
          </p:cNvSpPr>
          <p:nvPr/>
        </p:nvSpPr>
        <p:spPr bwMode="auto">
          <a:xfrm>
            <a:off x="3087688" y="4233863"/>
            <a:ext cx="547687" cy="490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1" name="Line 67"/>
          <p:cNvSpPr>
            <a:spLocks noChangeShapeType="1"/>
          </p:cNvSpPr>
          <p:nvPr/>
        </p:nvSpPr>
        <p:spPr bwMode="auto">
          <a:xfrm flipH="1">
            <a:off x="5495924" y="3654425"/>
            <a:ext cx="933450" cy="350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3" name="Line 69"/>
          <p:cNvSpPr>
            <a:spLocks noChangeShapeType="1"/>
          </p:cNvSpPr>
          <p:nvPr/>
        </p:nvSpPr>
        <p:spPr bwMode="auto">
          <a:xfrm>
            <a:off x="5495925" y="4310063"/>
            <a:ext cx="300038" cy="487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7" name="Line 73"/>
          <p:cNvSpPr>
            <a:spLocks noChangeShapeType="1"/>
          </p:cNvSpPr>
          <p:nvPr/>
        </p:nvSpPr>
        <p:spPr bwMode="auto">
          <a:xfrm>
            <a:off x="6911975" y="3624263"/>
            <a:ext cx="4953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9" name="Line 75"/>
          <p:cNvSpPr>
            <a:spLocks noChangeShapeType="1"/>
          </p:cNvSpPr>
          <p:nvPr/>
        </p:nvSpPr>
        <p:spPr bwMode="auto">
          <a:xfrm>
            <a:off x="7761288" y="4310063"/>
            <a:ext cx="2825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Text Box 78"/>
          <p:cNvSpPr txBox="1">
            <a:spLocks noChangeArrowheads="1"/>
          </p:cNvSpPr>
          <p:nvPr/>
        </p:nvSpPr>
        <p:spPr bwMode="auto">
          <a:xfrm>
            <a:off x="395288" y="2565400"/>
            <a:ext cx="1560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6C"/>
                </a:solidFill>
              </a:rPr>
              <a:t>判定树</a:t>
            </a:r>
            <a:endParaRPr lang="zh-CN" altLang="en-US" sz="3600"/>
          </a:p>
        </p:txBody>
      </p:sp>
      <p:sp>
        <p:nvSpPr>
          <p:cNvPr id="42082" name="Rectangle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分析折半查找的平均查找长度</a:t>
            </a:r>
          </a:p>
        </p:txBody>
      </p:sp>
      <p:graphicFrame>
        <p:nvGraphicFramePr>
          <p:cNvPr id="42169" name="Group 185"/>
          <p:cNvGraphicFramePr>
            <a:graphicFrameLocks noGrp="1"/>
          </p:cNvGraphicFramePr>
          <p:nvPr/>
        </p:nvGraphicFramePr>
        <p:xfrm>
          <a:off x="684213" y="1052513"/>
          <a:ext cx="7854950" cy="1371600"/>
        </p:xfrm>
        <a:graphic>
          <a:graphicData uri="http://schemas.openxmlformats.org/drawingml/2006/table">
            <a:tbl>
              <a:tblPr/>
              <a:tblGrid>
                <a:gridCol w="654050"/>
                <a:gridCol w="657225"/>
                <a:gridCol w="652462"/>
                <a:gridCol w="655638"/>
                <a:gridCol w="654050"/>
                <a:gridCol w="655637"/>
                <a:gridCol w="654050"/>
                <a:gridCol w="654050"/>
                <a:gridCol w="654050"/>
                <a:gridCol w="655638"/>
                <a:gridCol w="654050"/>
                <a:gridCol w="65405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</a:tr>
            </a:tbl>
          </a:graphicData>
        </a:graphic>
      </p:graphicFrame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2520950" y="3929063"/>
            <a:ext cx="566738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FF00FF"/>
                </a:solidFill>
                <a:ea typeface="宋体" charset="-122"/>
              </a:rPr>
              <a:t>4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42033" name="Oval 49"/>
          <p:cNvSpPr>
            <a:spLocks noChangeArrowheads="1"/>
          </p:cNvSpPr>
          <p:nvPr/>
        </p:nvSpPr>
        <p:spPr bwMode="auto">
          <a:xfrm>
            <a:off x="4999038" y="3929063"/>
            <a:ext cx="566737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FF00FF"/>
                </a:solidFill>
                <a:ea typeface="宋体" charset="-122"/>
              </a:rPr>
              <a:t>7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42012" name="Oval 28"/>
          <p:cNvSpPr>
            <a:spLocks noChangeArrowheads="1"/>
          </p:cNvSpPr>
          <p:nvPr/>
        </p:nvSpPr>
        <p:spPr bwMode="auto">
          <a:xfrm>
            <a:off x="4133056" y="2862263"/>
            <a:ext cx="566738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006600"/>
                </a:solidFill>
                <a:ea typeface="宋体" charset="-122"/>
              </a:rPr>
              <a:t>6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42031" name="Oval 47"/>
          <p:cNvSpPr>
            <a:spLocks noChangeArrowheads="1"/>
          </p:cNvSpPr>
          <p:nvPr/>
        </p:nvSpPr>
        <p:spPr bwMode="auto">
          <a:xfrm>
            <a:off x="1600200" y="4614863"/>
            <a:ext cx="566738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66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6600CC"/>
                </a:solidFill>
                <a:ea typeface="宋体" charset="-122"/>
              </a:rPr>
              <a:t>2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42032" name="Oval 48"/>
          <p:cNvSpPr>
            <a:spLocks noChangeArrowheads="1"/>
          </p:cNvSpPr>
          <p:nvPr/>
        </p:nvSpPr>
        <p:spPr bwMode="auto">
          <a:xfrm>
            <a:off x="3513138" y="4614863"/>
            <a:ext cx="565150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66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6600CC"/>
                </a:solidFill>
                <a:ea typeface="宋体" charset="-122"/>
              </a:rPr>
              <a:t>5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42034" name="Oval 50"/>
          <p:cNvSpPr>
            <a:spLocks noChangeArrowheads="1"/>
          </p:cNvSpPr>
          <p:nvPr/>
        </p:nvSpPr>
        <p:spPr bwMode="auto">
          <a:xfrm>
            <a:off x="5637213" y="4614863"/>
            <a:ext cx="566737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66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6600CC"/>
                </a:solidFill>
                <a:ea typeface="宋体" charset="-122"/>
              </a:rPr>
              <a:t>8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42036" name="Oval 52"/>
          <p:cNvSpPr>
            <a:spLocks noChangeArrowheads="1"/>
          </p:cNvSpPr>
          <p:nvPr/>
        </p:nvSpPr>
        <p:spPr bwMode="auto">
          <a:xfrm>
            <a:off x="7831138" y="4614863"/>
            <a:ext cx="566737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66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6600CC"/>
                </a:solidFill>
                <a:ea typeface="宋体" charset="-122"/>
              </a:rPr>
              <a:t>11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1600200" y="3319463"/>
            <a:ext cx="566738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dirty="0">
                <a:solidFill>
                  <a:srgbClr val="3333FF"/>
                </a:solidFill>
                <a:ea typeface="宋体" charset="-122"/>
              </a:rPr>
              <a:t>3</a:t>
            </a:r>
            <a:endParaRPr lang="en-US" altLang="zh-CN" sz="2400" b="0" dirty="0">
              <a:solidFill>
                <a:srgbClr val="3333FF"/>
              </a:solidFill>
              <a:ea typeface="宋体" charset="-122"/>
            </a:endParaRPr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6345238" y="3319463"/>
            <a:ext cx="566737" cy="533400"/>
          </a:xfrm>
          <a:prstGeom prst="ellipse">
            <a:avLst/>
          </a:prstGeom>
          <a:solidFill>
            <a:schemeClr val="bg1"/>
          </a:solidFill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>
                <a:solidFill>
                  <a:srgbClr val="3333FF"/>
                </a:solidFill>
                <a:ea typeface="宋体" charset="-122"/>
              </a:rPr>
              <a:t>9</a:t>
            </a:r>
            <a:endParaRPr lang="en-US" altLang="zh-CN" sz="2400">
              <a:solidFill>
                <a:srgbClr val="3333FF"/>
              </a:solidFill>
              <a:ea typeface="宋体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2910" y="6072206"/>
            <a:ext cx="757242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个节点的判定树的深度为</a:t>
            </a:r>
            <a:r>
              <a:rPr lang="zh-CN" altLang="en-US" dirty="0" smtClean="0">
                <a:sym typeface="Symbol"/>
              </a:rPr>
              <a:t></a:t>
            </a:r>
            <a:r>
              <a:rPr lang="en-US" altLang="zh-CN" dirty="0" err="1" smtClean="0">
                <a:sym typeface="Symbol" pitchFamily="18" charset="2"/>
              </a:rPr>
              <a:t>logn</a:t>
            </a:r>
            <a:r>
              <a:rPr lang="en-US" altLang="zh-CN" dirty="0" smtClean="0">
                <a:sym typeface="Symbol"/>
              </a:rPr>
              <a:t></a:t>
            </a:r>
            <a:r>
              <a:rPr lang="en-US" altLang="zh-CN" dirty="0" smtClean="0">
                <a:sym typeface="Symbol" pitchFamily="18" charset="2"/>
              </a:rPr>
              <a:t>+1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2016" grpId="0" animBg="1"/>
      <p:bldP spid="42035" grpId="0" animBg="1"/>
      <p:bldP spid="42037" grpId="0" animBg="1"/>
      <p:bldP spid="42038" grpId="0" animBg="1"/>
      <p:bldP spid="42039" grpId="0" animBg="1"/>
      <p:bldP spid="42042" grpId="0" animBg="1"/>
      <p:bldP spid="42045" grpId="0" animBg="1"/>
      <p:bldP spid="42048" grpId="0" animBg="1"/>
      <p:bldP spid="42051" grpId="0" animBg="1"/>
      <p:bldP spid="42053" grpId="0" animBg="1"/>
      <p:bldP spid="42057" grpId="0" animBg="1"/>
      <p:bldP spid="42059" grpId="0" animBg="1"/>
      <p:bldP spid="42017" grpId="0" animBg="1"/>
      <p:bldP spid="42033" grpId="0" animBg="1"/>
      <p:bldP spid="42012" grpId="0" animBg="1"/>
      <p:bldP spid="42031" grpId="0" animBg="1"/>
      <p:bldP spid="42032" grpId="0" animBg="1"/>
      <p:bldP spid="42034" grpId="0" animBg="1"/>
      <p:bldP spid="42036" grpId="0" animBg="1"/>
      <p:bldP spid="42014" grpId="0" animBg="1"/>
      <p:bldP spid="42015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EB4AC-74F1-4143-96A0-E0BF4DBA454E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分析折半查找的平均查找长度</a:t>
            </a:r>
            <a:endParaRPr lang="zh-CN" altLang="zh-CN" dirty="0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一般情况下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表长为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的折半查找的判定树的深度和含有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个结点的完全二叉树的深度相同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h = 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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logn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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设</a:t>
            </a:r>
            <a:r>
              <a:rPr lang="zh-CN" altLang="en-US" dirty="0">
                <a:solidFill>
                  <a:srgbClr val="FF0000"/>
                </a:solidFill>
              </a:rPr>
              <a:t>判定</a:t>
            </a:r>
            <a:r>
              <a:rPr lang="zh-CN" altLang="en-US" dirty="0" smtClean="0">
                <a:solidFill>
                  <a:srgbClr val="FF0000"/>
                </a:solidFill>
              </a:rPr>
              <a:t>树为满二叉树，则表长</a:t>
            </a:r>
            <a:r>
              <a:rPr lang="en-US" altLang="zh-CN" dirty="0" smtClean="0">
                <a:solidFill>
                  <a:srgbClr val="FF0000"/>
                </a:solidFill>
              </a:rPr>
              <a:t>n=2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h</a:t>
            </a: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h =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log(n+1)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85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228815"/>
              </p:ext>
            </p:extLst>
          </p:nvPr>
        </p:nvGraphicFramePr>
        <p:xfrm>
          <a:off x="126725" y="2832099"/>
          <a:ext cx="5765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" name="公式" r:id="rId3" imgW="2171520" imgH="457200" progId="Equation.3">
                  <p:embed/>
                </p:oleObj>
              </mc:Choice>
              <mc:Fallback>
                <p:oleObj name="公式" r:id="rId3" imgW="2171520" imgH="45720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25" y="2832099"/>
                        <a:ext cx="5765800" cy="957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09650"/>
              </p:ext>
            </p:extLst>
          </p:nvPr>
        </p:nvGraphicFramePr>
        <p:xfrm>
          <a:off x="126725" y="3800277"/>
          <a:ext cx="8921751" cy="95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" name="公式" r:id="rId5" imgW="3797280" imgH="406080" progId="Equation.3">
                  <p:embed/>
                </p:oleObj>
              </mc:Choice>
              <mc:Fallback>
                <p:oleObj name="公式" r:id="rId5" imgW="379728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725" y="3800277"/>
                        <a:ext cx="8921751" cy="955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35814"/>
              </p:ext>
            </p:extLst>
          </p:nvPr>
        </p:nvGraphicFramePr>
        <p:xfrm>
          <a:off x="1043608" y="4797221"/>
          <a:ext cx="68786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" name="公式" r:id="rId7" imgW="2082800" imgH="228600" progId="Equation.3">
                  <p:embed/>
                </p:oleObj>
              </mc:Choice>
              <mc:Fallback>
                <p:oleObj name="公式" r:id="rId7" imgW="2082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97221"/>
                        <a:ext cx="6878638" cy="771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19383" y="2933872"/>
                <a:ext cx="3204082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383" y="2933872"/>
                <a:ext cx="3204082" cy="8094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888734" y="5687886"/>
                <a:ext cx="6033512" cy="1100366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lg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734" y="5687886"/>
                <a:ext cx="6033512" cy="110036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8575">
                <a:solidFill>
                  <a:srgbClr val="FFC000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049027"/>
              </p:ext>
            </p:extLst>
          </p:nvPr>
        </p:nvGraphicFramePr>
        <p:xfrm>
          <a:off x="746515" y="4491731"/>
          <a:ext cx="7917496" cy="97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0" name="公式" r:id="rId3" imgW="3301920" imgH="406080" progId="Equation.3">
                  <p:embed/>
                </p:oleObj>
              </mc:Choice>
              <mc:Fallback>
                <p:oleObj name="公式" r:id="rId3" imgW="330192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515" y="4491731"/>
                        <a:ext cx="7917496" cy="974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445879"/>
              </p:ext>
            </p:extLst>
          </p:nvPr>
        </p:nvGraphicFramePr>
        <p:xfrm>
          <a:off x="802049" y="5450331"/>
          <a:ext cx="68786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1" name="公式" r:id="rId5" imgW="2082800" imgH="228600" progId="Equation.3">
                  <p:embed/>
                </p:oleObj>
              </mc:Choice>
              <mc:Fallback>
                <p:oleObj name="公式" r:id="rId5" imgW="2082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49" y="5450331"/>
                        <a:ext cx="6878638" cy="771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8005" y="1070942"/>
                <a:ext cx="8813480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5" y="1070942"/>
                <a:ext cx="8813480" cy="6914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46790" y="1813829"/>
                <a:ext cx="6973639" cy="1053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90" y="1813829"/>
                <a:ext cx="6973639" cy="10530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736175"/>
              </p:ext>
            </p:extLst>
          </p:nvPr>
        </p:nvGraphicFramePr>
        <p:xfrm>
          <a:off x="802049" y="37573"/>
          <a:ext cx="5765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2" name="公式" r:id="rId9" imgW="2171520" imgH="457200" progId="Equation.3">
                  <p:embed/>
                </p:oleObj>
              </mc:Choice>
              <mc:Fallback>
                <p:oleObj name="公式" r:id="rId9" imgW="2171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49" y="37573"/>
                        <a:ext cx="5765800" cy="957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486206" y="6240704"/>
            <a:ext cx="5037696" cy="523220"/>
          </a:xfrm>
          <a:prstGeom prst="rect">
            <a:avLst/>
          </a:prstGeom>
          <a:solidFill>
            <a:schemeClr val="accent3"/>
          </a:solidFill>
          <a:ln>
            <a:solidFill>
              <a:schemeClr val="accent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dirty="0"/>
              <a:t>2</a:t>
            </a:r>
            <a:r>
              <a:rPr lang="en-US" altLang="zh-CN" baseline="30000" dirty="0"/>
              <a:t>0</a:t>
            </a:r>
            <a:r>
              <a:rPr lang="en-US" altLang="zh-CN" dirty="0"/>
              <a:t>+2</a:t>
            </a:r>
            <a:r>
              <a:rPr lang="en-US" altLang="zh-CN" baseline="30000" dirty="0"/>
              <a:t>1</a:t>
            </a:r>
            <a:r>
              <a:rPr lang="en-US" altLang="zh-CN" dirty="0"/>
              <a:t>+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      +2</a:t>
            </a:r>
            <a:r>
              <a:rPr lang="en-US" altLang="zh-CN" baseline="30000" dirty="0">
                <a:ea typeface="宋体" charset="-122"/>
                <a:sym typeface="Symbol" pitchFamily="18" charset="2"/>
              </a:rPr>
              <a:t>k-1</a:t>
            </a:r>
            <a:r>
              <a:rPr lang="en-US" altLang="zh-CN" dirty="0">
                <a:ea typeface="宋体" charset="-122"/>
                <a:sym typeface="Symbol" pitchFamily="18" charset="2"/>
              </a:rPr>
              <a:t> = 2</a:t>
            </a:r>
            <a:r>
              <a:rPr lang="en-US" altLang="zh-CN" baseline="30000" dirty="0">
                <a:ea typeface="宋体" charset="-122"/>
                <a:sym typeface="Symbol" pitchFamily="18" charset="2"/>
              </a:rPr>
              <a:t>k</a:t>
            </a:r>
            <a:r>
              <a:rPr lang="en-US" altLang="zh-CN" dirty="0">
                <a:ea typeface="宋体" charset="-122"/>
                <a:sym typeface="Symbol" pitchFamily="18" charset="2"/>
              </a:rPr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30520" y="3018840"/>
                <a:ext cx="8813480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)+…+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0" y="3018840"/>
                <a:ext cx="8813480" cy="69147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72592" y="3816120"/>
                <a:ext cx="8263904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92" y="3816120"/>
                <a:ext cx="8263904" cy="69147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4824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09710-B2A1-424D-9E77-B99B591C9939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折半查找的特点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zh-CN" altLang="en-US" dirty="0" smtClean="0"/>
              <a:t>要求元素按关键字有序</a:t>
            </a: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zh-CN" altLang="en-US" dirty="0" smtClean="0"/>
              <a:t>存储结构：顺序</a:t>
            </a: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zh-CN" altLang="en-US" dirty="0" smtClean="0"/>
              <a:t>平均查找长度 </a:t>
            </a:r>
            <a:r>
              <a:rPr lang="en-US" altLang="zh-CN" dirty="0" err="1" smtClean="0"/>
              <a:t>ASL</a:t>
            </a:r>
            <a:r>
              <a:rPr lang="en-US" altLang="zh-CN" baseline="-25000" dirty="0" err="1" smtClean="0"/>
              <a:t>bs</a:t>
            </a:r>
            <a:r>
              <a:rPr lang="en-US" altLang="zh-CN" dirty="0" smtClean="0"/>
              <a:t>= 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(n+1)-1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n&gt;50)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219200" y="4724400"/>
            <a:ext cx="671036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30000"/>
              </a:spcBef>
            </a:pPr>
            <a:r>
              <a:rPr lang="en-US" altLang="zh-CN" sz="3200">
                <a:ea typeface="宋体" charset="-122"/>
              </a:rPr>
              <a:t>L=(3, 12, 24, 37, 45, 53, 61, 78, 90, 98)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6F3A9-2E5F-44A6-AF7A-B2887835094A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什么是查找表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查找表的分类</a:t>
            </a:r>
            <a:r>
              <a:rPr lang="en-US" altLang="zh-CN" smtClean="0"/>
              <a:t>:</a:t>
            </a:r>
          </a:p>
          <a:p>
            <a:pPr eaLnBrk="1" hangingPunct="1"/>
            <a:endParaRPr lang="en-US" altLang="zh-CN" smtClean="0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静态查找表：</a:t>
            </a:r>
            <a:r>
              <a:rPr lang="zh-CN" altLang="en-US" smtClean="0"/>
              <a:t>仅作</a:t>
            </a:r>
            <a:r>
              <a:rPr lang="zh-CN" altLang="en-US" smtClean="0">
                <a:solidFill>
                  <a:srgbClr val="A50021"/>
                </a:solidFill>
              </a:rPr>
              <a:t>查询和检索</a:t>
            </a:r>
            <a:r>
              <a:rPr lang="zh-CN" altLang="en-US" smtClean="0"/>
              <a:t>操作的查找表。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动态查找表：可以</a:t>
            </a:r>
            <a:r>
              <a:rPr kumimoji="1" lang="zh-CN" altLang="en-US" smtClean="0"/>
              <a:t>对查找表进行插入删除操作：</a:t>
            </a:r>
          </a:p>
          <a:p>
            <a:pPr lvl="1" eaLnBrk="1" hangingPunct="1"/>
            <a:r>
              <a:rPr kumimoji="1" lang="zh-CN" altLang="en-US" smtClean="0">
                <a:solidFill>
                  <a:schemeClr val="tx1"/>
                </a:solidFill>
              </a:rPr>
              <a:t>将“查询”结果为“</a:t>
            </a:r>
            <a:r>
              <a:rPr kumimoji="1" lang="zh-CN" altLang="en-US" smtClean="0">
                <a:solidFill>
                  <a:srgbClr val="006600"/>
                </a:solidFill>
              </a:rPr>
              <a:t>不在查找表中</a:t>
            </a:r>
            <a:r>
              <a:rPr kumimoji="1" lang="zh-CN" altLang="en-US" smtClean="0">
                <a:solidFill>
                  <a:schemeClr val="tx1"/>
                </a:solidFill>
              </a:rPr>
              <a:t>”的数据元素</a:t>
            </a:r>
            <a:r>
              <a:rPr kumimoji="1" lang="zh-CN" altLang="en-US" smtClean="0">
                <a:solidFill>
                  <a:srgbClr val="006600"/>
                </a:solidFill>
              </a:rPr>
              <a:t>插入到</a:t>
            </a:r>
            <a:r>
              <a:rPr kumimoji="1" lang="zh-CN" altLang="en-US" smtClean="0">
                <a:solidFill>
                  <a:schemeClr val="tx1"/>
                </a:solidFill>
              </a:rPr>
              <a:t>查找表中；</a:t>
            </a:r>
          </a:p>
          <a:p>
            <a:pPr lvl="1" eaLnBrk="1" hangingPunct="1"/>
            <a:r>
              <a:rPr kumimoji="1" lang="zh-CN" altLang="en-US" smtClean="0">
                <a:solidFill>
                  <a:schemeClr val="tx1"/>
                </a:solidFill>
              </a:rPr>
              <a:t>从查找表中</a:t>
            </a:r>
            <a:r>
              <a:rPr kumimoji="1" lang="zh-CN" altLang="en-US" smtClean="0">
                <a:solidFill>
                  <a:srgbClr val="9900CC"/>
                </a:solidFill>
              </a:rPr>
              <a:t>删除</a:t>
            </a:r>
            <a:r>
              <a:rPr kumimoji="1" lang="zh-CN" altLang="en-US" smtClean="0">
                <a:solidFill>
                  <a:schemeClr val="tx1"/>
                </a:solidFill>
              </a:rPr>
              <a:t>其“查询”结果为“</a:t>
            </a:r>
            <a:r>
              <a:rPr kumimoji="1" lang="zh-CN" altLang="en-US" smtClean="0">
                <a:solidFill>
                  <a:srgbClr val="9900CC"/>
                </a:solidFill>
              </a:rPr>
              <a:t>在查找表中</a:t>
            </a:r>
            <a:r>
              <a:rPr kumimoji="1" lang="zh-CN" altLang="en-US" smtClean="0">
                <a:solidFill>
                  <a:schemeClr val="tx1"/>
                </a:solidFill>
              </a:rPr>
              <a:t>”的数据元素。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其它顺序查找方法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938" y="908720"/>
            <a:ext cx="8642350" cy="51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斐波那契查找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>
              <a:latin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</a:rPr>
              <a:t>斐波那契数列</a:t>
            </a:r>
            <a:endParaRPr lang="en-US" altLang="zh-CN" dirty="0" smtClean="0">
              <a:ea typeface="宋体" charset="-122"/>
            </a:endParaRPr>
          </a:p>
          <a:p>
            <a:pPr lvl="1" eaLnBrk="1" hangingPunct="1">
              <a:defRPr/>
            </a:pPr>
            <a:r>
              <a:rPr lang="pt-BR" altLang="zh-CN" dirty="0" smtClean="0">
                <a:ea typeface="宋体" charset="-122"/>
              </a:rPr>
              <a:t>F(1)=F(2)=1, </a:t>
            </a:r>
          </a:p>
          <a:p>
            <a:pPr lvl="1" eaLnBrk="1" hangingPunct="1">
              <a:defRPr/>
            </a:pPr>
            <a:r>
              <a:rPr lang="pt-BR" altLang="zh-CN" dirty="0" smtClean="0">
                <a:ea typeface="宋体" charset="-122"/>
              </a:rPr>
              <a:t>F(n)=F(n-1)+F(n-2) (n</a:t>
            </a:r>
            <a:r>
              <a:rPr lang="pt-BR" altLang="zh-CN" dirty="0" smtClean="0">
                <a:latin typeface="宋体" charset="-122"/>
                <a:ea typeface="宋体" charset="-122"/>
              </a:rPr>
              <a:t>≥</a:t>
            </a:r>
            <a:r>
              <a:rPr lang="pt-BR" altLang="zh-CN" dirty="0" smtClean="0">
                <a:ea typeface="宋体" charset="-122"/>
              </a:rPr>
              <a:t>3)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/>
              <a:t>起始</a:t>
            </a:r>
            <a:r>
              <a:rPr lang="en-GB" altLang="zh-CN" dirty="0" smtClean="0"/>
              <a:t>mid=low + fib[ ]</a:t>
            </a:r>
            <a:r>
              <a:rPr lang="en-US" altLang="zh-CN" dirty="0" smtClean="0"/>
              <a:t>-1</a:t>
            </a:r>
          </a:p>
          <a:p>
            <a:pPr eaLnBrk="1" hangingPunct="1">
              <a:defRPr/>
            </a:pPr>
            <a:r>
              <a:rPr lang="en-GB" altLang="zh-CN" dirty="0"/>
              <a:t>fib[ </a:t>
            </a:r>
            <a:r>
              <a:rPr lang="en-GB" altLang="zh-CN" dirty="0" smtClean="0"/>
              <a:t>]</a:t>
            </a:r>
            <a:r>
              <a:rPr lang="zh-CN" altLang="en-US" dirty="0" smtClean="0"/>
              <a:t>是小于</a:t>
            </a:r>
            <a:r>
              <a:rPr lang="en-GB" altLang="zh-CN" dirty="0"/>
              <a:t>n+1</a:t>
            </a:r>
            <a:r>
              <a:rPr lang="zh-CN" altLang="en-US" dirty="0"/>
              <a:t>的</a:t>
            </a:r>
            <a:r>
              <a:rPr lang="zh-CN" altLang="en-US" dirty="0" smtClean="0"/>
              <a:t>最大</a:t>
            </a:r>
            <a:r>
              <a:rPr lang="zh-CN" altLang="en-US" dirty="0" smtClean="0">
                <a:latin typeface="+mn-ea"/>
              </a:rPr>
              <a:t>斐波那契数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06669-1FCA-43EC-804B-D0E69C7B877D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5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54601"/>
              </p:ext>
            </p:extLst>
          </p:nvPr>
        </p:nvGraphicFramePr>
        <p:xfrm>
          <a:off x="251520" y="5085184"/>
          <a:ext cx="8429625" cy="914400"/>
        </p:xfrm>
        <a:graphic>
          <a:graphicData uri="http://schemas.openxmlformats.org/drawingml/2006/table">
            <a:tbl>
              <a:tblPr/>
              <a:tblGrid>
                <a:gridCol w="647700"/>
                <a:gridCol w="650875"/>
                <a:gridCol w="646112"/>
                <a:gridCol w="649288"/>
                <a:gridCol w="647700"/>
                <a:gridCol w="649287"/>
                <a:gridCol w="646113"/>
                <a:gridCol w="647700"/>
                <a:gridCol w="647700"/>
                <a:gridCol w="649287"/>
                <a:gridCol w="649288"/>
                <a:gridCol w="649287"/>
                <a:gridCol w="649288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39853"/>
              </p:ext>
            </p:extLst>
          </p:nvPr>
        </p:nvGraphicFramePr>
        <p:xfrm>
          <a:off x="827584" y="1477293"/>
          <a:ext cx="609599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F(1)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F(2)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F(3)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F(4)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F(5)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F(6)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F(7)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F(8)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…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8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13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…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72"/>
          <p:cNvGrpSpPr>
            <a:grpSpLocks/>
          </p:cNvGrpSpPr>
          <p:nvPr/>
        </p:nvGrpSpPr>
        <p:grpSpPr bwMode="auto">
          <a:xfrm>
            <a:off x="623888" y="4572000"/>
            <a:ext cx="8377237" cy="2214563"/>
            <a:chOff x="21978" y="4643446"/>
            <a:chExt cx="8377536" cy="2214554"/>
          </a:xfrm>
        </p:grpSpPr>
        <p:sp>
          <p:nvSpPr>
            <p:cNvPr id="41034" name="Line 62"/>
            <p:cNvSpPr>
              <a:spLocks noChangeShapeType="1"/>
            </p:cNvSpPr>
            <p:nvPr/>
          </p:nvSpPr>
          <p:spPr bwMode="auto">
            <a:xfrm>
              <a:off x="1785918" y="5357826"/>
              <a:ext cx="500066" cy="571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5" name="Line 62"/>
            <p:cNvSpPr>
              <a:spLocks noChangeShapeType="1"/>
            </p:cNvSpPr>
            <p:nvPr/>
          </p:nvSpPr>
          <p:spPr bwMode="auto">
            <a:xfrm>
              <a:off x="2571736" y="5286388"/>
              <a:ext cx="1071570" cy="714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6" name="Line 62"/>
            <p:cNvSpPr>
              <a:spLocks noChangeShapeType="1"/>
            </p:cNvSpPr>
            <p:nvPr/>
          </p:nvSpPr>
          <p:spPr bwMode="auto">
            <a:xfrm>
              <a:off x="571472" y="6072206"/>
              <a:ext cx="357190" cy="5000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7" name="Line 62"/>
            <p:cNvSpPr>
              <a:spLocks noChangeShapeType="1"/>
            </p:cNvSpPr>
            <p:nvPr/>
          </p:nvSpPr>
          <p:spPr bwMode="auto">
            <a:xfrm>
              <a:off x="857224" y="5357826"/>
              <a:ext cx="357190" cy="571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8" name="Rectangle 36"/>
            <p:cNvSpPr>
              <a:spLocks noChangeArrowheads="1"/>
            </p:cNvSpPr>
            <p:nvPr/>
          </p:nvSpPr>
          <p:spPr bwMode="auto">
            <a:xfrm>
              <a:off x="785786" y="5786454"/>
              <a:ext cx="541365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2,3</a:t>
              </a:r>
            </a:p>
          </p:txBody>
        </p:sp>
        <p:sp>
          <p:nvSpPr>
            <p:cNvPr id="41039" name="Rectangle 37"/>
            <p:cNvSpPr>
              <a:spLocks noChangeArrowheads="1"/>
            </p:cNvSpPr>
            <p:nvPr/>
          </p:nvSpPr>
          <p:spPr bwMode="auto">
            <a:xfrm>
              <a:off x="2000232" y="5786454"/>
              <a:ext cx="541365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4,5</a:t>
              </a:r>
            </a:p>
          </p:txBody>
        </p:sp>
        <p:sp>
          <p:nvSpPr>
            <p:cNvPr id="41040" name="Rectangle 41"/>
            <p:cNvSpPr>
              <a:spLocks noChangeArrowheads="1"/>
            </p:cNvSpPr>
            <p:nvPr/>
          </p:nvSpPr>
          <p:spPr bwMode="auto">
            <a:xfrm>
              <a:off x="3214678" y="5786454"/>
              <a:ext cx="545251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6,7</a:t>
              </a:r>
            </a:p>
          </p:txBody>
        </p:sp>
        <p:sp>
          <p:nvSpPr>
            <p:cNvPr id="41041" name="Line 56"/>
            <p:cNvSpPr>
              <a:spLocks noChangeShapeType="1"/>
            </p:cNvSpPr>
            <p:nvPr/>
          </p:nvSpPr>
          <p:spPr bwMode="auto">
            <a:xfrm flipH="1">
              <a:off x="285720" y="6000768"/>
              <a:ext cx="141288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2" name="Line 60"/>
            <p:cNvSpPr>
              <a:spLocks noChangeShapeType="1"/>
            </p:cNvSpPr>
            <p:nvPr/>
          </p:nvSpPr>
          <p:spPr bwMode="auto">
            <a:xfrm flipH="1">
              <a:off x="1571604" y="5429264"/>
              <a:ext cx="142876" cy="428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3" name="Line 62"/>
            <p:cNvSpPr>
              <a:spLocks noChangeShapeType="1"/>
            </p:cNvSpPr>
            <p:nvPr/>
          </p:nvSpPr>
          <p:spPr bwMode="auto">
            <a:xfrm>
              <a:off x="2428860" y="5286388"/>
              <a:ext cx="357190" cy="571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4" name="Line 74"/>
            <p:cNvSpPr>
              <a:spLocks noChangeShapeType="1"/>
            </p:cNvSpPr>
            <p:nvPr/>
          </p:nvSpPr>
          <p:spPr bwMode="auto">
            <a:xfrm flipH="1">
              <a:off x="7051676" y="4643446"/>
              <a:ext cx="377843" cy="554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5" name="Line 77"/>
            <p:cNvSpPr>
              <a:spLocks noChangeShapeType="1"/>
            </p:cNvSpPr>
            <p:nvPr/>
          </p:nvSpPr>
          <p:spPr bwMode="auto">
            <a:xfrm>
              <a:off x="7572396" y="4714884"/>
              <a:ext cx="293689" cy="525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6" name="Line 64"/>
            <p:cNvSpPr>
              <a:spLocks noChangeShapeType="1"/>
            </p:cNvSpPr>
            <p:nvPr/>
          </p:nvSpPr>
          <p:spPr bwMode="auto">
            <a:xfrm>
              <a:off x="2928926" y="4643446"/>
              <a:ext cx="547687" cy="4905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7" name="Line 69"/>
            <p:cNvSpPr>
              <a:spLocks noChangeShapeType="1"/>
            </p:cNvSpPr>
            <p:nvPr/>
          </p:nvSpPr>
          <p:spPr bwMode="auto">
            <a:xfrm>
              <a:off x="5429256" y="4714884"/>
              <a:ext cx="436559" cy="5127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8" name="Rectangle 40"/>
            <p:cNvSpPr>
              <a:spLocks noChangeArrowheads="1"/>
            </p:cNvSpPr>
            <p:nvPr/>
          </p:nvSpPr>
          <p:spPr bwMode="auto">
            <a:xfrm>
              <a:off x="3122607" y="5072074"/>
              <a:ext cx="520699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7,8</a:t>
              </a:r>
            </a:p>
          </p:txBody>
        </p:sp>
        <p:sp>
          <p:nvSpPr>
            <p:cNvPr id="41049" name="Rectangle 34"/>
            <p:cNvSpPr>
              <a:spLocks noChangeArrowheads="1"/>
            </p:cNvSpPr>
            <p:nvPr/>
          </p:nvSpPr>
          <p:spPr bwMode="auto">
            <a:xfrm>
              <a:off x="21978" y="6400800"/>
              <a:ext cx="571504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-∞</a:t>
              </a:r>
              <a:r>
                <a:rPr lang="en-US" altLang="zh-CN" sz="2400"/>
                <a:t>,1</a:t>
              </a:r>
            </a:p>
          </p:txBody>
        </p:sp>
        <p:sp>
          <p:nvSpPr>
            <p:cNvPr id="41050" name="Rectangle 36"/>
            <p:cNvSpPr>
              <a:spLocks noChangeArrowheads="1"/>
            </p:cNvSpPr>
            <p:nvPr/>
          </p:nvSpPr>
          <p:spPr bwMode="auto">
            <a:xfrm>
              <a:off x="642910" y="6400800"/>
              <a:ext cx="571504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1,2</a:t>
              </a:r>
            </a:p>
          </p:txBody>
        </p:sp>
        <p:sp>
          <p:nvSpPr>
            <p:cNvPr id="41051" name="Rectangle 38"/>
            <p:cNvSpPr>
              <a:spLocks noChangeArrowheads="1"/>
            </p:cNvSpPr>
            <p:nvPr/>
          </p:nvSpPr>
          <p:spPr bwMode="auto">
            <a:xfrm>
              <a:off x="2601875" y="5786454"/>
              <a:ext cx="541365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5,6</a:t>
              </a:r>
            </a:p>
          </p:txBody>
        </p:sp>
        <p:sp>
          <p:nvSpPr>
            <p:cNvPr id="41052" name="Line 62"/>
            <p:cNvSpPr>
              <a:spLocks noChangeShapeType="1"/>
            </p:cNvSpPr>
            <p:nvPr/>
          </p:nvSpPr>
          <p:spPr bwMode="auto">
            <a:xfrm flipH="1">
              <a:off x="4349754" y="5357826"/>
              <a:ext cx="493711" cy="571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3" name="Rectangle 36"/>
            <p:cNvSpPr>
              <a:spLocks noChangeArrowheads="1"/>
            </p:cNvSpPr>
            <p:nvPr/>
          </p:nvSpPr>
          <p:spPr bwMode="auto">
            <a:xfrm>
              <a:off x="3992565" y="5786454"/>
              <a:ext cx="541365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8,9</a:t>
              </a:r>
            </a:p>
          </p:txBody>
        </p:sp>
        <p:sp>
          <p:nvSpPr>
            <p:cNvPr id="41054" name="Line 60"/>
            <p:cNvSpPr>
              <a:spLocks noChangeShapeType="1"/>
            </p:cNvSpPr>
            <p:nvPr/>
          </p:nvSpPr>
          <p:spPr bwMode="auto">
            <a:xfrm>
              <a:off x="4929190" y="5476892"/>
              <a:ext cx="141288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5" name="Rectangle 37"/>
            <p:cNvSpPr>
              <a:spLocks noChangeArrowheads="1"/>
            </p:cNvSpPr>
            <p:nvPr/>
          </p:nvSpPr>
          <p:spPr bwMode="auto">
            <a:xfrm>
              <a:off x="1428728" y="5786454"/>
              <a:ext cx="541365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3,4</a:t>
              </a:r>
            </a:p>
          </p:txBody>
        </p:sp>
        <p:sp>
          <p:nvSpPr>
            <p:cNvPr id="41056" name="Rectangle 42"/>
            <p:cNvSpPr>
              <a:spLocks noChangeArrowheads="1"/>
            </p:cNvSpPr>
            <p:nvPr/>
          </p:nvSpPr>
          <p:spPr bwMode="auto">
            <a:xfrm>
              <a:off x="5572132" y="5072074"/>
              <a:ext cx="684241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10,11</a:t>
              </a:r>
            </a:p>
          </p:txBody>
        </p:sp>
        <p:sp>
          <p:nvSpPr>
            <p:cNvPr id="41057" name="Rectangle 44"/>
            <p:cNvSpPr>
              <a:spLocks noChangeArrowheads="1"/>
            </p:cNvSpPr>
            <p:nvPr/>
          </p:nvSpPr>
          <p:spPr bwMode="auto">
            <a:xfrm>
              <a:off x="6786577" y="5072074"/>
              <a:ext cx="716535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11,12</a:t>
              </a:r>
            </a:p>
          </p:txBody>
        </p:sp>
        <p:sp>
          <p:nvSpPr>
            <p:cNvPr id="41058" name="Rectangle 46"/>
            <p:cNvSpPr>
              <a:spLocks noChangeArrowheads="1"/>
            </p:cNvSpPr>
            <p:nvPr/>
          </p:nvSpPr>
          <p:spPr bwMode="auto">
            <a:xfrm>
              <a:off x="7542258" y="5072074"/>
              <a:ext cx="857256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12,+</a:t>
              </a:r>
              <a:r>
                <a:rPr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∞</a:t>
              </a:r>
              <a:endParaRPr lang="en-US" altLang="zh-CN" sz="2400"/>
            </a:p>
          </p:txBody>
        </p:sp>
        <p:sp>
          <p:nvSpPr>
            <p:cNvPr id="41059" name="Rectangle 37"/>
            <p:cNvSpPr>
              <a:spLocks noChangeArrowheads="1"/>
            </p:cNvSpPr>
            <p:nvPr/>
          </p:nvSpPr>
          <p:spPr bwMode="auto">
            <a:xfrm>
              <a:off x="4700590" y="5786454"/>
              <a:ext cx="684241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9,10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533" y="0"/>
            <a:ext cx="8229600" cy="102711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斐波那契查找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634" y="1634381"/>
            <a:ext cx="8893175" cy="4984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起始</a:t>
            </a:r>
            <a:r>
              <a:rPr lang="en-GB" altLang="zh-CN" dirty="0"/>
              <a:t>mid=low + fib[ ]</a:t>
            </a:r>
            <a:r>
              <a:rPr lang="en-US" altLang="zh-CN" dirty="0"/>
              <a:t>-</a:t>
            </a:r>
            <a:r>
              <a:rPr lang="en-US" altLang="zh-CN" dirty="0" smtClean="0"/>
              <a:t>1: 8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2988B-F264-48C7-8D18-1C31062FC6A9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graphicFrame>
        <p:nvGraphicFramePr>
          <p:cNvPr id="5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99136"/>
              </p:ext>
            </p:extLst>
          </p:nvPr>
        </p:nvGraphicFramePr>
        <p:xfrm>
          <a:off x="357188" y="2168512"/>
          <a:ext cx="8429625" cy="914400"/>
        </p:xfrm>
        <a:graphic>
          <a:graphicData uri="http://schemas.openxmlformats.org/drawingml/2006/table">
            <a:tbl>
              <a:tblPr/>
              <a:tblGrid>
                <a:gridCol w="647700"/>
                <a:gridCol w="650875"/>
                <a:gridCol w="646112"/>
                <a:gridCol w="649288"/>
                <a:gridCol w="647700"/>
                <a:gridCol w="649287"/>
                <a:gridCol w="646113"/>
                <a:gridCol w="647700"/>
                <a:gridCol w="647700"/>
                <a:gridCol w="649287"/>
                <a:gridCol w="649288"/>
                <a:gridCol w="649287"/>
                <a:gridCol w="649288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43"/>
                    </a:solidFill>
                  </a:tcPr>
                </a:tc>
              </a:tr>
            </a:tbl>
          </a:graphicData>
        </a:graphic>
      </p:graphicFrame>
      <p:sp>
        <p:nvSpPr>
          <p:cNvPr id="23" name="Line 59"/>
          <p:cNvSpPr>
            <a:spLocks noChangeShapeType="1"/>
          </p:cNvSpPr>
          <p:nvPr/>
        </p:nvSpPr>
        <p:spPr bwMode="auto">
          <a:xfrm flipH="1">
            <a:off x="1030288" y="5286375"/>
            <a:ext cx="285750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68"/>
          <p:cNvSpPr>
            <a:spLocks noChangeShapeType="1"/>
          </p:cNvSpPr>
          <p:nvPr/>
        </p:nvSpPr>
        <p:spPr bwMode="auto">
          <a:xfrm flipH="1">
            <a:off x="5387975" y="4668838"/>
            <a:ext cx="354013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H="1">
            <a:off x="2838450" y="3500438"/>
            <a:ext cx="22606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>
            <a:off x="5245100" y="3500438"/>
            <a:ext cx="184150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55"/>
          <p:cNvSpPr>
            <a:spLocks noChangeShapeType="1"/>
          </p:cNvSpPr>
          <p:nvPr/>
        </p:nvSpPr>
        <p:spPr bwMode="auto">
          <a:xfrm flipH="1">
            <a:off x="1887538" y="4000500"/>
            <a:ext cx="660400" cy="500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58"/>
          <p:cNvSpPr>
            <a:spLocks noChangeShapeType="1"/>
          </p:cNvSpPr>
          <p:nvPr/>
        </p:nvSpPr>
        <p:spPr bwMode="auto">
          <a:xfrm>
            <a:off x="1930400" y="4572000"/>
            <a:ext cx="285750" cy="500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61"/>
          <p:cNvSpPr>
            <a:spLocks noChangeShapeType="1"/>
          </p:cNvSpPr>
          <p:nvPr/>
        </p:nvSpPr>
        <p:spPr bwMode="auto">
          <a:xfrm>
            <a:off x="2816225" y="4000500"/>
            <a:ext cx="555625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67"/>
          <p:cNvSpPr>
            <a:spLocks noChangeShapeType="1"/>
          </p:cNvSpPr>
          <p:nvPr/>
        </p:nvSpPr>
        <p:spPr bwMode="auto">
          <a:xfrm flipH="1">
            <a:off x="5959475" y="3929063"/>
            <a:ext cx="1214438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73"/>
          <p:cNvSpPr>
            <a:spLocks noChangeShapeType="1"/>
          </p:cNvSpPr>
          <p:nvPr/>
        </p:nvSpPr>
        <p:spPr bwMode="auto">
          <a:xfrm>
            <a:off x="7388225" y="4000500"/>
            <a:ext cx="571500" cy="42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9" name="Text Box 78"/>
          <p:cNvSpPr txBox="1">
            <a:spLocks noChangeArrowheads="1"/>
          </p:cNvSpPr>
          <p:nvPr/>
        </p:nvSpPr>
        <p:spPr bwMode="auto">
          <a:xfrm>
            <a:off x="681038" y="3214688"/>
            <a:ext cx="1420812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C"/>
                </a:solidFill>
              </a:rPr>
              <a:t>判定树</a:t>
            </a:r>
            <a:endParaRPr lang="zh-CN" altLang="en-US" sz="3200"/>
          </a:p>
        </p:txBody>
      </p:sp>
      <p:sp>
        <p:nvSpPr>
          <p:cNvPr id="48" name="Oval 49"/>
          <p:cNvSpPr>
            <a:spLocks noChangeArrowheads="1"/>
          </p:cNvSpPr>
          <p:nvPr/>
        </p:nvSpPr>
        <p:spPr bwMode="auto">
          <a:xfrm>
            <a:off x="5670550" y="4287838"/>
            <a:ext cx="457200" cy="430212"/>
          </a:xfrm>
          <a:prstGeom prst="ellipse">
            <a:avLst/>
          </a:prstGeom>
          <a:solidFill>
            <a:srgbClr val="FFCCFF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10</a:t>
            </a:r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4887913" y="3221038"/>
            <a:ext cx="457200" cy="430212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8</a:t>
            </a:r>
          </a:p>
        </p:txBody>
      </p:sp>
      <p:sp>
        <p:nvSpPr>
          <p:cNvPr id="50" name="Oval 47"/>
          <p:cNvSpPr>
            <a:spLocks noChangeArrowheads="1"/>
          </p:cNvSpPr>
          <p:nvPr/>
        </p:nvSpPr>
        <p:spPr bwMode="auto">
          <a:xfrm>
            <a:off x="2073275" y="5000625"/>
            <a:ext cx="457200" cy="430213"/>
          </a:xfrm>
          <a:prstGeom prst="ellipse">
            <a:avLst/>
          </a:prstGeom>
          <a:solidFill>
            <a:schemeClr val="accent3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4</a:t>
            </a: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2459038" y="3714750"/>
            <a:ext cx="457200" cy="430213"/>
          </a:xfrm>
          <a:prstGeom prst="ellipse">
            <a:avLst/>
          </a:prstGeom>
          <a:solidFill>
            <a:schemeClr val="tx2">
              <a:lumMod val="90000"/>
            </a:schemeClr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5</a:t>
            </a:r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7016750" y="3714750"/>
            <a:ext cx="457200" cy="430213"/>
          </a:xfrm>
          <a:prstGeom prst="ellipse">
            <a:avLst/>
          </a:prstGeom>
          <a:solidFill>
            <a:schemeClr val="tx2">
              <a:lumMod val="90000"/>
            </a:schemeClr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ea typeface="宋体" charset="-122"/>
              </a:rPr>
              <a:t>11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H="1">
            <a:off x="1358900" y="4500563"/>
            <a:ext cx="427038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1608138" y="4287838"/>
            <a:ext cx="457200" cy="430212"/>
          </a:xfrm>
          <a:prstGeom prst="ellipse">
            <a:avLst/>
          </a:prstGeom>
          <a:solidFill>
            <a:srgbClr val="FFCCFF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3</a:t>
            </a: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3030538" y="4643438"/>
            <a:ext cx="331787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3192463" y="4287838"/>
            <a:ext cx="457200" cy="430212"/>
          </a:xfrm>
          <a:prstGeom prst="ellipse">
            <a:avLst/>
          </a:prstGeom>
          <a:solidFill>
            <a:srgbClr val="FFCCFF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7</a:t>
            </a:r>
          </a:p>
        </p:txBody>
      </p:sp>
      <p:sp>
        <p:nvSpPr>
          <p:cNvPr id="57" name="Oval 48"/>
          <p:cNvSpPr>
            <a:spLocks noChangeArrowheads="1"/>
          </p:cNvSpPr>
          <p:nvPr/>
        </p:nvSpPr>
        <p:spPr bwMode="auto">
          <a:xfrm>
            <a:off x="2816225" y="5000625"/>
            <a:ext cx="455613" cy="430213"/>
          </a:xfrm>
          <a:prstGeom prst="ellipse">
            <a:avLst/>
          </a:prstGeom>
          <a:solidFill>
            <a:schemeClr val="accent3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6</a:t>
            </a:r>
          </a:p>
        </p:txBody>
      </p:sp>
      <p:sp>
        <p:nvSpPr>
          <p:cNvPr id="56" name="Oval 47"/>
          <p:cNvSpPr>
            <a:spLocks noChangeArrowheads="1"/>
          </p:cNvSpPr>
          <p:nvPr/>
        </p:nvSpPr>
        <p:spPr bwMode="auto">
          <a:xfrm>
            <a:off x="1144588" y="5000625"/>
            <a:ext cx="457200" cy="430213"/>
          </a:xfrm>
          <a:prstGeom prst="ellipse">
            <a:avLst/>
          </a:prstGeom>
          <a:solidFill>
            <a:schemeClr val="accent3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2</a:t>
            </a:r>
          </a:p>
        </p:txBody>
      </p:sp>
      <p:sp>
        <p:nvSpPr>
          <p:cNvPr id="61" name="Oval 47"/>
          <p:cNvSpPr>
            <a:spLocks noChangeArrowheads="1"/>
          </p:cNvSpPr>
          <p:nvPr/>
        </p:nvSpPr>
        <p:spPr bwMode="auto">
          <a:xfrm>
            <a:off x="815975" y="5715000"/>
            <a:ext cx="457200" cy="430213"/>
          </a:xfrm>
          <a:prstGeom prst="ellipse">
            <a:avLst/>
          </a:prstGeom>
          <a:solidFill>
            <a:schemeClr val="bg1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1</a:t>
            </a:r>
          </a:p>
        </p:txBody>
      </p:sp>
      <p:sp>
        <p:nvSpPr>
          <p:cNvPr id="60" name="Oval 50"/>
          <p:cNvSpPr>
            <a:spLocks noChangeArrowheads="1"/>
          </p:cNvSpPr>
          <p:nvPr/>
        </p:nvSpPr>
        <p:spPr bwMode="auto">
          <a:xfrm>
            <a:off x="5173663" y="5000625"/>
            <a:ext cx="457200" cy="430213"/>
          </a:xfrm>
          <a:prstGeom prst="ellipse">
            <a:avLst/>
          </a:prstGeom>
          <a:solidFill>
            <a:schemeClr val="accent3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9</a:t>
            </a:r>
          </a:p>
        </p:txBody>
      </p:sp>
      <p:sp>
        <p:nvSpPr>
          <p:cNvPr id="35" name="Oval 51"/>
          <p:cNvSpPr>
            <a:spLocks noChangeArrowheads="1"/>
          </p:cNvSpPr>
          <p:nvPr/>
        </p:nvSpPr>
        <p:spPr bwMode="auto">
          <a:xfrm>
            <a:off x="7866063" y="4287838"/>
            <a:ext cx="457200" cy="430212"/>
          </a:xfrm>
          <a:prstGeom prst="ellipse">
            <a:avLst/>
          </a:prstGeom>
          <a:solidFill>
            <a:srgbClr val="FFCCFF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12</a:t>
            </a:r>
          </a:p>
        </p:txBody>
      </p:sp>
      <p:sp>
        <p:nvSpPr>
          <p:cNvPr id="8" name="矩形 7"/>
          <p:cNvSpPr/>
          <p:nvPr/>
        </p:nvSpPr>
        <p:spPr>
          <a:xfrm>
            <a:off x="1459105" y="3905697"/>
            <a:ext cx="6214870" cy="1988237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00CC"/>
              </a:buClr>
              <a:buFontTx/>
              <a:buChar char="•"/>
              <a:defRPr/>
            </a:pPr>
            <a:r>
              <a:rPr kumimoji="0" lang="zh-CN" altLang="en-US" kern="0" dirty="0">
                <a:solidFill>
                  <a:srgbClr val="000000"/>
                </a:solidFill>
                <a:latin typeface="Times New Roman"/>
                <a:ea typeface="楷体_GB2312"/>
              </a:rPr>
              <a:t>特点：</a:t>
            </a:r>
            <a:endParaRPr kumimoji="0" lang="en-US" altLang="zh-CN" kern="0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kumimoji="0" lang="zh-CN" altLang="en-US" kern="0" dirty="0">
                <a:solidFill>
                  <a:srgbClr val="000066"/>
                </a:solidFill>
                <a:latin typeface="楷体_GB2312"/>
                <a:ea typeface="楷体_GB2312"/>
              </a:rPr>
              <a:t>平均性能比折半查找好；但是最坏性能比之差；</a:t>
            </a:r>
            <a:endParaRPr kumimoji="0" lang="en-US" altLang="zh-CN" kern="0" dirty="0">
              <a:solidFill>
                <a:srgbClr val="000066"/>
              </a:solidFill>
              <a:latin typeface="楷体_GB2312"/>
              <a:ea typeface="楷体_GB231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kumimoji="0" lang="zh-CN" altLang="en-US" kern="0" dirty="0">
                <a:solidFill>
                  <a:srgbClr val="000066"/>
                </a:solidFill>
                <a:latin typeface="楷体_GB2312"/>
                <a:ea typeface="楷体_GB2312"/>
              </a:rPr>
              <a:t>分割时只需要加减操作；</a:t>
            </a:r>
            <a:endParaRPr kumimoji="0" lang="en-US" altLang="zh-CN" kern="0" dirty="0">
              <a:solidFill>
                <a:srgbClr val="000066"/>
              </a:solidFill>
              <a:latin typeface="楷体_GB2312"/>
              <a:ea typeface="楷体_GB2312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2448"/>
              </p:ext>
            </p:extLst>
          </p:nvPr>
        </p:nvGraphicFramePr>
        <p:xfrm>
          <a:off x="482733" y="898525"/>
          <a:ext cx="6095997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F(1)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F(2)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F(3)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F(4)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F(5)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F(6)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F(7)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F(8)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…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13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…</a:t>
                      </a:r>
                      <a:endParaRPr lang="zh-CN" alt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8" grpId="0" animBg="1"/>
      <p:bldP spid="34" grpId="0" animBg="1"/>
      <p:bldP spid="59" grpId="0" animBg="1"/>
      <p:bldP spid="47" grpId="0" animBg="1"/>
      <p:bldP spid="57" grpId="0" animBg="1"/>
      <p:bldP spid="56" grpId="0" animBg="1"/>
      <p:bldP spid="61" grpId="0" animBg="1"/>
      <p:bldP spid="60" grpId="0" animBg="1"/>
      <p:bldP spid="3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其它顺序查找方法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插值查找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分割点取序列中的位于取值范围中间的位置</a:t>
            </a:r>
            <a:r>
              <a:rPr lang="en-US" altLang="zh-CN" dirty="0" smtClean="0"/>
              <a:t>;</a:t>
            </a:r>
          </a:p>
          <a:p>
            <a:pPr lvl="1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55C0-AFDC-4AFB-B1D5-9F7FD719A8A7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80702"/>
              </p:ext>
            </p:extLst>
          </p:nvPr>
        </p:nvGraphicFramePr>
        <p:xfrm>
          <a:off x="251520" y="4437112"/>
          <a:ext cx="84677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公式" r:id="rId3" imgW="3225800" imgH="393700" progId="Equation.3">
                  <p:embed/>
                </p:oleObj>
              </mc:Choice>
              <mc:Fallback>
                <p:oleObj name="公式" r:id="rId3" imgW="3225800" imgH="39370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437112"/>
                        <a:ext cx="8467725" cy="1009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97665"/>
              </p:ext>
            </p:extLst>
          </p:nvPr>
        </p:nvGraphicFramePr>
        <p:xfrm>
          <a:off x="251520" y="5733256"/>
          <a:ext cx="8501062" cy="914400"/>
        </p:xfrm>
        <a:graphic>
          <a:graphicData uri="http://schemas.openxmlformats.org/drawingml/2006/table">
            <a:tbl>
              <a:tblPr/>
              <a:tblGrid>
                <a:gridCol w="708025"/>
                <a:gridCol w="711200"/>
                <a:gridCol w="704850"/>
                <a:gridCol w="709612"/>
                <a:gridCol w="708025"/>
                <a:gridCol w="709613"/>
                <a:gridCol w="706437"/>
                <a:gridCol w="708025"/>
                <a:gridCol w="708025"/>
                <a:gridCol w="708025"/>
                <a:gridCol w="709613"/>
                <a:gridCol w="709612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5FF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2492896"/>
            <a:ext cx="8642350" cy="79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Char char="§"/>
              <a:defRPr sz="2800" b="1">
                <a:solidFill>
                  <a:srgbClr val="66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Key</a:t>
            </a:r>
            <a:r>
              <a:rPr lang="zh-CN" altLang="en-US" dirty="0" smtClean="0"/>
              <a:t>＝</a:t>
            </a:r>
            <a:r>
              <a:rPr lang="en-US" altLang="zh-CN" dirty="0" smtClean="0"/>
              <a:t>6</a:t>
            </a:r>
            <a:r>
              <a:rPr lang="en-US" altLang="zh-CN" dirty="0" smtClean="0">
                <a:sym typeface="Wingdings" pitchFamily="2" charset="2"/>
              </a:rPr>
              <a:t> mid=?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697808"/>
              </p:ext>
            </p:extLst>
          </p:nvPr>
        </p:nvGraphicFramePr>
        <p:xfrm>
          <a:off x="1691680" y="3284761"/>
          <a:ext cx="44005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公式" r:id="rId5" imgW="1675673" imgH="393529" progId="Equation.3">
                  <p:embed/>
                </p:oleObj>
              </mc:Choice>
              <mc:Fallback>
                <p:oleObj name="公式" r:id="rId5" imgW="1675673" imgH="393529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284761"/>
                        <a:ext cx="4400550" cy="1009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99592" y="2204864"/>
            <a:ext cx="6624736" cy="1815882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/>
              <a:t>特点：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>
                <a:latin typeface="+mn-ea"/>
              </a:rPr>
              <a:t>适合于关键字均匀分布的情况；</a:t>
            </a:r>
            <a:endParaRPr lang="en-US" altLang="zh-CN" dirty="0">
              <a:latin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</a:rPr>
              <a:t>在上述情况下，平均性能比折半查找好；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6D5F7-72D9-4EE2-ABE7-CCA1BD67E348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静态搜索树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）静态最优搜索树（</a:t>
            </a:r>
            <a:r>
              <a:rPr lang="en-US" altLang="zh-CN" smtClean="0"/>
              <a:t>Static Optimal Search Tree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回顾：折半查找的平均查找长度：</a:t>
            </a:r>
            <a:r>
              <a:rPr lang="en-US" altLang="zh-CN" smtClean="0"/>
              <a:t>log</a:t>
            </a:r>
            <a:r>
              <a:rPr lang="en-US" altLang="zh-CN" baseline="-25000" smtClean="0"/>
              <a:t>2</a:t>
            </a:r>
            <a:r>
              <a:rPr lang="en-US" altLang="zh-CN" smtClean="0"/>
              <a:t>(n+1)-1</a:t>
            </a:r>
          </a:p>
          <a:p>
            <a:pPr eaLnBrk="1" hangingPunct="1"/>
            <a:r>
              <a:rPr lang="zh-CN" altLang="en-US" smtClean="0"/>
              <a:t>实际查找长度：取决于树的构造</a:t>
            </a:r>
          </a:p>
        </p:txBody>
      </p:sp>
      <p:graphicFrame>
        <p:nvGraphicFramePr>
          <p:cNvPr id="48853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75010"/>
              </p:ext>
            </p:extLst>
          </p:nvPr>
        </p:nvGraphicFramePr>
        <p:xfrm>
          <a:off x="762000" y="5414963"/>
          <a:ext cx="7854950" cy="1371600"/>
        </p:xfrm>
        <a:graphic>
          <a:graphicData uri="http://schemas.openxmlformats.org/drawingml/2006/table">
            <a:tbl>
              <a:tblPr/>
              <a:tblGrid>
                <a:gridCol w="654050"/>
                <a:gridCol w="657225"/>
                <a:gridCol w="652463"/>
                <a:gridCol w="655637"/>
                <a:gridCol w="654050"/>
                <a:gridCol w="655638"/>
                <a:gridCol w="654050"/>
                <a:gridCol w="654050"/>
                <a:gridCol w="654050"/>
                <a:gridCol w="655637"/>
                <a:gridCol w="654050"/>
                <a:gridCol w="65405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793750" y="2773363"/>
            <a:ext cx="7646988" cy="2286000"/>
            <a:chOff x="500" y="1504"/>
            <a:chExt cx="4817" cy="1440"/>
          </a:xfrm>
        </p:grpSpPr>
        <p:sp>
          <p:nvSpPr>
            <p:cNvPr id="113724" name="Oval 58"/>
            <p:cNvSpPr>
              <a:spLocks noChangeArrowheads="1"/>
            </p:cNvSpPr>
            <p:nvPr/>
          </p:nvSpPr>
          <p:spPr bwMode="auto">
            <a:xfrm>
              <a:off x="500" y="2176"/>
              <a:ext cx="357" cy="336"/>
            </a:xfrm>
            <a:prstGeom prst="ellipse">
              <a:avLst/>
            </a:prstGeom>
            <a:noFill/>
            <a:ln w="38100" cap="sq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FF00FF"/>
                  </a:solidFill>
                  <a:ea typeface="宋体" charset="-122"/>
                </a:rPr>
                <a:t>1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13725" name="Oval 59"/>
            <p:cNvSpPr>
              <a:spLocks noChangeArrowheads="1"/>
            </p:cNvSpPr>
            <p:nvPr/>
          </p:nvSpPr>
          <p:spPr bwMode="auto">
            <a:xfrm>
              <a:off x="4559" y="2176"/>
              <a:ext cx="357" cy="336"/>
            </a:xfrm>
            <a:prstGeom prst="ellipse">
              <a:avLst/>
            </a:prstGeom>
            <a:noFill/>
            <a:ln w="38100" cap="sq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FF00FF"/>
                  </a:solidFill>
                  <a:ea typeface="宋体" charset="-122"/>
                </a:rPr>
                <a:t>10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13726" name="Line 60"/>
            <p:cNvSpPr>
              <a:spLocks noChangeShapeType="1"/>
            </p:cNvSpPr>
            <p:nvPr/>
          </p:nvSpPr>
          <p:spPr bwMode="auto">
            <a:xfrm flipH="1">
              <a:off x="1392" y="1680"/>
              <a:ext cx="1424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27" name="Line 61"/>
            <p:cNvSpPr>
              <a:spLocks noChangeShapeType="1"/>
            </p:cNvSpPr>
            <p:nvPr/>
          </p:nvSpPr>
          <p:spPr bwMode="auto">
            <a:xfrm>
              <a:off x="3072" y="1680"/>
              <a:ext cx="996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28" name="Line 62"/>
            <p:cNvSpPr>
              <a:spLocks noChangeShapeType="1"/>
            </p:cNvSpPr>
            <p:nvPr/>
          </p:nvSpPr>
          <p:spPr bwMode="auto">
            <a:xfrm flipH="1">
              <a:off x="812" y="1997"/>
              <a:ext cx="32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29" name="Line 63"/>
            <p:cNvSpPr>
              <a:spLocks noChangeShapeType="1"/>
            </p:cNvSpPr>
            <p:nvPr/>
          </p:nvSpPr>
          <p:spPr bwMode="auto">
            <a:xfrm>
              <a:off x="816" y="2448"/>
              <a:ext cx="264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0" name="Line 64"/>
            <p:cNvSpPr>
              <a:spLocks noChangeShapeType="1"/>
            </p:cNvSpPr>
            <p:nvPr/>
          </p:nvSpPr>
          <p:spPr bwMode="auto">
            <a:xfrm>
              <a:off x="1348" y="2080"/>
              <a:ext cx="380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1" name="Line 65"/>
            <p:cNvSpPr>
              <a:spLocks noChangeShapeType="1"/>
            </p:cNvSpPr>
            <p:nvPr/>
          </p:nvSpPr>
          <p:spPr bwMode="auto">
            <a:xfrm>
              <a:off x="1972" y="2368"/>
              <a:ext cx="345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2" name="Line 66"/>
            <p:cNvSpPr>
              <a:spLocks noChangeShapeType="1"/>
            </p:cNvSpPr>
            <p:nvPr/>
          </p:nvSpPr>
          <p:spPr bwMode="auto">
            <a:xfrm flipH="1">
              <a:off x="3489" y="1936"/>
              <a:ext cx="535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3" name="Line 67"/>
            <p:cNvSpPr>
              <a:spLocks noChangeShapeType="1"/>
            </p:cNvSpPr>
            <p:nvPr/>
          </p:nvSpPr>
          <p:spPr bwMode="auto">
            <a:xfrm>
              <a:off x="3489" y="2416"/>
              <a:ext cx="189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4" name="Line 68"/>
            <p:cNvSpPr>
              <a:spLocks noChangeShapeType="1"/>
            </p:cNvSpPr>
            <p:nvPr/>
          </p:nvSpPr>
          <p:spPr bwMode="auto">
            <a:xfrm>
              <a:off x="4381" y="1984"/>
              <a:ext cx="3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5" name="Line 69"/>
            <p:cNvSpPr>
              <a:spLocks noChangeShapeType="1"/>
            </p:cNvSpPr>
            <p:nvPr/>
          </p:nvSpPr>
          <p:spPr bwMode="auto">
            <a:xfrm>
              <a:off x="4916" y="2416"/>
              <a:ext cx="17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6" name="Oval 70"/>
            <p:cNvSpPr>
              <a:spLocks noChangeArrowheads="1"/>
            </p:cNvSpPr>
            <p:nvPr/>
          </p:nvSpPr>
          <p:spPr bwMode="auto">
            <a:xfrm>
              <a:off x="1615" y="2176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FF00FF"/>
                  </a:solidFill>
                  <a:ea typeface="宋体" charset="-122"/>
                </a:rPr>
                <a:t>4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13737" name="Oval 71"/>
            <p:cNvSpPr>
              <a:spLocks noChangeArrowheads="1"/>
            </p:cNvSpPr>
            <p:nvPr/>
          </p:nvSpPr>
          <p:spPr bwMode="auto">
            <a:xfrm>
              <a:off x="3176" y="2176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FF00FF"/>
                  </a:solidFill>
                  <a:ea typeface="宋体" charset="-122"/>
                </a:rPr>
                <a:t>7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13738" name="Oval 72"/>
            <p:cNvSpPr>
              <a:spLocks noChangeArrowheads="1"/>
            </p:cNvSpPr>
            <p:nvPr/>
          </p:nvSpPr>
          <p:spPr bwMode="auto">
            <a:xfrm>
              <a:off x="2775" y="1504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006600"/>
                  </a:solidFill>
                  <a:ea typeface="宋体" charset="-122"/>
                </a:rPr>
                <a:t>6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13739" name="Oval 73"/>
            <p:cNvSpPr>
              <a:spLocks noChangeArrowheads="1"/>
            </p:cNvSpPr>
            <p:nvPr/>
          </p:nvSpPr>
          <p:spPr bwMode="auto">
            <a:xfrm>
              <a:off x="1035" y="2608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66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6600CC"/>
                  </a:solidFill>
                  <a:ea typeface="宋体" charset="-122"/>
                </a:rPr>
                <a:t>2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13740" name="Oval 74"/>
            <p:cNvSpPr>
              <a:spLocks noChangeArrowheads="1"/>
            </p:cNvSpPr>
            <p:nvPr/>
          </p:nvSpPr>
          <p:spPr bwMode="auto">
            <a:xfrm>
              <a:off x="2240" y="2608"/>
              <a:ext cx="356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66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6600CC"/>
                  </a:solidFill>
                  <a:ea typeface="宋体" charset="-122"/>
                </a:rPr>
                <a:t>5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13741" name="Oval 75"/>
            <p:cNvSpPr>
              <a:spLocks noChangeArrowheads="1"/>
            </p:cNvSpPr>
            <p:nvPr/>
          </p:nvSpPr>
          <p:spPr bwMode="auto">
            <a:xfrm>
              <a:off x="3578" y="2608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66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6600CC"/>
                  </a:solidFill>
                  <a:ea typeface="宋体" charset="-122"/>
                </a:rPr>
                <a:t>8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13742" name="Oval 76"/>
            <p:cNvSpPr>
              <a:spLocks noChangeArrowheads="1"/>
            </p:cNvSpPr>
            <p:nvPr/>
          </p:nvSpPr>
          <p:spPr bwMode="auto">
            <a:xfrm>
              <a:off x="4960" y="2608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66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6600CC"/>
                  </a:solidFill>
                  <a:ea typeface="宋体" charset="-122"/>
                </a:rPr>
                <a:t>11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13743" name="Oval 77"/>
            <p:cNvSpPr>
              <a:spLocks noChangeArrowheads="1"/>
            </p:cNvSpPr>
            <p:nvPr/>
          </p:nvSpPr>
          <p:spPr bwMode="auto">
            <a:xfrm>
              <a:off x="1035" y="1792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3333FF"/>
                  </a:solidFill>
                  <a:ea typeface="宋体" charset="-122"/>
                </a:rPr>
                <a:t>3</a:t>
              </a:r>
              <a:endParaRPr lang="en-US" altLang="zh-CN" sz="2400" b="0">
                <a:solidFill>
                  <a:srgbClr val="3333FF"/>
                </a:solidFill>
                <a:ea typeface="宋体" charset="-122"/>
              </a:endParaRPr>
            </a:p>
          </p:txBody>
        </p:sp>
        <p:sp>
          <p:nvSpPr>
            <p:cNvPr id="113744" name="Oval 78"/>
            <p:cNvSpPr>
              <a:spLocks noChangeArrowheads="1"/>
            </p:cNvSpPr>
            <p:nvPr/>
          </p:nvSpPr>
          <p:spPr bwMode="auto">
            <a:xfrm>
              <a:off x="4024" y="1792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3333FF"/>
                  </a:solidFill>
                  <a:ea typeface="宋体" charset="-122"/>
                </a:rPr>
                <a:t>9</a:t>
              </a:r>
              <a:endParaRPr lang="en-US" altLang="zh-CN" sz="2400">
                <a:solidFill>
                  <a:srgbClr val="3333FF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1927B-0B99-4934-B8FC-CB90D308C27F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642350" cy="51847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）静态最优搜索树</a:t>
            </a:r>
          </a:p>
          <a:p>
            <a:pPr eaLnBrk="1" hangingPunct="1"/>
            <a:r>
              <a:rPr lang="zh-CN" altLang="en-US" dirty="0" smtClean="0"/>
              <a:t>假设已知关键字的查找概率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则最优的搜索树是其带权 内 路径长度之和</a:t>
            </a:r>
            <a:r>
              <a:rPr lang="en-US" altLang="zh-CN" dirty="0" smtClean="0"/>
              <a:t>PH</a:t>
            </a:r>
            <a:r>
              <a:rPr lang="zh-CN" altLang="en-US" dirty="0" smtClean="0"/>
              <a:t>最小的二叉树。</a:t>
            </a:r>
          </a:p>
        </p:txBody>
      </p:sp>
      <p:graphicFrame>
        <p:nvGraphicFramePr>
          <p:cNvPr id="490608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94982"/>
              </p:ext>
            </p:extLst>
          </p:nvPr>
        </p:nvGraphicFramePr>
        <p:xfrm>
          <a:off x="685800" y="5129213"/>
          <a:ext cx="7854950" cy="1371600"/>
        </p:xfrm>
        <a:graphic>
          <a:graphicData uri="http://schemas.openxmlformats.org/drawingml/2006/table">
            <a:tbl>
              <a:tblPr/>
              <a:tblGrid>
                <a:gridCol w="654050"/>
                <a:gridCol w="657225"/>
                <a:gridCol w="652463"/>
                <a:gridCol w="655637"/>
                <a:gridCol w="654050"/>
                <a:gridCol w="655638"/>
                <a:gridCol w="654050"/>
                <a:gridCol w="654050"/>
                <a:gridCol w="654050"/>
                <a:gridCol w="655637"/>
                <a:gridCol w="654050"/>
                <a:gridCol w="65405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762000" y="2714625"/>
            <a:ext cx="7646988" cy="2286000"/>
            <a:chOff x="500" y="1504"/>
            <a:chExt cx="4817" cy="1440"/>
          </a:xfrm>
        </p:grpSpPr>
        <p:sp>
          <p:nvSpPr>
            <p:cNvPr id="15421" name="Oval 59"/>
            <p:cNvSpPr>
              <a:spLocks noChangeArrowheads="1"/>
            </p:cNvSpPr>
            <p:nvPr/>
          </p:nvSpPr>
          <p:spPr bwMode="auto">
            <a:xfrm>
              <a:off x="500" y="2176"/>
              <a:ext cx="357" cy="336"/>
            </a:xfrm>
            <a:prstGeom prst="ellipse">
              <a:avLst/>
            </a:prstGeom>
            <a:noFill/>
            <a:ln w="38100" cap="sq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FF00FF"/>
                  </a:solidFill>
                  <a:ea typeface="宋体" charset="-122"/>
                </a:rPr>
                <a:t>1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5422" name="Oval 60"/>
            <p:cNvSpPr>
              <a:spLocks noChangeArrowheads="1"/>
            </p:cNvSpPr>
            <p:nvPr/>
          </p:nvSpPr>
          <p:spPr bwMode="auto">
            <a:xfrm>
              <a:off x="4559" y="2176"/>
              <a:ext cx="357" cy="336"/>
            </a:xfrm>
            <a:prstGeom prst="ellipse">
              <a:avLst/>
            </a:prstGeom>
            <a:noFill/>
            <a:ln w="38100" cap="sq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FF00FF"/>
                  </a:solidFill>
                  <a:ea typeface="宋体" charset="-122"/>
                </a:rPr>
                <a:t>10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5423" name="Line 61"/>
            <p:cNvSpPr>
              <a:spLocks noChangeShapeType="1"/>
            </p:cNvSpPr>
            <p:nvPr/>
          </p:nvSpPr>
          <p:spPr bwMode="auto">
            <a:xfrm flipH="1">
              <a:off x="1392" y="1680"/>
              <a:ext cx="1424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4" name="Line 62"/>
            <p:cNvSpPr>
              <a:spLocks noChangeShapeType="1"/>
            </p:cNvSpPr>
            <p:nvPr/>
          </p:nvSpPr>
          <p:spPr bwMode="auto">
            <a:xfrm>
              <a:off x="3072" y="1680"/>
              <a:ext cx="996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5" name="Line 63"/>
            <p:cNvSpPr>
              <a:spLocks noChangeShapeType="1"/>
            </p:cNvSpPr>
            <p:nvPr/>
          </p:nvSpPr>
          <p:spPr bwMode="auto">
            <a:xfrm flipH="1">
              <a:off x="812" y="1997"/>
              <a:ext cx="32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6" name="Line 64"/>
            <p:cNvSpPr>
              <a:spLocks noChangeShapeType="1"/>
            </p:cNvSpPr>
            <p:nvPr/>
          </p:nvSpPr>
          <p:spPr bwMode="auto">
            <a:xfrm>
              <a:off x="816" y="2448"/>
              <a:ext cx="264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7" name="Line 65"/>
            <p:cNvSpPr>
              <a:spLocks noChangeShapeType="1"/>
            </p:cNvSpPr>
            <p:nvPr/>
          </p:nvSpPr>
          <p:spPr bwMode="auto">
            <a:xfrm>
              <a:off x="1348" y="2080"/>
              <a:ext cx="380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8" name="Line 66"/>
            <p:cNvSpPr>
              <a:spLocks noChangeShapeType="1"/>
            </p:cNvSpPr>
            <p:nvPr/>
          </p:nvSpPr>
          <p:spPr bwMode="auto">
            <a:xfrm>
              <a:off x="1972" y="2368"/>
              <a:ext cx="345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9" name="Line 67"/>
            <p:cNvSpPr>
              <a:spLocks noChangeShapeType="1"/>
            </p:cNvSpPr>
            <p:nvPr/>
          </p:nvSpPr>
          <p:spPr bwMode="auto">
            <a:xfrm flipH="1">
              <a:off x="3489" y="1936"/>
              <a:ext cx="535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0" name="Line 68"/>
            <p:cNvSpPr>
              <a:spLocks noChangeShapeType="1"/>
            </p:cNvSpPr>
            <p:nvPr/>
          </p:nvSpPr>
          <p:spPr bwMode="auto">
            <a:xfrm>
              <a:off x="3489" y="2416"/>
              <a:ext cx="189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1" name="Line 69"/>
            <p:cNvSpPr>
              <a:spLocks noChangeShapeType="1"/>
            </p:cNvSpPr>
            <p:nvPr/>
          </p:nvSpPr>
          <p:spPr bwMode="auto">
            <a:xfrm>
              <a:off x="4381" y="1984"/>
              <a:ext cx="3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2" name="Line 70"/>
            <p:cNvSpPr>
              <a:spLocks noChangeShapeType="1"/>
            </p:cNvSpPr>
            <p:nvPr/>
          </p:nvSpPr>
          <p:spPr bwMode="auto">
            <a:xfrm>
              <a:off x="4916" y="2416"/>
              <a:ext cx="17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3" name="Oval 71"/>
            <p:cNvSpPr>
              <a:spLocks noChangeArrowheads="1"/>
            </p:cNvSpPr>
            <p:nvPr/>
          </p:nvSpPr>
          <p:spPr bwMode="auto">
            <a:xfrm>
              <a:off x="1615" y="2176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FF00FF"/>
                  </a:solidFill>
                  <a:ea typeface="宋体" charset="-122"/>
                </a:rPr>
                <a:t>4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5434" name="Oval 72"/>
            <p:cNvSpPr>
              <a:spLocks noChangeArrowheads="1"/>
            </p:cNvSpPr>
            <p:nvPr/>
          </p:nvSpPr>
          <p:spPr bwMode="auto">
            <a:xfrm>
              <a:off x="3176" y="2176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FF00FF"/>
                  </a:solidFill>
                  <a:ea typeface="宋体" charset="-122"/>
                </a:rPr>
                <a:t>7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5435" name="Oval 73"/>
            <p:cNvSpPr>
              <a:spLocks noChangeArrowheads="1"/>
            </p:cNvSpPr>
            <p:nvPr/>
          </p:nvSpPr>
          <p:spPr bwMode="auto">
            <a:xfrm>
              <a:off x="2775" y="1504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006600"/>
                  </a:solidFill>
                  <a:ea typeface="宋体" charset="-122"/>
                </a:rPr>
                <a:t>6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5436" name="Oval 74"/>
            <p:cNvSpPr>
              <a:spLocks noChangeArrowheads="1"/>
            </p:cNvSpPr>
            <p:nvPr/>
          </p:nvSpPr>
          <p:spPr bwMode="auto">
            <a:xfrm>
              <a:off x="1035" y="2608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66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6600CC"/>
                  </a:solidFill>
                  <a:ea typeface="宋体" charset="-122"/>
                </a:rPr>
                <a:t>2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5437" name="Oval 75"/>
            <p:cNvSpPr>
              <a:spLocks noChangeArrowheads="1"/>
            </p:cNvSpPr>
            <p:nvPr/>
          </p:nvSpPr>
          <p:spPr bwMode="auto">
            <a:xfrm>
              <a:off x="2240" y="2608"/>
              <a:ext cx="356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66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6600CC"/>
                  </a:solidFill>
                  <a:ea typeface="宋体" charset="-122"/>
                </a:rPr>
                <a:t>5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5438" name="Oval 76"/>
            <p:cNvSpPr>
              <a:spLocks noChangeArrowheads="1"/>
            </p:cNvSpPr>
            <p:nvPr/>
          </p:nvSpPr>
          <p:spPr bwMode="auto">
            <a:xfrm>
              <a:off x="3578" y="2608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66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6600CC"/>
                  </a:solidFill>
                  <a:ea typeface="宋体" charset="-122"/>
                </a:rPr>
                <a:t>8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5439" name="Oval 77"/>
            <p:cNvSpPr>
              <a:spLocks noChangeArrowheads="1"/>
            </p:cNvSpPr>
            <p:nvPr/>
          </p:nvSpPr>
          <p:spPr bwMode="auto">
            <a:xfrm>
              <a:off x="4960" y="2608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6600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6600CC"/>
                  </a:solidFill>
                  <a:ea typeface="宋体" charset="-122"/>
                </a:rPr>
                <a:t>11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5440" name="Oval 78"/>
            <p:cNvSpPr>
              <a:spLocks noChangeArrowheads="1"/>
            </p:cNvSpPr>
            <p:nvPr/>
          </p:nvSpPr>
          <p:spPr bwMode="auto">
            <a:xfrm>
              <a:off x="1035" y="1792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3333FF"/>
                  </a:solidFill>
                  <a:ea typeface="宋体" charset="-122"/>
                </a:rPr>
                <a:t>3</a:t>
              </a:r>
              <a:endParaRPr lang="en-US" altLang="zh-CN" sz="2400" b="0">
                <a:solidFill>
                  <a:srgbClr val="3333FF"/>
                </a:solidFill>
                <a:ea typeface="宋体" charset="-122"/>
              </a:endParaRPr>
            </a:p>
          </p:txBody>
        </p:sp>
        <p:sp>
          <p:nvSpPr>
            <p:cNvPr id="15441" name="Oval 79"/>
            <p:cNvSpPr>
              <a:spLocks noChangeArrowheads="1"/>
            </p:cNvSpPr>
            <p:nvPr/>
          </p:nvSpPr>
          <p:spPr bwMode="auto">
            <a:xfrm>
              <a:off x="4024" y="1792"/>
              <a:ext cx="357" cy="336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3333FF"/>
                  </a:solidFill>
                  <a:ea typeface="宋体" charset="-122"/>
                </a:rPr>
                <a:t>9</a:t>
              </a:r>
              <a:endParaRPr lang="en-US" altLang="zh-CN" sz="2400">
                <a:solidFill>
                  <a:srgbClr val="3333FF"/>
                </a:solidFill>
                <a:ea typeface="宋体" charset="-122"/>
              </a:endParaRPr>
            </a:p>
          </p:txBody>
        </p:sp>
      </p:grpSp>
      <p:graphicFrame>
        <p:nvGraphicFramePr>
          <p:cNvPr id="490605" name="Object 109"/>
          <p:cNvGraphicFramePr>
            <a:graphicFrameLocks noChangeAspect="1"/>
          </p:cNvGraphicFramePr>
          <p:nvPr/>
        </p:nvGraphicFramePr>
        <p:xfrm>
          <a:off x="2720975" y="1828800"/>
          <a:ext cx="190341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6" name="Equation" r:id="rId3" imgW="850531" imgH="431613" progId="Equation.3">
                  <p:embed/>
                </p:oleObj>
              </mc:Choice>
              <mc:Fallback>
                <p:oleObj name="Equation" r:id="rId3" imgW="850531" imgH="431613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1828800"/>
                        <a:ext cx="1903413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606" name="Object 110"/>
          <p:cNvGraphicFramePr>
            <a:graphicFrameLocks noChangeAspect="1"/>
          </p:cNvGraphicFramePr>
          <p:nvPr/>
        </p:nvGraphicFramePr>
        <p:xfrm>
          <a:off x="5541963" y="2055813"/>
          <a:ext cx="11382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7" name="Equation" r:id="rId5" imgW="508000" imgH="228600" progId="Equation.3">
                  <p:embed/>
                </p:oleObj>
              </mc:Choice>
              <mc:Fallback>
                <p:oleObj name="Equation" r:id="rId5" imgW="508000" imgH="2286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2055813"/>
                        <a:ext cx="113823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/>
          <p:nvPr/>
        </p:nvSpPr>
        <p:spPr bwMode="auto">
          <a:xfrm>
            <a:off x="1105803" y="1340768"/>
            <a:ext cx="576947" cy="580107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0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0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0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0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BB0E6-6077-44E5-9231-D47CEA6E465B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静态搜索树</a:t>
            </a:r>
            <a:endParaRPr lang="zh-CN" altLang="zh-CN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静态次优搜索树（</a:t>
            </a:r>
            <a:r>
              <a:rPr lang="en-US" altLang="zh-CN" dirty="0" smtClean="0"/>
              <a:t>Nearly Optimal Search Tree</a:t>
            </a:r>
            <a:r>
              <a:rPr lang="zh-CN" altLang="en-US" dirty="0" smtClean="0"/>
              <a:t>）</a:t>
            </a:r>
          </a:p>
          <a:p>
            <a:pPr eaLnBrk="1" hangingPunct="1"/>
            <a:r>
              <a:rPr lang="zh-CN" altLang="en-US" dirty="0" smtClean="0"/>
              <a:t>构造方法：</a:t>
            </a:r>
          </a:p>
          <a:p>
            <a:pPr eaLnBrk="1" hangingPunct="1"/>
            <a:r>
              <a:rPr lang="zh-CN" altLang="en-US" dirty="0"/>
              <a:t>已知</a:t>
            </a:r>
            <a:r>
              <a:rPr lang="zh-CN" altLang="en-US" dirty="0" smtClean="0"/>
              <a:t>所有记录按照其关键字</a:t>
            </a:r>
            <a:r>
              <a:rPr lang="zh-CN" altLang="en-US" dirty="0"/>
              <a:t>大小</a:t>
            </a:r>
            <a:r>
              <a:rPr lang="zh-CN" altLang="en-US" dirty="0" smtClean="0"/>
              <a:t>排序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                （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l</a:t>
            </a:r>
            <a:r>
              <a:rPr lang="en-US" altLang="zh-CN" dirty="0" smtClean="0"/>
              <a:t> , 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l</a:t>
            </a:r>
            <a:r>
              <a:rPr lang="en-US" altLang="zh-CN" baseline="-25000" dirty="0" smtClean="0"/>
              <a:t>+1</a:t>
            </a:r>
            <a:r>
              <a:rPr lang="en-US" altLang="zh-CN" dirty="0" smtClean="0"/>
              <a:t>,  ……, 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m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）在上述序列中取出第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个记录作为根节点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使得下列值最小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491524" name="Object 4"/>
          <p:cNvGraphicFramePr>
            <a:graphicFrameLocks noChangeAspect="1"/>
          </p:cNvGraphicFramePr>
          <p:nvPr/>
        </p:nvGraphicFramePr>
        <p:xfrm>
          <a:off x="2514600" y="3962400"/>
          <a:ext cx="28971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3" name="Equation" r:id="rId3" imgW="1295400" imgH="482600" progId="Equation.3">
                  <p:embed/>
                </p:oleObj>
              </mc:Choice>
              <mc:Fallback>
                <p:oleObj name="Equation" r:id="rId3" imgW="1295400" imgH="4826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2897188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304800" y="5280025"/>
            <a:ext cx="84224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0" lang="en-US" altLang="zh-CN" dirty="0"/>
              <a:t>  </a:t>
            </a:r>
            <a:r>
              <a:rPr kumimoji="0" lang="en-US" altLang="zh-CN" dirty="0" smtClean="0"/>
              <a:t>2</a:t>
            </a:r>
            <a:r>
              <a:rPr kumimoji="0" lang="zh-CN" altLang="en-US" dirty="0" smtClean="0"/>
              <a:t>）按照上述步骤分别</a:t>
            </a:r>
            <a:r>
              <a:rPr kumimoji="0" lang="zh-CN" altLang="en-US" dirty="0"/>
              <a:t>递归的构造左子树和右子树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0BD1E-64DE-4BDC-8784-466337484FAE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9.1.3 </a:t>
            </a:r>
            <a:r>
              <a:rPr lang="zh-CN" altLang="en-US" dirty="0" smtClean="0"/>
              <a:t>索引顺序表的查找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查找表的组织</a:t>
            </a:r>
            <a:r>
              <a:rPr lang="zh-CN" altLang="en-US" smtClean="0"/>
              <a:t>：分块索引</a:t>
            </a:r>
            <a:r>
              <a:rPr lang="en-US" altLang="zh-CN" smtClean="0"/>
              <a:t>, </a:t>
            </a:r>
            <a:r>
              <a:rPr lang="zh-CN" altLang="en-US" smtClean="0"/>
              <a:t>除表本身以外</a:t>
            </a:r>
            <a:r>
              <a:rPr lang="en-US" altLang="zh-CN" smtClean="0"/>
              <a:t>, </a:t>
            </a:r>
            <a:r>
              <a:rPr lang="zh-CN" altLang="en-US" smtClean="0"/>
              <a:t>尚需建立一个“</a:t>
            </a:r>
            <a:r>
              <a:rPr lang="zh-CN" altLang="en-US" smtClean="0">
                <a:solidFill>
                  <a:srgbClr val="FF0000"/>
                </a:solidFill>
              </a:rPr>
              <a:t>索引表</a:t>
            </a:r>
            <a:r>
              <a:rPr lang="zh-CN" altLang="en-US" smtClean="0"/>
              <a:t>”。</a:t>
            </a:r>
          </a:p>
        </p:txBody>
      </p:sp>
      <p:sp>
        <p:nvSpPr>
          <p:cNvPr id="41989" name="Rectangle 33"/>
          <p:cNvSpPr>
            <a:spLocks noChangeArrowheads="1"/>
          </p:cNvSpPr>
          <p:nvPr/>
        </p:nvSpPr>
        <p:spPr bwMode="auto">
          <a:xfrm>
            <a:off x="4800600" y="5900738"/>
            <a:ext cx="1979613" cy="528637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最大关键字</a:t>
            </a:r>
          </a:p>
        </p:txBody>
      </p:sp>
      <p:sp>
        <p:nvSpPr>
          <p:cNvPr id="41990" name="Rectangle 34"/>
          <p:cNvSpPr>
            <a:spLocks noChangeArrowheads="1"/>
          </p:cNvSpPr>
          <p:nvPr/>
        </p:nvSpPr>
        <p:spPr bwMode="auto">
          <a:xfrm>
            <a:off x="6781800" y="5900738"/>
            <a:ext cx="1622425" cy="528637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起始地址</a:t>
            </a:r>
          </a:p>
        </p:txBody>
      </p:sp>
      <p:sp>
        <p:nvSpPr>
          <p:cNvPr id="287779" name="Text Box 35"/>
          <p:cNvSpPr txBox="1">
            <a:spLocks noChangeArrowheads="1"/>
          </p:cNvSpPr>
          <p:nvPr/>
        </p:nvSpPr>
        <p:spPr bwMode="auto">
          <a:xfrm>
            <a:off x="6072188" y="1905000"/>
            <a:ext cx="2786062" cy="1169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u="sng" dirty="0">
                <a:solidFill>
                  <a:srgbClr val="FF0000"/>
                </a:solidFill>
                <a:ea typeface="宋体" charset="-122"/>
              </a:rPr>
              <a:t>块间有序</a:t>
            </a:r>
          </a:p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块内无序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有序</a:t>
            </a:r>
          </a:p>
        </p:txBody>
      </p:sp>
      <p:sp>
        <p:nvSpPr>
          <p:cNvPr id="287780" name="Text Box 36"/>
          <p:cNvSpPr txBox="1">
            <a:spLocks noChangeArrowheads="1"/>
          </p:cNvSpPr>
          <p:nvPr/>
        </p:nvSpPr>
        <p:spPr bwMode="auto">
          <a:xfrm>
            <a:off x="611188" y="3644900"/>
            <a:ext cx="288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查找：</a:t>
            </a:r>
            <a:r>
              <a:rPr lang="en-US" altLang="zh-CN"/>
              <a:t>3</a:t>
            </a:r>
          </a:p>
        </p:txBody>
      </p:sp>
      <p:sp>
        <p:nvSpPr>
          <p:cNvPr id="287781" name="Rectangle 37"/>
          <p:cNvSpPr>
            <a:spLocks noChangeArrowheads="1"/>
          </p:cNvSpPr>
          <p:nvPr/>
        </p:nvSpPr>
        <p:spPr bwMode="auto">
          <a:xfrm>
            <a:off x="2268538" y="36449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90</a:t>
            </a:r>
          </a:p>
        </p:txBody>
      </p:sp>
      <p:sp>
        <p:nvSpPr>
          <p:cNvPr id="41994" name="Rectangle 39"/>
          <p:cNvSpPr>
            <a:spLocks noChangeArrowheads="1"/>
          </p:cNvSpPr>
          <p:nvPr/>
        </p:nvSpPr>
        <p:spPr bwMode="auto">
          <a:xfrm>
            <a:off x="179388" y="5805488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索引表</a:t>
            </a:r>
          </a:p>
        </p:txBody>
      </p:sp>
      <p:sp>
        <p:nvSpPr>
          <p:cNvPr id="287785" name="Rectangle 41"/>
          <p:cNvSpPr>
            <a:spLocks noChangeArrowheads="1"/>
          </p:cNvSpPr>
          <p:nvPr/>
        </p:nvSpPr>
        <p:spPr bwMode="auto">
          <a:xfrm>
            <a:off x="179388" y="2133600"/>
            <a:ext cx="8208962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0" lang="zh-CN" altLang="en-US">
                <a:solidFill>
                  <a:srgbClr val="A50021"/>
                </a:solidFill>
              </a:rPr>
              <a:t>查找方法</a:t>
            </a:r>
            <a:r>
              <a:rPr kumimoji="0" lang="zh-CN" altLang="en-US"/>
              <a:t>：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>
                <a:solidFill>
                  <a:srgbClr val="000066"/>
                </a:solidFill>
              </a:rPr>
              <a:t>1</a:t>
            </a:r>
            <a:r>
              <a:rPr kumimoji="0" lang="zh-CN" altLang="en-US">
                <a:solidFill>
                  <a:srgbClr val="000066"/>
                </a:solidFill>
              </a:rPr>
              <a:t>）由索引确定记录所在区间；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>
                <a:solidFill>
                  <a:srgbClr val="000066"/>
                </a:solidFill>
              </a:rPr>
              <a:t>2</a:t>
            </a:r>
            <a:r>
              <a:rPr kumimoji="0" lang="zh-CN" altLang="en-US">
                <a:solidFill>
                  <a:srgbClr val="000066"/>
                </a:solidFill>
              </a:rPr>
              <a:t>）在顺序表的某个区间内进行查找。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57659"/>
              </p:ext>
            </p:extLst>
          </p:nvPr>
        </p:nvGraphicFramePr>
        <p:xfrm>
          <a:off x="785813" y="4443413"/>
          <a:ext cx="785812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986"/>
                <a:gridCol w="587986"/>
                <a:gridCol w="587986"/>
                <a:gridCol w="587986"/>
                <a:gridCol w="587986"/>
                <a:gridCol w="587986"/>
                <a:gridCol w="587986"/>
                <a:gridCol w="587986"/>
                <a:gridCol w="587986"/>
                <a:gridCol w="587986"/>
                <a:gridCol w="587986"/>
                <a:gridCol w="587986"/>
                <a:gridCol w="8022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6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7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m-1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37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54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98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61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78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</a:t>
                      </a:r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47393"/>
              </p:ext>
            </p:extLst>
          </p:nvPr>
        </p:nvGraphicFramePr>
        <p:xfrm>
          <a:off x="1500188" y="5929313"/>
          <a:ext cx="26431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797"/>
                <a:gridCol w="660797"/>
                <a:gridCol w="660797"/>
                <a:gridCol w="6607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>
                    <a:solidFill>
                      <a:schemeClr val="accent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2051" name="Group 32"/>
          <p:cNvGrpSpPr>
            <a:grpSpLocks/>
          </p:cNvGrpSpPr>
          <p:nvPr/>
        </p:nvGrpSpPr>
        <p:grpSpPr bwMode="auto">
          <a:xfrm>
            <a:off x="1643063" y="5386388"/>
            <a:ext cx="2928937" cy="666750"/>
            <a:chOff x="1035" y="3009"/>
            <a:chExt cx="1845" cy="420"/>
          </a:xfrm>
        </p:grpSpPr>
        <p:sp>
          <p:nvSpPr>
            <p:cNvPr id="42052" name="Freeform 28"/>
            <p:cNvSpPr>
              <a:spLocks/>
            </p:cNvSpPr>
            <p:nvPr/>
          </p:nvSpPr>
          <p:spPr bwMode="auto">
            <a:xfrm>
              <a:off x="1035" y="3016"/>
              <a:ext cx="493" cy="393"/>
            </a:xfrm>
            <a:custGeom>
              <a:avLst/>
              <a:gdLst>
                <a:gd name="T0" fmla="*/ 310 w 554"/>
                <a:gd name="T1" fmla="*/ 250 h 440"/>
                <a:gd name="T2" fmla="*/ 310 w 554"/>
                <a:gd name="T3" fmla="*/ 103 h 440"/>
                <a:gd name="T4" fmla="*/ 3 w 554"/>
                <a:gd name="T5" fmla="*/ 103 h 440"/>
                <a:gd name="T6" fmla="*/ 0 w 554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4"/>
                <a:gd name="T13" fmla="*/ 0 h 440"/>
                <a:gd name="T14" fmla="*/ 554 w 554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4" h="440">
                  <a:moveTo>
                    <a:pt x="554" y="440"/>
                  </a:moveTo>
                  <a:lnTo>
                    <a:pt x="554" y="180"/>
                  </a:lnTo>
                  <a:lnTo>
                    <a:pt x="3" y="180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F6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Freeform 29"/>
            <p:cNvSpPr>
              <a:spLocks/>
            </p:cNvSpPr>
            <p:nvPr/>
          </p:nvSpPr>
          <p:spPr bwMode="auto">
            <a:xfrm>
              <a:off x="2413" y="3009"/>
              <a:ext cx="467" cy="420"/>
            </a:xfrm>
            <a:custGeom>
              <a:avLst/>
              <a:gdLst>
                <a:gd name="T0" fmla="*/ 0 w 892"/>
                <a:gd name="T1" fmla="*/ 266 h 471"/>
                <a:gd name="T2" fmla="*/ 0 w 892"/>
                <a:gd name="T3" fmla="*/ 106 h 471"/>
                <a:gd name="T4" fmla="*/ 35 w 892"/>
                <a:gd name="T5" fmla="*/ 108 h 471"/>
                <a:gd name="T6" fmla="*/ 35 w 892"/>
                <a:gd name="T7" fmla="*/ 0 h 4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2"/>
                <a:gd name="T13" fmla="*/ 0 h 471"/>
                <a:gd name="T14" fmla="*/ 892 w 892"/>
                <a:gd name="T15" fmla="*/ 471 h 4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2" h="471">
                  <a:moveTo>
                    <a:pt x="0" y="471"/>
                  </a:moveTo>
                  <a:lnTo>
                    <a:pt x="0" y="188"/>
                  </a:lnTo>
                  <a:lnTo>
                    <a:pt x="892" y="192"/>
                  </a:lnTo>
                  <a:lnTo>
                    <a:pt x="892" y="0"/>
                  </a:lnTo>
                </a:path>
              </a:pathLst>
            </a:custGeom>
            <a:noFill/>
            <a:ln w="38100" cap="rnd">
              <a:solidFill>
                <a:srgbClr val="FF6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79" grpId="0" animBg="1" autoUpdateAnimBg="0"/>
      <p:bldP spid="287780" grpId="0"/>
      <p:bldP spid="287781" grpId="0"/>
      <p:bldP spid="28778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300DF-CE4C-49EC-931F-D3D01259B0BD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9.1.3 </a:t>
            </a:r>
            <a:r>
              <a:rPr lang="zh-CN" altLang="en-US" dirty="0" smtClean="0"/>
              <a:t>索引顺序表的查找</a:t>
            </a:r>
            <a:endParaRPr lang="zh-CN" altLang="zh-CN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索引顺序查找的过程也是一个“</a:t>
            </a:r>
            <a:r>
              <a:rPr lang="zh-CN" altLang="en-US" smtClean="0">
                <a:solidFill>
                  <a:srgbClr val="A50021"/>
                </a:solidFill>
              </a:rPr>
              <a:t>缩小区间</a:t>
            </a:r>
            <a:r>
              <a:rPr lang="zh-CN" altLang="en-US" smtClean="0"/>
              <a:t>”的查找过程</a:t>
            </a:r>
          </a:p>
          <a:p>
            <a:pPr eaLnBrk="1" hangingPunct="1"/>
            <a:r>
              <a:rPr kumimoji="1" lang="zh-CN" altLang="en-US" sz="3200" smtClean="0">
                <a:solidFill>
                  <a:srgbClr val="A50021"/>
                </a:solidFill>
              </a:rPr>
              <a:t>索引顺序查找的平均查找长度 </a:t>
            </a:r>
            <a:r>
              <a:rPr kumimoji="1" lang="en-US" altLang="zh-CN" sz="3200" smtClean="0">
                <a:solidFill>
                  <a:srgbClr val="A50021"/>
                </a:solidFill>
              </a:rPr>
              <a:t>=</a:t>
            </a:r>
          </a:p>
          <a:p>
            <a:pPr lvl="1" eaLnBrk="1" hangingPunct="1"/>
            <a:r>
              <a:rPr kumimoji="1" lang="zh-CN" altLang="en-US" sz="3200" smtClean="0">
                <a:solidFill>
                  <a:srgbClr val="3333FF"/>
                </a:solidFill>
              </a:rPr>
              <a:t>查找“索引”的平均查找长度</a:t>
            </a:r>
            <a:r>
              <a:rPr kumimoji="1" lang="zh-CN" altLang="en-US" sz="3200" b="0" smtClean="0"/>
              <a:t>  </a:t>
            </a:r>
            <a:r>
              <a:rPr kumimoji="1" lang="en-US" altLang="zh-CN" sz="3200" smtClean="0">
                <a:solidFill>
                  <a:srgbClr val="006600"/>
                </a:solidFill>
              </a:rPr>
              <a:t>+  </a:t>
            </a:r>
          </a:p>
          <a:p>
            <a:pPr lvl="1" eaLnBrk="1" hangingPunct="1"/>
            <a:r>
              <a:rPr kumimoji="1" lang="zh-CN" altLang="en-US" sz="3200" smtClean="0">
                <a:solidFill>
                  <a:srgbClr val="006600"/>
                </a:solidFill>
              </a:rPr>
              <a:t>查找“顺序表”的平均查找长度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CFD4D-5ED6-4784-8F27-98048FA9404C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 </a:t>
            </a:r>
            <a:r>
              <a:rPr lang="zh-CN" altLang="en-US" smtClean="0"/>
              <a:t>静态查找表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846138" y="294322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</a:rPr>
              <a:t>ASL</a:t>
            </a: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716213" y="29432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最大</a:t>
            </a:r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4932363" y="29432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最小</a:t>
            </a:r>
          </a:p>
        </p:txBody>
      </p:sp>
      <p:sp>
        <p:nvSpPr>
          <p:cNvPr id="403463" name="Text Box 7"/>
          <p:cNvSpPr txBox="1">
            <a:spLocks noChangeArrowheads="1"/>
          </p:cNvSpPr>
          <p:nvPr/>
        </p:nvSpPr>
        <p:spPr bwMode="auto">
          <a:xfrm>
            <a:off x="6858000" y="29432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两者之间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17538" y="3473450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表结构</a:t>
            </a:r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1949450" y="347345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有序表、无序表</a:t>
            </a:r>
          </a:p>
        </p:txBody>
      </p: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4754563" y="34734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有序表</a:t>
            </a: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6705600" y="347345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分块有序表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19113" y="41830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存储结构</a:t>
            </a:r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2103438" y="4000500"/>
            <a:ext cx="20409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</a:rPr>
              <a:t>顺序存储结构</a:t>
            </a:r>
          </a:p>
          <a:p>
            <a:pPr eaLnBrk="1" hangingPunct="1"/>
            <a:r>
              <a:rPr lang="zh-CN" altLang="en-US" sz="2400" dirty="0">
                <a:latin typeface="楷体_GB2312" pitchFamily="49" charset="-122"/>
              </a:rPr>
              <a:t>或</a:t>
            </a:r>
            <a:r>
              <a:rPr lang="zh-CN" altLang="en-US" sz="2400" dirty="0" smtClean="0">
                <a:latin typeface="楷体_GB2312" pitchFamily="49" charset="-122"/>
              </a:rPr>
              <a:t>线性</a:t>
            </a:r>
            <a:r>
              <a:rPr lang="zh-CN" altLang="en-US" sz="2400" dirty="0">
                <a:latin typeface="楷体_GB2312" pitchFamily="49" charset="-122"/>
              </a:rPr>
              <a:t>链表</a:t>
            </a:r>
          </a:p>
        </p:txBody>
      </p: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4392613" y="418306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顺序存储结构</a:t>
            </a:r>
          </a:p>
        </p:txBody>
      </p:sp>
      <p:sp>
        <p:nvSpPr>
          <p:cNvPr id="403471" name="Text Box 15"/>
          <p:cNvSpPr txBox="1">
            <a:spLocks noChangeArrowheads="1"/>
          </p:cNvSpPr>
          <p:nvPr/>
        </p:nvSpPr>
        <p:spPr bwMode="auto">
          <a:xfrm>
            <a:off x="6551613" y="4000500"/>
            <a:ext cx="20409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</a:rPr>
              <a:t>顺序存储结构</a:t>
            </a:r>
          </a:p>
          <a:p>
            <a:pPr eaLnBrk="1" hangingPunct="1"/>
            <a:r>
              <a:rPr lang="zh-CN" altLang="en-US" sz="2400" dirty="0" smtClean="0">
                <a:latin typeface="楷体_GB2312" pitchFamily="49" charset="-122"/>
              </a:rPr>
              <a:t>或线性</a:t>
            </a:r>
            <a:r>
              <a:rPr lang="zh-CN" altLang="en-US" sz="2400" dirty="0">
                <a:latin typeface="楷体_GB2312" pitchFamily="49" charset="-122"/>
              </a:rPr>
              <a:t>链表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228850" y="25368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顺序查找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597400" y="25368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折半查找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6950075" y="25288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分块查找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452438" y="2968625"/>
            <a:ext cx="825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431800" y="2544763"/>
            <a:ext cx="8277225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1989138" y="2560638"/>
            <a:ext cx="0" cy="230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4357688" y="2544763"/>
            <a:ext cx="0" cy="232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flipH="1">
            <a:off x="6551613" y="2544763"/>
            <a:ext cx="0" cy="232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431800" y="3427413"/>
            <a:ext cx="827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31800" y="3968750"/>
            <a:ext cx="827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395288" y="1412875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查找方法比较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2" grpId="0"/>
      <p:bldP spid="403463" grpId="0"/>
      <p:bldP spid="403465" grpId="0"/>
      <p:bldP spid="403466" grpId="0"/>
      <p:bldP spid="403467" grpId="0"/>
      <p:bldP spid="403469" grpId="0"/>
      <p:bldP spid="403470" grpId="0"/>
      <p:bldP spid="40347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B7C67-8DB0-4299-8C3A-4CA2EEC70AD4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9.2 </a:t>
            </a:r>
            <a:r>
              <a:rPr lang="zh-CN" altLang="en-US" smtClean="0"/>
              <a:t>动态查找树表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9.2.1 </a:t>
            </a:r>
            <a:r>
              <a:rPr lang="zh-CN" altLang="en-US" smtClean="0"/>
              <a:t>二叉排序树（二叉查找树）</a:t>
            </a:r>
          </a:p>
          <a:p>
            <a:pPr eaLnBrk="1" hangingPunct="1"/>
            <a:r>
              <a:rPr lang="en-US" altLang="zh-CN" smtClean="0"/>
              <a:t>9.2.2 </a:t>
            </a:r>
            <a:r>
              <a:rPr lang="zh-CN" altLang="en-US" smtClean="0"/>
              <a:t>二叉平衡树</a:t>
            </a:r>
          </a:p>
          <a:p>
            <a:pPr eaLnBrk="1" hangingPunct="1"/>
            <a:r>
              <a:rPr lang="en-US" altLang="zh-CN" smtClean="0"/>
              <a:t>9.2.3 B - </a:t>
            </a:r>
            <a:r>
              <a:rPr lang="zh-CN" altLang="en-US" smtClean="0"/>
              <a:t>树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06575-3563-4F9F-955B-416455502764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什么是关键字？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关键字</a:t>
            </a:r>
            <a:r>
              <a:rPr lang="zh-CN" altLang="en-US" smtClean="0"/>
              <a:t>：是数据元素（或记录）中某个数据项的值</a:t>
            </a:r>
            <a:r>
              <a:rPr lang="en-US" altLang="zh-CN" smtClean="0"/>
              <a:t>, </a:t>
            </a:r>
            <a:r>
              <a:rPr lang="zh-CN" altLang="en-US" smtClean="0"/>
              <a:t>用以标识（识别）一个数据元素（或记录）。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主关键字</a:t>
            </a:r>
            <a:r>
              <a:rPr lang="zh-CN" altLang="en-US" smtClean="0"/>
              <a:t>：此关键字可以识别唯一的一个记录。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次关键字</a:t>
            </a:r>
            <a:r>
              <a:rPr lang="zh-CN" altLang="en-US" smtClean="0"/>
              <a:t>：此关键字能识别若干记录。</a:t>
            </a:r>
          </a:p>
          <a:p>
            <a:pPr eaLnBrk="1" hangingPunct="1"/>
            <a:endParaRPr lang="en-US" altLang="zh-CN" smtClean="0"/>
          </a:p>
        </p:txBody>
      </p:sp>
      <p:sp useBgFill="1"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116013" y="3644900"/>
            <a:ext cx="7053262" cy="2667000"/>
          </a:xfrm>
          <a:prstGeom prst="rect">
            <a:avLst/>
          </a:prstGeom>
          <a:ln w="127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</a:rPr>
              <a:t>学号     姓名    专业     年龄</a:t>
            </a:r>
            <a:br>
              <a:rPr lang="zh-CN" altLang="en-US">
                <a:latin typeface="楷体_GB2312" pitchFamily="49" charset="-122"/>
              </a:rPr>
            </a:br>
            <a:r>
              <a:rPr lang="zh-CN" altLang="en-US">
                <a:latin typeface="楷体_GB2312" pitchFamily="49" charset="-122"/>
              </a:rPr>
              <a:t> </a:t>
            </a:r>
            <a:r>
              <a:rPr lang="en-US" altLang="zh-CN">
                <a:latin typeface="楷体_GB2312" pitchFamily="49" charset="-122"/>
              </a:rPr>
              <a:t>20030001  </a:t>
            </a:r>
            <a:r>
              <a:rPr lang="zh-CN" altLang="en-US">
                <a:latin typeface="楷体_GB2312" pitchFamily="49" charset="-122"/>
              </a:rPr>
              <a:t>王洪   计算机     </a:t>
            </a:r>
            <a:r>
              <a:rPr lang="en-US" altLang="zh-CN">
                <a:latin typeface="楷体_GB2312" pitchFamily="49" charset="-122"/>
              </a:rPr>
              <a:t>17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20030002  </a:t>
            </a:r>
            <a:r>
              <a:rPr lang="zh-CN" altLang="en-US">
                <a:latin typeface="楷体_GB2312" pitchFamily="49" charset="-122"/>
              </a:rPr>
              <a:t>李文   计算机     </a:t>
            </a:r>
            <a:r>
              <a:rPr lang="en-US" altLang="zh-CN">
                <a:latin typeface="楷体_GB2312" pitchFamily="49" charset="-122"/>
              </a:rPr>
              <a:t>18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20030003  </a:t>
            </a:r>
            <a:r>
              <a:rPr lang="zh-CN" altLang="en-US">
                <a:latin typeface="楷体_GB2312" pitchFamily="49" charset="-122"/>
              </a:rPr>
              <a:t>谢军   计算机     </a:t>
            </a:r>
            <a:r>
              <a:rPr lang="en-US" altLang="zh-CN">
                <a:latin typeface="楷体_GB2312" pitchFamily="49" charset="-122"/>
              </a:rPr>
              <a:t>18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20030004  </a:t>
            </a:r>
            <a:r>
              <a:rPr lang="zh-CN" altLang="en-US">
                <a:latin typeface="楷体_GB2312" pitchFamily="49" charset="-122"/>
              </a:rPr>
              <a:t>张辉   信息工程   </a:t>
            </a:r>
            <a:r>
              <a:rPr lang="en-US" altLang="zh-CN">
                <a:latin typeface="楷体_GB2312" pitchFamily="49" charset="-122"/>
              </a:rPr>
              <a:t>20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20030005  </a:t>
            </a:r>
            <a:r>
              <a:rPr lang="zh-CN" altLang="en-US">
                <a:latin typeface="楷体_GB2312" pitchFamily="49" charset="-122"/>
              </a:rPr>
              <a:t>李文   信息工程   </a:t>
            </a:r>
            <a:r>
              <a:rPr lang="en-US" altLang="zh-CN">
                <a:latin typeface="楷体_GB2312" pitchFamily="49" charset="-122"/>
              </a:rPr>
              <a:t>19</a:t>
            </a:r>
            <a:endParaRPr lang="en-US" altLang="zh-CN">
              <a:solidFill>
                <a:srgbClr val="FFFF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105FF-68A7-4299-9262-417347A0C620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9.2.1 </a:t>
            </a:r>
            <a:r>
              <a:rPr lang="zh-CN" altLang="en-US" dirty="0" smtClean="0"/>
              <a:t>二叉排序树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zh-CN" smtClean="0"/>
              <a:t>1</a:t>
            </a:r>
            <a:r>
              <a:rPr lang="zh-CN" altLang="en-US" smtClean="0"/>
              <a:t>－定义：</a:t>
            </a:r>
            <a:r>
              <a:rPr lang="zh-CN" altLang="en-US" smtClean="0">
                <a:solidFill>
                  <a:srgbClr val="A50021"/>
                </a:solidFill>
              </a:rPr>
              <a:t>二叉排序树</a:t>
            </a:r>
            <a:r>
              <a:rPr lang="zh-CN" altLang="en-US" smtClean="0"/>
              <a:t>或者是一棵空树；或者是具有如下特性的二叉树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mtClean="0"/>
              <a:t>若它的</a:t>
            </a:r>
            <a:r>
              <a:rPr lang="zh-CN" altLang="en-US" smtClean="0">
                <a:solidFill>
                  <a:srgbClr val="A50021"/>
                </a:solidFill>
              </a:rPr>
              <a:t>左子树</a:t>
            </a:r>
            <a:r>
              <a:rPr lang="zh-CN" altLang="en-US" smtClean="0"/>
              <a:t>不空</a:t>
            </a:r>
            <a:r>
              <a:rPr lang="en-US" altLang="zh-CN" smtClean="0"/>
              <a:t>, </a:t>
            </a:r>
            <a:r>
              <a:rPr lang="zh-CN" altLang="en-US" smtClean="0"/>
              <a:t>则左子树上所有结点的值均</a:t>
            </a:r>
            <a:r>
              <a:rPr lang="zh-CN" altLang="en-US" smtClean="0">
                <a:solidFill>
                  <a:srgbClr val="A50021"/>
                </a:solidFill>
              </a:rPr>
              <a:t>小于根结点</a:t>
            </a:r>
            <a:r>
              <a:rPr lang="zh-CN" altLang="en-US" smtClean="0"/>
              <a:t>的值；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mtClean="0"/>
              <a:t>若它的</a:t>
            </a:r>
            <a:r>
              <a:rPr lang="zh-CN" altLang="en-US" smtClean="0">
                <a:solidFill>
                  <a:srgbClr val="A50021"/>
                </a:solidFill>
              </a:rPr>
              <a:t>右子树</a:t>
            </a:r>
            <a:r>
              <a:rPr lang="zh-CN" altLang="en-US" smtClean="0"/>
              <a:t>不空</a:t>
            </a:r>
            <a:r>
              <a:rPr lang="en-US" altLang="zh-CN" smtClean="0"/>
              <a:t>, </a:t>
            </a:r>
            <a:r>
              <a:rPr lang="zh-CN" altLang="en-US" smtClean="0"/>
              <a:t>则右子树上所有结点的值均</a:t>
            </a:r>
            <a:r>
              <a:rPr lang="zh-CN" altLang="en-US" smtClean="0">
                <a:solidFill>
                  <a:srgbClr val="A50021"/>
                </a:solidFill>
              </a:rPr>
              <a:t>大于根结点</a:t>
            </a:r>
            <a:r>
              <a:rPr lang="zh-CN" altLang="en-US" smtClean="0"/>
              <a:t>的值；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mtClean="0"/>
              <a:t>它的左、右子树也都分别是二叉排序树</a:t>
            </a: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2514600" y="4876800"/>
            <a:ext cx="30511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A50021"/>
                </a:solidFill>
              </a:rPr>
              <a:t>左</a:t>
            </a:r>
            <a:r>
              <a:rPr kumimoji="0" lang="zh-CN" altLang="en-US"/>
              <a:t>子树</a:t>
            </a:r>
            <a:r>
              <a:rPr kumimoji="0" lang="zh-CN" altLang="en-US">
                <a:solidFill>
                  <a:srgbClr val="A50021"/>
                </a:solidFill>
              </a:rPr>
              <a:t>小</a:t>
            </a:r>
            <a:r>
              <a:rPr kumimoji="0" lang="zh-CN" altLang="en-US"/>
              <a:t>于根结点</a:t>
            </a:r>
          </a:p>
          <a:p>
            <a:r>
              <a:rPr kumimoji="0" lang="zh-CN" altLang="en-US">
                <a:solidFill>
                  <a:srgbClr val="A50021"/>
                </a:solidFill>
              </a:rPr>
              <a:t>右</a:t>
            </a:r>
            <a:r>
              <a:rPr kumimoji="0" lang="zh-CN" altLang="en-US"/>
              <a:t>子树</a:t>
            </a:r>
            <a:r>
              <a:rPr kumimoji="0" lang="zh-CN" altLang="en-US">
                <a:solidFill>
                  <a:srgbClr val="A50021"/>
                </a:solidFill>
              </a:rPr>
              <a:t>大</a:t>
            </a:r>
            <a:r>
              <a:rPr kumimoji="0" lang="zh-CN" altLang="en-US"/>
              <a:t>于根结点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32B55-3A9B-44F9-8A69-50FE528F5936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55650" y="981075"/>
            <a:ext cx="7129463" cy="4105275"/>
            <a:chOff x="240" y="240"/>
            <a:chExt cx="4944" cy="2880"/>
          </a:xfrm>
        </p:grpSpPr>
        <p:sp>
          <p:nvSpPr>
            <p:cNvPr id="47114" name="Line 24"/>
            <p:cNvSpPr>
              <a:spLocks noChangeShapeType="1"/>
            </p:cNvSpPr>
            <p:nvPr/>
          </p:nvSpPr>
          <p:spPr bwMode="auto">
            <a:xfrm>
              <a:off x="4416" y="2448"/>
              <a:ext cx="432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Oval 2"/>
            <p:cNvSpPr>
              <a:spLocks noChangeArrowheads="1"/>
            </p:cNvSpPr>
            <p:nvPr/>
          </p:nvSpPr>
          <p:spPr bwMode="auto">
            <a:xfrm>
              <a:off x="2640" y="240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16" name="Oval 3"/>
            <p:cNvSpPr>
              <a:spLocks noChangeArrowheads="1"/>
            </p:cNvSpPr>
            <p:nvPr/>
          </p:nvSpPr>
          <p:spPr bwMode="auto">
            <a:xfrm>
              <a:off x="1632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17" name="Oval 4"/>
            <p:cNvSpPr>
              <a:spLocks noChangeArrowheads="1"/>
            </p:cNvSpPr>
            <p:nvPr/>
          </p:nvSpPr>
          <p:spPr bwMode="auto">
            <a:xfrm>
              <a:off x="3744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18" name="Oval 5"/>
            <p:cNvSpPr>
              <a:spLocks noChangeArrowheads="1"/>
            </p:cNvSpPr>
            <p:nvPr/>
          </p:nvSpPr>
          <p:spPr bwMode="auto">
            <a:xfrm>
              <a:off x="672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19" name="Oval 6"/>
            <p:cNvSpPr>
              <a:spLocks noChangeArrowheads="1"/>
            </p:cNvSpPr>
            <p:nvPr/>
          </p:nvSpPr>
          <p:spPr bwMode="auto">
            <a:xfrm>
              <a:off x="4704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90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0" name="Oval 7"/>
            <p:cNvSpPr>
              <a:spLocks noChangeArrowheads="1"/>
            </p:cNvSpPr>
            <p:nvPr/>
          </p:nvSpPr>
          <p:spPr bwMode="auto">
            <a:xfrm>
              <a:off x="240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1" name="Oval 8"/>
            <p:cNvSpPr>
              <a:spLocks noChangeArrowheads="1"/>
            </p:cNvSpPr>
            <p:nvPr/>
          </p:nvSpPr>
          <p:spPr bwMode="auto">
            <a:xfrm>
              <a:off x="4080" y="2112"/>
              <a:ext cx="480" cy="384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85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2" name="Oval 9"/>
            <p:cNvSpPr>
              <a:spLocks noChangeArrowheads="1"/>
            </p:cNvSpPr>
            <p:nvPr/>
          </p:nvSpPr>
          <p:spPr bwMode="auto">
            <a:xfrm>
              <a:off x="2640" y="1392"/>
              <a:ext cx="480" cy="384"/>
            </a:xfrm>
            <a:prstGeom prst="ellipse">
              <a:avLst/>
            </a:prstGeom>
            <a:solidFill>
              <a:schemeClr val="bg1"/>
            </a:solidFill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3" name="Oval 10"/>
            <p:cNvSpPr>
              <a:spLocks noChangeArrowheads="1"/>
            </p:cNvSpPr>
            <p:nvPr/>
          </p:nvSpPr>
          <p:spPr bwMode="auto">
            <a:xfrm>
              <a:off x="2064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35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4" name="Oval 11"/>
            <p:cNvSpPr>
              <a:spLocks noChangeArrowheads="1"/>
            </p:cNvSpPr>
            <p:nvPr/>
          </p:nvSpPr>
          <p:spPr bwMode="auto">
            <a:xfrm>
              <a:off x="1152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25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5" name="Oval 12"/>
            <p:cNvSpPr>
              <a:spLocks noChangeArrowheads="1"/>
            </p:cNvSpPr>
            <p:nvPr/>
          </p:nvSpPr>
          <p:spPr bwMode="auto">
            <a:xfrm>
              <a:off x="768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23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6" name="Oval 13"/>
            <p:cNvSpPr>
              <a:spLocks noChangeArrowheads="1"/>
            </p:cNvSpPr>
            <p:nvPr/>
          </p:nvSpPr>
          <p:spPr bwMode="auto">
            <a:xfrm>
              <a:off x="4704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88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127" name="Line 14"/>
            <p:cNvSpPr>
              <a:spLocks noChangeShapeType="1"/>
            </p:cNvSpPr>
            <p:nvPr/>
          </p:nvSpPr>
          <p:spPr bwMode="auto">
            <a:xfrm flipH="1">
              <a:off x="2064" y="528"/>
              <a:ext cx="576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15"/>
            <p:cNvSpPr>
              <a:spLocks noChangeShapeType="1"/>
            </p:cNvSpPr>
            <p:nvPr/>
          </p:nvSpPr>
          <p:spPr bwMode="auto">
            <a:xfrm flipH="1">
              <a:off x="1104" y="1104"/>
              <a:ext cx="528" cy="336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Line 16"/>
            <p:cNvSpPr>
              <a:spLocks noChangeShapeType="1"/>
            </p:cNvSpPr>
            <p:nvPr/>
          </p:nvSpPr>
          <p:spPr bwMode="auto">
            <a:xfrm>
              <a:off x="3072" y="528"/>
              <a:ext cx="720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17"/>
            <p:cNvSpPr>
              <a:spLocks noChangeShapeType="1"/>
            </p:cNvSpPr>
            <p:nvPr/>
          </p:nvSpPr>
          <p:spPr bwMode="auto">
            <a:xfrm>
              <a:off x="2064" y="1104"/>
              <a:ext cx="62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18"/>
            <p:cNvSpPr>
              <a:spLocks noChangeShapeType="1"/>
            </p:cNvSpPr>
            <p:nvPr/>
          </p:nvSpPr>
          <p:spPr bwMode="auto">
            <a:xfrm flipH="1">
              <a:off x="480" y="1776"/>
              <a:ext cx="28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19"/>
            <p:cNvSpPr>
              <a:spLocks noChangeShapeType="1"/>
            </p:cNvSpPr>
            <p:nvPr/>
          </p:nvSpPr>
          <p:spPr bwMode="auto">
            <a:xfrm>
              <a:off x="1008" y="1728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20"/>
            <p:cNvSpPr>
              <a:spLocks noChangeShapeType="1"/>
            </p:cNvSpPr>
            <p:nvPr/>
          </p:nvSpPr>
          <p:spPr bwMode="auto">
            <a:xfrm flipH="1">
              <a:off x="1008" y="2496"/>
              <a:ext cx="28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Line 21"/>
            <p:cNvSpPr>
              <a:spLocks noChangeShapeType="1"/>
            </p:cNvSpPr>
            <p:nvPr/>
          </p:nvSpPr>
          <p:spPr bwMode="auto">
            <a:xfrm flipH="1">
              <a:off x="2304" y="1728"/>
              <a:ext cx="38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" name="Line 22"/>
            <p:cNvSpPr>
              <a:spLocks noChangeShapeType="1"/>
            </p:cNvSpPr>
            <p:nvPr/>
          </p:nvSpPr>
          <p:spPr bwMode="auto">
            <a:xfrm>
              <a:off x="4224" y="1104"/>
              <a:ext cx="52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6" name="Line 23"/>
            <p:cNvSpPr>
              <a:spLocks noChangeShapeType="1"/>
            </p:cNvSpPr>
            <p:nvPr/>
          </p:nvSpPr>
          <p:spPr bwMode="auto">
            <a:xfrm flipH="1">
              <a:off x="4464" y="1776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787900" y="3068638"/>
            <a:ext cx="1176338" cy="1163637"/>
            <a:chOff x="3072" y="1680"/>
            <a:chExt cx="816" cy="816"/>
          </a:xfrm>
        </p:grpSpPr>
        <p:sp>
          <p:nvSpPr>
            <p:cNvPr id="47112" name="Line 36"/>
            <p:cNvSpPr>
              <a:spLocks noChangeShapeType="1"/>
            </p:cNvSpPr>
            <p:nvPr/>
          </p:nvSpPr>
          <p:spPr bwMode="auto">
            <a:xfrm>
              <a:off x="3072" y="1680"/>
              <a:ext cx="480" cy="48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Oval 37"/>
            <p:cNvSpPr>
              <a:spLocks noChangeArrowheads="1"/>
            </p:cNvSpPr>
            <p:nvPr/>
          </p:nvSpPr>
          <p:spPr bwMode="auto">
            <a:xfrm>
              <a:off x="3408" y="2160"/>
              <a:ext cx="480" cy="33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66</a:t>
              </a:r>
            </a:p>
          </p:txBody>
        </p:sp>
      </p:grpSp>
      <p:sp>
        <p:nvSpPr>
          <p:cNvPr id="67627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9.2.1 </a:t>
            </a:r>
            <a:r>
              <a:rPr lang="zh-CN" altLang="en-US" smtClean="0"/>
              <a:t>二叉排序树</a:t>
            </a:r>
          </a:p>
        </p:txBody>
      </p:sp>
      <p:sp>
        <p:nvSpPr>
          <p:cNvPr id="67629" name="Text Box 45"/>
          <p:cNvSpPr txBox="1">
            <a:spLocks noChangeArrowheads="1"/>
          </p:cNvSpPr>
          <p:nvPr/>
        </p:nvSpPr>
        <p:spPr bwMode="auto">
          <a:xfrm>
            <a:off x="395288" y="5157788"/>
            <a:ext cx="8281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中序遍历：</a:t>
            </a:r>
            <a:r>
              <a:rPr lang="en-US" altLang="zh-CN"/>
              <a:t>10-20-23-25-30-35-40-50-80-85-88-90</a:t>
            </a:r>
          </a:p>
        </p:txBody>
      </p:sp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395288" y="5762625"/>
            <a:ext cx="8281987" cy="103187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/>
              <a:t>图中加入节点</a:t>
            </a:r>
            <a:r>
              <a:rPr lang="en-US" altLang="zh-CN"/>
              <a:t>66</a:t>
            </a:r>
            <a:r>
              <a:rPr lang="zh-CN" altLang="en-US"/>
              <a:t>后</a:t>
            </a:r>
            <a:r>
              <a:rPr lang="en-US" altLang="zh-CN"/>
              <a:t>, </a:t>
            </a:r>
            <a:r>
              <a:rPr lang="zh-CN" altLang="en-US"/>
              <a:t>不再是二叉排序树！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/>
              <a:t>中序遍历：</a:t>
            </a:r>
            <a:r>
              <a:rPr lang="en-US" altLang="zh-CN"/>
              <a:t>10-20-23-25-30-35-40</a:t>
            </a:r>
            <a:r>
              <a:rPr lang="en-US" altLang="zh-CN">
                <a:solidFill>
                  <a:srgbClr val="FF0000"/>
                </a:solidFill>
              </a:rPr>
              <a:t>-66-</a:t>
            </a:r>
            <a:r>
              <a:rPr lang="en-US" altLang="zh-CN"/>
              <a:t>50-80-85-88-90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9" grpId="0"/>
      <p:bldP spid="676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2A821-559E-425E-BFA0-360C8484DC13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11188" y="1484313"/>
            <a:ext cx="8153400" cy="2155825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err="1">
                <a:solidFill>
                  <a:srgbClr val="800000"/>
                </a:solidFill>
                <a:ea typeface="宋体" charset="-122"/>
              </a:rPr>
              <a:t>typedef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US" altLang="zh-CN" dirty="0" err="1">
                <a:solidFill>
                  <a:srgbClr val="800000"/>
                </a:solidFill>
                <a:ea typeface="宋体" charset="-122"/>
              </a:rPr>
              <a:t>struct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US" altLang="zh-CN" dirty="0" err="1">
                <a:solidFill>
                  <a:srgbClr val="FF3300"/>
                </a:solidFill>
                <a:ea typeface="宋体" charset="-122"/>
              </a:rPr>
              <a:t>BiTNode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 { // </a:t>
            </a:r>
            <a:r>
              <a:rPr lang="zh-CN" altLang="en-US" dirty="0">
                <a:solidFill>
                  <a:srgbClr val="FF3300"/>
                </a:solidFill>
              </a:rPr>
              <a:t>结点结构</a:t>
            </a:r>
            <a:endParaRPr lang="zh-CN" altLang="en-US" dirty="0">
              <a:solidFill>
                <a:srgbClr val="800000"/>
              </a:solidFill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800000"/>
                </a:solidFill>
                <a:ea typeface="宋体" charset="-122"/>
              </a:rPr>
              <a:t>    </a:t>
            </a:r>
            <a:r>
              <a:rPr lang="en-US" altLang="zh-CN" smtClean="0">
                <a:solidFill>
                  <a:srgbClr val="800000"/>
                </a:solidFill>
                <a:ea typeface="宋体" charset="-122"/>
              </a:rPr>
              <a:t>TElemType      data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    </a:t>
            </a:r>
            <a:r>
              <a:rPr lang="en-US" altLang="zh-CN" dirty="0" err="1">
                <a:solidFill>
                  <a:srgbClr val="800000"/>
                </a:solidFill>
                <a:ea typeface="宋体" charset="-122"/>
              </a:rPr>
              <a:t>struct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US" altLang="zh-CN" dirty="0" err="1">
                <a:solidFill>
                  <a:srgbClr val="800000"/>
                </a:solidFill>
                <a:ea typeface="宋体" charset="-122"/>
              </a:rPr>
              <a:t>BiTNode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  *</a:t>
            </a:r>
            <a:r>
              <a:rPr lang="en-US" altLang="zh-CN" dirty="0" err="1">
                <a:solidFill>
                  <a:srgbClr val="800000"/>
                </a:solidFill>
                <a:ea typeface="宋体" charset="-122"/>
              </a:rPr>
              <a:t>lchild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,  *</a:t>
            </a:r>
            <a:r>
              <a:rPr lang="en-US" altLang="zh-CN" dirty="0" err="1">
                <a:solidFill>
                  <a:srgbClr val="800000"/>
                </a:solidFill>
                <a:ea typeface="宋体" charset="-122"/>
              </a:rPr>
              <a:t>rchild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; // </a:t>
            </a:r>
            <a:r>
              <a:rPr lang="zh-CN" altLang="en-US" dirty="0">
                <a:solidFill>
                  <a:srgbClr val="800000"/>
                </a:solidFill>
              </a:rPr>
              <a:t>左右孩子指针</a:t>
            </a:r>
            <a:endParaRPr lang="zh-CN" altLang="en-US" dirty="0">
              <a:solidFill>
                <a:srgbClr val="800000"/>
              </a:solidFill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} </a:t>
            </a:r>
            <a:r>
              <a:rPr lang="en-US" altLang="zh-CN" dirty="0" err="1">
                <a:solidFill>
                  <a:srgbClr val="800000"/>
                </a:solidFill>
                <a:ea typeface="宋体" charset="-122"/>
              </a:rPr>
              <a:t>BiTNode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,  *</a:t>
            </a:r>
            <a:r>
              <a:rPr lang="en-US" altLang="zh-CN" dirty="0" err="1">
                <a:solidFill>
                  <a:srgbClr val="800000"/>
                </a:solidFill>
                <a:ea typeface="宋体" charset="-122"/>
              </a:rPr>
              <a:t>BiTree</a:t>
            </a:r>
            <a:r>
              <a:rPr lang="en-US" altLang="zh-CN" dirty="0">
                <a:solidFill>
                  <a:srgbClr val="800000"/>
                </a:solidFill>
                <a:ea typeface="宋体" charset="-122"/>
              </a:rPr>
              <a:t>;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609600" y="719138"/>
            <a:ext cx="5486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二叉排序树的存储结构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二叉链表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611188" y="3789363"/>
            <a:ext cx="8137525" cy="2452687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typedef struct  {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KeyType  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en-US" altLang="zh-CN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…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} TElemType;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3EB9C-927B-4722-98A4-70EDDAFC8AFC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－二叉排序树的查找算法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递归算法：</a:t>
            </a:r>
          </a:p>
          <a:p>
            <a:pPr eaLnBrk="1" hangingPunct="1"/>
            <a:r>
              <a:rPr lang="zh-CN" altLang="en-US" smtClean="0"/>
              <a:t>若二叉排序树为空</a:t>
            </a:r>
            <a:r>
              <a:rPr lang="en-US" altLang="zh-CN" smtClean="0"/>
              <a:t>, </a:t>
            </a:r>
            <a:r>
              <a:rPr lang="zh-CN" altLang="en-US" smtClean="0"/>
              <a:t>则查找不成功；</a:t>
            </a:r>
          </a:p>
          <a:p>
            <a:pPr eaLnBrk="1" hangingPunct="1"/>
            <a:r>
              <a:rPr lang="zh-CN" altLang="en-US" smtClean="0"/>
              <a:t>否则</a:t>
            </a:r>
            <a:r>
              <a:rPr lang="en-US" altLang="zh-CN" smtClean="0"/>
              <a:t>, 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若给定值</a:t>
            </a:r>
            <a:r>
              <a:rPr lang="zh-CN" altLang="en-US" smtClean="0">
                <a:solidFill>
                  <a:srgbClr val="A50021"/>
                </a:solidFill>
              </a:rPr>
              <a:t>等于根结点</a:t>
            </a:r>
            <a:r>
              <a:rPr lang="zh-CN" altLang="en-US" smtClean="0"/>
              <a:t>的关键字</a:t>
            </a:r>
            <a:r>
              <a:rPr lang="en-US" altLang="zh-CN" smtClean="0"/>
              <a:t>, </a:t>
            </a:r>
            <a:r>
              <a:rPr lang="zh-CN" altLang="en-US" smtClean="0"/>
              <a:t>则</a:t>
            </a:r>
            <a:r>
              <a:rPr lang="zh-CN" altLang="en-US" smtClean="0">
                <a:solidFill>
                  <a:srgbClr val="A50021"/>
                </a:solidFill>
              </a:rPr>
              <a:t>查找成功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zh-CN" altLang="en-US" smtClean="0"/>
              <a:t>若给定值</a:t>
            </a:r>
            <a:r>
              <a:rPr lang="zh-CN" altLang="en-US" smtClean="0">
                <a:solidFill>
                  <a:srgbClr val="A50021"/>
                </a:solidFill>
              </a:rPr>
              <a:t>小于根结点</a:t>
            </a:r>
            <a:r>
              <a:rPr lang="zh-CN" altLang="en-US" smtClean="0"/>
              <a:t>的关键字</a:t>
            </a:r>
            <a:r>
              <a:rPr lang="en-US" altLang="zh-CN" smtClean="0"/>
              <a:t>, </a:t>
            </a:r>
            <a:r>
              <a:rPr lang="zh-CN" altLang="en-US" smtClean="0"/>
              <a:t>则继续在</a:t>
            </a:r>
            <a:r>
              <a:rPr lang="zh-CN" altLang="en-US" smtClean="0">
                <a:solidFill>
                  <a:srgbClr val="A50021"/>
                </a:solidFill>
              </a:rPr>
              <a:t>左子树</a:t>
            </a:r>
            <a:r>
              <a:rPr lang="zh-CN" altLang="en-US" smtClean="0"/>
              <a:t>上进行查找；</a:t>
            </a:r>
          </a:p>
          <a:p>
            <a:pPr lvl="1" eaLnBrk="1" hangingPunct="1"/>
            <a:r>
              <a:rPr lang="zh-CN" altLang="en-US" smtClean="0"/>
              <a:t>若给定值</a:t>
            </a:r>
            <a:r>
              <a:rPr lang="zh-CN" altLang="en-US" smtClean="0">
                <a:solidFill>
                  <a:srgbClr val="A50021"/>
                </a:solidFill>
              </a:rPr>
              <a:t>大于根结点</a:t>
            </a:r>
            <a:r>
              <a:rPr lang="zh-CN" altLang="en-US" smtClean="0"/>
              <a:t>的关键字</a:t>
            </a:r>
            <a:r>
              <a:rPr lang="en-US" altLang="zh-CN" smtClean="0"/>
              <a:t>, </a:t>
            </a:r>
            <a:r>
              <a:rPr lang="zh-CN" altLang="en-US" smtClean="0"/>
              <a:t>则继续在</a:t>
            </a:r>
            <a:r>
              <a:rPr lang="zh-CN" altLang="en-US" smtClean="0">
                <a:solidFill>
                  <a:srgbClr val="A50021"/>
                </a:solidFill>
              </a:rPr>
              <a:t>右子树</a:t>
            </a:r>
            <a:r>
              <a:rPr lang="zh-CN" altLang="en-US" smtClean="0"/>
              <a:t>上进行查找。</a:t>
            </a:r>
          </a:p>
          <a:p>
            <a:pPr eaLnBrk="1" hangingPunct="1"/>
            <a:r>
              <a:rPr kumimoji="1" lang="zh-CN" altLang="en-US" smtClean="0"/>
              <a:t>总之：是在根指针</a:t>
            </a:r>
            <a:r>
              <a:rPr kumimoji="1" lang="en-US" altLang="zh-CN" smtClean="0"/>
              <a:t>T</a:t>
            </a:r>
            <a:r>
              <a:rPr kumimoji="1" lang="zh-CN" altLang="en-US" smtClean="0"/>
              <a:t>所指二叉排序树中递归地查找关键字等于</a:t>
            </a:r>
            <a:r>
              <a:rPr kumimoji="1" lang="en-US" altLang="zh-CN" smtClean="0"/>
              <a:t>key</a:t>
            </a:r>
            <a:r>
              <a:rPr kumimoji="1" lang="zh-CN" altLang="en-US" smtClean="0"/>
              <a:t>的记录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2B504-5242-477F-BCF2-97D04EDD06A3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205850" name="Freeform 1050"/>
          <p:cNvSpPr>
            <a:spLocks/>
          </p:cNvSpPr>
          <p:nvPr/>
        </p:nvSpPr>
        <p:spPr bwMode="auto">
          <a:xfrm>
            <a:off x="4495800" y="304800"/>
            <a:ext cx="1066800" cy="762000"/>
          </a:xfrm>
          <a:custGeom>
            <a:avLst/>
            <a:gdLst>
              <a:gd name="T0" fmla="*/ 2147483647 w 672"/>
              <a:gd name="T1" fmla="*/ 0 h 480"/>
              <a:gd name="T2" fmla="*/ 2147483647 w 672"/>
              <a:gd name="T3" fmla="*/ 2147483647 h 480"/>
              <a:gd name="T4" fmla="*/ 2147483647 w 672"/>
              <a:gd name="T5" fmla="*/ 2147483647 h 480"/>
              <a:gd name="T6" fmla="*/ 0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672" y="0"/>
                </a:moveTo>
                <a:cubicBezTo>
                  <a:pt x="448" y="100"/>
                  <a:pt x="382" y="43"/>
                  <a:pt x="327" y="105"/>
                </a:cubicBezTo>
                <a:cubicBezTo>
                  <a:pt x="273" y="168"/>
                  <a:pt x="400" y="313"/>
                  <a:pt x="345" y="375"/>
                </a:cubicBezTo>
                <a:cubicBezTo>
                  <a:pt x="291" y="438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51" name="Text Box 1051"/>
          <p:cNvSpPr txBox="1">
            <a:spLocks noChangeArrowheads="1"/>
          </p:cNvSpPr>
          <p:nvPr/>
        </p:nvSpPr>
        <p:spPr bwMode="auto">
          <a:xfrm>
            <a:off x="609600" y="5257800"/>
            <a:ext cx="1560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3300"/>
                </a:solidFill>
              </a:rPr>
              <a:t>关键字</a:t>
            </a:r>
            <a:endParaRPr lang="zh-CN" altLang="en-US" sz="3600"/>
          </a:p>
        </p:txBody>
      </p:sp>
      <p:sp>
        <p:nvSpPr>
          <p:cNvPr id="205852" name="Text Box 1052"/>
          <p:cNvSpPr txBox="1">
            <a:spLocks noChangeArrowheads="1"/>
          </p:cNvSpPr>
          <p:nvPr/>
        </p:nvSpPr>
        <p:spPr bwMode="auto">
          <a:xfrm>
            <a:off x="2209800" y="5257800"/>
            <a:ext cx="8778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ea typeface="隶书" pitchFamily="49" charset="-122"/>
              </a:rPr>
              <a:t>50  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205855" name="Text Box 1055"/>
          <p:cNvSpPr txBox="1">
            <a:spLocks noChangeArrowheads="1"/>
          </p:cNvSpPr>
          <p:nvPr/>
        </p:nvSpPr>
        <p:spPr bwMode="auto">
          <a:xfrm>
            <a:off x="3113088" y="5257800"/>
            <a:ext cx="877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ea typeface="宋体" charset="-122"/>
              </a:rPr>
              <a:t>35  </a:t>
            </a:r>
            <a:endParaRPr lang="en-US" altLang="zh-CN" sz="3600" b="0">
              <a:ea typeface="宋体" charset="-122"/>
            </a:endParaRPr>
          </a:p>
        </p:txBody>
      </p:sp>
      <p:sp>
        <p:nvSpPr>
          <p:cNvPr id="205859" name="Line 1059"/>
          <p:cNvSpPr>
            <a:spLocks noChangeShapeType="1"/>
          </p:cNvSpPr>
          <p:nvPr/>
        </p:nvSpPr>
        <p:spPr bwMode="auto">
          <a:xfrm flipH="1">
            <a:off x="3429000" y="1524000"/>
            <a:ext cx="838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0" name="Line 1060"/>
          <p:cNvSpPr>
            <a:spLocks noChangeShapeType="1"/>
          </p:cNvSpPr>
          <p:nvPr/>
        </p:nvSpPr>
        <p:spPr bwMode="auto">
          <a:xfrm>
            <a:off x="3276600" y="2057400"/>
            <a:ext cx="609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1" name="Line 1061"/>
          <p:cNvSpPr>
            <a:spLocks noChangeShapeType="1"/>
          </p:cNvSpPr>
          <p:nvPr/>
        </p:nvSpPr>
        <p:spPr bwMode="auto">
          <a:xfrm flipH="1">
            <a:off x="3505200" y="28194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186" name="Group 1074"/>
          <p:cNvGrpSpPr>
            <a:grpSpLocks/>
          </p:cNvGrpSpPr>
          <p:nvPr/>
        </p:nvGrpSpPr>
        <p:grpSpPr bwMode="auto">
          <a:xfrm>
            <a:off x="1600200" y="1066800"/>
            <a:ext cx="6324600" cy="3429000"/>
            <a:chOff x="1008" y="672"/>
            <a:chExt cx="3984" cy="2160"/>
          </a:xfrm>
        </p:grpSpPr>
        <p:sp>
          <p:nvSpPr>
            <p:cNvPr id="50192" name="Oval 1026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3" name="Oval 1027"/>
            <p:cNvSpPr>
              <a:spLocks noChangeArrowheads="1"/>
            </p:cNvSpPr>
            <p:nvPr/>
          </p:nvSpPr>
          <p:spPr bwMode="auto">
            <a:xfrm>
              <a:off x="1728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4" name="Oval 1028"/>
            <p:cNvSpPr>
              <a:spLocks noChangeArrowheads="1"/>
            </p:cNvSpPr>
            <p:nvPr/>
          </p:nvSpPr>
          <p:spPr bwMode="auto">
            <a:xfrm>
              <a:off x="3552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5" name="Oval 1029"/>
            <p:cNvSpPr>
              <a:spLocks noChangeArrowheads="1"/>
            </p:cNvSpPr>
            <p:nvPr/>
          </p:nvSpPr>
          <p:spPr bwMode="auto">
            <a:xfrm>
              <a:off x="100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6" name="Oval 1030"/>
            <p:cNvSpPr>
              <a:spLocks noChangeArrowheads="1"/>
            </p:cNvSpPr>
            <p:nvPr/>
          </p:nvSpPr>
          <p:spPr bwMode="auto">
            <a:xfrm>
              <a:off x="4272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90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7" name="Oval 1031"/>
            <p:cNvSpPr>
              <a:spLocks noChangeArrowheads="1"/>
            </p:cNvSpPr>
            <p:nvPr/>
          </p:nvSpPr>
          <p:spPr bwMode="auto">
            <a:xfrm>
              <a:off x="3744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85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8" name="Oval 1032"/>
            <p:cNvSpPr>
              <a:spLocks noChangeArrowheads="1"/>
            </p:cNvSpPr>
            <p:nvPr/>
          </p:nvSpPr>
          <p:spPr bwMode="auto">
            <a:xfrm>
              <a:off x="244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199" name="Oval 1033"/>
            <p:cNvSpPr>
              <a:spLocks noChangeArrowheads="1"/>
            </p:cNvSpPr>
            <p:nvPr/>
          </p:nvSpPr>
          <p:spPr bwMode="auto">
            <a:xfrm>
              <a:off x="1872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35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200" name="Oval 1034"/>
            <p:cNvSpPr>
              <a:spLocks noChangeArrowheads="1"/>
            </p:cNvSpPr>
            <p:nvPr/>
          </p:nvSpPr>
          <p:spPr bwMode="auto">
            <a:xfrm>
              <a:off x="4560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88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201" name="Line 1035"/>
            <p:cNvSpPr>
              <a:spLocks noChangeShapeType="1"/>
            </p:cNvSpPr>
            <p:nvPr/>
          </p:nvSpPr>
          <p:spPr bwMode="auto">
            <a:xfrm flipH="1">
              <a:off x="2112" y="864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1036"/>
            <p:cNvSpPr>
              <a:spLocks noChangeShapeType="1"/>
            </p:cNvSpPr>
            <p:nvPr/>
          </p:nvSpPr>
          <p:spPr bwMode="auto">
            <a:xfrm flipH="1">
              <a:off x="1392" y="1296"/>
              <a:ext cx="336" cy="19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Line 1037"/>
            <p:cNvSpPr>
              <a:spLocks noChangeShapeType="1"/>
            </p:cNvSpPr>
            <p:nvPr/>
          </p:nvSpPr>
          <p:spPr bwMode="auto">
            <a:xfrm>
              <a:off x="3072" y="864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Line 1038"/>
            <p:cNvSpPr>
              <a:spLocks noChangeShapeType="1"/>
            </p:cNvSpPr>
            <p:nvPr/>
          </p:nvSpPr>
          <p:spPr bwMode="auto">
            <a:xfrm>
              <a:off x="2112" y="124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Line 1039"/>
            <p:cNvSpPr>
              <a:spLocks noChangeShapeType="1"/>
            </p:cNvSpPr>
            <p:nvPr/>
          </p:nvSpPr>
          <p:spPr bwMode="auto">
            <a:xfrm flipH="1">
              <a:off x="2160" y="1728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6" name="Line 1040"/>
            <p:cNvSpPr>
              <a:spLocks noChangeShapeType="1"/>
            </p:cNvSpPr>
            <p:nvPr/>
          </p:nvSpPr>
          <p:spPr bwMode="auto">
            <a:xfrm>
              <a:off x="3936" y="1296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Line 1041"/>
            <p:cNvSpPr>
              <a:spLocks noChangeShapeType="1"/>
            </p:cNvSpPr>
            <p:nvPr/>
          </p:nvSpPr>
          <p:spPr bwMode="auto">
            <a:xfrm flipH="1">
              <a:off x="4032" y="172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Line 1042"/>
            <p:cNvSpPr>
              <a:spLocks noChangeShapeType="1"/>
            </p:cNvSpPr>
            <p:nvPr/>
          </p:nvSpPr>
          <p:spPr bwMode="auto">
            <a:xfrm>
              <a:off x="4128" y="2256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Oval 1043"/>
            <p:cNvSpPr>
              <a:spLocks noChangeArrowheads="1"/>
            </p:cNvSpPr>
            <p:nvPr/>
          </p:nvSpPr>
          <p:spPr bwMode="auto">
            <a:xfrm>
              <a:off x="1248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32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210" name="Line 1044"/>
            <p:cNvSpPr>
              <a:spLocks noChangeShapeType="1"/>
            </p:cNvSpPr>
            <p:nvPr/>
          </p:nvSpPr>
          <p:spPr bwMode="auto">
            <a:xfrm flipH="1">
              <a:off x="1536" y="2208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Oval 1053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solidFill>
              <a:srgbClr val="FFFFCC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 useBgFill="1">
          <p:nvSpPr>
            <p:cNvPr id="50212" name="Oval 1054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0213" name="Oval 1056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solidFill>
              <a:srgbClr val="CCFFFF"/>
            </a:solidFill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 useBgFill="1">
          <p:nvSpPr>
            <p:cNvPr id="50214" name="Oval 1065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90033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50</a:t>
              </a:r>
              <a:endPara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05866" name="Text Box 1066"/>
          <p:cNvSpPr txBox="1">
            <a:spLocks noChangeArrowheads="1"/>
          </p:cNvSpPr>
          <p:nvPr/>
        </p:nvSpPr>
        <p:spPr bwMode="auto">
          <a:xfrm>
            <a:off x="4016375" y="5257800"/>
            <a:ext cx="8778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ea typeface="宋体" charset="-122"/>
              </a:rPr>
              <a:t>90  </a:t>
            </a:r>
            <a:endParaRPr lang="en-US" altLang="zh-CN" sz="3600" b="0">
              <a:ea typeface="宋体" charset="-122"/>
            </a:endParaRPr>
          </a:p>
        </p:txBody>
      </p:sp>
      <p:sp>
        <p:nvSpPr>
          <p:cNvPr id="205867" name="Line 1067"/>
          <p:cNvSpPr>
            <a:spLocks noChangeShapeType="1"/>
          </p:cNvSpPr>
          <p:nvPr/>
        </p:nvSpPr>
        <p:spPr bwMode="auto">
          <a:xfrm>
            <a:off x="4876800" y="1219200"/>
            <a:ext cx="9144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8" name="Line 1068"/>
          <p:cNvSpPr>
            <a:spLocks noChangeShapeType="1"/>
          </p:cNvSpPr>
          <p:nvPr/>
        </p:nvSpPr>
        <p:spPr bwMode="auto">
          <a:xfrm>
            <a:off x="6324600" y="1905000"/>
            <a:ext cx="6858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2" name="Text Box 1072"/>
          <p:cNvSpPr txBox="1">
            <a:spLocks noChangeArrowheads="1"/>
          </p:cNvSpPr>
          <p:nvPr/>
        </p:nvSpPr>
        <p:spPr bwMode="auto">
          <a:xfrm>
            <a:off x="4921250" y="52578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dirty="0">
                <a:ea typeface="宋体" charset="-122"/>
              </a:rPr>
              <a:t>95</a:t>
            </a:r>
            <a:endParaRPr lang="en-US" altLang="zh-CN" sz="3600" b="0" dirty="0">
              <a:ea typeface="宋体" charset="-122"/>
            </a:endParaRPr>
          </a:p>
        </p:txBody>
      </p:sp>
      <p:sp>
        <p:nvSpPr>
          <p:cNvPr id="205873" name="Line 1073"/>
          <p:cNvSpPr>
            <a:spLocks noChangeShapeType="1"/>
          </p:cNvSpPr>
          <p:nvPr/>
        </p:nvSpPr>
        <p:spPr bwMode="auto">
          <a:xfrm>
            <a:off x="7467600" y="2514600"/>
            <a:ext cx="6858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0" grpId="0" animBg="1"/>
      <p:bldP spid="205851" grpId="0" autoUpdateAnimBg="0"/>
      <p:bldP spid="205852" grpId="0" autoUpdateAnimBg="0"/>
      <p:bldP spid="205855" grpId="0" autoUpdateAnimBg="0"/>
      <p:bldP spid="205859" grpId="0" animBg="1"/>
      <p:bldP spid="205860" grpId="0" animBg="1"/>
      <p:bldP spid="205861" grpId="0" animBg="1"/>
      <p:bldP spid="205866" grpId="0" autoUpdateAnimBg="0"/>
      <p:bldP spid="205867" grpId="0" animBg="1"/>
      <p:bldP spid="205868" grpId="0" animBg="1"/>
      <p:bldP spid="205872" grpId="0" autoUpdateAnimBg="0"/>
      <p:bldP spid="20587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F2910-D191-4F08-BA7C-DEF020E7ABD5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－二叉排序树的查找算法</a:t>
            </a:r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dirty="0" smtClean="0"/>
              <a:t>在查找过程中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生成了一条</a:t>
            </a:r>
            <a:r>
              <a:rPr lang="zh-CN" altLang="en-US" dirty="0" smtClean="0">
                <a:solidFill>
                  <a:srgbClr val="A50021"/>
                </a:solidFill>
              </a:rPr>
              <a:t>查找路径</a:t>
            </a:r>
          </a:p>
          <a:p>
            <a:pPr marL="990600" lvl="1" indent="-533400"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）从根结点出发</a:t>
            </a:r>
            <a:r>
              <a:rPr lang="en-US" altLang="zh-CN" dirty="0" smtClean="0"/>
              <a:t>, </a:t>
            </a:r>
            <a:r>
              <a:rPr lang="zh-CN" altLang="en-US" dirty="0" smtClean="0"/>
              <a:t>沿着左分支或右分支逐层向下</a:t>
            </a:r>
            <a:r>
              <a:rPr lang="zh-CN" altLang="en-US" dirty="0" smtClean="0">
                <a:solidFill>
                  <a:srgbClr val="A50021"/>
                </a:solidFill>
              </a:rPr>
              <a:t>直至关键字等于给定值的结点</a:t>
            </a:r>
            <a:r>
              <a:rPr lang="en-US" altLang="zh-CN" dirty="0" smtClean="0"/>
              <a:t>;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                                        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查找成功</a:t>
            </a:r>
          </a:p>
          <a:p>
            <a:pPr marL="990600" lvl="1" indent="-533400"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）从根结点出发</a:t>
            </a:r>
            <a:r>
              <a:rPr lang="en-US" altLang="zh-CN" dirty="0" smtClean="0"/>
              <a:t>, </a:t>
            </a:r>
            <a:r>
              <a:rPr lang="zh-CN" altLang="en-US" dirty="0" smtClean="0"/>
              <a:t>沿着左分支或右分支逐层向下</a:t>
            </a:r>
            <a:r>
              <a:rPr lang="zh-CN" altLang="en-US" dirty="0" smtClean="0">
                <a:solidFill>
                  <a:srgbClr val="A50021"/>
                </a:solidFill>
              </a:rPr>
              <a:t>直至指针指向空树为止</a:t>
            </a:r>
            <a:r>
              <a:rPr lang="zh-CN" altLang="en-US" dirty="0" smtClean="0"/>
              <a:t>。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                                            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查找不成功</a:t>
            </a:r>
          </a:p>
          <a:p>
            <a:pPr marL="533400" indent="-533400" eaLnBrk="1" hangingPunct="1"/>
            <a:endParaRPr kumimoji="1" lang="en-US" altLang="zh-CN" dirty="0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2AB52-1C0E-4986-813D-4E37C2CAD674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241666" name="Rectangle 1026"/>
          <p:cNvSpPr>
            <a:spLocks noChangeArrowheads="1"/>
          </p:cNvSpPr>
          <p:nvPr/>
        </p:nvSpPr>
        <p:spPr bwMode="auto">
          <a:xfrm>
            <a:off x="684213" y="1196975"/>
            <a:ext cx="8001000" cy="47148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err="1" smtClean="0"/>
              <a:t>BiTree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6600CC"/>
                </a:solidFill>
              </a:rPr>
              <a:t>SearchBST</a:t>
            </a:r>
            <a:r>
              <a:rPr lang="en-US" altLang="zh-CN" dirty="0"/>
              <a:t>(</a:t>
            </a:r>
            <a:r>
              <a:rPr lang="en-US" altLang="zh-CN" dirty="0" err="1"/>
              <a:t>BiTree</a:t>
            </a:r>
            <a:r>
              <a:rPr lang="en-US" altLang="zh-CN" dirty="0"/>
              <a:t> T,  </a:t>
            </a:r>
            <a:r>
              <a:rPr lang="en-US" altLang="zh-CN" dirty="0" err="1"/>
              <a:t>KeyType</a:t>
            </a:r>
            <a:r>
              <a:rPr lang="en-US" altLang="zh-CN" dirty="0"/>
              <a:t> key)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二叉排序树用二叉链表存储。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若查找成功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则返回该记录结点的指针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否则返回空指针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}</a:t>
            </a:r>
            <a:r>
              <a:rPr lang="en-US" altLang="zh-CN" dirty="0">
                <a:solidFill>
                  <a:srgbClr val="6600CC"/>
                </a:solidFill>
              </a:rPr>
              <a:t>//</a:t>
            </a:r>
            <a:r>
              <a:rPr lang="en-US" altLang="zh-CN" dirty="0" err="1">
                <a:solidFill>
                  <a:srgbClr val="6600CC"/>
                </a:solidFill>
              </a:rPr>
              <a:t>SearchBST</a:t>
            </a:r>
            <a:endParaRPr lang="en-US" altLang="zh-CN" dirty="0">
              <a:solidFill>
                <a:srgbClr val="6600CC"/>
              </a:solidFill>
            </a:endParaRPr>
          </a:p>
        </p:txBody>
      </p:sp>
      <p:sp>
        <p:nvSpPr>
          <p:cNvPr id="24166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－二叉排序树的查找算法</a:t>
            </a:r>
          </a:p>
        </p:txBody>
      </p:sp>
      <p:sp>
        <p:nvSpPr>
          <p:cNvPr id="241669" name="Rectangle 1029"/>
          <p:cNvSpPr>
            <a:spLocks noChangeArrowheads="1"/>
          </p:cNvSpPr>
          <p:nvPr/>
        </p:nvSpPr>
        <p:spPr bwMode="auto">
          <a:xfrm>
            <a:off x="1048544" y="3068960"/>
            <a:ext cx="7272337" cy="2376035"/>
          </a:xfrm>
          <a:prstGeom prst="rect">
            <a:avLst/>
          </a:prstGeom>
          <a:noFill/>
          <a:ln w="9525" algn="ctr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</a:pPr>
            <a:r>
              <a:rPr lang="en-US" altLang="zh-CN" dirty="0"/>
              <a:t>if(</a:t>
            </a:r>
            <a:r>
              <a:rPr lang="en-US" altLang="zh-CN" dirty="0">
                <a:solidFill>
                  <a:srgbClr val="A50021"/>
                </a:solidFill>
              </a:rPr>
              <a:t>!</a:t>
            </a:r>
            <a:r>
              <a:rPr lang="en-US" altLang="zh-CN" dirty="0" smtClean="0">
                <a:solidFill>
                  <a:srgbClr val="A50021"/>
                </a:solidFill>
              </a:rPr>
              <a:t>T</a:t>
            </a:r>
            <a:r>
              <a:rPr lang="en-US" altLang="zh-CN" dirty="0" smtClean="0"/>
              <a:t>) </a:t>
            </a:r>
            <a:r>
              <a:rPr lang="en-US" altLang="zh-CN" dirty="0"/>
              <a:t>return T;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A50021"/>
                </a:solidFill>
              </a:rPr>
              <a:t>EQ(key</a:t>
            </a:r>
            <a:r>
              <a:rPr lang="en-US" altLang="zh-CN" dirty="0">
                <a:solidFill>
                  <a:srgbClr val="A50021"/>
                </a:solidFill>
              </a:rPr>
              <a:t>,  T-&gt;data. key)</a:t>
            </a:r>
            <a:r>
              <a:rPr lang="en-US" altLang="zh-CN" dirty="0"/>
              <a:t>) return T;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   else if LT(key,  T-&gt;data. key)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smtClean="0"/>
              <a:t>               </a:t>
            </a:r>
            <a:r>
              <a:rPr lang="en-US" altLang="zh-CN" dirty="0"/>
              <a:t>return(</a:t>
            </a:r>
            <a:r>
              <a:rPr lang="en-US" altLang="zh-CN" dirty="0" err="1">
                <a:solidFill>
                  <a:srgbClr val="A50021"/>
                </a:solidFill>
              </a:rPr>
              <a:t>SearchBST</a:t>
            </a:r>
            <a:r>
              <a:rPr lang="en-US" altLang="zh-CN" dirty="0">
                <a:solidFill>
                  <a:srgbClr val="A50021"/>
                </a:solidFill>
              </a:rPr>
              <a:t>(T-&gt;</a:t>
            </a:r>
            <a:r>
              <a:rPr lang="en-US" altLang="zh-CN" dirty="0" err="1">
                <a:solidFill>
                  <a:srgbClr val="A50021"/>
                </a:solidFill>
              </a:rPr>
              <a:t>lchild</a:t>
            </a:r>
            <a:r>
              <a:rPr lang="en-US" altLang="zh-CN" dirty="0">
                <a:solidFill>
                  <a:srgbClr val="A50021"/>
                </a:solidFill>
              </a:rPr>
              <a:t>,  key)</a:t>
            </a:r>
            <a:r>
              <a:rPr lang="en-US" altLang="zh-CN" dirty="0"/>
              <a:t>);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   else  return(</a:t>
            </a:r>
            <a:r>
              <a:rPr lang="en-US" altLang="zh-CN" dirty="0" err="1">
                <a:solidFill>
                  <a:srgbClr val="A50021"/>
                </a:solidFill>
              </a:rPr>
              <a:t>SearchBST</a:t>
            </a:r>
            <a:r>
              <a:rPr lang="en-US" altLang="zh-CN" dirty="0">
                <a:solidFill>
                  <a:srgbClr val="A50021"/>
                </a:solidFill>
              </a:rPr>
              <a:t>(T-&gt;</a:t>
            </a:r>
            <a:r>
              <a:rPr lang="en-US" altLang="zh-CN" dirty="0" err="1">
                <a:solidFill>
                  <a:srgbClr val="A50021"/>
                </a:solidFill>
              </a:rPr>
              <a:t>rchild</a:t>
            </a:r>
            <a:r>
              <a:rPr lang="en-US" altLang="zh-CN" dirty="0">
                <a:solidFill>
                  <a:srgbClr val="A50021"/>
                </a:solidFill>
              </a:rPr>
              <a:t>,  key)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416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24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24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241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animBg="1" autoUpdateAnimBg="0"/>
      <p:bldP spid="241669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－二叉排序树的插入算法</a:t>
            </a:r>
            <a:endParaRPr lang="zh-CN" altLang="en-US" dirty="0"/>
          </a:p>
        </p:txBody>
      </p:sp>
      <p:sp>
        <p:nvSpPr>
          <p:cNvPr id="53251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二叉排序树的特点：是一种</a:t>
            </a:r>
            <a:r>
              <a:rPr lang="zh-CN" altLang="en-US" smtClean="0">
                <a:solidFill>
                  <a:srgbClr val="FF0000"/>
                </a:solidFill>
              </a:rPr>
              <a:t>动态树表</a:t>
            </a:r>
            <a:r>
              <a:rPr lang="zh-CN" altLang="en-US" smtClean="0"/>
              <a:t>，树的结构通常不是一次生成的，而是在查找过程中，当树中不存在关键字等于给定值的结点时再进行插入。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动态查找表：“插入”操作在查找不成功时才进行；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77DBA-70A5-4C22-9E30-A2086CC1BF46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4" name="Line 47"/>
          <p:cNvSpPr>
            <a:spLocks noChangeShapeType="1"/>
          </p:cNvSpPr>
          <p:nvPr/>
        </p:nvSpPr>
        <p:spPr bwMode="auto">
          <a:xfrm>
            <a:off x="3621088" y="5422900"/>
            <a:ext cx="233362" cy="347663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3700463" y="5684838"/>
            <a:ext cx="566737" cy="577850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FF0000"/>
                </a:solidFill>
                <a:latin typeface="Arial" charset="0"/>
                <a:ea typeface="宋体" charset="-122"/>
              </a:rPr>
              <a:t>40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571875" y="4356100"/>
            <a:ext cx="762000" cy="658813"/>
            <a:chOff x="2442" y="2997"/>
            <a:chExt cx="480" cy="415"/>
          </a:xfrm>
        </p:grpSpPr>
        <p:sp>
          <p:nvSpPr>
            <p:cNvPr id="53280" name="Text Box 50"/>
            <p:cNvSpPr txBox="1">
              <a:spLocks noChangeArrowheads="1"/>
            </p:cNvSpPr>
            <p:nvPr/>
          </p:nvSpPr>
          <p:spPr bwMode="auto">
            <a:xfrm>
              <a:off x="2538" y="299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Arial" charset="0"/>
                  <a:ea typeface="宋体" charset="-122"/>
                </a:rPr>
                <a:t>f</a:t>
              </a:r>
            </a:p>
          </p:txBody>
        </p:sp>
        <p:sp>
          <p:nvSpPr>
            <p:cNvPr id="53281" name="Line 51"/>
            <p:cNvSpPr>
              <a:spLocks noChangeShapeType="1"/>
            </p:cNvSpPr>
            <p:nvPr/>
          </p:nvSpPr>
          <p:spPr bwMode="auto">
            <a:xfrm flipH="1">
              <a:off x="2442" y="3205"/>
              <a:ext cx="192" cy="207"/>
            </a:xfrm>
            <a:prstGeom prst="line">
              <a:avLst/>
            </a:prstGeom>
            <a:noFill/>
            <a:ln w="57150" cap="rnd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56" name="Group 55"/>
          <p:cNvGrpSpPr>
            <a:grpSpLocks/>
          </p:cNvGrpSpPr>
          <p:nvPr/>
        </p:nvGrpSpPr>
        <p:grpSpPr bwMode="auto">
          <a:xfrm>
            <a:off x="1785938" y="3786188"/>
            <a:ext cx="4629150" cy="2370137"/>
            <a:chOff x="1317" y="2638"/>
            <a:chExt cx="2916" cy="1493"/>
          </a:xfrm>
        </p:grpSpPr>
        <p:sp>
          <p:nvSpPr>
            <p:cNvPr id="53261" name="Line 7"/>
            <p:cNvSpPr>
              <a:spLocks noChangeShapeType="1"/>
            </p:cNvSpPr>
            <p:nvPr/>
          </p:nvSpPr>
          <p:spPr bwMode="auto">
            <a:xfrm flipH="1">
              <a:off x="2082" y="2846"/>
              <a:ext cx="354" cy="1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Line 8"/>
            <p:cNvSpPr>
              <a:spLocks noChangeShapeType="1"/>
            </p:cNvSpPr>
            <p:nvPr/>
          </p:nvSpPr>
          <p:spPr bwMode="auto">
            <a:xfrm>
              <a:off x="2718" y="2865"/>
              <a:ext cx="363" cy="19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9"/>
            <p:cNvSpPr>
              <a:spLocks noChangeShapeType="1"/>
            </p:cNvSpPr>
            <p:nvPr/>
          </p:nvSpPr>
          <p:spPr bwMode="auto">
            <a:xfrm>
              <a:off x="2046" y="3217"/>
              <a:ext cx="191" cy="2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10"/>
            <p:cNvSpPr>
              <a:spLocks noChangeShapeType="1"/>
            </p:cNvSpPr>
            <p:nvPr/>
          </p:nvSpPr>
          <p:spPr bwMode="auto">
            <a:xfrm flipH="1">
              <a:off x="2064" y="3658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11"/>
            <p:cNvSpPr>
              <a:spLocks noChangeShapeType="1"/>
            </p:cNvSpPr>
            <p:nvPr/>
          </p:nvSpPr>
          <p:spPr bwMode="auto">
            <a:xfrm flipH="1">
              <a:off x="1610" y="3233"/>
              <a:ext cx="197" cy="2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Line 12"/>
            <p:cNvSpPr>
              <a:spLocks noChangeShapeType="1"/>
            </p:cNvSpPr>
            <p:nvPr/>
          </p:nvSpPr>
          <p:spPr bwMode="auto">
            <a:xfrm rot="10800000">
              <a:off x="3378" y="3204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Line 13"/>
            <p:cNvSpPr>
              <a:spLocks noChangeShapeType="1"/>
            </p:cNvSpPr>
            <p:nvPr/>
          </p:nvSpPr>
          <p:spPr bwMode="auto">
            <a:xfrm flipH="1">
              <a:off x="3469" y="3657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14"/>
            <p:cNvSpPr>
              <a:spLocks noChangeShapeType="1"/>
            </p:cNvSpPr>
            <p:nvPr/>
          </p:nvSpPr>
          <p:spPr bwMode="auto">
            <a:xfrm flipH="1">
              <a:off x="2896" y="3233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15"/>
            <p:cNvSpPr>
              <a:spLocks noChangeShapeType="1"/>
            </p:cNvSpPr>
            <p:nvPr/>
          </p:nvSpPr>
          <p:spPr bwMode="auto">
            <a:xfrm>
              <a:off x="3810" y="3634"/>
              <a:ext cx="180" cy="15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17"/>
            <p:cNvSpPr>
              <a:spLocks noChangeArrowheads="1"/>
            </p:cNvSpPr>
            <p:nvPr/>
          </p:nvSpPr>
          <p:spPr bwMode="auto">
            <a:xfrm>
              <a:off x="2405" y="2638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45</a:t>
              </a:r>
            </a:p>
          </p:txBody>
        </p:sp>
        <p:sp>
          <p:nvSpPr>
            <p:cNvPr id="53271" name="Oval 20"/>
            <p:cNvSpPr>
              <a:spLocks noChangeArrowheads="1"/>
            </p:cNvSpPr>
            <p:nvPr/>
          </p:nvSpPr>
          <p:spPr bwMode="auto">
            <a:xfrm>
              <a:off x="1770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12</a:t>
              </a:r>
            </a:p>
          </p:txBody>
        </p:sp>
        <p:sp>
          <p:nvSpPr>
            <p:cNvPr id="53272" name="Oval 23"/>
            <p:cNvSpPr>
              <a:spLocks noChangeArrowheads="1"/>
            </p:cNvSpPr>
            <p:nvPr/>
          </p:nvSpPr>
          <p:spPr bwMode="auto">
            <a:xfrm>
              <a:off x="1317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53273" name="Oval 26"/>
            <p:cNvSpPr>
              <a:spLocks noChangeArrowheads="1"/>
            </p:cNvSpPr>
            <p:nvPr/>
          </p:nvSpPr>
          <p:spPr bwMode="auto">
            <a:xfrm>
              <a:off x="2169" y="3395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37</a:t>
              </a:r>
            </a:p>
          </p:txBody>
        </p:sp>
        <p:sp>
          <p:nvSpPr>
            <p:cNvPr id="53274" name="Oval 29"/>
            <p:cNvSpPr>
              <a:spLocks noChangeArrowheads="1"/>
            </p:cNvSpPr>
            <p:nvPr/>
          </p:nvSpPr>
          <p:spPr bwMode="auto">
            <a:xfrm>
              <a:off x="2723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53</a:t>
              </a:r>
            </a:p>
          </p:txBody>
        </p:sp>
        <p:sp>
          <p:nvSpPr>
            <p:cNvPr id="53275" name="Oval 32"/>
            <p:cNvSpPr>
              <a:spLocks noChangeArrowheads="1"/>
            </p:cNvSpPr>
            <p:nvPr/>
          </p:nvSpPr>
          <p:spPr bwMode="auto">
            <a:xfrm>
              <a:off x="3539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90</a:t>
              </a:r>
            </a:p>
          </p:txBody>
        </p:sp>
        <p:sp>
          <p:nvSpPr>
            <p:cNvPr id="53276" name="Oval 35"/>
            <p:cNvSpPr>
              <a:spLocks noChangeArrowheads="1"/>
            </p:cNvSpPr>
            <p:nvPr/>
          </p:nvSpPr>
          <p:spPr bwMode="auto">
            <a:xfrm>
              <a:off x="1906" y="3830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24</a:t>
              </a:r>
            </a:p>
          </p:txBody>
        </p:sp>
        <p:sp>
          <p:nvSpPr>
            <p:cNvPr id="53277" name="Oval 38"/>
            <p:cNvSpPr>
              <a:spLocks noChangeArrowheads="1"/>
            </p:cNvSpPr>
            <p:nvPr/>
          </p:nvSpPr>
          <p:spPr bwMode="auto">
            <a:xfrm>
              <a:off x="3245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78</a:t>
              </a:r>
            </a:p>
          </p:txBody>
        </p:sp>
        <p:sp>
          <p:nvSpPr>
            <p:cNvPr id="53278" name="Oval 41"/>
            <p:cNvSpPr>
              <a:spLocks noChangeArrowheads="1"/>
            </p:cNvSpPr>
            <p:nvPr/>
          </p:nvSpPr>
          <p:spPr bwMode="auto">
            <a:xfrm>
              <a:off x="3902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98</a:t>
              </a:r>
            </a:p>
          </p:txBody>
        </p:sp>
        <p:sp>
          <p:nvSpPr>
            <p:cNvPr id="53279" name="Oval 44"/>
            <p:cNvSpPr>
              <a:spLocks noChangeArrowheads="1"/>
            </p:cNvSpPr>
            <p:nvPr/>
          </p:nvSpPr>
          <p:spPr bwMode="auto">
            <a:xfrm>
              <a:off x="3086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61</a:t>
              </a:r>
            </a:p>
          </p:txBody>
        </p:sp>
      </p:grp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500063" y="3357563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例如：插入</a:t>
            </a:r>
            <a:r>
              <a:rPr lang="en-US" altLang="zh-CN"/>
              <a:t>40</a:t>
            </a:r>
          </a:p>
        </p:txBody>
      </p:sp>
      <p:grpSp>
        <p:nvGrpSpPr>
          <p:cNvPr id="8" name="组合 32"/>
          <p:cNvGrpSpPr>
            <a:grpSpLocks/>
          </p:cNvGrpSpPr>
          <p:nvPr/>
        </p:nvGrpSpPr>
        <p:grpSpPr bwMode="auto">
          <a:xfrm>
            <a:off x="4208463" y="3857625"/>
            <a:ext cx="4578350" cy="2713038"/>
            <a:chOff x="4209143" y="3857628"/>
            <a:chExt cx="4577699" cy="2713591"/>
          </a:xfrm>
        </p:grpSpPr>
        <p:sp>
          <p:nvSpPr>
            <p:cNvPr id="53259" name="Text Box 56"/>
            <p:cNvSpPr txBox="1">
              <a:spLocks noChangeArrowheads="1"/>
            </p:cNvSpPr>
            <p:nvPr/>
          </p:nvSpPr>
          <p:spPr bwMode="auto">
            <a:xfrm>
              <a:off x="6286512" y="3857628"/>
              <a:ext cx="2500330" cy="954107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新插入节点必为叶子节点</a:t>
              </a:r>
              <a:endParaRPr lang="en-US" altLang="zh-CN"/>
            </a:p>
          </p:txBody>
        </p:sp>
        <p:sp>
          <p:nvSpPr>
            <p:cNvPr id="53260" name="任意多边形 31"/>
            <p:cNvSpPr>
              <a:spLocks noChangeArrowheads="1"/>
            </p:cNvSpPr>
            <p:nvPr/>
          </p:nvSpPr>
          <p:spPr bwMode="auto">
            <a:xfrm>
              <a:off x="4209143" y="4833257"/>
              <a:ext cx="3585028" cy="1737962"/>
            </a:xfrm>
            <a:custGeom>
              <a:avLst/>
              <a:gdLst>
                <a:gd name="T0" fmla="*/ 0 w 3585028"/>
                <a:gd name="T1" fmla="*/ 1349829 h 1737962"/>
                <a:gd name="T2" fmla="*/ 1631235 w 3585028"/>
                <a:gd name="T3" fmla="*/ 1684743 h 1737962"/>
                <a:gd name="T4" fmla="*/ 3048000 w 3585028"/>
                <a:gd name="T5" fmla="*/ 1030514 h 1737962"/>
                <a:gd name="T6" fmla="*/ 3585028 w 3585028"/>
                <a:gd name="T7" fmla="*/ 0 h 17379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5028"/>
                <a:gd name="T13" fmla="*/ 0 h 1737962"/>
                <a:gd name="T14" fmla="*/ 3585028 w 3585028"/>
                <a:gd name="T15" fmla="*/ 1737962 h 17379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5028" h="1737962">
                  <a:moveTo>
                    <a:pt x="0" y="1349829"/>
                  </a:moveTo>
                  <a:cubicBezTo>
                    <a:pt x="740228" y="1579638"/>
                    <a:pt x="1123235" y="1737962"/>
                    <a:pt x="1631235" y="1684743"/>
                  </a:cubicBezTo>
                  <a:cubicBezTo>
                    <a:pt x="2139235" y="1631524"/>
                    <a:pt x="2722368" y="1311304"/>
                    <a:pt x="3048000" y="1030514"/>
                  </a:cubicBezTo>
                  <a:cubicBezTo>
                    <a:pt x="3373632" y="749724"/>
                    <a:pt x="3449561" y="368904"/>
                    <a:pt x="3585028" y="0"/>
                  </a:cubicBezTo>
                </a:path>
              </a:pathLst>
            </a:custGeom>
            <a:noFill/>
            <a:ln w="254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－二叉排序树的插入算法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插入算法：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若二叉树为空，则首先单独生成根结点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执行查找算法，</a:t>
            </a:r>
            <a:r>
              <a:rPr lang="zh-CN" altLang="en-US" dirty="0" smtClean="0">
                <a:solidFill>
                  <a:srgbClr val="FF0000"/>
                </a:solidFill>
              </a:rPr>
              <a:t>找出被插入结点的</a:t>
            </a:r>
            <a:r>
              <a:rPr lang="zh-CN" altLang="en-US" u="sng" dirty="0" smtClean="0">
                <a:solidFill>
                  <a:srgbClr val="FF0000"/>
                </a:solidFill>
              </a:rPr>
              <a:t>双亲结点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判断被插入结点是其双亲结点的左孩子结点还是右孩子结点，将被插入结点作为叶子结点插入</a:t>
            </a:r>
            <a:r>
              <a:rPr lang="en-US" altLang="zh-CN" dirty="0" smtClean="0"/>
              <a:t>;</a:t>
            </a:r>
            <a:endParaRPr lang="zh-CN" altLang="en-US" dirty="0" smtClean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8BE1D-9FAF-4789-98DB-A86A1835AA40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4277" name="Line 47"/>
          <p:cNvSpPr>
            <a:spLocks noChangeShapeType="1"/>
          </p:cNvSpPr>
          <p:nvPr/>
        </p:nvSpPr>
        <p:spPr bwMode="auto">
          <a:xfrm>
            <a:off x="3621088" y="5681663"/>
            <a:ext cx="233362" cy="347662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8" name="Oval 48"/>
          <p:cNvSpPr>
            <a:spLocks noChangeArrowheads="1"/>
          </p:cNvSpPr>
          <p:nvPr/>
        </p:nvSpPr>
        <p:spPr bwMode="auto">
          <a:xfrm>
            <a:off x="3700463" y="5943600"/>
            <a:ext cx="566737" cy="577850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FF0000"/>
                </a:solidFill>
                <a:latin typeface="Arial" charset="0"/>
                <a:ea typeface="宋体" charset="-122"/>
              </a:rPr>
              <a:t>40</a:t>
            </a:r>
          </a:p>
        </p:txBody>
      </p:sp>
      <p:grpSp>
        <p:nvGrpSpPr>
          <p:cNvPr id="54279" name="Group 54"/>
          <p:cNvGrpSpPr>
            <a:grpSpLocks/>
          </p:cNvGrpSpPr>
          <p:nvPr/>
        </p:nvGrpSpPr>
        <p:grpSpPr bwMode="auto">
          <a:xfrm>
            <a:off x="3571875" y="4614863"/>
            <a:ext cx="762000" cy="658812"/>
            <a:chOff x="2442" y="2997"/>
            <a:chExt cx="480" cy="415"/>
          </a:xfrm>
        </p:grpSpPr>
        <p:sp>
          <p:nvSpPr>
            <p:cNvPr id="54304" name="Text Box 50"/>
            <p:cNvSpPr txBox="1">
              <a:spLocks noChangeArrowheads="1"/>
            </p:cNvSpPr>
            <p:nvPr/>
          </p:nvSpPr>
          <p:spPr bwMode="auto">
            <a:xfrm>
              <a:off x="2538" y="299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charset="0"/>
                  <a:ea typeface="宋体" charset="-122"/>
                </a:rPr>
                <a:t>f</a:t>
              </a:r>
            </a:p>
          </p:txBody>
        </p:sp>
        <p:sp>
          <p:nvSpPr>
            <p:cNvPr id="54305" name="Line 51"/>
            <p:cNvSpPr>
              <a:spLocks noChangeShapeType="1"/>
            </p:cNvSpPr>
            <p:nvPr/>
          </p:nvSpPr>
          <p:spPr bwMode="auto">
            <a:xfrm flipH="1">
              <a:off x="2442" y="3205"/>
              <a:ext cx="192" cy="207"/>
            </a:xfrm>
            <a:prstGeom prst="line">
              <a:avLst/>
            </a:prstGeom>
            <a:noFill/>
            <a:ln w="57150" cap="rnd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80" name="Group 55"/>
          <p:cNvGrpSpPr>
            <a:grpSpLocks/>
          </p:cNvGrpSpPr>
          <p:nvPr/>
        </p:nvGrpSpPr>
        <p:grpSpPr bwMode="auto">
          <a:xfrm>
            <a:off x="1785938" y="4044950"/>
            <a:ext cx="4629150" cy="2370138"/>
            <a:chOff x="1317" y="2638"/>
            <a:chExt cx="2916" cy="1493"/>
          </a:xfrm>
        </p:grpSpPr>
        <p:sp>
          <p:nvSpPr>
            <p:cNvPr id="54285" name="Line 7"/>
            <p:cNvSpPr>
              <a:spLocks noChangeShapeType="1"/>
            </p:cNvSpPr>
            <p:nvPr/>
          </p:nvSpPr>
          <p:spPr bwMode="auto">
            <a:xfrm flipH="1">
              <a:off x="2082" y="2846"/>
              <a:ext cx="354" cy="1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8"/>
            <p:cNvSpPr>
              <a:spLocks noChangeShapeType="1"/>
            </p:cNvSpPr>
            <p:nvPr/>
          </p:nvSpPr>
          <p:spPr bwMode="auto">
            <a:xfrm>
              <a:off x="2718" y="2865"/>
              <a:ext cx="363" cy="19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Line 9"/>
            <p:cNvSpPr>
              <a:spLocks noChangeShapeType="1"/>
            </p:cNvSpPr>
            <p:nvPr/>
          </p:nvSpPr>
          <p:spPr bwMode="auto">
            <a:xfrm>
              <a:off x="2046" y="3217"/>
              <a:ext cx="191" cy="2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Line 10"/>
            <p:cNvSpPr>
              <a:spLocks noChangeShapeType="1"/>
            </p:cNvSpPr>
            <p:nvPr/>
          </p:nvSpPr>
          <p:spPr bwMode="auto">
            <a:xfrm flipH="1">
              <a:off x="2064" y="3658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1"/>
            <p:cNvSpPr>
              <a:spLocks noChangeShapeType="1"/>
            </p:cNvSpPr>
            <p:nvPr/>
          </p:nvSpPr>
          <p:spPr bwMode="auto">
            <a:xfrm flipH="1">
              <a:off x="1610" y="3233"/>
              <a:ext cx="197" cy="2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2"/>
            <p:cNvSpPr>
              <a:spLocks noChangeShapeType="1"/>
            </p:cNvSpPr>
            <p:nvPr/>
          </p:nvSpPr>
          <p:spPr bwMode="auto">
            <a:xfrm rot="10800000">
              <a:off x="3378" y="3204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13"/>
            <p:cNvSpPr>
              <a:spLocks noChangeShapeType="1"/>
            </p:cNvSpPr>
            <p:nvPr/>
          </p:nvSpPr>
          <p:spPr bwMode="auto">
            <a:xfrm flipH="1">
              <a:off x="3469" y="3657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4"/>
            <p:cNvSpPr>
              <a:spLocks noChangeShapeType="1"/>
            </p:cNvSpPr>
            <p:nvPr/>
          </p:nvSpPr>
          <p:spPr bwMode="auto">
            <a:xfrm flipH="1">
              <a:off x="2896" y="3233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15"/>
            <p:cNvSpPr>
              <a:spLocks noChangeShapeType="1"/>
            </p:cNvSpPr>
            <p:nvPr/>
          </p:nvSpPr>
          <p:spPr bwMode="auto">
            <a:xfrm>
              <a:off x="3810" y="3634"/>
              <a:ext cx="180" cy="15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Oval 17"/>
            <p:cNvSpPr>
              <a:spLocks noChangeArrowheads="1"/>
            </p:cNvSpPr>
            <p:nvPr/>
          </p:nvSpPr>
          <p:spPr bwMode="auto">
            <a:xfrm>
              <a:off x="2405" y="2638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45</a:t>
              </a:r>
            </a:p>
          </p:txBody>
        </p:sp>
        <p:sp>
          <p:nvSpPr>
            <p:cNvPr id="54295" name="Oval 20"/>
            <p:cNvSpPr>
              <a:spLocks noChangeArrowheads="1"/>
            </p:cNvSpPr>
            <p:nvPr/>
          </p:nvSpPr>
          <p:spPr bwMode="auto">
            <a:xfrm>
              <a:off x="1770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12</a:t>
              </a:r>
            </a:p>
          </p:txBody>
        </p:sp>
        <p:sp>
          <p:nvSpPr>
            <p:cNvPr id="54296" name="Oval 23"/>
            <p:cNvSpPr>
              <a:spLocks noChangeArrowheads="1"/>
            </p:cNvSpPr>
            <p:nvPr/>
          </p:nvSpPr>
          <p:spPr bwMode="auto">
            <a:xfrm>
              <a:off x="1317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54297" name="Oval 26"/>
            <p:cNvSpPr>
              <a:spLocks noChangeArrowheads="1"/>
            </p:cNvSpPr>
            <p:nvPr/>
          </p:nvSpPr>
          <p:spPr bwMode="auto">
            <a:xfrm>
              <a:off x="2169" y="3395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37</a:t>
              </a:r>
            </a:p>
          </p:txBody>
        </p:sp>
        <p:sp>
          <p:nvSpPr>
            <p:cNvPr id="54298" name="Oval 29"/>
            <p:cNvSpPr>
              <a:spLocks noChangeArrowheads="1"/>
            </p:cNvSpPr>
            <p:nvPr/>
          </p:nvSpPr>
          <p:spPr bwMode="auto">
            <a:xfrm>
              <a:off x="2723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53</a:t>
              </a:r>
            </a:p>
          </p:txBody>
        </p:sp>
        <p:sp>
          <p:nvSpPr>
            <p:cNvPr id="54299" name="Oval 32"/>
            <p:cNvSpPr>
              <a:spLocks noChangeArrowheads="1"/>
            </p:cNvSpPr>
            <p:nvPr/>
          </p:nvSpPr>
          <p:spPr bwMode="auto">
            <a:xfrm>
              <a:off x="3539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90</a:t>
              </a:r>
            </a:p>
          </p:txBody>
        </p:sp>
        <p:sp>
          <p:nvSpPr>
            <p:cNvPr id="54300" name="Oval 35"/>
            <p:cNvSpPr>
              <a:spLocks noChangeArrowheads="1"/>
            </p:cNvSpPr>
            <p:nvPr/>
          </p:nvSpPr>
          <p:spPr bwMode="auto">
            <a:xfrm>
              <a:off x="1906" y="3830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24</a:t>
              </a:r>
            </a:p>
          </p:txBody>
        </p:sp>
        <p:sp>
          <p:nvSpPr>
            <p:cNvPr id="54301" name="Oval 38"/>
            <p:cNvSpPr>
              <a:spLocks noChangeArrowheads="1"/>
            </p:cNvSpPr>
            <p:nvPr/>
          </p:nvSpPr>
          <p:spPr bwMode="auto">
            <a:xfrm>
              <a:off x="3245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78</a:t>
              </a:r>
            </a:p>
          </p:txBody>
        </p:sp>
        <p:sp>
          <p:nvSpPr>
            <p:cNvPr id="54302" name="Oval 41"/>
            <p:cNvSpPr>
              <a:spLocks noChangeArrowheads="1"/>
            </p:cNvSpPr>
            <p:nvPr/>
          </p:nvSpPr>
          <p:spPr bwMode="auto">
            <a:xfrm>
              <a:off x="3902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98</a:t>
              </a:r>
            </a:p>
          </p:txBody>
        </p:sp>
        <p:sp>
          <p:nvSpPr>
            <p:cNvPr id="54303" name="Oval 44"/>
            <p:cNvSpPr>
              <a:spLocks noChangeArrowheads="1"/>
            </p:cNvSpPr>
            <p:nvPr/>
          </p:nvSpPr>
          <p:spPr bwMode="auto">
            <a:xfrm>
              <a:off x="3086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61</a:t>
              </a:r>
            </a:p>
          </p:txBody>
        </p:sp>
      </p:grpSp>
      <p:sp>
        <p:nvSpPr>
          <p:cNvPr id="54281" name="Text Box 56"/>
          <p:cNvSpPr txBox="1">
            <a:spLocks noChangeArrowheads="1"/>
          </p:cNvSpPr>
          <p:nvPr/>
        </p:nvSpPr>
        <p:spPr bwMode="auto">
          <a:xfrm>
            <a:off x="500063" y="3690938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例如：插入</a:t>
            </a:r>
            <a:r>
              <a:rPr lang="en-US" altLang="zh-CN"/>
              <a:t>40</a:t>
            </a:r>
          </a:p>
        </p:txBody>
      </p:sp>
      <p:grpSp>
        <p:nvGrpSpPr>
          <p:cNvPr id="54282" name="组合 59"/>
          <p:cNvGrpSpPr>
            <a:grpSpLocks/>
          </p:cNvGrpSpPr>
          <p:nvPr/>
        </p:nvGrpSpPr>
        <p:grpSpPr bwMode="auto">
          <a:xfrm>
            <a:off x="4208463" y="4116388"/>
            <a:ext cx="4578350" cy="2713037"/>
            <a:chOff x="4209143" y="3857628"/>
            <a:chExt cx="4577699" cy="2713591"/>
          </a:xfrm>
        </p:grpSpPr>
        <p:sp>
          <p:nvSpPr>
            <p:cNvPr id="54283" name="Text Box 56"/>
            <p:cNvSpPr txBox="1">
              <a:spLocks noChangeArrowheads="1"/>
            </p:cNvSpPr>
            <p:nvPr/>
          </p:nvSpPr>
          <p:spPr bwMode="auto">
            <a:xfrm>
              <a:off x="6286512" y="3857628"/>
              <a:ext cx="2500330" cy="954107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新插入节点必为叶子节点</a:t>
              </a:r>
              <a:endParaRPr lang="en-US" altLang="zh-CN"/>
            </a:p>
          </p:txBody>
        </p:sp>
        <p:sp>
          <p:nvSpPr>
            <p:cNvPr id="54284" name="任意多边形 61"/>
            <p:cNvSpPr>
              <a:spLocks noChangeArrowheads="1"/>
            </p:cNvSpPr>
            <p:nvPr/>
          </p:nvSpPr>
          <p:spPr bwMode="auto">
            <a:xfrm>
              <a:off x="4209143" y="4833257"/>
              <a:ext cx="3585028" cy="1737962"/>
            </a:xfrm>
            <a:custGeom>
              <a:avLst/>
              <a:gdLst>
                <a:gd name="T0" fmla="*/ 0 w 3585028"/>
                <a:gd name="T1" fmla="*/ 1349829 h 1737962"/>
                <a:gd name="T2" fmla="*/ 1631235 w 3585028"/>
                <a:gd name="T3" fmla="*/ 1684743 h 1737962"/>
                <a:gd name="T4" fmla="*/ 3048000 w 3585028"/>
                <a:gd name="T5" fmla="*/ 1030514 h 1737962"/>
                <a:gd name="T6" fmla="*/ 3585028 w 3585028"/>
                <a:gd name="T7" fmla="*/ 0 h 17379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5028"/>
                <a:gd name="T13" fmla="*/ 0 h 1737962"/>
                <a:gd name="T14" fmla="*/ 3585028 w 3585028"/>
                <a:gd name="T15" fmla="*/ 1737962 h 17379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5028" h="1737962">
                  <a:moveTo>
                    <a:pt x="0" y="1349829"/>
                  </a:moveTo>
                  <a:cubicBezTo>
                    <a:pt x="740228" y="1579638"/>
                    <a:pt x="1123235" y="1737962"/>
                    <a:pt x="1631235" y="1684743"/>
                  </a:cubicBezTo>
                  <a:cubicBezTo>
                    <a:pt x="2139235" y="1631524"/>
                    <a:pt x="2722368" y="1311304"/>
                    <a:pt x="3048000" y="1030514"/>
                  </a:cubicBezTo>
                  <a:cubicBezTo>
                    <a:pt x="3373632" y="749724"/>
                    <a:pt x="3449561" y="368904"/>
                    <a:pt x="3585028" y="0"/>
                  </a:cubicBezTo>
                </a:path>
              </a:pathLst>
            </a:custGeom>
            <a:noFill/>
            <a:ln w="254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02711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－二叉排序树的插入算法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09533-A673-4BAD-AA5D-950FAF62E263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1925" y="876300"/>
            <a:ext cx="8943975" cy="55530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Status </a:t>
            </a:r>
            <a:r>
              <a:rPr kumimoji="0" lang="en-US" altLang="zh-CN" kern="0" dirty="0" err="1">
                <a:latin typeface="+mn-lt"/>
                <a:ea typeface="+mn-ea"/>
              </a:rPr>
              <a:t>InsertBST</a:t>
            </a:r>
            <a:r>
              <a:rPr kumimoji="0" lang="en-US" altLang="zh-CN" kern="0" dirty="0">
                <a:latin typeface="+mn-lt"/>
                <a:ea typeface="+mn-ea"/>
              </a:rPr>
              <a:t> ( </a:t>
            </a:r>
            <a:r>
              <a:rPr kumimoji="0" lang="en-US" altLang="zh-CN" kern="0" dirty="0" err="1">
                <a:latin typeface="+mn-lt"/>
                <a:ea typeface="+mn-ea"/>
              </a:rPr>
              <a:t>BiTree</a:t>
            </a:r>
            <a:r>
              <a:rPr kumimoji="0" lang="en-US" altLang="zh-CN" kern="0" dirty="0">
                <a:latin typeface="+mn-lt"/>
                <a:ea typeface="+mn-ea"/>
              </a:rPr>
              <a:t>  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&amp;</a:t>
            </a:r>
            <a:r>
              <a:rPr kumimoji="0" lang="en-US" altLang="zh-CN" kern="0" dirty="0">
                <a:latin typeface="+mn-lt"/>
                <a:ea typeface="+mn-ea"/>
              </a:rPr>
              <a:t>T, </a:t>
            </a:r>
            <a:r>
              <a:rPr kumimoji="0" lang="en-US" altLang="zh-CN" kern="0" dirty="0" err="1">
                <a:latin typeface="+mn-lt"/>
                <a:ea typeface="+mn-ea"/>
              </a:rPr>
              <a:t>TElemType</a:t>
            </a:r>
            <a:r>
              <a:rPr kumimoji="0" lang="en-US" altLang="zh-CN" kern="0" dirty="0">
                <a:latin typeface="+mn-lt"/>
                <a:ea typeface="+mn-ea"/>
              </a:rPr>
              <a:t> e </a:t>
            </a:r>
            <a:r>
              <a:rPr kumimoji="0" lang="en-US" altLang="zh-CN" kern="0" dirty="0" smtClean="0">
                <a:latin typeface="+mn-lt"/>
                <a:ea typeface="+mn-ea"/>
              </a:rPr>
              <a:t>){</a:t>
            </a:r>
            <a:endParaRPr kumimoji="0" lang="en-US" altLang="zh-CN" kern="0" dirty="0">
              <a:solidFill>
                <a:srgbClr val="00FFFF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  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if ( ! </a:t>
            </a:r>
            <a:r>
              <a:rPr kumimoji="0" lang="en-US" altLang="zh-CN" kern="0" dirty="0" err="1">
                <a:solidFill>
                  <a:srgbClr val="FF0000"/>
                </a:solidFill>
                <a:latin typeface="+mn-lt"/>
                <a:ea typeface="+mn-ea"/>
              </a:rPr>
              <a:t>SearchBST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( T, </a:t>
            </a:r>
            <a:r>
              <a:rPr kumimoji="0" lang="en-US" altLang="zh-CN" kern="0" dirty="0" err="1">
                <a:solidFill>
                  <a:srgbClr val="FF0000"/>
                </a:solidFill>
                <a:latin typeface="+mn-lt"/>
                <a:ea typeface="+mn-ea"/>
              </a:rPr>
              <a:t>e.key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, NULL, p ) ) // </a:t>
            </a:r>
            <a:r>
              <a:rPr kumimoji="0"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查找</a:t>
            </a: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  {  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//</a:t>
            </a:r>
            <a:r>
              <a:rPr kumimoji="0"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查找不成功。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p</a:t>
            </a:r>
            <a:r>
              <a:rPr kumimoji="0"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指向访问路径上最后一个结点</a:t>
            </a: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zh-CN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zh-CN" altLang="en-US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   } 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  else return FALSE; 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// </a:t>
            </a:r>
            <a:r>
              <a:rPr kumimoji="0"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树中已有</a:t>
            </a:r>
            <a:r>
              <a:rPr kumimoji="0" lang="en-US" altLang="zh-CN" kern="0" dirty="0">
                <a:solidFill>
                  <a:srgbClr val="FF0000"/>
                </a:solidFill>
                <a:latin typeface="+mn-lt"/>
                <a:ea typeface="+mn-ea"/>
              </a:rPr>
              <a:t>e</a:t>
            </a:r>
            <a:r>
              <a:rPr kumimoji="0"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，不需要再插入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} // </a:t>
            </a:r>
            <a:r>
              <a:rPr kumimoji="0" lang="en-US" altLang="zh-CN" kern="0" dirty="0" err="1">
                <a:latin typeface="+mn-lt"/>
                <a:ea typeface="+mn-ea"/>
              </a:rPr>
              <a:t>InsertBST</a:t>
            </a:r>
            <a:endParaRPr kumimoji="0" lang="en-US" altLang="zh-CN" kern="0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2357430"/>
            <a:ext cx="8358188" cy="28067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en-US" altLang="zh-CN" kern="0" dirty="0" smtClean="0"/>
              <a:t>      s </a:t>
            </a:r>
            <a:r>
              <a:rPr kumimoji="0" lang="en-US" altLang="zh-CN" kern="0" dirty="0"/>
              <a:t>= (</a:t>
            </a:r>
            <a:r>
              <a:rPr kumimoji="0" lang="en-US" altLang="zh-CN" kern="0" dirty="0" err="1"/>
              <a:t>BiTree</a:t>
            </a:r>
            <a:r>
              <a:rPr kumimoji="0" lang="en-US" altLang="zh-CN" kern="0" dirty="0"/>
              <a:t>) </a:t>
            </a:r>
            <a:r>
              <a:rPr kumimoji="0" lang="en-US" altLang="zh-CN" kern="0" dirty="0" err="1"/>
              <a:t>malloc</a:t>
            </a:r>
            <a:r>
              <a:rPr kumimoji="0" lang="en-US" altLang="zh-CN" kern="0" dirty="0"/>
              <a:t>( </a:t>
            </a:r>
            <a:r>
              <a:rPr kumimoji="0" lang="en-US" altLang="zh-CN" kern="0" dirty="0" err="1"/>
              <a:t>sizeof</a:t>
            </a:r>
            <a:r>
              <a:rPr kumimoji="0" lang="en-US" altLang="zh-CN" kern="0" dirty="0"/>
              <a:t>(</a:t>
            </a:r>
            <a:r>
              <a:rPr kumimoji="0" lang="en-US" altLang="zh-CN" kern="0" dirty="0" err="1"/>
              <a:t>BiTNode</a:t>
            </a:r>
            <a:r>
              <a:rPr kumimoji="0" lang="en-US" altLang="zh-CN" kern="0" dirty="0"/>
              <a:t>) );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en-US" altLang="zh-CN" kern="0" dirty="0" smtClean="0"/>
              <a:t>      s-</a:t>
            </a:r>
            <a:r>
              <a:rPr kumimoji="0" lang="en-US" altLang="zh-CN" kern="0" dirty="0"/>
              <a:t>&gt;data=e;   s-&gt;</a:t>
            </a:r>
            <a:r>
              <a:rPr kumimoji="0" lang="en-US" altLang="zh-CN" kern="0" dirty="0" err="1"/>
              <a:t>lchild</a:t>
            </a:r>
            <a:r>
              <a:rPr kumimoji="0" lang="en-US" altLang="zh-CN" kern="0" dirty="0"/>
              <a:t>=s-&gt;</a:t>
            </a:r>
            <a:r>
              <a:rPr kumimoji="0" lang="en-US" altLang="zh-CN" kern="0" dirty="0" err="1"/>
              <a:t>rchild</a:t>
            </a:r>
            <a:r>
              <a:rPr kumimoji="0" lang="en-US" altLang="zh-CN" kern="0" dirty="0"/>
              <a:t>=NULL;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en-US" altLang="zh-CN" kern="0" dirty="0" smtClean="0"/>
              <a:t>      if </a:t>
            </a:r>
            <a:r>
              <a:rPr kumimoji="0" lang="en-US" altLang="zh-CN" kern="0" dirty="0"/>
              <a:t>( !p ) T=s</a:t>
            </a:r>
            <a:r>
              <a:rPr kumimoji="0" lang="en-US" altLang="zh-CN" kern="0" dirty="0" smtClean="0"/>
              <a:t>;        </a:t>
            </a:r>
            <a:r>
              <a:rPr kumimoji="0" lang="en-US" altLang="zh-CN" kern="0" dirty="0">
                <a:solidFill>
                  <a:srgbClr val="FF0000"/>
                </a:solidFill>
              </a:rPr>
              <a:t>// T</a:t>
            </a:r>
            <a:r>
              <a:rPr kumimoji="0" lang="zh-CN" altLang="en-US" kern="0" dirty="0">
                <a:solidFill>
                  <a:srgbClr val="FF0000"/>
                </a:solidFill>
              </a:rPr>
              <a:t>为空，被插结点为根结点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zh-CN" altLang="en-US" kern="0" dirty="0" smtClean="0"/>
              <a:t>      </a:t>
            </a:r>
            <a:r>
              <a:rPr kumimoji="0" lang="en-US" altLang="zh-CN" kern="0" dirty="0" smtClean="0"/>
              <a:t>else </a:t>
            </a:r>
            <a:r>
              <a:rPr kumimoji="0" lang="en-US" altLang="zh-CN" kern="0" dirty="0"/>
              <a:t>if ( LT(</a:t>
            </a:r>
            <a:r>
              <a:rPr kumimoji="0" lang="en-US" altLang="zh-CN" kern="0" dirty="0" err="1"/>
              <a:t>e.key</a:t>
            </a:r>
            <a:r>
              <a:rPr kumimoji="0" lang="en-US" altLang="zh-CN" kern="0" dirty="0"/>
              <a:t>, p-&gt;</a:t>
            </a:r>
            <a:r>
              <a:rPr kumimoji="0" lang="en-US" altLang="zh-CN" kern="0" dirty="0" err="1"/>
              <a:t>data.key</a:t>
            </a:r>
            <a:r>
              <a:rPr kumimoji="0" lang="en-US" altLang="zh-CN" kern="0" dirty="0"/>
              <a:t>) )  p-&gt;</a:t>
            </a:r>
            <a:r>
              <a:rPr kumimoji="0" lang="en-US" altLang="zh-CN" kern="0" dirty="0" err="1"/>
              <a:t>lchild</a:t>
            </a:r>
            <a:r>
              <a:rPr kumimoji="0" lang="en-US" altLang="zh-CN" kern="0" dirty="0"/>
              <a:t> = s;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en-US" altLang="zh-CN" kern="0" dirty="0"/>
              <a:t>	  else   p-&gt;</a:t>
            </a:r>
            <a:r>
              <a:rPr kumimoji="0" lang="en-US" altLang="zh-CN" kern="0" dirty="0" err="1"/>
              <a:t>rchild</a:t>
            </a:r>
            <a:r>
              <a:rPr kumimoji="0" lang="en-US" altLang="zh-CN" kern="0" dirty="0"/>
              <a:t> = s;</a:t>
            </a:r>
          </a:p>
          <a:p>
            <a:pPr marL="342900" indent="-3429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kumimoji="0" lang="en-US" altLang="zh-CN" kern="0" dirty="0" smtClean="0"/>
              <a:t>      return </a:t>
            </a:r>
            <a:r>
              <a:rPr kumimoji="0" lang="en-US" altLang="zh-CN" kern="0" dirty="0"/>
              <a:t>TRUE</a:t>
            </a:r>
            <a:r>
              <a:rPr kumimoji="0" lang="en-US" altLang="zh-CN" kern="0" dirty="0" smtClean="0"/>
              <a:t>;       </a:t>
            </a:r>
            <a:r>
              <a:rPr kumimoji="0" lang="en-US" altLang="zh-CN" kern="0" dirty="0">
                <a:solidFill>
                  <a:srgbClr val="FF0000"/>
                </a:solidFill>
              </a:rPr>
              <a:t>// </a:t>
            </a:r>
            <a:r>
              <a:rPr kumimoji="0" lang="zh-CN" altLang="en-US" kern="0" dirty="0">
                <a:solidFill>
                  <a:srgbClr val="FF0000"/>
                </a:solidFill>
              </a:rPr>
              <a:t>插入成功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5A7D4-4C57-40A1-8225-AB629EBC0FE7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A50021"/>
                </a:solidFill>
              </a:rPr>
              <a:t>查找</a:t>
            </a:r>
            <a:endParaRPr lang="zh-CN" altLang="zh-CN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893175" cy="51847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查找</a:t>
            </a:r>
            <a:r>
              <a:rPr lang="zh-CN" altLang="en-US" dirty="0" smtClean="0"/>
              <a:t>：根据给定的某个值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在查找表中确定一个其关键字等于给定值的数据元素或（记录）</a:t>
            </a:r>
          </a:p>
          <a:p>
            <a:pPr lvl="1" eaLnBrk="1" hangingPunct="1"/>
            <a:r>
              <a:rPr lang="zh-CN" altLang="en-US" dirty="0" smtClean="0"/>
              <a:t>若存在相应的元素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kumimoji="1" lang="zh-CN" altLang="en-US" dirty="0" smtClean="0"/>
              <a:t>称“</a:t>
            </a:r>
            <a:r>
              <a:rPr kumimoji="1" lang="zh-CN" altLang="en-US" u="sng" dirty="0" smtClean="0">
                <a:solidFill>
                  <a:srgbClr val="A50021"/>
                </a:solidFill>
              </a:rPr>
              <a:t>查找成功</a:t>
            </a:r>
            <a:r>
              <a:rPr kumimoji="1" lang="zh-CN" altLang="en-US" dirty="0" smtClean="0"/>
              <a:t>”</a:t>
            </a:r>
            <a:r>
              <a:rPr kumimoji="1" lang="en-US" altLang="zh-CN" dirty="0" smtClean="0"/>
              <a:t>, </a:t>
            </a:r>
            <a:r>
              <a:rPr lang="zh-CN" altLang="en-US" dirty="0" smtClean="0"/>
              <a:t>返回</a:t>
            </a:r>
            <a:r>
              <a:rPr kumimoji="1" lang="zh-CN" altLang="en-US" dirty="0" smtClean="0">
                <a:solidFill>
                  <a:srgbClr val="660033"/>
                </a:solidFill>
              </a:rPr>
              <a:t>整个记录的信息</a:t>
            </a:r>
            <a:r>
              <a:rPr kumimoji="1" lang="en-US" altLang="zh-CN" dirty="0" smtClean="0">
                <a:solidFill>
                  <a:srgbClr val="660033"/>
                </a:solidFill>
              </a:rPr>
              <a:t>, </a:t>
            </a:r>
            <a:r>
              <a:rPr kumimoji="1" lang="zh-CN" altLang="en-US" dirty="0" smtClean="0">
                <a:solidFill>
                  <a:srgbClr val="660033"/>
                </a:solidFill>
              </a:rPr>
              <a:t>或指示该记录在查找表中的位置</a:t>
            </a:r>
          </a:p>
          <a:p>
            <a:pPr lvl="1" eaLnBrk="1" hangingPunct="1"/>
            <a:r>
              <a:rPr kumimoji="1" lang="zh-CN" altLang="en-US" dirty="0" smtClean="0"/>
              <a:t>否则称“</a:t>
            </a:r>
            <a:r>
              <a:rPr kumimoji="1" lang="zh-CN" altLang="en-US" u="sng" dirty="0" smtClean="0">
                <a:solidFill>
                  <a:srgbClr val="A50021"/>
                </a:solidFill>
              </a:rPr>
              <a:t>查找不成功</a:t>
            </a:r>
            <a:r>
              <a:rPr kumimoji="1" lang="zh-CN" altLang="en-US" dirty="0" smtClean="0"/>
              <a:t>”。返回</a:t>
            </a:r>
            <a:r>
              <a:rPr kumimoji="1" lang="zh-CN" altLang="en-US" dirty="0" smtClean="0">
                <a:solidFill>
                  <a:srgbClr val="660033"/>
                </a:solidFill>
              </a:rPr>
              <a:t> “空记录”或“空指针”</a:t>
            </a:r>
          </a:p>
          <a:p>
            <a:pPr eaLnBrk="1" hangingPunct="1"/>
            <a:endParaRPr lang="en-US" altLang="zh-CN" dirty="0" smtClean="0"/>
          </a:p>
        </p:txBody>
      </p:sp>
      <p:sp useBgFill="1"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1143000" y="4000500"/>
            <a:ext cx="7053263" cy="2667000"/>
          </a:xfrm>
          <a:prstGeom prst="rect">
            <a:avLst/>
          </a:prstGeom>
          <a:ln w="127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</a:rPr>
              <a:t>学号     姓名    专业     年龄</a:t>
            </a:r>
            <a:br>
              <a:rPr lang="zh-CN" altLang="en-US">
                <a:latin typeface="楷体_GB2312" pitchFamily="49" charset="-122"/>
              </a:rPr>
            </a:br>
            <a:r>
              <a:rPr lang="zh-CN" altLang="en-US">
                <a:latin typeface="楷体_GB2312" pitchFamily="49" charset="-122"/>
              </a:rPr>
              <a:t> </a:t>
            </a:r>
            <a:r>
              <a:rPr lang="en-US" altLang="zh-CN">
                <a:latin typeface="楷体_GB2312" pitchFamily="49" charset="-122"/>
              </a:rPr>
              <a:t>20030001  </a:t>
            </a:r>
            <a:r>
              <a:rPr lang="zh-CN" altLang="en-US">
                <a:latin typeface="楷体_GB2312" pitchFamily="49" charset="-122"/>
              </a:rPr>
              <a:t>王洪   计算机     </a:t>
            </a:r>
            <a:r>
              <a:rPr lang="en-US" altLang="zh-CN">
                <a:latin typeface="楷体_GB2312" pitchFamily="49" charset="-122"/>
              </a:rPr>
              <a:t>17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20030002  </a:t>
            </a:r>
            <a:r>
              <a:rPr lang="zh-CN" altLang="en-US">
                <a:latin typeface="楷体_GB2312" pitchFamily="49" charset="-122"/>
              </a:rPr>
              <a:t>李文   计算机     </a:t>
            </a:r>
            <a:r>
              <a:rPr lang="en-US" altLang="zh-CN">
                <a:latin typeface="楷体_GB2312" pitchFamily="49" charset="-122"/>
              </a:rPr>
              <a:t>18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20030003  </a:t>
            </a:r>
            <a:r>
              <a:rPr lang="zh-CN" altLang="en-US">
                <a:latin typeface="楷体_GB2312" pitchFamily="49" charset="-122"/>
              </a:rPr>
              <a:t>谢军   计算机     </a:t>
            </a:r>
            <a:r>
              <a:rPr lang="en-US" altLang="zh-CN">
                <a:latin typeface="楷体_GB2312" pitchFamily="49" charset="-122"/>
              </a:rPr>
              <a:t>18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20030004  </a:t>
            </a:r>
            <a:r>
              <a:rPr lang="zh-CN" altLang="en-US">
                <a:latin typeface="楷体_GB2312" pitchFamily="49" charset="-122"/>
              </a:rPr>
              <a:t>张辉   信息工程   </a:t>
            </a:r>
            <a:r>
              <a:rPr lang="en-US" altLang="zh-CN">
                <a:latin typeface="楷体_GB2312" pitchFamily="49" charset="-122"/>
              </a:rPr>
              <a:t>20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20030005  </a:t>
            </a:r>
            <a:r>
              <a:rPr lang="zh-CN" altLang="en-US">
                <a:latin typeface="楷体_GB2312" pitchFamily="49" charset="-122"/>
              </a:rPr>
              <a:t>李文   信息工程   </a:t>
            </a:r>
            <a:r>
              <a:rPr lang="en-US" altLang="zh-CN">
                <a:latin typeface="楷体_GB2312" pitchFamily="49" charset="-122"/>
              </a:rPr>
              <a:t>19</a:t>
            </a:r>
            <a:endParaRPr lang="en-US" altLang="zh-CN">
              <a:solidFill>
                <a:srgbClr val="FFFF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－二叉排序树的插入算法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插入算法：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若二叉树为空，则首先单独生成根结点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执行查找算法，</a:t>
            </a:r>
            <a:r>
              <a:rPr lang="zh-CN" altLang="en-US" dirty="0" smtClean="0">
                <a:solidFill>
                  <a:srgbClr val="FF0000"/>
                </a:solidFill>
              </a:rPr>
              <a:t>找出被插入结点的</a:t>
            </a:r>
            <a:r>
              <a:rPr lang="zh-CN" altLang="en-US" u="sng" dirty="0" smtClean="0">
                <a:solidFill>
                  <a:srgbClr val="FF0000"/>
                </a:solidFill>
              </a:rPr>
              <a:t>双亲结点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判断被插入结点是其双亲结点的左孩子结点还是右孩子结点，将被插入结点作为叶子结点插入</a:t>
            </a:r>
            <a:r>
              <a:rPr lang="en-US" altLang="zh-CN" dirty="0" smtClean="0"/>
              <a:t>;</a:t>
            </a:r>
            <a:endParaRPr lang="zh-CN" altLang="en-US" dirty="0" smtClean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8BE1D-9FAF-4789-98DB-A86A1835AA40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4277" name="Line 47"/>
          <p:cNvSpPr>
            <a:spLocks noChangeShapeType="1"/>
          </p:cNvSpPr>
          <p:nvPr/>
        </p:nvSpPr>
        <p:spPr bwMode="auto">
          <a:xfrm>
            <a:off x="3621088" y="5681663"/>
            <a:ext cx="233362" cy="347662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8" name="Oval 48"/>
          <p:cNvSpPr>
            <a:spLocks noChangeArrowheads="1"/>
          </p:cNvSpPr>
          <p:nvPr/>
        </p:nvSpPr>
        <p:spPr bwMode="auto">
          <a:xfrm>
            <a:off x="3700463" y="5943600"/>
            <a:ext cx="566737" cy="577850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FF0000"/>
                </a:solidFill>
                <a:latin typeface="Arial" charset="0"/>
                <a:ea typeface="宋体" charset="-122"/>
              </a:rPr>
              <a:t>40</a:t>
            </a:r>
          </a:p>
        </p:txBody>
      </p:sp>
      <p:grpSp>
        <p:nvGrpSpPr>
          <p:cNvPr id="54279" name="Group 54"/>
          <p:cNvGrpSpPr>
            <a:grpSpLocks/>
          </p:cNvGrpSpPr>
          <p:nvPr/>
        </p:nvGrpSpPr>
        <p:grpSpPr bwMode="auto">
          <a:xfrm>
            <a:off x="3571875" y="4614863"/>
            <a:ext cx="762000" cy="658812"/>
            <a:chOff x="2442" y="2997"/>
            <a:chExt cx="480" cy="415"/>
          </a:xfrm>
        </p:grpSpPr>
        <p:sp>
          <p:nvSpPr>
            <p:cNvPr id="54304" name="Text Box 50"/>
            <p:cNvSpPr txBox="1">
              <a:spLocks noChangeArrowheads="1"/>
            </p:cNvSpPr>
            <p:nvPr/>
          </p:nvSpPr>
          <p:spPr bwMode="auto">
            <a:xfrm>
              <a:off x="2538" y="299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charset="0"/>
                  <a:ea typeface="宋体" charset="-122"/>
                </a:rPr>
                <a:t>f</a:t>
              </a:r>
            </a:p>
          </p:txBody>
        </p:sp>
        <p:sp>
          <p:nvSpPr>
            <p:cNvPr id="54305" name="Line 51"/>
            <p:cNvSpPr>
              <a:spLocks noChangeShapeType="1"/>
            </p:cNvSpPr>
            <p:nvPr/>
          </p:nvSpPr>
          <p:spPr bwMode="auto">
            <a:xfrm flipH="1">
              <a:off x="2442" y="3205"/>
              <a:ext cx="192" cy="207"/>
            </a:xfrm>
            <a:prstGeom prst="line">
              <a:avLst/>
            </a:prstGeom>
            <a:noFill/>
            <a:ln w="57150" cap="rnd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80" name="Group 55"/>
          <p:cNvGrpSpPr>
            <a:grpSpLocks/>
          </p:cNvGrpSpPr>
          <p:nvPr/>
        </p:nvGrpSpPr>
        <p:grpSpPr bwMode="auto">
          <a:xfrm>
            <a:off x="1785938" y="4044950"/>
            <a:ext cx="4629150" cy="2370138"/>
            <a:chOff x="1317" y="2638"/>
            <a:chExt cx="2916" cy="1493"/>
          </a:xfrm>
        </p:grpSpPr>
        <p:sp>
          <p:nvSpPr>
            <p:cNvPr id="54285" name="Line 7"/>
            <p:cNvSpPr>
              <a:spLocks noChangeShapeType="1"/>
            </p:cNvSpPr>
            <p:nvPr/>
          </p:nvSpPr>
          <p:spPr bwMode="auto">
            <a:xfrm flipH="1">
              <a:off x="2082" y="2846"/>
              <a:ext cx="354" cy="1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8"/>
            <p:cNvSpPr>
              <a:spLocks noChangeShapeType="1"/>
            </p:cNvSpPr>
            <p:nvPr/>
          </p:nvSpPr>
          <p:spPr bwMode="auto">
            <a:xfrm>
              <a:off x="2718" y="2865"/>
              <a:ext cx="363" cy="19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Line 9"/>
            <p:cNvSpPr>
              <a:spLocks noChangeShapeType="1"/>
            </p:cNvSpPr>
            <p:nvPr/>
          </p:nvSpPr>
          <p:spPr bwMode="auto">
            <a:xfrm>
              <a:off x="2046" y="3217"/>
              <a:ext cx="191" cy="2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Line 10"/>
            <p:cNvSpPr>
              <a:spLocks noChangeShapeType="1"/>
            </p:cNvSpPr>
            <p:nvPr/>
          </p:nvSpPr>
          <p:spPr bwMode="auto">
            <a:xfrm flipH="1">
              <a:off x="2064" y="3658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1"/>
            <p:cNvSpPr>
              <a:spLocks noChangeShapeType="1"/>
            </p:cNvSpPr>
            <p:nvPr/>
          </p:nvSpPr>
          <p:spPr bwMode="auto">
            <a:xfrm flipH="1">
              <a:off x="1610" y="3233"/>
              <a:ext cx="197" cy="2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2"/>
            <p:cNvSpPr>
              <a:spLocks noChangeShapeType="1"/>
            </p:cNvSpPr>
            <p:nvPr/>
          </p:nvSpPr>
          <p:spPr bwMode="auto">
            <a:xfrm rot="10800000">
              <a:off x="3378" y="3204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13"/>
            <p:cNvSpPr>
              <a:spLocks noChangeShapeType="1"/>
            </p:cNvSpPr>
            <p:nvPr/>
          </p:nvSpPr>
          <p:spPr bwMode="auto">
            <a:xfrm flipH="1">
              <a:off x="3469" y="3657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4"/>
            <p:cNvSpPr>
              <a:spLocks noChangeShapeType="1"/>
            </p:cNvSpPr>
            <p:nvPr/>
          </p:nvSpPr>
          <p:spPr bwMode="auto">
            <a:xfrm flipH="1">
              <a:off x="2896" y="3233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15"/>
            <p:cNvSpPr>
              <a:spLocks noChangeShapeType="1"/>
            </p:cNvSpPr>
            <p:nvPr/>
          </p:nvSpPr>
          <p:spPr bwMode="auto">
            <a:xfrm>
              <a:off x="3810" y="3634"/>
              <a:ext cx="180" cy="15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Oval 17"/>
            <p:cNvSpPr>
              <a:spLocks noChangeArrowheads="1"/>
            </p:cNvSpPr>
            <p:nvPr/>
          </p:nvSpPr>
          <p:spPr bwMode="auto">
            <a:xfrm>
              <a:off x="2405" y="2638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45</a:t>
              </a:r>
            </a:p>
          </p:txBody>
        </p:sp>
        <p:sp>
          <p:nvSpPr>
            <p:cNvPr id="54295" name="Oval 20"/>
            <p:cNvSpPr>
              <a:spLocks noChangeArrowheads="1"/>
            </p:cNvSpPr>
            <p:nvPr/>
          </p:nvSpPr>
          <p:spPr bwMode="auto">
            <a:xfrm>
              <a:off x="1770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12</a:t>
              </a:r>
            </a:p>
          </p:txBody>
        </p:sp>
        <p:sp>
          <p:nvSpPr>
            <p:cNvPr id="54296" name="Oval 23"/>
            <p:cNvSpPr>
              <a:spLocks noChangeArrowheads="1"/>
            </p:cNvSpPr>
            <p:nvPr/>
          </p:nvSpPr>
          <p:spPr bwMode="auto">
            <a:xfrm>
              <a:off x="1317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54297" name="Oval 26"/>
            <p:cNvSpPr>
              <a:spLocks noChangeArrowheads="1"/>
            </p:cNvSpPr>
            <p:nvPr/>
          </p:nvSpPr>
          <p:spPr bwMode="auto">
            <a:xfrm>
              <a:off x="2169" y="3395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37</a:t>
              </a:r>
            </a:p>
          </p:txBody>
        </p:sp>
        <p:sp>
          <p:nvSpPr>
            <p:cNvPr id="54298" name="Oval 29"/>
            <p:cNvSpPr>
              <a:spLocks noChangeArrowheads="1"/>
            </p:cNvSpPr>
            <p:nvPr/>
          </p:nvSpPr>
          <p:spPr bwMode="auto">
            <a:xfrm>
              <a:off x="2723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53</a:t>
              </a:r>
            </a:p>
          </p:txBody>
        </p:sp>
        <p:sp>
          <p:nvSpPr>
            <p:cNvPr id="54299" name="Oval 32"/>
            <p:cNvSpPr>
              <a:spLocks noChangeArrowheads="1"/>
            </p:cNvSpPr>
            <p:nvPr/>
          </p:nvSpPr>
          <p:spPr bwMode="auto">
            <a:xfrm>
              <a:off x="3539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90</a:t>
              </a:r>
            </a:p>
          </p:txBody>
        </p:sp>
        <p:sp>
          <p:nvSpPr>
            <p:cNvPr id="54300" name="Oval 35"/>
            <p:cNvSpPr>
              <a:spLocks noChangeArrowheads="1"/>
            </p:cNvSpPr>
            <p:nvPr/>
          </p:nvSpPr>
          <p:spPr bwMode="auto">
            <a:xfrm>
              <a:off x="1906" y="3830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24</a:t>
              </a:r>
            </a:p>
          </p:txBody>
        </p:sp>
        <p:sp>
          <p:nvSpPr>
            <p:cNvPr id="54301" name="Oval 38"/>
            <p:cNvSpPr>
              <a:spLocks noChangeArrowheads="1"/>
            </p:cNvSpPr>
            <p:nvPr/>
          </p:nvSpPr>
          <p:spPr bwMode="auto">
            <a:xfrm>
              <a:off x="3245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78</a:t>
              </a:r>
            </a:p>
          </p:txBody>
        </p:sp>
        <p:sp>
          <p:nvSpPr>
            <p:cNvPr id="54302" name="Oval 41"/>
            <p:cNvSpPr>
              <a:spLocks noChangeArrowheads="1"/>
            </p:cNvSpPr>
            <p:nvPr/>
          </p:nvSpPr>
          <p:spPr bwMode="auto">
            <a:xfrm>
              <a:off x="3902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98</a:t>
              </a:r>
            </a:p>
          </p:txBody>
        </p:sp>
        <p:sp>
          <p:nvSpPr>
            <p:cNvPr id="54303" name="Oval 44"/>
            <p:cNvSpPr>
              <a:spLocks noChangeArrowheads="1"/>
            </p:cNvSpPr>
            <p:nvPr/>
          </p:nvSpPr>
          <p:spPr bwMode="auto">
            <a:xfrm>
              <a:off x="3086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61</a:t>
              </a:r>
            </a:p>
          </p:txBody>
        </p:sp>
      </p:grpSp>
      <p:sp>
        <p:nvSpPr>
          <p:cNvPr id="54281" name="Text Box 56"/>
          <p:cNvSpPr txBox="1">
            <a:spLocks noChangeArrowheads="1"/>
          </p:cNvSpPr>
          <p:nvPr/>
        </p:nvSpPr>
        <p:spPr bwMode="auto">
          <a:xfrm>
            <a:off x="500063" y="3690938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例如：插入</a:t>
            </a:r>
            <a:r>
              <a:rPr lang="en-US" altLang="zh-CN"/>
              <a:t>40</a:t>
            </a:r>
          </a:p>
        </p:txBody>
      </p:sp>
      <p:grpSp>
        <p:nvGrpSpPr>
          <p:cNvPr id="54282" name="组合 59"/>
          <p:cNvGrpSpPr>
            <a:grpSpLocks/>
          </p:cNvGrpSpPr>
          <p:nvPr/>
        </p:nvGrpSpPr>
        <p:grpSpPr bwMode="auto">
          <a:xfrm>
            <a:off x="4208463" y="4116388"/>
            <a:ext cx="4578350" cy="2713037"/>
            <a:chOff x="4209143" y="3857628"/>
            <a:chExt cx="4577699" cy="2713591"/>
          </a:xfrm>
        </p:grpSpPr>
        <p:sp>
          <p:nvSpPr>
            <p:cNvPr id="54283" name="Text Box 56"/>
            <p:cNvSpPr txBox="1">
              <a:spLocks noChangeArrowheads="1"/>
            </p:cNvSpPr>
            <p:nvPr/>
          </p:nvSpPr>
          <p:spPr bwMode="auto">
            <a:xfrm>
              <a:off x="6286512" y="3857628"/>
              <a:ext cx="2500330" cy="954107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新插入节点必为叶子节点</a:t>
              </a:r>
              <a:endParaRPr lang="en-US" altLang="zh-CN"/>
            </a:p>
          </p:txBody>
        </p:sp>
        <p:sp>
          <p:nvSpPr>
            <p:cNvPr id="54284" name="任意多边形 61"/>
            <p:cNvSpPr>
              <a:spLocks noChangeArrowheads="1"/>
            </p:cNvSpPr>
            <p:nvPr/>
          </p:nvSpPr>
          <p:spPr bwMode="auto">
            <a:xfrm>
              <a:off x="4209143" y="4833257"/>
              <a:ext cx="3585028" cy="1737962"/>
            </a:xfrm>
            <a:custGeom>
              <a:avLst/>
              <a:gdLst>
                <a:gd name="T0" fmla="*/ 0 w 3585028"/>
                <a:gd name="T1" fmla="*/ 1349829 h 1737962"/>
                <a:gd name="T2" fmla="*/ 1631235 w 3585028"/>
                <a:gd name="T3" fmla="*/ 1684743 h 1737962"/>
                <a:gd name="T4" fmla="*/ 3048000 w 3585028"/>
                <a:gd name="T5" fmla="*/ 1030514 h 1737962"/>
                <a:gd name="T6" fmla="*/ 3585028 w 3585028"/>
                <a:gd name="T7" fmla="*/ 0 h 17379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5028"/>
                <a:gd name="T13" fmla="*/ 0 h 1737962"/>
                <a:gd name="T14" fmla="*/ 3585028 w 3585028"/>
                <a:gd name="T15" fmla="*/ 1737962 h 17379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5028" h="1737962">
                  <a:moveTo>
                    <a:pt x="0" y="1349829"/>
                  </a:moveTo>
                  <a:cubicBezTo>
                    <a:pt x="740228" y="1579638"/>
                    <a:pt x="1123235" y="1737962"/>
                    <a:pt x="1631235" y="1684743"/>
                  </a:cubicBezTo>
                  <a:cubicBezTo>
                    <a:pt x="2139235" y="1631524"/>
                    <a:pt x="2722368" y="1311304"/>
                    <a:pt x="3048000" y="1030514"/>
                  </a:cubicBezTo>
                  <a:cubicBezTo>
                    <a:pt x="3373632" y="749724"/>
                    <a:pt x="3449561" y="368904"/>
                    <a:pt x="3585028" y="0"/>
                  </a:cubicBezTo>
                </a:path>
              </a:pathLst>
            </a:custGeom>
            <a:noFill/>
            <a:ln w="254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15544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72250" y="6400800"/>
            <a:ext cx="2133600" cy="457200"/>
          </a:xfrm>
        </p:spPr>
        <p:txBody>
          <a:bodyPr/>
          <a:lstStyle/>
          <a:p>
            <a:pPr>
              <a:defRPr/>
            </a:pPr>
            <a:fld id="{294A4AB9-80BE-4454-A2C8-A8B000A71F5E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56323" name="Rectangle 1026"/>
          <p:cNvSpPr>
            <a:spLocks noChangeArrowheads="1"/>
          </p:cNvSpPr>
          <p:nvPr/>
        </p:nvSpPr>
        <p:spPr bwMode="auto">
          <a:xfrm>
            <a:off x="142875" y="687388"/>
            <a:ext cx="8786813" cy="56943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BiTree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6600CC"/>
                </a:solidFill>
              </a:rPr>
              <a:t>SearchBST</a:t>
            </a:r>
            <a:r>
              <a:rPr lang="en-US" altLang="zh-CN" dirty="0"/>
              <a:t>(</a:t>
            </a:r>
            <a:r>
              <a:rPr lang="en-US" altLang="zh-CN" dirty="0" err="1"/>
              <a:t>BiTree</a:t>
            </a:r>
            <a:r>
              <a:rPr lang="en-US" altLang="zh-CN" dirty="0"/>
              <a:t> T,  </a:t>
            </a:r>
            <a:r>
              <a:rPr lang="en-US" altLang="zh-CN" dirty="0" err="1"/>
              <a:t>KeyType</a:t>
            </a:r>
            <a:r>
              <a:rPr lang="en-US" altLang="zh-CN" dirty="0"/>
              <a:t> key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smtClean="0"/>
              <a:t>                                                                              ) 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二叉排序树用二叉链表存储。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若查找成功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则返回该记录结点的指针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否则返回空指针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  //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}</a:t>
            </a:r>
            <a:r>
              <a:rPr lang="en-US" altLang="zh-CN" dirty="0">
                <a:solidFill>
                  <a:srgbClr val="6600CC"/>
                </a:solidFill>
              </a:rPr>
              <a:t>//</a:t>
            </a:r>
            <a:r>
              <a:rPr lang="en-US" altLang="zh-CN" dirty="0" err="1">
                <a:solidFill>
                  <a:srgbClr val="6600CC"/>
                </a:solidFill>
              </a:rPr>
              <a:t>SearchBST</a:t>
            </a:r>
            <a:endParaRPr lang="en-US" altLang="zh-CN" dirty="0">
              <a:solidFill>
                <a:srgbClr val="6600CC"/>
              </a:solidFill>
            </a:endParaRPr>
          </a:p>
        </p:txBody>
      </p:sp>
      <p:sp>
        <p:nvSpPr>
          <p:cNvPr id="56324" name="Rectangle 1029"/>
          <p:cNvSpPr>
            <a:spLocks noChangeArrowheads="1"/>
          </p:cNvSpPr>
          <p:nvPr/>
        </p:nvSpPr>
        <p:spPr bwMode="auto">
          <a:xfrm>
            <a:off x="607688" y="3515860"/>
            <a:ext cx="8358188" cy="2376035"/>
          </a:xfrm>
          <a:prstGeom prst="rect">
            <a:avLst/>
          </a:prstGeom>
          <a:noFill/>
          <a:ln w="9525" algn="ctr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</a:pPr>
            <a:r>
              <a:rPr lang="en-US" altLang="zh-CN" dirty="0"/>
              <a:t>if(</a:t>
            </a:r>
            <a:r>
              <a:rPr lang="en-US" altLang="zh-CN" dirty="0">
                <a:solidFill>
                  <a:srgbClr val="A50021"/>
                </a:solidFill>
              </a:rPr>
              <a:t>!T</a:t>
            </a:r>
            <a:r>
              <a:rPr lang="en-US" altLang="zh-CN" dirty="0"/>
              <a:t>) return T;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if(</a:t>
            </a:r>
            <a:r>
              <a:rPr lang="en-US" altLang="zh-CN" dirty="0">
                <a:solidFill>
                  <a:srgbClr val="A50021"/>
                </a:solidFill>
              </a:rPr>
              <a:t>EQ(key,  T-&gt;data. key)</a:t>
            </a:r>
            <a:r>
              <a:rPr lang="en-US" altLang="zh-CN" dirty="0"/>
              <a:t>) return T;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else if LT(key,  T-&gt;data. key)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smtClean="0"/>
              <a:t>               </a:t>
            </a:r>
            <a:r>
              <a:rPr lang="en-US" altLang="zh-CN" dirty="0"/>
              <a:t>return(</a:t>
            </a:r>
            <a:r>
              <a:rPr lang="en-US" altLang="zh-CN" dirty="0" err="1">
                <a:solidFill>
                  <a:srgbClr val="A50021"/>
                </a:solidFill>
              </a:rPr>
              <a:t>SearchBST</a:t>
            </a:r>
            <a:r>
              <a:rPr lang="en-US" altLang="zh-CN" dirty="0">
                <a:solidFill>
                  <a:srgbClr val="A50021"/>
                </a:solidFill>
              </a:rPr>
              <a:t>(T-&gt;</a:t>
            </a:r>
            <a:r>
              <a:rPr lang="en-US" altLang="zh-CN" dirty="0" err="1">
                <a:solidFill>
                  <a:srgbClr val="A50021"/>
                </a:solidFill>
              </a:rPr>
              <a:t>lchild</a:t>
            </a:r>
            <a:r>
              <a:rPr lang="en-US" altLang="zh-CN" dirty="0">
                <a:solidFill>
                  <a:srgbClr val="A50021"/>
                </a:solidFill>
              </a:rPr>
              <a:t>,  key)</a:t>
            </a:r>
            <a:r>
              <a:rPr lang="en-US" altLang="zh-CN" dirty="0"/>
              <a:t>);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/>
              <a:t>   else  return(</a:t>
            </a:r>
            <a:r>
              <a:rPr lang="en-US" altLang="zh-CN" dirty="0" err="1">
                <a:solidFill>
                  <a:srgbClr val="A50021"/>
                </a:solidFill>
              </a:rPr>
              <a:t>SearchBST</a:t>
            </a:r>
            <a:r>
              <a:rPr lang="en-US" altLang="zh-CN" dirty="0">
                <a:solidFill>
                  <a:srgbClr val="A50021"/>
                </a:solidFill>
              </a:rPr>
              <a:t>(T-&gt;</a:t>
            </a:r>
            <a:r>
              <a:rPr lang="en-US" altLang="zh-CN" dirty="0" err="1">
                <a:solidFill>
                  <a:srgbClr val="A50021"/>
                </a:solidFill>
              </a:rPr>
              <a:t>rchild</a:t>
            </a:r>
            <a:r>
              <a:rPr lang="en-US" altLang="zh-CN" dirty="0">
                <a:solidFill>
                  <a:srgbClr val="A50021"/>
                </a:solidFill>
              </a:rPr>
              <a:t>,  key)</a:t>
            </a:r>
            <a:r>
              <a:rPr lang="en-US" altLang="zh-CN" dirty="0"/>
              <a:t>)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00438" y="1116013"/>
            <a:ext cx="3294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 err="1">
                <a:solidFill>
                  <a:srgbClr val="FF0000"/>
                </a:solidFill>
              </a:rPr>
              <a:t>BiTree</a:t>
            </a:r>
            <a:r>
              <a:rPr lang="en-US" altLang="zh-CN" dirty="0">
                <a:solidFill>
                  <a:srgbClr val="FF0000"/>
                </a:solidFill>
              </a:rPr>
              <a:t> f, </a:t>
            </a:r>
            <a:r>
              <a:rPr lang="en-US" altLang="zh-CN" dirty="0" err="1">
                <a:solidFill>
                  <a:srgbClr val="FF0000"/>
                </a:solidFill>
              </a:rPr>
              <a:t>BiTree</a:t>
            </a:r>
            <a:r>
              <a:rPr lang="en-US" altLang="zh-CN" dirty="0">
                <a:solidFill>
                  <a:srgbClr val="FF0000"/>
                </a:solidFill>
              </a:rPr>
              <a:t> &amp;p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571750" y="2044700"/>
            <a:ext cx="5929313" cy="52387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zh-CN" altLang="en-US" u="sng" dirty="0"/>
              <a:t>则</a:t>
            </a:r>
            <a:r>
              <a:rPr lang="en-US" altLang="zh-CN" u="sng" dirty="0"/>
              <a:t>p</a:t>
            </a:r>
            <a:r>
              <a:rPr lang="zh-CN" altLang="en-US" u="sng" dirty="0"/>
              <a:t>指向该结点，返回</a:t>
            </a:r>
            <a:r>
              <a:rPr lang="en-US" altLang="zh-CN" u="sng" dirty="0"/>
              <a:t>TRUE</a:t>
            </a:r>
            <a:r>
              <a:rPr lang="zh-CN" altLang="en-US" u="sng" dirty="0"/>
              <a:t>；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2938" y="2486025"/>
            <a:ext cx="8105526" cy="954088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u="sng" dirty="0"/>
              <a:t>否则</a:t>
            </a:r>
            <a:r>
              <a:rPr lang="en-US" altLang="zh-CN" u="sng" dirty="0"/>
              <a:t>p</a:t>
            </a:r>
            <a:r>
              <a:rPr lang="zh-CN" altLang="en-US" u="sng" dirty="0"/>
              <a:t>指向查找路径的最末结点，返回</a:t>
            </a:r>
            <a:r>
              <a:rPr lang="en-US" altLang="zh-CN" u="sng" dirty="0"/>
              <a:t>FALSE</a:t>
            </a:r>
            <a:r>
              <a:rPr lang="zh-CN" altLang="en-US" u="sng" dirty="0" smtClean="0"/>
              <a:t>。</a:t>
            </a:r>
            <a:endParaRPr lang="en-US" altLang="zh-CN" u="sng" dirty="0" smtClean="0"/>
          </a:p>
          <a:p>
            <a:r>
              <a:rPr lang="en-US" altLang="zh-CN" u="sng" dirty="0" smtClean="0"/>
              <a:t>f </a:t>
            </a:r>
            <a:r>
              <a:rPr lang="zh-CN" altLang="en-US" u="sng" dirty="0"/>
              <a:t>指向 </a:t>
            </a:r>
            <a:r>
              <a:rPr lang="en-US" altLang="zh-CN" u="sng" dirty="0"/>
              <a:t>T </a:t>
            </a:r>
            <a:r>
              <a:rPr lang="zh-CN" altLang="en-US" u="sng" dirty="0"/>
              <a:t>的双亲</a:t>
            </a:r>
            <a:r>
              <a:rPr lang="en-US" altLang="zh-CN" u="sng" dirty="0"/>
              <a:t>,</a:t>
            </a:r>
            <a:r>
              <a:rPr lang="zh-CN" altLang="en-US" u="sng" dirty="0"/>
              <a:t> 初始调用为</a:t>
            </a:r>
            <a:r>
              <a:rPr lang="en-US" altLang="zh-CN" u="sng" dirty="0"/>
              <a:t>NULL;</a:t>
            </a:r>
            <a:endParaRPr lang="zh-CN" altLang="en-US" u="sng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1450" y="704850"/>
            <a:ext cx="1233488" cy="522288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Status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70658" y="3496810"/>
            <a:ext cx="5513238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CN" u="sng" dirty="0" smtClean="0"/>
              <a:t>{ </a:t>
            </a:r>
            <a:r>
              <a:rPr lang="en-US" altLang="zh-CN" u="sng" dirty="0"/>
              <a:t>p=f; return FALSE; }//</a:t>
            </a:r>
            <a:r>
              <a:rPr lang="zh-CN" altLang="en-US" u="sng" dirty="0"/>
              <a:t>查找失败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685953" y="3973605"/>
            <a:ext cx="4217094" cy="52387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CN" u="sng" dirty="0" smtClean="0"/>
              <a:t>{ </a:t>
            </a:r>
            <a:r>
              <a:rPr lang="en-US" altLang="zh-CN" u="sng" dirty="0"/>
              <a:t>p=T;   return TRUE;</a:t>
            </a:r>
            <a:r>
              <a:rPr lang="zh-CN" altLang="en-US" u="sng" dirty="0"/>
              <a:t>   </a:t>
            </a:r>
            <a:r>
              <a:rPr lang="en-US" altLang="zh-CN" u="sng" dirty="0"/>
              <a:t>}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164288" y="4849996"/>
            <a:ext cx="1310487" cy="52322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rgbClr val="A50021"/>
                </a:solidFill>
              </a:rPr>
              <a:t>, </a:t>
            </a:r>
            <a:r>
              <a:rPr lang="en-US" altLang="zh-CN" u="sng" dirty="0">
                <a:solidFill>
                  <a:srgbClr val="A50021"/>
                </a:solidFill>
              </a:rPr>
              <a:t>T, p));</a:t>
            </a:r>
            <a:endParaRPr lang="zh-CN" altLang="en-US" u="sng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823813" y="5297671"/>
            <a:ext cx="1310487" cy="52322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rgbClr val="A50021"/>
                </a:solidFill>
              </a:rPr>
              <a:t>, </a:t>
            </a:r>
            <a:r>
              <a:rPr lang="en-US" altLang="zh-CN" u="sng" dirty="0">
                <a:solidFill>
                  <a:srgbClr val="A50021"/>
                </a:solidFill>
              </a:rPr>
              <a:t>T, p));</a:t>
            </a:r>
            <a:endParaRPr lang="zh-CN" altLang="en-US" u="sng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build="p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85720" y="500042"/>
            <a:ext cx="8643998" cy="608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Status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6600CC"/>
                </a:solidFill>
              </a:rPr>
              <a:t>SearchBST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BiTree</a:t>
            </a:r>
            <a:r>
              <a:rPr lang="en-US" altLang="zh-CN" dirty="0" smtClean="0"/>
              <a:t> T,  </a:t>
            </a:r>
            <a:r>
              <a:rPr lang="en-US" altLang="zh-CN" dirty="0" err="1" smtClean="0"/>
              <a:t>KeyType</a:t>
            </a:r>
            <a:r>
              <a:rPr lang="en-US" altLang="zh-CN" dirty="0" smtClean="0"/>
              <a:t> key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</a:pPr>
            <a:r>
              <a:rPr lang="en-US" altLang="zh-CN" dirty="0" smtClean="0"/>
              <a:t>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en-US" altLang="zh-CN" dirty="0" err="1" smtClean="0">
                <a:solidFill>
                  <a:srgbClr val="FF0000"/>
                </a:solidFill>
              </a:rPr>
              <a:t>BiTree</a:t>
            </a:r>
            <a:r>
              <a:rPr lang="en-US" altLang="zh-CN" dirty="0" smtClean="0">
                <a:solidFill>
                  <a:srgbClr val="FF0000"/>
                </a:solidFill>
              </a:rPr>
              <a:t> f, </a:t>
            </a:r>
            <a:r>
              <a:rPr lang="en-US" altLang="zh-CN" dirty="0" err="1" smtClean="0">
                <a:solidFill>
                  <a:srgbClr val="FF0000"/>
                </a:solidFill>
              </a:rPr>
              <a:t>BiTree</a:t>
            </a:r>
            <a:r>
              <a:rPr lang="en-US" altLang="zh-CN" dirty="0" smtClean="0">
                <a:solidFill>
                  <a:srgbClr val="FF0000"/>
                </a:solidFill>
              </a:rPr>
              <a:t> &amp;p</a:t>
            </a:r>
            <a:r>
              <a:rPr lang="en-US" altLang="zh-CN" dirty="0" smtClean="0"/>
              <a:t> 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smtClean="0"/>
              <a:t>{ </a:t>
            </a:r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</a:rPr>
              <a:t>二叉排序树用二叉链表存储。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</a:rPr>
              <a:t>若查找成功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zh-CN" altLang="en-US" u="sng" dirty="0" smtClean="0"/>
              <a:t>则</a:t>
            </a:r>
            <a:r>
              <a:rPr lang="en-US" altLang="zh-CN" u="sng" dirty="0" smtClean="0"/>
              <a:t>p</a:t>
            </a:r>
            <a:r>
              <a:rPr lang="zh-CN" altLang="en-US" u="sng" dirty="0" smtClean="0"/>
              <a:t>指向该结点，返回</a:t>
            </a:r>
            <a:r>
              <a:rPr lang="en-US" altLang="zh-CN" u="sng" dirty="0" smtClean="0"/>
              <a:t>TRUE</a:t>
            </a:r>
            <a:r>
              <a:rPr lang="zh-CN" altLang="en-US" u="sng" dirty="0" smtClean="0"/>
              <a:t>；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u="sng" dirty="0" smtClean="0"/>
              <a:t>否则</a:t>
            </a:r>
            <a:r>
              <a:rPr lang="en-US" altLang="zh-CN" u="sng" dirty="0" smtClean="0"/>
              <a:t>p</a:t>
            </a:r>
            <a:r>
              <a:rPr lang="zh-CN" altLang="en-US" u="sng" dirty="0" smtClean="0"/>
              <a:t>指向查找路径的最末结点，返回</a:t>
            </a:r>
            <a:r>
              <a:rPr lang="en-US" altLang="zh-CN" u="sng" dirty="0" smtClean="0"/>
              <a:t>FALSE</a:t>
            </a:r>
            <a:r>
              <a:rPr lang="zh-CN" altLang="en-US" u="sng" dirty="0" smtClean="0"/>
              <a:t>。</a:t>
            </a:r>
            <a:endParaRPr lang="en-US" altLang="zh-CN" u="sng" dirty="0" smtClean="0"/>
          </a:p>
          <a:p>
            <a:r>
              <a:rPr lang="en-US" altLang="zh-CN" u="sng" dirty="0" smtClean="0"/>
              <a:t>  //f </a:t>
            </a:r>
            <a:r>
              <a:rPr lang="zh-CN" altLang="en-US" u="sng" dirty="0" smtClean="0"/>
              <a:t>指向 </a:t>
            </a:r>
            <a:r>
              <a:rPr lang="en-US" altLang="zh-CN" u="sng" dirty="0" smtClean="0"/>
              <a:t>T </a:t>
            </a:r>
            <a:r>
              <a:rPr lang="zh-CN" altLang="en-US" u="sng" dirty="0" smtClean="0"/>
              <a:t>的双亲</a:t>
            </a:r>
            <a:r>
              <a:rPr lang="en-US" altLang="zh-CN" u="sng" dirty="0" smtClean="0"/>
              <a:t>,</a:t>
            </a:r>
            <a:r>
              <a:rPr lang="zh-CN" altLang="en-US" u="sng" dirty="0" smtClean="0"/>
              <a:t> 初始调用为</a:t>
            </a:r>
            <a:r>
              <a:rPr lang="en-US" altLang="zh-CN" u="sng" dirty="0" smtClean="0"/>
              <a:t>NULL;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smtClean="0"/>
              <a:t>  </a:t>
            </a:r>
            <a:endParaRPr lang="zh-CN" altLang="en-US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smtClean="0"/>
              <a:t>}</a:t>
            </a:r>
            <a:r>
              <a:rPr lang="en-US" altLang="zh-CN" dirty="0" smtClean="0">
                <a:solidFill>
                  <a:srgbClr val="6600CC"/>
                </a:solidFill>
              </a:rPr>
              <a:t>//</a:t>
            </a:r>
            <a:r>
              <a:rPr lang="en-US" altLang="zh-CN" dirty="0" err="1" smtClean="0">
                <a:solidFill>
                  <a:srgbClr val="6600CC"/>
                </a:solidFill>
              </a:rPr>
              <a:t>SearchBST</a:t>
            </a:r>
            <a:endParaRPr lang="en-US" altLang="zh-CN" dirty="0">
              <a:solidFill>
                <a:srgbClr val="6600CC"/>
              </a:solidFill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571875" y="4141789"/>
            <a:ext cx="762000" cy="658812"/>
            <a:chOff x="2442" y="2997"/>
            <a:chExt cx="480" cy="415"/>
          </a:xfrm>
        </p:grpSpPr>
        <p:sp>
          <p:nvSpPr>
            <p:cNvPr id="7" name="Text Box 50"/>
            <p:cNvSpPr txBox="1">
              <a:spLocks noChangeArrowheads="1"/>
            </p:cNvSpPr>
            <p:nvPr/>
          </p:nvSpPr>
          <p:spPr bwMode="auto">
            <a:xfrm>
              <a:off x="2538" y="299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charset="0"/>
                  <a:ea typeface="宋体" charset="-122"/>
                </a:rPr>
                <a:t>f</a:t>
              </a:r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 flipH="1">
              <a:off x="2442" y="3205"/>
              <a:ext cx="192" cy="207"/>
            </a:xfrm>
            <a:prstGeom prst="line">
              <a:avLst/>
            </a:prstGeom>
            <a:noFill/>
            <a:ln w="57150" cap="rnd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1785938" y="3571876"/>
            <a:ext cx="4629150" cy="2370138"/>
            <a:chOff x="1317" y="2638"/>
            <a:chExt cx="2916" cy="1493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082" y="2846"/>
              <a:ext cx="354" cy="1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718" y="2865"/>
              <a:ext cx="363" cy="19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046" y="3217"/>
              <a:ext cx="191" cy="2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2064" y="3658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1610" y="3233"/>
              <a:ext cx="197" cy="2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rot="10800000">
              <a:off x="3378" y="3204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469" y="3657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896" y="3233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810" y="3634"/>
              <a:ext cx="180" cy="15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2405" y="2638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dirty="0">
                  <a:latin typeface="Arial" charset="0"/>
                  <a:ea typeface="宋体" charset="-122"/>
                </a:rPr>
                <a:t>45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1770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12</a:t>
              </a: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1317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2169" y="3395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37</a:t>
              </a:r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723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53</a:t>
              </a: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3539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90</a:t>
              </a:r>
            </a:p>
          </p:txBody>
        </p:sp>
        <p:sp>
          <p:nvSpPr>
            <p:cNvPr id="25" name="Oval 35"/>
            <p:cNvSpPr>
              <a:spLocks noChangeArrowheads="1"/>
            </p:cNvSpPr>
            <p:nvPr/>
          </p:nvSpPr>
          <p:spPr bwMode="auto">
            <a:xfrm>
              <a:off x="1906" y="3830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24</a:t>
              </a:r>
            </a:p>
          </p:txBody>
        </p:sp>
        <p:sp>
          <p:nvSpPr>
            <p:cNvPr id="26" name="Oval 38"/>
            <p:cNvSpPr>
              <a:spLocks noChangeArrowheads="1"/>
            </p:cNvSpPr>
            <p:nvPr/>
          </p:nvSpPr>
          <p:spPr bwMode="auto">
            <a:xfrm>
              <a:off x="3245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78</a:t>
              </a:r>
            </a:p>
          </p:txBody>
        </p:sp>
        <p:sp>
          <p:nvSpPr>
            <p:cNvPr id="27" name="Oval 41"/>
            <p:cNvSpPr>
              <a:spLocks noChangeArrowheads="1"/>
            </p:cNvSpPr>
            <p:nvPr/>
          </p:nvSpPr>
          <p:spPr bwMode="auto">
            <a:xfrm>
              <a:off x="3902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98</a:t>
              </a:r>
            </a:p>
          </p:txBody>
        </p:sp>
        <p:sp>
          <p:nvSpPr>
            <p:cNvPr id="28" name="Oval 44"/>
            <p:cNvSpPr>
              <a:spLocks noChangeArrowheads="1"/>
            </p:cNvSpPr>
            <p:nvPr/>
          </p:nvSpPr>
          <p:spPr bwMode="auto">
            <a:xfrm>
              <a:off x="3086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61</a:t>
              </a:r>
            </a:p>
          </p:txBody>
        </p:sp>
      </p:grpSp>
      <p:sp>
        <p:nvSpPr>
          <p:cNvPr id="29" name="Line 47"/>
          <p:cNvSpPr>
            <a:spLocks noChangeShapeType="1"/>
          </p:cNvSpPr>
          <p:nvPr/>
        </p:nvSpPr>
        <p:spPr bwMode="auto">
          <a:xfrm>
            <a:off x="3571868" y="5143512"/>
            <a:ext cx="233362" cy="347663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3651243" y="5405450"/>
            <a:ext cx="566737" cy="577850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FF0000"/>
                </a:solidFill>
                <a:latin typeface="Arial" charset="0"/>
                <a:ea typeface="宋体" charset="-122"/>
              </a:rPr>
              <a:t>40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85720" y="500042"/>
            <a:ext cx="8643998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Status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6600CC"/>
                </a:solidFill>
              </a:rPr>
              <a:t>SearchBST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BiTree</a:t>
            </a:r>
            <a:r>
              <a:rPr lang="en-US" altLang="zh-CN" dirty="0" smtClean="0"/>
              <a:t> T,  </a:t>
            </a:r>
            <a:r>
              <a:rPr lang="en-US" altLang="zh-CN" dirty="0" err="1" smtClean="0"/>
              <a:t>KeyType</a:t>
            </a:r>
            <a:r>
              <a:rPr lang="en-US" altLang="zh-CN" dirty="0" smtClean="0"/>
              <a:t> key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</a:pPr>
            <a:r>
              <a:rPr lang="en-US" altLang="zh-CN" dirty="0" smtClean="0"/>
              <a:t>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en-US" altLang="zh-CN" dirty="0" err="1" smtClean="0">
                <a:solidFill>
                  <a:srgbClr val="FF0000"/>
                </a:solidFill>
              </a:rPr>
              <a:t>BiTree</a:t>
            </a:r>
            <a:r>
              <a:rPr lang="en-US" altLang="zh-CN" dirty="0" smtClean="0">
                <a:solidFill>
                  <a:srgbClr val="FF0000"/>
                </a:solidFill>
              </a:rPr>
              <a:t> f, </a:t>
            </a:r>
            <a:r>
              <a:rPr lang="en-US" altLang="zh-CN" dirty="0" err="1" smtClean="0">
                <a:solidFill>
                  <a:srgbClr val="FF0000"/>
                </a:solidFill>
              </a:rPr>
              <a:t>BiTree</a:t>
            </a:r>
            <a:r>
              <a:rPr lang="en-US" altLang="zh-CN" dirty="0" smtClean="0">
                <a:solidFill>
                  <a:srgbClr val="FF0000"/>
                </a:solidFill>
              </a:rPr>
              <a:t> &amp;p</a:t>
            </a:r>
            <a:r>
              <a:rPr lang="en-US" altLang="zh-CN" dirty="0" smtClean="0"/>
              <a:t> ) {   </a:t>
            </a:r>
            <a:endParaRPr lang="zh-CN" altLang="en-US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</a:pPr>
            <a:r>
              <a:rPr lang="en-US" altLang="zh-CN" u="sng" dirty="0" smtClean="0"/>
              <a:t>    if ( !T )  { p=f; return FALSE; }//</a:t>
            </a:r>
            <a:r>
              <a:rPr lang="zh-CN" altLang="en-US" u="sng" dirty="0" smtClean="0"/>
              <a:t>查找失败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</a:pPr>
            <a:r>
              <a:rPr lang="en-US" altLang="zh-CN" u="sng" dirty="0" smtClean="0"/>
              <a:t>    if ( EQ( key, T-&gt;</a:t>
            </a:r>
            <a:r>
              <a:rPr lang="en-US" altLang="zh-CN" u="sng" dirty="0" err="1" smtClean="0"/>
              <a:t>data.key</a:t>
            </a:r>
            <a:r>
              <a:rPr lang="en-US" altLang="zh-CN" u="sng" dirty="0" smtClean="0"/>
              <a:t> ) )  { p=T;   return TRUE;</a:t>
            </a:r>
            <a:r>
              <a:rPr lang="zh-CN" altLang="en-US" u="sng" dirty="0" smtClean="0"/>
              <a:t>   </a:t>
            </a:r>
            <a:r>
              <a:rPr lang="en-US" altLang="zh-CN" u="sng" dirty="0" smtClean="0"/>
              <a:t>}</a:t>
            </a:r>
            <a:endParaRPr lang="en-US" altLang="zh-CN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smtClean="0"/>
              <a:t>    else if LT(key,  T-&gt;data. key)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</a:pPr>
            <a:r>
              <a:rPr lang="en-US" altLang="zh-CN" dirty="0" smtClean="0"/>
              <a:t>               return(</a:t>
            </a:r>
            <a:r>
              <a:rPr lang="en-US" altLang="zh-CN" dirty="0" err="1" smtClean="0">
                <a:solidFill>
                  <a:srgbClr val="A50021"/>
                </a:solidFill>
              </a:rPr>
              <a:t>SearchBST</a:t>
            </a:r>
            <a:r>
              <a:rPr lang="en-US" altLang="zh-CN" dirty="0" smtClean="0">
                <a:solidFill>
                  <a:srgbClr val="A50021"/>
                </a:solidFill>
              </a:rPr>
              <a:t>(T-&gt;</a:t>
            </a:r>
            <a:r>
              <a:rPr lang="en-US" altLang="zh-CN" dirty="0" err="1" smtClean="0">
                <a:solidFill>
                  <a:srgbClr val="A50021"/>
                </a:solidFill>
              </a:rPr>
              <a:t>lchild</a:t>
            </a:r>
            <a:r>
              <a:rPr lang="en-US" altLang="zh-CN" dirty="0" smtClean="0">
                <a:solidFill>
                  <a:srgbClr val="A50021"/>
                </a:solidFill>
              </a:rPr>
              <a:t>,  key</a:t>
            </a:r>
            <a:r>
              <a:rPr lang="en-US" altLang="zh-CN" u="sng" dirty="0" smtClean="0">
                <a:solidFill>
                  <a:srgbClr val="A50021"/>
                </a:solidFill>
              </a:rPr>
              <a:t>, T, p));</a:t>
            </a:r>
            <a:r>
              <a:rPr lang="en-US" altLang="zh-CN" dirty="0" smtClean="0"/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smtClean="0"/>
              <a:t>    else  return(</a:t>
            </a:r>
            <a:r>
              <a:rPr lang="en-US" altLang="zh-CN" dirty="0" err="1" smtClean="0">
                <a:solidFill>
                  <a:srgbClr val="A50021"/>
                </a:solidFill>
              </a:rPr>
              <a:t>SearchBST</a:t>
            </a:r>
            <a:r>
              <a:rPr lang="en-US" altLang="zh-CN" dirty="0" smtClean="0">
                <a:solidFill>
                  <a:srgbClr val="A50021"/>
                </a:solidFill>
              </a:rPr>
              <a:t>(T-&gt;</a:t>
            </a:r>
            <a:r>
              <a:rPr lang="en-US" altLang="zh-CN" dirty="0" err="1" smtClean="0">
                <a:solidFill>
                  <a:srgbClr val="A50021"/>
                </a:solidFill>
              </a:rPr>
              <a:t>rchild</a:t>
            </a:r>
            <a:r>
              <a:rPr lang="en-US" altLang="zh-CN" dirty="0" smtClean="0">
                <a:solidFill>
                  <a:srgbClr val="A50021"/>
                </a:solidFill>
              </a:rPr>
              <a:t>,  key</a:t>
            </a:r>
            <a:r>
              <a:rPr lang="en-US" altLang="zh-CN" u="sng" dirty="0" smtClean="0">
                <a:solidFill>
                  <a:srgbClr val="A50021"/>
                </a:solidFill>
              </a:rPr>
              <a:t> , T, p));</a:t>
            </a:r>
            <a:endParaRPr lang="en-US" altLang="zh-CN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dirty="0" smtClean="0"/>
              <a:t>}</a:t>
            </a:r>
            <a:r>
              <a:rPr lang="en-US" altLang="zh-CN" dirty="0" smtClean="0">
                <a:solidFill>
                  <a:srgbClr val="6600CC"/>
                </a:solidFill>
              </a:rPr>
              <a:t>//</a:t>
            </a:r>
            <a:r>
              <a:rPr lang="en-US" altLang="zh-CN" dirty="0" err="1" smtClean="0">
                <a:solidFill>
                  <a:srgbClr val="6600CC"/>
                </a:solidFill>
              </a:rPr>
              <a:t>SearchBST</a:t>
            </a:r>
            <a:endParaRPr lang="en-US" altLang="zh-CN" dirty="0">
              <a:solidFill>
                <a:srgbClr val="66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16DCB-6944-4F8E-8C78-9BE409BB35C8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1817469" y="3745296"/>
            <a:ext cx="4629150" cy="2370138"/>
            <a:chOff x="1317" y="2638"/>
            <a:chExt cx="2916" cy="1493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2082" y="2846"/>
              <a:ext cx="354" cy="1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718" y="2865"/>
              <a:ext cx="363" cy="19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046" y="3217"/>
              <a:ext cx="191" cy="2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064" y="3658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1610" y="3233"/>
              <a:ext cx="197" cy="2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rot="10800000">
              <a:off x="3378" y="3204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3469" y="3657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896" y="3233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10" y="3634"/>
              <a:ext cx="180" cy="15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2405" y="2638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dirty="0">
                  <a:latin typeface="Arial" charset="0"/>
                  <a:ea typeface="宋体" charset="-122"/>
                </a:rPr>
                <a:t>45</a:t>
              </a: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1770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12</a:t>
              </a: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1317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2169" y="3395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37</a:t>
              </a:r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2723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53</a:t>
              </a:r>
            </a:p>
          </p:txBody>
        </p:sp>
        <p:sp>
          <p:nvSpPr>
            <p:cNvPr id="21" name="Oval 32"/>
            <p:cNvSpPr>
              <a:spLocks noChangeArrowheads="1"/>
            </p:cNvSpPr>
            <p:nvPr/>
          </p:nvSpPr>
          <p:spPr bwMode="auto">
            <a:xfrm>
              <a:off x="3539" y="3364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90</a:t>
              </a:r>
            </a:p>
          </p:txBody>
        </p:sp>
        <p:sp>
          <p:nvSpPr>
            <p:cNvPr id="22" name="Oval 35"/>
            <p:cNvSpPr>
              <a:spLocks noChangeArrowheads="1"/>
            </p:cNvSpPr>
            <p:nvPr/>
          </p:nvSpPr>
          <p:spPr bwMode="auto">
            <a:xfrm>
              <a:off x="1906" y="3830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24</a:t>
              </a:r>
            </a:p>
          </p:txBody>
        </p:sp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3245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78</a:t>
              </a:r>
            </a:p>
          </p:txBody>
        </p:sp>
        <p:sp>
          <p:nvSpPr>
            <p:cNvPr id="24" name="Oval 41"/>
            <p:cNvSpPr>
              <a:spLocks noChangeArrowheads="1"/>
            </p:cNvSpPr>
            <p:nvPr/>
          </p:nvSpPr>
          <p:spPr bwMode="auto">
            <a:xfrm>
              <a:off x="3902" y="3772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98</a:t>
              </a:r>
            </a:p>
          </p:txBody>
        </p:sp>
        <p:sp>
          <p:nvSpPr>
            <p:cNvPr id="25" name="Oval 44"/>
            <p:cNvSpPr>
              <a:spLocks noChangeArrowheads="1"/>
            </p:cNvSpPr>
            <p:nvPr/>
          </p:nvSpPr>
          <p:spPr bwMode="auto">
            <a:xfrm>
              <a:off x="3086" y="2979"/>
              <a:ext cx="331" cy="301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Arial" charset="0"/>
                  <a:ea typeface="宋体" charset="-122"/>
                </a:rPr>
                <a:t>61</a:t>
              </a:r>
            </a:p>
          </p:txBody>
        </p:sp>
      </p:grpSp>
      <p:sp>
        <p:nvSpPr>
          <p:cNvPr id="26" name="Line 47"/>
          <p:cNvSpPr>
            <a:spLocks noChangeShapeType="1"/>
          </p:cNvSpPr>
          <p:nvPr/>
        </p:nvSpPr>
        <p:spPr bwMode="auto">
          <a:xfrm>
            <a:off x="3603399" y="5316932"/>
            <a:ext cx="233362" cy="347663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Oval 48"/>
          <p:cNvSpPr>
            <a:spLocks noChangeArrowheads="1"/>
          </p:cNvSpPr>
          <p:nvPr/>
        </p:nvSpPr>
        <p:spPr bwMode="auto">
          <a:xfrm>
            <a:off x="3682774" y="5578870"/>
            <a:ext cx="566737" cy="577850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FF0000"/>
                </a:solidFill>
                <a:latin typeface="Arial" charset="0"/>
                <a:ea typeface="宋体" charset="-122"/>
              </a:rPr>
              <a:t>40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04EF0C-78D0-4407-A39A-F407E915F910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7347" name="Text Box 8"/>
          <p:cNvSpPr txBox="1">
            <a:spLocks noChangeArrowheads="1"/>
          </p:cNvSpPr>
          <p:nvPr/>
        </p:nvSpPr>
        <p:spPr bwMode="auto">
          <a:xfrm>
            <a:off x="1300163" y="1331913"/>
            <a:ext cx="734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latin typeface="Arial" charset="0"/>
                <a:ea typeface="黑体" pitchFamily="2" charset="-122"/>
              </a:rPr>
              <a:t>{ 45, 24, 53, 45, 12, 24, 90 }</a:t>
            </a:r>
          </a:p>
        </p:txBody>
      </p:sp>
      <p:sp>
        <p:nvSpPr>
          <p:cNvPr id="57348" name="Text Box 9"/>
          <p:cNvSpPr txBox="1">
            <a:spLocks noChangeArrowheads="1"/>
          </p:cNvSpPr>
          <p:nvPr/>
        </p:nvSpPr>
        <p:spPr bwMode="auto">
          <a:xfrm>
            <a:off x="471488" y="1920875"/>
            <a:ext cx="5227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生成的二叉排序树如下：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49888" y="4076700"/>
            <a:ext cx="2819400" cy="1919288"/>
            <a:chOff x="3072" y="2640"/>
            <a:chExt cx="1776" cy="1104"/>
          </a:xfrm>
        </p:grpSpPr>
        <p:sp>
          <p:nvSpPr>
            <p:cNvPr id="57371" name="Oval 11"/>
            <p:cNvSpPr>
              <a:spLocks noChangeArrowheads="1"/>
            </p:cNvSpPr>
            <p:nvPr/>
          </p:nvSpPr>
          <p:spPr bwMode="auto">
            <a:xfrm>
              <a:off x="3840" y="2640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45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372" name="Oval 12"/>
            <p:cNvSpPr>
              <a:spLocks noChangeArrowheads="1"/>
            </p:cNvSpPr>
            <p:nvPr/>
          </p:nvSpPr>
          <p:spPr bwMode="auto">
            <a:xfrm>
              <a:off x="4560" y="3504"/>
              <a:ext cx="288" cy="24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90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373" name="Line 13"/>
            <p:cNvSpPr>
              <a:spLocks noChangeShapeType="1"/>
            </p:cNvSpPr>
            <p:nvPr/>
          </p:nvSpPr>
          <p:spPr bwMode="auto">
            <a:xfrm flipH="1">
              <a:off x="3552" y="283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Line 14"/>
            <p:cNvSpPr>
              <a:spLocks noChangeShapeType="1"/>
            </p:cNvSpPr>
            <p:nvPr/>
          </p:nvSpPr>
          <p:spPr bwMode="auto">
            <a:xfrm>
              <a:off x="4080" y="283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5" name="Line 15"/>
            <p:cNvSpPr>
              <a:spLocks noChangeShapeType="1"/>
            </p:cNvSpPr>
            <p:nvPr/>
          </p:nvSpPr>
          <p:spPr bwMode="auto">
            <a:xfrm>
              <a:off x="4512" y="3286"/>
              <a:ext cx="17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Line 16"/>
            <p:cNvSpPr>
              <a:spLocks noChangeShapeType="1"/>
            </p:cNvSpPr>
            <p:nvPr/>
          </p:nvSpPr>
          <p:spPr bwMode="auto">
            <a:xfrm flipH="1">
              <a:off x="3264" y="3264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7" name="Oval 17"/>
            <p:cNvSpPr>
              <a:spLocks noChangeArrowheads="1"/>
            </p:cNvSpPr>
            <p:nvPr/>
          </p:nvSpPr>
          <p:spPr bwMode="auto">
            <a:xfrm>
              <a:off x="3408" y="307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24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378" name="Oval 18"/>
            <p:cNvSpPr>
              <a:spLocks noChangeArrowheads="1"/>
            </p:cNvSpPr>
            <p:nvPr/>
          </p:nvSpPr>
          <p:spPr bwMode="auto">
            <a:xfrm>
              <a:off x="3072" y="3504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12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379" name="Oval 19"/>
            <p:cNvSpPr>
              <a:spLocks noChangeArrowheads="1"/>
            </p:cNvSpPr>
            <p:nvPr/>
          </p:nvSpPr>
          <p:spPr bwMode="auto">
            <a:xfrm>
              <a:off x="4272" y="307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53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716088" y="4076700"/>
            <a:ext cx="2362200" cy="1919288"/>
            <a:chOff x="1824" y="2640"/>
            <a:chExt cx="1488" cy="1104"/>
          </a:xfrm>
        </p:grpSpPr>
        <p:sp>
          <p:nvSpPr>
            <p:cNvPr id="57364" name="Oval 21"/>
            <p:cNvSpPr>
              <a:spLocks noChangeArrowheads="1"/>
            </p:cNvSpPr>
            <p:nvPr/>
          </p:nvSpPr>
          <p:spPr bwMode="auto">
            <a:xfrm>
              <a:off x="2592" y="2640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45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365" name="Line 22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Line 23"/>
            <p:cNvSpPr>
              <a:spLocks noChangeShapeType="1"/>
            </p:cNvSpPr>
            <p:nvPr/>
          </p:nvSpPr>
          <p:spPr bwMode="auto">
            <a:xfrm>
              <a:off x="2832" y="283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Line 24"/>
            <p:cNvSpPr>
              <a:spLocks noChangeShapeType="1"/>
            </p:cNvSpPr>
            <p:nvPr/>
          </p:nvSpPr>
          <p:spPr bwMode="auto">
            <a:xfrm flipH="1">
              <a:off x="2016" y="3264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8" name="Oval 25"/>
            <p:cNvSpPr>
              <a:spLocks noChangeArrowheads="1"/>
            </p:cNvSpPr>
            <p:nvPr/>
          </p:nvSpPr>
          <p:spPr bwMode="auto">
            <a:xfrm>
              <a:off x="2160" y="307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24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369" name="Oval 26"/>
            <p:cNvSpPr>
              <a:spLocks noChangeArrowheads="1"/>
            </p:cNvSpPr>
            <p:nvPr/>
          </p:nvSpPr>
          <p:spPr bwMode="auto">
            <a:xfrm>
              <a:off x="1824" y="3504"/>
              <a:ext cx="288" cy="24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12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370" name="Oval 27"/>
            <p:cNvSpPr>
              <a:spLocks noChangeArrowheads="1"/>
            </p:cNvSpPr>
            <p:nvPr/>
          </p:nvSpPr>
          <p:spPr bwMode="auto">
            <a:xfrm>
              <a:off x="3024" y="307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53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332288" y="2846388"/>
            <a:ext cx="1143000" cy="1168400"/>
            <a:chOff x="3984" y="1152"/>
            <a:chExt cx="720" cy="672"/>
          </a:xfrm>
        </p:grpSpPr>
        <p:sp>
          <p:nvSpPr>
            <p:cNvPr id="57361" name="Oval 29"/>
            <p:cNvSpPr>
              <a:spLocks noChangeArrowheads="1"/>
            </p:cNvSpPr>
            <p:nvPr/>
          </p:nvSpPr>
          <p:spPr bwMode="auto">
            <a:xfrm>
              <a:off x="4416" y="115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45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362" name="Line 30"/>
            <p:cNvSpPr>
              <a:spLocks noChangeShapeType="1"/>
            </p:cNvSpPr>
            <p:nvPr/>
          </p:nvSpPr>
          <p:spPr bwMode="auto">
            <a:xfrm flipH="1">
              <a:off x="4128" y="134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Oval 31"/>
            <p:cNvSpPr>
              <a:spLocks noChangeArrowheads="1"/>
            </p:cNvSpPr>
            <p:nvPr/>
          </p:nvSpPr>
          <p:spPr bwMode="auto">
            <a:xfrm>
              <a:off x="3984" y="1584"/>
              <a:ext cx="288" cy="24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24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237288" y="2846388"/>
            <a:ext cx="1828800" cy="1168400"/>
            <a:chOff x="768" y="2400"/>
            <a:chExt cx="1152" cy="672"/>
          </a:xfrm>
        </p:grpSpPr>
        <p:sp>
          <p:nvSpPr>
            <p:cNvPr id="57356" name="Oval 33"/>
            <p:cNvSpPr>
              <a:spLocks noChangeArrowheads="1"/>
            </p:cNvSpPr>
            <p:nvPr/>
          </p:nvSpPr>
          <p:spPr bwMode="auto">
            <a:xfrm>
              <a:off x="1200" y="2400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45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357" name="Line 34"/>
            <p:cNvSpPr>
              <a:spLocks noChangeShapeType="1"/>
            </p:cNvSpPr>
            <p:nvPr/>
          </p:nvSpPr>
          <p:spPr bwMode="auto">
            <a:xfrm flipH="1">
              <a:off x="912" y="259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Line 35"/>
            <p:cNvSpPr>
              <a:spLocks noChangeShapeType="1"/>
            </p:cNvSpPr>
            <p:nvPr/>
          </p:nvSpPr>
          <p:spPr bwMode="auto">
            <a:xfrm>
              <a:off x="1440" y="259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Oval 36"/>
            <p:cNvSpPr>
              <a:spLocks noChangeArrowheads="1"/>
            </p:cNvSpPr>
            <p:nvPr/>
          </p:nvSpPr>
          <p:spPr bwMode="auto">
            <a:xfrm>
              <a:off x="768" y="2832"/>
              <a:ext cx="288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24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360" name="Oval 37"/>
            <p:cNvSpPr>
              <a:spLocks noChangeArrowheads="1"/>
            </p:cNvSpPr>
            <p:nvPr/>
          </p:nvSpPr>
          <p:spPr bwMode="auto">
            <a:xfrm>
              <a:off x="1632" y="2832"/>
              <a:ext cx="288" cy="24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53</a:t>
              </a:r>
              <a:endParaRPr lang="en-US" altLang="zh-CN" sz="2400" u="sng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405542" name="Oval 38"/>
          <p:cNvSpPr>
            <a:spLocks noChangeArrowheads="1"/>
          </p:cNvSpPr>
          <p:nvPr/>
        </p:nvSpPr>
        <p:spPr bwMode="auto">
          <a:xfrm>
            <a:off x="2897188" y="2873375"/>
            <a:ext cx="457200" cy="417513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黑体" pitchFamily="2" charset="-122"/>
                <a:ea typeface="黑体" pitchFamily="2" charset="-122"/>
              </a:rPr>
              <a:t>45</a:t>
            </a:r>
            <a:endParaRPr lang="en-US" altLang="zh-CN" sz="2400" u="sng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5543" name="Text Box 39"/>
          <p:cNvSpPr txBox="1">
            <a:spLocks noChangeArrowheads="1"/>
          </p:cNvSpPr>
          <p:nvPr/>
        </p:nvSpPr>
        <p:spPr bwMode="auto">
          <a:xfrm>
            <a:off x="1462088" y="2755900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l-GR" altLang="zh-CN" sz="3200" i="1">
                <a:latin typeface="隶书" pitchFamily="49" charset="-122"/>
                <a:ea typeface="黑体" pitchFamily="2" charset="-122"/>
              </a:rPr>
              <a:t>Φ</a:t>
            </a:r>
            <a:endParaRPr lang="en-US" altLang="zh-CN" sz="3200" i="1">
              <a:latin typeface="隶书" pitchFamily="49" charset="-122"/>
              <a:ea typeface="黑体" pitchFamily="2" charset="-122"/>
            </a:endParaRPr>
          </a:p>
        </p:txBody>
      </p:sp>
      <p:sp>
        <p:nvSpPr>
          <p:cNvPr id="57355" name="矩形 37"/>
          <p:cNvSpPr>
            <a:spLocks noChangeArrowheads="1"/>
          </p:cNvSpPr>
          <p:nvPr/>
        </p:nvSpPr>
        <p:spPr bwMode="auto">
          <a:xfrm>
            <a:off x="428625" y="714375"/>
            <a:ext cx="757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例：在一棵空树中</a:t>
            </a:r>
            <a:r>
              <a:rPr lang="en-US" altLang="zh-CN"/>
              <a:t>, </a:t>
            </a:r>
            <a:r>
              <a:rPr lang="zh-CN" altLang="en-US"/>
              <a:t>查找如下的关键字序列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42" grpId="0" animBg="1" autoUpdateAnimBg="0"/>
      <p:bldP spid="40554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577F5-E83E-4AB8-8D91-EBBA3D6776AE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4-</a:t>
            </a:r>
            <a:r>
              <a:rPr lang="zh-CN" altLang="en-US" smtClean="0"/>
              <a:t>二叉排序树的删除算法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 </a:t>
            </a:r>
            <a:r>
              <a:rPr kumimoji="1" lang="zh-CN" altLang="en-US" smtClean="0"/>
              <a:t>和插入相反</a:t>
            </a:r>
            <a:r>
              <a:rPr kumimoji="1" lang="en-US" altLang="zh-CN" smtClean="0"/>
              <a:t>, </a:t>
            </a:r>
            <a:r>
              <a:rPr kumimoji="1" lang="zh-CN" altLang="en-US" smtClean="0"/>
              <a:t>删除在</a:t>
            </a:r>
            <a:r>
              <a:rPr kumimoji="1" lang="zh-CN" altLang="en-US" smtClean="0">
                <a:solidFill>
                  <a:srgbClr val="FF0000"/>
                </a:solidFill>
              </a:rPr>
              <a:t>查找成功</a:t>
            </a:r>
            <a:r>
              <a:rPr kumimoji="1" lang="zh-CN" altLang="en-US" smtClean="0"/>
              <a:t>之后进行</a:t>
            </a:r>
            <a:r>
              <a:rPr kumimoji="1" lang="en-US" altLang="zh-CN" smtClean="0"/>
              <a:t>, </a:t>
            </a:r>
            <a:r>
              <a:rPr kumimoji="1" lang="zh-CN" altLang="en-US" smtClean="0"/>
              <a:t>并且要求在删除二叉排序树上某个结点之后</a:t>
            </a:r>
            <a:r>
              <a:rPr kumimoji="1" lang="en-US" altLang="zh-CN" smtClean="0"/>
              <a:t>, </a:t>
            </a:r>
            <a:r>
              <a:rPr kumimoji="1" lang="zh-CN" altLang="en-US" smtClean="0">
                <a:solidFill>
                  <a:srgbClr val="FF0000"/>
                </a:solidFill>
              </a:rPr>
              <a:t>仍然保持二叉排序树的特性</a:t>
            </a:r>
            <a:r>
              <a:rPr kumimoji="1" lang="zh-CN" altLang="en-US" smtClean="0">
                <a:solidFill>
                  <a:srgbClr val="A50021"/>
                </a:solidFill>
              </a:rPr>
              <a:t>。</a:t>
            </a:r>
          </a:p>
          <a:p>
            <a:pPr eaLnBrk="1" hangingPunct="1"/>
            <a:endParaRPr kumimoji="1" lang="zh-CN" altLang="en-US" smtClean="0"/>
          </a:p>
          <a:p>
            <a:pPr eaLnBrk="1" hangingPunct="1"/>
            <a:r>
              <a:rPr kumimoji="1" lang="zh-CN" altLang="en-US" smtClean="0"/>
              <a:t>可分</a:t>
            </a:r>
            <a:r>
              <a:rPr kumimoji="1" lang="zh-CN" altLang="en-US" smtClean="0">
                <a:solidFill>
                  <a:srgbClr val="0000FF"/>
                </a:solidFill>
              </a:rPr>
              <a:t>三种情况</a:t>
            </a:r>
            <a:r>
              <a:rPr kumimoji="1" lang="zh-CN" altLang="en-US" smtClean="0"/>
              <a:t>讨论：</a:t>
            </a:r>
          </a:p>
          <a:p>
            <a:pPr lvl="1" eaLnBrk="1" hangingPunct="1"/>
            <a:r>
              <a:rPr lang="en-US" altLang="zh-CN" smtClean="0"/>
              <a:t>1</a:t>
            </a:r>
            <a:r>
              <a:rPr lang="zh-CN" altLang="en-US" smtClean="0"/>
              <a:t>）被删除的结点</a:t>
            </a:r>
            <a:r>
              <a:rPr lang="zh-CN" altLang="en-US" smtClean="0">
                <a:solidFill>
                  <a:srgbClr val="0000FF"/>
                </a:solidFill>
              </a:rPr>
              <a:t>是叶子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en-US" altLang="zh-CN" smtClean="0"/>
              <a:t>2</a:t>
            </a:r>
            <a:r>
              <a:rPr lang="zh-CN" altLang="en-US" smtClean="0"/>
              <a:t>）被删除的结点</a:t>
            </a:r>
            <a:r>
              <a:rPr lang="zh-CN" altLang="en-US" smtClean="0">
                <a:solidFill>
                  <a:srgbClr val="0000FF"/>
                </a:solidFill>
              </a:rPr>
              <a:t>只有左子树</a:t>
            </a:r>
            <a:r>
              <a:rPr lang="zh-CN" altLang="en-US" smtClean="0"/>
              <a:t>或者</a:t>
            </a:r>
            <a:r>
              <a:rPr lang="zh-CN" altLang="en-US" smtClean="0">
                <a:solidFill>
                  <a:srgbClr val="0000FF"/>
                </a:solidFill>
              </a:rPr>
              <a:t>只有右子树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en-US" altLang="zh-CN" smtClean="0"/>
              <a:t>3</a:t>
            </a:r>
            <a:r>
              <a:rPr lang="zh-CN" altLang="en-US" smtClean="0"/>
              <a:t>）被删除的结点</a:t>
            </a:r>
            <a:r>
              <a:rPr lang="zh-CN" altLang="en-US" smtClean="0">
                <a:solidFill>
                  <a:srgbClr val="0000FF"/>
                </a:solidFill>
              </a:rPr>
              <a:t>既有左子树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zh-CN" altLang="en-US" smtClean="0">
                <a:solidFill>
                  <a:srgbClr val="0000FF"/>
                </a:solidFill>
              </a:rPr>
              <a:t>也有右子树</a:t>
            </a:r>
            <a:r>
              <a:rPr lang="zh-CN" altLang="en-US" smtClean="0"/>
              <a:t>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674DD-E0DA-4B4E-96D0-A41DC5F8D537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194593" name="Text Box 1057"/>
          <p:cNvSpPr txBox="1">
            <a:spLocks noChangeArrowheads="1"/>
          </p:cNvSpPr>
          <p:nvPr/>
        </p:nvSpPr>
        <p:spPr bwMode="auto">
          <a:xfrm>
            <a:off x="4724400" y="304800"/>
            <a:ext cx="4049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33FF"/>
                </a:solidFill>
              </a:rPr>
              <a:t>例：删除关键字 </a:t>
            </a:r>
            <a:r>
              <a:rPr lang="en-US" altLang="zh-CN">
                <a:solidFill>
                  <a:srgbClr val="3333FF"/>
                </a:solidFill>
              </a:rPr>
              <a:t>:20, </a:t>
            </a:r>
            <a:r>
              <a:rPr lang="zh-CN" altLang="en-US">
                <a:solidFill>
                  <a:srgbClr val="3333FF"/>
                </a:solidFill>
              </a:rPr>
              <a:t> </a:t>
            </a:r>
            <a:r>
              <a:rPr lang="en-US" altLang="zh-CN">
                <a:solidFill>
                  <a:srgbClr val="006600"/>
                </a:solidFill>
                <a:ea typeface="宋体" charset="-122"/>
              </a:rPr>
              <a:t>88</a:t>
            </a:r>
          </a:p>
        </p:txBody>
      </p:sp>
      <p:sp>
        <p:nvSpPr>
          <p:cNvPr id="194595" name="Text Box 1059"/>
          <p:cNvSpPr txBox="1">
            <a:spLocks noChangeArrowheads="1"/>
          </p:cNvSpPr>
          <p:nvPr/>
        </p:nvSpPr>
        <p:spPr bwMode="auto">
          <a:xfrm>
            <a:off x="990600" y="5562600"/>
            <a:ext cx="7694613" cy="5286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方法：其双亲结点中相应指针域的值改为“空”</a:t>
            </a:r>
            <a:endParaRPr lang="zh-CN" altLang="en-US" b="0"/>
          </a:p>
        </p:txBody>
      </p:sp>
      <p:grpSp>
        <p:nvGrpSpPr>
          <p:cNvPr id="59397" name="Group 1063"/>
          <p:cNvGrpSpPr>
            <a:grpSpLocks/>
          </p:cNvGrpSpPr>
          <p:nvPr/>
        </p:nvGrpSpPr>
        <p:grpSpPr bwMode="auto">
          <a:xfrm>
            <a:off x="1143000" y="838200"/>
            <a:ext cx="6324600" cy="4191000"/>
            <a:chOff x="720" y="528"/>
            <a:chExt cx="3984" cy="2640"/>
          </a:xfrm>
        </p:grpSpPr>
        <p:sp>
          <p:nvSpPr>
            <p:cNvPr id="59401" name="Oval 1026"/>
            <p:cNvSpPr>
              <a:spLocks noChangeArrowheads="1"/>
            </p:cNvSpPr>
            <p:nvPr/>
          </p:nvSpPr>
          <p:spPr bwMode="auto">
            <a:xfrm>
              <a:off x="2352" y="1008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 dirty="0">
                  <a:ea typeface="宋体" charset="-122"/>
                </a:rPr>
                <a:t>50</a:t>
              </a:r>
              <a:endParaRPr lang="en-US" altLang="zh-CN" sz="2400" b="0" dirty="0">
                <a:ea typeface="宋体" charset="-122"/>
              </a:endParaRPr>
            </a:p>
          </p:txBody>
        </p:sp>
        <p:sp>
          <p:nvSpPr>
            <p:cNvPr id="59402" name="Oval 1027"/>
            <p:cNvSpPr>
              <a:spLocks noChangeArrowheads="1"/>
            </p:cNvSpPr>
            <p:nvPr/>
          </p:nvSpPr>
          <p:spPr bwMode="auto">
            <a:xfrm>
              <a:off x="1440" y="1344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30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59403" name="Oval 1028"/>
            <p:cNvSpPr>
              <a:spLocks noChangeArrowheads="1"/>
            </p:cNvSpPr>
            <p:nvPr/>
          </p:nvSpPr>
          <p:spPr bwMode="auto">
            <a:xfrm>
              <a:off x="3264" y="1344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80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59404" name="Oval 1029"/>
            <p:cNvSpPr>
              <a:spLocks noChangeArrowheads="1"/>
            </p:cNvSpPr>
            <p:nvPr/>
          </p:nvSpPr>
          <p:spPr bwMode="auto">
            <a:xfrm>
              <a:off x="720" y="1776"/>
              <a:ext cx="432" cy="336"/>
            </a:xfrm>
            <a:prstGeom prst="ellipse">
              <a:avLst/>
            </a:prstGeom>
            <a:solidFill>
              <a:srgbClr val="FFCC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20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59405" name="Oval 1030"/>
            <p:cNvSpPr>
              <a:spLocks noChangeArrowheads="1"/>
            </p:cNvSpPr>
            <p:nvPr/>
          </p:nvSpPr>
          <p:spPr bwMode="auto">
            <a:xfrm>
              <a:off x="3984" y="1776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90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59406" name="Oval 1032"/>
            <p:cNvSpPr>
              <a:spLocks noChangeArrowheads="1"/>
            </p:cNvSpPr>
            <p:nvPr/>
          </p:nvSpPr>
          <p:spPr bwMode="auto">
            <a:xfrm>
              <a:off x="3456" y="2304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85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59407" name="Oval 1033"/>
            <p:cNvSpPr>
              <a:spLocks noChangeArrowheads="1"/>
            </p:cNvSpPr>
            <p:nvPr/>
          </p:nvSpPr>
          <p:spPr bwMode="auto">
            <a:xfrm>
              <a:off x="2160" y="1776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40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59408" name="Oval 1034"/>
            <p:cNvSpPr>
              <a:spLocks noChangeArrowheads="1"/>
            </p:cNvSpPr>
            <p:nvPr/>
          </p:nvSpPr>
          <p:spPr bwMode="auto">
            <a:xfrm>
              <a:off x="1584" y="2304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35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59409" name="Oval 1037"/>
            <p:cNvSpPr>
              <a:spLocks noChangeArrowheads="1"/>
            </p:cNvSpPr>
            <p:nvPr/>
          </p:nvSpPr>
          <p:spPr bwMode="auto">
            <a:xfrm>
              <a:off x="4272" y="2832"/>
              <a:ext cx="432" cy="336"/>
            </a:xfrm>
            <a:prstGeom prst="ellipse">
              <a:avLst/>
            </a:prstGeom>
            <a:solidFill>
              <a:srgbClr val="FFCC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88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59410" name="Line 1038"/>
            <p:cNvSpPr>
              <a:spLocks noChangeShapeType="1"/>
            </p:cNvSpPr>
            <p:nvPr/>
          </p:nvSpPr>
          <p:spPr bwMode="auto">
            <a:xfrm flipH="1">
              <a:off x="1824" y="1200"/>
              <a:ext cx="5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1" name="Line 1039"/>
            <p:cNvSpPr>
              <a:spLocks noChangeShapeType="1"/>
            </p:cNvSpPr>
            <p:nvPr/>
          </p:nvSpPr>
          <p:spPr bwMode="auto">
            <a:xfrm flipH="1">
              <a:off x="1104" y="1632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" name="Line 1040"/>
            <p:cNvSpPr>
              <a:spLocks noChangeShapeType="1"/>
            </p:cNvSpPr>
            <p:nvPr/>
          </p:nvSpPr>
          <p:spPr bwMode="auto">
            <a:xfrm>
              <a:off x="2784" y="1200"/>
              <a:ext cx="48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3" name="Line 1041"/>
            <p:cNvSpPr>
              <a:spLocks noChangeShapeType="1"/>
            </p:cNvSpPr>
            <p:nvPr/>
          </p:nvSpPr>
          <p:spPr bwMode="auto">
            <a:xfrm>
              <a:off x="1824" y="1584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" name="Line 1045"/>
            <p:cNvSpPr>
              <a:spLocks noChangeShapeType="1"/>
            </p:cNvSpPr>
            <p:nvPr/>
          </p:nvSpPr>
          <p:spPr bwMode="auto">
            <a:xfrm flipH="1">
              <a:off x="1872" y="206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Line 1046"/>
            <p:cNvSpPr>
              <a:spLocks noChangeShapeType="1"/>
            </p:cNvSpPr>
            <p:nvPr/>
          </p:nvSpPr>
          <p:spPr bwMode="auto">
            <a:xfrm>
              <a:off x="3648" y="1632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Line 1047"/>
            <p:cNvSpPr>
              <a:spLocks noChangeShapeType="1"/>
            </p:cNvSpPr>
            <p:nvPr/>
          </p:nvSpPr>
          <p:spPr bwMode="auto">
            <a:xfrm flipH="1">
              <a:off x="3744" y="211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Line 1048"/>
            <p:cNvSpPr>
              <a:spLocks noChangeShapeType="1"/>
            </p:cNvSpPr>
            <p:nvPr/>
          </p:nvSpPr>
          <p:spPr bwMode="auto">
            <a:xfrm>
              <a:off x="3840" y="2592"/>
              <a:ext cx="48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Oval 1050"/>
            <p:cNvSpPr>
              <a:spLocks noChangeArrowheads="1"/>
            </p:cNvSpPr>
            <p:nvPr/>
          </p:nvSpPr>
          <p:spPr bwMode="auto">
            <a:xfrm>
              <a:off x="960" y="2832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32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59419" name="Line 1051"/>
            <p:cNvSpPr>
              <a:spLocks noChangeShapeType="1"/>
            </p:cNvSpPr>
            <p:nvPr/>
          </p:nvSpPr>
          <p:spPr bwMode="auto">
            <a:xfrm flipH="1">
              <a:off x="1248" y="2544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Freeform 1060"/>
            <p:cNvSpPr>
              <a:spLocks/>
            </p:cNvSpPr>
            <p:nvPr/>
          </p:nvSpPr>
          <p:spPr bwMode="auto">
            <a:xfrm>
              <a:off x="2544" y="528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372 w 672"/>
                <a:gd name="T3" fmla="*/ 60 h 480"/>
                <a:gd name="T4" fmla="*/ 480 w 672"/>
                <a:gd name="T5" fmla="*/ 240 h 480"/>
                <a:gd name="T6" fmla="*/ 0 w 672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672" y="0"/>
                  </a:moveTo>
                  <a:cubicBezTo>
                    <a:pt x="448" y="100"/>
                    <a:pt x="404" y="20"/>
                    <a:pt x="372" y="60"/>
                  </a:cubicBezTo>
                  <a:cubicBezTo>
                    <a:pt x="340" y="100"/>
                    <a:pt x="542" y="170"/>
                    <a:pt x="480" y="240"/>
                  </a:cubicBezTo>
                  <a:cubicBezTo>
                    <a:pt x="418" y="31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8" name="Rectangle 1061"/>
          <p:cNvSpPr>
            <a:spLocks noChangeArrowheads="1"/>
          </p:cNvSpPr>
          <p:nvPr/>
        </p:nvSpPr>
        <p:spPr bwMode="auto">
          <a:xfrm>
            <a:off x="685800" y="304800"/>
            <a:ext cx="393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/>
              <a:t>1</a:t>
            </a:r>
            <a:r>
              <a:rPr kumimoji="0" lang="zh-CN" altLang="en-US"/>
              <a:t>）被删除的结点</a:t>
            </a:r>
            <a:r>
              <a:rPr kumimoji="0" lang="zh-CN" altLang="en-US">
                <a:solidFill>
                  <a:srgbClr val="0000FF"/>
                </a:solidFill>
              </a:rPr>
              <a:t>是叶子</a:t>
            </a:r>
          </a:p>
        </p:txBody>
      </p:sp>
      <p:sp>
        <p:nvSpPr>
          <p:cNvPr id="194601" name="Rectangle 1065"/>
          <p:cNvSpPr>
            <a:spLocks noChangeArrowheads="1"/>
          </p:cNvSpPr>
          <p:nvPr/>
        </p:nvSpPr>
        <p:spPr bwMode="auto">
          <a:xfrm>
            <a:off x="1000125" y="2562225"/>
            <a:ext cx="1296988" cy="12239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2" name="Rectangle 1066"/>
          <p:cNvSpPr>
            <a:spLocks noChangeArrowheads="1"/>
          </p:cNvSpPr>
          <p:nvPr/>
        </p:nvSpPr>
        <p:spPr bwMode="auto">
          <a:xfrm>
            <a:off x="6084888" y="4076700"/>
            <a:ext cx="1582737" cy="12239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3" grpId="0" autoUpdateAnimBg="0"/>
      <p:bldP spid="194595" grpId="0" animBg="1" autoUpdateAnimBg="0"/>
      <p:bldP spid="19460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D111D3-B3DD-41FB-9C5E-A3C861D9018B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533400" y="381000"/>
            <a:ext cx="750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/>
              <a:t>2</a:t>
            </a:r>
            <a:r>
              <a:rPr kumimoji="0" lang="zh-CN" altLang="en-US"/>
              <a:t>）被删除的结点</a:t>
            </a:r>
            <a:r>
              <a:rPr kumimoji="0" lang="zh-CN" altLang="en-US">
                <a:solidFill>
                  <a:srgbClr val="0000FF"/>
                </a:solidFill>
              </a:rPr>
              <a:t>只有左子树</a:t>
            </a:r>
            <a:r>
              <a:rPr kumimoji="0" lang="zh-CN" altLang="en-US"/>
              <a:t>或者</a:t>
            </a:r>
            <a:r>
              <a:rPr kumimoji="0" lang="zh-CN" altLang="en-US">
                <a:solidFill>
                  <a:srgbClr val="0000FF"/>
                </a:solidFill>
              </a:rPr>
              <a:t>只有右子树</a:t>
            </a:r>
            <a:r>
              <a:rPr kumimoji="0" lang="zh-CN" altLang="en-US"/>
              <a:t>；</a:t>
            </a:r>
          </a:p>
        </p:txBody>
      </p:sp>
      <p:grpSp>
        <p:nvGrpSpPr>
          <p:cNvPr id="60420" name="Group 29"/>
          <p:cNvGrpSpPr>
            <a:grpSpLocks/>
          </p:cNvGrpSpPr>
          <p:nvPr/>
        </p:nvGrpSpPr>
        <p:grpSpPr bwMode="auto">
          <a:xfrm>
            <a:off x="1066800" y="1066800"/>
            <a:ext cx="6324600" cy="4191000"/>
            <a:chOff x="672" y="672"/>
            <a:chExt cx="3984" cy="2640"/>
          </a:xfrm>
        </p:grpSpPr>
        <p:sp>
          <p:nvSpPr>
            <p:cNvPr id="60427" name="Oval 4"/>
            <p:cNvSpPr>
              <a:spLocks noChangeArrowheads="1"/>
            </p:cNvSpPr>
            <p:nvPr/>
          </p:nvSpPr>
          <p:spPr bwMode="auto">
            <a:xfrm>
              <a:off x="2304" y="1152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50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0428" name="Oval 5"/>
            <p:cNvSpPr>
              <a:spLocks noChangeArrowheads="1"/>
            </p:cNvSpPr>
            <p:nvPr/>
          </p:nvSpPr>
          <p:spPr bwMode="auto">
            <a:xfrm>
              <a:off x="1392" y="1488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 dirty="0">
                  <a:ea typeface="宋体" charset="-122"/>
                </a:rPr>
                <a:t>30</a:t>
              </a:r>
              <a:endParaRPr lang="en-US" altLang="zh-CN" sz="2400" b="0" dirty="0">
                <a:ea typeface="宋体" charset="-122"/>
              </a:endParaRPr>
            </a:p>
          </p:txBody>
        </p:sp>
        <p:sp>
          <p:nvSpPr>
            <p:cNvPr id="60429" name="Oval 6"/>
            <p:cNvSpPr>
              <a:spLocks noChangeArrowheads="1"/>
            </p:cNvSpPr>
            <p:nvPr/>
          </p:nvSpPr>
          <p:spPr bwMode="auto">
            <a:xfrm>
              <a:off x="3216" y="1488"/>
              <a:ext cx="432" cy="336"/>
            </a:xfrm>
            <a:prstGeom prst="ellipse">
              <a:avLst/>
            </a:prstGeom>
            <a:solidFill>
              <a:srgbClr val="FFCC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80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0430" name="Oval 7"/>
            <p:cNvSpPr>
              <a:spLocks noChangeArrowheads="1"/>
            </p:cNvSpPr>
            <p:nvPr/>
          </p:nvSpPr>
          <p:spPr bwMode="auto">
            <a:xfrm>
              <a:off x="672" y="1920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20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0431" name="Oval 8"/>
            <p:cNvSpPr>
              <a:spLocks noChangeArrowheads="1"/>
            </p:cNvSpPr>
            <p:nvPr/>
          </p:nvSpPr>
          <p:spPr bwMode="auto">
            <a:xfrm>
              <a:off x="3936" y="1920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90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0432" name="Oval 9"/>
            <p:cNvSpPr>
              <a:spLocks noChangeArrowheads="1"/>
            </p:cNvSpPr>
            <p:nvPr/>
          </p:nvSpPr>
          <p:spPr bwMode="auto">
            <a:xfrm>
              <a:off x="3408" y="2448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85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0433" name="Oval 10"/>
            <p:cNvSpPr>
              <a:spLocks noChangeArrowheads="1"/>
            </p:cNvSpPr>
            <p:nvPr/>
          </p:nvSpPr>
          <p:spPr bwMode="auto">
            <a:xfrm>
              <a:off x="2112" y="1920"/>
              <a:ext cx="432" cy="336"/>
            </a:xfrm>
            <a:prstGeom prst="ellipse">
              <a:avLst/>
            </a:prstGeom>
            <a:solidFill>
              <a:srgbClr val="FFCC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40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0434" name="Oval 11"/>
            <p:cNvSpPr>
              <a:spLocks noChangeArrowheads="1"/>
            </p:cNvSpPr>
            <p:nvPr/>
          </p:nvSpPr>
          <p:spPr bwMode="auto">
            <a:xfrm>
              <a:off x="1536" y="2448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 dirty="0">
                  <a:ea typeface="宋体" charset="-122"/>
                </a:rPr>
                <a:t>35</a:t>
              </a:r>
              <a:endParaRPr lang="en-US" altLang="zh-CN" sz="2400" b="0" dirty="0">
                <a:ea typeface="宋体" charset="-122"/>
              </a:endParaRPr>
            </a:p>
          </p:txBody>
        </p:sp>
        <p:sp>
          <p:nvSpPr>
            <p:cNvPr id="60435" name="Oval 12"/>
            <p:cNvSpPr>
              <a:spLocks noChangeArrowheads="1"/>
            </p:cNvSpPr>
            <p:nvPr/>
          </p:nvSpPr>
          <p:spPr bwMode="auto">
            <a:xfrm>
              <a:off x="4224" y="2976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88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0436" name="Line 13"/>
            <p:cNvSpPr>
              <a:spLocks noChangeShapeType="1"/>
            </p:cNvSpPr>
            <p:nvPr/>
          </p:nvSpPr>
          <p:spPr bwMode="auto">
            <a:xfrm flipH="1">
              <a:off x="1776" y="1344"/>
              <a:ext cx="5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Line 14"/>
            <p:cNvSpPr>
              <a:spLocks noChangeShapeType="1"/>
            </p:cNvSpPr>
            <p:nvPr/>
          </p:nvSpPr>
          <p:spPr bwMode="auto">
            <a:xfrm flipH="1">
              <a:off x="1056" y="1776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8" name="Line 15"/>
            <p:cNvSpPr>
              <a:spLocks noChangeShapeType="1"/>
            </p:cNvSpPr>
            <p:nvPr/>
          </p:nvSpPr>
          <p:spPr bwMode="auto">
            <a:xfrm>
              <a:off x="2736" y="1344"/>
              <a:ext cx="48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Line 16"/>
            <p:cNvSpPr>
              <a:spLocks noChangeShapeType="1"/>
            </p:cNvSpPr>
            <p:nvPr/>
          </p:nvSpPr>
          <p:spPr bwMode="auto">
            <a:xfrm>
              <a:off x="1776" y="1728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0" name="Line 17"/>
            <p:cNvSpPr>
              <a:spLocks noChangeShapeType="1"/>
            </p:cNvSpPr>
            <p:nvPr/>
          </p:nvSpPr>
          <p:spPr bwMode="auto">
            <a:xfrm flipH="1">
              <a:off x="1824" y="2208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Line 18"/>
            <p:cNvSpPr>
              <a:spLocks noChangeShapeType="1"/>
            </p:cNvSpPr>
            <p:nvPr/>
          </p:nvSpPr>
          <p:spPr bwMode="auto">
            <a:xfrm>
              <a:off x="3600" y="1776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Line 19"/>
            <p:cNvSpPr>
              <a:spLocks noChangeShapeType="1"/>
            </p:cNvSpPr>
            <p:nvPr/>
          </p:nvSpPr>
          <p:spPr bwMode="auto">
            <a:xfrm flipH="1">
              <a:off x="3696" y="225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3" name="Line 20"/>
            <p:cNvSpPr>
              <a:spLocks noChangeShapeType="1"/>
            </p:cNvSpPr>
            <p:nvPr/>
          </p:nvSpPr>
          <p:spPr bwMode="auto">
            <a:xfrm>
              <a:off x="3792" y="2736"/>
              <a:ext cx="48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Oval 21"/>
            <p:cNvSpPr>
              <a:spLocks noChangeArrowheads="1"/>
            </p:cNvSpPr>
            <p:nvPr/>
          </p:nvSpPr>
          <p:spPr bwMode="auto">
            <a:xfrm>
              <a:off x="912" y="2976"/>
              <a:ext cx="432" cy="336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ea typeface="宋体" charset="-122"/>
                </a:rPr>
                <a:t>32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0445" name="Line 22"/>
            <p:cNvSpPr>
              <a:spLocks noChangeShapeType="1"/>
            </p:cNvSpPr>
            <p:nvPr/>
          </p:nvSpPr>
          <p:spPr bwMode="auto">
            <a:xfrm flipH="1">
              <a:off x="1200" y="2688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6" name="Freeform 23"/>
            <p:cNvSpPr>
              <a:spLocks/>
            </p:cNvSpPr>
            <p:nvPr/>
          </p:nvSpPr>
          <p:spPr bwMode="auto">
            <a:xfrm>
              <a:off x="2496" y="672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192 w 672"/>
                <a:gd name="T3" fmla="*/ 240 h 480"/>
                <a:gd name="T4" fmla="*/ 480 w 672"/>
                <a:gd name="T5" fmla="*/ 240 h 480"/>
                <a:gd name="T6" fmla="*/ 0 w 672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6200" name="Text Box 24"/>
          <p:cNvSpPr txBox="1">
            <a:spLocks noChangeArrowheads="1"/>
          </p:cNvSpPr>
          <p:nvPr/>
        </p:nvSpPr>
        <p:spPr bwMode="auto">
          <a:xfrm>
            <a:off x="5257800" y="1066800"/>
            <a:ext cx="3455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例如：关键字 </a:t>
            </a:r>
            <a:r>
              <a:rPr lang="en-US" altLang="zh-CN">
                <a:solidFill>
                  <a:srgbClr val="0000FF"/>
                </a:solidFill>
              </a:rPr>
              <a:t>:40,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80</a:t>
            </a:r>
          </a:p>
        </p:txBody>
      </p:sp>
      <p:sp>
        <p:nvSpPr>
          <p:cNvPr id="306201" name="AutoShape 25"/>
          <p:cNvSpPr>
            <a:spLocks noChangeArrowheads="1"/>
          </p:cNvSpPr>
          <p:nvPr/>
        </p:nvSpPr>
        <p:spPr bwMode="auto">
          <a:xfrm>
            <a:off x="2667000" y="2819400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6203" name="Text Box 27"/>
          <p:cNvSpPr txBox="1">
            <a:spLocks noChangeArrowheads="1"/>
          </p:cNvSpPr>
          <p:nvPr/>
        </p:nvSpPr>
        <p:spPr bwMode="auto">
          <a:xfrm>
            <a:off x="228600" y="5410200"/>
            <a:ext cx="8686800" cy="11271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方法：其双亲结点的相应指针域的值改为 “指向被删除结点的左子树或右子树”。</a:t>
            </a:r>
            <a:endParaRPr lang="zh-CN" altLang="en-US" b="0" dirty="0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2879725" y="2728913"/>
            <a:ext cx="1311275" cy="121285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356100" y="1989138"/>
            <a:ext cx="2016125" cy="1081087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6202" name="Line 26"/>
          <p:cNvSpPr>
            <a:spLocks noChangeShapeType="1"/>
          </p:cNvSpPr>
          <p:nvPr/>
        </p:nvSpPr>
        <p:spPr bwMode="auto">
          <a:xfrm>
            <a:off x="4343400" y="2209800"/>
            <a:ext cx="1981200" cy="9906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00" grpId="0" autoUpdateAnimBg="0"/>
      <p:bldP spid="306201" grpId="0" animBg="1"/>
      <p:bldP spid="306203" grpId="0" animBg="1" autoUpdateAnimBg="0"/>
      <p:bldP spid="306206" grpId="0" animBg="1"/>
      <p:bldP spid="306207" grpId="0" animBg="1"/>
      <p:bldP spid="30620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FC98-7B46-4726-A38E-204A8DD54A04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5486400" y="1057275"/>
            <a:ext cx="2706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33FF"/>
                </a:solidFill>
              </a:rPr>
              <a:t>被删关键字 </a:t>
            </a:r>
            <a:r>
              <a:rPr lang="en-US" altLang="zh-CN">
                <a:solidFill>
                  <a:srgbClr val="3333FF"/>
                </a:solidFill>
              </a:rPr>
              <a:t>= 50</a:t>
            </a:r>
            <a:endParaRPr lang="en-US" altLang="zh-CN" b="0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28600" y="228600"/>
            <a:ext cx="679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/>
              <a:t>3</a:t>
            </a:r>
            <a:r>
              <a:rPr kumimoji="0" lang="zh-CN" altLang="en-US"/>
              <a:t>）被删除的结点</a:t>
            </a:r>
            <a:r>
              <a:rPr kumimoji="0" lang="zh-CN" altLang="en-US">
                <a:solidFill>
                  <a:srgbClr val="0000FF"/>
                </a:solidFill>
              </a:rPr>
              <a:t>既有左子树</a:t>
            </a:r>
            <a:r>
              <a:rPr kumimoji="0" lang="en-US" altLang="zh-CN">
                <a:solidFill>
                  <a:srgbClr val="0000FF"/>
                </a:solidFill>
              </a:rPr>
              <a:t>, </a:t>
            </a:r>
            <a:r>
              <a:rPr kumimoji="0" lang="zh-CN" altLang="en-US">
                <a:solidFill>
                  <a:srgbClr val="0000FF"/>
                </a:solidFill>
              </a:rPr>
              <a:t>也有右子树</a:t>
            </a:r>
          </a:p>
        </p:txBody>
      </p:sp>
      <p:sp>
        <p:nvSpPr>
          <p:cNvPr id="307226" name="Rectangle 26"/>
          <p:cNvSpPr>
            <a:spLocks noChangeArrowheads="1"/>
          </p:cNvSpPr>
          <p:nvPr/>
        </p:nvSpPr>
        <p:spPr bwMode="auto">
          <a:xfrm>
            <a:off x="457200" y="5791200"/>
            <a:ext cx="7694613" cy="6143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方法：以其前驱替代之</a:t>
            </a:r>
            <a:r>
              <a:rPr lang="en-US" altLang="zh-CN" dirty="0">
                <a:solidFill>
                  <a:srgbClr val="A50021"/>
                </a:solidFill>
              </a:rPr>
              <a:t>, </a:t>
            </a:r>
            <a:r>
              <a:rPr lang="zh-CN" altLang="en-US" dirty="0">
                <a:solidFill>
                  <a:srgbClr val="A50021"/>
                </a:solidFill>
              </a:rPr>
              <a:t>然后再删除该前驱结点</a:t>
            </a:r>
          </a:p>
        </p:txBody>
      </p:sp>
      <p:sp>
        <p:nvSpPr>
          <p:cNvPr id="307227" name="Rectangle 27"/>
          <p:cNvSpPr>
            <a:spLocks noChangeArrowheads="1"/>
          </p:cNvSpPr>
          <p:nvPr/>
        </p:nvSpPr>
        <p:spPr bwMode="auto">
          <a:xfrm>
            <a:off x="457200" y="5105400"/>
            <a:ext cx="6607175" cy="6143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中序遍历：</a:t>
            </a:r>
            <a:r>
              <a:rPr lang="en-US" altLang="zh-CN"/>
              <a:t>20-30-32-35-40-</a:t>
            </a:r>
            <a:r>
              <a:rPr lang="en-US" altLang="zh-CN">
                <a:solidFill>
                  <a:srgbClr val="A50021"/>
                </a:solidFill>
              </a:rPr>
              <a:t>50</a:t>
            </a:r>
            <a:r>
              <a:rPr lang="en-US" altLang="zh-CN"/>
              <a:t>-80-85-88-90</a:t>
            </a:r>
          </a:p>
        </p:txBody>
      </p:sp>
      <p:sp>
        <p:nvSpPr>
          <p:cNvPr id="61447" name="Line 14"/>
          <p:cNvSpPr>
            <a:spLocks noChangeShapeType="1"/>
          </p:cNvSpPr>
          <p:nvPr/>
        </p:nvSpPr>
        <p:spPr bwMode="auto">
          <a:xfrm flipH="1">
            <a:off x="2079625" y="18288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Line 15"/>
          <p:cNvSpPr>
            <a:spLocks noChangeShapeType="1"/>
          </p:cNvSpPr>
          <p:nvPr/>
        </p:nvSpPr>
        <p:spPr bwMode="auto">
          <a:xfrm flipH="1">
            <a:off x="936625" y="25146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Line 16"/>
          <p:cNvSpPr>
            <a:spLocks noChangeShapeType="1"/>
          </p:cNvSpPr>
          <p:nvPr/>
        </p:nvSpPr>
        <p:spPr bwMode="auto">
          <a:xfrm>
            <a:off x="3451225" y="1905000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Line 17"/>
          <p:cNvSpPr>
            <a:spLocks noChangeShapeType="1"/>
          </p:cNvSpPr>
          <p:nvPr/>
        </p:nvSpPr>
        <p:spPr bwMode="auto">
          <a:xfrm>
            <a:off x="2079625" y="24384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Line 18"/>
          <p:cNvSpPr>
            <a:spLocks noChangeShapeType="1"/>
          </p:cNvSpPr>
          <p:nvPr/>
        </p:nvSpPr>
        <p:spPr bwMode="auto">
          <a:xfrm flipH="1">
            <a:off x="2155825" y="32004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Line 19"/>
          <p:cNvSpPr>
            <a:spLocks noChangeShapeType="1"/>
          </p:cNvSpPr>
          <p:nvPr/>
        </p:nvSpPr>
        <p:spPr bwMode="auto">
          <a:xfrm>
            <a:off x="4441825" y="24384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Line 20"/>
          <p:cNvSpPr>
            <a:spLocks noChangeShapeType="1"/>
          </p:cNvSpPr>
          <p:nvPr/>
        </p:nvSpPr>
        <p:spPr bwMode="auto">
          <a:xfrm flipH="1">
            <a:off x="4518025" y="30480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Line 21"/>
          <p:cNvSpPr>
            <a:spLocks noChangeShapeType="1"/>
          </p:cNvSpPr>
          <p:nvPr/>
        </p:nvSpPr>
        <p:spPr bwMode="auto">
          <a:xfrm>
            <a:off x="4365625" y="38862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Line 23"/>
          <p:cNvSpPr>
            <a:spLocks noChangeShapeType="1"/>
          </p:cNvSpPr>
          <p:nvPr/>
        </p:nvSpPr>
        <p:spPr bwMode="auto">
          <a:xfrm flipH="1">
            <a:off x="1165225" y="39624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Freeform 24"/>
          <p:cNvSpPr>
            <a:spLocks/>
          </p:cNvSpPr>
          <p:nvPr/>
        </p:nvSpPr>
        <p:spPr bwMode="auto">
          <a:xfrm>
            <a:off x="3222625" y="762000"/>
            <a:ext cx="1066800" cy="762000"/>
          </a:xfrm>
          <a:custGeom>
            <a:avLst/>
            <a:gdLst>
              <a:gd name="T0" fmla="*/ 2147483647 w 672"/>
              <a:gd name="T1" fmla="*/ 0 h 480"/>
              <a:gd name="T2" fmla="*/ 2147483647 w 672"/>
              <a:gd name="T3" fmla="*/ 2147483647 h 480"/>
              <a:gd name="T4" fmla="*/ 2147483647 w 672"/>
              <a:gd name="T5" fmla="*/ 2147483647 h 480"/>
              <a:gd name="T6" fmla="*/ 0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7" name="Oval 6"/>
          <p:cNvSpPr>
            <a:spLocks noChangeArrowheads="1"/>
          </p:cNvSpPr>
          <p:nvPr/>
        </p:nvSpPr>
        <p:spPr bwMode="auto">
          <a:xfrm>
            <a:off x="1470025" y="20574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charset="-122"/>
              </a:rPr>
              <a:t>30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61458" name="Oval 7"/>
          <p:cNvSpPr>
            <a:spLocks noChangeArrowheads="1"/>
          </p:cNvSpPr>
          <p:nvPr/>
        </p:nvSpPr>
        <p:spPr bwMode="auto">
          <a:xfrm>
            <a:off x="3908425" y="20574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charset="-122"/>
              </a:rPr>
              <a:t>80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61459" name="Oval 8"/>
          <p:cNvSpPr>
            <a:spLocks noChangeArrowheads="1"/>
          </p:cNvSpPr>
          <p:nvPr/>
        </p:nvSpPr>
        <p:spPr bwMode="auto">
          <a:xfrm>
            <a:off x="327025" y="27432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charset="-122"/>
              </a:rPr>
              <a:t>20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61460" name="Oval 9"/>
          <p:cNvSpPr>
            <a:spLocks noChangeArrowheads="1"/>
          </p:cNvSpPr>
          <p:nvPr/>
        </p:nvSpPr>
        <p:spPr bwMode="auto">
          <a:xfrm>
            <a:off x="4822825" y="26670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charset="-122"/>
              </a:rPr>
              <a:t>90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61461" name="Oval 10"/>
          <p:cNvSpPr>
            <a:spLocks noChangeArrowheads="1"/>
          </p:cNvSpPr>
          <p:nvPr/>
        </p:nvSpPr>
        <p:spPr bwMode="auto">
          <a:xfrm>
            <a:off x="3984625" y="34290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charset="-122"/>
              </a:rPr>
              <a:t>85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61462" name="Oval 11"/>
          <p:cNvSpPr>
            <a:spLocks noChangeArrowheads="1"/>
          </p:cNvSpPr>
          <p:nvPr/>
        </p:nvSpPr>
        <p:spPr bwMode="auto">
          <a:xfrm>
            <a:off x="2613025" y="27432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charset="-122"/>
              </a:rPr>
              <a:t>40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61463" name="Oval 12"/>
          <p:cNvSpPr>
            <a:spLocks noChangeArrowheads="1"/>
          </p:cNvSpPr>
          <p:nvPr/>
        </p:nvSpPr>
        <p:spPr bwMode="auto">
          <a:xfrm>
            <a:off x="1698625" y="35814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charset="-122"/>
              </a:rPr>
              <a:t>35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61464" name="Oval 13"/>
          <p:cNvSpPr>
            <a:spLocks noChangeArrowheads="1"/>
          </p:cNvSpPr>
          <p:nvPr/>
        </p:nvSpPr>
        <p:spPr bwMode="auto">
          <a:xfrm>
            <a:off x="4670425" y="44958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charset="-122"/>
              </a:rPr>
              <a:t>88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61465" name="Oval 22"/>
          <p:cNvSpPr>
            <a:spLocks noChangeArrowheads="1"/>
          </p:cNvSpPr>
          <p:nvPr/>
        </p:nvSpPr>
        <p:spPr bwMode="auto">
          <a:xfrm>
            <a:off x="708025" y="4419600"/>
            <a:ext cx="685800" cy="533400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charset="-122"/>
              </a:rPr>
              <a:t>32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61466" name="Oval 5"/>
          <p:cNvSpPr>
            <a:spLocks noChangeArrowheads="1"/>
          </p:cNvSpPr>
          <p:nvPr/>
        </p:nvSpPr>
        <p:spPr bwMode="auto">
          <a:xfrm>
            <a:off x="2917825" y="1524000"/>
            <a:ext cx="685800" cy="533400"/>
          </a:xfrm>
          <a:prstGeom prst="ellipse">
            <a:avLst/>
          </a:prstGeom>
          <a:solidFill>
            <a:srgbClr val="FFCCCC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ea typeface="宋体" charset="-122"/>
              </a:rPr>
              <a:t>50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307243" name="Oval 43"/>
          <p:cNvSpPr>
            <a:spLocks noChangeArrowheads="1"/>
          </p:cNvSpPr>
          <p:nvPr/>
        </p:nvSpPr>
        <p:spPr bwMode="auto">
          <a:xfrm>
            <a:off x="2911475" y="1484784"/>
            <a:ext cx="685800" cy="533400"/>
          </a:xfrm>
          <a:prstGeom prst="ellipse">
            <a:avLst/>
          </a:prstGeom>
          <a:solidFill>
            <a:schemeClr val="tx2"/>
          </a:solidFill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0" dirty="0">
                <a:ea typeface="宋体" charset="-122"/>
              </a:rPr>
              <a:t>40</a:t>
            </a:r>
            <a:endParaRPr lang="en-US" altLang="zh-CN" sz="2400" b="0" dirty="0">
              <a:ea typeface="宋体" charset="-122"/>
            </a:endParaRPr>
          </a:p>
        </p:txBody>
      </p:sp>
      <p:sp>
        <p:nvSpPr>
          <p:cNvPr id="307244" name="Line 44"/>
          <p:cNvSpPr>
            <a:spLocks noChangeShapeType="1"/>
          </p:cNvSpPr>
          <p:nvPr/>
        </p:nvSpPr>
        <p:spPr bwMode="auto">
          <a:xfrm>
            <a:off x="1874838" y="2565400"/>
            <a:ext cx="144462" cy="1079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245" name="Rectangle 45"/>
          <p:cNvSpPr>
            <a:spLocks noChangeArrowheads="1"/>
          </p:cNvSpPr>
          <p:nvPr/>
        </p:nvSpPr>
        <p:spPr bwMode="auto">
          <a:xfrm>
            <a:off x="2162175" y="2349500"/>
            <a:ext cx="1296988" cy="122396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653087" y="2743200"/>
            <a:ext cx="3225378" cy="11264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A50021"/>
                </a:solidFill>
              </a:rPr>
              <a:t>前驱节点：左子树的最右下的节点！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5653087" y="2037094"/>
            <a:ext cx="3225378" cy="60939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A50021"/>
                </a:solidFill>
              </a:rPr>
              <a:t>前驱节点？</a:t>
            </a:r>
            <a:endParaRPr lang="zh-CN" altLang="en-US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autoUpdateAnimBg="0"/>
      <p:bldP spid="307226" grpId="0" animBg="1" autoUpdateAnimBg="0"/>
      <p:bldP spid="307227" grpId="0" animBg="1" autoUpdateAnimBg="0"/>
      <p:bldP spid="307243" grpId="0" animBg="1"/>
      <p:bldP spid="307244" grpId="0" animBg="1"/>
      <p:bldP spid="307245" grpId="0" animBg="1"/>
      <p:bldP spid="30" grpId="0" animBg="1" autoUpdateAnimBg="0"/>
      <p:bldP spid="3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298C8-7318-4982-9502-8F8E5A1C28EF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4-</a:t>
            </a:r>
            <a:r>
              <a:rPr lang="zh-CN" altLang="en-US" smtClean="0"/>
              <a:t>二叉排序树的删除算法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468314" y="1447800"/>
            <a:ext cx="8424166" cy="4368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/>
              <a:t>Status</a:t>
            </a:r>
            <a:r>
              <a:rPr lang="en-US" altLang="zh-CN" dirty="0">
                <a:solidFill>
                  <a:srgbClr val="A50021"/>
                </a:solidFill>
              </a:rPr>
              <a:t> </a:t>
            </a:r>
            <a:r>
              <a:rPr lang="en-US" altLang="zh-CN" dirty="0" err="1">
                <a:solidFill>
                  <a:srgbClr val="6600CC"/>
                </a:solidFill>
              </a:rPr>
              <a:t>DeleteBST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u="sng" dirty="0" err="1">
                <a:solidFill>
                  <a:srgbClr val="FF0000"/>
                </a:solidFill>
              </a:rPr>
              <a:t>BiTree</a:t>
            </a:r>
            <a:r>
              <a:rPr lang="en-US" altLang="zh-CN" u="sng" dirty="0">
                <a:solidFill>
                  <a:srgbClr val="FF0000"/>
                </a:solidFill>
              </a:rPr>
              <a:t> &amp;T</a:t>
            </a:r>
            <a:r>
              <a:rPr lang="en-US" altLang="zh-CN" dirty="0">
                <a:solidFill>
                  <a:srgbClr val="FF0000"/>
                </a:solidFill>
              </a:rPr>
              <a:t>,   </a:t>
            </a:r>
            <a:r>
              <a:rPr lang="en-US" altLang="zh-CN" dirty="0" err="1">
                <a:solidFill>
                  <a:srgbClr val="FF0000"/>
                </a:solidFill>
              </a:rPr>
              <a:t>KeyType</a:t>
            </a:r>
            <a:r>
              <a:rPr lang="en-US" altLang="zh-CN" dirty="0">
                <a:solidFill>
                  <a:srgbClr val="FF0000"/>
                </a:solidFill>
              </a:rPr>
              <a:t> key )</a:t>
            </a:r>
            <a:r>
              <a:rPr lang="en-US" altLang="zh-CN" dirty="0">
                <a:solidFill>
                  <a:srgbClr val="A50021"/>
                </a:solidFill>
              </a:rPr>
              <a:t> {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</a:rPr>
              <a:t>  </a:t>
            </a:r>
            <a:r>
              <a:rPr lang="en-US" altLang="zh-CN" dirty="0"/>
              <a:t>// </a:t>
            </a:r>
            <a:r>
              <a:rPr lang="zh-CN" altLang="en-US" dirty="0"/>
              <a:t>若二叉排序树 </a:t>
            </a:r>
            <a:r>
              <a:rPr lang="en-US" altLang="zh-CN" dirty="0"/>
              <a:t>T </a:t>
            </a:r>
            <a:r>
              <a:rPr lang="zh-CN" altLang="en-US" dirty="0"/>
              <a:t>中存在其关键字等于 </a:t>
            </a:r>
            <a:r>
              <a:rPr lang="en-US" altLang="zh-CN" dirty="0"/>
              <a:t>key </a:t>
            </a:r>
            <a:r>
              <a:rPr lang="zh-CN" altLang="en-US" dirty="0"/>
              <a:t>的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  </a:t>
            </a:r>
            <a:r>
              <a:rPr lang="en-US" altLang="zh-CN" dirty="0"/>
              <a:t>// </a:t>
            </a:r>
            <a:r>
              <a:rPr lang="zh-CN" altLang="en-US" dirty="0"/>
              <a:t>数据元素</a:t>
            </a:r>
            <a:r>
              <a:rPr lang="en-US" altLang="zh-CN" dirty="0"/>
              <a:t>, </a:t>
            </a:r>
            <a:r>
              <a:rPr lang="zh-CN" altLang="en-US" dirty="0"/>
              <a:t>则删除该数据元素结点</a:t>
            </a:r>
            <a:r>
              <a:rPr lang="en-US" altLang="zh-CN" dirty="0"/>
              <a:t>, </a:t>
            </a:r>
            <a:r>
              <a:rPr lang="zh-CN" altLang="en-US" dirty="0"/>
              <a:t>并返回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  </a:t>
            </a:r>
            <a:r>
              <a:rPr lang="en-US" altLang="zh-CN" dirty="0"/>
              <a:t>// </a:t>
            </a:r>
            <a:r>
              <a:rPr lang="zh-CN" altLang="en-US" dirty="0"/>
              <a:t>函数值 </a:t>
            </a:r>
            <a:r>
              <a:rPr lang="en-US" altLang="zh-CN" dirty="0"/>
              <a:t>TRUE, </a:t>
            </a:r>
            <a:r>
              <a:rPr lang="zh-CN" altLang="en-US" dirty="0"/>
              <a:t>否则返回函数值 </a:t>
            </a:r>
            <a:r>
              <a:rPr lang="en-US" altLang="zh-CN" dirty="0"/>
              <a:t>FALSE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if (!T)  return FALSE;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solidFill>
                  <a:srgbClr val="A50021"/>
                </a:solidFill>
              </a:rPr>
              <a:t>      </a:t>
            </a:r>
            <a:r>
              <a:rPr lang="en-US" altLang="zh-CN" dirty="0">
                <a:solidFill>
                  <a:srgbClr val="A50021"/>
                </a:solidFill>
              </a:rPr>
              <a:t>	// </a:t>
            </a:r>
            <a:r>
              <a:rPr lang="zh-CN" altLang="en-US" dirty="0">
                <a:solidFill>
                  <a:srgbClr val="A50021"/>
                </a:solidFill>
              </a:rPr>
              <a:t>不存在关键字等于</a:t>
            </a:r>
            <a:r>
              <a:rPr lang="en-US" altLang="zh-CN" dirty="0">
                <a:solidFill>
                  <a:srgbClr val="A50021"/>
                </a:solidFill>
              </a:rPr>
              <a:t>key</a:t>
            </a:r>
            <a:r>
              <a:rPr lang="zh-CN" altLang="en-US" dirty="0">
                <a:solidFill>
                  <a:srgbClr val="A50021"/>
                </a:solidFill>
              </a:rPr>
              <a:t>的数据元素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A50021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else {     </a:t>
            </a:r>
            <a:r>
              <a:rPr lang="en-US" altLang="zh-CN" dirty="0" smtClean="0">
                <a:solidFill>
                  <a:srgbClr val="FF0000"/>
                </a:solidFill>
              </a:rPr>
              <a:t>……                  }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</a:rPr>
              <a:t>} </a:t>
            </a:r>
            <a:r>
              <a:rPr lang="en-US" altLang="zh-CN" dirty="0">
                <a:solidFill>
                  <a:srgbClr val="6600CC"/>
                </a:solidFill>
              </a:rPr>
              <a:t>// </a:t>
            </a:r>
            <a:r>
              <a:rPr lang="en-US" altLang="zh-CN" dirty="0" err="1">
                <a:solidFill>
                  <a:srgbClr val="6600CC"/>
                </a:solidFill>
              </a:rPr>
              <a:t>DeleteBST</a:t>
            </a:r>
            <a:endParaRPr lang="en-US" altLang="zh-CN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93958-EA69-473C-B35C-88513374429E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查找方法评价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/>
              <a:t>度量查找算法的效率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/>
              <a:t>查找算法的基本操作：</a:t>
            </a:r>
            <a:r>
              <a:rPr lang="zh-CN" altLang="en-US" dirty="0" smtClean="0">
                <a:solidFill>
                  <a:srgbClr val="FF0000"/>
                </a:solidFill>
              </a:rPr>
              <a:t>比较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平均查找长度－</a:t>
            </a:r>
            <a:r>
              <a:rPr lang="en-US" altLang="zh-CN" dirty="0" smtClean="0"/>
              <a:t>ASL (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verage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earch </a:t>
            </a:r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ength)</a:t>
            </a:r>
            <a:r>
              <a:rPr lang="zh-CN" altLang="en-US" dirty="0" smtClean="0"/>
              <a:t>：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/>
              <a:t>为了</a:t>
            </a:r>
            <a:r>
              <a:rPr lang="zh-CN" altLang="zh-CN" dirty="0" smtClean="0"/>
              <a:t>确定记录在表中的位置</a:t>
            </a:r>
            <a:r>
              <a:rPr lang="en-US" altLang="zh-CN" dirty="0" smtClean="0"/>
              <a:t>, </a:t>
            </a:r>
            <a:r>
              <a:rPr lang="zh-CN" altLang="zh-CN" dirty="0" smtClean="0"/>
              <a:t>需和给定值进行比较的关键字的个数的</a:t>
            </a:r>
            <a:r>
              <a:rPr lang="zh-CN" altLang="zh-CN" dirty="0" smtClean="0">
                <a:solidFill>
                  <a:srgbClr val="FF0000"/>
                </a:solidFill>
              </a:rPr>
              <a:t>期望值</a:t>
            </a:r>
            <a:r>
              <a:rPr lang="zh-CN" altLang="zh-CN" dirty="0" smtClean="0"/>
              <a:t>叫查找算法的</a:t>
            </a:r>
            <a:r>
              <a:rPr lang="zh-CN" altLang="en-US" dirty="0" smtClean="0"/>
              <a:t>平均查找长度。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>
                <a:latin typeface="宋体" charset="-122"/>
              </a:rPr>
              <a:t>设查找成功的概率为</a:t>
            </a:r>
            <a:r>
              <a:rPr lang="en-US" altLang="zh-CN" dirty="0" smtClean="0">
                <a:latin typeface="宋体" charset="-122"/>
              </a:rPr>
              <a:t>1</a:t>
            </a:r>
            <a:r>
              <a:rPr lang="zh-CN" altLang="en-US" dirty="0" smtClean="0">
                <a:latin typeface="宋体" charset="-122"/>
              </a:rPr>
              <a:t>：</a:t>
            </a:r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6011863" y="3716338"/>
          <a:ext cx="23050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公式" r:id="rId3" imgW="888614" imgH="431613" progId="Equation.3">
                  <p:embed/>
                </p:oleObj>
              </mc:Choice>
              <mc:Fallback>
                <p:oleObj name="公式" r:id="rId3" imgW="888614" imgH="431613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716338"/>
                        <a:ext cx="2305050" cy="1114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5002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3" name="Object 5"/>
          <p:cNvGraphicFramePr>
            <a:graphicFrameLocks noChangeAspect="1"/>
          </p:cNvGraphicFramePr>
          <p:nvPr/>
        </p:nvGraphicFramePr>
        <p:xfrm>
          <a:off x="4427538" y="3716338"/>
          <a:ext cx="1219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公式" r:id="rId5" imgW="545863" imgH="431613" progId="Equation.3">
                  <p:embed/>
                </p:oleObj>
              </mc:Choice>
              <mc:Fallback>
                <p:oleObj name="公式" r:id="rId5" imgW="545863" imgH="431613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16338"/>
                        <a:ext cx="12192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395288" y="5013325"/>
            <a:ext cx="8497887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lnSpc>
                <a:spcPct val="105000"/>
              </a:lnSpc>
              <a:buFontTx/>
              <a:buChar char="–"/>
            </a:pPr>
            <a:r>
              <a:rPr kumimoji="0" lang="en-US" altLang="zh-CN">
                <a:solidFill>
                  <a:srgbClr val="000066"/>
                </a:solidFill>
              </a:rPr>
              <a:t>n </a:t>
            </a:r>
            <a:r>
              <a:rPr kumimoji="0" lang="zh-CN" altLang="en-US">
                <a:solidFill>
                  <a:srgbClr val="000066"/>
                </a:solidFill>
              </a:rPr>
              <a:t>为表长</a:t>
            </a:r>
          </a:p>
          <a:p>
            <a:pPr lvl="1">
              <a:lnSpc>
                <a:spcPct val="105000"/>
              </a:lnSpc>
              <a:buFontTx/>
              <a:buChar char="–"/>
            </a:pPr>
            <a:r>
              <a:rPr kumimoji="0" lang="en-US" altLang="zh-CN">
                <a:solidFill>
                  <a:srgbClr val="FF0000"/>
                </a:solidFill>
              </a:rPr>
              <a:t>Pi</a:t>
            </a:r>
            <a:r>
              <a:rPr kumimoji="0" lang="zh-CN" altLang="en-US">
                <a:solidFill>
                  <a:srgbClr val="000066"/>
                </a:solidFill>
              </a:rPr>
              <a:t>：查找第 </a:t>
            </a:r>
            <a:r>
              <a:rPr kumimoji="0" lang="en-US" altLang="zh-CN">
                <a:solidFill>
                  <a:srgbClr val="000066"/>
                </a:solidFill>
              </a:rPr>
              <a:t>i </a:t>
            </a:r>
            <a:r>
              <a:rPr kumimoji="0" lang="zh-CN" altLang="en-US">
                <a:solidFill>
                  <a:srgbClr val="000066"/>
                </a:solidFill>
              </a:rPr>
              <a:t>个记录的概率</a:t>
            </a:r>
          </a:p>
          <a:p>
            <a:pPr lvl="1">
              <a:lnSpc>
                <a:spcPct val="105000"/>
              </a:lnSpc>
              <a:buFontTx/>
              <a:buChar char="–"/>
            </a:pPr>
            <a:r>
              <a:rPr kumimoji="0" lang="en-US" altLang="zh-CN">
                <a:solidFill>
                  <a:srgbClr val="0000FF"/>
                </a:solidFill>
              </a:rPr>
              <a:t>Ci</a:t>
            </a:r>
            <a:r>
              <a:rPr kumimoji="0" lang="zh-CN" altLang="en-US">
                <a:solidFill>
                  <a:srgbClr val="000066"/>
                </a:solidFill>
              </a:rPr>
              <a:t>：查找第 </a:t>
            </a:r>
            <a:r>
              <a:rPr kumimoji="0" lang="en-US" altLang="zh-CN">
                <a:solidFill>
                  <a:srgbClr val="000066"/>
                </a:solidFill>
              </a:rPr>
              <a:t>i </a:t>
            </a:r>
            <a:r>
              <a:rPr kumimoji="0" lang="zh-CN" altLang="en-US">
                <a:solidFill>
                  <a:srgbClr val="000066"/>
                </a:solidFill>
              </a:rPr>
              <a:t>个记录所需的比较次数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6FED6-4E28-4447-B137-983F2175B96A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4-</a:t>
            </a:r>
            <a:r>
              <a:rPr lang="zh-CN" altLang="en-US" smtClean="0"/>
              <a:t>二叉排序树的删除算法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251520" y="1412776"/>
            <a:ext cx="8712968" cy="42910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if ( EQ (key,  T-&gt;</a:t>
            </a:r>
            <a:r>
              <a:rPr lang="en-US" altLang="zh-CN" dirty="0" err="1"/>
              <a:t>data.key</a:t>
            </a:r>
            <a:r>
              <a:rPr lang="en-US" altLang="zh-CN" dirty="0"/>
              <a:t>) ) 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         </a:t>
            </a:r>
            <a:r>
              <a:rPr lang="en-US" altLang="zh-CN" dirty="0"/>
              <a:t>{  </a:t>
            </a:r>
            <a:r>
              <a:rPr lang="en-US" altLang="zh-CN" dirty="0">
                <a:solidFill>
                  <a:srgbClr val="FF0000"/>
                </a:solidFill>
              </a:rPr>
              <a:t>Delete (T);   return TRUE;</a:t>
            </a:r>
            <a:r>
              <a:rPr lang="en-US" altLang="zh-CN" dirty="0"/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	 // </a:t>
            </a:r>
            <a:r>
              <a:rPr lang="zh-CN" altLang="en-US" dirty="0"/>
              <a:t>当前节点关键字等于</a:t>
            </a:r>
            <a:r>
              <a:rPr lang="en-US" altLang="zh-CN" dirty="0"/>
              <a:t>key, </a:t>
            </a:r>
            <a:r>
              <a:rPr lang="zh-CN" altLang="en-US" dirty="0"/>
              <a:t>则删除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else if ( LT (key,  T-&gt;</a:t>
            </a:r>
            <a:r>
              <a:rPr lang="en-US" altLang="zh-CN" dirty="0" err="1"/>
              <a:t>data.key</a:t>
            </a:r>
            <a:r>
              <a:rPr lang="en-US" altLang="zh-CN" dirty="0"/>
              <a:t>) ) // </a:t>
            </a:r>
            <a:r>
              <a:rPr lang="zh-CN" altLang="en-US" dirty="0"/>
              <a:t>在左子树中</a:t>
            </a:r>
            <a:r>
              <a:rPr lang="zh-CN" altLang="en-US" dirty="0" smtClean="0"/>
              <a:t>查找删除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	 </a:t>
            </a:r>
            <a:r>
              <a:rPr lang="en-US" altLang="zh-CN" dirty="0" err="1">
                <a:solidFill>
                  <a:srgbClr val="FF0000"/>
                </a:solidFill>
              </a:rPr>
              <a:t>DeleteBST</a:t>
            </a:r>
            <a:r>
              <a:rPr lang="en-US" altLang="zh-CN" dirty="0">
                <a:solidFill>
                  <a:srgbClr val="FF0000"/>
                </a:solidFill>
              </a:rPr>
              <a:t> ( T-&gt;</a:t>
            </a:r>
            <a:r>
              <a:rPr lang="en-US" altLang="zh-CN" dirty="0" err="1">
                <a:solidFill>
                  <a:srgbClr val="FF0000"/>
                </a:solidFill>
              </a:rPr>
              <a:t>lchild</a:t>
            </a:r>
            <a:r>
              <a:rPr lang="en-US" altLang="zh-CN" dirty="0">
                <a:solidFill>
                  <a:srgbClr val="FF0000"/>
                </a:solidFill>
              </a:rPr>
              <a:t>,  key );</a:t>
            </a:r>
            <a:r>
              <a:rPr lang="en-US" altLang="zh-CN" dirty="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else  // </a:t>
            </a:r>
            <a:r>
              <a:rPr lang="zh-CN" altLang="en-US" dirty="0"/>
              <a:t>在右子树中</a:t>
            </a:r>
            <a:r>
              <a:rPr lang="zh-CN" altLang="en-US" dirty="0" smtClean="0"/>
              <a:t>查找删除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 smtClean="0"/>
              <a:t>           </a:t>
            </a:r>
            <a:r>
              <a:rPr lang="en-US" altLang="zh-CN" dirty="0" err="1">
                <a:solidFill>
                  <a:srgbClr val="FF0000"/>
                </a:solidFill>
              </a:rPr>
              <a:t>DeleteBST</a:t>
            </a:r>
            <a:r>
              <a:rPr lang="en-US" altLang="zh-CN" dirty="0">
                <a:solidFill>
                  <a:srgbClr val="FF0000"/>
                </a:solidFill>
              </a:rPr>
              <a:t> ( T-&gt;</a:t>
            </a:r>
            <a:r>
              <a:rPr lang="en-US" altLang="zh-CN" dirty="0" err="1">
                <a:solidFill>
                  <a:srgbClr val="FF0000"/>
                </a:solidFill>
              </a:rPr>
              <a:t>rchild</a:t>
            </a:r>
            <a:r>
              <a:rPr lang="en-US" altLang="zh-CN" dirty="0">
                <a:solidFill>
                  <a:srgbClr val="FF0000"/>
                </a:solidFill>
              </a:rPr>
              <a:t>,  key );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1BF61-A9FB-4E22-B784-FA385AD5D1B5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332656"/>
            <a:ext cx="8568952" cy="63709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Status Delete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BiTree</a:t>
            </a:r>
            <a:r>
              <a:rPr lang="en-US" altLang="zh-CN" sz="2400" dirty="0" smtClean="0">
                <a:solidFill>
                  <a:srgbClr val="FF0000"/>
                </a:solidFill>
              </a:rPr>
              <a:t> &amp;p</a:t>
            </a:r>
            <a:r>
              <a:rPr lang="en-US" altLang="zh-CN" sz="2400" dirty="0" smtClean="0"/>
              <a:t>){//</a:t>
            </a:r>
            <a:r>
              <a:rPr lang="zh-CN" altLang="en-US" sz="2400" dirty="0" smtClean="0"/>
              <a:t>注意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为引用参数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}//</a:t>
            </a:r>
            <a:r>
              <a:rPr lang="en-US" altLang="zh-CN" sz="2400" dirty="0"/>
              <a:t>Delete 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&amp;p)</a:t>
            </a:r>
          </a:p>
        </p:txBody>
      </p:sp>
      <p:sp>
        <p:nvSpPr>
          <p:cNvPr id="7" name="矩形 6"/>
          <p:cNvSpPr/>
          <p:nvPr/>
        </p:nvSpPr>
        <p:spPr>
          <a:xfrm>
            <a:off x="529208" y="2645158"/>
            <a:ext cx="8291264" cy="1569660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else if ( </a:t>
            </a:r>
            <a:r>
              <a:rPr lang="en-US" altLang="zh-CN" sz="2400" dirty="0">
                <a:solidFill>
                  <a:srgbClr val="FF0000"/>
                </a:solidFill>
              </a:rPr>
              <a:t>p-&gt;</a:t>
            </a:r>
            <a:r>
              <a:rPr lang="en-US" altLang="zh-CN" sz="2400" dirty="0" err="1">
                <a:solidFill>
                  <a:srgbClr val="FF0000"/>
                </a:solidFill>
              </a:rPr>
              <a:t>lchild</a:t>
            </a:r>
            <a:r>
              <a:rPr lang="en-US" altLang="zh-CN" sz="2400" dirty="0">
                <a:solidFill>
                  <a:srgbClr val="FF0000"/>
                </a:solidFill>
              </a:rPr>
              <a:t> == NULL </a:t>
            </a:r>
            <a:r>
              <a:rPr lang="en-US" altLang="zh-CN" sz="2400" dirty="0"/>
              <a:t>){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左子树为空，重新接其右子树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      q = p; p = p-&gt;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; </a:t>
            </a:r>
          </a:p>
          <a:p>
            <a:r>
              <a:rPr lang="en-US" altLang="zh-CN" sz="2400" dirty="0" smtClean="0"/>
              <a:t>         free(q);   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29208" y="1004535"/>
            <a:ext cx="8291264" cy="1569660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 if ( </a:t>
            </a:r>
            <a:r>
              <a:rPr lang="en-US" altLang="zh-CN" sz="2400" dirty="0">
                <a:solidFill>
                  <a:srgbClr val="FF0000"/>
                </a:solidFill>
              </a:rPr>
              <a:t>p-&gt;</a:t>
            </a:r>
            <a:r>
              <a:rPr lang="en-US" altLang="zh-CN" sz="2400" dirty="0" err="1">
                <a:solidFill>
                  <a:srgbClr val="FF0000"/>
                </a:solidFill>
              </a:rPr>
              <a:t>rchild</a:t>
            </a:r>
            <a:r>
              <a:rPr lang="en-US" altLang="zh-CN" sz="2400" dirty="0">
                <a:solidFill>
                  <a:srgbClr val="FF0000"/>
                </a:solidFill>
              </a:rPr>
              <a:t> == NULL </a:t>
            </a:r>
            <a:r>
              <a:rPr lang="en-US" altLang="zh-CN" sz="2400" dirty="0"/>
              <a:t>){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右子树为空，重新接其左子树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      q = p; p = p-&gt;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;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free(q);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464193" y="4513196"/>
            <a:ext cx="1751013" cy="1389112"/>
            <a:chOff x="7118299" y="1966456"/>
            <a:chExt cx="1751013" cy="1389112"/>
          </a:xfrm>
        </p:grpSpPr>
        <p:sp>
          <p:nvSpPr>
            <p:cNvPr id="37" name="Line 1040"/>
            <p:cNvSpPr>
              <a:spLocks noChangeShapeType="1"/>
            </p:cNvSpPr>
            <p:nvPr/>
          </p:nvSpPr>
          <p:spPr bwMode="auto">
            <a:xfrm>
              <a:off x="7394774" y="2238464"/>
              <a:ext cx="1196454" cy="876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8" name="Oval 1026"/>
            <p:cNvSpPr>
              <a:spLocks noChangeArrowheads="1"/>
            </p:cNvSpPr>
            <p:nvPr/>
          </p:nvSpPr>
          <p:spPr bwMode="auto">
            <a:xfrm>
              <a:off x="7118299" y="1966456"/>
              <a:ext cx="509860" cy="462508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50</a:t>
              </a:r>
            </a:p>
          </p:txBody>
        </p:sp>
        <p:sp>
          <p:nvSpPr>
            <p:cNvPr id="39" name="Oval 1028"/>
            <p:cNvSpPr>
              <a:spLocks noChangeArrowheads="1"/>
            </p:cNvSpPr>
            <p:nvPr/>
          </p:nvSpPr>
          <p:spPr bwMode="auto">
            <a:xfrm>
              <a:off x="7738875" y="2429758"/>
              <a:ext cx="509860" cy="462508"/>
            </a:xfrm>
            <a:prstGeom prst="ellipse">
              <a:avLst/>
            </a:prstGeom>
            <a:solidFill>
              <a:srgbClr val="FFCC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80</a:t>
              </a:r>
            </a:p>
          </p:txBody>
        </p:sp>
        <p:sp>
          <p:nvSpPr>
            <p:cNvPr id="40" name="Oval 1030"/>
            <p:cNvSpPr>
              <a:spLocks noChangeArrowheads="1"/>
            </p:cNvSpPr>
            <p:nvPr/>
          </p:nvSpPr>
          <p:spPr bwMode="auto">
            <a:xfrm>
              <a:off x="8359452" y="2893060"/>
              <a:ext cx="509860" cy="462508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90</a:t>
              </a:r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7715707" y="2313175"/>
              <a:ext cx="487474" cy="720080"/>
            </a:xfrm>
            <a:prstGeom prst="line">
              <a:avLst/>
            </a:prstGeom>
            <a:noFill/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7821283" y="2303973"/>
              <a:ext cx="487474" cy="720080"/>
            </a:xfrm>
            <a:prstGeom prst="line">
              <a:avLst/>
            </a:prstGeom>
            <a:noFill/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7926859" y="2313175"/>
              <a:ext cx="487474" cy="720080"/>
            </a:xfrm>
            <a:prstGeom prst="line">
              <a:avLst/>
            </a:prstGeom>
            <a:noFill/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7563791" y="2279218"/>
              <a:ext cx="986223" cy="695350"/>
            </a:xfrm>
            <a:prstGeom prst="straightConnector1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组合 28"/>
          <p:cNvGrpSpPr/>
          <p:nvPr/>
        </p:nvGrpSpPr>
        <p:grpSpPr>
          <a:xfrm>
            <a:off x="1214414" y="4214818"/>
            <a:ext cx="1906746" cy="2162179"/>
            <a:chOff x="1214414" y="4214818"/>
            <a:chExt cx="1906746" cy="2162179"/>
          </a:xfrm>
        </p:grpSpPr>
        <p:grpSp>
          <p:nvGrpSpPr>
            <p:cNvPr id="23" name="组合 22"/>
            <p:cNvGrpSpPr/>
            <p:nvPr/>
          </p:nvGrpSpPr>
          <p:grpSpPr>
            <a:xfrm>
              <a:off x="1214414" y="4786322"/>
              <a:ext cx="1810185" cy="1590675"/>
              <a:chOff x="7118299" y="125944"/>
              <a:chExt cx="1810185" cy="1590675"/>
            </a:xfrm>
          </p:grpSpPr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 flipH="1">
                <a:off x="7476569" y="506944"/>
                <a:ext cx="427330" cy="304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>
                <a:off x="8161498" y="468844"/>
                <a:ext cx="488377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 flipH="1">
                <a:off x="8161498" y="945094"/>
                <a:ext cx="42733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7750410" y="125944"/>
                <a:ext cx="549424" cy="533400"/>
              </a:xfrm>
              <a:prstGeom prst="ellips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 anchor="ctr"/>
              <a:lstStyle/>
              <a:p>
                <a:pPr algn="ctr"/>
                <a:r>
                  <a:rPr lang="en-US" altLang="zh-CN" sz="2400" b="0" dirty="0">
                    <a:ea typeface="宋体" charset="-122"/>
                  </a:rPr>
                  <a:t>30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7118299" y="649819"/>
                <a:ext cx="549424" cy="533400"/>
              </a:xfrm>
              <a:prstGeom prst="ellips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 anchor="ctr"/>
              <a:lstStyle/>
              <a:p>
                <a:pPr algn="ctr"/>
                <a:r>
                  <a:rPr lang="en-US" altLang="zh-CN" sz="2400" b="0">
                    <a:ea typeface="宋体" charset="-122"/>
                  </a:rPr>
                  <a:t>20</a:t>
                </a:r>
              </a:p>
            </p:txBody>
          </p:sp>
          <p:sp>
            <p:nvSpPr>
              <p:cNvPr id="15" name="Oval 11"/>
              <p:cNvSpPr>
                <a:spLocks noChangeArrowheads="1"/>
              </p:cNvSpPr>
              <p:nvPr/>
            </p:nvSpPr>
            <p:spPr bwMode="auto">
              <a:xfrm>
                <a:off x="7750410" y="1183219"/>
                <a:ext cx="549424" cy="533400"/>
              </a:xfrm>
              <a:prstGeom prst="ellips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 anchor="ctr"/>
              <a:lstStyle/>
              <a:p>
                <a:pPr algn="ctr"/>
                <a:r>
                  <a:rPr lang="en-US" altLang="zh-CN" sz="2400" b="0" dirty="0">
                    <a:ea typeface="宋体" charset="-122"/>
                  </a:rPr>
                  <a:t>35</a:t>
                </a: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8379060" y="602194"/>
                <a:ext cx="549424" cy="533400"/>
              </a:xfrm>
              <a:prstGeom prst="ellipse">
                <a:avLst/>
              </a:prstGeom>
              <a:solidFill>
                <a:srgbClr val="FFCCFF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0" dirty="0">
                    <a:ea typeface="宋体" charset="-122"/>
                  </a:rPr>
                  <a:t>40</a:t>
                </a:r>
              </a:p>
            </p:txBody>
          </p:sp>
          <p:sp>
            <p:nvSpPr>
              <p:cNvPr id="17" name="AutoShape 25"/>
              <p:cNvSpPr>
                <a:spLocks noChangeArrowheads="1"/>
              </p:cNvSpPr>
              <p:nvPr/>
            </p:nvSpPr>
            <p:spPr bwMode="auto">
              <a:xfrm>
                <a:off x="8027724" y="611719"/>
                <a:ext cx="97841" cy="638175"/>
              </a:xfrm>
              <a:prstGeom prst="downArrow">
                <a:avLst>
                  <a:gd name="adj1" fmla="val 50000"/>
                  <a:gd name="adj2" fmla="val 187500"/>
                </a:avLst>
              </a:prstGeom>
              <a:solidFill>
                <a:srgbClr val="008000"/>
              </a:solidFill>
              <a:ln>
                <a:noFill/>
              </a:ln>
              <a:ex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 bwMode="auto">
              <a:xfrm>
                <a:off x="8460432" y="468844"/>
                <a:ext cx="468052" cy="714375"/>
              </a:xfrm>
              <a:prstGeom prst="line">
                <a:avLst/>
              </a:prstGeom>
              <a:noFill/>
              <a:ln w="28575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8414333" y="484551"/>
                <a:ext cx="468052" cy="714375"/>
              </a:xfrm>
              <a:prstGeom prst="line">
                <a:avLst/>
              </a:prstGeom>
              <a:noFill/>
              <a:ln w="28575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8365423" y="521877"/>
                <a:ext cx="468052" cy="714375"/>
              </a:xfrm>
              <a:prstGeom prst="line">
                <a:avLst/>
              </a:prstGeom>
              <a:noFill/>
              <a:ln w="28575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2297895" y="4595818"/>
              <a:ext cx="42733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2571736" y="4214818"/>
              <a:ext cx="549424" cy="533400"/>
            </a:xfrm>
            <a:prstGeom prst="ellips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5</a:t>
              </a:r>
              <a:r>
                <a:rPr lang="en-US" altLang="zh-CN" sz="2400" b="0" dirty="0" smtClean="0">
                  <a:ea typeface="宋体" charset="-122"/>
                </a:rPr>
                <a:t>0</a:t>
              </a:r>
              <a:endParaRPr lang="en-US" altLang="zh-CN" sz="2400" b="0" dirty="0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255998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7" grpId="0" build="p" animBg="1"/>
      <p:bldP spid="5" grpId="0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23528" y="188640"/>
            <a:ext cx="8568952" cy="67403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Status Delete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BiTree</a:t>
            </a:r>
            <a:r>
              <a:rPr lang="en-US" altLang="zh-CN" sz="2400" dirty="0" smtClean="0">
                <a:solidFill>
                  <a:srgbClr val="FF0000"/>
                </a:solidFill>
              </a:rPr>
              <a:t> &amp;p</a:t>
            </a:r>
            <a:r>
              <a:rPr lang="en-US" altLang="zh-CN" sz="2400" dirty="0" smtClean="0"/>
              <a:t>){//</a:t>
            </a:r>
            <a:r>
              <a:rPr lang="zh-CN" altLang="en-US" sz="2400" dirty="0"/>
              <a:t>注意</a:t>
            </a:r>
            <a:r>
              <a:rPr lang="en-US" altLang="zh-CN" sz="2400" dirty="0"/>
              <a:t>p</a:t>
            </a:r>
            <a:r>
              <a:rPr lang="zh-CN" altLang="en-US" sz="2400" dirty="0"/>
              <a:t>为引用参数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if(  ) { ……}//</a:t>
            </a:r>
            <a:r>
              <a:rPr lang="en-US" altLang="zh-CN" sz="2400" dirty="0">
                <a:solidFill>
                  <a:srgbClr val="FF0000"/>
                </a:solidFill>
              </a:rPr>
              <a:t> //</a:t>
            </a:r>
            <a:r>
              <a:rPr lang="zh-CN" altLang="en-US" sz="2400" dirty="0">
                <a:solidFill>
                  <a:srgbClr val="FF0000"/>
                </a:solidFill>
              </a:rPr>
              <a:t>右子树为空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else if (  ) {……}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左子树为空</a:t>
            </a:r>
            <a:endParaRPr lang="en-US" altLang="zh-CN" sz="2400" dirty="0" smtClean="0"/>
          </a:p>
          <a:p>
            <a:r>
              <a:rPr lang="en-US" altLang="zh-CN" sz="2400" dirty="0" smtClean="0"/>
              <a:t>    else</a:t>
            </a:r>
            <a:r>
              <a:rPr lang="en-US" altLang="zh-CN" sz="2400" dirty="0"/>
              <a:t>{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左右子树都不为</a:t>
            </a:r>
            <a:r>
              <a:rPr lang="zh-CN" altLang="en-US" sz="2400" dirty="0" smtClean="0">
                <a:solidFill>
                  <a:srgbClr val="FF0000"/>
                </a:solidFill>
              </a:rPr>
              <a:t>空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   }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}//</a:t>
            </a:r>
            <a:r>
              <a:rPr lang="en-US" altLang="zh-CN" sz="2400" dirty="0"/>
              <a:t>Delete 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&amp;p)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16DCB-6944-4F8E-8C78-9BE409BB35C8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84470" y="1706225"/>
            <a:ext cx="8291264" cy="1938992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q </a:t>
            </a:r>
            <a:r>
              <a:rPr lang="en-US" altLang="zh-CN" sz="2400" dirty="0">
                <a:solidFill>
                  <a:srgbClr val="000000"/>
                </a:solidFill>
              </a:rPr>
              <a:t>= p; s = p-&gt;</a:t>
            </a:r>
            <a:r>
              <a:rPr lang="en-US" altLang="zh-CN" sz="2400" dirty="0" err="1">
                <a:solidFill>
                  <a:srgbClr val="000000"/>
                </a:solidFill>
              </a:rPr>
              <a:t>lchild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r>
              <a:rPr lang="en-US" altLang="zh-CN" sz="2400" dirty="0">
                <a:solidFill>
                  <a:srgbClr val="FF0000"/>
                </a:solidFill>
              </a:rPr>
              <a:t> // s</a:t>
            </a:r>
            <a:r>
              <a:rPr lang="zh-CN" altLang="en-US" sz="2400" dirty="0">
                <a:solidFill>
                  <a:srgbClr val="FF0000"/>
                </a:solidFill>
              </a:rPr>
              <a:t>指向被删结点的前驱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/>
            <a:r>
              <a:rPr lang="en-US" altLang="zh-CN" sz="2400" dirty="0">
                <a:solidFill>
                  <a:srgbClr val="000000"/>
                </a:solidFill>
              </a:rPr>
              <a:t>        while ( s-&gt;</a:t>
            </a:r>
            <a:r>
              <a:rPr lang="en-US" altLang="zh-CN" sz="2400" dirty="0" err="1">
                <a:solidFill>
                  <a:srgbClr val="000000"/>
                </a:solidFill>
              </a:rPr>
              <a:t>rchild</a:t>
            </a:r>
            <a:r>
              <a:rPr lang="en-US" altLang="zh-CN" sz="2400" dirty="0">
                <a:solidFill>
                  <a:srgbClr val="000000"/>
                </a:solidFill>
              </a:rPr>
              <a:t> )   </a:t>
            </a:r>
            <a:r>
              <a:rPr lang="en-US" altLang="zh-CN" sz="2400" dirty="0">
                <a:solidFill>
                  <a:srgbClr val="FF0000"/>
                </a:solidFill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</a:rPr>
              <a:t>定位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zh-CN" altLang="en-US" sz="2400" dirty="0" smtClean="0">
                <a:solidFill>
                  <a:srgbClr val="FF0000"/>
                </a:solidFill>
              </a:rPr>
              <a:t>左子</a:t>
            </a:r>
            <a:r>
              <a:rPr lang="zh-CN" altLang="en-US" sz="2400" dirty="0">
                <a:solidFill>
                  <a:srgbClr val="FF0000"/>
                </a:solidFill>
              </a:rPr>
              <a:t>树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最右结点</a:t>
            </a:r>
          </a:p>
          <a:p>
            <a:pPr lvl="0"/>
            <a:r>
              <a:rPr lang="en-US" altLang="zh-CN" sz="2400" dirty="0">
                <a:solidFill>
                  <a:srgbClr val="000000"/>
                </a:solidFill>
              </a:rPr>
              <a:t>             {</a:t>
            </a:r>
            <a:r>
              <a:rPr lang="en-US" altLang="zh-CN" sz="2400" dirty="0">
                <a:solidFill>
                  <a:srgbClr val="0033CC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q = s; s =s-&gt;</a:t>
            </a:r>
            <a:r>
              <a:rPr lang="en-US" altLang="zh-CN" sz="2400" dirty="0" err="1">
                <a:solidFill>
                  <a:srgbClr val="000000"/>
                </a:solidFill>
              </a:rPr>
              <a:t>rchild</a:t>
            </a:r>
            <a:r>
              <a:rPr lang="en-US" altLang="zh-CN" sz="2400" dirty="0">
                <a:solidFill>
                  <a:srgbClr val="000000"/>
                </a:solidFill>
              </a:rPr>
              <a:t>; </a:t>
            </a:r>
            <a:r>
              <a:rPr lang="en-US" altLang="zh-CN" sz="2400" dirty="0" smtClean="0">
                <a:solidFill>
                  <a:srgbClr val="000000"/>
                </a:solidFill>
              </a:rPr>
              <a:t>} </a:t>
            </a:r>
            <a:r>
              <a:rPr lang="en-US" altLang="zh-CN" sz="2400" dirty="0" smtClean="0">
                <a:solidFill>
                  <a:srgbClr val="FF0000"/>
                </a:solidFill>
              </a:rPr>
              <a:t>//q</a:t>
            </a:r>
            <a:r>
              <a:rPr lang="zh-CN" altLang="en-US" sz="2400" dirty="0" smtClean="0">
                <a:solidFill>
                  <a:srgbClr val="FF0000"/>
                </a:solidFill>
              </a:rPr>
              <a:t>指向</a:t>
            </a:r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r>
              <a:rPr lang="zh-CN" altLang="en-US" sz="2400" dirty="0" smtClean="0">
                <a:solidFill>
                  <a:srgbClr val="FF0000"/>
                </a:solidFill>
              </a:rPr>
              <a:t>的父结点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/>
            <a:r>
              <a:rPr lang="en-US" altLang="zh-CN" sz="2400" dirty="0">
                <a:solidFill>
                  <a:srgbClr val="000000"/>
                </a:solidFill>
              </a:rPr>
              <a:t>        p-&gt;data = s-&gt;data;  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2400" dirty="0" smtClean="0">
                <a:solidFill>
                  <a:srgbClr val="000000"/>
                </a:solidFill>
              </a:rPr>
              <a:t>        if ( q!=p ) q-&gt;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rchild</a:t>
            </a:r>
            <a:r>
              <a:rPr lang="en-US" altLang="zh-CN" sz="2400" dirty="0" smtClean="0">
                <a:solidFill>
                  <a:srgbClr val="000000"/>
                </a:solidFill>
              </a:rPr>
              <a:t> = s-&gt;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lchild</a:t>
            </a:r>
            <a:r>
              <a:rPr lang="en-US" altLang="zh-CN" sz="2400" dirty="0" smtClean="0">
                <a:solidFill>
                  <a:srgbClr val="000000"/>
                </a:solidFill>
              </a:rPr>
              <a:t>;  </a:t>
            </a:r>
            <a:r>
              <a:rPr lang="en-US" altLang="zh-CN" sz="2400" dirty="0" smtClean="0">
                <a:solidFill>
                  <a:srgbClr val="FF0000"/>
                </a:solidFill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</a:rPr>
              <a:t>重接</a:t>
            </a:r>
            <a:r>
              <a:rPr lang="en-US" altLang="zh-CN" sz="2400" dirty="0" smtClean="0">
                <a:solidFill>
                  <a:srgbClr val="FF0000"/>
                </a:solidFill>
              </a:rPr>
              <a:t>q</a:t>
            </a:r>
            <a:r>
              <a:rPr lang="zh-CN" altLang="en-US" sz="2400" dirty="0" smtClean="0">
                <a:solidFill>
                  <a:srgbClr val="FF0000"/>
                </a:solidFill>
              </a:rPr>
              <a:t>右子树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endParaRPr lang="en-US" altLang="zh-CN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869091" y="4587960"/>
            <a:ext cx="1587575" cy="1916117"/>
            <a:chOff x="2624385" y="1710349"/>
            <a:chExt cx="1587575" cy="1916117"/>
          </a:xfrm>
        </p:grpSpPr>
        <p:sp>
          <p:nvSpPr>
            <p:cNvPr id="5" name="Line 1038"/>
            <p:cNvSpPr>
              <a:spLocks noChangeShapeType="1"/>
            </p:cNvSpPr>
            <p:nvPr/>
          </p:nvSpPr>
          <p:spPr bwMode="auto">
            <a:xfrm flipH="1">
              <a:off x="2630350" y="2100276"/>
              <a:ext cx="597594" cy="348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" name="Line 1040"/>
            <p:cNvSpPr>
              <a:spLocks noChangeShapeType="1"/>
            </p:cNvSpPr>
            <p:nvPr/>
          </p:nvSpPr>
          <p:spPr bwMode="auto">
            <a:xfrm>
              <a:off x="3668692" y="2100276"/>
              <a:ext cx="543268" cy="348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7" name="Line 1041"/>
            <p:cNvSpPr>
              <a:spLocks noChangeShapeType="1"/>
            </p:cNvSpPr>
            <p:nvPr/>
          </p:nvSpPr>
          <p:spPr bwMode="auto">
            <a:xfrm>
              <a:off x="2825971" y="2448680"/>
              <a:ext cx="434614" cy="348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" name="Line 1045"/>
            <p:cNvSpPr>
              <a:spLocks noChangeShapeType="1"/>
            </p:cNvSpPr>
            <p:nvPr/>
          </p:nvSpPr>
          <p:spPr bwMode="auto">
            <a:xfrm flipH="1">
              <a:off x="2965480" y="2955449"/>
              <a:ext cx="319846" cy="370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" name="Oval 1026"/>
            <p:cNvSpPr>
              <a:spLocks noChangeArrowheads="1"/>
            </p:cNvSpPr>
            <p:nvPr/>
          </p:nvSpPr>
          <p:spPr bwMode="auto">
            <a:xfrm>
              <a:off x="3179751" y="1821553"/>
              <a:ext cx="488941" cy="487766"/>
            </a:xfrm>
            <a:prstGeom prst="ellipse">
              <a:avLst/>
            </a:prstGeom>
            <a:solidFill>
              <a:srgbClr val="FFCC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50</a:t>
              </a:r>
            </a:p>
          </p:txBody>
        </p:sp>
        <p:sp>
          <p:nvSpPr>
            <p:cNvPr id="10" name="Oval 1027"/>
            <p:cNvSpPr>
              <a:spLocks noChangeArrowheads="1"/>
            </p:cNvSpPr>
            <p:nvPr/>
          </p:nvSpPr>
          <p:spPr bwMode="auto">
            <a:xfrm>
              <a:off x="2624385" y="2135116"/>
              <a:ext cx="488941" cy="487766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30</a:t>
              </a:r>
            </a:p>
          </p:txBody>
        </p:sp>
        <p:sp>
          <p:nvSpPr>
            <p:cNvPr id="11" name="Oval 1028"/>
            <p:cNvSpPr>
              <a:spLocks noChangeArrowheads="1"/>
            </p:cNvSpPr>
            <p:nvPr/>
          </p:nvSpPr>
          <p:spPr bwMode="auto">
            <a:xfrm>
              <a:off x="3718665" y="2181531"/>
              <a:ext cx="488941" cy="487766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80</a:t>
              </a:r>
            </a:p>
          </p:txBody>
        </p:sp>
        <p:sp>
          <p:nvSpPr>
            <p:cNvPr id="12" name="Oval 1033"/>
            <p:cNvSpPr>
              <a:spLocks noChangeArrowheads="1"/>
            </p:cNvSpPr>
            <p:nvPr/>
          </p:nvSpPr>
          <p:spPr bwMode="auto">
            <a:xfrm>
              <a:off x="3097603" y="2631879"/>
              <a:ext cx="488941" cy="487766"/>
            </a:xfrm>
            <a:prstGeom prst="ellipse">
              <a:avLst/>
            </a:prstGeom>
            <a:solidFill>
              <a:srgbClr val="FFFF00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40</a:t>
              </a:r>
            </a:p>
          </p:txBody>
        </p:sp>
        <p:sp>
          <p:nvSpPr>
            <p:cNvPr id="13" name="Oval 1034"/>
            <p:cNvSpPr>
              <a:spLocks noChangeArrowheads="1"/>
            </p:cNvSpPr>
            <p:nvPr/>
          </p:nvSpPr>
          <p:spPr bwMode="auto">
            <a:xfrm>
              <a:off x="2749866" y="3138700"/>
              <a:ext cx="488941" cy="487766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35</a:t>
              </a: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3074175" y="1719551"/>
              <a:ext cx="487474" cy="720080"/>
            </a:xfrm>
            <a:prstGeom prst="line">
              <a:avLst/>
            </a:prstGeom>
            <a:noFill/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179751" y="1710349"/>
              <a:ext cx="487474" cy="720080"/>
            </a:xfrm>
            <a:prstGeom prst="line">
              <a:avLst/>
            </a:prstGeom>
            <a:noFill/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3285327" y="1719551"/>
              <a:ext cx="487474" cy="720080"/>
            </a:xfrm>
            <a:prstGeom prst="line">
              <a:avLst/>
            </a:prstGeom>
            <a:noFill/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组合 16"/>
          <p:cNvGrpSpPr/>
          <p:nvPr/>
        </p:nvGrpSpPr>
        <p:grpSpPr>
          <a:xfrm>
            <a:off x="2710836" y="4699164"/>
            <a:ext cx="1568689" cy="1898188"/>
            <a:chOff x="7212765" y="4443764"/>
            <a:chExt cx="1568689" cy="1898188"/>
          </a:xfrm>
        </p:grpSpPr>
        <p:sp>
          <p:nvSpPr>
            <p:cNvPr id="18" name="Line 1038"/>
            <p:cNvSpPr>
              <a:spLocks noChangeShapeType="1"/>
            </p:cNvSpPr>
            <p:nvPr/>
          </p:nvSpPr>
          <p:spPr bwMode="auto">
            <a:xfrm flipH="1">
              <a:off x="7321419" y="4722487"/>
              <a:ext cx="597594" cy="348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9" name="Line 1040"/>
            <p:cNvSpPr>
              <a:spLocks noChangeShapeType="1"/>
            </p:cNvSpPr>
            <p:nvPr/>
          </p:nvSpPr>
          <p:spPr bwMode="auto">
            <a:xfrm>
              <a:off x="8269219" y="4722487"/>
              <a:ext cx="424875" cy="348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" name="Line 1041"/>
            <p:cNvSpPr>
              <a:spLocks noChangeShapeType="1"/>
            </p:cNvSpPr>
            <p:nvPr/>
          </p:nvSpPr>
          <p:spPr bwMode="auto">
            <a:xfrm>
              <a:off x="7369781" y="5070891"/>
              <a:ext cx="434614" cy="348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1" name="Line 1045"/>
            <p:cNvSpPr>
              <a:spLocks noChangeShapeType="1"/>
            </p:cNvSpPr>
            <p:nvPr/>
          </p:nvSpPr>
          <p:spPr bwMode="auto">
            <a:xfrm flipH="1">
              <a:off x="7669395" y="5577629"/>
              <a:ext cx="253235" cy="555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" name="Oval 1026"/>
            <p:cNvSpPr>
              <a:spLocks noChangeArrowheads="1"/>
            </p:cNvSpPr>
            <p:nvPr/>
          </p:nvSpPr>
          <p:spPr bwMode="auto">
            <a:xfrm>
              <a:off x="7780278" y="4443764"/>
              <a:ext cx="488941" cy="487766"/>
            </a:xfrm>
            <a:prstGeom prst="ellipse">
              <a:avLst/>
            </a:prstGeom>
            <a:solidFill>
              <a:srgbClr val="FFCC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 smtClean="0">
                  <a:ea typeface="宋体" charset="-122"/>
                </a:rPr>
                <a:t>40</a:t>
              </a:r>
              <a:endParaRPr lang="en-US" altLang="zh-CN" sz="2400" b="0" dirty="0">
                <a:ea typeface="宋体" charset="-122"/>
              </a:endParaRPr>
            </a:p>
          </p:txBody>
        </p:sp>
        <p:sp>
          <p:nvSpPr>
            <p:cNvPr id="23" name="Oval 1027"/>
            <p:cNvSpPr>
              <a:spLocks noChangeArrowheads="1"/>
            </p:cNvSpPr>
            <p:nvPr/>
          </p:nvSpPr>
          <p:spPr bwMode="auto">
            <a:xfrm>
              <a:off x="7212765" y="4792167"/>
              <a:ext cx="488941" cy="487766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30</a:t>
              </a:r>
            </a:p>
          </p:txBody>
        </p:sp>
        <p:sp>
          <p:nvSpPr>
            <p:cNvPr id="24" name="Oval 1028"/>
            <p:cNvSpPr>
              <a:spLocks noChangeArrowheads="1"/>
            </p:cNvSpPr>
            <p:nvPr/>
          </p:nvSpPr>
          <p:spPr bwMode="auto">
            <a:xfrm>
              <a:off x="8292513" y="4823926"/>
              <a:ext cx="488941" cy="487766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80</a:t>
              </a: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7739535" y="5279932"/>
              <a:ext cx="488941" cy="487766"/>
            </a:xfrm>
            <a:prstGeom prst="ellipse">
              <a:avLst/>
            </a:prstGeom>
            <a:solidFill>
              <a:srgbClr val="FFFF00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40</a:t>
              </a: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7500632" y="5854186"/>
              <a:ext cx="488941" cy="487766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35</a:t>
              </a: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7639353" y="5186981"/>
              <a:ext cx="487474" cy="720080"/>
            </a:xfrm>
            <a:prstGeom prst="line">
              <a:avLst/>
            </a:prstGeom>
            <a:noFill/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7744929" y="5177779"/>
              <a:ext cx="487474" cy="720080"/>
            </a:xfrm>
            <a:prstGeom prst="line">
              <a:avLst/>
            </a:prstGeom>
            <a:noFill/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7850505" y="5186981"/>
              <a:ext cx="487474" cy="720080"/>
            </a:xfrm>
            <a:prstGeom prst="line">
              <a:avLst/>
            </a:prstGeom>
            <a:noFill/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7466529" y="5242612"/>
              <a:ext cx="258471" cy="627128"/>
            </a:xfrm>
            <a:prstGeom prst="straightConnector1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2" name="组合 61"/>
          <p:cNvGrpSpPr/>
          <p:nvPr/>
        </p:nvGrpSpPr>
        <p:grpSpPr>
          <a:xfrm>
            <a:off x="4781613" y="4880824"/>
            <a:ext cx="1946310" cy="1343239"/>
            <a:chOff x="4363538" y="4499973"/>
            <a:chExt cx="1946310" cy="1343239"/>
          </a:xfrm>
        </p:grpSpPr>
        <p:sp>
          <p:nvSpPr>
            <p:cNvPr id="55" name="Line 1038"/>
            <p:cNvSpPr>
              <a:spLocks noChangeShapeType="1"/>
            </p:cNvSpPr>
            <p:nvPr/>
          </p:nvSpPr>
          <p:spPr bwMode="auto">
            <a:xfrm flipH="1">
              <a:off x="4553682" y="5044363"/>
              <a:ext cx="431377" cy="4852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3" name="Line 1038"/>
            <p:cNvSpPr>
              <a:spLocks noChangeShapeType="1"/>
            </p:cNvSpPr>
            <p:nvPr/>
          </p:nvSpPr>
          <p:spPr bwMode="auto">
            <a:xfrm flipH="1">
              <a:off x="4728238" y="4778696"/>
              <a:ext cx="597594" cy="348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4" name="Line 1040"/>
            <p:cNvSpPr>
              <a:spLocks noChangeShapeType="1"/>
            </p:cNvSpPr>
            <p:nvPr/>
          </p:nvSpPr>
          <p:spPr bwMode="auto">
            <a:xfrm>
              <a:off x="5766580" y="4778696"/>
              <a:ext cx="543268" cy="348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7" name="Oval 1026"/>
            <p:cNvSpPr>
              <a:spLocks noChangeArrowheads="1"/>
            </p:cNvSpPr>
            <p:nvPr/>
          </p:nvSpPr>
          <p:spPr bwMode="auto">
            <a:xfrm>
              <a:off x="5277639" y="4499973"/>
              <a:ext cx="488941" cy="487766"/>
            </a:xfrm>
            <a:prstGeom prst="ellipse">
              <a:avLst/>
            </a:prstGeom>
            <a:solidFill>
              <a:srgbClr val="FFCC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50</a:t>
              </a:r>
            </a:p>
          </p:txBody>
        </p:sp>
        <p:sp>
          <p:nvSpPr>
            <p:cNvPr id="38" name="Oval 1027"/>
            <p:cNvSpPr>
              <a:spLocks noChangeArrowheads="1"/>
            </p:cNvSpPr>
            <p:nvPr/>
          </p:nvSpPr>
          <p:spPr bwMode="auto">
            <a:xfrm>
              <a:off x="4722273" y="4813536"/>
              <a:ext cx="488941" cy="487766"/>
            </a:xfrm>
            <a:prstGeom prst="ellipse">
              <a:avLst/>
            </a:prstGeom>
            <a:solidFill>
              <a:srgbClr val="FFFF00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30</a:t>
              </a:r>
            </a:p>
          </p:txBody>
        </p:sp>
        <p:sp>
          <p:nvSpPr>
            <p:cNvPr id="39" name="Oval 1028"/>
            <p:cNvSpPr>
              <a:spLocks noChangeArrowheads="1"/>
            </p:cNvSpPr>
            <p:nvPr/>
          </p:nvSpPr>
          <p:spPr bwMode="auto">
            <a:xfrm>
              <a:off x="5816553" y="4859951"/>
              <a:ext cx="488941" cy="487766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80</a:t>
              </a:r>
            </a:p>
          </p:txBody>
        </p:sp>
        <p:sp>
          <p:nvSpPr>
            <p:cNvPr id="54" name="Oval 1028"/>
            <p:cNvSpPr>
              <a:spLocks noChangeArrowheads="1"/>
            </p:cNvSpPr>
            <p:nvPr/>
          </p:nvSpPr>
          <p:spPr bwMode="auto">
            <a:xfrm>
              <a:off x="4363538" y="5355446"/>
              <a:ext cx="488941" cy="487766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 smtClean="0">
                  <a:ea typeface="宋体" charset="-122"/>
                </a:rPr>
                <a:t>20</a:t>
              </a:r>
              <a:endParaRPr lang="en-US" altLang="zh-CN" sz="2400" b="0" dirty="0">
                <a:ea typeface="宋体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837426" y="4913304"/>
            <a:ext cx="1924714" cy="1385142"/>
            <a:chOff x="6315813" y="4513246"/>
            <a:chExt cx="1924714" cy="1385142"/>
          </a:xfrm>
        </p:grpSpPr>
        <p:sp>
          <p:nvSpPr>
            <p:cNvPr id="56" name="Line 1038"/>
            <p:cNvSpPr>
              <a:spLocks noChangeShapeType="1"/>
            </p:cNvSpPr>
            <p:nvPr/>
          </p:nvSpPr>
          <p:spPr bwMode="auto">
            <a:xfrm flipH="1">
              <a:off x="6505957" y="5099539"/>
              <a:ext cx="431377" cy="4852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6" name="Line 1038"/>
            <p:cNvSpPr>
              <a:spLocks noChangeShapeType="1"/>
            </p:cNvSpPr>
            <p:nvPr/>
          </p:nvSpPr>
          <p:spPr bwMode="auto">
            <a:xfrm flipH="1">
              <a:off x="6658917" y="4791969"/>
              <a:ext cx="597594" cy="348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7" name="Line 1040"/>
            <p:cNvSpPr>
              <a:spLocks noChangeShapeType="1"/>
            </p:cNvSpPr>
            <p:nvPr/>
          </p:nvSpPr>
          <p:spPr bwMode="auto">
            <a:xfrm>
              <a:off x="7697259" y="4791969"/>
              <a:ext cx="543268" cy="348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8" name="Oval 1026"/>
            <p:cNvSpPr>
              <a:spLocks noChangeArrowheads="1"/>
            </p:cNvSpPr>
            <p:nvPr/>
          </p:nvSpPr>
          <p:spPr bwMode="auto">
            <a:xfrm>
              <a:off x="7208318" y="4513246"/>
              <a:ext cx="488941" cy="487766"/>
            </a:xfrm>
            <a:prstGeom prst="ellipse">
              <a:avLst/>
            </a:prstGeom>
            <a:solidFill>
              <a:srgbClr val="FFCC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 smtClean="0">
                  <a:ea typeface="宋体" charset="-122"/>
                </a:rPr>
                <a:t>30</a:t>
              </a:r>
              <a:endParaRPr lang="en-US" altLang="zh-CN" sz="2400" b="0" dirty="0">
                <a:ea typeface="宋体" charset="-122"/>
              </a:endParaRPr>
            </a:p>
          </p:txBody>
        </p:sp>
        <p:sp>
          <p:nvSpPr>
            <p:cNvPr id="49" name="Oval 1027"/>
            <p:cNvSpPr>
              <a:spLocks noChangeArrowheads="1"/>
            </p:cNvSpPr>
            <p:nvPr/>
          </p:nvSpPr>
          <p:spPr bwMode="auto">
            <a:xfrm>
              <a:off x="6652952" y="4826809"/>
              <a:ext cx="488941" cy="487766"/>
            </a:xfrm>
            <a:prstGeom prst="ellipse">
              <a:avLst/>
            </a:prstGeom>
            <a:solidFill>
              <a:srgbClr val="FFFF00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30</a:t>
              </a:r>
            </a:p>
          </p:txBody>
        </p:sp>
        <p:sp>
          <p:nvSpPr>
            <p:cNvPr id="50" name="Oval 1028"/>
            <p:cNvSpPr>
              <a:spLocks noChangeArrowheads="1"/>
            </p:cNvSpPr>
            <p:nvPr/>
          </p:nvSpPr>
          <p:spPr bwMode="auto">
            <a:xfrm>
              <a:off x="7747232" y="4873224"/>
              <a:ext cx="488941" cy="487766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ea typeface="宋体" charset="-122"/>
                </a:rPr>
                <a:t>80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572041" y="4698072"/>
              <a:ext cx="698626" cy="729282"/>
              <a:chOff x="7102742" y="4402042"/>
              <a:chExt cx="698626" cy="729282"/>
            </a:xfrm>
          </p:grpSpPr>
          <p:cxnSp>
            <p:nvCxnSpPr>
              <p:cNvPr id="51" name="直接连接符 50"/>
              <p:cNvCxnSpPr/>
              <p:nvPr/>
            </p:nvCxnSpPr>
            <p:spPr bwMode="auto">
              <a:xfrm>
                <a:off x="7102742" y="4411244"/>
                <a:ext cx="487474" cy="720080"/>
              </a:xfrm>
              <a:prstGeom prst="line">
                <a:avLst/>
              </a:prstGeom>
              <a:noFill/>
              <a:ln w="28575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 bwMode="auto">
              <a:xfrm>
                <a:off x="7208318" y="4402042"/>
                <a:ext cx="487474" cy="720080"/>
              </a:xfrm>
              <a:prstGeom prst="line">
                <a:avLst/>
              </a:prstGeom>
              <a:noFill/>
              <a:ln w="28575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 bwMode="auto">
              <a:xfrm>
                <a:off x="7313894" y="4411244"/>
                <a:ext cx="487474" cy="720080"/>
              </a:xfrm>
              <a:prstGeom prst="line">
                <a:avLst/>
              </a:prstGeom>
              <a:noFill/>
              <a:ln w="28575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Oval 1028"/>
            <p:cNvSpPr>
              <a:spLocks noChangeArrowheads="1"/>
            </p:cNvSpPr>
            <p:nvPr/>
          </p:nvSpPr>
          <p:spPr bwMode="auto">
            <a:xfrm>
              <a:off x="6315813" y="5410622"/>
              <a:ext cx="488941" cy="487766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400" b="0" dirty="0" smtClean="0">
                  <a:ea typeface="宋体" charset="-122"/>
                </a:rPr>
                <a:t>20</a:t>
              </a:r>
              <a:endParaRPr lang="en-US" altLang="zh-CN" sz="2400" b="0" dirty="0">
                <a:ea typeface="宋体" charset="-122"/>
              </a:endParaRPr>
            </a:p>
          </p:txBody>
        </p:sp>
        <p:cxnSp>
          <p:nvCxnSpPr>
            <p:cNvPr id="59" name="直接箭头连接符 58"/>
            <p:cNvCxnSpPr>
              <a:stCxn id="48" idx="3"/>
              <a:endCxn id="57" idx="7"/>
            </p:cNvCxnSpPr>
            <p:nvPr/>
          </p:nvCxnSpPr>
          <p:spPr bwMode="auto">
            <a:xfrm flipH="1">
              <a:off x="6733150" y="4929580"/>
              <a:ext cx="546772" cy="552474"/>
            </a:xfrm>
            <a:prstGeom prst="straightConnector1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6" name="矩形 65"/>
          <p:cNvSpPr/>
          <p:nvPr/>
        </p:nvSpPr>
        <p:spPr>
          <a:xfrm>
            <a:off x="684470" y="3744027"/>
            <a:ext cx="8291264" cy="830997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smtClean="0">
                <a:solidFill>
                  <a:srgbClr val="000000"/>
                </a:solidFill>
              </a:rPr>
              <a:t>        else         </a:t>
            </a:r>
            <a:r>
              <a:rPr lang="en-US" altLang="zh-CN" sz="2400" dirty="0">
                <a:solidFill>
                  <a:srgbClr val="000000"/>
                </a:solidFill>
              </a:rPr>
              <a:t>q-&gt;</a:t>
            </a:r>
            <a:r>
              <a:rPr lang="en-US" altLang="zh-CN" sz="2400" dirty="0" err="1">
                <a:solidFill>
                  <a:srgbClr val="000000"/>
                </a:solidFill>
              </a:rPr>
              <a:t>lchild</a:t>
            </a:r>
            <a:r>
              <a:rPr lang="en-US" altLang="zh-CN" sz="2400" dirty="0">
                <a:solidFill>
                  <a:srgbClr val="000000"/>
                </a:solidFill>
              </a:rPr>
              <a:t> = s-&gt;</a:t>
            </a:r>
            <a:r>
              <a:rPr lang="en-US" altLang="zh-CN" sz="2400" dirty="0" err="1">
                <a:solidFill>
                  <a:srgbClr val="000000"/>
                </a:solidFill>
              </a:rPr>
              <a:t>lchild</a:t>
            </a:r>
            <a:r>
              <a:rPr lang="en-US" altLang="zh-CN" sz="2400" dirty="0">
                <a:solidFill>
                  <a:srgbClr val="000000"/>
                </a:solidFill>
              </a:rPr>
              <a:t>;   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</a:rPr>
              <a:t>重接</a:t>
            </a:r>
            <a:r>
              <a:rPr lang="en-US" altLang="zh-CN" sz="2400" dirty="0" smtClean="0">
                <a:solidFill>
                  <a:srgbClr val="FF0000"/>
                </a:solidFill>
              </a:rPr>
              <a:t>p</a:t>
            </a:r>
            <a:r>
              <a:rPr lang="zh-CN" altLang="en-US" sz="2400" dirty="0" smtClean="0">
                <a:solidFill>
                  <a:srgbClr val="FF0000"/>
                </a:solidFill>
              </a:rPr>
              <a:t>左子树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        </a:t>
            </a:r>
            <a:r>
              <a:rPr lang="en-US" altLang="zh-CN" sz="2400" dirty="0">
                <a:solidFill>
                  <a:srgbClr val="000000"/>
                </a:solidFill>
              </a:rPr>
              <a:t>free(s);</a:t>
            </a:r>
          </a:p>
        </p:txBody>
      </p:sp>
      <p:sp>
        <p:nvSpPr>
          <p:cNvPr id="35" name="矩形 34"/>
          <p:cNvSpPr/>
          <p:nvPr/>
        </p:nvSpPr>
        <p:spPr>
          <a:xfrm>
            <a:off x="1858762" y="442126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2476158" y="4392597"/>
            <a:ext cx="1611419" cy="1615308"/>
            <a:chOff x="2476158" y="4392597"/>
            <a:chExt cx="1611419" cy="1615308"/>
          </a:xfrm>
        </p:grpSpPr>
        <p:sp>
          <p:nvSpPr>
            <p:cNvPr id="32" name="矩形 31"/>
            <p:cNvSpPr/>
            <p:nvPr/>
          </p:nvSpPr>
          <p:spPr>
            <a:xfrm>
              <a:off x="2476158" y="4644704"/>
              <a:ext cx="4748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q 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728445" y="5484685"/>
              <a:ext cx="3241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</a:rPr>
                <a:t>s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3702535" y="4392597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p</a:t>
              </a:r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458947" y="4509832"/>
            <a:ext cx="977552" cy="1352362"/>
            <a:chOff x="3110025" y="4392597"/>
            <a:chExt cx="977552" cy="1352362"/>
          </a:xfrm>
        </p:grpSpPr>
        <p:sp>
          <p:nvSpPr>
            <p:cNvPr id="65" name="矩形 64"/>
            <p:cNvSpPr/>
            <p:nvPr/>
          </p:nvSpPr>
          <p:spPr>
            <a:xfrm>
              <a:off x="3110025" y="4392597"/>
              <a:ext cx="4748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q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3331036" y="5221739"/>
              <a:ext cx="3241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</a:rPr>
                <a:t>s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3702535" y="4392597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087047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6" grpId="0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EF0C6-0E3B-4214-8820-60CD7A3017B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712200" cy="5857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二叉排序树的删除操作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362200" y="1371600"/>
            <a:ext cx="1190625" cy="555625"/>
            <a:chOff x="1963" y="1766"/>
            <a:chExt cx="926" cy="300"/>
          </a:xfrm>
        </p:grpSpPr>
        <p:sp>
          <p:nvSpPr>
            <p:cNvPr id="64611" name="AutoShape 26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2" name="Text Box 27"/>
            <p:cNvSpPr txBox="1">
              <a:spLocks noChangeArrowheads="1"/>
            </p:cNvSpPr>
            <p:nvPr/>
          </p:nvSpPr>
          <p:spPr bwMode="auto">
            <a:xfrm>
              <a:off x="1963" y="1766"/>
              <a:ext cx="85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sz="2400">
                  <a:solidFill>
                    <a:srgbClr val="6600CC"/>
                  </a:solidFill>
                  <a:ea typeface="宋体" charset="-122"/>
                </a:rPr>
                <a:t>删除50</a:t>
              </a:r>
              <a:endParaRPr lang="en-US" altLang="zh-CN" sz="2400">
                <a:solidFill>
                  <a:srgbClr val="6600CC"/>
                </a:solidFill>
                <a:ea typeface="宋体" charset="-122"/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741988" y="1462088"/>
            <a:ext cx="1182687" cy="463550"/>
            <a:chOff x="2044" y="1774"/>
            <a:chExt cx="845" cy="292"/>
          </a:xfrm>
        </p:grpSpPr>
        <p:sp>
          <p:nvSpPr>
            <p:cNvPr id="64609" name="AutoShape 45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0" name="Text Box 46"/>
            <p:cNvSpPr txBox="1">
              <a:spLocks noChangeArrowheads="1"/>
            </p:cNvSpPr>
            <p:nvPr/>
          </p:nvSpPr>
          <p:spPr bwMode="auto">
            <a:xfrm>
              <a:off x="2044" y="1774"/>
              <a:ext cx="6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sz="2400">
                  <a:solidFill>
                    <a:srgbClr val="6600CC"/>
                  </a:solidFill>
                  <a:ea typeface="宋体" charset="-122"/>
                </a:rPr>
                <a:t>删除60</a:t>
              </a:r>
              <a:endParaRPr lang="en-US" altLang="zh-CN" sz="2400">
                <a:solidFill>
                  <a:srgbClr val="6600CC"/>
                </a:solidFill>
                <a:ea typeface="宋体" charset="-122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428875" y="4859338"/>
            <a:ext cx="1312863" cy="550862"/>
            <a:chOff x="2030" y="1764"/>
            <a:chExt cx="859" cy="302"/>
          </a:xfrm>
        </p:grpSpPr>
        <p:sp>
          <p:nvSpPr>
            <p:cNvPr id="64607" name="AutoShape 76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8" name="Text Box 77"/>
            <p:cNvSpPr txBox="1">
              <a:spLocks noChangeArrowheads="1"/>
            </p:cNvSpPr>
            <p:nvPr/>
          </p:nvSpPr>
          <p:spPr bwMode="auto">
            <a:xfrm>
              <a:off x="2030" y="1764"/>
              <a:ext cx="71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sz="2400">
                  <a:solidFill>
                    <a:srgbClr val="6600CC"/>
                  </a:solidFill>
                  <a:ea typeface="宋体" charset="-122"/>
                </a:rPr>
                <a:t>删除10</a:t>
              </a:r>
              <a:endParaRPr lang="en-US" altLang="zh-CN" sz="2400">
                <a:solidFill>
                  <a:srgbClr val="6600CC"/>
                </a:solidFill>
                <a:ea typeface="宋体" charset="-122"/>
              </a:endParaRPr>
            </a:p>
          </p:txBody>
        </p:sp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5264150" y="4953000"/>
            <a:ext cx="1473200" cy="504825"/>
            <a:chOff x="2111" y="1789"/>
            <a:chExt cx="778" cy="277"/>
          </a:xfrm>
        </p:grpSpPr>
        <p:sp>
          <p:nvSpPr>
            <p:cNvPr id="64605" name="AutoShape 91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6" name="Text Box 92"/>
            <p:cNvSpPr txBox="1">
              <a:spLocks noChangeArrowheads="1"/>
            </p:cNvSpPr>
            <p:nvPr/>
          </p:nvSpPr>
          <p:spPr bwMode="auto">
            <a:xfrm>
              <a:off x="2168" y="1789"/>
              <a:ext cx="44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sz="2400">
                  <a:solidFill>
                    <a:srgbClr val="6600CC"/>
                  </a:solidFill>
                  <a:ea typeface="宋体" charset="-122"/>
                </a:rPr>
                <a:t>删除</a:t>
              </a:r>
              <a:r>
                <a:rPr lang="en-US" altLang="zh-CN" sz="2400">
                  <a:solidFill>
                    <a:srgbClr val="6600CC"/>
                  </a:solidFill>
                  <a:ea typeface="宋体" charset="-122"/>
                </a:rPr>
                <a:t>7</a:t>
              </a:r>
            </a:p>
          </p:txBody>
        </p:sp>
      </p:grpSp>
      <p:sp>
        <p:nvSpPr>
          <p:cNvPr id="64520" name="Text Box 6"/>
          <p:cNvSpPr txBox="1">
            <a:spLocks noChangeArrowheads="1"/>
          </p:cNvSpPr>
          <p:nvPr/>
        </p:nvSpPr>
        <p:spPr bwMode="auto">
          <a:xfrm>
            <a:off x="461963" y="958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宋体" charset="-122"/>
              </a:rPr>
              <a:t>例</a:t>
            </a:r>
          </a:p>
        </p:txBody>
      </p:sp>
      <p:grpSp>
        <p:nvGrpSpPr>
          <p:cNvPr id="64521" name="Group 109"/>
          <p:cNvGrpSpPr>
            <a:grpSpLocks/>
          </p:cNvGrpSpPr>
          <p:nvPr/>
        </p:nvGrpSpPr>
        <p:grpSpPr bwMode="auto">
          <a:xfrm>
            <a:off x="268288" y="1050925"/>
            <a:ext cx="2368550" cy="2794000"/>
            <a:chOff x="169" y="662"/>
            <a:chExt cx="1492" cy="1760"/>
          </a:xfrm>
        </p:grpSpPr>
        <p:sp>
          <p:nvSpPr>
            <p:cNvPr id="64588" name="Line 20"/>
            <p:cNvSpPr>
              <a:spLocks noChangeShapeType="1"/>
            </p:cNvSpPr>
            <p:nvPr/>
          </p:nvSpPr>
          <p:spPr bwMode="auto">
            <a:xfrm>
              <a:off x="480" y="1248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9" name="Line 17"/>
            <p:cNvSpPr>
              <a:spLocks noChangeShapeType="1"/>
            </p:cNvSpPr>
            <p:nvPr/>
          </p:nvSpPr>
          <p:spPr bwMode="auto">
            <a:xfrm flipH="1">
              <a:off x="554" y="902"/>
              <a:ext cx="217" cy="2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0" name="Line 18"/>
            <p:cNvSpPr>
              <a:spLocks noChangeShapeType="1"/>
            </p:cNvSpPr>
            <p:nvPr/>
          </p:nvSpPr>
          <p:spPr bwMode="auto">
            <a:xfrm>
              <a:off x="947" y="902"/>
              <a:ext cx="217" cy="2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1" name="Line 19"/>
            <p:cNvSpPr>
              <a:spLocks noChangeShapeType="1"/>
            </p:cNvSpPr>
            <p:nvPr/>
          </p:nvSpPr>
          <p:spPr bwMode="auto">
            <a:xfrm>
              <a:off x="1286" y="1270"/>
              <a:ext cx="191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2" name="Line 21"/>
            <p:cNvSpPr>
              <a:spLocks noChangeShapeType="1"/>
            </p:cNvSpPr>
            <p:nvPr/>
          </p:nvSpPr>
          <p:spPr bwMode="auto">
            <a:xfrm>
              <a:off x="744" y="1625"/>
              <a:ext cx="136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3" name="Line 22"/>
            <p:cNvSpPr>
              <a:spLocks noChangeShapeType="1"/>
            </p:cNvSpPr>
            <p:nvPr/>
          </p:nvSpPr>
          <p:spPr bwMode="auto">
            <a:xfrm flipH="1">
              <a:off x="1055" y="1296"/>
              <a:ext cx="109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4" name="Line 23"/>
            <p:cNvSpPr>
              <a:spLocks noChangeShapeType="1"/>
            </p:cNvSpPr>
            <p:nvPr/>
          </p:nvSpPr>
          <p:spPr bwMode="auto">
            <a:xfrm flipH="1">
              <a:off x="527" y="1600"/>
              <a:ext cx="122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5" name="Line 24"/>
            <p:cNvSpPr>
              <a:spLocks noChangeShapeType="1"/>
            </p:cNvSpPr>
            <p:nvPr/>
          </p:nvSpPr>
          <p:spPr bwMode="auto">
            <a:xfrm flipH="1">
              <a:off x="323" y="1995"/>
              <a:ext cx="122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6" name="Oval 8"/>
            <p:cNvSpPr>
              <a:spLocks noChangeArrowheads="1"/>
            </p:cNvSpPr>
            <p:nvPr/>
          </p:nvSpPr>
          <p:spPr bwMode="auto">
            <a:xfrm>
              <a:off x="743" y="662"/>
              <a:ext cx="299" cy="279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80</a:t>
              </a:r>
            </a:p>
          </p:txBody>
        </p:sp>
        <p:sp>
          <p:nvSpPr>
            <p:cNvPr id="64597" name="Oval 9"/>
            <p:cNvSpPr>
              <a:spLocks noChangeArrowheads="1"/>
            </p:cNvSpPr>
            <p:nvPr/>
          </p:nvSpPr>
          <p:spPr bwMode="auto">
            <a:xfrm>
              <a:off x="319" y="1025"/>
              <a:ext cx="258" cy="267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50</a:t>
              </a:r>
            </a:p>
          </p:txBody>
        </p:sp>
        <p:sp>
          <p:nvSpPr>
            <p:cNvPr id="64598" name="Oval 10"/>
            <p:cNvSpPr>
              <a:spLocks noChangeArrowheads="1"/>
            </p:cNvSpPr>
            <p:nvPr/>
          </p:nvSpPr>
          <p:spPr bwMode="auto">
            <a:xfrm>
              <a:off x="1077" y="1025"/>
              <a:ext cx="285" cy="26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120</a:t>
              </a:r>
            </a:p>
          </p:txBody>
        </p:sp>
        <p:sp>
          <p:nvSpPr>
            <p:cNvPr id="64599" name="Oval 11"/>
            <p:cNvSpPr>
              <a:spLocks noChangeArrowheads="1"/>
            </p:cNvSpPr>
            <p:nvPr/>
          </p:nvSpPr>
          <p:spPr bwMode="auto">
            <a:xfrm>
              <a:off x="550" y="1393"/>
              <a:ext cx="284" cy="279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charset="-122"/>
                </a:rPr>
                <a:t>60</a:t>
              </a:r>
            </a:p>
          </p:txBody>
        </p:sp>
        <p:sp>
          <p:nvSpPr>
            <p:cNvPr id="64600" name="Oval 12"/>
            <p:cNvSpPr>
              <a:spLocks noChangeArrowheads="1"/>
            </p:cNvSpPr>
            <p:nvPr/>
          </p:nvSpPr>
          <p:spPr bwMode="auto">
            <a:xfrm>
              <a:off x="873" y="1406"/>
              <a:ext cx="312" cy="26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110</a:t>
              </a:r>
            </a:p>
          </p:txBody>
        </p:sp>
        <p:sp>
          <p:nvSpPr>
            <p:cNvPr id="64601" name="Oval 13"/>
            <p:cNvSpPr>
              <a:spLocks noChangeArrowheads="1"/>
            </p:cNvSpPr>
            <p:nvPr/>
          </p:nvSpPr>
          <p:spPr bwMode="auto">
            <a:xfrm>
              <a:off x="1390" y="1405"/>
              <a:ext cx="271" cy="26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150</a:t>
              </a:r>
            </a:p>
          </p:txBody>
        </p:sp>
        <p:sp>
          <p:nvSpPr>
            <p:cNvPr id="64602" name="Oval 14"/>
            <p:cNvSpPr>
              <a:spLocks noChangeArrowheads="1"/>
            </p:cNvSpPr>
            <p:nvPr/>
          </p:nvSpPr>
          <p:spPr bwMode="auto">
            <a:xfrm>
              <a:off x="358" y="1774"/>
              <a:ext cx="285" cy="25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55</a:t>
              </a:r>
            </a:p>
          </p:txBody>
        </p:sp>
        <p:sp>
          <p:nvSpPr>
            <p:cNvPr id="64603" name="Oval 15"/>
            <p:cNvSpPr>
              <a:spLocks noChangeArrowheads="1"/>
            </p:cNvSpPr>
            <p:nvPr/>
          </p:nvSpPr>
          <p:spPr bwMode="auto">
            <a:xfrm>
              <a:off x="778" y="1774"/>
              <a:ext cx="285" cy="24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70</a:t>
              </a:r>
            </a:p>
          </p:txBody>
        </p:sp>
        <p:sp>
          <p:nvSpPr>
            <p:cNvPr id="64604" name="Oval 16"/>
            <p:cNvSpPr>
              <a:spLocks noChangeArrowheads="1"/>
            </p:cNvSpPr>
            <p:nvPr/>
          </p:nvSpPr>
          <p:spPr bwMode="auto">
            <a:xfrm>
              <a:off x="169" y="2168"/>
              <a:ext cx="286" cy="25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53</a:t>
              </a:r>
            </a:p>
          </p:txBody>
        </p:sp>
      </p:grpSp>
      <p:grpSp>
        <p:nvGrpSpPr>
          <p:cNvPr id="7" name="Group 108"/>
          <p:cNvGrpSpPr>
            <a:grpSpLocks/>
          </p:cNvGrpSpPr>
          <p:nvPr/>
        </p:nvGrpSpPr>
        <p:grpSpPr bwMode="auto">
          <a:xfrm>
            <a:off x="3132138" y="963613"/>
            <a:ext cx="2609850" cy="2343150"/>
            <a:chOff x="1973" y="607"/>
            <a:chExt cx="1644" cy="1476"/>
          </a:xfrm>
        </p:grpSpPr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2568" y="855"/>
              <a:ext cx="206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>
              <a:off x="2941" y="855"/>
              <a:ext cx="205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5" name="Line 39"/>
            <p:cNvSpPr>
              <a:spLocks noChangeShapeType="1"/>
            </p:cNvSpPr>
            <p:nvPr/>
          </p:nvSpPr>
          <p:spPr bwMode="auto">
            <a:xfrm>
              <a:off x="3262" y="1235"/>
              <a:ext cx="180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6" name="Line 40"/>
            <p:cNvSpPr>
              <a:spLocks noChangeShapeType="1"/>
            </p:cNvSpPr>
            <p:nvPr/>
          </p:nvSpPr>
          <p:spPr bwMode="auto">
            <a:xfrm>
              <a:off x="2518" y="1261"/>
              <a:ext cx="128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7" name="Line 41"/>
            <p:cNvSpPr>
              <a:spLocks noChangeShapeType="1"/>
            </p:cNvSpPr>
            <p:nvPr/>
          </p:nvSpPr>
          <p:spPr bwMode="auto">
            <a:xfrm flipH="1">
              <a:off x="3044" y="1262"/>
              <a:ext cx="10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8" name="Line 42"/>
            <p:cNvSpPr>
              <a:spLocks noChangeShapeType="1"/>
            </p:cNvSpPr>
            <p:nvPr/>
          </p:nvSpPr>
          <p:spPr bwMode="auto">
            <a:xfrm flipH="1">
              <a:off x="2312" y="1235"/>
              <a:ext cx="115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9" name="Line 43"/>
            <p:cNvSpPr>
              <a:spLocks noChangeShapeType="1"/>
            </p:cNvSpPr>
            <p:nvPr/>
          </p:nvSpPr>
          <p:spPr bwMode="auto">
            <a:xfrm flipH="1">
              <a:off x="2119" y="1642"/>
              <a:ext cx="115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0" name="Oval 29"/>
            <p:cNvSpPr>
              <a:spLocks noChangeArrowheads="1"/>
            </p:cNvSpPr>
            <p:nvPr/>
          </p:nvSpPr>
          <p:spPr bwMode="auto">
            <a:xfrm>
              <a:off x="2748" y="607"/>
              <a:ext cx="283" cy="28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80</a:t>
              </a:r>
            </a:p>
          </p:txBody>
        </p:sp>
        <p:sp>
          <p:nvSpPr>
            <p:cNvPr id="64581" name="Oval 30"/>
            <p:cNvSpPr>
              <a:spLocks noChangeArrowheads="1"/>
            </p:cNvSpPr>
            <p:nvPr/>
          </p:nvSpPr>
          <p:spPr bwMode="auto">
            <a:xfrm>
              <a:off x="2346" y="982"/>
              <a:ext cx="294" cy="275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60</a:t>
              </a:r>
            </a:p>
          </p:txBody>
        </p:sp>
        <p:sp>
          <p:nvSpPr>
            <p:cNvPr id="64582" name="Oval 31"/>
            <p:cNvSpPr>
              <a:spLocks noChangeArrowheads="1"/>
            </p:cNvSpPr>
            <p:nvPr/>
          </p:nvSpPr>
          <p:spPr bwMode="auto">
            <a:xfrm>
              <a:off x="3064" y="982"/>
              <a:ext cx="270" cy="275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120</a:t>
              </a:r>
            </a:p>
          </p:txBody>
        </p:sp>
        <p:sp>
          <p:nvSpPr>
            <p:cNvPr id="64583" name="Oval 32"/>
            <p:cNvSpPr>
              <a:spLocks noChangeArrowheads="1"/>
            </p:cNvSpPr>
            <p:nvPr/>
          </p:nvSpPr>
          <p:spPr bwMode="auto">
            <a:xfrm>
              <a:off x="2871" y="1401"/>
              <a:ext cx="295" cy="275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110</a:t>
              </a:r>
            </a:p>
          </p:txBody>
        </p:sp>
        <p:sp>
          <p:nvSpPr>
            <p:cNvPr id="64584" name="Oval 33"/>
            <p:cNvSpPr>
              <a:spLocks noChangeArrowheads="1"/>
            </p:cNvSpPr>
            <p:nvPr/>
          </p:nvSpPr>
          <p:spPr bwMode="auto">
            <a:xfrm>
              <a:off x="3360" y="1401"/>
              <a:ext cx="257" cy="275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150</a:t>
              </a:r>
            </a:p>
          </p:txBody>
        </p:sp>
        <p:sp>
          <p:nvSpPr>
            <p:cNvPr id="64585" name="Oval 34"/>
            <p:cNvSpPr>
              <a:spLocks noChangeArrowheads="1"/>
            </p:cNvSpPr>
            <p:nvPr/>
          </p:nvSpPr>
          <p:spPr bwMode="auto">
            <a:xfrm>
              <a:off x="2152" y="1414"/>
              <a:ext cx="270" cy="262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charset="-122"/>
                </a:rPr>
                <a:t>55</a:t>
              </a:r>
            </a:p>
          </p:txBody>
        </p:sp>
        <p:sp>
          <p:nvSpPr>
            <p:cNvPr id="64586" name="Oval 35"/>
            <p:cNvSpPr>
              <a:spLocks noChangeArrowheads="1"/>
            </p:cNvSpPr>
            <p:nvPr/>
          </p:nvSpPr>
          <p:spPr bwMode="auto">
            <a:xfrm>
              <a:off x="2550" y="1427"/>
              <a:ext cx="269" cy="249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70</a:t>
              </a:r>
            </a:p>
          </p:txBody>
        </p:sp>
        <p:sp>
          <p:nvSpPr>
            <p:cNvPr id="64587" name="Oval 36"/>
            <p:cNvSpPr>
              <a:spLocks noChangeArrowheads="1"/>
            </p:cNvSpPr>
            <p:nvPr/>
          </p:nvSpPr>
          <p:spPr bwMode="auto">
            <a:xfrm>
              <a:off x="1973" y="1821"/>
              <a:ext cx="271" cy="26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53</a:t>
              </a:r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6789738" y="919163"/>
            <a:ext cx="2192337" cy="1801812"/>
            <a:chOff x="4277" y="579"/>
            <a:chExt cx="1381" cy="1135"/>
          </a:xfrm>
        </p:grpSpPr>
        <p:sp>
          <p:nvSpPr>
            <p:cNvPr id="64560" name="Line 55"/>
            <p:cNvSpPr>
              <a:spLocks noChangeShapeType="1"/>
            </p:cNvSpPr>
            <p:nvPr/>
          </p:nvSpPr>
          <p:spPr bwMode="auto">
            <a:xfrm flipH="1">
              <a:off x="4669" y="842"/>
              <a:ext cx="194" cy="2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1" name="Line 56"/>
            <p:cNvSpPr>
              <a:spLocks noChangeShapeType="1"/>
            </p:cNvSpPr>
            <p:nvPr/>
          </p:nvSpPr>
          <p:spPr bwMode="auto">
            <a:xfrm>
              <a:off x="5020" y="842"/>
              <a:ext cx="194" cy="2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2" name="Line 57"/>
            <p:cNvSpPr>
              <a:spLocks noChangeShapeType="1"/>
            </p:cNvSpPr>
            <p:nvPr/>
          </p:nvSpPr>
          <p:spPr bwMode="auto">
            <a:xfrm>
              <a:off x="5323" y="1245"/>
              <a:ext cx="170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3" name="Line 58"/>
            <p:cNvSpPr>
              <a:spLocks noChangeShapeType="1"/>
            </p:cNvSpPr>
            <p:nvPr/>
          </p:nvSpPr>
          <p:spPr bwMode="auto">
            <a:xfrm>
              <a:off x="4621" y="1273"/>
              <a:ext cx="121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4" name="Line 59"/>
            <p:cNvSpPr>
              <a:spLocks noChangeShapeType="1"/>
            </p:cNvSpPr>
            <p:nvPr/>
          </p:nvSpPr>
          <p:spPr bwMode="auto">
            <a:xfrm flipH="1">
              <a:off x="5117" y="1274"/>
              <a:ext cx="97" cy="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5" name="Line 60"/>
            <p:cNvSpPr>
              <a:spLocks noChangeShapeType="1"/>
            </p:cNvSpPr>
            <p:nvPr/>
          </p:nvSpPr>
          <p:spPr bwMode="auto">
            <a:xfrm flipH="1">
              <a:off x="4427" y="1245"/>
              <a:ext cx="109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6" name="Oval 48"/>
            <p:cNvSpPr>
              <a:spLocks noChangeArrowheads="1"/>
            </p:cNvSpPr>
            <p:nvPr/>
          </p:nvSpPr>
          <p:spPr bwMode="auto">
            <a:xfrm>
              <a:off x="4800" y="579"/>
              <a:ext cx="288" cy="30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80</a:t>
              </a:r>
            </a:p>
          </p:txBody>
        </p:sp>
        <p:sp>
          <p:nvSpPr>
            <p:cNvPr id="64567" name="Oval 49"/>
            <p:cNvSpPr>
              <a:spLocks noChangeArrowheads="1"/>
            </p:cNvSpPr>
            <p:nvPr/>
          </p:nvSpPr>
          <p:spPr bwMode="auto">
            <a:xfrm>
              <a:off x="4460" y="977"/>
              <a:ext cx="292" cy="292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charset="-122"/>
                </a:rPr>
                <a:t>55</a:t>
              </a:r>
            </a:p>
          </p:txBody>
        </p:sp>
        <p:sp>
          <p:nvSpPr>
            <p:cNvPr id="64568" name="Oval 50"/>
            <p:cNvSpPr>
              <a:spLocks noChangeArrowheads="1"/>
            </p:cNvSpPr>
            <p:nvPr/>
          </p:nvSpPr>
          <p:spPr bwMode="auto">
            <a:xfrm>
              <a:off x="5137" y="977"/>
              <a:ext cx="287" cy="29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120</a:t>
              </a:r>
            </a:p>
          </p:txBody>
        </p:sp>
        <p:sp>
          <p:nvSpPr>
            <p:cNvPr id="64569" name="Oval 51"/>
            <p:cNvSpPr>
              <a:spLocks noChangeArrowheads="1"/>
            </p:cNvSpPr>
            <p:nvPr/>
          </p:nvSpPr>
          <p:spPr bwMode="auto">
            <a:xfrm>
              <a:off x="4955" y="1423"/>
              <a:ext cx="278" cy="29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110</a:t>
              </a:r>
            </a:p>
          </p:txBody>
        </p:sp>
        <p:sp>
          <p:nvSpPr>
            <p:cNvPr id="64570" name="Oval 52"/>
            <p:cNvSpPr>
              <a:spLocks noChangeArrowheads="1"/>
            </p:cNvSpPr>
            <p:nvPr/>
          </p:nvSpPr>
          <p:spPr bwMode="auto">
            <a:xfrm>
              <a:off x="5376" y="1422"/>
              <a:ext cx="282" cy="29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150</a:t>
              </a:r>
            </a:p>
          </p:txBody>
        </p:sp>
        <p:sp>
          <p:nvSpPr>
            <p:cNvPr id="64571" name="Oval 53"/>
            <p:cNvSpPr>
              <a:spLocks noChangeArrowheads="1"/>
            </p:cNvSpPr>
            <p:nvPr/>
          </p:nvSpPr>
          <p:spPr bwMode="auto">
            <a:xfrm>
              <a:off x="4277" y="1436"/>
              <a:ext cx="254" cy="27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53</a:t>
              </a:r>
            </a:p>
          </p:txBody>
        </p:sp>
        <p:sp>
          <p:nvSpPr>
            <p:cNvPr id="64572" name="Oval 54"/>
            <p:cNvSpPr>
              <a:spLocks noChangeArrowheads="1"/>
            </p:cNvSpPr>
            <p:nvPr/>
          </p:nvSpPr>
          <p:spPr bwMode="auto">
            <a:xfrm>
              <a:off x="4652" y="1450"/>
              <a:ext cx="254" cy="26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70</a:t>
              </a:r>
            </a:p>
          </p:txBody>
        </p:sp>
      </p:grpSp>
      <p:grpSp>
        <p:nvGrpSpPr>
          <p:cNvPr id="9" name="Group 110"/>
          <p:cNvGrpSpPr>
            <a:grpSpLocks/>
          </p:cNvGrpSpPr>
          <p:nvPr/>
        </p:nvGrpSpPr>
        <p:grpSpPr bwMode="auto">
          <a:xfrm>
            <a:off x="152400" y="3746500"/>
            <a:ext cx="2222500" cy="2654300"/>
            <a:chOff x="96" y="2360"/>
            <a:chExt cx="1400" cy="1672"/>
          </a:xfrm>
        </p:grpSpPr>
        <p:sp>
          <p:nvSpPr>
            <p:cNvPr id="64547" name="Line 69"/>
            <p:cNvSpPr>
              <a:spLocks noChangeShapeType="1"/>
            </p:cNvSpPr>
            <p:nvPr/>
          </p:nvSpPr>
          <p:spPr bwMode="auto">
            <a:xfrm flipH="1">
              <a:off x="528" y="2578"/>
              <a:ext cx="362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Line 70"/>
            <p:cNvSpPr>
              <a:spLocks noChangeShapeType="1"/>
            </p:cNvSpPr>
            <p:nvPr/>
          </p:nvSpPr>
          <p:spPr bwMode="auto">
            <a:xfrm>
              <a:off x="1008" y="2544"/>
              <a:ext cx="255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71"/>
            <p:cNvSpPr>
              <a:spLocks noChangeShapeType="1"/>
            </p:cNvSpPr>
            <p:nvPr/>
          </p:nvSpPr>
          <p:spPr bwMode="auto">
            <a:xfrm>
              <a:off x="576" y="2832"/>
              <a:ext cx="12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0" name="Line 72"/>
            <p:cNvSpPr>
              <a:spLocks noChangeShapeType="1"/>
            </p:cNvSpPr>
            <p:nvPr/>
          </p:nvSpPr>
          <p:spPr bwMode="auto">
            <a:xfrm flipH="1">
              <a:off x="1158" y="2910"/>
              <a:ext cx="164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1" name="Line 73"/>
            <p:cNvSpPr>
              <a:spLocks noChangeShapeType="1"/>
            </p:cNvSpPr>
            <p:nvPr/>
          </p:nvSpPr>
          <p:spPr bwMode="auto">
            <a:xfrm flipH="1">
              <a:off x="564" y="3242"/>
              <a:ext cx="134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Line 74"/>
            <p:cNvSpPr>
              <a:spLocks noChangeShapeType="1"/>
            </p:cNvSpPr>
            <p:nvPr/>
          </p:nvSpPr>
          <p:spPr bwMode="auto">
            <a:xfrm flipH="1">
              <a:off x="310" y="3652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3" name="Oval 64"/>
            <p:cNvSpPr>
              <a:spLocks noChangeArrowheads="1"/>
            </p:cNvSpPr>
            <p:nvPr/>
          </p:nvSpPr>
          <p:spPr bwMode="auto">
            <a:xfrm>
              <a:off x="1228" y="2676"/>
              <a:ext cx="268" cy="24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25</a:t>
              </a:r>
            </a:p>
          </p:txBody>
        </p:sp>
        <p:sp>
          <p:nvSpPr>
            <p:cNvPr id="64554" name="Oval 66"/>
            <p:cNvSpPr>
              <a:spLocks noChangeArrowheads="1"/>
            </p:cNvSpPr>
            <p:nvPr/>
          </p:nvSpPr>
          <p:spPr bwMode="auto">
            <a:xfrm>
              <a:off x="974" y="3034"/>
              <a:ext cx="267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13</a:t>
              </a:r>
            </a:p>
          </p:txBody>
        </p:sp>
        <p:sp>
          <p:nvSpPr>
            <p:cNvPr id="64555" name="Oval 67"/>
            <p:cNvSpPr>
              <a:spLocks noChangeArrowheads="1"/>
            </p:cNvSpPr>
            <p:nvPr/>
          </p:nvSpPr>
          <p:spPr bwMode="auto">
            <a:xfrm>
              <a:off x="364" y="3417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7</a:t>
              </a:r>
            </a:p>
          </p:txBody>
        </p:sp>
        <p:sp>
          <p:nvSpPr>
            <p:cNvPr id="64556" name="Oval 68"/>
            <p:cNvSpPr>
              <a:spLocks noChangeArrowheads="1"/>
            </p:cNvSpPr>
            <p:nvPr/>
          </p:nvSpPr>
          <p:spPr bwMode="auto">
            <a:xfrm>
              <a:off x="96" y="3789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6</a:t>
              </a:r>
            </a:p>
          </p:txBody>
        </p:sp>
        <p:sp>
          <p:nvSpPr>
            <p:cNvPr id="64557" name="Oval 62"/>
            <p:cNvSpPr>
              <a:spLocks noChangeArrowheads="1"/>
            </p:cNvSpPr>
            <p:nvPr/>
          </p:nvSpPr>
          <p:spPr bwMode="auto">
            <a:xfrm>
              <a:off x="816" y="2360"/>
              <a:ext cx="268" cy="24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10</a:t>
              </a:r>
            </a:p>
          </p:txBody>
        </p:sp>
        <p:sp>
          <p:nvSpPr>
            <p:cNvPr id="64558" name="Oval 63"/>
            <p:cNvSpPr>
              <a:spLocks noChangeArrowheads="1"/>
            </p:cNvSpPr>
            <p:nvPr/>
          </p:nvSpPr>
          <p:spPr bwMode="auto">
            <a:xfrm>
              <a:off x="393" y="2676"/>
              <a:ext cx="268" cy="24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charset="-122"/>
                </a:rPr>
                <a:t>5</a:t>
              </a:r>
            </a:p>
          </p:txBody>
        </p:sp>
        <p:sp>
          <p:nvSpPr>
            <p:cNvPr id="64559" name="Oval 65"/>
            <p:cNvSpPr>
              <a:spLocks noChangeArrowheads="1"/>
            </p:cNvSpPr>
            <p:nvPr/>
          </p:nvSpPr>
          <p:spPr bwMode="auto">
            <a:xfrm>
              <a:off x="617" y="3034"/>
              <a:ext cx="268" cy="24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charset="-122"/>
                </a:rPr>
                <a:t>8</a:t>
              </a:r>
            </a:p>
          </p:txBody>
        </p: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3475038" y="3898900"/>
            <a:ext cx="1797050" cy="2063750"/>
            <a:chOff x="2189" y="2456"/>
            <a:chExt cx="1132" cy="1300"/>
          </a:xfrm>
        </p:grpSpPr>
        <p:sp>
          <p:nvSpPr>
            <p:cNvPr id="64536" name="Line 85"/>
            <p:cNvSpPr>
              <a:spLocks noChangeShapeType="1"/>
            </p:cNvSpPr>
            <p:nvPr/>
          </p:nvSpPr>
          <p:spPr bwMode="auto">
            <a:xfrm flipH="1">
              <a:off x="2400" y="2640"/>
              <a:ext cx="267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Line 86"/>
            <p:cNvSpPr>
              <a:spLocks noChangeShapeType="1"/>
            </p:cNvSpPr>
            <p:nvPr/>
          </p:nvSpPr>
          <p:spPr bwMode="auto">
            <a:xfrm>
              <a:off x="2832" y="2640"/>
              <a:ext cx="256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Line 87"/>
            <p:cNvSpPr>
              <a:spLocks noChangeShapeType="1"/>
            </p:cNvSpPr>
            <p:nvPr/>
          </p:nvSpPr>
          <p:spPr bwMode="auto">
            <a:xfrm>
              <a:off x="2403" y="2967"/>
              <a:ext cx="120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Line 88"/>
            <p:cNvSpPr>
              <a:spLocks noChangeShapeType="1"/>
            </p:cNvSpPr>
            <p:nvPr/>
          </p:nvSpPr>
          <p:spPr bwMode="auto">
            <a:xfrm flipH="1">
              <a:off x="2983" y="3006"/>
              <a:ext cx="164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Line 89"/>
            <p:cNvSpPr>
              <a:spLocks noChangeShapeType="1"/>
            </p:cNvSpPr>
            <p:nvPr/>
          </p:nvSpPr>
          <p:spPr bwMode="auto">
            <a:xfrm flipH="1">
              <a:off x="2389" y="3338"/>
              <a:ext cx="134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Oval 79"/>
            <p:cNvSpPr>
              <a:spLocks noChangeArrowheads="1"/>
            </p:cNvSpPr>
            <p:nvPr/>
          </p:nvSpPr>
          <p:spPr bwMode="auto">
            <a:xfrm>
              <a:off x="2640" y="2456"/>
              <a:ext cx="268" cy="24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charset="-122"/>
                </a:rPr>
                <a:t>8</a:t>
              </a:r>
            </a:p>
          </p:txBody>
        </p:sp>
        <p:sp>
          <p:nvSpPr>
            <p:cNvPr id="64542" name="Oval 80"/>
            <p:cNvSpPr>
              <a:spLocks noChangeArrowheads="1"/>
            </p:cNvSpPr>
            <p:nvPr/>
          </p:nvSpPr>
          <p:spPr bwMode="auto">
            <a:xfrm>
              <a:off x="2218" y="2772"/>
              <a:ext cx="268" cy="24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5</a:t>
              </a:r>
            </a:p>
          </p:txBody>
        </p:sp>
        <p:sp>
          <p:nvSpPr>
            <p:cNvPr id="64543" name="Oval 81"/>
            <p:cNvSpPr>
              <a:spLocks noChangeArrowheads="1"/>
            </p:cNvSpPr>
            <p:nvPr/>
          </p:nvSpPr>
          <p:spPr bwMode="auto">
            <a:xfrm>
              <a:off x="3053" y="2772"/>
              <a:ext cx="268" cy="24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25</a:t>
              </a:r>
            </a:p>
          </p:txBody>
        </p:sp>
        <p:sp>
          <p:nvSpPr>
            <p:cNvPr id="64544" name="Oval 82"/>
            <p:cNvSpPr>
              <a:spLocks noChangeArrowheads="1"/>
            </p:cNvSpPr>
            <p:nvPr/>
          </p:nvSpPr>
          <p:spPr bwMode="auto">
            <a:xfrm>
              <a:off x="2442" y="3130"/>
              <a:ext cx="268" cy="24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7</a:t>
              </a:r>
            </a:p>
          </p:txBody>
        </p:sp>
        <p:sp>
          <p:nvSpPr>
            <p:cNvPr id="64545" name="Oval 83"/>
            <p:cNvSpPr>
              <a:spLocks noChangeArrowheads="1"/>
            </p:cNvSpPr>
            <p:nvPr/>
          </p:nvSpPr>
          <p:spPr bwMode="auto">
            <a:xfrm>
              <a:off x="2799" y="3117"/>
              <a:ext cx="267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13</a:t>
              </a:r>
            </a:p>
          </p:txBody>
        </p:sp>
        <p:sp>
          <p:nvSpPr>
            <p:cNvPr id="64546" name="Oval 84"/>
            <p:cNvSpPr>
              <a:spLocks noChangeArrowheads="1"/>
            </p:cNvSpPr>
            <p:nvPr/>
          </p:nvSpPr>
          <p:spPr bwMode="auto">
            <a:xfrm>
              <a:off x="2189" y="3513"/>
              <a:ext cx="268" cy="24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6</a:t>
              </a:r>
            </a:p>
          </p:txBody>
        </p:sp>
      </p:grpSp>
      <p:grpSp>
        <p:nvGrpSpPr>
          <p:cNvPr id="11" name="Group 112"/>
          <p:cNvGrpSpPr>
            <a:grpSpLocks/>
          </p:cNvGrpSpPr>
          <p:nvPr/>
        </p:nvGrpSpPr>
        <p:grpSpPr bwMode="auto">
          <a:xfrm>
            <a:off x="6708775" y="3962400"/>
            <a:ext cx="1717675" cy="1455738"/>
            <a:chOff x="4226" y="2496"/>
            <a:chExt cx="1082" cy="917"/>
          </a:xfrm>
        </p:grpSpPr>
        <p:sp>
          <p:nvSpPr>
            <p:cNvPr id="64527" name="Line 99"/>
            <p:cNvSpPr>
              <a:spLocks noChangeShapeType="1"/>
            </p:cNvSpPr>
            <p:nvPr/>
          </p:nvSpPr>
          <p:spPr bwMode="auto">
            <a:xfrm flipH="1">
              <a:off x="4464" y="2640"/>
              <a:ext cx="253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8" name="Line 100"/>
            <p:cNvSpPr>
              <a:spLocks noChangeShapeType="1"/>
            </p:cNvSpPr>
            <p:nvPr/>
          </p:nvSpPr>
          <p:spPr bwMode="auto">
            <a:xfrm>
              <a:off x="4800" y="2688"/>
              <a:ext cx="29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Line 101"/>
            <p:cNvSpPr>
              <a:spLocks noChangeShapeType="1"/>
            </p:cNvSpPr>
            <p:nvPr/>
          </p:nvSpPr>
          <p:spPr bwMode="auto">
            <a:xfrm>
              <a:off x="4411" y="3007"/>
              <a:ext cx="119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Line 102"/>
            <p:cNvSpPr>
              <a:spLocks noChangeShapeType="1"/>
            </p:cNvSpPr>
            <p:nvPr/>
          </p:nvSpPr>
          <p:spPr bwMode="auto">
            <a:xfrm flipH="1">
              <a:off x="4991" y="2976"/>
              <a:ext cx="145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Oval 94"/>
            <p:cNvSpPr>
              <a:spLocks noChangeArrowheads="1"/>
            </p:cNvSpPr>
            <p:nvPr/>
          </p:nvSpPr>
          <p:spPr bwMode="auto">
            <a:xfrm>
              <a:off x="4608" y="2496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8</a:t>
              </a:r>
            </a:p>
          </p:txBody>
        </p:sp>
        <p:sp>
          <p:nvSpPr>
            <p:cNvPr id="64532" name="Oval 95"/>
            <p:cNvSpPr>
              <a:spLocks noChangeArrowheads="1"/>
            </p:cNvSpPr>
            <p:nvPr/>
          </p:nvSpPr>
          <p:spPr bwMode="auto">
            <a:xfrm>
              <a:off x="4226" y="2812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5</a:t>
              </a:r>
            </a:p>
          </p:txBody>
        </p:sp>
        <p:sp>
          <p:nvSpPr>
            <p:cNvPr id="64533" name="Oval 96"/>
            <p:cNvSpPr>
              <a:spLocks noChangeArrowheads="1"/>
            </p:cNvSpPr>
            <p:nvPr/>
          </p:nvSpPr>
          <p:spPr bwMode="auto">
            <a:xfrm>
              <a:off x="5040" y="2812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25</a:t>
              </a:r>
            </a:p>
          </p:txBody>
        </p:sp>
        <p:sp>
          <p:nvSpPr>
            <p:cNvPr id="64534" name="Oval 97"/>
            <p:cNvSpPr>
              <a:spLocks noChangeArrowheads="1"/>
            </p:cNvSpPr>
            <p:nvPr/>
          </p:nvSpPr>
          <p:spPr bwMode="auto">
            <a:xfrm>
              <a:off x="4450" y="3170"/>
              <a:ext cx="267" cy="24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6</a:t>
              </a:r>
            </a:p>
          </p:txBody>
        </p:sp>
        <p:sp>
          <p:nvSpPr>
            <p:cNvPr id="64535" name="Oval 98"/>
            <p:cNvSpPr>
              <a:spLocks noChangeArrowheads="1"/>
            </p:cNvSpPr>
            <p:nvPr/>
          </p:nvSpPr>
          <p:spPr bwMode="auto">
            <a:xfrm>
              <a:off x="4806" y="3170"/>
              <a:ext cx="268" cy="24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13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374AE-4C27-4E1D-997D-29240FA83425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312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</a:t>
            </a:r>
            <a:r>
              <a:rPr lang="zh-CN" altLang="en-US" smtClean="0"/>
              <a:t>．查找性能的分析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对于每一棵特定的二叉排序树</a:t>
            </a:r>
            <a:r>
              <a:rPr lang="en-US" altLang="zh-CN" smtClean="0"/>
              <a:t>, </a:t>
            </a:r>
            <a:r>
              <a:rPr lang="zh-CN" altLang="en-US" smtClean="0"/>
              <a:t>均可按照平均查找长度的定义来求它的 </a:t>
            </a:r>
            <a:r>
              <a:rPr lang="en-US" altLang="zh-CN" smtClean="0"/>
              <a:t>ASL </a:t>
            </a:r>
            <a:r>
              <a:rPr lang="zh-CN" altLang="en-US" smtClean="0"/>
              <a:t>值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由值相同的 </a:t>
            </a:r>
            <a:r>
              <a:rPr lang="en-US" altLang="zh-CN" smtClean="0"/>
              <a:t>n </a:t>
            </a:r>
            <a:r>
              <a:rPr lang="zh-CN" altLang="en-US" smtClean="0"/>
              <a:t>个关键字</a:t>
            </a:r>
            <a:r>
              <a:rPr lang="en-US" altLang="zh-CN" smtClean="0"/>
              <a:t>, </a:t>
            </a:r>
            <a:r>
              <a:rPr lang="zh-CN" altLang="en-US" smtClean="0"/>
              <a:t>构造所得的不同形态的多棵二叉排序树</a:t>
            </a:r>
          </a:p>
          <a:p>
            <a:pPr eaLnBrk="1" hangingPunct="1"/>
            <a:r>
              <a:rPr lang="zh-CN" altLang="en-US" smtClean="0"/>
              <a:t>所以平均查找长度的值不同。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67744" y="3717032"/>
            <a:ext cx="5054600" cy="2319338"/>
            <a:chOff x="1429" y="663"/>
            <a:chExt cx="3184" cy="1461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2265" y="866"/>
              <a:ext cx="400" cy="21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63" y="895"/>
              <a:ext cx="400" cy="21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160" y="1282"/>
              <a:ext cx="250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2289" y="1684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736" y="1282"/>
              <a:ext cx="253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rot="10800000">
              <a:off x="3560" y="1253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721" y="1688"/>
              <a:ext cx="112" cy="17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156" y="1271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969" y="1661"/>
              <a:ext cx="22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517" y="663"/>
              <a:ext cx="599" cy="327"/>
              <a:chOff x="3808" y="911"/>
              <a:chExt cx="599" cy="327"/>
            </a:xfrm>
          </p:grpSpPr>
          <p:sp>
            <p:nvSpPr>
              <p:cNvPr id="44" name="Oval 15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45" name="Text Box 16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45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882" y="1004"/>
              <a:ext cx="599" cy="327"/>
              <a:chOff x="3808" y="911"/>
              <a:chExt cx="599" cy="327"/>
            </a:xfrm>
          </p:grpSpPr>
          <p:sp>
            <p:nvSpPr>
              <p:cNvPr id="42" name="Oval 18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43" name="Text Box 19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12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1429" y="1389"/>
              <a:ext cx="599" cy="327"/>
              <a:chOff x="3808" y="911"/>
              <a:chExt cx="599" cy="327"/>
            </a:xfrm>
          </p:grpSpPr>
          <p:sp>
            <p:nvSpPr>
              <p:cNvPr id="40" name="Oval 21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 </a:t>
                </a:r>
                <a:r>
                  <a:rPr kumimoji="0" lang="en-US" altLang="zh-CN" sz="12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3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19" name="Group 23"/>
            <p:cNvGrpSpPr>
              <a:grpSpLocks/>
            </p:cNvGrpSpPr>
            <p:nvPr/>
          </p:nvGrpSpPr>
          <p:grpSpPr bwMode="auto">
            <a:xfrm>
              <a:off x="2200" y="1389"/>
              <a:ext cx="599" cy="327"/>
              <a:chOff x="3808" y="911"/>
              <a:chExt cx="599" cy="327"/>
            </a:xfrm>
          </p:grpSpPr>
          <p:sp>
            <p:nvSpPr>
              <p:cNvPr id="38" name="Oval 24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39" name="Text Box 25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 </a:t>
                </a:r>
                <a:r>
                  <a:rPr kumimoji="0" lang="en-US" altLang="zh-CN">
                    <a:ea typeface="隶书" pitchFamily="49" charset="-122"/>
                  </a:rPr>
                  <a:t>37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20" name="Group 26"/>
            <p:cNvGrpSpPr>
              <a:grpSpLocks/>
            </p:cNvGrpSpPr>
            <p:nvPr/>
          </p:nvGrpSpPr>
          <p:grpSpPr bwMode="auto">
            <a:xfrm>
              <a:off x="2836" y="1389"/>
              <a:ext cx="599" cy="327"/>
              <a:chOff x="3809" y="911"/>
              <a:chExt cx="599" cy="327"/>
            </a:xfrm>
          </p:grpSpPr>
          <p:sp>
            <p:nvSpPr>
              <p:cNvPr id="36" name="Oval 27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 rot="10800000" flipV="1">
                <a:off x="3809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53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21" name="Group 29"/>
            <p:cNvGrpSpPr>
              <a:grpSpLocks/>
            </p:cNvGrpSpPr>
            <p:nvPr/>
          </p:nvGrpSpPr>
          <p:grpSpPr bwMode="auto">
            <a:xfrm>
              <a:off x="3651" y="1388"/>
              <a:ext cx="599" cy="327"/>
              <a:chOff x="3808" y="910"/>
              <a:chExt cx="599" cy="327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90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2018" y="1797"/>
              <a:ext cx="599" cy="327"/>
              <a:chOff x="3808" y="911"/>
              <a:chExt cx="599" cy="327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33" name="Text Box 34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24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23" name="Group 35"/>
            <p:cNvGrpSpPr>
              <a:grpSpLocks/>
            </p:cNvGrpSpPr>
            <p:nvPr/>
          </p:nvGrpSpPr>
          <p:grpSpPr bwMode="auto">
            <a:xfrm>
              <a:off x="3424" y="1796"/>
              <a:ext cx="599" cy="327"/>
              <a:chOff x="3808" y="910"/>
              <a:chExt cx="599" cy="327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31" name="Text Box 37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78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24" name="Group 38"/>
            <p:cNvGrpSpPr>
              <a:grpSpLocks/>
            </p:cNvGrpSpPr>
            <p:nvPr/>
          </p:nvGrpSpPr>
          <p:grpSpPr bwMode="auto">
            <a:xfrm>
              <a:off x="4014" y="1796"/>
              <a:ext cx="599" cy="327"/>
              <a:chOff x="3808" y="910"/>
              <a:chExt cx="599" cy="327"/>
            </a:xfrm>
          </p:grpSpPr>
          <p:sp>
            <p:nvSpPr>
              <p:cNvPr id="28" name="Oval 39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98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25" name="Group 41"/>
            <p:cNvGrpSpPr>
              <a:grpSpLocks/>
            </p:cNvGrpSpPr>
            <p:nvPr/>
          </p:nvGrpSpPr>
          <p:grpSpPr bwMode="auto">
            <a:xfrm>
              <a:off x="3198" y="1004"/>
              <a:ext cx="599" cy="327"/>
              <a:chOff x="3808" y="911"/>
              <a:chExt cx="599" cy="327"/>
            </a:xfrm>
          </p:grpSpPr>
          <p:sp>
            <p:nvSpPr>
              <p:cNvPr id="26" name="Oval 42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7" name="Text Box 43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61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3BD08-4EF1-460E-B010-0EA7FBC5354B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89400" y="990600"/>
            <a:ext cx="5054600" cy="2319338"/>
            <a:chOff x="1429" y="663"/>
            <a:chExt cx="3184" cy="1461"/>
          </a:xfrm>
        </p:grpSpPr>
        <p:sp>
          <p:nvSpPr>
            <p:cNvPr id="66608" name="Line 4"/>
            <p:cNvSpPr>
              <a:spLocks noChangeShapeType="1"/>
            </p:cNvSpPr>
            <p:nvPr/>
          </p:nvSpPr>
          <p:spPr bwMode="auto">
            <a:xfrm flipH="1">
              <a:off x="2164" y="895"/>
              <a:ext cx="400" cy="21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9" name="Line 5"/>
            <p:cNvSpPr>
              <a:spLocks noChangeShapeType="1"/>
            </p:cNvSpPr>
            <p:nvPr/>
          </p:nvSpPr>
          <p:spPr bwMode="auto">
            <a:xfrm>
              <a:off x="2863" y="895"/>
              <a:ext cx="400" cy="21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0" name="Line 6"/>
            <p:cNvSpPr>
              <a:spLocks noChangeShapeType="1"/>
            </p:cNvSpPr>
            <p:nvPr/>
          </p:nvSpPr>
          <p:spPr bwMode="auto">
            <a:xfrm>
              <a:off x="2160" y="1282"/>
              <a:ext cx="250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1" name="Line 7"/>
            <p:cNvSpPr>
              <a:spLocks noChangeShapeType="1"/>
            </p:cNvSpPr>
            <p:nvPr/>
          </p:nvSpPr>
          <p:spPr bwMode="auto">
            <a:xfrm flipH="1">
              <a:off x="2200" y="1661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2" name="Line 8"/>
            <p:cNvSpPr>
              <a:spLocks noChangeShapeType="1"/>
            </p:cNvSpPr>
            <p:nvPr/>
          </p:nvSpPr>
          <p:spPr bwMode="auto">
            <a:xfrm flipH="1">
              <a:off x="1736" y="1282"/>
              <a:ext cx="253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3" name="Line 9"/>
            <p:cNvSpPr>
              <a:spLocks noChangeShapeType="1"/>
            </p:cNvSpPr>
            <p:nvPr/>
          </p:nvSpPr>
          <p:spPr bwMode="auto">
            <a:xfrm rot="10800000">
              <a:off x="3560" y="1253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4" name="Line 10"/>
            <p:cNvSpPr>
              <a:spLocks noChangeShapeType="1"/>
            </p:cNvSpPr>
            <p:nvPr/>
          </p:nvSpPr>
          <p:spPr bwMode="auto">
            <a:xfrm flipH="1">
              <a:off x="3651" y="1706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5" name="Line 11"/>
            <p:cNvSpPr>
              <a:spLocks noChangeShapeType="1"/>
            </p:cNvSpPr>
            <p:nvPr/>
          </p:nvSpPr>
          <p:spPr bwMode="auto">
            <a:xfrm flipH="1">
              <a:off x="3078" y="1282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6" name="Line 12"/>
            <p:cNvSpPr>
              <a:spLocks noChangeShapeType="1"/>
            </p:cNvSpPr>
            <p:nvPr/>
          </p:nvSpPr>
          <p:spPr bwMode="auto">
            <a:xfrm>
              <a:off x="3969" y="1661"/>
              <a:ext cx="22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6617" name="Group 13"/>
            <p:cNvGrpSpPr>
              <a:grpSpLocks/>
            </p:cNvGrpSpPr>
            <p:nvPr/>
          </p:nvGrpSpPr>
          <p:grpSpPr bwMode="auto">
            <a:xfrm>
              <a:off x="2517" y="663"/>
              <a:ext cx="599" cy="327"/>
              <a:chOff x="3808" y="911"/>
              <a:chExt cx="599" cy="327"/>
            </a:xfrm>
          </p:grpSpPr>
          <p:sp>
            <p:nvSpPr>
              <p:cNvPr id="66645" name="Oval 14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6646" name="Text Box 15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45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618" name="Group 16"/>
            <p:cNvGrpSpPr>
              <a:grpSpLocks/>
            </p:cNvGrpSpPr>
            <p:nvPr/>
          </p:nvGrpSpPr>
          <p:grpSpPr bwMode="auto">
            <a:xfrm>
              <a:off x="1882" y="1004"/>
              <a:ext cx="599" cy="327"/>
              <a:chOff x="3808" y="911"/>
              <a:chExt cx="599" cy="327"/>
            </a:xfrm>
          </p:grpSpPr>
          <p:sp>
            <p:nvSpPr>
              <p:cNvPr id="66643" name="Oval 17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6644" name="Text Box 18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12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619" name="Group 19"/>
            <p:cNvGrpSpPr>
              <a:grpSpLocks/>
            </p:cNvGrpSpPr>
            <p:nvPr/>
          </p:nvGrpSpPr>
          <p:grpSpPr bwMode="auto">
            <a:xfrm>
              <a:off x="1429" y="1389"/>
              <a:ext cx="599" cy="327"/>
              <a:chOff x="3808" y="911"/>
              <a:chExt cx="599" cy="327"/>
            </a:xfrm>
          </p:grpSpPr>
          <p:sp>
            <p:nvSpPr>
              <p:cNvPr id="66641" name="Oval 20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6642" name="Text Box 21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 </a:t>
                </a:r>
                <a:r>
                  <a:rPr kumimoji="0" lang="en-US" altLang="zh-CN" sz="12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3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620" name="Group 22"/>
            <p:cNvGrpSpPr>
              <a:grpSpLocks/>
            </p:cNvGrpSpPr>
            <p:nvPr/>
          </p:nvGrpSpPr>
          <p:grpSpPr bwMode="auto">
            <a:xfrm>
              <a:off x="2200" y="1389"/>
              <a:ext cx="599" cy="327"/>
              <a:chOff x="3808" y="911"/>
              <a:chExt cx="599" cy="327"/>
            </a:xfrm>
          </p:grpSpPr>
          <p:sp>
            <p:nvSpPr>
              <p:cNvPr id="66639" name="Oval 23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6640" name="Text Box 24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 </a:t>
                </a:r>
                <a:r>
                  <a:rPr kumimoji="0" lang="en-US" altLang="zh-CN">
                    <a:ea typeface="隶书" pitchFamily="49" charset="-122"/>
                  </a:rPr>
                  <a:t>37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621" name="Group 25"/>
            <p:cNvGrpSpPr>
              <a:grpSpLocks/>
            </p:cNvGrpSpPr>
            <p:nvPr/>
          </p:nvGrpSpPr>
          <p:grpSpPr bwMode="auto">
            <a:xfrm>
              <a:off x="2836" y="1389"/>
              <a:ext cx="599" cy="327"/>
              <a:chOff x="3809" y="911"/>
              <a:chExt cx="599" cy="327"/>
            </a:xfrm>
          </p:grpSpPr>
          <p:sp>
            <p:nvSpPr>
              <p:cNvPr id="66637" name="Oval 26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6638" name="Text Box 27"/>
              <p:cNvSpPr txBox="1">
                <a:spLocks noChangeArrowheads="1"/>
              </p:cNvSpPr>
              <p:nvPr/>
            </p:nvSpPr>
            <p:spPr bwMode="auto">
              <a:xfrm rot="10800000" flipV="1">
                <a:off x="3809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53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622" name="Group 28"/>
            <p:cNvGrpSpPr>
              <a:grpSpLocks/>
            </p:cNvGrpSpPr>
            <p:nvPr/>
          </p:nvGrpSpPr>
          <p:grpSpPr bwMode="auto">
            <a:xfrm>
              <a:off x="3651" y="1388"/>
              <a:ext cx="599" cy="327"/>
              <a:chOff x="3808" y="910"/>
              <a:chExt cx="599" cy="327"/>
            </a:xfrm>
          </p:grpSpPr>
          <p:sp>
            <p:nvSpPr>
              <p:cNvPr id="66635" name="Oval 29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6636" name="Text Box 30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90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623" name="Group 31"/>
            <p:cNvGrpSpPr>
              <a:grpSpLocks/>
            </p:cNvGrpSpPr>
            <p:nvPr/>
          </p:nvGrpSpPr>
          <p:grpSpPr bwMode="auto">
            <a:xfrm>
              <a:off x="2018" y="1797"/>
              <a:ext cx="599" cy="327"/>
              <a:chOff x="3808" y="911"/>
              <a:chExt cx="599" cy="327"/>
            </a:xfrm>
          </p:grpSpPr>
          <p:sp>
            <p:nvSpPr>
              <p:cNvPr id="66633" name="Oval 32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6634" name="Text Box 33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24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624" name="Group 34"/>
            <p:cNvGrpSpPr>
              <a:grpSpLocks/>
            </p:cNvGrpSpPr>
            <p:nvPr/>
          </p:nvGrpSpPr>
          <p:grpSpPr bwMode="auto">
            <a:xfrm>
              <a:off x="3424" y="1796"/>
              <a:ext cx="599" cy="327"/>
              <a:chOff x="3808" y="910"/>
              <a:chExt cx="599" cy="327"/>
            </a:xfrm>
          </p:grpSpPr>
          <p:sp>
            <p:nvSpPr>
              <p:cNvPr id="66631" name="Oval 35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6632" name="Text Box 36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78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625" name="Group 37"/>
            <p:cNvGrpSpPr>
              <a:grpSpLocks/>
            </p:cNvGrpSpPr>
            <p:nvPr/>
          </p:nvGrpSpPr>
          <p:grpSpPr bwMode="auto">
            <a:xfrm>
              <a:off x="4014" y="1796"/>
              <a:ext cx="599" cy="327"/>
              <a:chOff x="3808" y="910"/>
              <a:chExt cx="599" cy="327"/>
            </a:xfrm>
          </p:grpSpPr>
          <p:sp>
            <p:nvSpPr>
              <p:cNvPr id="66629" name="Oval 38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6630" name="Text Box 39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98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626" name="Group 40"/>
            <p:cNvGrpSpPr>
              <a:grpSpLocks/>
            </p:cNvGrpSpPr>
            <p:nvPr/>
          </p:nvGrpSpPr>
          <p:grpSpPr bwMode="auto">
            <a:xfrm>
              <a:off x="3198" y="1004"/>
              <a:ext cx="599" cy="327"/>
              <a:chOff x="3808" y="911"/>
              <a:chExt cx="599" cy="327"/>
            </a:xfrm>
          </p:grpSpPr>
          <p:sp>
            <p:nvSpPr>
              <p:cNvPr id="66627" name="Oval 41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6628" name="Text Box 42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61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608013" y="1143000"/>
            <a:ext cx="5105400" cy="4586288"/>
            <a:chOff x="203" y="1162"/>
            <a:chExt cx="3320" cy="2967"/>
          </a:xfrm>
        </p:grpSpPr>
        <p:sp>
          <p:nvSpPr>
            <p:cNvPr id="66569" name="Line 44"/>
            <p:cNvSpPr>
              <a:spLocks noChangeShapeType="1"/>
            </p:cNvSpPr>
            <p:nvPr/>
          </p:nvSpPr>
          <p:spPr bwMode="auto">
            <a:xfrm>
              <a:off x="1156" y="2024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Line 45"/>
            <p:cNvSpPr>
              <a:spLocks noChangeShapeType="1"/>
            </p:cNvSpPr>
            <p:nvPr/>
          </p:nvSpPr>
          <p:spPr bwMode="auto">
            <a:xfrm>
              <a:off x="793" y="1661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Line 46"/>
            <p:cNvSpPr>
              <a:spLocks noChangeShapeType="1"/>
            </p:cNvSpPr>
            <p:nvPr/>
          </p:nvSpPr>
          <p:spPr bwMode="auto">
            <a:xfrm>
              <a:off x="476" y="1389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Line 47"/>
            <p:cNvSpPr>
              <a:spLocks noChangeShapeType="1"/>
            </p:cNvSpPr>
            <p:nvPr/>
          </p:nvSpPr>
          <p:spPr bwMode="auto">
            <a:xfrm>
              <a:off x="1429" y="2251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Line 48"/>
            <p:cNvSpPr>
              <a:spLocks noChangeShapeType="1"/>
            </p:cNvSpPr>
            <p:nvPr/>
          </p:nvSpPr>
          <p:spPr bwMode="auto">
            <a:xfrm>
              <a:off x="1701" y="2523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49"/>
            <p:cNvSpPr>
              <a:spLocks noChangeShapeType="1"/>
            </p:cNvSpPr>
            <p:nvPr/>
          </p:nvSpPr>
          <p:spPr bwMode="auto">
            <a:xfrm>
              <a:off x="2018" y="2840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Line 50"/>
            <p:cNvSpPr>
              <a:spLocks noChangeShapeType="1"/>
            </p:cNvSpPr>
            <p:nvPr/>
          </p:nvSpPr>
          <p:spPr bwMode="auto">
            <a:xfrm>
              <a:off x="2245" y="3113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Line 51"/>
            <p:cNvSpPr>
              <a:spLocks noChangeShapeType="1"/>
            </p:cNvSpPr>
            <p:nvPr/>
          </p:nvSpPr>
          <p:spPr bwMode="auto">
            <a:xfrm>
              <a:off x="2562" y="3430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Line 52"/>
            <p:cNvSpPr>
              <a:spLocks noChangeShapeType="1"/>
            </p:cNvSpPr>
            <p:nvPr/>
          </p:nvSpPr>
          <p:spPr bwMode="auto">
            <a:xfrm>
              <a:off x="2880" y="3702"/>
              <a:ext cx="25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6578" name="Group 53"/>
            <p:cNvGrpSpPr>
              <a:grpSpLocks/>
            </p:cNvGrpSpPr>
            <p:nvPr/>
          </p:nvGrpSpPr>
          <p:grpSpPr bwMode="auto">
            <a:xfrm>
              <a:off x="1428" y="2296"/>
              <a:ext cx="599" cy="336"/>
              <a:chOff x="3807" y="911"/>
              <a:chExt cx="599" cy="336"/>
            </a:xfrm>
          </p:grpSpPr>
          <p:sp>
            <p:nvSpPr>
              <p:cNvPr id="66606" name="Oval 54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charset="-122"/>
                </a:endParaRPr>
              </a:p>
            </p:txBody>
          </p:sp>
          <p:sp>
            <p:nvSpPr>
              <p:cNvPr id="66607" name="Text Box 55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1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45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579" name="Group 56"/>
            <p:cNvGrpSpPr>
              <a:grpSpLocks/>
            </p:cNvGrpSpPr>
            <p:nvPr/>
          </p:nvGrpSpPr>
          <p:grpSpPr bwMode="auto">
            <a:xfrm>
              <a:off x="520" y="1434"/>
              <a:ext cx="599" cy="336"/>
              <a:chOff x="3807" y="911"/>
              <a:chExt cx="599" cy="336"/>
            </a:xfrm>
          </p:grpSpPr>
          <p:sp>
            <p:nvSpPr>
              <p:cNvPr id="66604" name="Oval 57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charset="-122"/>
                </a:endParaRPr>
              </a:p>
            </p:txBody>
          </p:sp>
          <p:sp>
            <p:nvSpPr>
              <p:cNvPr id="66605" name="Text Box 58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1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12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580" name="Group 59"/>
            <p:cNvGrpSpPr>
              <a:grpSpLocks/>
            </p:cNvGrpSpPr>
            <p:nvPr/>
          </p:nvGrpSpPr>
          <p:grpSpPr bwMode="auto">
            <a:xfrm>
              <a:off x="203" y="1162"/>
              <a:ext cx="599" cy="336"/>
              <a:chOff x="3807" y="911"/>
              <a:chExt cx="599" cy="336"/>
            </a:xfrm>
          </p:grpSpPr>
          <p:sp>
            <p:nvSpPr>
              <p:cNvPr id="66602" name="Oval 60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charset="-122"/>
                </a:endParaRPr>
              </a:p>
            </p:txBody>
          </p:sp>
          <p:sp>
            <p:nvSpPr>
              <p:cNvPr id="66603" name="Text Box 61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1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 </a:t>
                </a:r>
                <a:r>
                  <a:rPr kumimoji="0" lang="en-US" altLang="zh-CN" sz="12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3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581" name="Group 62"/>
            <p:cNvGrpSpPr>
              <a:grpSpLocks/>
            </p:cNvGrpSpPr>
            <p:nvPr/>
          </p:nvGrpSpPr>
          <p:grpSpPr bwMode="auto">
            <a:xfrm>
              <a:off x="1110" y="2024"/>
              <a:ext cx="599" cy="335"/>
              <a:chOff x="3807" y="911"/>
              <a:chExt cx="599" cy="335"/>
            </a:xfrm>
          </p:grpSpPr>
          <p:sp>
            <p:nvSpPr>
              <p:cNvPr id="66600" name="Oval 63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charset="-122"/>
                </a:endParaRPr>
              </a:p>
            </p:txBody>
          </p:sp>
          <p:sp>
            <p:nvSpPr>
              <p:cNvPr id="66601" name="Text Box 64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1"/>
                <a:ext cx="599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 </a:t>
                </a:r>
                <a:r>
                  <a:rPr kumimoji="0" lang="en-US" altLang="zh-CN">
                    <a:ea typeface="隶书" pitchFamily="49" charset="-122"/>
                  </a:rPr>
                  <a:t>37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582" name="Group 65"/>
            <p:cNvGrpSpPr>
              <a:grpSpLocks/>
            </p:cNvGrpSpPr>
            <p:nvPr/>
          </p:nvGrpSpPr>
          <p:grpSpPr bwMode="auto">
            <a:xfrm>
              <a:off x="1700" y="2614"/>
              <a:ext cx="599" cy="336"/>
              <a:chOff x="3808" y="911"/>
              <a:chExt cx="599" cy="336"/>
            </a:xfrm>
          </p:grpSpPr>
          <p:sp>
            <p:nvSpPr>
              <p:cNvPr id="66598" name="Oval 66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charset="-122"/>
                </a:endParaRPr>
              </a:p>
            </p:txBody>
          </p:sp>
          <p:sp>
            <p:nvSpPr>
              <p:cNvPr id="66599" name="Text Box 67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53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583" name="Group 68"/>
            <p:cNvGrpSpPr>
              <a:grpSpLocks/>
            </p:cNvGrpSpPr>
            <p:nvPr/>
          </p:nvGrpSpPr>
          <p:grpSpPr bwMode="auto">
            <a:xfrm>
              <a:off x="2607" y="3475"/>
              <a:ext cx="599" cy="336"/>
              <a:chOff x="3807" y="910"/>
              <a:chExt cx="599" cy="336"/>
            </a:xfrm>
          </p:grpSpPr>
          <p:sp>
            <p:nvSpPr>
              <p:cNvPr id="66596" name="Oval 69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charset="-122"/>
                </a:endParaRPr>
              </a:p>
            </p:txBody>
          </p:sp>
          <p:sp>
            <p:nvSpPr>
              <p:cNvPr id="66597" name="Text Box 70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0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90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584" name="Group 71"/>
            <p:cNvGrpSpPr>
              <a:grpSpLocks/>
            </p:cNvGrpSpPr>
            <p:nvPr/>
          </p:nvGrpSpPr>
          <p:grpSpPr bwMode="auto">
            <a:xfrm>
              <a:off x="838" y="1751"/>
              <a:ext cx="599" cy="336"/>
              <a:chOff x="3807" y="910"/>
              <a:chExt cx="599" cy="336"/>
            </a:xfrm>
          </p:grpSpPr>
          <p:sp>
            <p:nvSpPr>
              <p:cNvPr id="66594" name="Oval 72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charset="-122"/>
                </a:endParaRPr>
              </a:p>
            </p:txBody>
          </p:sp>
          <p:sp>
            <p:nvSpPr>
              <p:cNvPr id="66595" name="Text Box 73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0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24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585" name="Group 74"/>
            <p:cNvGrpSpPr>
              <a:grpSpLocks/>
            </p:cNvGrpSpPr>
            <p:nvPr/>
          </p:nvGrpSpPr>
          <p:grpSpPr bwMode="auto">
            <a:xfrm>
              <a:off x="2289" y="3203"/>
              <a:ext cx="599" cy="335"/>
              <a:chOff x="3807" y="910"/>
              <a:chExt cx="599" cy="335"/>
            </a:xfrm>
          </p:grpSpPr>
          <p:sp>
            <p:nvSpPr>
              <p:cNvPr id="66592" name="Oval 75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charset="-122"/>
                </a:endParaRPr>
              </a:p>
            </p:txBody>
          </p:sp>
          <p:sp>
            <p:nvSpPr>
              <p:cNvPr id="66593" name="Text Box 76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0"/>
                <a:ext cx="599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78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586" name="Group 77"/>
            <p:cNvGrpSpPr>
              <a:grpSpLocks/>
            </p:cNvGrpSpPr>
            <p:nvPr/>
          </p:nvGrpSpPr>
          <p:grpSpPr bwMode="auto">
            <a:xfrm>
              <a:off x="2924" y="3793"/>
              <a:ext cx="599" cy="336"/>
              <a:chOff x="3807" y="910"/>
              <a:chExt cx="599" cy="336"/>
            </a:xfrm>
          </p:grpSpPr>
          <p:sp>
            <p:nvSpPr>
              <p:cNvPr id="66590" name="Oval 78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charset="-122"/>
                </a:endParaRPr>
              </a:p>
            </p:txBody>
          </p:sp>
          <p:sp>
            <p:nvSpPr>
              <p:cNvPr id="66591" name="Text Box 79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0"/>
                <a:ext cx="59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98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6587" name="Group 80"/>
            <p:cNvGrpSpPr>
              <a:grpSpLocks/>
            </p:cNvGrpSpPr>
            <p:nvPr/>
          </p:nvGrpSpPr>
          <p:grpSpPr bwMode="auto">
            <a:xfrm>
              <a:off x="2017" y="2931"/>
              <a:ext cx="599" cy="335"/>
              <a:chOff x="3807" y="911"/>
              <a:chExt cx="599" cy="335"/>
            </a:xfrm>
          </p:grpSpPr>
          <p:sp>
            <p:nvSpPr>
              <p:cNvPr id="66588" name="Oval 81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b="0">
                  <a:ea typeface="宋体" charset="-122"/>
                </a:endParaRPr>
              </a:p>
            </p:txBody>
          </p:sp>
          <p:sp>
            <p:nvSpPr>
              <p:cNvPr id="66589" name="Text Box 82"/>
              <p:cNvSpPr txBox="1">
                <a:spLocks noChangeArrowheads="1"/>
              </p:cNvSpPr>
              <p:nvPr/>
            </p:nvSpPr>
            <p:spPr bwMode="auto">
              <a:xfrm rot="10800000" flipV="1">
                <a:off x="3807" y="911"/>
                <a:ext cx="599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61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</p:grpSp>
      <p:sp>
        <p:nvSpPr>
          <p:cNvPr id="315475" name="Rectangle 83"/>
          <p:cNvSpPr>
            <a:spLocks noChangeArrowheads="1"/>
          </p:cNvSpPr>
          <p:nvPr/>
        </p:nvSpPr>
        <p:spPr bwMode="auto">
          <a:xfrm>
            <a:off x="228600" y="56388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5000"/>
              </a:spcBef>
            </a:pPr>
            <a:r>
              <a:rPr lang="en-US" altLang="zh-CN" sz="3200">
                <a:solidFill>
                  <a:schemeClr val="hlink"/>
                </a:solidFill>
                <a:ea typeface="宋体" charset="-122"/>
              </a:rPr>
              <a:t>ASL=(1+2+3+4+5+6+7+8+9+10)/10=5.5</a:t>
            </a:r>
          </a:p>
        </p:txBody>
      </p:sp>
      <p:sp>
        <p:nvSpPr>
          <p:cNvPr id="315476" name="Rectangle 84"/>
          <p:cNvSpPr>
            <a:spLocks noChangeArrowheads="1"/>
          </p:cNvSpPr>
          <p:nvPr/>
        </p:nvSpPr>
        <p:spPr bwMode="auto">
          <a:xfrm>
            <a:off x="4038600" y="3429000"/>
            <a:ext cx="51054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5000"/>
              </a:spcBef>
            </a:pPr>
            <a:r>
              <a:rPr lang="en-US" altLang="zh-CN" sz="320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3200">
                <a:solidFill>
                  <a:schemeClr val="hlink"/>
                </a:solidFill>
                <a:ea typeface="宋体" charset="-122"/>
              </a:rPr>
              <a:t>ASL=(1+2</a:t>
            </a:r>
            <a:r>
              <a:rPr lang="en-US" altLang="zh-CN" sz="360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</a:t>
            </a:r>
            <a:r>
              <a:rPr lang="en-US" altLang="zh-CN" sz="320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sz="3200">
                <a:solidFill>
                  <a:schemeClr val="hlink"/>
                </a:solidFill>
                <a:ea typeface="宋体" charset="-122"/>
              </a:rPr>
              <a:t>+3</a:t>
            </a:r>
            <a:r>
              <a:rPr lang="en-US" altLang="zh-CN" sz="360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</a:t>
            </a:r>
            <a:r>
              <a:rPr lang="en-US" altLang="zh-CN" sz="3200">
                <a:solidFill>
                  <a:schemeClr val="hlink"/>
                </a:solidFill>
                <a:ea typeface="宋体" charset="-122"/>
              </a:rPr>
              <a:t>4+4</a:t>
            </a:r>
            <a:r>
              <a:rPr lang="en-US" altLang="zh-CN" sz="360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</a:t>
            </a:r>
            <a:r>
              <a:rPr lang="en-US" altLang="zh-CN" sz="320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3</a:t>
            </a:r>
            <a:r>
              <a:rPr lang="en-US" altLang="zh-CN" sz="3200">
                <a:solidFill>
                  <a:schemeClr val="hlink"/>
                </a:solidFill>
                <a:ea typeface="宋体" charset="-122"/>
              </a:rPr>
              <a:t>)/10</a:t>
            </a:r>
          </a:p>
          <a:p>
            <a:pPr marL="457200" indent="-457200" eaLnBrk="0" hangingPunct="0">
              <a:spcBef>
                <a:spcPct val="25000"/>
              </a:spcBef>
            </a:pPr>
            <a:r>
              <a:rPr lang="en-US" altLang="zh-CN" sz="3200">
                <a:solidFill>
                  <a:schemeClr val="hlink"/>
                </a:solidFill>
                <a:ea typeface="宋体" charset="-122"/>
              </a:rPr>
              <a:t>    =2.9</a:t>
            </a:r>
            <a:r>
              <a:rPr lang="en-US" altLang="zh-CN" sz="3200">
                <a:ea typeface="宋体" charset="-122"/>
              </a:rPr>
              <a:t>   </a:t>
            </a:r>
          </a:p>
        </p:txBody>
      </p:sp>
      <p:sp>
        <p:nvSpPr>
          <p:cNvPr id="66567" name="Text Box 85"/>
          <p:cNvSpPr txBox="1">
            <a:spLocks noChangeArrowheads="1"/>
          </p:cNvSpPr>
          <p:nvPr/>
        </p:nvSpPr>
        <p:spPr bwMode="auto">
          <a:xfrm>
            <a:off x="0" y="381000"/>
            <a:ext cx="8786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Arial" charset="0"/>
              </a:rPr>
              <a:t>查找表：</a:t>
            </a:r>
            <a:r>
              <a:rPr lang="en-US" altLang="zh-CN" sz="3200">
                <a:solidFill>
                  <a:srgbClr val="FF0000"/>
                </a:solidFill>
                <a:latin typeface="Arial" charset="0"/>
              </a:rPr>
              <a:t>{3, 12, 24, 37, 45, 53, 61, 78, 90, 98}</a:t>
            </a:r>
          </a:p>
        </p:txBody>
      </p:sp>
      <p:sp>
        <p:nvSpPr>
          <p:cNvPr id="66568" name="Text Box 86"/>
          <p:cNvSpPr txBox="1">
            <a:spLocks noChangeArrowheads="1"/>
          </p:cNvSpPr>
          <p:nvPr/>
        </p:nvSpPr>
        <p:spPr bwMode="auto">
          <a:xfrm>
            <a:off x="609600" y="3276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宋体" charset="-122"/>
              </a:rPr>
              <a:t>单支树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75" grpId="0" autoUpdateAnimBg="0"/>
      <p:bldP spid="315476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E8D7C-3B03-41E0-8FED-10501B5F2314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319533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二叉排序树查找的特点</a:t>
            </a:r>
          </a:p>
        </p:txBody>
      </p:sp>
      <p:sp>
        <p:nvSpPr>
          <p:cNvPr id="67588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要求查找表按二叉排序树的形式组织</a:t>
            </a:r>
          </a:p>
          <a:p>
            <a:pPr eaLnBrk="1" hangingPunct="1"/>
            <a:r>
              <a:rPr lang="zh-CN" altLang="en-US" smtClean="0"/>
              <a:t>二叉排序树的查找长度与树的形态有关（与树的高度有关）</a:t>
            </a:r>
          </a:p>
          <a:p>
            <a:pPr eaLnBrk="1" hangingPunct="1"/>
            <a:r>
              <a:rPr lang="zh-CN" altLang="en-US" smtClean="0"/>
              <a:t>在随机的情况下查找、插入、删除的时间复杂度为Ｏ</a:t>
            </a:r>
            <a:r>
              <a:rPr lang="en-US" altLang="zh-CN" smtClean="0"/>
              <a:t>(log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  <a:r>
              <a:rPr lang="zh-CN" altLang="en-US" smtClean="0"/>
              <a:t>；</a:t>
            </a:r>
          </a:p>
        </p:txBody>
      </p: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2286000" y="3352800"/>
            <a:ext cx="5054600" cy="2319338"/>
            <a:chOff x="1429" y="663"/>
            <a:chExt cx="3184" cy="1461"/>
          </a:xfrm>
        </p:grpSpPr>
        <p:sp>
          <p:nvSpPr>
            <p:cNvPr id="67591" name="Line 5"/>
            <p:cNvSpPr>
              <a:spLocks noChangeShapeType="1"/>
            </p:cNvSpPr>
            <p:nvPr/>
          </p:nvSpPr>
          <p:spPr bwMode="auto">
            <a:xfrm flipH="1">
              <a:off x="2164" y="895"/>
              <a:ext cx="400" cy="21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2" name="Line 6"/>
            <p:cNvSpPr>
              <a:spLocks noChangeShapeType="1"/>
            </p:cNvSpPr>
            <p:nvPr/>
          </p:nvSpPr>
          <p:spPr bwMode="auto">
            <a:xfrm>
              <a:off x="2863" y="895"/>
              <a:ext cx="400" cy="21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3" name="Line 7"/>
            <p:cNvSpPr>
              <a:spLocks noChangeShapeType="1"/>
            </p:cNvSpPr>
            <p:nvPr/>
          </p:nvSpPr>
          <p:spPr bwMode="auto">
            <a:xfrm>
              <a:off x="2160" y="1282"/>
              <a:ext cx="250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4" name="Line 8"/>
            <p:cNvSpPr>
              <a:spLocks noChangeShapeType="1"/>
            </p:cNvSpPr>
            <p:nvPr/>
          </p:nvSpPr>
          <p:spPr bwMode="auto">
            <a:xfrm flipH="1">
              <a:off x="2271" y="1689"/>
              <a:ext cx="13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5" name="Line 9"/>
            <p:cNvSpPr>
              <a:spLocks noChangeShapeType="1"/>
            </p:cNvSpPr>
            <p:nvPr/>
          </p:nvSpPr>
          <p:spPr bwMode="auto">
            <a:xfrm flipH="1">
              <a:off x="1736" y="1282"/>
              <a:ext cx="253" cy="18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6" name="Line 10"/>
            <p:cNvSpPr>
              <a:spLocks noChangeShapeType="1"/>
            </p:cNvSpPr>
            <p:nvPr/>
          </p:nvSpPr>
          <p:spPr bwMode="auto">
            <a:xfrm rot="10800000">
              <a:off x="3560" y="1253"/>
              <a:ext cx="250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7" name="Line 11"/>
            <p:cNvSpPr>
              <a:spLocks noChangeShapeType="1"/>
            </p:cNvSpPr>
            <p:nvPr/>
          </p:nvSpPr>
          <p:spPr bwMode="auto">
            <a:xfrm flipH="1">
              <a:off x="3651" y="1706"/>
              <a:ext cx="136" cy="1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Line 12"/>
            <p:cNvSpPr>
              <a:spLocks noChangeShapeType="1"/>
            </p:cNvSpPr>
            <p:nvPr/>
          </p:nvSpPr>
          <p:spPr bwMode="auto">
            <a:xfrm flipH="1">
              <a:off x="3078" y="1282"/>
              <a:ext cx="207" cy="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Line 13"/>
            <p:cNvSpPr>
              <a:spLocks noChangeShapeType="1"/>
            </p:cNvSpPr>
            <p:nvPr/>
          </p:nvSpPr>
          <p:spPr bwMode="auto">
            <a:xfrm>
              <a:off x="3969" y="1661"/>
              <a:ext cx="226" cy="18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00" name="Group 14"/>
            <p:cNvGrpSpPr>
              <a:grpSpLocks/>
            </p:cNvGrpSpPr>
            <p:nvPr/>
          </p:nvGrpSpPr>
          <p:grpSpPr bwMode="auto">
            <a:xfrm>
              <a:off x="2517" y="663"/>
              <a:ext cx="599" cy="327"/>
              <a:chOff x="3808" y="911"/>
              <a:chExt cx="599" cy="327"/>
            </a:xfrm>
          </p:grpSpPr>
          <p:sp>
            <p:nvSpPr>
              <p:cNvPr id="67628" name="Oval 15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7629" name="Text Box 16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45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7601" name="Group 17"/>
            <p:cNvGrpSpPr>
              <a:grpSpLocks/>
            </p:cNvGrpSpPr>
            <p:nvPr/>
          </p:nvGrpSpPr>
          <p:grpSpPr bwMode="auto">
            <a:xfrm>
              <a:off x="1882" y="1004"/>
              <a:ext cx="599" cy="327"/>
              <a:chOff x="3808" y="911"/>
              <a:chExt cx="599" cy="327"/>
            </a:xfrm>
          </p:grpSpPr>
          <p:sp>
            <p:nvSpPr>
              <p:cNvPr id="67626" name="Oval 18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7627" name="Text Box 19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12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7602" name="Group 20"/>
            <p:cNvGrpSpPr>
              <a:grpSpLocks/>
            </p:cNvGrpSpPr>
            <p:nvPr/>
          </p:nvGrpSpPr>
          <p:grpSpPr bwMode="auto">
            <a:xfrm>
              <a:off x="1429" y="1389"/>
              <a:ext cx="599" cy="327"/>
              <a:chOff x="3808" y="911"/>
              <a:chExt cx="599" cy="327"/>
            </a:xfrm>
          </p:grpSpPr>
          <p:sp>
            <p:nvSpPr>
              <p:cNvPr id="67624" name="Oval 21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7625" name="Text Box 22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 </a:t>
                </a:r>
                <a:r>
                  <a:rPr kumimoji="0" lang="en-US" altLang="zh-CN" sz="12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3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7603" name="Group 23"/>
            <p:cNvGrpSpPr>
              <a:grpSpLocks/>
            </p:cNvGrpSpPr>
            <p:nvPr/>
          </p:nvGrpSpPr>
          <p:grpSpPr bwMode="auto">
            <a:xfrm>
              <a:off x="2200" y="1389"/>
              <a:ext cx="599" cy="327"/>
              <a:chOff x="3808" y="911"/>
              <a:chExt cx="599" cy="327"/>
            </a:xfrm>
          </p:grpSpPr>
          <p:sp>
            <p:nvSpPr>
              <p:cNvPr id="67622" name="Oval 24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7623" name="Text Box 25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 </a:t>
                </a:r>
                <a:r>
                  <a:rPr kumimoji="0" lang="en-US" altLang="zh-CN">
                    <a:ea typeface="隶书" pitchFamily="49" charset="-122"/>
                  </a:rPr>
                  <a:t>37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7604" name="Group 26"/>
            <p:cNvGrpSpPr>
              <a:grpSpLocks/>
            </p:cNvGrpSpPr>
            <p:nvPr/>
          </p:nvGrpSpPr>
          <p:grpSpPr bwMode="auto">
            <a:xfrm>
              <a:off x="2836" y="1389"/>
              <a:ext cx="599" cy="327"/>
              <a:chOff x="3809" y="911"/>
              <a:chExt cx="599" cy="327"/>
            </a:xfrm>
          </p:grpSpPr>
          <p:sp>
            <p:nvSpPr>
              <p:cNvPr id="67620" name="Oval 27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7621" name="Text Box 28"/>
              <p:cNvSpPr txBox="1">
                <a:spLocks noChangeArrowheads="1"/>
              </p:cNvSpPr>
              <p:nvPr/>
            </p:nvSpPr>
            <p:spPr bwMode="auto">
              <a:xfrm rot="10800000" flipV="1">
                <a:off x="3809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53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7605" name="Group 29"/>
            <p:cNvGrpSpPr>
              <a:grpSpLocks/>
            </p:cNvGrpSpPr>
            <p:nvPr/>
          </p:nvGrpSpPr>
          <p:grpSpPr bwMode="auto">
            <a:xfrm>
              <a:off x="3651" y="1388"/>
              <a:ext cx="599" cy="327"/>
              <a:chOff x="3808" y="910"/>
              <a:chExt cx="599" cy="327"/>
            </a:xfrm>
          </p:grpSpPr>
          <p:sp>
            <p:nvSpPr>
              <p:cNvPr id="67618" name="Oval 30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7619" name="Text Box 31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90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7606" name="Group 32"/>
            <p:cNvGrpSpPr>
              <a:grpSpLocks/>
            </p:cNvGrpSpPr>
            <p:nvPr/>
          </p:nvGrpSpPr>
          <p:grpSpPr bwMode="auto">
            <a:xfrm>
              <a:off x="2018" y="1797"/>
              <a:ext cx="599" cy="327"/>
              <a:chOff x="3808" y="911"/>
              <a:chExt cx="599" cy="327"/>
            </a:xfrm>
          </p:grpSpPr>
          <p:sp>
            <p:nvSpPr>
              <p:cNvPr id="67616" name="Oval 33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7617" name="Text Box 34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24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7607" name="Group 35"/>
            <p:cNvGrpSpPr>
              <a:grpSpLocks/>
            </p:cNvGrpSpPr>
            <p:nvPr/>
          </p:nvGrpSpPr>
          <p:grpSpPr bwMode="auto">
            <a:xfrm>
              <a:off x="3424" y="1796"/>
              <a:ext cx="599" cy="327"/>
              <a:chOff x="3808" y="910"/>
              <a:chExt cx="599" cy="327"/>
            </a:xfrm>
          </p:grpSpPr>
          <p:sp>
            <p:nvSpPr>
              <p:cNvPr id="67614" name="Oval 36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7615" name="Text Box 37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4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78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7608" name="Group 38"/>
            <p:cNvGrpSpPr>
              <a:grpSpLocks/>
            </p:cNvGrpSpPr>
            <p:nvPr/>
          </p:nvGrpSpPr>
          <p:grpSpPr bwMode="auto">
            <a:xfrm>
              <a:off x="4014" y="1796"/>
              <a:ext cx="599" cy="327"/>
              <a:chOff x="3808" y="910"/>
              <a:chExt cx="599" cy="327"/>
            </a:xfrm>
          </p:grpSpPr>
          <p:sp>
            <p:nvSpPr>
              <p:cNvPr id="67612" name="Oval 39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7613" name="Text Box 40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0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98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  <p:grpSp>
          <p:nvGrpSpPr>
            <p:cNvPr id="67609" name="Group 41"/>
            <p:cNvGrpSpPr>
              <a:grpSpLocks/>
            </p:cNvGrpSpPr>
            <p:nvPr/>
          </p:nvGrpSpPr>
          <p:grpSpPr bwMode="auto">
            <a:xfrm>
              <a:off x="3198" y="1004"/>
              <a:ext cx="599" cy="327"/>
              <a:chOff x="3808" y="911"/>
              <a:chExt cx="599" cy="327"/>
            </a:xfrm>
          </p:grpSpPr>
          <p:sp>
            <p:nvSpPr>
              <p:cNvPr id="67610" name="Oval 42"/>
              <p:cNvSpPr>
                <a:spLocks noChangeArrowheads="1"/>
              </p:cNvSpPr>
              <p:nvPr/>
            </p:nvSpPr>
            <p:spPr bwMode="auto">
              <a:xfrm>
                <a:off x="3878" y="935"/>
                <a:ext cx="331" cy="301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67611" name="Text Box 43"/>
              <p:cNvSpPr txBox="1">
                <a:spLocks noChangeArrowheads="1"/>
              </p:cNvSpPr>
              <p:nvPr/>
            </p:nvSpPr>
            <p:spPr bwMode="auto">
              <a:xfrm rot="10800000" flipV="1">
                <a:off x="3808" y="911"/>
                <a:ext cx="5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0" lang="en-US" altLang="zh-CN">
                    <a:ea typeface="隶书" pitchFamily="49" charset="-122"/>
                  </a:rPr>
                  <a:t> </a:t>
                </a:r>
                <a:r>
                  <a:rPr kumimoji="0" lang="en-US" altLang="zh-CN" sz="1600">
                    <a:ea typeface="隶书" pitchFamily="49" charset="-122"/>
                  </a:rPr>
                  <a:t> </a:t>
                </a:r>
                <a:r>
                  <a:rPr kumimoji="0" lang="en-US" altLang="zh-CN">
                    <a:ea typeface="隶书" pitchFamily="49" charset="-122"/>
                  </a:rPr>
                  <a:t>61</a:t>
                </a:r>
                <a:endParaRPr kumimoji="0" lang="en-US" altLang="zh-CN">
                  <a:ea typeface="黑体" pitchFamily="2" charset="-122"/>
                </a:endParaRPr>
              </a:p>
            </p:txBody>
          </p:sp>
        </p:grpSp>
      </p:grpSp>
      <p:sp>
        <p:nvSpPr>
          <p:cNvPr id="67590" name="Text Box 44"/>
          <p:cNvSpPr txBox="1">
            <a:spLocks noChangeArrowheads="1"/>
          </p:cNvSpPr>
          <p:nvPr/>
        </p:nvSpPr>
        <p:spPr bwMode="auto">
          <a:xfrm>
            <a:off x="0" y="58674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Arial" charset="0"/>
              </a:rPr>
              <a:t>中序序列：</a:t>
            </a:r>
            <a:r>
              <a:rPr lang="en-US" altLang="zh-CN" sz="3200">
                <a:solidFill>
                  <a:srgbClr val="FF0000"/>
                </a:solidFill>
                <a:latin typeface="Arial" charset="0"/>
              </a:rPr>
              <a:t>3 12 24 37 45 53 61 78 90 98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421C7-B0E4-471A-8D66-DCA299A74A08}" type="slidenum">
              <a:rPr lang="en-US" altLang="zh-CN"/>
              <a:pPr>
                <a:defRPr/>
              </a:pPr>
              <a:t>67</a:t>
            </a:fld>
            <a:endParaRPr lang="en-US" altLang="zh-CN" dirty="0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二叉排序树查找的特点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/>
              <a:t>二叉排序树的缺点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/>
              <a:t>没有对树的深度进行控制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/>
              <a:t>二叉排序树的适用范围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/>
              <a:t>用于组织规模较小的、内存中可以容纳的数据。对于数据量较大必须存放在外存中的数据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则无法快速处理。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在构造二叉排序树的过程中进行“平衡化”处理</a:t>
            </a:r>
            <a:r>
              <a:rPr lang="en-US" altLang="zh-CN" dirty="0" smtClean="0">
                <a:solidFill>
                  <a:schemeClr val="hlink"/>
                </a:solidFill>
              </a:rPr>
              <a:t>, </a:t>
            </a:r>
            <a:r>
              <a:rPr lang="zh-CN" altLang="en-US" dirty="0" smtClean="0">
                <a:solidFill>
                  <a:schemeClr val="hlink"/>
                </a:solidFill>
              </a:rPr>
              <a:t>成为</a:t>
            </a:r>
            <a:r>
              <a:rPr lang="zh-CN" altLang="en-US" dirty="0" smtClean="0"/>
              <a:t>平衡二叉树</a:t>
            </a:r>
            <a:r>
              <a:rPr lang="zh-CN" altLang="en-US" dirty="0" smtClean="0">
                <a:solidFill>
                  <a:schemeClr val="hlink"/>
                </a:solidFill>
              </a:rPr>
              <a:t>（</a:t>
            </a:r>
            <a:r>
              <a:rPr lang="en-US" altLang="zh-CN" dirty="0" smtClean="0"/>
              <a:t>AVL</a:t>
            </a:r>
            <a:r>
              <a:rPr lang="zh-CN" altLang="en-US" dirty="0" smtClean="0">
                <a:solidFill>
                  <a:schemeClr val="hlink"/>
                </a:solidFill>
              </a:rPr>
              <a:t>树）。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平衡二叉树：左子树和右子树的深度之差的绝对值不超过预定值。</a:t>
            </a:r>
          </a:p>
          <a:p>
            <a:pPr marL="533400" indent="-533400" eaLnBrk="1" hangingPunct="1"/>
            <a:endParaRPr lang="en-US" altLang="zh-CN" dirty="0" smtClean="0"/>
          </a:p>
        </p:txBody>
      </p:sp>
      <p:sp>
        <p:nvSpPr>
          <p:cNvPr id="68613" name="矩形 4"/>
          <p:cNvSpPr>
            <a:spLocks noChangeArrowheads="1"/>
          </p:cNvSpPr>
          <p:nvPr/>
        </p:nvSpPr>
        <p:spPr bwMode="auto">
          <a:xfrm>
            <a:off x="928688" y="5949280"/>
            <a:ext cx="7459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AVL</a:t>
            </a:r>
            <a:r>
              <a:rPr lang="zh-CN" altLang="en-US" dirty="0">
                <a:solidFill>
                  <a:srgbClr val="FF0000"/>
                </a:solidFill>
              </a:rPr>
              <a:t>树</a:t>
            </a:r>
            <a:r>
              <a:rPr lang="zh-CN" altLang="en-US" b="0" dirty="0"/>
              <a:t>在</a:t>
            </a:r>
            <a:r>
              <a:rPr lang="en-US" altLang="zh-CN" b="0" dirty="0"/>
              <a:t>1962</a:t>
            </a:r>
            <a:r>
              <a:rPr lang="zh-CN" altLang="en-US" b="0" dirty="0"/>
              <a:t>年由</a:t>
            </a:r>
            <a:r>
              <a:rPr lang="en-US" altLang="zh-CN" b="0" dirty="0" err="1"/>
              <a:t>Adelson-Velskii</a:t>
            </a:r>
            <a:r>
              <a:rPr lang="zh-CN" altLang="en-US" b="0" dirty="0"/>
              <a:t>和</a:t>
            </a:r>
            <a:r>
              <a:rPr lang="en-US" altLang="zh-CN" b="0" dirty="0"/>
              <a:t>Landis</a:t>
            </a:r>
            <a:r>
              <a:rPr lang="zh-CN" altLang="en-US" b="0" dirty="0"/>
              <a:t>提出。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68B6E-9A4A-449A-90F1-BF730BE0C099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9.2.2 </a:t>
            </a:r>
            <a:r>
              <a:rPr lang="zh-CN" altLang="en-US" smtClean="0"/>
              <a:t>平衡二叉树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－定义：</a:t>
            </a:r>
            <a:r>
              <a:rPr lang="zh-CN" altLang="en-US" dirty="0" smtClean="0">
                <a:solidFill>
                  <a:srgbClr val="A50021"/>
                </a:solidFill>
              </a:rPr>
              <a:t>平衡二叉树</a:t>
            </a:r>
            <a:r>
              <a:rPr lang="zh-CN" altLang="en-US" dirty="0" smtClean="0"/>
              <a:t>是二叉查找树的另一种形式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其特点为：</a:t>
            </a:r>
          </a:p>
          <a:p>
            <a:pPr eaLnBrk="1" hangingPunct="1"/>
            <a:r>
              <a:rPr lang="zh-CN" altLang="en-US" dirty="0" smtClean="0"/>
              <a:t> 树中每个结点的左、右子树深度之差的绝对值不大于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| H(L)-H(R) | &lt;=1</a:t>
            </a:r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914400" y="3224213"/>
            <a:ext cx="2743200" cy="1981200"/>
            <a:chOff x="432" y="2400"/>
            <a:chExt cx="1728" cy="1248"/>
          </a:xfrm>
        </p:grpSpPr>
        <p:sp>
          <p:nvSpPr>
            <p:cNvPr id="69655" name="Oval 6"/>
            <p:cNvSpPr>
              <a:spLocks noChangeArrowheads="1"/>
            </p:cNvSpPr>
            <p:nvPr/>
          </p:nvSpPr>
          <p:spPr bwMode="auto">
            <a:xfrm>
              <a:off x="1392" y="240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charset="-122"/>
                </a:rPr>
                <a:t>5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9656" name="Oval 7"/>
            <p:cNvSpPr>
              <a:spLocks noChangeArrowheads="1"/>
            </p:cNvSpPr>
            <p:nvPr/>
          </p:nvSpPr>
          <p:spPr bwMode="auto">
            <a:xfrm>
              <a:off x="91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charset="-122"/>
                </a:rPr>
                <a:t>4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9657" name="Oval 8"/>
            <p:cNvSpPr>
              <a:spLocks noChangeArrowheads="1"/>
            </p:cNvSpPr>
            <p:nvPr/>
          </p:nvSpPr>
          <p:spPr bwMode="auto">
            <a:xfrm>
              <a:off x="187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charset="-122"/>
                </a:rPr>
                <a:t>8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9658" name="Oval 9"/>
            <p:cNvSpPr>
              <a:spLocks noChangeArrowheads="1"/>
            </p:cNvSpPr>
            <p:nvPr/>
          </p:nvSpPr>
          <p:spPr bwMode="auto">
            <a:xfrm>
              <a:off x="432" y="336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charset="-122"/>
                </a:rPr>
                <a:t>2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69659" name="Line 10"/>
            <p:cNvSpPr>
              <a:spLocks noChangeShapeType="1"/>
            </p:cNvSpPr>
            <p:nvPr/>
          </p:nvSpPr>
          <p:spPr bwMode="auto">
            <a:xfrm flipH="1">
              <a:off x="1152" y="264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Line 11"/>
            <p:cNvSpPr>
              <a:spLocks noChangeShapeType="1"/>
            </p:cNvSpPr>
            <p:nvPr/>
          </p:nvSpPr>
          <p:spPr bwMode="auto">
            <a:xfrm flipH="1">
              <a:off x="672" y="312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Line 12"/>
            <p:cNvSpPr>
              <a:spLocks noChangeShapeType="1"/>
            </p:cNvSpPr>
            <p:nvPr/>
          </p:nvSpPr>
          <p:spPr bwMode="auto">
            <a:xfrm>
              <a:off x="1632" y="264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38" name="Text Box 23"/>
          <p:cNvSpPr txBox="1">
            <a:spLocks noChangeArrowheads="1"/>
          </p:cNvSpPr>
          <p:nvPr/>
        </p:nvSpPr>
        <p:spPr bwMode="auto">
          <a:xfrm>
            <a:off x="1295400" y="5340350"/>
            <a:ext cx="23225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/>
              <a:t>H(L)-H(R)=1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平衡二叉树</a:t>
            </a:r>
          </a:p>
        </p:txBody>
      </p:sp>
      <p:sp>
        <p:nvSpPr>
          <p:cNvPr id="317464" name="Text Box 24"/>
          <p:cNvSpPr txBox="1">
            <a:spLocks noChangeArrowheads="1"/>
          </p:cNvSpPr>
          <p:nvPr/>
        </p:nvSpPr>
        <p:spPr bwMode="auto">
          <a:xfrm>
            <a:off x="5651500" y="5340350"/>
            <a:ext cx="27368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/>
              <a:t>H(L)-H(R)=2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非平衡二叉树</a:t>
            </a:r>
          </a:p>
        </p:txBody>
      </p:sp>
      <p:sp>
        <p:nvSpPr>
          <p:cNvPr id="69640" name="AutoShape 38"/>
          <p:cNvSpPr>
            <a:spLocks noChangeArrowheads="1"/>
          </p:cNvSpPr>
          <p:nvPr/>
        </p:nvSpPr>
        <p:spPr bwMode="auto">
          <a:xfrm>
            <a:off x="785813" y="3671888"/>
            <a:ext cx="1428750" cy="1714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AutoShape 38"/>
          <p:cNvSpPr>
            <a:spLocks noChangeArrowheads="1"/>
          </p:cNvSpPr>
          <p:nvPr/>
        </p:nvSpPr>
        <p:spPr bwMode="auto">
          <a:xfrm>
            <a:off x="2857500" y="3671888"/>
            <a:ext cx="1214438" cy="10001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4143375" y="3224213"/>
            <a:ext cx="4143375" cy="2805112"/>
            <a:chOff x="4143372" y="3124200"/>
            <a:chExt cx="4143404" cy="2805130"/>
          </a:xfrm>
        </p:grpSpPr>
        <p:grpSp>
          <p:nvGrpSpPr>
            <p:cNvPr id="69643" name="Group 13"/>
            <p:cNvGrpSpPr>
              <a:grpSpLocks/>
            </p:cNvGrpSpPr>
            <p:nvPr/>
          </p:nvGrpSpPr>
          <p:grpSpPr bwMode="auto">
            <a:xfrm>
              <a:off x="4495800" y="3124200"/>
              <a:ext cx="3505200" cy="2743200"/>
              <a:chOff x="2592" y="2400"/>
              <a:chExt cx="2208" cy="1728"/>
            </a:xfrm>
          </p:grpSpPr>
          <p:sp>
            <p:nvSpPr>
              <p:cNvPr id="69646" name="Oval 14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ea typeface="宋体" charset="-122"/>
                  </a:rPr>
                  <a:t>5</a:t>
                </a:r>
                <a:endParaRPr lang="en-US" altLang="zh-CN" sz="2400" b="0">
                  <a:ea typeface="宋体" charset="-122"/>
                </a:endParaRPr>
              </a:p>
            </p:txBody>
          </p:sp>
          <p:sp>
            <p:nvSpPr>
              <p:cNvPr id="69647" name="Oval 15"/>
              <p:cNvSpPr>
                <a:spLocks noChangeArrowheads="1"/>
              </p:cNvSpPr>
              <p:nvPr/>
            </p:nvSpPr>
            <p:spPr bwMode="auto">
              <a:xfrm>
                <a:off x="3552" y="288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ea typeface="宋体" charset="-122"/>
                  </a:rPr>
                  <a:t>4</a:t>
                </a:r>
                <a:endParaRPr lang="en-US" altLang="zh-CN" sz="2400" b="0">
                  <a:ea typeface="宋体" charset="-122"/>
                </a:endParaRPr>
              </a:p>
            </p:txBody>
          </p:sp>
          <p:sp>
            <p:nvSpPr>
              <p:cNvPr id="69648" name="Oval 16"/>
              <p:cNvSpPr>
                <a:spLocks noChangeArrowheads="1"/>
              </p:cNvSpPr>
              <p:nvPr/>
            </p:nvSpPr>
            <p:spPr bwMode="auto">
              <a:xfrm>
                <a:off x="4512" y="288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ea typeface="宋体" charset="-122"/>
                  </a:rPr>
                  <a:t>8</a:t>
                </a:r>
                <a:endParaRPr lang="en-US" altLang="zh-CN" sz="2400" b="0">
                  <a:ea typeface="宋体" charset="-122"/>
                </a:endParaRPr>
              </a:p>
            </p:txBody>
          </p:sp>
          <p:sp>
            <p:nvSpPr>
              <p:cNvPr id="69649" name="Oval 17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ea typeface="宋体" charset="-122"/>
                  </a:rPr>
                  <a:t>2</a:t>
                </a:r>
                <a:endParaRPr lang="en-US" altLang="zh-CN" sz="2400" b="0">
                  <a:ea typeface="宋体" charset="-122"/>
                </a:endParaRPr>
              </a:p>
            </p:txBody>
          </p:sp>
          <p:sp>
            <p:nvSpPr>
              <p:cNvPr id="69650" name="Oval 18"/>
              <p:cNvSpPr>
                <a:spLocks noChangeArrowheads="1"/>
              </p:cNvSpPr>
              <p:nvPr/>
            </p:nvSpPr>
            <p:spPr bwMode="auto">
              <a:xfrm>
                <a:off x="2592" y="384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ea typeface="宋体" charset="-122"/>
                  </a:rPr>
                  <a:t>1</a:t>
                </a:r>
                <a:endParaRPr lang="en-US" altLang="zh-CN" sz="2400" b="0">
                  <a:ea typeface="宋体" charset="-122"/>
                </a:endParaRPr>
              </a:p>
            </p:txBody>
          </p:sp>
          <p:sp>
            <p:nvSpPr>
              <p:cNvPr id="69651" name="Line 19"/>
              <p:cNvSpPr>
                <a:spLocks noChangeShapeType="1"/>
              </p:cNvSpPr>
              <p:nvPr/>
            </p:nvSpPr>
            <p:spPr bwMode="auto">
              <a:xfrm flipH="1">
                <a:off x="3792" y="264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2" name="Line 20"/>
              <p:cNvSpPr>
                <a:spLocks noChangeShapeType="1"/>
              </p:cNvSpPr>
              <p:nvPr/>
            </p:nvSpPr>
            <p:spPr bwMode="auto">
              <a:xfrm flipH="1">
                <a:off x="3312" y="312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3" name="Line 21"/>
              <p:cNvSpPr>
                <a:spLocks noChangeShapeType="1"/>
              </p:cNvSpPr>
              <p:nvPr/>
            </p:nvSpPr>
            <p:spPr bwMode="auto">
              <a:xfrm flipH="1">
                <a:off x="2832" y="360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4" name="Line 22"/>
              <p:cNvSpPr>
                <a:spLocks noChangeShapeType="1"/>
              </p:cNvSpPr>
              <p:nvPr/>
            </p:nvSpPr>
            <p:spPr bwMode="auto">
              <a:xfrm>
                <a:off x="4272" y="264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44" name="AutoShape 38"/>
            <p:cNvSpPr>
              <a:spLocks noChangeArrowheads="1"/>
            </p:cNvSpPr>
            <p:nvPr/>
          </p:nvSpPr>
          <p:spPr bwMode="auto">
            <a:xfrm>
              <a:off x="4143372" y="3571876"/>
              <a:ext cx="2500330" cy="2357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AutoShape 38"/>
            <p:cNvSpPr>
              <a:spLocks noChangeArrowheads="1"/>
            </p:cNvSpPr>
            <p:nvPr/>
          </p:nvSpPr>
          <p:spPr bwMode="auto">
            <a:xfrm>
              <a:off x="7072330" y="3643314"/>
              <a:ext cx="1214446" cy="10001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4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62A38-F367-48DA-AA6A-BB671D7C4E63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－构造平衡二叉树</a:t>
            </a:r>
          </a:p>
        </p:txBody>
      </p:sp>
      <p:sp>
        <p:nvSpPr>
          <p:cNvPr id="706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914400"/>
            <a:ext cx="8642350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在插入过程中</a:t>
            </a:r>
            <a:r>
              <a:rPr lang="en-US" altLang="zh-CN" smtClean="0"/>
              <a:t>, </a:t>
            </a:r>
            <a:r>
              <a:rPr lang="zh-CN" altLang="en-US" smtClean="0"/>
              <a:t>采用</a:t>
            </a:r>
            <a:r>
              <a:rPr lang="zh-CN" altLang="en-US" smtClean="0">
                <a:solidFill>
                  <a:srgbClr val="FF0000"/>
                </a:solidFill>
              </a:rPr>
              <a:t>平衡旋转</a:t>
            </a:r>
            <a:r>
              <a:rPr lang="zh-CN" altLang="en-US" smtClean="0"/>
              <a:t>技术</a:t>
            </a:r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669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例如</a:t>
            </a:r>
            <a:r>
              <a:rPr lang="en-US" altLang="zh-CN" dirty="0">
                <a:solidFill>
                  <a:srgbClr val="A50021"/>
                </a:solidFill>
              </a:rPr>
              <a:t>:</a:t>
            </a:r>
            <a:r>
              <a:rPr lang="zh-CN" altLang="en-US" dirty="0">
                <a:solidFill>
                  <a:srgbClr val="A50021"/>
                </a:solidFill>
              </a:rPr>
              <a:t>依次插入的关键字</a:t>
            </a:r>
            <a:r>
              <a:rPr lang="zh-CN" altLang="en-US" dirty="0" smtClean="0">
                <a:solidFill>
                  <a:srgbClr val="A50021"/>
                </a:solidFill>
              </a:rPr>
              <a:t>为</a:t>
            </a:r>
            <a:r>
              <a:rPr lang="en-US" altLang="zh-CN" dirty="0" smtClean="0">
                <a:solidFill>
                  <a:srgbClr val="A50021"/>
                </a:solidFill>
              </a:rPr>
              <a:t>7,  4</a:t>
            </a:r>
            <a:r>
              <a:rPr lang="en-US" altLang="zh-CN" dirty="0">
                <a:solidFill>
                  <a:srgbClr val="A50021"/>
                </a:solidFill>
              </a:rPr>
              <a:t>,  </a:t>
            </a:r>
            <a:r>
              <a:rPr lang="en-US" altLang="zh-CN" dirty="0" smtClean="0">
                <a:solidFill>
                  <a:srgbClr val="A50021"/>
                </a:solidFill>
              </a:rPr>
              <a:t>2</a:t>
            </a:r>
            <a:r>
              <a:rPr lang="en-US" altLang="zh-CN" dirty="0">
                <a:solidFill>
                  <a:srgbClr val="A50021"/>
                </a:solidFill>
              </a:rPr>
              <a:t>,  </a:t>
            </a:r>
            <a:r>
              <a:rPr lang="en-US" altLang="zh-CN" dirty="0" smtClean="0">
                <a:solidFill>
                  <a:srgbClr val="A50021"/>
                </a:solidFill>
              </a:rPr>
              <a:t>8</a:t>
            </a:r>
            <a:r>
              <a:rPr lang="en-US" altLang="zh-CN" dirty="0">
                <a:solidFill>
                  <a:srgbClr val="A50021"/>
                </a:solidFill>
              </a:rPr>
              <a:t>,  </a:t>
            </a:r>
            <a:r>
              <a:rPr lang="en-US" altLang="zh-CN" dirty="0" smtClean="0">
                <a:solidFill>
                  <a:srgbClr val="A50021"/>
                </a:solidFill>
              </a:rPr>
              <a:t>9</a:t>
            </a:r>
            <a:r>
              <a:rPr lang="en-US" altLang="zh-CN" dirty="0">
                <a:solidFill>
                  <a:srgbClr val="A50021"/>
                </a:solidFill>
              </a:rPr>
              <a:t>,  6</a:t>
            </a:r>
          </a:p>
        </p:txBody>
      </p:sp>
      <p:sp>
        <p:nvSpPr>
          <p:cNvPr id="321543" name="Oval 7"/>
          <p:cNvSpPr>
            <a:spLocks noChangeArrowheads="1"/>
          </p:cNvSpPr>
          <p:nvPr/>
        </p:nvSpPr>
        <p:spPr bwMode="auto">
          <a:xfrm>
            <a:off x="1828800" y="31559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 smtClean="0">
                <a:solidFill>
                  <a:srgbClr val="006600"/>
                </a:solidFill>
                <a:ea typeface="宋体" charset="-122"/>
              </a:rPr>
              <a:t>7</a:t>
            </a:r>
            <a:endParaRPr lang="en-US" altLang="zh-CN" sz="2400" b="0" dirty="0">
              <a:ea typeface="宋体" charset="-122"/>
            </a:endParaRPr>
          </a:p>
        </p:txBody>
      </p:sp>
      <p:sp>
        <p:nvSpPr>
          <p:cNvPr id="321544" name="Oval 8"/>
          <p:cNvSpPr>
            <a:spLocks noChangeArrowheads="1"/>
          </p:cNvSpPr>
          <p:nvPr/>
        </p:nvSpPr>
        <p:spPr bwMode="auto">
          <a:xfrm>
            <a:off x="1066800" y="39179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6600"/>
                </a:solidFill>
                <a:ea typeface="宋体" charset="-122"/>
              </a:rPr>
              <a:t>4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321545" name="Oval 9"/>
          <p:cNvSpPr>
            <a:spLocks noChangeArrowheads="1"/>
          </p:cNvSpPr>
          <p:nvPr/>
        </p:nvSpPr>
        <p:spPr bwMode="auto">
          <a:xfrm>
            <a:off x="304800" y="46799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6600"/>
                </a:solidFill>
                <a:ea typeface="宋体" charset="-122"/>
              </a:rPr>
              <a:t>2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321546" name="Line 10"/>
          <p:cNvSpPr>
            <a:spLocks noChangeShapeType="1"/>
          </p:cNvSpPr>
          <p:nvPr/>
        </p:nvSpPr>
        <p:spPr bwMode="auto">
          <a:xfrm flipH="1">
            <a:off x="1447800" y="353695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7" name="Line 11"/>
          <p:cNvSpPr>
            <a:spLocks noChangeShapeType="1"/>
          </p:cNvSpPr>
          <p:nvPr/>
        </p:nvSpPr>
        <p:spPr bwMode="auto">
          <a:xfrm flipH="1">
            <a:off x="685800" y="429895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8" name="AutoShape 12"/>
          <p:cNvSpPr>
            <a:spLocks noChangeArrowheads="1"/>
          </p:cNvSpPr>
          <p:nvPr/>
        </p:nvSpPr>
        <p:spPr bwMode="auto">
          <a:xfrm>
            <a:off x="2667000" y="33528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9" name="Oval 13"/>
          <p:cNvSpPr>
            <a:spLocks noChangeArrowheads="1"/>
          </p:cNvSpPr>
          <p:nvPr/>
        </p:nvSpPr>
        <p:spPr bwMode="auto">
          <a:xfrm>
            <a:off x="3886200" y="26670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6600"/>
                </a:solidFill>
                <a:ea typeface="宋体" charset="-122"/>
              </a:rPr>
              <a:t>4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321550" name="Oval 14"/>
          <p:cNvSpPr>
            <a:spLocks noChangeArrowheads="1"/>
          </p:cNvSpPr>
          <p:nvPr/>
        </p:nvSpPr>
        <p:spPr bwMode="auto">
          <a:xfrm>
            <a:off x="3124200" y="34290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rgbClr val="006600"/>
                </a:solidFill>
                <a:ea typeface="宋体" charset="-122"/>
              </a:rPr>
              <a:t>2</a:t>
            </a:r>
            <a:endParaRPr lang="en-US" altLang="zh-CN" sz="2400" b="0" dirty="0">
              <a:ea typeface="宋体" charset="-122"/>
            </a:endParaRPr>
          </a:p>
        </p:txBody>
      </p:sp>
      <p:sp>
        <p:nvSpPr>
          <p:cNvPr id="321551" name="Line 15"/>
          <p:cNvSpPr>
            <a:spLocks noChangeShapeType="1"/>
          </p:cNvSpPr>
          <p:nvPr/>
        </p:nvSpPr>
        <p:spPr bwMode="auto">
          <a:xfrm flipH="1">
            <a:off x="3505200" y="30480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2" name="Oval 16"/>
          <p:cNvSpPr>
            <a:spLocks noChangeArrowheads="1"/>
          </p:cNvSpPr>
          <p:nvPr/>
        </p:nvSpPr>
        <p:spPr bwMode="auto">
          <a:xfrm>
            <a:off x="4648200" y="34290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 smtClean="0">
                <a:solidFill>
                  <a:srgbClr val="006600"/>
                </a:solidFill>
                <a:ea typeface="宋体" charset="-122"/>
              </a:rPr>
              <a:t>7</a:t>
            </a:r>
            <a:endParaRPr lang="en-US" altLang="zh-CN" sz="2400" b="0" dirty="0">
              <a:ea typeface="宋体" charset="-122"/>
            </a:endParaRPr>
          </a:p>
        </p:txBody>
      </p:sp>
      <p:sp>
        <p:nvSpPr>
          <p:cNvPr id="321553" name="Line 17"/>
          <p:cNvSpPr>
            <a:spLocks noChangeShapeType="1"/>
          </p:cNvSpPr>
          <p:nvPr/>
        </p:nvSpPr>
        <p:spPr bwMode="auto">
          <a:xfrm>
            <a:off x="4267200" y="3048000"/>
            <a:ext cx="4572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4" name="Line 18"/>
          <p:cNvSpPr>
            <a:spLocks noChangeShapeType="1"/>
          </p:cNvSpPr>
          <p:nvPr/>
        </p:nvSpPr>
        <p:spPr bwMode="auto">
          <a:xfrm>
            <a:off x="1371600" y="2698750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5" name="Line 19"/>
          <p:cNvSpPr>
            <a:spLocks noChangeShapeType="1"/>
          </p:cNvSpPr>
          <p:nvPr/>
        </p:nvSpPr>
        <p:spPr bwMode="auto">
          <a:xfrm>
            <a:off x="3505200" y="2286000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6" name="AutoShape 20"/>
          <p:cNvSpPr>
            <a:spLocks noChangeArrowheads="1"/>
          </p:cNvSpPr>
          <p:nvPr/>
        </p:nvSpPr>
        <p:spPr bwMode="auto">
          <a:xfrm>
            <a:off x="5486400" y="278765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8" name="Line 22"/>
          <p:cNvSpPr>
            <a:spLocks noChangeShapeType="1"/>
          </p:cNvSpPr>
          <p:nvPr/>
        </p:nvSpPr>
        <p:spPr bwMode="auto">
          <a:xfrm>
            <a:off x="5029200" y="38100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60" name="Line 24"/>
          <p:cNvSpPr>
            <a:spLocks noChangeShapeType="1"/>
          </p:cNvSpPr>
          <p:nvPr/>
        </p:nvSpPr>
        <p:spPr bwMode="auto">
          <a:xfrm>
            <a:off x="5715000" y="454025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71" name="AutoShape 35"/>
          <p:cNvSpPr>
            <a:spLocks noChangeArrowheads="1"/>
          </p:cNvSpPr>
          <p:nvPr/>
        </p:nvSpPr>
        <p:spPr bwMode="auto">
          <a:xfrm>
            <a:off x="2590800" y="5441950"/>
            <a:ext cx="1524000" cy="838200"/>
          </a:xfrm>
          <a:prstGeom prst="wedgeRoundRectCallout">
            <a:avLst>
              <a:gd name="adj1" fmla="val -53125"/>
              <a:gd name="adj2" fmla="val -116477"/>
              <a:gd name="adj3" fmla="val 16667"/>
            </a:avLst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A50021"/>
                </a:solidFill>
              </a:rPr>
              <a:t>向右旋转</a:t>
            </a:r>
          </a:p>
          <a:p>
            <a:pPr algn="ctr"/>
            <a:r>
              <a:rPr lang="zh-CN" altLang="en-US">
                <a:solidFill>
                  <a:srgbClr val="A50021"/>
                </a:solidFill>
              </a:rPr>
              <a:t>一次</a:t>
            </a:r>
            <a:endParaRPr lang="zh-CN" altLang="en-US"/>
          </a:p>
        </p:txBody>
      </p:sp>
      <p:sp>
        <p:nvSpPr>
          <p:cNvPr id="321572" name="AutoShape 36"/>
          <p:cNvSpPr>
            <a:spLocks noChangeArrowheads="1"/>
          </p:cNvSpPr>
          <p:nvPr/>
        </p:nvSpPr>
        <p:spPr bwMode="auto">
          <a:xfrm>
            <a:off x="6781800" y="5073650"/>
            <a:ext cx="1676400" cy="914400"/>
          </a:xfrm>
          <a:prstGeom prst="wedgeRoundRectCallout">
            <a:avLst>
              <a:gd name="adj1" fmla="val -70074"/>
              <a:gd name="adj2" fmla="val -80731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A50021"/>
                </a:solidFill>
              </a:rPr>
              <a:t>向左旋转</a:t>
            </a:r>
          </a:p>
          <a:p>
            <a:pPr algn="ctr"/>
            <a:r>
              <a:rPr lang="zh-CN" altLang="en-US">
                <a:solidFill>
                  <a:srgbClr val="A50021"/>
                </a:solidFill>
              </a:rPr>
              <a:t>一次</a:t>
            </a:r>
          </a:p>
        </p:txBody>
      </p:sp>
      <p:sp>
        <p:nvSpPr>
          <p:cNvPr id="321557" name="Oval 21"/>
          <p:cNvSpPr>
            <a:spLocks noChangeArrowheads="1"/>
          </p:cNvSpPr>
          <p:nvPr/>
        </p:nvSpPr>
        <p:spPr bwMode="auto">
          <a:xfrm>
            <a:off x="5334000" y="41910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6600"/>
                </a:solidFill>
                <a:ea typeface="宋体" charset="-122"/>
              </a:rPr>
              <a:t>8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321559" name="Oval 23"/>
          <p:cNvSpPr>
            <a:spLocks noChangeArrowheads="1"/>
          </p:cNvSpPr>
          <p:nvPr/>
        </p:nvSpPr>
        <p:spPr bwMode="auto">
          <a:xfrm>
            <a:off x="5943600" y="49212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6600"/>
                </a:solidFill>
                <a:ea typeface="宋体" charset="-122"/>
              </a:rPr>
              <a:t>9</a:t>
            </a:r>
            <a:endParaRPr lang="en-US" altLang="zh-CN" sz="2400" b="0">
              <a:ea typeface="宋体" charset="-122"/>
            </a:endParaRPr>
          </a:p>
        </p:txBody>
      </p:sp>
      <p:sp>
        <p:nvSpPr>
          <p:cNvPr id="321573" name="AutoShape 37"/>
          <p:cNvSpPr>
            <a:spLocks noChangeArrowheads="1"/>
          </p:cNvSpPr>
          <p:nvPr/>
        </p:nvSpPr>
        <p:spPr bwMode="auto">
          <a:xfrm>
            <a:off x="4572000" y="3321050"/>
            <a:ext cx="1981200" cy="2438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74" name="AutoShape 38"/>
          <p:cNvSpPr>
            <a:spLocks noChangeArrowheads="1"/>
          </p:cNvSpPr>
          <p:nvPr/>
        </p:nvSpPr>
        <p:spPr bwMode="auto">
          <a:xfrm>
            <a:off x="228600" y="2971800"/>
            <a:ext cx="2362200" cy="2590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75" name="Text Box 39"/>
          <p:cNvSpPr txBox="1">
            <a:spLocks noChangeArrowheads="1"/>
          </p:cNvSpPr>
          <p:nvPr/>
        </p:nvSpPr>
        <p:spPr bwMode="auto">
          <a:xfrm>
            <a:off x="762000" y="5943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LL</a:t>
            </a:r>
            <a:r>
              <a:rPr lang="zh-CN" altLang="en-US">
                <a:solidFill>
                  <a:srgbClr val="FF0000"/>
                </a:solidFill>
              </a:rPr>
              <a:t>型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6781800" y="2559050"/>
            <a:ext cx="1219200" cy="1219200"/>
            <a:chOff x="4272" y="1920"/>
            <a:chExt cx="768" cy="768"/>
          </a:xfrm>
        </p:grpSpPr>
        <p:sp>
          <p:nvSpPr>
            <p:cNvPr id="70693" name="Oval 43"/>
            <p:cNvSpPr>
              <a:spLocks noChangeArrowheads="1"/>
            </p:cNvSpPr>
            <p:nvPr/>
          </p:nvSpPr>
          <p:spPr bwMode="auto">
            <a:xfrm>
              <a:off x="4752" y="192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4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70694" name="Oval 44"/>
            <p:cNvSpPr>
              <a:spLocks noChangeArrowheads="1"/>
            </p:cNvSpPr>
            <p:nvPr/>
          </p:nvSpPr>
          <p:spPr bwMode="auto">
            <a:xfrm>
              <a:off x="4272" y="240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2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70695" name="Line 45"/>
            <p:cNvSpPr>
              <a:spLocks noChangeShapeType="1"/>
            </p:cNvSpPr>
            <p:nvPr/>
          </p:nvSpPr>
          <p:spPr bwMode="auto">
            <a:xfrm flipH="1">
              <a:off x="4512" y="216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1583" name="Line 47"/>
          <p:cNvSpPr>
            <a:spLocks noChangeShapeType="1"/>
          </p:cNvSpPr>
          <p:nvPr/>
        </p:nvSpPr>
        <p:spPr bwMode="auto">
          <a:xfrm>
            <a:off x="7924800" y="2940050"/>
            <a:ext cx="6096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88" name="Line 52"/>
          <p:cNvSpPr>
            <a:spLocks noChangeShapeType="1"/>
          </p:cNvSpPr>
          <p:nvPr/>
        </p:nvSpPr>
        <p:spPr bwMode="auto">
          <a:xfrm flipH="1">
            <a:off x="7924800" y="370205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89" name="Line 53"/>
          <p:cNvSpPr>
            <a:spLocks noChangeShapeType="1"/>
          </p:cNvSpPr>
          <p:nvPr/>
        </p:nvSpPr>
        <p:spPr bwMode="auto">
          <a:xfrm>
            <a:off x="8534400" y="3702050"/>
            <a:ext cx="6096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85" name="Oval 49"/>
          <p:cNvSpPr>
            <a:spLocks noChangeArrowheads="1"/>
          </p:cNvSpPr>
          <p:nvPr/>
        </p:nvSpPr>
        <p:spPr bwMode="auto">
          <a:xfrm>
            <a:off x="7620000" y="40830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 smtClean="0">
                <a:solidFill>
                  <a:srgbClr val="006600"/>
                </a:solidFill>
                <a:ea typeface="宋体" charset="-122"/>
              </a:rPr>
              <a:t>7</a:t>
            </a:r>
            <a:endParaRPr lang="en-US" altLang="zh-CN" sz="2400" b="0" dirty="0">
              <a:ea typeface="宋体" charset="-122"/>
            </a:endParaRPr>
          </a:p>
        </p:txBody>
      </p:sp>
      <p:sp>
        <p:nvSpPr>
          <p:cNvPr id="321586" name="Oval 50"/>
          <p:cNvSpPr>
            <a:spLocks noChangeArrowheads="1"/>
          </p:cNvSpPr>
          <p:nvPr/>
        </p:nvSpPr>
        <p:spPr bwMode="auto">
          <a:xfrm>
            <a:off x="8686800" y="40830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rgbClr val="006600"/>
                </a:solidFill>
                <a:ea typeface="宋体" charset="-122"/>
              </a:rPr>
              <a:t>9</a:t>
            </a:r>
            <a:endParaRPr lang="en-US" altLang="zh-CN" sz="2400" b="0" dirty="0">
              <a:ea typeface="宋体" charset="-122"/>
            </a:endParaRPr>
          </a:p>
        </p:txBody>
      </p:sp>
      <p:sp>
        <p:nvSpPr>
          <p:cNvPr id="321584" name="Oval 48"/>
          <p:cNvSpPr>
            <a:spLocks noChangeArrowheads="1"/>
          </p:cNvSpPr>
          <p:nvPr/>
        </p:nvSpPr>
        <p:spPr bwMode="auto">
          <a:xfrm>
            <a:off x="8229600" y="332105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rgbClr val="006600"/>
                </a:solidFill>
                <a:ea typeface="宋体" charset="-122"/>
              </a:rPr>
              <a:t>8</a:t>
            </a:r>
            <a:endParaRPr lang="en-US" altLang="zh-CN" sz="2400" b="0" dirty="0">
              <a:ea typeface="宋体" charset="-122"/>
            </a:endParaRPr>
          </a:p>
        </p:txBody>
      </p:sp>
      <p:sp>
        <p:nvSpPr>
          <p:cNvPr id="321591" name="Text Box 55"/>
          <p:cNvSpPr txBox="1">
            <a:spLocks noChangeArrowheads="1"/>
          </p:cNvSpPr>
          <p:nvPr/>
        </p:nvSpPr>
        <p:spPr bwMode="auto">
          <a:xfrm>
            <a:off x="5334000" y="5943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RR</a:t>
            </a:r>
            <a:r>
              <a:rPr lang="zh-CN" altLang="en-US">
                <a:solidFill>
                  <a:srgbClr val="FF0000"/>
                </a:solidFill>
              </a:rPr>
              <a:t>型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3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3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 autoUpdateAnimBg="0"/>
      <p:bldP spid="321543" grpId="0" animBg="1" autoUpdateAnimBg="0"/>
      <p:bldP spid="321544" grpId="0" animBg="1" autoUpdateAnimBg="0"/>
      <p:bldP spid="321545" grpId="0" animBg="1" autoUpdateAnimBg="0"/>
      <p:bldP spid="321546" grpId="0" animBg="1"/>
      <p:bldP spid="321547" grpId="0" animBg="1"/>
      <p:bldP spid="321548" grpId="0" animBg="1"/>
      <p:bldP spid="321549" grpId="0" animBg="1" autoUpdateAnimBg="0"/>
      <p:bldP spid="321550" grpId="0" animBg="1" autoUpdateAnimBg="0"/>
      <p:bldP spid="321551" grpId="0" animBg="1"/>
      <p:bldP spid="321552" grpId="0" animBg="1" autoUpdateAnimBg="0"/>
      <p:bldP spid="321553" grpId="0" animBg="1"/>
      <p:bldP spid="321554" grpId="0" animBg="1"/>
      <p:bldP spid="321555" grpId="0" animBg="1"/>
      <p:bldP spid="321556" grpId="0" animBg="1"/>
      <p:bldP spid="321558" grpId="0" animBg="1"/>
      <p:bldP spid="321560" grpId="0" animBg="1"/>
      <p:bldP spid="321571" grpId="0" animBg="1" autoUpdateAnimBg="0"/>
      <p:bldP spid="321572" grpId="0" animBg="1" autoUpdateAnimBg="0"/>
      <p:bldP spid="321557" grpId="0" animBg="1" autoUpdateAnimBg="0"/>
      <p:bldP spid="321559" grpId="0" animBg="1" autoUpdateAnimBg="0"/>
      <p:bldP spid="321573" grpId="0" animBg="1"/>
      <p:bldP spid="321574" grpId="0" animBg="1"/>
      <p:bldP spid="321575" grpId="0" autoUpdateAnimBg="0"/>
      <p:bldP spid="321583" grpId="0" animBg="1"/>
      <p:bldP spid="321588" grpId="0" animBg="1"/>
      <p:bldP spid="321589" grpId="0" animBg="1"/>
      <p:bldP spid="321585" grpId="0" animBg="1" autoUpdateAnimBg="0"/>
      <p:bldP spid="321586" grpId="0" animBg="1" autoUpdateAnimBg="0"/>
      <p:bldP spid="321584" grpId="0" animBg="1" autoUpdateAnimBg="0"/>
      <p:bldP spid="3215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D603F-083E-4444-9864-5EEFF13A8219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如何进行查找？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查找的方法</a:t>
            </a:r>
            <a:r>
              <a:rPr lang="zh-CN" altLang="en-US" dirty="0" smtClean="0">
                <a:solidFill>
                  <a:srgbClr val="A50021"/>
                </a:solidFill>
              </a:rPr>
              <a:t>取决于查找表的结构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 由于查找表中的数据元素之间不存在明显的组织规律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因此不便于查找。</a:t>
            </a:r>
          </a:p>
          <a:p>
            <a:pPr eaLnBrk="1" hangingPunct="1"/>
            <a:r>
              <a:rPr lang="zh-CN" altLang="en-US" dirty="0" smtClean="0"/>
              <a:t>为了提高查找的效率</a:t>
            </a:r>
            <a:r>
              <a:rPr lang="en-US" altLang="zh-CN" dirty="0" smtClean="0"/>
              <a:t>, </a:t>
            </a:r>
            <a:r>
              <a:rPr lang="zh-CN" altLang="en-US" dirty="0" smtClean="0"/>
              <a:t> 需要在查找表中的元素之间人为地 附加某种确定的关系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换句话说</a:t>
            </a:r>
            <a:r>
              <a:rPr lang="en-US" altLang="zh-CN" dirty="0" smtClean="0"/>
              <a:t>, 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A50021"/>
                </a:solidFill>
              </a:rPr>
              <a:t>用另外一种结构来表示查找表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E730E-3A11-426A-BEF2-92AA59B6091B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408584" name="Line 8"/>
          <p:cNvSpPr>
            <a:spLocks noChangeShapeType="1"/>
          </p:cNvSpPr>
          <p:nvPr/>
        </p:nvSpPr>
        <p:spPr bwMode="auto">
          <a:xfrm flipH="1">
            <a:off x="762000" y="34290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90" name="AutoShape 14"/>
          <p:cNvSpPr>
            <a:spLocks noChangeArrowheads="1"/>
          </p:cNvSpPr>
          <p:nvPr/>
        </p:nvSpPr>
        <p:spPr bwMode="auto">
          <a:xfrm>
            <a:off x="2428875" y="5143500"/>
            <a:ext cx="3124200" cy="914400"/>
          </a:xfrm>
          <a:prstGeom prst="wedgeRoundRectCallout">
            <a:avLst>
              <a:gd name="adj1" fmla="val -6065"/>
              <a:gd name="adj2" fmla="val -143185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A50021"/>
                </a:solidFill>
              </a:rPr>
              <a:t>右子树先向右旋转</a:t>
            </a:r>
          </a:p>
        </p:txBody>
      </p:sp>
      <p:grpSp>
        <p:nvGrpSpPr>
          <p:cNvPr id="71685" name="Group 25"/>
          <p:cNvGrpSpPr>
            <a:grpSpLocks/>
          </p:cNvGrpSpPr>
          <p:nvPr/>
        </p:nvGrpSpPr>
        <p:grpSpPr bwMode="auto">
          <a:xfrm>
            <a:off x="304800" y="1600200"/>
            <a:ext cx="2362200" cy="1981200"/>
            <a:chOff x="1296" y="1104"/>
            <a:chExt cx="1488" cy="1248"/>
          </a:xfrm>
        </p:grpSpPr>
        <p:grpSp>
          <p:nvGrpSpPr>
            <p:cNvPr id="71715" name="Group 15"/>
            <p:cNvGrpSpPr>
              <a:grpSpLocks/>
            </p:cNvGrpSpPr>
            <p:nvPr/>
          </p:nvGrpSpPr>
          <p:grpSpPr bwMode="auto">
            <a:xfrm>
              <a:off x="1296" y="1104"/>
              <a:ext cx="768" cy="768"/>
              <a:chOff x="4272" y="1920"/>
              <a:chExt cx="768" cy="768"/>
            </a:xfrm>
          </p:grpSpPr>
          <p:sp>
            <p:nvSpPr>
              <p:cNvPr id="71722" name="Oval 16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006600"/>
                    </a:solidFill>
                    <a:ea typeface="宋体" charset="-122"/>
                  </a:rPr>
                  <a:t>4</a:t>
                </a:r>
                <a:endParaRPr lang="en-US" altLang="zh-CN" sz="2400" b="0">
                  <a:ea typeface="宋体" charset="-122"/>
                </a:endParaRPr>
              </a:p>
            </p:txBody>
          </p:sp>
          <p:sp>
            <p:nvSpPr>
              <p:cNvPr id="71723" name="Oval 17"/>
              <p:cNvSpPr>
                <a:spLocks noChangeArrowheads="1"/>
              </p:cNvSpPr>
              <p:nvPr/>
            </p:nvSpPr>
            <p:spPr bwMode="auto">
              <a:xfrm>
                <a:off x="4272" y="2400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006600"/>
                    </a:solidFill>
                    <a:ea typeface="宋体" charset="-122"/>
                  </a:rPr>
                  <a:t>2</a:t>
                </a:r>
                <a:endParaRPr lang="en-US" altLang="zh-CN" sz="2400" b="0">
                  <a:ea typeface="宋体" charset="-122"/>
                </a:endParaRPr>
              </a:p>
            </p:txBody>
          </p:sp>
          <p:sp>
            <p:nvSpPr>
              <p:cNvPr id="71724" name="Line 18"/>
              <p:cNvSpPr>
                <a:spLocks noChangeShapeType="1"/>
              </p:cNvSpPr>
              <p:nvPr/>
            </p:nvSpPr>
            <p:spPr bwMode="auto">
              <a:xfrm flipH="1">
                <a:off x="4512" y="2160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16" name="Line 19"/>
            <p:cNvSpPr>
              <a:spLocks noChangeShapeType="1"/>
            </p:cNvSpPr>
            <p:nvPr/>
          </p:nvSpPr>
          <p:spPr bwMode="auto">
            <a:xfrm>
              <a:off x="2016" y="1344"/>
              <a:ext cx="38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7" name="Line 20"/>
            <p:cNvSpPr>
              <a:spLocks noChangeShapeType="1"/>
            </p:cNvSpPr>
            <p:nvPr/>
          </p:nvSpPr>
          <p:spPr bwMode="auto">
            <a:xfrm flipH="1">
              <a:off x="2016" y="1824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8" name="Line 21"/>
            <p:cNvSpPr>
              <a:spLocks noChangeShapeType="1"/>
            </p:cNvSpPr>
            <p:nvPr/>
          </p:nvSpPr>
          <p:spPr bwMode="auto">
            <a:xfrm>
              <a:off x="2400" y="1824"/>
              <a:ext cx="38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9" name="Oval 22"/>
            <p:cNvSpPr>
              <a:spLocks noChangeArrowheads="1"/>
            </p:cNvSpPr>
            <p:nvPr/>
          </p:nvSpPr>
          <p:spPr bwMode="auto">
            <a:xfrm>
              <a:off x="1824" y="2064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dirty="0" smtClean="0">
                  <a:solidFill>
                    <a:srgbClr val="006600"/>
                  </a:solidFill>
                  <a:ea typeface="宋体" charset="-122"/>
                </a:rPr>
                <a:t>7</a:t>
              </a:r>
              <a:endParaRPr lang="en-US" altLang="zh-CN" sz="2400" b="0" dirty="0">
                <a:ea typeface="宋体" charset="-122"/>
              </a:endParaRPr>
            </a:p>
          </p:txBody>
        </p:sp>
        <p:sp>
          <p:nvSpPr>
            <p:cNvPr id="71720" name="Oval 23"/>
            <p:cNvSpPr>
              <a:spLocks noChangeArrowheads="1"/>
            </p:cNvSpPr>
            <p:nvPr/>
          </p:nvSpPr>
          <p:spPr bwMode="auto">
            <a:xfrm>
              <a:off x="2496" y="2064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9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71721" name="Oval 24"/>
            <p:cNvSpPr>
              <a:spLocks noChangeArrowheads="1"/>
            </p:cNvSpPr>
            <p:nvPr/>
          </p:nvSpPr>
          <p:spPr bwMode="auto">
            <a:xfrm>
              <a:off x="2208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8</a:t>
              </a:r>
              <a:endParaRPr lang="en-US" altLang="zh-CN" sz="2400" b="0">
                <a:ea typeface="宋体" charset="-122"/>
              </a:endParaRPr>
            </a:p>
          </p:txBody>
        </p:sp>
      </p:grpSp>
      <p:sp>
        <p:nvSpPr>
          <p:cNvPr id="71686" name="Text Box 26"/>
          <p:cNvSpPr txBox="1">
            <a:spLocks noChangeArrowheads="1"/>
          </p:cNvSpPr>
          <p:nvPr/>
        </p:nvSpPr>
        <p:spPr bwMode="auto">
          <a:xfrm>
            <a:off x="304800" y="327025"/>
            <a:ext cx="669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例如</a:t>
            </a:r>
            <a:r>
              <a:rPr lang="en-US" altLang="zh-CN" dirty="0">
                <a:solidFill>
                  <a:srgbClr val="A50021"/>
                </a:solidFill>
              </a:rPr>
              <a:t>:</a:t>
            </a:r>
            <a:r>
              <a:rPr lang="zh-CN" altLang="en-US" dirty="0">
                <a:solidFill>
                  <a:srgbClr val="A50021"/>
                </a:solidFill>
              </a:rPr>
              <a:t>依次插入的关键字</a:t>
            </a:r>
            <a:r>
              <a:rPr lang="zh-CN" altLang="en-US" dirty="0" smtClean="0">
                <a:solidFill>
                  <a:srgbClr val="A50021"/>
                </a:solidFill>
              </a:rPr>
              <a:t>为</a:t>
            </a:r>
            <a:r>
              <a:rPr lang="en-US" altLang="zh-CN" dirty="0" smtClean="0">
                <a:solidFill>
                  <a:srgbClr val="A50021"/>
                </a:solidFill>
              </a:rPr>
              <a:t>7,  </a:t>
            </a:r>
            <a:r>
              <a:rPr lang="en-US" altLang="zh-CN" dirty="0">
                <a:solidFill>
                  <a:srgbClr val="A50021"/>
                </a:solidFill>
              </a:rPr>
              <a:t>4,  2,  8,  9,  6</a:t>
            </a:r>
          </a:p>
        </p:txBody>
      </p:sp>
      <p:sp>
        <p:nvSpPr>
          <p:cNvPr id="408582" name="Oval 6"/>
          <p:cNvSpPr>
            <a:spLocks noChangeArrowheads="1"/>
          </p:cNvSpPr>
          <p:nvPr/>
        </p:nvSpPr>
        <p:spPr bwMode="auto">
          <a:xfrm>
            <a:off x="457200" y="3810000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rgbClr val="006600"/>
                </a:solidFill>
                <a:ea typeface="宋体" charset="-122"/>
              </a:rPr>
              <a:t>6</a:t>
            </a:r>
            <a:endParaRPr lang="en-US" altLang="zh-CN" sz="2400" b="0" dirty="0">
              <a:ea typeface="宋体" charset="-122"/>
            </a:endParaRPr>
          </a:p>
        </p:txBody>
      </p:sp>
      <p:sp>
        <p:nvSpPr>
          <p:cNvPr id="408604" name="Text Box 28"/>
          <p:cNvSpPr txBox="1">
            <a:spLocks noChangeArrowheads="1"/>
          </p:cNvSpPr>
          <p:nvPr/>
        </p:nvSpPr>
        <p:spPr bwMode="auto">
          <a:xfrm>
            <a:off x="571500" y="52863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RL</a:t>
            </a:r>
            <a:r>
              <a:rPr lang="zh-CN" altLang="en-US" dirty="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408605" name="AutoShape 29"/>
          <p:cNvSpPr>
            <a:spLocks noChangeArrowheads="1"/>
          </p:cNvSpPr>
          <p:nvPr/>
        </p:nvSpPr>
        <p:spPr bwMode="auto">
          <a:xfrm>
            <a:off x="152400" y="1371600"/>
            <a:ext cx="26670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10400" y="2743200"/>
            <a:ext cx="801688" cy="914400"/>
            <a:chOff x="7010400" y="2743200"/>
            <a:chExt cx="801688" cy="914400"/>
          </a:xfrm>
        </p:grpSpPr>
        <p:sp>
          <p:nvSpPr>
            <p:cNvPr id="71706" name="Line 51"/>
            <p:cNvSpPr>
              <a:spLocks noChangeShapeType="1"/>
            </p:cNvSpPr>
            <p:nvPr/>
          </p:nvSpPr>
          <p:spPr bwMode="auto">
            <a:xfrm>
              <a:off x="7010400" y="2743200"/>
              <a:ext cx="573088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9" name="Oval 44"/>
            <p:cNvSpPr>
              <a:spLocks noChangeArrowheads="1"/>
            </p:cNvSpPr>
            <p:nvPr/>
          </p:nvSpPr>
          <p:spPr bwMode="auto">
            <a:xfrm>
              <a:off x="7354888" y="32004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dirty="0">
                  <a:solidFill>
                    <a:srgbClr val="006600"/>
                  </a:solidFill>
                  <a:ea typeface="宋体" charset="-122"/>
                </a:rPr>
                <a:t>6</a:t>
              </a:r>
              <a:endParaRPr lang="en-US" altLang="zh-CN" sz="2400" b="0" dirty="0">
                <a:ea typeface="宋体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72200" y="2057400"/>
            <a:ext cx="1371600" cy="1600200"/>
            <a:chOff x="6172200" y="2057400"/>
            <a:chExt cx="1371600" cy="1600200"/>
          </a:xfrm>
        </p:grpSpPr>
        <p:sp>
          <p:nvSpPr>
            <p:cNvPr id="71707" name="Line 42"/>
            <p:cNvSpPr>
              <a:spLocks noChangeShapeType="1"/>
            </p:cNvSpPr>
            <p:nvPr/>
          </p:nvSpPr>
          <p:spPr bwMode="auto">
            <a:xfrm flipH="1">
              <a:off x="6477000" y="2057400"/>
              <a:ext cx="1066800" cy="12192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3" name="Oval 48"/>
            <p:cNvSpPr>
              <a:spLocks noChangeArrowheads="1"/>
            </p:cNvSpPr>
            <p:nvPr/>
          </p:nvSpPr>
          <p:spPr bwMode="auto">
            <a:xfrm>
              <a:off x="6705600" y="24384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4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71714" name="Oval 49"/>
            <p:cNvSpPr>
              <a:spLocks noChangeArrowheads="1"/>
            </p:cNvSpPr>
            <p:nvPr/>
          </p:nvSpPr>
          <p:spPr bwMode="auto">
            <a:xfrm>
              <a:off x="6172200" y="32004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2</a:t>
              </a:r>
              <a:endParaRPr lang="en-US" altLang="zh-CN" sz="2400" b="0">
                <a:ea typeface="宋体" charset="-122"/>
              </a:endParaRP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2895600" y="1752600"/>
            <a:ext cx="3124200" cy="2743200"/>
            <a:chOff x="1824" y="1104"/>
            <a:chExt cx="1968" cy="1728"/>
          </a:xfrm>
        </p:grpSpPr>
        <p:grpSp>
          <p:nvGrpSpPr>
            <p:cNvPr id="71693" name="Group 54"/>
            <p:cNvGrpSpPr>
              <a:grpSpLocks/>
            </p:cNvGrpSpPr>
            <p:nvPr/>
          </p:nvGrpSpPr>
          <p:grpSpPr bwMode="auto">
            <a:xfrm>
              <a:off x="1824" y="1104"/>
              <a:ext cx="1920" cy="1632"/>
              <a:chOff x="1824" y="1104"/>
              <a:chExt cx="1920" cy="1632"/>
            </a:xfrm>
          </p:grpSpPr>
          <p:grpSp>
            <p:nvGrpSpPr>
              <p:cNvPr id="71695" name="Group 31"/>
              <p:cNvGrpSpPr>
                <a:grpSpLocks/>
              </p:cNvGrpSpPr>
              <p:nvPr/>
            </p:nvGrpSpPr>
            <p:grpSpPr bwMode="auto">
              <a:xfrm>
                <a:off x="1824" y="1104"/>
                <a:ext cx="768" cy="768"/>
                <a:chOff x="4272" y="1920"/>
                <a:chExt cx="768" cy="768"/>
              </a:xfrm>
            </p:grpSpPr>
            <p:sp>
              <p:nvSpPr>
                <p:cNvPr id="71703" name="Oval 32"/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288" cy="288"/>
                </a:xfrm>
                <a:prstGeom prst="ellipse">
                  <a:avLst/>
                </a:prstGeom>
                <a:solidFill>
                  <a:srgbClr val="CCFFCC"/>
                </a:solidFill>
                <a:ln w="19050">
                  <a:solidFill>
                    <a:srgbClr val="00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>
                      <a:solidFill>
                        <a:srgbClr val="006600"/>
                      </a:solidFill>
                      <a:ea typeface="宋体" charset="-122"/>
                    </a:rPr>
                    <a:t>4</a:t>
                  </a:r>
                  <a:endParaRPr lang="en-US" altLang="zh-CN" sz="2400" b="0">
                    <a:ea typeface="宋体" charset="-122"/>
                  </a:endParaRPr>
                </a:p>
              </p:txBody>
            </p:sp>
            <p:sp>
              <p:nvSpPr>
                <p:cNvPr id="71704" name="Oval 33"/>
                <p:cNvSpPr>
                  <a:spLocks noChangeArrowheads="1"/>
                </p:cNvSpPr>
                <p:nvPr/>
              </p:nvSpPr>
              <p:spPr bwMode="auto">
                <a:xfrm>
                  <a:off x="4272" y="2400"/>
                  <a:ext cx="288" cy="288"/>
                </a:xfrm>
                <a:prstGeom prst="ellipse">
                  <a:avLst/>
                </a:prstGeom>
                <a:solidFill>
                  <a:srgbClr val="CCFFCC"/>
                </a:solidFill>
                <a:ln w="19050">
                  <a:solidFill>
                    <a:srgbClr val="00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>
                      <a:solidFill>
                        <a:srgbClr val="006600"/>
                      </a:solidFill>
                      <a:ea typeface="宋体" charset="-122"/>
                    </a:rPr>
                    <a:t>2</a:t>
                  </a:r>
                  <a:endParaRPr lang="en-US" altLang="zh-CN" sz="2400" b="0">
                    <a:ea typeface="宋体" charset="-122"/>
                  </a:endParaRPr>
                </a:p>
              </p:txBody>
            </p:sp>
            <p:sp>
              <p:nvSpPr>
                <p:cNvPr id="71705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512" y="2160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696" name="Line 35"/>
              <p:cNvSpPr>
                <a:spLocks noChangeShapeType="1"/>
              </p:cNvSpPr>
              <p:nvPr/>
            </p:nvSpPr>
            <p:spPr bwMode="auto">
              <a:xfrm>
                <a:off x="2544" y="1344"/>
                <a:ext cx="384" cy="38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7" name="Line 36"/>
              <p:cNvSpPr>
                <a:spLocks noChangeShapeType="1"/>
              </p:cNvSpPr>
              <p:nvPr/>
            </p:nvSpPr>
            <p:spPr bwMode="auto">
              <a:xfrm flipH="1">
                <a:off x="2544" y="1824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8" name="Line 37"/>
              <p:cNvSpPr>
                <a:spLocks noChangeShapeType="1"/>
              </p:cNvSpPr>
              <p:nvPr/>
            </p:nvSpPr>
            <p:spPr bwMode="auto">
              <a:xfrm>
                <a:off x="2976" y="1824"/>
                <a:ext cx="624" cy="67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9" name="Oval 38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dirty="0">
                    <a:solidFill>
                      <a:srgbClr val="006600"/>
                    </a:solidFill>
                    <a:ea typeface="宋体" charset="-122"/>
                  </a:rPr>
                  <a:t>6</a:t>
                </a:r>
                <a:endParaRPr lang="en-US" altLang="zh-CN" sz="2400" b="0" dirty="0">
                  <a:ea typeface="宋体" charset="-122"/>
                </a:endParaRPr>
              </a:p>
            </p:txBody>
          </p:sp>
          <p:sp>
            <p:nvSpPr>
              <p:cNvPr id="71700" name="Oval 39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006600"/>
                    </a:solidFill>
                    <a:ea typeface="宋体" charset="-122"/>
                  </a:rPr>
                  <a:t>9</a:t>
                </a:r>
                <a:endParaRPr lang="en-US" altLang="zh-CN" sz="2400" b="0">
                  <a:ea typeface="宋体" charset="-122"/>
                </a:endParaRPr>
              </a:p>
            </p:txBody>
          </p:sp>
          <p:sp>
            <p:nvSpPr>
              <p:cNvPr id="71701" name="Oval 40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dirty="0" smtClean="0">
                    <a:solidFill>
                      <a:srgbClr val="006600"/>
                    </a:solidFill>
                    <a:ea typeface="宋体" charset="-122"/>
                  </a:rPr>
                  <a:t>7</a:t>
                </a:r>
                <a:endParaRPr lang="en-US" altLang="zh-CN" sz="2400" b="0" dirty="0">
                  <a:ea typeface="宋体" charset="-122"/>
                </a:endParaRPr>
              </a:p>
            </p:txBody>
          </p:sp>
          <p:sp>
            <p:nvSpPr>
              <p:cNvPr id="71702" name="Oval 41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dirty="0">
                    <a:solidFill>
                      <a:srgbClr val="006600"/>
                    </a:solidFill>
                    <a:ea typeface="宋体" charset="-122"/>
                  </a:rPr>
                  <a:t>8</a:t>
                </a:r>
                <a:endParaRPr lang="en-US" altLang="zh-CN" sz="2400" b="0" dirty="0">
                  <a:ea typeface="宋体" charset="-122"/>
                </a:endParaRPr>
              </a:p>
            </p:txBody>
          </p:sp>
        </p:grpSp>
        <p:sp>
          <p:nvSpPr>
            <p:cNvPr id="71694" name="AutoShape 53"/>
            <p:cNvSpPr>
              <a:spLocks noChangeArrowheads="1"/>
            </p:cNvSpPr>
            <p:nvPr/>
          </p:nvSpPr>
          <p:spPr bwMode="auto">
            <a:xfrm>
              <a:off x="2304" y="1488"/>
              <a:ext cx="1488" cy="1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5857875" y="5143500"/>
            <a:ext cx="3124200" cy="914400"/>
          </a:xfrm>
          <a:prstGeom prst="wedgeRoundRectCallout">
            <a:avLst>
              <a:gd name="adj1" fmla="val -282"/>
              <a:gd name="adj2" fmla="val -181116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A50021"/>
                </a:solidFill>
              </a:rPr>
              <a:t>整棵树再向左旋转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391400" y="1676400"/>
            <a:ext cx="1600200" cy="1828800"/>
            <a:chOff x="7391400" y="1676400"/>
            <a:chExt cx="1600200" cy="1828800"/>
          </a:xfrm>
        </p:grpSpPr>
        <p:sp>
          <p:nvSpPr>
            <p:cNvPr id="71708" name="Line 43"/>
            <p:cNvSpPr>
              <a:spLocks noChangeShapeType="1"/>
            </p:cNvSpPr>
            <p:nvPr/>
          </p:nvSpPr>
          <p:spPr bwMode="auto">
            <a:xfrm>
              <a:off x="7772400" y="2057400"/>
              <a:ext cx="990600" cy="1066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0" name="Oval 45"/>
            <p:cNvSpPr>
              <a:spLocks noChangeArrowheads="1"/>
            </p:cNvSpPr>
            <p:nvPr/>
          </p:nvSpPr>
          <p:spPr bwMode="auto">
            <a:xfrm>
              <a:off x="8534400" y="30480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9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71711" name="Oval 46"/>
            <p:cNvSpPr>
              <a:spLocks noChangeArrowheads="1"/>
            </p:cNvSpPr>
            <p:nvPr/>
          </p:nvSpPr>
          <p:spPr bwMode="auto">
            <a:xfrm>
              <a:off x="7391400" y="16764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dirty="0" smtClean="0">
                  <a:solidFill>
                    <a:srgbClr val="006600"/>
                  </a:solidFill>
                  <a:ea typeface="宋体" charset="-122"/>
                </a:rPr>
                <a:t>7</a:t>
              </a:r>
              <a:endParaRPr lang="en-US" altLang="zh-CN" sz="2400" b="0" dirty="0">
                <a:ea typeface="宋体" charset="-122"/>
              </a:endParaRPr>
            </a:p>
          </p:txBody>
        </p:sp>
        <p:sp>
          <p:nvSpPr>
            <p:cNvPr id="71712" name="Oval 47"/>
            <p:cNvSpPr>
              <a:spLocks noChangeArrowheads="1"/>
            </p:cNvSpPr>
            <p:nvPr/>
          </p:nvSpPr>
          <p:spPr bwMode="auto">
            <a:xfrm>
              <a:off x="7924800" y="23622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8</a:t>
              </a:r>
              <a:endParaRPr lang="en-US" altLang="zh-CN" sz="2400" b="0">
                <a:ea typeface="宋体" charset="-122"/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4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4" grpId="0" animBg="1"/>
      <p:bldP spid="408590" grpId="0" animBg="1" autoUpdateAnimBg="0"/>
      <p:bldP spid="408582" grpId="0" animBg="1" autoUpdateAnimBg="0"/>
      <p:bldP spid="408604" grpId="0" autoUpdateAnimBg="0"/>
      <p:bldP spid="408605" grpId="0" animBg="1"/>
      <p:bldP spid="46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043608" y="2852936"/>
            <a:ext cx="801688" cy="914400"/>
            <a:chOff x="7010400" y="2743200"/>
            <a:chExt cx="801688" cy="914400"/>
          </a:xfrm>
        </p:grpSpPr>
        <p:sp>
          <p:nvSpPr>
            <p:cNvPr id="6" name="Line 51"/>
            <p:cNvSpPr>
              <a:spLocks noChangeShapeType="1"/>
            </p:cNvSpPr>
            <p:nvPr/>
          </p:nvSpPr>
          <p:spPr bwMode="auto">
            <a:xfrm>
              <a:off x="7010400" y="2743200"/>
              <a:ext cx="573088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44"/>
            <p:cNvSpPr>
              <a:spLocks noChangeArrowheads="1"/>
            </p:cNvSpPr>
            <p:nvPr/>
          </p:nvSpPr>
          <p:spPr bwMode="auto">
            <a:xfrm>
              <a:off x="7354888" y="32004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dirty="0">
                  <a:solidFill>
                    <a:srgbClr val="006600"/>
                  </a:solidFill>
                  <a:ea typeface="宋体" charset="-122"/>
                </a:rPr>
                <a:t>6</a:t>
              </a:r>
              <a:endParaRPr lang="en-US" altLang="zh-CN" sz="2400" b="0" dirty="0">
                <a:ea typeface="宋体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5408" y="2167136"/>
            <a:ext cx="1371600" cy="1600200"/>
            <a:chOff x="6172200" y="2057400"/>
            <a:chExt cx="1371600" cy="1600200"/>
          </a:xfrm>
        </p:grpSpPr>
        <p:sp>
          <p:nvSpPr>
            <p:cNvPr id="9" name="Line 42"/>
            <p:cNvSpPr>
              <a:spLocks noChangeShapeType="1"/>
            </p:cNvSpPr>
            <p:nvPr/>
          </p:nvSpPr>
          <p:spPr bwMode="auto">
            <a:xfrm flipH="1">
              <a:off x="6477000" y="2057400"/>
              <a:ext cx="1066800" cy="12192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48"/>
            <p:cNvSpPr>
              <a:spLocks noChangeArrowheads="1"/>
            </p:cNvSpPr>
            <p:nvPr/>
          </p:nvSpPr>
          <p:spPr bwMode="auto">
            <a:xfrm>
              <a:off x="6705600" y="24384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4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1" name="Oval 49"/>
            <p:cNvSpPr>
              <a:spLocks noChangeArrowheads="1"/>
            </p:cNvSpPr>
            <p:nvPr/>
          </p:nvSpPr>
          <p:spPr bwMode="auto">
            <a:xfrm>
              <a:off x="6172200" y="32004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2</a:t>
              </a:r>
              <a:endParaRPr lang="en-US" altLang="zh-CN" sz="2400" b="0">
                <a:ea typeface="宋体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24608" y="1786136"/>
            <a:ext cx="1600200" cy="1828800"/>
            <a:chOff x="7391400" y="1676400"/>
            <a:chExt cx="1600200" cy="1828800"/>
          </a:xfrm>
        </p:grpSpPr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7772400" y="2057400"/>
              <a:ext cx="990600" cy="1066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45"/>
            <p:cNvSpPr>
              <a:spLocks noChangeArrowheads="1"/>
            </p:cNvSpPr>
            <p:nvPr/>
          </p:nvSpPr>
          <p:spPr bwMode="auto">
            <a:xfrm>
              <a:off x="8534400" y="30480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9</a:t>
              </a:r>
              <a:endParaRPr lang="en-US" altLang="zh-CN" sz="2400" b="0">
                <a:ea typeface="宋体" charset="-122"/>
              </a:endParaRPr>
            </a:p>
          </p:txBody>
        </p:sp>
        <p:sp>
          <p:nvSpPr>
            <p:cNvPr id="15" name="Oval 46"/>
            <p:cNvSpPr>
              <a:spLocks noChangeArrowheads="1"/>
            </p:cNvSpPr>
            <p:nvPr/>
          </p:nvSpPr>
          <p:spPr bwMode="auto">
            <a:xfrm>
              <a:off x="7391400" y="16764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dirty="0" smtClean="0">
                  <a:solidFill>
                    <a:srgbClr val="006600"/>
                  </a:solidFill>
                  <a:ea typeface="宋体" charset="-122"/>
                </a:rPr>
                <a:t>7</a:t>
              </a:r>
              <a:endParaRPr lang="en-US" altLang="zh-CN" sz="2400" b="0" dirty="0">
                <a:ea typeface="宋体" charset="-122"/>
              </a:endParaRPr>
            </a:p>
          </p:txBody>
        </p:sp>
        <p:sp>
          <p:nvSpPr>
            <p:cNvPr id="16" name="Oval 47"/>
            <p:cNvSpPr>
              <a:spLocks noChangeArrowheads="1"/>
            </p:cNvSpPr>
            <p:nvPr/>
          </p:nvSpPr>
          <p:spPr bwMode="auto">
            <a:xfrm>
              <a:off x="7924800" y="23622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8</a:t>
              </a:r>
              <a:endParaRPr lang="en-US" altLang="zh-CN" sz="2400" b="0">
                <a:ea typeface="宋体" charset="-122"/>
              </a:endParaRPr>
            </a:p>
          </p:txBody>
        </p:sp>
      </p:grp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571500" y="52863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LR</a:t>
            </a:r>
            <a:r>
              <a:rPr lang="zh-CN" altLang="en-US" dirty="0" smtClean="0">
                <a:solidFill>
                  <a:srgbClr val="FF0000"/>
                </a:solidFill>
              </a:rPr>
              <a:t>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96975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C7BB4-E4E3-43E6-8F01-94CFBAF1C628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二叉排序树的平衡旋转</a:t>
            </a:r>
          </a:p>
        </p:txBody>
      </p:sp>
      <p:sp>
        <p:nvSpPr>
          <p:cNvPr id="727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LL</a:t>
            </a:r>
            <a:r>
              <a:rPr lang="zh-CN" altLang="en-US" smtClean="0"/>
              <a:t>型平衡旋转（单向旋转）</a:t>
            </a:r>
          </a:p>
          <a:p>
            <a:pPr eaLnBrk="1" hangingPunct="1"/>
            <a:r>
              <a:rPr lang="en-US" altLang="zh-CN" smtClean="0"/>
              <a:t>RR</a:t>
            </a:r>
            <a:r>
              <a:rPr lang="zh-CN" altLang="en-US" smtClean="0"/>
              <a:t>型平衡旋转（单向旋转）</a:t>
            </a:r>
          </a:p>
          <a:p>
            <a:pPr eaLnBrk="1" hangingPunct="1"/>
            <a:r>
              <a:rPr lang="en-US" altLang="zh-CN" smtClean="0"/>
              <a:t>LR</a:t>
            </a:r>
            <a:r>
              <a:rPr lang="zh-CN" altLang="en-US" smtClean="0"/>
              <a:t>型平衡旋转（双向旋转）</a:t>
            </a:r>
          </a:p>
          <a:p>
            <a:pPr eaLnBrk="1" hangingPunct="1"/>
            <a:r>
              <a:rPr lang="en-US" altLang="zh-CN" smtClean="0"/>
              <a:t>RL</a:t>
            </a:r>
            <a:r>
              <a:rPr lang="zh-CN" altLang="en-US" smtClean="0"/>
              <a:t>型平衡旋转（双向旋转）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F5056-C557-4330-AF8F-61FC4F8D346B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LL</a:t>
            </a:r>
            <a:r>
              <a:rPr lang="zh-CN" altLang="en-US" smtClean="0"/>
              <a:t>型平衡旋转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810250" y="1854200"/>
            <a:ext cx="2743200" cy="2743200"/>
            <a:chOff x="3660" y="1552"/>
            <a:chExt cx="1728" cy="1728"/>
          </a:xfrm>
        </p:grpSpPr>
        <p:sp>
          <p:nvSpPr>
            <p:cNvPr id="73772" name="Oval 16"/>
            <p:cNvSpPr>
              <a:spLocks noChangeArrowheads="1"/>
            </p:cNvSpPr>
            <p:nvPr/>
          </p:nvSpPr>
          <p:spPr bwMode="auto">
            <a:xfrm>
              <a:off x="4716" y="23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D</a:t>
              </a:r>
            </a:p>
          </p:txBody>
        </p:sp>
        <p:sp>
          <p:nvSpPr>
            <p:cNvPr id="73773" name="Oval 17"/>
            <p:cNvSpPr>
              <a:spLocks noChangeArrowheads="1"/>
            </p:cNvSpPr>
            <p:nvPr/>
          </p:nvSpPr>
          <p:spPr bwMode="auto">
            <a:xfrm>
              <a:off x="4188" y="19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DL</a:t>
              </a:r>
            </a:p>
          </p:txBody>
        </p:sp>
        <p:sp>
          <p:nvSpPr>
            <p:cNvPr id="73774" name="Rectangle 18"/>
            <p:cNvSpPr>
              <a:spLocks noChangeArrowheads="1"/>
            </p:cNvSpPr>
            <p:nvPr/>
          </p:nvSpPr>
          <p:spPr bwMode="auto">
            <a:xfrm>
              <a:off x="3660" y="2464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3775" name="Rectangle 19"/>
            <p:cNvSpPr>
              <a:spLocks noChangeArrowheads="1"/>
            </p:cNvSpPr>
            <p:nvPr/>
          </p:nvSpPr>
          <p:spPr bwMode="auto">
            <a:xfrm>
              <a:off x="4332" y="2704"/>
              <a:ext cx="240" cy="57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R</a:t>
              </a:r>
            </a:p>
          </p:txBody>
        </p:sp>
        <p:sp>
          <p:nvSpPr>
            <p:cNvPr id="73776" name="Rectangle 20"/>
            <p:cNvSpPr>
              <a:spLocks noChangeArrowheads="1"/>
            </p:cNvSpPr>
            <p:nvPr/>
          </p:nvSpPr>
          <p:spPr bwMode="auto">
            <a:xfrm>
              <a:off x="3660" y="3040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X</a:t>
              </a:r>
            </a:p>
          </p:txBody>
        </p:sp>
        <p:sp>
          <p:nvSpPr>
            <p:cNvPr id="73777" name="Rectangle 21"/>
            <p:cNvSpPr>
              <a:spLocks noChangeArrowheads="1"/>
            </p:cNvSpPr>
            <p:nvPr/>
          </p:nvSpPr>
          <p:spPr bwMode="auto">
            <a:xfrm>
              <a:off x="5148" y="2704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DR</a:t>
              </a:r>
            </a:p>
          </p:txBody>
        </p:sp>
        <p:sp>
          <p:nvSpPr>
            <p:cNvPr id="73778" name="Line 22"/>
            <p:cNvSpPr>
              <a:spLocks noChangeShapeType="1"/>
            </p:cNvSpPr>
            <p:nvPr/>
          </p:nvSpPr>
          <p:spPr bwMode="auto">
            <a:xfrm>
              <a:off x="4956" y="2560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9" name="Line 23"/>
            <p:cNvSpPr>
              <a:spLocks noChangeShapeType="1"/>
            </p:cNvSpPr>
            <p:nvPr/>
          </p:nvSpPr>
          <p:spPr bwMode="auto">
            <a:xfrm flipH="1">
              <a:off x="3804" y="2176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0" name="Line 24"/>
            <p:cNvSpPr>
              <a:spLocks noChangeShapeType="1"/>
            </p:cNvSpPr>
            <p:nvPr/>
          </p:nvSpPr>
          <p:spPr bwMode="auto">
            <a:xfrm>
              <a:off x="4428" y="2176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1" name="Line 25"/>
            <p:cNvSpPr>
              <a:spLocks noChangeShapeType="1"/>
            </p:cNvSpPr>
            <p:nvPr/>
          </p:nvSpPr>
          <p:spPr bwMode="auto">
            <a:xfrm flipH="1">
              <a:off x="4476" y="2512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3782" name="AutoShape 26"/>
            <p:cNvCxnSpPr>
              <a:cxnSpLocks noChangeShapeType="1"/>
            </p:cNvCxnSpPr>
            <p:nvPr/>
          </p:nvCxnSpPr>
          <p:spPr bwMode="auto">
            <a:xfrm rot="16200000" flipH="1">
              <a:off x="4092" y="1648"/>
              <a:ext cx="384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733" name="Line 34"/>
          <p:cNvSpPr>
            <a:spLocks noChangeShapeType="1"/>
          </p:cNvSpPr>
          <p:nvPr/>
        </p:nvSpPr>
        <p:spPr bwMode="auto">
          <a:xfrm>
            <a:off x="2725738" y="2544763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Rectangle 29"/>
          <p:cNvSpPr>
            <a:spLocks noChangeArrowheads="1"/>
          </p:cNvSpPr>
          <p:nvPr/>
        </p:nvSpPr>
        <p:spPr bwMode="auto">
          <a:xfrm>
            <a:off x="1143000" y="3611563"/>
            <a:ext cx="381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L</a:t>
            </a:r>
          </a:p>
        </p:txBody>
      </p:sp>
      <p:sp>
        <p:nvSpPr>
          <p:cNvPr id="73735" name="Rectangle 30"/>
          <p:cNvSpPr>
            <a:spLocks noChangeArrowheads="1"/>
          </p:cNvSpPr>
          <p:nvPr/>
        </p:nvSpPr>
        <p:spPr bwMode="auto">
          <a:xfrm>
            <a:off x="2438400" y="3611563"/>
            <a:ext cx="381000" cy="91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R</a:t>
            </a:r>
          </a:p>
        </p:txBody>
      </p:sp>
      <p:sp>
        <p:nvSpPr>
          <p:cNvPr id="326687" name="Rectangle 31"/>
          <p:cNvSpPr>
            <a:spLocks noChangeArrowheads="1"/>
          </p:cNvSpPr>
          <p:nvPr/>
        </p:nvSpPr>
        <p:spPr bwMode="auto">
          <a:xfrm>
            <a:off x="1143000" y="4525963"/>
            <a:ext cx="381000" cy="3810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X</a:t>
            </a:r>
          </a:p>
        </p:txBody>
      </p:sp>
      <p:sp>
        <p:nvSpPr>
          <p:cNvPr id="73737" name="Rectangle 32"/>
          <p:cNvSpPr>
            <a:spLocks noChangeArrowheads="1"/>
          </p:cNvSpPr>
          <p:nvPr/>
        </p:nvSpPr>
        <p:spPr bwMode="auto">
          <a:xfrm>
            <a:off x="3276600" y="2895600"/>
            <a:ext cx="3810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DR</a:t>
            </a:r>
          </a:p>
        </p:txBody>
      </p:sp>
      <p:sp>
        <p:nvSpPr>
          <p:cNvPr id="73738" name="Line 33"/>
          <p:cNvSpPr>
            <a:spLocks noChangeShapeType="1"/>
          </p:cNvSpPr>
          <p:nvPr/>
        </p:nvSpPr>
        <p:spPr bwMode="auto">
          <a:xfrm flipH="1">
            <a:off x="2071688" y="2514600"/>
            <a:ext cx="366712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35"/>
          <p:cNvSpPr>
            <a:spLocks noChangeShapeType="1"/>
          </p:cNvSpPr>
          <p:nvPr/>
        </p:nvSpPr>
        <p:spPr bwMode="auto">
          <a:xfrm flipH="1">
            <a:off x="1371600" y="3143250"/>
            <a:ext cx="485775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36"/>
          <p:cNvSpPr>
            <a:spLocks noChangeShapeType="1"/>
          </p:cNvSpPr>
          <p:nvPr/>
        </p:nvSpPr>
        <p:spPr bwMode="auto">
          <a:xfrm>
            <a:off x="2071688" y="3143250"/>
            <a:ext cx="595312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3741" name="AutoShape 37"/>
          <p:cNvCxnSpPr>
            <a:cxnSpLocks noChangeShapeType="1"/>
            <a:endCxn id="73750" idx="0"/>
          </p:cNvCxnSpPr>
          <p:nvPr/>
        </p:nvCxnSpPr>
        <p:spPr bwMode="auto">
          <a:xfrm rot="16200000" flipH="1">
            <a:off x="2116138" y="1706563"/>
            <a:ext cx="6096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2" name="Text Box 42"/>
          <p:cNvSpPr txBox="1">
            <a:spLocks noChangeArrowheads="1"/>
          </p:cNvSpPr>
          <p:nvPr/>
        </p:nvSpPr>
        <p:spPr bwMode="auto">
          <a:xfrm>
            <a:off x="609600" y="10668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以</a:t>
            </a:r>
            <a:r>
              <a:rPr lang="en-US" altLang="zh-CN" dirty="0"/>
              <a:t>D</a:t>
            </a:r>
            <a:r>
              <a:rPr lang="zh-CN" altLang="en-US" dirty="0"/>
              <a:t>为根的子树不平衡：左子树的左子树造成的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419600" y="2362200"/>
            <a:ext cx="1295400" cy="1681163"/>
            <a:chOff x="2592" y="1872"/>
            <a:chExt cx="816" cy="1059"/>
          </a:xfrm>
        </p:grpSpPr>
        <p:sp>
          <p:nvSpPr>
            <p:cNvPr id="73770" name="AutoShape 38"/>
            <p:cNvSpPr>
              <a:spLocks noChangeArrowheads="1"/>
            </p:cNvSpPr>
            <p:nvPr/>
          </p:nvSpPr>
          <p:spPr bwMode="auto">
            <a:xfrm>
              <a:off x="2660" y="2523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1" name="Text Box 43"/>
            <p:cNvSpPr txBox="1">
              <a:spLocks noChangeArrowheads="1"/>
            </p:cNvSpPr>
            <p:nvPr/>
          </p:nvSpPr>
          <p:spPr bwMode="auto">
            <a:xfrm>
              <a:off x="2592" y="1872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顺时针旋转</a:t>
              </a:r>
            </a:p>
          </p:txBody>
        </p:sp>
      </p:grpSp>
      <p:sp>
        <p:nvSpPr>
          <p:cNvPr id="73744" name="Text Box 47"/>
          <p:cNvSpPr txBox="1">
            <a:spLocks noChangeArrowheads="1"/>
          </p:cNvSpPr>
          <p:nvPr/>
        </p:nvSpPr>
        <p:spPr bwMode="auto">
          <a:xfrm>
            <a:off x="2857500" y="5867400"/>
            <a:ext cx="4662488" cy="523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LL</a:t>
            </a:r>
            <a:r>
              <a:rPr lang="zh-CN" altLang="en-US"/>
              <a:t>型：整棵树向右旋转一次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09600" y="3632200"/>
            <a:ext cx="381000" cy="914400"/>
            <a:chOff x="288" y="2672"/>
            <a:chExt cx="240" cy="576"/>
          </a:xfrm>
        </p:grpSpPr>
        <p:grpSp>
          <p:nvGrpSpPr>
            <p:cNvPr id="73765" name="Group 48"/>
            <p:cNvGrpSpPr>
              <a:grpSpLocks/>
            </p:cNvGrpSpPr>
            <p:nvPr/>
          </p:nvGrpSpPr>
          <p:grpSpPr bwMode="auto">
            <a:xfrm>
              <a:off x="432" y="2672"/>
              <a:ext cx="96" cy="576"/>
              <a:chOff x="288" y="2592"/>
              <a:chExt cx="96" cy="576"/>
            </a:xfrm>
          </p:grpSpPr>
          <p:sp>
            <p:nvSpPr>
              <p:cNvPr id="73767" name="Line 49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8" name="Line 50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9" name="Line 51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3766" name="Text Box 52"/>
            <p:cNvSpPr txBox="1">
              <a:spLocks noChangeArrowheads="1"/>
            </p:cNvSpPr>
            <p:nvPr/>
          </p:nvSpPr>
          <p:spPr bwMode="auto">
            <a:xfrm>
              <a:off x="288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457200" y="2794000"/>
            <a:ext cx="1524000" cy="1752600"/>
            <a:chOff x="96" y="2144"/>
            <a:chExt cx="960" cy="1104"/>
          </a:xfrm>
        </p:grpSpPr>
        <p:sp>
          <p:nvSpPr>
            <p:cNvPr id="73761" name="Line 54"/>
            <p:cNvSpPr>
              <a:spLocks noChangeShapeType="1"/>
            </p:cNvSpPr>
            <p:nvPr/>
          </p:nvSpPr>
          <p:spPr bwMode="auto">
            <a:xfrm>
              <a:off x="144" y="2144"/>
              <a:ext cx="0" cy="11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2" name="Line 55"/>
            <p:cNvSpPr>
              <a:spLocks noChangeShapeType="1"/>
            </p:cNvSpPr>
            <p:nvPr/>
          </p:nvSpPr>
          <p:spPr bwMode="auto">
            <a:xfrm>
              <a:off x="96" y="2144"/>
              <a:ext cx="96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3" name="Line 56"/>
            <p:cNvSpPr>
              <a:spLocks noChangeShapeType="1"/>
            </p:cNvSpPr>
            <p:nvPr/>
          </p:nvSpPr>
          <p:spPr bwMode="auto">
            <a:xfrm>
              <a:off x="96" y="3248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4" name="Text Box 57"/>
            <p:cNvSpPr txBox="1">
              <a:spLocks noChangeArrowheads="1"/>
            </p:cNvSpPr>
            <p:nvPr/>
          </p:nvSpPr>
          <p:spPr bwMode="auto">
            <a:xfrm>
              <a:off x="144" y="224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h+1</a:t>
              </a: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3733800" y="2895600"/>
            <a:ext cx="381000" cy="914400"/>
            <a:chOff x="288" y="2672"/>
            <a:chExt cx="240" cy="576"/>
          </a:xfrm>
        </p:grpSpPr>
        <p:grpSp>
          <p:nvGrpSpPr>
            <p:cNvPr id="73756" name="Group 62"/>
            <p:cNvGrpSpPr>
              <a:grpSpLocks/>
            </p:cNvGrpSpPr>
            <p:nvPr/>
          </p:nvGrpSpPr>
          <p:grpSpPr bwMode="auto">
            <a:xfrm>
              <a:off x="432" y="2672"/>
              <a:ext cx="96" cy="576"/>
              <a:chOff x="288" y="2592"/>
              <a:chExt cx="96" cy="576"/>
            </a:xfrm>
          </p:grpSpPr>
          <p:sp>
            <p:nvSpPr>
              <p:cNvPr id="73758" name="Line 63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9" name="Line 64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0" name="Line 65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3757" name="Text Box 66"/>
            <p:cNvSpPr txBox="1">
              <a:spLocks noChangeArrowheads="1"/>
            </p:cNvSpPr>
            <p:nvPr/>
          </p:nvSpPr>
          <p:spPr bwMode="auto">
            <a:xfrm>
              <a:off x="288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-152400" y="2794000"/>
            <a:ext cx="1524000" cy="2159000"/>
            <a:chOff x="0" y="2144"/>
            <a:chExt cx="960" cy="1360"/>
          </a:xfrm>
        </p:grpSpPr>
        <p:sp>
          <p:nvSpPr>
            <p:cNvPr id="73752" name="Line 68"/>
            <p:cNvSpPr>
              <a:spLocks noChangeShapeType="1"/>
            </p:cNvSpPr>
            <p:nvPr/>
          </p:nvSpPr>
          <p:spPr bwMode="auto">
            <a:xfrm>
              <a:off x="144" y="2144"/>
              <a:ext cx="0" cy="136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3" name="Line 69"/>
            <p:cNvSpPr>
              <a:spLocks noChangeShapeType="1"/>
            </p:cNvSpPr>
            <p:nvPr/>
          </p:nvSpPr>
          <p:spPr bwMode="auto">
            <a:xfrm>
              <a:off x="0" y="2144"/>
              <a:ext cx="96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4" name="Line 70"/>
            <p:cNvSpPr>
              <a:spLocks noChangeShapeType="1"/>
            </p:cNvSpPr>
            <p:nvPr/>
          </p:nvSpPr>
          <p:spPr bwMode="auto">
            <a:xfrm>
              <a:off x="96" y="3504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5" name="Text Box 71"/>
            <p:cNvSpPr txBox="1">
              <a:spLocks noChangeArrowheads="1"/>
            </p:cNvSpPr>
            <p:nvPr/>
          </p:nvSpPr>
          <p:spPr bwMode="auto">
            <a:xfrm>
              <a:off x="96" y="2544"/>
              <a:ext cx="4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h+2</a:t>
              </a:r>
            </a:p>
          </p:txBody>
        </p:sp>
      </p:grpSp>
      <p:sp>
        <p:nvSpPr>
          <p:cNvPr id="73749" name="Oval 28"/>
          <p:cNvSpPr>
            <a:spLocks noChangeArrowheads="1"/>
          </p:cNvSpPr>
          <p:nvPr/>
        </p:nvSpPr>
        <p:spPr bwMode="auto">
          <a:xfrm>
            <a:off x="1714500" y="2786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DL</a:t>
            </a:r>
          </a:p>
        </p:txBody>
      </p:sp>
      <p:sp>
        <p:nvSpPr>
          <p:cNvPr id="73750" name="Oval 27"/>
          <p:cNvSpPr>
            <a:spLocks noChangeArrowheads="1"/>
          </p:cNvSpPr>
          <p:nvPr/>
        </p:nvSpPr>
        <p:spPr bwMode="auto">
          <a:xfrm>
            <a:off x="2344738" y="21637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D</a:t>
            </a:r>
          </a:p>
        </p:txBody>
      </p:sp>
      <p:sp>
        <p:nvSpPr>
          <p:cNvPr id="326729" name="Rectangle 73"/>
          <p:cNvSpPr>
            <a:spLocks noChangeArrowheads="1"/>
          </p:cNvSpPr>
          <p:nvPr/>
        </p:nvSpPr>
        <p:spPr bwMode="auto">
          <a:xfrm>
            <a:off x="381000" y="51816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H(L) – H(R) = 2, </a:t>
            </a:r>
            <a:r>
              <a:rPr lang="zh-CN" altLang="en-US"/>
              <a:t>不平衡！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6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6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87" grpId="0" animBg="1" autoUpdateAnimBg="0"/>
      <p:bldP spid="326729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48A90-86BB-4507-B3CC-1F0EDB8C5710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RR</a:t>
            </a:r>
            <a:r>
              <a:rPr lang="zh-CN" altLang="en-US" smtClean="0"/>
              <a:t>型平衡旋转</a:t>
            </a:r>
          </a:p>
        </p:txBody>
      </p:sp>
      <p:sp>
        <p:nvSpPr>
          <p:cNvPr id="74756" name="Text Box 27"/>
          <p:cNvSpPr txBox="1">
            <a:spLocks noChangeArrowheads="1"/>
          </p:cNvSpPr>
          <p:nvPr/>
        </p:nvSpPr>
        <p:spPr bwMode="auto">
          <a:xfrm>
            <a:off x="762000" y="12954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为根的子树不平衡：右子树的右子树造成的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514850" y="2667000"/>
            <a:ext cx="1295400" cy="1681163"/>
            <a:chOff x="2592" y="1872"/>
            <a:chExt cx="816" cy="1059"/>
          </a:xfrm>
        </p:grpSpPr>
        <p:sp>
          <p:nvSpPr>
            <p:cNvPr id="74805" name="AutoShape 29"/>
            <p:cNvSpPr>
              <a:spLocks noChangeArrowheads="1"/>
            </p:cNvSpPr>
            <p:nvPr/>
          </p:nvSpPr>
          <p:spPr bwMode="auto">
            <a:xfrm>
              <a:off x="2660" y="2523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6" name="Text Box 30"/>
            <p:cNvSpPr txBox="1">
              <a:spLocks noChangeArrowheads="1"/>
            </p:cNvSpPr>
            <p:nvPr/>
          </p:nvSpPr>
          <p:spPr bwMode="auto">
            <a:xfrm>
              <a:off x="2592" y="1872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逆时针旋转</a:t>
              </a:r>
            </a:p>
          </p:txBody>
        </p:sp>
      </p:grpSp>
      <p:sp>
        <p:nvSpPr>
          <p:cNvPr id="74758" name="Line 16"/>
          <p:cNvSpPr>
            <a:spLocks noChangeShapeType="1"/>
          </p:cNvSpPr>
          <p:nvPr/>
        </p:nvSpPr>
        <p:spPr bwMode="auto">
          <a:xfrm>
            <a:off x="1447800" y="28194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9" name="Oval 17"/>
          <p:cNvSpPr>
            <a:spLocks noChangeArrowheads="1"/>
          </p:cNvSpPr>
          <p:nvPr/>
        </p:nvSpPr>
        <p:spPr bwMode="auto">
          <a:xfrm>
            <a:off x="10668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D</a:t>
            </a:r>
          </a:p>
        </p:txBody>
      </p:sp>
      <p:sp>
        <p:nvSpPr>
          <p:cNvPr id="74760" name="Oval 18"/>
          <p:cNvSpPr>
            <a:spLocks noChangeArrowheads="1"/>
          </p:cNvSpPr>
          <p:nvPr/>
        </p:nvSpPr>
        <p:spPr bwMode="auto">
          <a:xfrm>
            <a:off x="1998663" y="324643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DR</a:t>
            </a:r>
          </a:p>
        </p:txBody>
      </p:sp>
      <p:sp>
        <p:nvSpPr>
          <p:cNvPr id="74761" name="Rectangle 22"/>
          <p:cNvSpPr>
            <a:spLocks noChangeArrowheads="1"/>
          </p:cNvSpPr>
          <p:nvPr/>
        </p:nvSpPr>
        <p:spPr bwMode="auto">
          <a:xfrm>
            <a:off x="550863" y="3094038"/>
            <a:ext cx="3810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DL</a:t>
            </a:r>
          </a:p>
        </p:txBody>
      </p:sp>
      <p:sp>
        <p:nvSpPr>
          <p:cNvPr id="74762" name="Line 23"/>
          <p:cNvSpPr>
            <a:spLocks noChangeShapeType="1"/>
          </p:cNvSpPr>
          <p:nvPr/>
        </p:nvSpPr>
        <p:spPr bwMode="auto">
          <a:xfrm flipH="1">
            <a:off x="762000" y="28194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3" name="Line 24"/>
          <p:cNvSpPr>
            <a:spLocks noChangeShapeType="1"/>
          </p:cNvSpPr>
          <p:nvPr/>
        </p:nvSpPr>
        <p:spPr bwMode="auto">
          <a:xfrm flipH="1">
            <a:off x="1541463" y="3627438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4" name="Line 25"/>
          <p:cNvSpPr>
            <a:spLocks noChangeShapeType="1"/>
          </p:cNvSpPr>
          <p:nvPr/>
        </p:nvSpPr>
        <p:spPr bwMode="auto">
          <a:xfrm>
            <a:off x="2379663" y="3627438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4765" name="AutoShape 26"/>
          <p:cNvCxnSpPr>
            <a:cxnSpLocks noChangeShapeType="1"/>
            <a:endCxn id="74759" idx="0"/>
          </p:cNvCxnSpPr>
          <p:nvPr/>
        </p:nvCxnSpPr>
        <p:spPr bwMode="auto">
          <a:xfrm rot="16200000" flipH="1">
            <a:off x="838200" y="1981200"/>
            <a:ext cx="6096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6" name="Rectangle 19"/>
          <p:cNvSpPr>
            <a:spLocks noChangeArrowheads="1"/>
          </p:cNvSpPr>
          <p:nvPr/>
        </p:nvSpPr>
        <p:spPr bwMode="auto">
          <a:xfrm>
            <a:off x="2667000" y="3962400"/>
            <a:ext cx="381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74767" name="Rectangle 20"/>
          <p:cNvSpPr>
            <a:spLocks noChangeArrowheads="1"/>
          </p:cNvSpPr>
          <p:nvPr/>
        </p:nvSpPr>
        <p:spPr bwMode="auto">
          <a:xfrm>
            <a:off x="1371600" y="3962400"/>
            <a:ext cx="381000" cy="91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L</a:t>
            </a:r>
          </a:p>
        </p:txBody>
      </p:sp>
      <p:sp>
        <p:nvSpPr>
          <p:cNvPr id="335893" name="Rectangle 21"/>
          <p:cNvSpPr>
            <a:spLocks noChangeArrowheads="1"/>
          </p:cNvSpPr>
          <p:nvPr/>
        </p:nvSpPr>
        <p:spPr bwMode="auto">
          <a:xfrm>
            <a:off x="2667000" y="4876800"/>
            <a:ext cx="381000" cy="3810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X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248400" y="2133600"/>
            <a:ext cx="2362200" cy="2794000"/>
            <a:chOff x="3684" y="1536"/>
            <a:chExt cx="1488" cy="1760"/>
          </a:xfrm>
        </p:grpSpPr>
        <p:sp>
          <p:nvSpPr>
            <p:cNvPr id="74794" name="Oval 5"/>
            <p:cNvSpPr>
              <a:spLocks noChangeArrowheads="1"/>
            </p:cNvSpPr>
            <p:nvPr/>
          </p:nvSpPr>
          <p:spPr bwMode="auto">
            <a:xfrm>
              <a:off x="4464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DR</a:t>
              </a:r>
            </a:p>
          </p:txBody>
        </p:sp>
        <p:sp>
          <p:nvSpPr>
            <p:cNvPr id="74795" name="Rectangle 6"/>
            <p:cNvSpPr>
              <a:spLocks noChangeArrowheads="1"/>
            </p:cNvSpPr>
            <p:nvPr/>
          </p:nvSpPr>
          <p:spPr bwMode="auto">
            <a:xfrm>
              <a:off x="4932" y="2480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4796" name="Rectangle 8"/>
            <p:cNvSpPr>
              <a:spLocks noChangeArrowheads="1"/>
            </p:cNvSpPr>
            <p:nvPr/>
          </p:nvSpPr>
          <p:spPr bwMode="auto">
            <a:xfrm>
              <a:off x="4932" y="3056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X</a:t>
              </a:r>
            </a:p>
          </p:txBody>
        </p:sp>
        <p:sp>
          <p:nvSpPr>
            <p:cNvPr id="74797" name="Line 11"/>
            <p:cNvSpPr>
              <a:spLocks noChangeShapeType="1"/>
            </p:cNvSpPr>
            <p:nvPr/>
          </p:nvSpPr>
          <p:spPr bwMode="auto">
            <a:xfrm flipH="1">
              <a:off x="4080" y="2160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8" name="Line 12"/>
            <p:cNvSpPr>
              <a:spLocks noChangeShapeType="1"/>
            </p:cNvSpPr>
            <p:nvPr/>
          </p:nvSpPr>
          <p:spPr bwMode="auto">
            <a:xfrm>
              <a:off x="4704" y="2160"/>
              <a:ext cx="324" cy="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4799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4368" y="1632"/>
              <a:ext cx="384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800" name="Oval 4"/>
            <p:cNvSpPr>
              <a:spLocks noChangeArrowheads="1"/>
            </p:cNvSpPr>
            <p:nvPr/>
          </p:nvSpPr>
          <p:spPr bwMode="auto">
            <a:xfrm>
              <a:off x="3972" y="23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D</a:t>
              </a:r>
            </a:p>
          </p:txBody>
        </p:sp>
        <p:sp>
          <p:nvSpPr>
            <p:cNvPr id="74801" name="Line 10"/>
            <p:cNvSpPr>
              <a:spLocks noChangeShapeType="1"/>
            </p:cNvSpPr>
            <p:nvPr/>
          </p:nvSpPr>
          <p:spPr bwMode="auto">
            <a:xfrm>
              <a:off x="4212" y="2624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2" name="Line 13"/>
            <p:cNvSpPr>
              <a:spLocks noChangeShapeType="1"/>
            </p:cNvSpPr>
            <p:nvPr/>
          </p:nvSpPr>
          <p:spPr bwMode="auto">
            <a:xfrm flipH="1">
              <a:off x="3780" y="262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3" name="Rectangle 7"/>
            <p:cNvSpPr>
              <a:spLocks noChangeArrowheads="1"/>
            </p:cNvSpPr>
            <p:nvPr/>
          </p:nvSpPr>
          <p:spPr bwMode="auto">
            <a:xfrm>
              <a:off x="4260" y="2720"/>
              <a:ext cx="240" cy="57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L</a:t>
              </a:r>
            </a:p>
          </p:txBody>
        </p:sp>
        <p:sp>
          <p:nvSpPr>
            <p:cNvPr id="74804" name="Rectangle 9"/>
            <p:cNvSpPr>
              <a:spLocks noChangeArrowheads="1"/>
            </p:cNvSpPr>
            <p:nvPr/>
          </p:nvSpPr>
          <p:spPr bwMode="auto">
            <a:xfrm>
              <a:off x="3684" y="2720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DL</a:t>
              </a:r>
            </a:p>
          </p:txBody>
        </p:sp>
      </p:grpSp>
      <p:sp>
        <p:nvSpPr>
          <p:cNvPr id="74770" name="Text Box 35"/>
          <p:cNvSpPr txBox="1">
            <a:spLocks noChangeArrowheads="1"/>
          </p:cNvSpPr>
          <p:nvPr/>
        </p:nvSpPr>
        <p:spPr bwMode="auto">
          <a:xfrm>
            <a:off x="2743200" y="6019800"/>
            <a:ext cx="5043488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RR</a:t>
            </a:r>
            <a:r>
              <a:rPr lang="zh-CN" altLang="en-US"/>
              <a:t>型：整棵树向左旋转一次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124200" y="3962400"/>
            <a:ext cx="381000" cy="914400"/>
            <a:chOff x="288" y="2672"/>
            <a:chExt cx="240" cy="576"/>
          </a:xfrm>
        </p:grpSpPr>
        <p:grpSp>
          <p:nvGrpSpPr>
            <p:cNvPr id="74789" name="Group 37"/>
            <p:cNvGrpSpPr>
              <a:grpSpLocks/>
            </p:cNvGrpSpPr>
            <p:nvPr/>
          </p:nvGrpSpPr>
          <p:grpSpPr bwMode="auto">
            <a:xfrm>
              <a:off x="432" y="2672"/>
              <a:ext cx="96" cy="576"/>
              <a:chOff x="288" y="2592"/>
              <a:chExt cx="96" cy="576"/>
            </a:xfrm>
          </p:grpSpPr>
          <p:sp>
            <p:nvSpPr>
              <p:cNvPr id="74791" name="Line 38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92" name="Line 39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93" name="Line 40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4790" name="Text Box 41"/>
            <p:cNvSpPr txBox="1">
              <a:spLocks noChangeArrowheads="1"/>
            </p:cNvSpPr>
            <p:nvPr/>
          </p:nvSpPr>
          <p:spPr bwMode="auto">
            <a:xfrm>
              <a:off x="288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362200" y="3124200"/>
            <a:ext cx="1524000" cy="1752600"/>
            <a:chOff x="1584" y="2160"/>
            <a:chExt cx="960" cy="1104"/>
          </a:xfrm>
        </p:grpSpPr>
        <p:sp>
          <p:nvSpPr>
            <p:cNvPr id="74785" name="Line 43"/>
            <p:cNvSpPr>
              <a:spLocks noChangeShapeType="1"/>
            </p:cNvSpPr>
            <p:nvPr/>
          </p:nvSpPr>
          <p:spPr bwMode="auto">
            <a:xfrm>
              <a:off x="2448" y="2160"/>
              <a:ext cx="0" cy="11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86" name="Line 44"/>
            <p:cNvSpPr>
              <a:spLocks noChangeShapeType="1"/>
            </p:cNvSpPr>
            <p:nvPr/>
          </p:nvSpPr>
          <p:spPr bwMode="auto">
            <a:xfrm>
              <a:off x="1584" y="2160"/>
              <a:ext cx="96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87" name="Line 45"/>
            <p:cNvSpPr>
              <a:spLocks noChangeShapeType="1"/>
            </p:cNvSpPr>
            <p:nvPr/>
          </p:nvSpPr>
          <p:spPr bwMode="auto">
            <a:xfrm>
              <a:off x="2400" y="3264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88" name="Text Box 46"/>
            <p:cNvSpPr txBox="1">
              <a:spLocks noChangeArrowheads="1"/>
            </p:cNvSpPr>
            <p:nvPr/>
          </p:nvSpPr>
          <p:spPr bwMode="auto">
            <a:xfrm>
              <a:off x="2064" y="22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h+1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6200" y="3098800"/>
            <a:ext cx="381000" cy="914400"/>
            <a:chOff x="288" y="2672"/>
            <a:chExt cx="240" cy="576"/>
          </a:xfrm>
        </p:grpSpPr>
        <p:grpSp>
          <p:nvGrpSpPr>
            <p:cNvPr id="74780" name="Group 48"/>
            <p:cNvGrpSpPr>
              <a:grpSpLocks/>
            </p:cNvGrpSpPr>
            <p:nvPr/>
          </p:nvGrpSpPr>
          <p:grpSpPr bwMode="auto">
            <a:xfrm>
              <a:off x="432" y="2672"/>
              <a:ext cx="96" cy="576"/>
              <a:chOff x="288" y="2592"/>
              <a:chExt cx="96" cy="576"/>
            </a:xfrm>
          </p:grpSpPr>
          <p:sp>
            <p:nvSpPr>
              <p:cNvPr id="74782" name="Line 49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83" name="Line 50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84" name="Line 51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4781" name="Text Box 52"/>
            <p:cNvSpPr txBox="1">
              <a:spLocks noChangeArrowheads="1"/>
            </p:cNvSpPr>
            <p:nvPr/>
          </p:nvSpPr>
          <p:spPr bwMode="auto">
            <a:xfrm>
              <a:off x="288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2895600" y="3124200"/>
            <a:ext cx="1524000" cy="2159000"/>
            <a:chOff x="1728" y="2160"/>
            <a:chExt cx="960" cy="1360"/>
          </a:xfrm>
        </p:grpSpPr>
        <p:sp>
          <p:nvSpPr>
            <p:cNvPr id="74776" name="Line 55"/>
            <p:cNvSpPr>
              <a:spLocks noChangeShapeType="1"/>
            </p:cNvSpPr>
            <p:nvPr/>
          </p:nvSpPr>
          <p:spPr bwMode="auto">
            <a:xfrm>
              <a:off x="2640" y="2160"/>
              <a:ext cx="0" cy="136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7" name="Line 56"/>
            <p:cNvSpPr>
              <a:spLocks noChangeShapeType="1"/>
            </p:cNvSpPr>
            <p:nvPr/>
          </p:nvSpPr>
          <p:spPr bwMode="auto">
            <a:xfrm>
              <a:off x="1728" y="2160"/>
              <a:ext cx="96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8" name="Line 57"/>
            <p:cNvSpPr>
              <a:spLocks noChangeShapeType="1"/>
            </p:cNvSpPr>
            <p:nvPr/>
          </p:nvSpPr>
          <p:spPr bwMode="auto">
            <a:xfrm>
              <a:off x="2592" y="3520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9" name="Text Box 58"/>
            <p:cNvSpPr txBox="1">
              <a:spLocks noChangeArrowheads="1"/>
            </p:cNvSpPr>
            <p:nvPr/>
          </p:nvSpPr>
          <p:spPr bwMode="auto">
            <a:xfrm>
              <a:off x="2256" y="2544"/>
              <a:ext cx="4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h+2</a:t>
              </a:r>
            </a:p>
          </p:txBody>
        </p:sp>
      </p:grpSp>
      <p:sp>
        <p:nvSpPr>
          <p:cNvPr id="335931" name="Rectangle 59"/>
          <p:cNvSpPr>
            <a:spLocks noChangeArrowheads="1"/>
          </p:cNvSpPr>
          <p:nvPr/>
        </p:nvSpPr>
        <p:spPr bwMode="auto">
          <a:xfrm>
            <a:off x="304800" y="5410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H(L) – H(R) = -2, </a:t>
            </a:r>
            <a:r>
              <a:rPr lang="zh-CN" altLang="en-US"/>
              <a:t>不平衡！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5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5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93" grpId="0" animBg="1" autoUpdateAnimBg="0"/>
      <p:bldP spid="335931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A2242-D2C4-4B62-9A4B-CE852AC36D34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LR</a:t>
            </a:r>
            <a:r>
              <a:rPr lang="zh-CN" altLang="en-US" smtClean="0"/>
              <a:t>型平衡旋转</a:t>
            </a:r>
          </a:p>
        </p:txBody>
      </p:sp>
      <p:sp>
        <p:nvSpPr>
          <p:cNvPr id="75780" name="Oval 20"/>
          <p:cNvSpPr>
            <a:spLocks noChangeArrowheads="1"/>
          </p:cNvSpPr>
          <p:nvPr/>
        </p:nvSpPr>
        <p:spPr bwMode="auto">
          <a:xfrm>
            <a:off x="2565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ea typeface="宋体" charset="-122"/>
              </a:rPr>
              <a:t>D</a:t>
            </a:r>
          </a:p>
        </p:txBody>
      </p:sp>
      <p:sp>
        <p:nvSpPr>
          <p:cNvPr id="75781" name="Oval 21"/>
          <p:cNvSpPr>
            <a:spLocks noChangeArrowheads="1"/>
          </p:cNvSpPr>
          <p:nvPr/>
        </p:nvSpPr>
        <p:spPr bwMode="auto">
          <a:xfrm>
            <a:off x="1879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DL</a:t>
            </a:r>
          </a:p>
        </p:txBody>
      </p:sp>
      <p:sp>
        <p:nvSpPr>
          <p:cNvPr id="75782" name="Rectangle 22"/>
          <p:cNvSpPr>
            <a:spLocks noChangeArrowheads="1"/>
          </p:cNvSpPr>
          <p:nvPr/>
        </p:nvSpPr>
        <p:spPr bwMode="auto">
          <a:xfrm>
            <a:off x="1193800" y="3733800"/>
            <a:ext cx="381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L</a:t>
            </a:r>
          </a:p>
        </p:txBody>
      </p:sp>
      <p:sp>
        <p:nvSpPr>
          <p:cNvPr id="75783" name="Rectangle 23"/>
          <p:cNvSpPr>
            <a:spLocks noChangeArrowheads="1"/>
          </p:cNvSpPr>
          <p:nvPr/>
        </p:nvSpPr>
        <p:spPr bwMode="auto">
          <a:xfrm>
            <a:off x="1803400" y="4114800"/>
            <a:ext cx="3810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ea typeface="宋体" charset="-122"/>
              </a:rPr>
              <a:t>PL</a:t>
            </a:r>
          </a:p>
        </p:txBody>
      </p:sp>
      <p:sp>
        <p:nvSpPr>
          <p:cNvPr id="327704" name="Rectangle 24"/>
          <p:cNvSpPr>
            <a:spLocks noChangeArrowheads="1"/>
          </p:cNvSpPr>
          <p:nvPr/>
        </p:nvSpPr>
        <p:spPr bwMode="auto">
          <a:xfrm>
            <a:off x="1803400" y="4648200"/>
            <a:ext cx="381000" cy="3810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X</a:t>
            </a:r>
          </a:p>
        </p:txBody>
      </p:sp>
      <p:sp>
        <p:nvSpPr>
          <p:cNvPr id="75785" name="Rectangle 25"/>
          <p:cNvSpPr>
            <a:spLocks noChangeArrowheads="1"/>
          </p:cNvSpPr>
          <p:nvPr/>
        </p:nvSpPr>
        <p:spPr bwMode="auto">
          <a:xfrm>
            <a:off x="3556000" y="3200400"/>
            <a:ext cx="3810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75786" name="Line 26"/>
          <p:cNvSpPr>
            <a:spLocks noChangeShapeType="1"/>
          </p:cNvSpPr>
          <p:nvPr/>
        </p:nvSpPr>
        <p:spPr bwMode="auto">
          <a:xfrm flipH="1">
            <a:off x="2260600" y="2667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7" name="Line 27"/>
          <p:cNvSpPr>
            <a:spLocks noChangeShapeType="1"/>
          </p:cNvSpPr>
          <p:nvPr/>
        </p:nvSpPr>
        <p:spPr bwMode="auto">
          <a:xfrm>
            <a:off x="2946400" y="2667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8" name="Line 28"/>
          <p:cNvSpPr>
            <a:spLocks noChangeShapeType="1"/>
          </p:cNvSpPr>
          <p:nvPr/>
        </p:nvSpPr>
        <p:spPr bwMode="auto">
          <a:xfrm flipH="1">
            <a:off x="1422400" y="3352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9" name="Oval 29"/>
          <p:cNvSpPr>
            <a:spLocks noChangeArrowheads="1"/>
          </p:cNvSpPr>
          <p:nvPr/>
        </p:nvSpPr>
        <p:spPr bwMode="auto">
          <a:xfrm>
            <a:off x="22606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NP</a:t>
            </a:r>
          </a:p>
        </p:txBody>
      </p:sp>
      <p:sp>
        <p:nvSpPr>
          <p:cNvPr id="75790" name="Line 30"/>
          <p:cNvSpPr>
            <a:spLocks noChangeShapeType="1"/>
          </p:cNvSpPr>
          <p:nvPr/>
        </p:nvSpPr>
        <p:spPr bwMode="auto">
          <a:xfrm>
            <a:off x="2260600" y="3352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Line 31"/>
          <p:cNvSpPr>
            <a:spLocks noChangeShapeType="1"/>
          </p:cNvSpPr>
          <p:nvPr/>
        </p:nvSpPr>
        <p:spPr bwMode="auto">
          <a:xfrm flipH="1">
            <a:off x="2032000" y="3886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2" name="Rectangle 32"/>
          <p:cNvSpPr>
            <a:spLocks noChangeArrowheads="1"/>
          </p:cNvSpPr>
          <p:nvPr/>
        </p:nvSpPr>
        <p:spPr bwMode="auto">
          <a:xfrm>
            <a:off x="2717800" y="4114800"/>
            <a:ext cx="381000" cy="533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PR</a:t>
            </a:r>
          </a:p>
        </p:txBody>
      </p:sp>
      <p:sp>
        <p:nvSpPr>
          <p:cNvPr id="75793" name="Line 33"/>
          <p:cNvSpPr>
            <a:spLocks noChangeShapeType="1"/>
          </p:cNvSpPr>
          <p:nvPr/>
        </p:nvSpPr>
        <p:spPr bwMode="auto">
          <a:xfrm>
            <a:off x="26416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5794" name="AutoShape 35"/>
          <p:cNvCxnSpPr>
            <a:cxnSpLocks noChangeShapeType="1"/>
            <a:endCxn id="75780" idx="0"/>
          </p:cNvCxnSpPr>
          <p:nvPr/>
        </p:nvCxnSpPr>
        <p:spPr bwMode="auto">
          <a:xfrm rot="16200000" flipH="1">
            <a:off x="2260600" y="1752600"/>
            <a:ext cx="5334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95" name="Text Box 37"/>
          <p:cNvSpPr txBox="1">
            <a:spLocks noChangeArrowheads="1"/>
          </p:cNvSpPr>
          <p:nvPr/>
        </p:nvSpPr>
        <p:spPr bwMode="auto">
          <a:xfrm>
            <a:off x="762000" y="12192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为根的子树不平衡：左子树的右子树造成的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343400" y="2438400"/>
            <a:ext cx="1295400" cy="2271713"/>
            <a:chOff x="2352" y="1776"/>
            <a:chExt cx="816" cy="1431"/>
          </a:xfrm>
        </p:grpSpPr>
        <p:sp>
          <p:nvSpPr>
            <p:cNvPr id="75839" name="AutoShape 39"/>
            <p:cNvSpPr>
              <a:spLocks noChangeArrowheads="1"/>
            </p:cNvSpPr>
            <p:nvPr/>
          </p:nvSpPr>
          <p:spPr bwMode="auto">
            <a:xfrm>
              <a:off x="2420" y="2427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0" name="Text Box 40"/>
            <p:cNvSpPr txBox="1">
              <a:spLocks noChangeArrowheads="1"/>
            </p:cNvSpPr>
            <p:nvPr/>
          </p:nvSpPr>
          <p:spPr bwMode="auto">
            <a:xfrm>
              <a:off x="2352" y="1776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1)</a:t>
              </a:r>
              <a:r>
                <a:rPr lang="zh-CN" altLang="en-US"/>
                <a:t>逆时针旋转</a:t>
              </a:r>
            </a:p>
          </p:txBody>
        </p:sp>
        <p:sp>
          <p:nvSpPr>
            <p:cNvPr id="75841" name="Text Box 43"/>
            <p:cNvSpPr txBox="1">
              <a:spLocks noChangeArrowheads="1"/>
            </p:cNvSpPr>
            <p:nvPr/>
          </p:nvSpPr>
          <p:spPr bwMode="auto">
            <a:xfrm>
              <a:off x="2352" y="288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/>
            </a:p>
          </p:txBody>
        </p:sp>
      </p:grpSp>
      <p:sp>
        <p:nvSpPr>
          <p:cNvPr id="75797" name="Text Box 47"/>
          <p:cNvSpPr txBox="1">
            <a:spLocks noChangeArrowheads="1"/>
          </p:cNvSpPr>
          <p:nvPr/>
        </p:nvSpPr>
        <p:spPr bwMode="auto">
          <a:xfrm>
            <a:off x="1981200" y="5943600"/>
            <a:ext cx="5715000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LR</a:t>
            </a:r>
            <a:r>
              <a:rPr lang="zh-CN" altLang="en-US" dirty="0"/>
              <a:t>型：</a:t>
            </a:r>
            <a:r>
              <a:rPr lang="zh-CN" altLang="en-US" dirty="0">
                <a:solidFill>
                  <a:srgbClr val="FF0000"/>
                </a:solidFill>
              </a:rPr>
              <a:t>先向左旋转</a:t>
            </a:r>
            <a:r>
              <a:rPr lang="en-US" altLang="zh-CN" dirty="0"/>
              <a:t>, </a:t>
            </a:r>
            <a:r>
              <a:rPr lang="zh-CN" altLang="en-US" dirty="0"/>
              <a:t>再向右旋转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685800" y="3733800"/>
            <a:ext cx="381000" cy="914400"/>
            <a:chOff x="144" y="2592"/>
            <a:chExt cx="240" cy="576"/>
          </a:xfrm>
        </p:grpSpPr>
        <p:grpSp>
          <p:nvGrpSpPr>
            <p:cNvPr id="75834" name="Group 51"/>
            <p:cNvGrpSpPr>
              <a:grpSpLocks/>
            </p:cNvGrpSpPr>
            <p:nvPr/>
          </p:nvGrpSpPr>
          <p:grpSpPr bwMode="auto">
            <a:xfrm>
              <a:off x="288" y="2592"/>
              <a:ext cx="96" cy="576"/>
              <a:chOff x="288" y="2592"/>
              <a:chExt cx="96" cy="576"/>
            </a:xfrm>
          </p:grpSpPr>
          <p:sp>
            <p:nvSpPr>
              <p:cNvPr id="75836" name="Line 48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37" name="Line 49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38" name="Line 50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835" name="Text Box 52"/>
            <p:cNvSpPr txBox="1">
              <a:spLocks noChangeArrowheads="1"/>
            </p:cNvSpPr>
            <p:nvPr/>
          </p:nvSpPr>
          <p:spPr bwMode="auto">
            <a:xfrm>
              <a:off x="144" y="27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609600" y="2895600"/>
            <a:ext cx="1295400" cy="1752600"/>
            <a:chOff x="96" y="2064"/>
            <a:chExt cx="816" cy="1104"/>
          </a:xfrm>
        </p:grpSpPr>
        <p:sp>
          <p:nvSpPr>
            <p:cNvPr id="75830" name="Line 54"/>
            <p:cNvSpPr>
              <a:spLocks noChangeShapeType="1"/>
            </p:cNvSpPr>
            <p:nvPr/>
          </p:nvSpPr>
          <p:spPr bwMode="auto">
            <a:xfrm>
              <a:off x="144" y="2064"/>
              <a:ext cx="0" cy="11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31" name="Line 55"/>
            <p:cNvSpPr>
              <a:spLocks noChangeShapeType="1"/>
            </p:cNvSpPr>
            <p:nvPr/>
          </p:nvSpPr>
          <p:spPr bwMode="auto">
            <a:xfrm>
              <a:off x="96" y="2064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32" name="Line 56"/>
            <p:cNvSpPr>
              <a:spLocks noChangeShapeType="1"/>
            </p:cNvSpPr>
            <p:nvPr/>
          </p:nvSpPr>
          <p:spPr bwMode="auto">
            <a:xfrm>
              <a:off x="96" y="3168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33" name="Text Box 57"/>
            <p:cNvSpPr txBox="1">
              <a:spLocks noChangeArrowheads="1"/>
            </p:cNvSpPr>
            <p:nvPr/>
          </p:nvSpPr>
          <p:spPr bwMode="auto">
            <a:xfrm>
              <a:off x="144" y="216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h+1</a:t>
              </a:r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3886200" y="3200400"/>
            <a:ext cx="381000" cy="914400"/>
            <a:chOff x="2160" y="2256"/>
            <a:chExt cx="240" cy="576"/>
          </a:xfrm>
        </p:grpSpPr>
        <p:grpSp>
          <p:nvGrpSpPr>
            <p:cNvPr id="75825" name="Group 58"/>
            <p:cNvGrpSpPr>
              <a:grpSpLocks/>
            </p:cNvGrpSpPr>
            <p:nvPr/>
          </p:nvGrpSpPr>
          <p:grpSpPr bwMode="auto">
            <a:xfrm>
              <a:off x="2304" y="2256"/>
              <a:ext cx="96" cy="576"/>
              <a:chOff x="288" y="2592"/>
              <a:chExt cx="96" cy="576"/>
            </a:xfrm>
          </p:grpSpPr>
          <p:sp>
            <p:nvSpPr>
              <p:cNvPr id="75827" name="Line 59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28" name="Line 60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29" name="Line 61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826" name="Text Box 62"/>
            <p:cNvSpPr txBox="1">
              <a:spLocks noChangeArrowheads="1"/>
            </p:cNvSpPr>
            <p:nvPr/>
          </p:nvSpPr>
          <p:spPr bwMode="auto">
            <a:xfrm>
              <a:off x="2160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5867400" y="1676400"/>
            <a:ext cx="3048000" cy="3505200"/>
            <a:chOff x="3648" y="1200"/>
            <a:chExt cx="1920" cy="2208"/>
          </a:xfrm>
        </p:grpSpPr>
        <p:sp>
          <p:nvSpPr>
            <p:cNvPr id="75810" name="Rectangle 67"/>
            <p:cNvSpPr>
              <a:spLocks noChangeArrowheads="1"/>
            </p:cNvSpPr>
            <p:nvPr/>
          </p:nvSpPr>
          <p:spPr bwMode="auto">
            <a:xfrm>
              <a:off x="4176" y="2832"/>
              <a:ext cx="240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ea typeface="宋体" charset="-122"/>
                </a:rPr>
                <a:t>PL</a:t>
              </a:r>
            </a:p>
          </p:txBody>
        </p:sp>
        <p:sp>
          <p:nvSpPr>
            <p:cNvPr id="75811" name="Rectangle 68"/>
            <p:cNvSpPr>
              <a:spLocks noChangeArrowheads="1"/>
            </p:cNvSpPr>
            <p:nvPr/>
          </p:nvSpPr>
          <p:spPr bwMode="auto">
            <a:xfrm>
              <a:off x="4176" y="3168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X</a:t>
              </a:r>
            </a:p>
          </p:txBody>
        </p:sp>
        <p:sp>
          <p:nvSpPr>
            <p:cNvPr id="75812" name="Line 70"/>
            <p:cNvSpPr>
              <a:spLocks noChangeShapeType="1"/>
            </p:cNvSpPr>
            <p:nvPr/>
          </p:nvSpPr>
          <p:spPr bwMode="auto">
            <a:xfrm flipH="1">
              <a:off x="4272" y="21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3" name="Line 71"/>
            <p:cNvSpPr>
              <a:spLocks noChangeShapeType="1"/>
            </p:cNvSpPr>
            <p:nvPr/>
          </p:nvSpPr>
          <p:spPr bwMode="auto">
            <a:xfrm flipH="1">
              <a:off x="3792" y="259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4" name="Line 74"/>
            <p:cNvSpPr>
              <a:spLocks noChangeShapeType="1"/>
            </p:cNvSpPr>
            <p:nvPr/>
          </p:nvSpPr>
          <p:spPr bwMode="auto">
            <a:xfrm>
              <a:off x="4704" y="21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5" name="Line 75"/>
            <p:cNvSpPr>
              <a:spLocks noChangeShapeType="1"/>
            </p:cNvSpPr>
            <p:nvPr/>
          </p:nvSpPr>
          <p:spPr bwMode="auto">
            <a:xfrm>
              <a:off x="5088" y="17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6" name="Line 76"/>
            <p:cNvSpPr>
              <a:spLocks noChangeShapeType="1"/>
            </p:cNvSpPr>
            <p:nvPr/>
          </p:nvSpPr>
          <p:spPr bwMode="auto">
            <a:xfrm>
              <a:off x="4176" y="26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7" name="Line 77"/>
            <p:cNvSpPr>
              <a:spLocks noChangeShapeType="1"/>
            </p:cNvSpPr>
            <p:nvPr/>
          </p:nvSpPr>
          <p:spPr bwMode="auto">
            <a:xfrm flipH="1">
              <a:off x="46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5818" name="AutoShape 78"/>
            <p:cNvCxnSpPr>
              <a:cxnSpLocks noChangeShapeType="1"/>
            </p:cNvCxnSpPr>
            <p:nvPr/>
          </p:nvCxnSpPr>
          <p:spPr bwMode="auto">
            <a:xfrm rot="16200000" flipH="1">
              <a:off x="4512" y="120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19" name="Oval 64"/>
            <p:cNvSpPr>
              <a:spLocks noChangeArrowheads="1"/>
            </p:cNvSpPr>
            <p:nvPr/>
          </p:nvSpPr>
          <p:spPr bwMode="auto">
            <a:xfrm>
              <a:off x="4848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D</a:t>
              </a:r>
            </a:p>
          </p:txBody>
        </p:sp>
        <p:sp>
          <p:nvSpPr>
            <p:cNvPr id="75820" name="Oval 65"/>
            <p:cNvSpPr>
              <a:spLocks noChangeArrowheads="1"/>
            </p:cNvSpPr>
            <p:nvPr/>
          </p:nvSpPr>
          <p:spPr bwMode="auto">
            <a:xfrm>
              <a:off x="403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DL</a:t>
              </a:r>
            </a:p>
          </p:txBody>
        </p:sp>
        <p:sp>
          <p:nvSpPr>
            <p:cNvPr id="75821" name="Oval 72"/>
            <p:cNvSpPr>
              <a:spLocks noChangeArrowheads="1"/>
            </p:cNvSpPr>
            <p:nvPr/>
          </p:nvSpPr>
          <p:spPr bwMode="auto">
            <a:xfrm>
              <a:off x="4464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NP</a:t>
              </a:r>
            </a:p>
          </p:txBody>
        </p:sp>
        <p:sp>
          <p:nvSpPr>
            <p:cNvPr id="75822" name="Rectangle 73"/>
            <p:cNvSpPr>
              <a:spLocks noChangeArrowheads="1"/>
            </p:cNvSpPr>
            <p:nvPr/>
          </p:nvSpPr>
          <p:spPr bwMode="auto">
            <a:xfrm>
              <a:off x="4848" y="2352"/>
              <a:ext cx="240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PR</a:t>
              </a:r>
            </a:p>
          </p:txBody>
        </p:sp>
        <p:sp>
          <p:nvSpPr>
            <p:cNvPr id="75823" name="Rectangle 66"/>
            <p:cNvSpPr>
              <a:spLocks noChangeArrowheads="1"/>
            </p:cNvSpPr>
            <p:nvPr/>
          </p:nvSpPr>
          <p:spPr bwMode="auto">
            <a:xfrm>
              <a:off x="3648" y="2832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5824" name="Rectangle 69"/>
            <p:cNvSpPr>
              <a:spLocks noChangeArrowheads="1"/>
            </p:cNvSpPr>
            <p:nvPr/>
          </p:nvSpPr>
          <p:spPr bwMode="auto">
            <a:xfrm>
              <a:off x="5328" y="1968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</p:grpSp>
      <p:sp>
        <p:nvSpPr>
          <p:cNvPr id="327764" name="Oval 84"/>
          <p:cNvSpPr>
            <a:spLocks noChangeArrowheads="1"/>
          </p:cNvSpPr>
          <p:nvPr/>
        </p:nvSpPr>
        <p:spPr bwMode="auto">
          <a:xfrm>
            <a:off x="914400" y="2819400"/>
            <a:ext cx="2438400" cy="25146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0" y="2895600"/>
            <a:ext cx="1295400" cy="2133600"/>
            <a:chOff x="96" y="2064"/>
            <a:chExt cx="816" cy="1104"/>
          </a:xfrm>
        </p:grpSpPr>
        <p:sp>
          <p:nvSpPr>
            <p:cNvPr id="75806" name="Line 86"/>
            <p:cNvSpPr>
              <a:spLocks noChangeShapeType="1"/>
            </p:cNvSpPr>
            <p:nvPr/>
          </p:nvSpPr>
          <p:spPr bwMode="auto">
            <a:xfrm>
              <a:off x="144" y="2064"/>
              <a:ext cx="0" cy="11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7" name="Line 87"/>
            <p:cNvSpPr>
              <a:spLocks noChangeShapeType="1"/>
            </p:cNvSpPr>
            <p:nvPr/>
          </p:nvSpPr>
          <p:spPr bwMode="auto">
            <a:xfrm>
              <a:off x="96" y="2064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8" name="Line 88"/>
            <p:cNvSpPr>
              <a:spLocks noChangeShapeType="1"/>
            </p:cNvSpPr>
            <p:nvPr/>
          </p:nvSpPr>
          <p:spPr bwMode="auto">
            <a:xfrm>
              <a:off x="96" y="3168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9" name="Text Box 89"/>
            <p:cNvSpPr txBox="1">
              <a:spLocks noChangeArrowheads="1"/>
            </p:cNvSpPr>
            <p:nvPr/>
          </p:nvSpPr>
          <p:spPr bwMode="auto">
            <a:xfrm>
              <a:off x="144" y="2160"/>
              <a:ext cx="43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h+2</a:t>
              </a:r>
            </a:p>
          </p:txBody>
        </p:sp>
      </p:grpSp>
      <p:sp>
        <p:nvSpPr>
          <p:cNvPr id="327770" name="Rectangle 90"/>
          <p:cNvSpPr>
            <a:spLocks noChangeArrowheads="1"/>
          </p:cNvSpPr>
          <p:nvPr/>
        </p:nvSpPr>
        <p:spPr bwMode="auto">
          <a:xfrm>
            <a:off x="304800" y="5410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H(L) – H(R) = 2, </a:t>
            </a:r>
            <a:r>
              <a:rPr lang="zh-CN" altLang="en-US"/>
              <a:t>不平衡！</a:t>
            </a:r>
          </a:p>
        </p:txBody>
      </p:sp>
      <p:sp>
        <p:nvSpPr>
          <p:cNvPr id="327771" name="Oval 91"/>
          <p:cNvSpPr>
            <a:spLocks noChangeArrowheads="1"/>
          </p:cNvSpPr>
          <p:nvPr/>
        </p:nvSpPr>
        <p:spPr bwMode="auto">
          <a:xfrm>
            <a:off x="5562600" y="2667000"/>
            <a:ext cx="2895600" cy="32004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4" grpId="0" animBg="1" autoUpdateAnimBg="0"/>
      <p:bldP spid="327764" grpId="0" animBg="1"/>
      <p:bldP spid="327770" grpId="0" autoUpdateAnimBg="0"/>
      <p:bldP spid="32777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17647-548E-4139-ABD0-04C4606B1CFE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LR</a:t>
            </a:r>
            <a:r>
              <a:rPr lang="zh-CN" altLang="en-US" smtClean="0"/>
              <a:t>型平衡旋转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15000" y="1981200"/>
            <a:ext cx="3200400" cy="2895600"/>
            <a:chOff x="3312" y="1344"/>
            <a:chExt cx="2016" cy="1824"/>
          </a:xfrm>
        </p:grpSpPr>
        <p:sp>
          <p:nvSpPr>
            <p:cNvPr id="76838" name="Oval 4"/>
            <p:cNvSpPr>
              <a:spLocks noChangeArrowheads="1"/>
            </p:cNvSpPr>
            <p:nvPr/>
          </p:nvSpPr>
          <p:spPr bwMode="auto">
            <a:xfrm>
              <a:off x="456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D</a:t>
              </a:r>
            </a:p>
          </p:txBody>
        </p:sp>
        <p:sp>
          <p:nvSpPr>
            <p:cNvPr id="76839" name="Oval 5"/>
            <p:cNvSpPr>
              <a:spLocks noChangeArrowheads="1"/>
            </p:cNvSpPr>
            <p:nvPr/>
          </p:nvSpPr>
          <p:spPr bwMode="auto">
            <a:xfrm>
              <a:off x="374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DL</a:t>
              </a:r>
            </a:p>
          </p:txBody>
        </p:sp>
        <p:sp>
          <p:nvSpPr>
            <p:cNvPr id="76840" name="Rectangle 6"/>
            <p:cNvSpPr>
              <a:spLocks noChangeArrowheads="1"/>
            </p:cNvSpPr>
            <p:nvPr/>
          </p:nvSpPr>
          <p:spPr bwMode="auto">
            <a:xfrm>
              <a:off x="3312" y="2592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6841" name="Rectangle 7"/>
            <p:cNvSpPr>
              <a:spLocks noChangeArrowheads="1"/>
            </p:cNvSpPr>
            <p:nvPr/>
          </p:nvSpPr>
          <p:spPr bwMode="auto">
            <a:xfrm>
              <a:off x="3888" y="2592"/>
              <a:ext cx="240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PL</a:t>
              </a:r>
            </a:p>
          </p:txBody>
        </p:sp>
        <p:sp>
          <p:nvSpPr>
            <p:cNvPr id="76842" name="Rectangle 8"/>
            <p:cNvSpPr>
              <a:spLocks noChangeArrowheads="1"/>
            </p:cNvSpPr>
            <p:nvPr/>
          </p:nvSpPr>
          <p:spPr bwMode="auto">
            <a:xfrm>
              <a:off x="3888" y="2928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X</a:t>
              </a:r>
            </a:p>
          </p:txBody>
        </p:sp>
        <p:sp>
          <p:nvSpPr>
            <p:cNvPr id="76843" name="Rectangle 9"/>
            <p:cNvSpPr>
              <a:spLocks noChangeArrowheads="1"/>
            </p:cNvSpPr>
            <p:nvPr/>
          </p:nvSpPr>
          <p:spPr bwMode="auto">
            <a:xfrm>
              <a:off x="5088" y="2592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6844" name="Line 10"/>
            <p:cNvSpPr>
              <a:spLocks noChangeShapeType="1"/>
            </p:cNvSpPr>
            <p:nvPr/>
          </p:nvSpPr>
          <p:spPr bwMode="auto">
            <a:xfrm flipH="1">
              <a:off x="3984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5" name="Line 11"/>
            <p:cNvSpPr>
              <a:spLocks noChangeShapeType="1"/>
            </p:cNvSpPr>
            <p:nvPr/>
          </p:nvSpPr>
          <p:spPr bwMode="auto">
            <a:xfrm flipH="1">
              <a:off x="3456" y="235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6" name="Oval 12"/>
            <p:cNvSpPr>
              <a:spLocks noChangeArrowheads="1"/>
            </p:cNvSpPr>
            <p:nvPr/>
          </p:nvSpPr>
          <p:spPr bwMode="auto">
            <a:xfrm>
              <a:off x="417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ea typeface="宋体" charset="-122"/>
                </a:rPr>
                <a:t>NP</a:t>
              </a:r>
            </a:p>
          </p:txBody>
        </p:sp>
        <p:sp>
          <p:nvSpPr>
            <p:cNvPr id="76847" name="Rectangle 13"/>
            <p:cNvSpPr>
              <a:spLocks noChangeArrowheads="1"/>
            </p:cNvSpPr>
            <p:nvPr/>
          </p:nvSpPr>
          <p:spPr bwMode="auto">
            <a:xfrm>
              <a:off x="4464" y="2592"/>
              <a:ext cx="240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PR</a:t>
              </a:r>
            </a:p>
          </p:txBody>
        </p:sp>
        <p:sp>
          <p:nvSpPr>
            <p:cNvPr id="76848" name="Line 14"/>
            <p:cNvSpPr>
              <a:spLocks noChangeShapeType="1"/>
            </p:cNvSpPr>
            <p:nvPr/>
          </p:nvSpPr>
          <p:spPr bwMode="auto">
            <a:xfrm>
              <a:off x="4416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9" name="Line 15"/>
            <p:cNvSpPr>
              <a:spLocks noChangeShapeType="1"/>
            </p:cNvSpPr>
            <p:nvPr/>
          </p:nvSpPr>
          <p:spPr bwMode="auto">
            <a:xfrm>
              <a:off x="4848" y="235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0" name="Line 16"/>
            <p:cNvSpPr>
              <a:spLocks noChangeShapeType="1"/>
            </p:cNvSpPr>
            <p:nvPr/>
          </p:nvSpPr>
          <p:spPr bwMode="auto">
            <a:xfrm>
              <a:off x="38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1" name="Line 17"/>
            <p:cNvSpPr>
              <a:spLocks noChangeShapeType="1"/>
            </p:cNvSpPr>
            <p:nvPr/>
          </p:nvSpPr>
          <p:spPr bwMode="auto">
            <a:xfrm flipH="1">
              <a:off x="4608" y="240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6852" name="AutoShape 18"/>
            <p:cNvCxnSpPr>
              <a:cxnSpLocks noChangeShapeType="1"/>
            </p:cNvCxnSpPr>
            <p:nvPr/>
          </p:nvCxnSpPr>
          <p:spPr bwMode="auto">
            <a:xfrm rot="16200000" flipH="1">
              <a:off x="3984" y="1344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91000" y="2819400"/>
            <a:ext cx="1295400" cy="1528763"/>
            <a:chOff x="2640" y="1872"/>
            <a:chExt cx="816" cy="963"/>
          </a:xfrm>
        </p:grpSpPr>
        <p:sp>
          <p:nvSpPr>
            <p:cNvPr id="76836" name="AutoShape 20"/>
            <p:cNvSpPr>
              <a:spLocks noChangeArrowheads="1"/>
            </p:cNvSpPr>
            <p:nvPr/>
          </p:nvSpPr>
          <p:spPr bwMode="auto">
            <a:xfrm>
              <a:off x="2708" y="2427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7" name="Text Box 22"/>
            <p:cNvSpPr txBox="1">
              <a:spLocks noChangeArrowheads="1"/>
            </p:cNvSpPr>
            <p:nvPr/>
          </p:nvSpPr>
          <p:spPr bwMode="auto">
            <a:xfrm>
              <a:off x="2640" y="1872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2)</a:t>
              </a:r>
              <a:r>
                <a:rPr lang="zh-CN" altLang="en-US"/>
                <a:t>顺时针旋转</a:t>
              </a:r>
            </a:p>
          </p:txBody>
        </p:sp>
      </p:grpSp>
      <p:grpSp>
        <p:nvGrpSpPr>
          <p:cNvPr id="76806" name="Group 24"/>
          <p:cNvGrpSpPr>
            <a:grpSpLocks/>
          </p:cNvGrpSpPr>
          <p:nvPr/>
        </p:nvGrpSpPr>
        <p:grpSpPr bwMode="auto">
          <a:xfrm>
            <a:off x="533400" y="1752600"/>
            <a:ext cx="3048000" cy="3505200"/>
            <a:chOff x="3648" y="1200"/>
            <a:chExt cx="1920" cy="2208"/>
          </a:xfrm>
        </p:grpSpPr>
        <p:sp>
          <p:nvSpPr>
            <p:cNvPr id="76821" name="Rectangle 25"/>
            <p:cNvSpPr>
              <a:spLocks noChangeArrowheads="1"/>
            </p:cNvSpPr>
            <p:nvPr/>
          </p:nvSpPr>
          <p:spPr bwMode="auto">
            <a:xfrm>
              <a:off x="4176" y="2832"/>
              <a:ext cx="240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PL</a:t>
              </a:r>
            </a:p>
          </p:txBody>
        </p:sp>
        <p:sp>
          <p:nvSpPr>
            <p:cNvPr id="76822" name="Rectangle 26"/>
            <p:cNvSpPr>
              <a:spLocks noChangeArrowheads="1"/>
            </p:cNvSpPr>
            <p:nvPr/>
          </p:nvSpPr>
          <p:spPr bwMode="auto">
            <a:xfrm>
              <a:off x="4176" y="3168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X</a:t>
              </a:r>
            </a:p>
          </p:txBody>
        </p:sp>
        <p:sp>
          <p:nvSpPr>
            <p:cNvPr id="76823" name="Line 27"/>
            <p:cNvSpPr>
              <a:spLocks noChangeShapeType="1"/>
            </p:cNvSpPr>
            <p:nvPr/>
          </p:nvSpPr>
          <p:spPr bwMode="auto">
            <a:xfrm flipH="1">
              <a:off x="4272" y="21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4" name="Line 28"/>
            <p:cNvSpPr>
              <a:spLocks noChangeShapeType="1"/>
            </p:cNvSpPr>
            <p:nvPr/>
          </p:nvSpPr>
          <p:spPr bwMode="auto">
            <a:xfrm flipH="1">
              <a:off x="3792" y="259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5" name="Line 29"/>
            <p:cNvSpPr>
              <a:spLocks noChangeShapeType="1"/>
            </p:cNvSpPr>
            <p:nvPr/>
          </p:nvSpPr>
          <p:spPr bwMode="auto">
            <a:xfrm>
              <a:off x="4704" y="21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6" name="Line 30"/>
            <p:cNvSpPr>
              <a:spLocks noChangeShapeType="1"/>
            </p:cNvSpPr>
            <p:nvPr/>
          </p:nvSpPr>
          <p:spPr bwMode="auto">
            <a:xfrm>
              <a:off x="5088" y="17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7" name="Line 31"/>
            <p:cNvSpPr>
              <a:spLocks noChangeShapeType="1"/>
            </p:cNvSpPr>
            <p:nvPr/>
          </p:nvSpPr>
          <p:spPr bwMode="auto">
            <a:xfrm>
              <a:off x="4176" y="26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8" name="Line 32"/>
            <p:cNvSpPr>
              <a:spLocks noChangeShapeType="1"/>
            </p:cNvSpPr>
            <p:nvPr/>
          </p:nvSpPr>
          <p:spPr bwMode="auto">
            <a:xfrm flipH="1">
              <a:off x="46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6829" name="AutoShape 33"/>
            <p:cNvCxnSpPr>
              <a:cxnSpLocks noChangeShapeType="1"/>
            </p:cNvCxnSpPr>
            <p:nvPr/>
          </p:nvCxnSpPr>
          <p:spPr bwMode="auto">
            <a:xfrm rot="16200000" flipH="1">
              <a:off x="4512" y="120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30" name="Oval 34"/>
            <p:cNvSpPr>
              <a:spLocks noChangeArrowheads="1"/>
            </p:cNvSpPr>
            <p:nvPr/>
          </p:nvSpPr>
          <p:spPr bwMode="auto">
            <a:xfrm>
              <a:off x="4848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ea typeface="宋体" charset="-122"/>
                </a:rPr>
                <a:t>D</a:t>
              </a:r>
            </a:p>
          </p:txBody>
        </p:sp>
        <p:sp>
          <p:nvSpPr>
            <p:cNvPr id="76831" name="Oval 35"/>
            <p:cNvSpPr>
              <a:spLocks noChangeArrowheads="1"/>
            </p:cNvSpPr>
            <p:nvPr/>
          </p:nvSpPr>
          <p:spPr bwMode="auto">
            <a:xfrm>
              <a:off x="403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DL</a:t>
              </a:r>
            </a:p>
          </p:txBody>
        </p:sp>
        <p:sp>
          <p:nvSpPr>
            <p:cNvPr id="76832" name="Oval 36"/>
            <p:cNvSpPr>
              <a:spLocks noChangeArrowheads="1"/>
            </p:cNvSpPr>
            <p:nvPr/>
          </p:nvSpPr>
          <p:spPr bwMode="auto">
            <a:xfrm>
              <a:off x="4464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NP</a:t>
              </a:r>
            </a:p>
          </p:txBody>
        </p:sp>
        <p:sp>
          <p:nvSpPr>
            <p:cNvPr id="76833" name="Rectangle 37"/>
            <p:cNvSpPr>
              <a:spLocks noChangeArrowheads="1"/>
            </p:cNvSpPr>
            <p:nvPr/>
          </p:nvSpPr>
          <p:spPr bwMode="auto">
            <a:xfrm>
              <a:off x="4848" y="2352"/>
              <a:ext cx="240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charset="-122"/>
                </a:rPr>
                <a:t>PR</a:t>
              </a:r>
            </a:p>
          </p:txBody>
        </p:sp>
        <p:sp>
          <p:nvSpPr>
            <p:cNvPr id="76834" name="Rectangle 38"/>
            <p:cNvSpPr>
              <a:spLocks noChangeArrowheads="1"/>
            </p:cNvSpPr>
            <p:nvPr/>
          </p:nvSpPr>
          <p:spPr bwMode="auto">
            <a:xfrm>
              <a:off x="3648" y="2832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6835" name="Rectangle 39"/>
            <p:cNvSpPr>
              <a:spLocks noChangeArrowheads="1"/>
            </p:cNvSpPr>
            <p:nvPr/>
          </p:nvSpPr>
          <p:spPr bwMode="auto">
            <a:xfrm>
              <a:off x="5328" y="1968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</p:grpSp>
      <p:sp>
        <p:nvSpPr>
          <p:cNvPr id="76807" name="Text Box 40"/>
          <p:cNvSpPr txBox="1">
            <a:spLocks noChangeArrowheads="1"/>
          </p:cNvSpPr>
          <p:nvPr/>
        </p:nvSpPr>
        <p:spPr bwMode="auto">
          <a:xfrm>
            <a:off x="762000" y="11430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为根的子树不平衡：左子树的右子树造成的</a:t>
            </a:r>
          </a:p>
        </p:txBody>
      </p:sp>
      <p:sp>
        <p:nvSpPr>
          <p:cNvPr id="76808" name="Text Box 42"/>
          <p:cNvSpPr txBox="1">
            <a:spLocks noChangeArrowheads="1"/>
          </p:cNvSpPr>
          <p:nvPr/>
        </p:nvSpPr>
        <p:spPr bwMode="auto">
          <a:xfrm>
            <a:off x="1981200" y="5943600"/>
            <a:ext cx="5715000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LR</a:t>
            </a:r>
            <a:r>
              <a:rPr lang="zh-CN" altLang="en-US" dirty="0"/>
              <a:t>型：</a:t>
            </a:r>
            <a:r>
              <a:rPr lang="zh-CN" altLang="en-US" dirty="0">
                <a:solidFill>
                  <a:srgbClr val="FF0000"/>
                </a:solidFill>
              </a:rPr>
              <a:t>先向左旋转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再向右旋转</a:t>
            </a:r>
          </a:p>
        </p:txBody>
      </p:sp>
      <p:sp>
        <p:nvSpPr>
          <p:cNvPr id="409643" name="Rectangle 43"/>
          <p:cNvSpPr>
            <a:spLocks noChangeArrowheads="1"/>
          </p:cNvSpPr>
          <p:nvPr/>
        </p:nvSpPr>
        <p:spPr bwMode="auto">
          <a:xfrm>
            <a:off x="304800" y="5257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H(L) – H(R) = 2, LL</a:t>
            </a:r>
            <a:r>
              <a:rPr lang="zh-CN" altLang="en-US"/>
              <a:t>型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581400" y="2971800"/>
            <a:ext cx="381000" cy="914400"/>
            <a:chOff x="2160" y="2256"/>
            <a:chExt cx="240" cy="576"/>
          </a:xfrm>
        </p:grpSpPr>
        <p:grpSp>
          <p:nvGrpSpPr>
            <p:cNvPr id="76816" name="Group 45"/>
            <p:cNvGrpSpPr>
              <a:grpSpLocks/>
            </p:cNvGrpSpPr>
            <p:nvPr/>
          </p:nvGrpSpPr>
          <p:grpSpPr bwMode="auto">
            <a:xfrm>
              <a:off x="2304" y="2256"/>
              <a:ext cx="96" cy="576"/>
              <a:chOff x="288" y="2592"/>
              <a:chExt cx="96" cy="576"/>
            </a:xfrm>
          </p:grpSpPr>
          <p:sp>
            <p:nvSpPr>
              <p:cNvPr id="76818" name="Line 46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19" name="Line 47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20" name="Line 48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817" name="Text Box 49"/>
            <p:cNvSpPr txBox="1">
              <a:spLocks noChangeArrowheads="1"/>
            </p:cNvSpPr>
            <p:nvPr/>
          </p:nvSpPr>
          <p:spPr bwMode="auto">
            <a:xfrm>
              <a:off x="2160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228600" y="2895600"/>
            <a:ext cx="1295400" cy="2362200"/>
            <a:chOff x="96" y="2064"/>
            <a:chExt cx="816" cy="1104"/>
          </a:xfrm>
        </p:grpSpPr>
        <p:sp>
          <p:nvSpPr>
            <p:cNvPr id="76812" name="Line 56"/>
            <p:cNvSpPr>
              <a:spLocks noChangeShapeType="1"/>
            </p:cNvSpPr>
            <p:nvPr/>
          </p:nvSpPr>
          <p:spPr bwMode="auto">
            <a:xfrm>
              <a:off x="144" y="2064"/>
              <a:ext cx="0" cy="11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3" name="Line 57"/>
            <p:cNvSpPr>
              <a:spLocks noChangeShapeType="1"/>
            </p:cNvSpPr>
            <p:nvPr/>
          </p:nvSpPr>
          <p:spPr bwMode="auto">
            <a:xfrm>
              <a:off x="96" y="2064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4" name="Line 58"/>
            <p:cNvSpPr>
              <a:spLocks noChangeShapeType="1"/>
            </p:cNvSpPr>
            <p:nvPr/>
          </p:nvSpPr>
          <p:spPr bwMode="auto">
            <a:xfrm>
              <a:off x="96" y="3168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5" name="Text Box 59"/>
            <p:cNvSpPr txBox="1">
              <a:spLocks noChangeArrowheads="1"/>
            </p:cNvSpPr>
            <p:nvPr/>
          </p:nvSpPr>
          <p:spPr bwMode="auto">
            <a:xfrm>
              <a:off x="144" y="2160"/>
              <a:ext cx="4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h+2</a:t>
              </a:r>
            </a:p>
          </p:txBody>
        </p:sp>
      </p:grpSp>
      <p:sp>
        <p:nvSpPr>
          <p:cNvPr id="53" name="Oval 91"/>
          <p:cNvSpPr>
            <a:spLocks noChangeArrowheads="1"/>
          </p:cNvSpPr>
          <p:nvPr/>
        </p:nvSpPr>
        <p:spPr bwMode="auto">
          <a:xfrm>
            <a:off x="214282" y="2571744"/>
            <a:ext cx="2895600" cy="32004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C6C5B-ED3F-4949-904E-31726FA3DE09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RL</a:t>
            </a:r>
            <a:r>
              <a:rPr lang="zh-CN" altLang="en-US" smtClean="0"/>
              <a:t>型平衡旋转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495800" y="2362200"/>
            <a:ext cx="1295400" cy="2271713"/>
            <a:chOff x="2352" y="1776"/>
            <a:chExt cx="816" cy="1431"/>
          </a:xfrm>
        </p:grpSpPr>
        <p:sp>
          <p:nvSpPr>
            <p:cNvPr id="77889" name="AutoShape 36"/>
            <p:cNvSpPr>
              <a:spLocks noChangeArrowheads="1"/>
            </p:cNvSpPr>
            <p:nvPr/>
          </p:nvSpPr>
          <p:spPr bwMode="auto">
            <a:xfrm>
              <a:off x="2420" y="2427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90" name="Text Box 37"/>
            <p:cNvSpPr txBox="1">
              <a:spLocks noChangeArrowheads="1"/>
            </p:cNvSpPr>
            <p:nvPr/>
          </p:nvSpPr>
          <p:spPr bwMode="auto">
            <a:xfrm>
              <a:off x="2352" y="1776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1)</a:t>
              </a:r>
              <a:r>
                <a:rPr lang="zh-CN" altLang="en-US"/>
                <a:t>顺时针旋转</a:t>
              </a:r>
            </a:p>
          </p:txBody>
        </p:sp>
        <p:sp>
          <p:nvSpPr>
            <p:cNvPr id="77891" name="Text Box 38"/>
            <p:cNvSpPr txBox="1">
              <a:spLocks noChangeArrowheads="1"/>
            </p:cNvSpPr>
            <p:nvPr/>
          </p:nvSpPr>
          <p:spPr bwMode="auto">
            <a:xfrm>
              <a:off x="2352" y="288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/>
            </a:p>
          </p:txBody>
        </p:sp>
      </p:grpSp>
      <p:sp>
        <p:nvSpPr>
          <p:cNvPr id="77829" name="Text Box 39"/>
          <p:cNvSpPr txBox="1">
            <a:spLocks noChangeArrowheads="1"/>
          </p:cNvSpPr>
          <p:nvPr/>
        </p:nvSpPr>
        <p:spPr bwMode="auto">
          <a:xfrm>
            <a:off x="762000" y="11430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为根的子树不平衡：右子树的左子树造成的</a:t>
            </a:r>
          </a:p>
        </p:txBody>
      </p:sp>
      <p:sp>
        <p:nvSpPr>
          <p:cNvPr id="328728" name="Rectangle 24"/>
          <p:cNvSpPr>
            <a:spLocks noChangeArrowheads="1"/>
          </p:cNvSpPr>
          <p:nvPr/>
        </p:nvSpPr>
        <p:spPr bwMode="auto">
          <a:xfrm>
            <a:off x="914400" y="4724400"/>
            <a:ext cx="381000" cy="381000"/>
          </a:xfrm>
          <a:prstGeom prst="rect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charset="-122"/>
              </a:rPr>
              <a:t>X</a:t>
            </a:r>
          </a:p>
        </p:txBody>
      </p:sp>
      <p:sp>
        <p:nvSpPr>
          <p:cNvPr id="77831" name="Text Box 41"/>
          <p:cNvSpPr txBox="1">
            <a:spLocks noChangeArrowheads="1"/>
          </p:cNvSpPr>
          <p:nvPr/>
        </p:nvSpPr>
        <p:spPr bwMode="auto">
          <a:xfrm>
            <a:off x="2286000" y="5867400"/>
            <a:ext cx="5181600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RL</a:t>
            </a:r>
            <a:r>
              <a:rPr lang="zh-CN" altLang="en-US" dirty="0"/>
              <a:t>型</a:t>
            </a:r>
            <a:r>
              <a:rPr lang="zh-CN" altLang="en-US" dirty="0">
                <a:solidFill>
                  <a:srgbClr val="FF0000"/>
                </a:solidFill>
              </a:rPr>
              <a:t>先向右旋转</a:t>
            </a:r>
            <a:r>
              <a:rPr lang="en-US" altLang="zh-CN" dirty="0"/>
              <a:t>, </a:t>
            </a:r>
            <a:r>
              <a:rPr lang="zh-CN" altLang="en-US" dirty="0"/>
              <a:t>再向左旋转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200400" y="3733800"/>
            <a:ext cx="381000" cy="990600"/>
            <a:chOff x="144" y="2592"/>
            <a:chExt cx="240" cy="576"/>
          </a:xfrm>
        </p:grpSpPr>
        <p:grpSp>
          <p:nvGrpSpPr>
            <p:cNvPr id="77884" name="Group 43"/>
            <p:cNvGrpSpPr>
              <a:grpSpLocks/>
            </p:cNvGrpSpPr>
            <p:nvPr/>
          </p:nvGrpSpPr>
          <p:grpSpPr bwMode="auto">
            <a:xfrm>
              <a:off x="288" y="2592"/>
              <a:ext cx="96" cy="576"/>
              <a:chOff x="288" y="2592"/>
              <a:chExt cx="96" cy="576"/>
            </a:xfrm>
          </p:grpSpPr>
          <p:sp>
            <p:nvSpPr>
              <p:cNvPr id="77886" name="Line 44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7" name="Line 45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8" name="Line 46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885" name="Text Box 47"/>
            <p:cNvSpPr txBox="1">
              <a:spLocks noChangeArrowheads="1"/>
            </p:cNvSpPr>
            <p:nvPr/>
          </p:nvSpPr>
          <p:spPr bwMode="auto">
            <a:xfrm>
              <a:off x="144" y="2784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2362200" y="2971800"/>
            <a:ext cx="1447800" cy="1752600"/>
            <a:chOff x="1536" y="2160"/>
            <a:chExt cx="912" cy="1248"/>
          </a:xfrm>
        </p:grpSpPr>
        <p:sp>
          <p:nvSpPr>
            <p:cNvPr id="77880" name="Line 49"/>
            <p:cNvSpPr>
              <a:spLocks noChangeShapeType="1"/>
            </p:cNvSpPr>
            <p:nvPr/>
          </p:nvSpPr>
          <p:spPr bwMode="auto">
            <a:xfrm>
              <a:off x="2400" y="2160"/>
              <a:ext cx="0" cy="12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81" name="Line 50"/>
            <p:cNvSpPr>
              <a:spLocks noChangeShapeType="1"/>
            </p:cNvSpPr>
            <p:nvPr/>
          </p:nvSpPr>
          <p:spPr bwMode="auto">
            <a:xfrm>
              <a:off x="1536" y="2160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82" name="Line 51"/>
            <p:cNvSpPr>
              <a:spLocks noChangeShapeType="1"/>
            </p:cNvSpPr>
            <p:nvPr/>
          </p:nvSpPr>
          <p:spPr bwMode="auto">
            <a:xfrm>
              <a:off x="2352" y="3408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83" name="Text Box 52"/>
            <p:cNvSpPr txBox="1">
              <a:spLocks noChangeArrowheads="1"/>
            </p:cNvSpPr>
            <p:nvPr/>
          </p:nvSpPr>
          <p:spPr bwMode="auto">
            <a:xfrm>
              <a:off x="1968" y="2304"/>
              <a:ext cx="4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h+1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-76200" y="3048000"/>
            <a:ext cx="381000" cy="914400"/>
            <a:chOff x="2160" y="2256"/>
            <a:chExt cx="240" cy="576"/>
          </a:xfrm>
        </p:grpSpPr>
        <p:grpSp>
          <p:nvGrpSpPr>
            <p:cNvPr id="77875" name="Group 54"/>
            <p:cNvGrpSpPr>
              <a:grpSpLocks/>
            </p:cNvGrpSpPr>
            <p:nvPr/>
          </p:nvGrpSpPr>
          <p:grpSpPr bwMode="auto">
            <a:xfrm>
              <a:off x="2304" y="2256"/>
              <a:ext cx="96" cy="576"/>
              <a:chOff x="288" y="2592"/>
              <a:chExt cx="96" cy="576"/>
            </a:xfrm>
          </p:grpSpPr>
          <p:sp>
            <p:nvSpPr>
              <p:cNvPr id="77877" name="Line 55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78" name="Line 56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79" name="Line 57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876" name="Text Box 58"/>
            <p:cNvSpPr txBox="1">
              <a:spLocks noChangeArrowheads="1"/>
            </p:cNvSpPr>
            <p:nvPr/>
          </p:nvSpPr>
          <p:spPr bwMode="auto">
            <a:xfrm>
              <a:off x="2160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2971800" y="2971800"/>
            <a:ext cx="1447800" cy="2133600"/>
            <a:chOff x="1920" y="2160"/>
            <a:chExt cx="912" cy="1344"/>
          </a:xfrm>
        </p:grpSpPr>
        <p:sp>
          <p:nvSpPr>
            <p:cNvPr id="77871" name="Line 60"/>
            <p:cNvSpPr>
              <a:spLocks noChangeShapeType="1"/>
            </p:cNvSpPr>
            <p:nvPr/>
          </p:nvSpPr>
          <p:spPr bwMode="auto">
            <a:xfrm>
              <a:off x="2688" y="2160"/>
              <a:ext cx="0" cy="13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72" name="Line 61"/>
            <p:cNvSpPr>
              <a:spLocks noChangeShapeType="1"/>
            </p:cNvSpPr>
            <p:nvPr/>
          </p:nvSpPr>
          <p:spPr bwMode="auto">
            <a:xfrm>
              <a:off x="1920" y="2160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73" name="Line 62"/>
            <p:cNvSpPr>
              <a:spLocks noChangeShapeType="1"/>
            </p:cNvSpPr>
            <p:nvPr/>
          </p:nvSpPr>
          <p:spPr bwMode="auto">
            <a:xfrm>
              <a:off x="2640" y="3504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74" name="Text Box 63"/>
            <p:cNvSpPr txBox="1">
              <a:spLocks noChangeArrowheads="1"/>
            </p:cNvSpPr>
            <p:nvPr/>
          </p:nvSpPr>
          <p:spPr bwMode="auto">
            <a:xfrm>
              <a:off x="2400" y="230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/>
                <a:t>h+2</a:t>
              </a:r>
            </a:p>
          </p:txBody>
        </p:sp>
      </p:grpSp>
      <p:grpSp>
        <p:nvGrpSpPr>
          <p:cNvPr id="77836" name="Group 68"/>
          <p:cNvGrpSpPr>
            <a:grpSpLocks/>
          </p:cNvGrpSpPr>
          <p:nvPr/>
        </p:nvGrpSpPr>
        <p:grpSpPr bwMode="auto">
          <a:xfrm>
            <a:off x="381000" y="1676400"/>
            <a:ext cx="2743200" cy="3048000"/>
            <a:chOff x="240" y="1056"/>
            <a:chExt cx="1728" cy="1920"/>
          </a:xfrm>
        </p:grpSpPr>
        <p:sp>
          <p:nvSpPr>
            <p:cNvPr id="77857" name="Line 30"/>
            <p:cNvSpPr>
              <a:spLocks noChangeShapeType="1"/>
            </p:cNvSpPr>
            <p:nvPr/>
          </p:nvSpPr>
          <p:spPr bwMode="auto">
            <a:xfrm>
              <a:off x="1488" y="211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8" name="Oval 20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D</a:t>
              </a:r>
            </a:p>
          </p:txBody>
        </p:sp>
        <p:sp>
          <p:nvSpPr>
            <p:cNvPr id="77859" name="Line 26"/>
            <p:cNvSpPr>
              <a:spLocks noChangeShapeType="1"/>
            </p:cNvSpPr>
            <p:nvPr/>
          </p:nvSpPr>
          <p:spPr bwMode="auto">
            <a:xfrm flipH="1">
              <a:off x="288" y="163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0" name="Line 27"/>
            <p:cNvSpPr>
              <a:spLocks noChangeShapeType="1"/>
            </p:cNvSpPr>
            <p:nvPr/>
          </p:nvSpPr>
          <p:spPr bwMode="auto">
            <a:xfrm>
              <a:off x="960" y="163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7861" name="AutoShape 34"/>
            <p:cNvCxnSpPr>
              <a:cxnSpLocks noChangeShapeType="1"/>
              <a:endCxn id="77858" idx="0"/>
            </p:cNvCxnSpPr>
            <p:nvPr/>
          </p:nvCxnSpPr>
          <p:spPr bwMode="auto">
            <a:xfrm rot="16200000" flipH="1">
              <a:off x="528" y="1056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62" name="Oval 21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DR</a:t>
              </a:r>
            </a:p>
          </p:txBody>
        </p:sp>
        <p:sp>
          <p:nvSpPr>
            <p:cNvPr id="77863" name="Rectangle 22"/>
            <p:cNvSpPr>
              <a:spLocks noChangeArrowheads="1"/>
            </p:cNvSpPr>
            <p:nvPr/>
          </p:nvSpPr>
          <p:spPr bwMode="auto">
            <a:xfrm>
              <a:off x="1728" y="2352"/>
              <a:ext cx="240" cy="62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7864" name="Rectangle 23"/>
            <p:cNvSpPr>
              <a:spLocks noChangeArrowheads="1"/>
            </p:cNvSpPr>
            <p:nvPr/>
          </p:nvSpPr>
          <p:spPr bwMode="auto">
            <a:xfrm>
              <a:off x="576" y="2688"/>
              <a:ext cx="240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PL</a:t>
              </a:r>
            </a:p>
          </p:txBody>
        </p:sp>
        <p:sp>
          <p:nvSpPr>
            <p:cNvPr id="77865" name="Line 28"/>
            <p:cNvSpPr>
              <a:spLocks noChangeShapeType="1"/>
            </p:cNvSpPr>
            <p:nvPr/>
          </p:nvSpPr>
          <p:spPr bwMode="auto">
            <a:xfrm flipH="1">
              <a:off x="960" y="21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6" name="Line 31"/>
            <p:cNvSpPr>
              <a:spLocks noChangeShapeType="1"/>
            </p:cNvSpPr>
            <p:nvPr/>
          </p:nvSpPr>
          <p:spPr bwMode="auto">
            <a:xfrm flipH="1">
              <a:off x="720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7" name="Rectangle 32"/>
            <p:cNvSpPr>
              <a:spLocks noChangeArrowheads="1"/>
            </p:cNvSpPr>
            <p:nvPr/>
          </p:nvSpPr>
          <p:spPr bwMode="auto">
            <a:xfrm>
              <a:off x="1152" y="2688"/>
              <a:ext cx="240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PR</a:t>
              </a:r>
            </a:p>
          </p:txBody>
        </p:sp>
        <p:sp>
          <p:nvSpPr>
            <p:cNvPr id="77868" name="Line 33"/>
            <p:cNvSpPr>
              <a:spLocks noChangeShapeType="1"/>
            </p:cNvSpPr>
            <p:nvPr/>
          </p:nvSpPr>
          <p:spPr bwMode="auto">
            <a:xfrm>
              <a:off x="1104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9" name="Rectangle 25"/>
            <p:cNvSpPr>
              <a:spLocks noChangeArrowheads="1"/>
            </p:cNvSpPr>
            <p:nvPr/>
          </p:nvSpPr>
          <p:spPr bwMode="auto">
            <a:xfrm>
              <a:off x="240" y="1920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7870" name="Oval 29"/>
            <p:cNvSpPr>
              <a:spLocks noChangeArrowheads="1"/>
            </p:cNvSpPr>
            <p:nvPr/>
          </p:nvSpPr>
          <p:spPr bwMode="auto">
            <a:xfrm>
              <a:off x="864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NP</a:t>
              </a:r>
            </a:p>
          </p:txBody>
        </p:sp>
      </p:grpSp>
      <p:sp>
        <p:nvSpPr>
          <p:cNvPr id="328770" name="Rectangle 66"/>
          <p:cNvSpPr>
            <a:spLocks noChangeArrowheads="1"/>
          </p:cNvSpPr>
          <p:nvPr/>
        </p:nvSpPr>
        <p:spPr bwMode="auto">
          <a:xfrm>
            <a:off x="304800" y="53340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H(L) – H(R) = -2, </a:t>
            </a:r>
            <a:r>
              <a:rPr lang="zh-CN" altLang="en-US" dirty="0"/>
              <a:t>不平衡！</a:t>
            </a:r>
          </a:p>
        </p:txBody>
      </p:sp>
      <p:sp>
        <p:nvSpPr>
          <p:cNvPr id="328771" name="Oval 67"/>
          <p:cNvSpPr>
            <a:spLocks noChangeArrowheads="1"/>
          </p:cNvSpPr>
          <p:nvPr/>
        </p:nvSpPr>
        <p:spPr bwMode="auto">
          <a:xfrm>
            <a:off x="609600" y="2819400"/>
            <a:ext cx="2743200" cy="28956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5791200" y="1905000"/>
            <a:ext cx="3124200" cy="3657600"/>
            <a:chOff x="3696" y="1200"/>
            <a:chExt cx="1968" cy="2304"/>
          </a:xfrm>
        </p:grpSpPr>
        <p:sp>
          <p:nvSpPr>
            <p:cNvPr id="77841" name="Line 70"/>
            <p:cNvSpPr>
              <a:spLocks noChangeShapeType="1"/>
            </p:cNvSpPr>
            <p:nvPr/>
          </p:nvSpPr>
          <p:spPr bwMode="auto">
            <a:xfrm>
              <a:off x="5376" y="268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2" name="Oval 71"/>
            <p:cNvSpPr>
              <a:spLocks noChangeArrowheads="1"/>
            </p:cNvSpPr>
            <p:nvPr/>
          </p:nvSpPr>
          <p:spPr bwMode="auto">
            <a:xfrm>
              <a:off x="4176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D</a:t>
              </a:r>
            </a:p>
          </p:txBody>
        </p:sp>
        <p:sp>
          <p:nvSpPr>
            <p:cNvPr id="77843" name="Line 72"/>
            <p:cNvSpPr>
              <a:spLocks noChangeShapeType="1"/>
            </p:cNvSpPr>
            <p:nvPr/>
          </p:nvSpPr>
          <p:spPr bwMode="auto">
            <a:xfrm flipH="1">
              <a:off x="3744" y="177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4" name="Line 73"/>
            <p:cNvSpPr>
              <a:spLocks noChangeShapeType="1"/>
            </p:cNvSpPr>
            <p:nvPr/>
          </p:nvSpPr>
          <p:spPr bwMode="auto">
            <a:xfrm>
              <a:off x="4416" y="177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7845" name="AutoShape 74"/>
            <p:cNvCxnSpPr>
              <a:cxnSpLocks noChangeShapeType="1"/>
              <a:endCxn id="77842" idx="0"/>
            </p:cNvCxnSpPr>
            <p:nvPr/>
          </p:nvCxnSpPr>
          <p:spPr bwMode="auto">
            <a:xfrm rot="16200000" flipH="1">
              <a:off x="3984" y="120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46" name="Rectangle 76"/>
            <p:cNvSpPr>
              <a:spLocks noChangeArrowheads="1"/>
            </p:cNvSpPr>
            <p:nvPr/>
          </p:nvSpPr>
          <p:spPr bwMode="auto">
            <a:xfrm>
              <a:off x="5424" y="2880"/>
              <a:ext cx="240" cy="62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7847" name="Line 78"/>
            <p:cNvSpPr>
              <a:spLocks noChangeShapeType="1"/>
            </p:cNvSpPr>
            <p:nvPr/>
          </p:nvSpPr>
          <p:spPr bwMode="auto">
            <a:xfrm flipH="1">
              <a:off x="4944" y="26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8" name="Line 79"/>
            <p:cNvSpPr>
              <a:spLocks noChangeShapeType="1"/>
            </p:cNvSpPr>
            <p:nvPr/>
          </p:nvSpPr>
          <p:spPr bwMode="auto">
            <a:xfrm flipH="1">
              <a:off x="4656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9" name="Line 81"/>
            <p:cNvSpPr>
              <a:spLocks noChangeShapeType="1"/>
            </p:cNvSpPr>
            <p:nvPr/>
          </p:nvSpPr>
          <p:spPr bwMode="auto">
            <a:xfrm>
              <a:off x="5040" y="230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0" name="Rectangle 82"/>
            <p:cNvSpPr>
              <a:spLocks noChangeArrowheads="1"/>
            </p:cNvSpPr>
            <p:nvPr/>
          </p:nvSpPr>
          <p:spPr bwMode="auto">
            <a:xfrm>
              <a:off x="3696" y="2064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7851" name="Oval 83"/>
            <p:cNvSpPr>
              <a:spLocks noChangeArrowheads="1"/>
            </p:cNvSpPr>
            <p:nvPr/>
          </p:nvSpPr>
          <p:spPr bwMode="auto">
            <a:xfrm>
              <a:off x="4800" y="206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NP</a:t>
              </a:r>
            </a:p>
          </p:txBody>
        </p:sp>
        <p:grpSp>
          <p:nvGrpSpPr>
            <p:cNvPr id="77852" name="Group 85"/>
            <p:cNvGrpSpPr>
              <a:grpSpLocks/>
            </p:cNvGrpSpPr>
            <p:nvPr/>
          </p:nvGrpSpPr>
          <p:grpSpPr bwMode="auto">
            <a:xfrm>
              <a:off x="4512" y="2448"/>
              <a:ext cx="240" cy="528"/>
              <a:chOff x="4032" y="2832"/>
              <a:chExt cx="240" cy="528"/>
            </a:xfrm>
          </p:grpSpPr>
          <p:sp>
            <p:nvSpPr>
              <p:cNvPr id="77855" name="Rectangle 77"/>
              <p:cNvSpPr>
                <a:spLocks noChangeArrowheads="1"/>
              </p:cNvSpPr>
              <p:nvPr/>
            </p:nvSpPr>
            <p:spPr bwMode="auto">
              <a:xfrm>
                <a:off x="4032" y="2832"/>
                <a:ext cx="240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0">
                    <a:ea typeface="宋体" charset="-122"/>
                  </a:rPr>
                  <a:t>PL</a:t>
                </a:r>
              </a:p>
            </p:txBody>
          </p:sp>
          <p:sp>
            <p:nvSpPr>
              <p:cNvPr id="77856" name="Rectangle 84"/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240" cy="2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0">
                    <a:ea typeface="宋体" charset="-122"/>
                  </a:rPr>
                  <a:t>X</a:t>
                </a:r>
              </a:p>
            </p:txBody>
          </p:sp>
        </p:grpSp>
        <p:sp>
          <p:nvSpPr>
            <p:cNvPr id="77853" name="Oval 75"/>
            <p:cNvSpPr>
              <a:spLocks noChangeArrowheads="1"/>
            </p:cNvSpPr>
            <p:nvPr/>
          </p:nvSpPr>
          <p:spPr bwMode="auto">
            <a:xfrm>
              <a:off x="518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DR</a:t>
              </a:r>
            </a:p>
          </p:txBody>
        </p:sp>
        <p:sp>
          <p:nvSpPr>
            <p:cNvPr id="77854" name="Rectangle 80"/>
            <p:cNvSpPr>
              <a:spLocks noChangeArrowheads="1"/>
            </p:cNvSpPr>
            <p:nvPr/>
          </p:nvSpPr>
          <p:spPr bwMode="auto">
            <a:xfrm>
              <a:off x="4896" y="2880"/>
              <a:ext cx="240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PR</a:t>
              </a:r>
            </a:p>
          </p:txBody>
        </p:sp>
      </p:grpSp>
      <p:sp>
        <p:nvSpPr>
          <p:cNvPr id="328790" name="Oval 86"/>
          <p:cNvSpPr>
            <a:spLocks noChangeArrowheads="1"/>
          </p:cNvSpPr>
          <p:nvPr/>
        </p:nvSpPr>
        <p:spPr bwMode="auto">
          <a:xfrm>
            <a:off x="6781800" y="3048000"/>
            <a:ext cx="2438400" cy="28956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8" grpId="0" animBg="1" autoUpdateAnimBg="0"/>
      <p:bldP spid="328770" grpId="0" autoUpdateAnimBg="0"/>
      <p:bldP spid="328771" grpId="0" animBg="1"/>
      <p:bldP spid="32879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A8F35-84E0-4D6A-9B37-89A1A4AB270F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RL</a:t>
            </a:r>
            <a:r>
              <a:rPr lang="zh-CN" altLang="en-US" smtClean="0"/>
              <a:t>型平衡旋转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为根的子树不平衡：右子树的左子树造成的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15000" y="1905000"/>
            <a:ext cx="3200400" cy="2895600"/>
            <a:chOff x="3312" y="1344"/>
            <a:chExt cx="2016" cy="1824"/>
          </a:xfrm>
        </p:grpSpPr>
        <p:sp>
          <p:nvSpPr>
            <p:cNvPr id="78888" name="Oval 5"/>
            <p:cNvSpPr>
              <a:spLocks noChangeArrowheads="1"/>
            </p:cNvSpPr>
            <p:nvPr/>
          </p:nvSpPr>
          <p:spPr bwMode="auto">
            <a:xfrm>
              <a:off x="456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DR</a:t>
              </a:r>
            </a:p>
          </p:txBody>
        </p:sp>
        <p:sp>
          <p:nvSpPr>
            <p:cNvPr id="78889" name="Oval 6"/>
            <p:cNvSpPr>
              <a:spLocks noChangeArrowheads="1"/>
            </p:cNvSpPr>
            <p:nvPr/>
          </p:nvSpPr>
          <p:spPr bwMode="auto">
            <a:xfrm>
              <a:off x="374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D</a:t>
              </a:r>
            </a:p>
          </p:txBody>
        </p:sp>
        <p:sp>
          <p:nvSpPr>
            <p:cNvPr id="78890" name="Rectangle 7"/>
            <p:cNvSpPr>
              <a:spLocks noChangeArrowheads="1"/>
            </p:cNvSpPr>
            <p:nvPr/>
          </p:nvSpPr>
          <p:spPr bwMode="auto">
            <a:xfrm>
              <a:off x="3312" y="2592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8891" name="Rectangle 8"/>
            <p:cNvSpPr>
              <a:spLocks noChangeArrowheads="1"/>
            </p:cNvSpPr>
            <p:nvPr/>
          </p:nvSpPr>
          <p:spPr bwMode="auto">
            <a:xfrm>
              <a:off x="3888" y="2592"/>
              <a:ext cx="240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PL</a:t>
              </a:r>
            </a:p>
          </p:txBody>
        </p:sp>
        <p:sp>
          <p:nvSpPr>
            <p:cNvPr id="78892" name="Rectangle 9"/>
            <p:cNvSpPr>
              <a:spLocks noChangeArrowheads="1"/>
            </p:cNvSpPr>
            <p:nvPr/>
          </p:nvSpPr>
          <p:spPr bwMode="auto">
            <a:xfrm>
              <a:off x="3888" y="2928"/>
              <a:ext cx="240" cy="2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X</a:t>
              </a:r>
            </a:p>
          </p:txBody>
        </p:sp>
        <p:sp>
          <p:nvSpPr>
            <p:cNvPr id="78893" name="Rectangle 10"/>
            <p:cNvSpPr>
              <a:spLocks noChangeArrowheads="1"/>
            </p:cNvSpPr>
            <p:nvPr/>
          </p:nvSpPr>
          <p:spPr bwMode="auto">
            <a:xfrm>
              <a:off x="5088" y="2592"/>
              <a:ext cx="240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8894" name="Line 11"/>
            <p:cNvSpPr>
              <a:spLocks noChangeShapeType="1"/>
            </p:cNvSpPr>
            <p:nvPr/>
          </p:nvSpPr>
          <p:spPr bwMode="auto">
            <a:xfrm flipH="1">
              <a:off x="3984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5" name="Line 12"/>
            <p:cNvSpPr>
              <a:spLocks noChangeShapeType="1"/>
            </p:cNvSpPr>
            <p:nvPr/>
          </p:nvSpPr>
          <p:spPr bwMode="auto">
            <a:xfrm flipH="1">
              <a:off x="3456" y="235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Oval 13"/>
            <p:cNvSpPr>
              <a:spLocks noChangeArrowheads="1"/>
            </p:cNvSpPr>
            <p:nvPr/>
          </p:nvSpPr>
          <p:spPr bwMode="auto">
            <a:xfrm>
              <a:off x="417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NP</a:t>
              </a:r>
            </a:p>
          </p:txBody>
        </p:sp>
        <p:sp>
          <p:nvSpPr>
            <p:cNvPr id="78897" name="Rectangle 14"/>
            <p:cNvSpPr>
              <a:spLocks noChangeArrowheads="1"/>
            </p:cNvSpPr>
            <p:nvPr/>
          </p:nvSpPr>
          <p:spPr bwMode="auto">
            <a:xfrm>
              <a:off x="4464" y="2592"/>
              <a:ext cx="240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PR</a:t>
              </a:r>
            </a:p>
          </p:txBody>
        </p:sp>
        <p:sp>
          <p:nvSpPr>
            <p:cNvPr id="78898" name="Line 15"/>
            <p:cNvSpPr>
              <a:spLocks noChangeShapeType="1"/>
            </p:cNvSpPr>
            <p:nvPr/>
          </p:nvSpPr>
          <p:spPr bwMode="auto">
            <a:xfrm>
              <a:off x="4416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9" name="Line 16"/>
            <p:cNvSpPr>
              <a:spLocks noChangeShapeType="1"/>
            </p:cNvSpPr>
            <p:nvPr/>
          </p:nvSpPr>
          <p:spPr bwMode="auto">
            <a:xfrm>
              <a:off x="4848" y="235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0" name="Line 17"/>
            <p:cNvSpPr>
              <a:spLocks noChangeShapeType="1"/>
            </p:cNvSpPr>
            <p:nvPr/>
          </p:nvSpPr>
          <p:spPr bwMode="auto">
            <a:xfrm>
              <a:off x="38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1" name="Line 18"/>
            <p:cNvSpPr>
              <a:spLocks noChangeShapeType="1"/>
            </p:cNvSpPr>
            <p:nvPr/>
          </p:nvSpPr>
          <p:spPr bwMode="auto">
            <a:xfrm flipH="1">
              <a:off x="4608" y="240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8902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3984" y="1344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91000" y="2590800"/>
            <a:ext cx="1295400" cy="2271713"/>
            <a:chOff x="2352" y="1776"/>
            <a:chExt cx="816" cy="1431"/>
          </a:xfrm>
        </p:grpSpPr>
        <p:sp>
          <p:nvSpPr>
            <p:cNvPr id="78885" name="AutoShape 21"/>
            <p:cNvSpPr>
              <a:spLocks noChangeArrowheads="1"/>
            </p:cNvSpPr>
            <p:nvPr/>
          </p:nvSpPr>
          <p:spPr bwMode="auto">
            <a:xfrm>
              <a:off x="2420" y="2427"/>
              <a:ext cx="680" cy="40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Text Box 22"/>
            <p:cNvSpPr txBox="1">
              <a:spLocks noChangeArrowheads="1"/>
            </p:cNvSpPr>
            <p:nvPr/>
          </p:nvSpPr>
          <p:spPr bwMode="auto">
            <a:xfrm>
              <a:off x="2352" y="1776"/>
              <a:ext cx="8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2)</a:t>
              </a:r>
              <a:r>
                <a:rPr lang="zh-CN" altLang="en-US"/>
                <a:t>逆时针旋转</a:t>
              </a:r>
            </a:p>
          </p:txBody>
        </p:sp>
        <p:sp>
          <p:nvSpPr>
            <p:cNvPr id="78887" name="Text Box 23"/>
            <p:cNvSpPr txBox="1">
              <a:spLocks noChangeArrowheads="1"/>
            </p:cNvSpPr>
            <p:nvPr/>
          </p:nvSpPr>
          <p:spPr bwMode="auto">
            <a:xfrm>
              <a:off x="2352" y="288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/>
            </a:p>
          </p:txBody>
        </p:sp>
      </p:grpSp>
      <p:grpSp>
        <p:nvGrpSpPr>
          <p:cNvPr id="78855" name="Group 39"/>
          <p:cNvGrpSpPr>
            <a:grpSpLocks/>
          </p:cNvGrpSpPr>
          <p:nvPr/>
        </p:nvGrpSpPr>
        <p:grpSpPr bwMode="auto">
          <a:xfrm>
            <a:off x="533400" y="1600200"/>
            <a:ext cx="3124200" cy="3657600"/>
            <a:chOff x="3696" y="1200"/>
            <a:chExt cx="1968" cy="2304"/>
          </a:xfrm>
        </p:grpSpPr>
        <p:sp>
          <p:nvSpPr>
            <p:cNvPr id="78869" name="Line 40"/>
            <p:cNvSpPr>
              <a:spLocks noChangeShapeType="1"/>
            </p:cNvSpPr>
            <p:nvPr/>
          </p:nvSpPr>
          <p:spPr bwMode="auto">
            <a:xfrm>
              <a:off x="5376" y="268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0" name="Oval 41"/>
            <p:cNvSpPr>
              <a:spLocks noChangeArrowheads="1"/>
            </p:cNvSpPr>
            <p:nvPr/>
          </p:nvSpPr>
          <p:spPr bwMode="auto">
            <a:xfrm>
              <a:off x="4176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D</a:t>
              </a:r>
            </a:p>
          </p:txBody>
        </p:sp>
        <p:sp>
          <p:nvSpPr>
            <p:cNvPr id="78871" name="Line 42"/>
            <p:cNvSpPr>
              <a:spLocks noChangeShapeType="1"/>
            </p:cNvSpPr>
            <p:nvPr/>
          </p:nvSpPr>
          <p:spPr bwMode="auto">
            <a:xfrm flipH="1">
              <a:off x="3744" y="177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2" name="Line 43"/>
            <p:cNvSpPr>
              <a:spLocks noChangeShapeType="1"/>
            </p:cNvSpPr>
            <p:nvPr/>
          </p:nvSpPr>
          <p:spPr bwMode="auto">
            <a:xfrm>
              <a:off x="4416" y="177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8873" name="AutoShape 44"/>
            <p:cNvCxnSpPr>
              <a:cxnSpLocks noChangeShapeType="1"/>
              <a:endCxn id="78870" idx="0"/>
            </p:cNvCxnSpPr>
            <p:nvPr/>
          </p:nvCxnSpPr>
          <p:spPr bwMode="auto">
            <a:xfrm rot="16200000" flipH="1">
              <a:off x="3984" y="120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74" name="Rectangle 45"/>
            <p:cNvSpPr>
              <a:spLocks noChangeArrowheads="1"/>
            </p:cNvSpPr>
            <p:nvPr/>
          </p:nvSpPr>
          <p:spPr bwMode="auto">
            <a:xfrm>
              <a:off x="5424" y="2880"/>
              <a:ext cx="240" cy="62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78875" name="Line 46"/>
            <p:cNvSpPr>
              <a:spLocks noChangeShapeType="1"/>
            </p:cNvSpPr>
            <p:nvPr/>
          </p:nvSpPr>
          <p:spPr bwMode="auto">
            <a:xfrm flipH="1">
              <a:off x="4944" y="26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6" name="Line 47"/>
            <p:cNvSpPr>
              <a:spLocks noChangeShapeType="1"/>
            </p:cNvSpPr>
            <p:nvPr/>
          </p:nvSpPr>
          <p:spPr bwMode="auto">
            <a:xfrm flipH="1">
              <a:off x="4656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7" name="Line 48"/>
            <p:cNvSpPr>
              <a:spLocks noChangeShapeType="1"/>
            </p:cNvSpPr>
            <p:nvPr/>
          </p:nvSpPr>
          <p:spPr bwMode="auto">
            <a:xfrm>
              <a:off x="5040" y="230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8" name="Rectangle 49"/>
            <p:cNvSpPr>
              <a:spLocks noChangeArrowheads="1"/>
            </p:cNvSpPr>
            <p:nvPr/>
          </p:nvSpPr>
          <p:spPr bwMode="auto">
            <a:xfrm>
              <a:off x="3696" y="2064"/>
              <a:ext cx="24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L</a:t>
              </a:r>
            </a:p>
          </p:txBody>
        </p:sp>
        <p:sp>
          <p:nvSpPr>
            <p:cNvPr id="78879" name="Oval 50"/>
            <p:cNvSpPr>
              <a:spLocks noChangeArrowheads="1"/>
            </p:cNvSpPr>
            <p:nvPr/>
          </p:nvSpPr>
          <p:spPr bwMode="auto">
            <a:xfrm>
              <a:off x="4800" y="206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NP</a:t>
              </a:r>
            </a:p>
          </p:txBody>
        </p:sp>
        <p:grpSp>
          <p:nvGrpSpPr>
            <p:cNvPr id="78880" name="Group 51"/>
            <p:cNvGrpSpPr>
              <a:grpSpLocks/>
            </p:cNvGrpSpPr>
            <p:nvPr/>
          </p:nvGrpSpPr>
          <p:grpSpPr bwMode="auto">
            <a:xfrm>
              <a:off x="4512" y="2448"/>
              <a:ext cx="240" cy="528"/>
              <a:chOff x="4032" y="2832"/>
              <a:chExt cx="240" cy="528"/>
            </a:xfrm>
          </p:grpSpPr>
          <p:sp>
            <p:nvSpPr>
              <p:cNvPr id="78883" name="Rectangle 52"/>
              <p:cNvSpPr>
                <a:spLocks noChangeArrowheads="1"/>
              </p:cNvSpPr>
              <p:nvPr/>
            </p:nvSpPr>
            <p:spPr bwMode="auto">
              <a:xfrm>
                <a:off x="4032" y="2832"/>
                <a:ext cx="240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0">
                    <a:ea typeface="宋体" charset="-122"/>
                  </a:rPr>
                  <a:t>PL</a:t>
                </a:r>
              </a:p>
            </p:txBody>
          </p:sp>
          <p:sp>
            <p:nvSpPr>
              <p:cNvPr id="78884" name="Rectangle 53"/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240" cy="2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0">
                    <a:ea typeface="宋体" charset="-122"/>
                  </a:rPr>
                  <a:t>X</a:t>
                </a:r>
              </a:p>
            </p:txBody>
          </p:sp>
        </p:grpSp>
        <p:sp>
          <p:nvSpPr>
            <p:cNvPr id="78881" name="Oval 54"/>
            <p:cNvSpPr>
              <a:spLocks noChangeArrowheads="1"/>
            </p:cNvSpPr>
            <p:nvPr/>
          </p:nvSpPr>
          <p:spPr bwMode="auto">
            <a:xfrm>
              <a:off x="518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DR</a:t>
              </a:r>
            </a:p>
          </p:txBody>
        </p:sp>
        <p:sp>
          <p:nvSpPr>
            <p:cNvPr id="78882" name="Rectangle 55"/>
            <p:cNvSpPr>
              <a:spLocks noChangeArrowheads="1"/>
            </p:cNvSpPr>
            <p:nvPr/>
          </p:nvSpPr>
          <p:spPr bwMode="auto">
            <a:xfrm>
              <a:off x="4896" y="2880"/>
              <a:ext cx="240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ea typeface="宋体" charset="-122"/>
                </a:rPr>
                <a:t>PR</a:t>
              </a:r>
            </a:p>
          </p:txBody>
        </p:sp>
      </p:grpSp>
      <p:sp>
        <p:nvSpPr>
          <p:cNvPr id="410680" name="Rectangle 56"/>
          <p:cNvSpPr>
            <a:spLocks noChangeArrowheads="1"/>
          </p:cNvSpPr>
          <p:nvPr/>
        </p:nvSpPr>
        <p:spPr bwMode="auto">
          <a:xfrm>
            <a:off x="304800" y="5257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H(L) – H(R) = 2, RR</a:t>
            </a:r>
            <a:r>
              <a:rPr lang="zh-CN" altLang="en-US" dirty="0"/>
              <a:t>型</a:t>
            </a:r>
          </a:p>
        </p:txBody>
      </p:sp>
      <p:sp>
        <p:nvSpPr>
          <p:cNvPr id="78857" name="Text Box 57"/>
          <p:cNvSpPr txBox="1">
            <a:spLocks noChangeArrowheads="1"/>
          </p:cNvSpPr>
          <p:nvPr/>
        </p:nvSpPr>
        <p:spPr bwMode="auto">
          <a:xfrm>
            <a:off x="2286000" y="5867400"/>
            <a:ext cx="5181600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RL</a:t>
            </a:r>
            <a:r>
              <a:rPr lang="zh-CN" altLang="en-US" dirty="0"/>
              <a:t>型</a:t>
            </a:r>
            <a:r>
              <a:rPr lang="zh-CN" altLang="en-US" dirty="0">
                <a:solidFill>
                  <a:srgbClr val="FF0000"/>
                </a:solidFill>
              </a:rPr>
              <a:t>先向右旋转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再向左旋转</a:t>
            </a:r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0" y="2971800"/>
            <a:ext cx="381000" cy="914400"/>
            <a:chOff x="2160" y="2256"/>
            <a:chExt cx="240" cy="576"/>
          </a:xfrm>
        </p:grpSpPr>
        <p:grpSp>
          <p:nvGrpSpPr>
            <p:cNvPr id="78864" name="Group 59"/>
            <p:cNvGrpSpPr>
              <a:grpSpLocks/>
            </p:cNvGrpSpPr>
            <p:nvPr/>
          </p:nvGrpSpPr>
          <p:grpSpPr bwMode="auto">
            <a:xfrm>
              <a:off x="2304" y="2256"/>
              <a:ext cx="96" cy="576"/>
              <a:chOff x="288" y="2592"/>
              <a:chExt cx="96" cy="576"/>
            </a:xfrm>
          </p:grpSpPr>
          <p:sp>
            <p:nvSpPr>
              <p:cNvPr id="78866" name="Line 60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67" name="Line 61"/>
              <p:cNvSpPr>
                <a:spLocks noChangeShapeType="1"/>
              </p:cNvSpPr>
              <p:nvPr/>
            </p:nvSpPr>
            <p:spPr bwMode="auto">
              <a:xfrm>
                <a:off x="288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68" name="Line 62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865" name="Text Box 63"/>
            <p:cNvSpPr txBox="1">
              <a:spLocks noChangeArrowheads="1"/>
            </p:cNvSpPr>
            <p:nvPr/>
          </p:nvSpPr>
          <p:spPr bwMode="auto">
            <a:xfrm>
              <a:off x="2160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h</a:t>
              </a:r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667000" y="2971800"/>
            <a:ext cx="1447800" cy="2286000"/>
            <a:chOff x="1920" y="2160"/>
            <a:chExt cx="912" cy="1344"/>
          </a:xfrm>
        </p:grpSpPr>
        <p:sp>
          <p:nvSpPr>
            <p:cNvPr id="78860" name="Line 65"/>
            <p:cNvSpPr>
              <a:spLocks noChangeShapeType="1"/>
            </p:cNvSpPr>
            <p:nvPr/>
          </p:nvSpPr>
          <p:spPr bwMode="auto">
            <a:xfrm>
              <a:off x="2688" y="2160"/>
              <a:ext cx="0" cy="13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61" name="Line 66"/>
            <p:cNvSpPr>
              <a:spLocks noChangeShapeType="1"/>
            </p:cNvSpPr>
            <p:nvPr/>
          </p:nvSpPr>
          <p:spPr bwMode="auto">
            <a:xfrm>
              <a:off x="1920" y="2160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62" name="Line 67"/>
            <p:cNvSpPr>
              <a:spLocks noChangeShapeType="1"/>
            </p:cNvSpPr>
            <p:nvPr/>
          </p:nvSpPr>
          <p:spPr bwMode="auto">
            <a:xfrm>
              <a:off x="2640" y="3504"/>
              <a:ext cx="9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63" name="Text Box 68"/>
            <p:cNvSpPr txBox="1">
              <a:spLocks noChangeArrowheads="1"/>
            </p:cNvSpPr>
            <p:nvPr/>
          </p:nvSpPr>
          <p:spPr bwMode="auto">
            <a:xfrm>
              <a:off x="2400" y="2304"/>
              <a:ext cx="4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/>
                <a:t>h+2</a:t>
              </a:r>
            </a:p>
          </p:txBody>
        </p:sp>
      </p:grpSp>
      <p:sp>
        <p:nvSpPr>
          <p:cNvPr id="55" name="Oval 86"/>
          <p:cNvSpPr>
            <a:spLocks noChangeArrowheads="1"/>
          </p:cNvSpPr>
          <p:nvPr/>
        </p:nvSpPr>
        <p:spPr bwMode="auto">
          <a:xfrm>
            <a:off x="1643042" y="2714620"/>
            <a:ext cx="2438400" cy="28956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80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01028-5DF1-4EF9-B13B-A71F1922E6DF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728663"/>
            <a:ext cx="8893175" cy="117633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例题</a:t>
            </a:r>
            <a:r>
              <a:rPr lang="en-US" altLang="zh-CN" smtClean="0"/>
              <a:t>:</a:t>
            </a:r>
            <a:r>
              <a:rPr lang="zh-CN" altLang="en-US" smtClean="0"/>
              <a:t>按照如下顺序建立平衡二叉树：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10,  13,  19,  7,  4,  8,  15,  24,  33,  21</a:t>
            </a:r>
          </a:p>
        </p:txBody>
      </p:sp>
      <p:sp>
        <p:nvSpPr>
          <p:cNvPr id="432132" name="Line 4"/>
          <p:cNvSpPr>
            <a:spLocks noChangeShapeType="1"/>
          </p:cNvSpPr>
          <p:nvPr/>
        </p:nvSpPr>
        <p:spPr bwMode="auto">
          <a:xfrm>
            <a:off x="1176338" y="3679825"/>
            <a:ext cx="239712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33" name="Oval 5"/>
          <p:cNvSpPr>
            <a:spLocks noChangeArrowheads="1"/>
          </p:cNvSpPr>
          <p:nvPr/>
        </p:nvSpPr>
        <p:spPr bwMode="auto">
          <a:xfrm>
            <a:off x="693738" y="3271838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10</a:t>
            </a:r>
          </a:p>
        </p:txBody>
      </p:sp>
      <p:sp>
        <p:nvSpPr>
          <p:cNvPr id="432134" name="Oval 6"/>
          <p:cNvSpPr>
            <a:spLocks noChangeArrowheads="1"/>
          </p:cNvSpPr>
          <p:nvPr/>
        </p:nvSpPr>
        <p:spPr bwMode="auto">
          <a:xfrm>
            <a:off x="1314450" y="3919538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13</a:t>
            </a:r>
          </a:p>
        </p:txBody>
      </p:sp>
      <p:sp>
        <p:nvSpPr>
          <p:cNvPr id="432135" name="Oval 7"/>
          <p:cNvSpPr>
            <a:spLocks noChangeArrowheads="1"/>
          </p:cNvSpPr>
          <p:nvPr/>
        </p:nvSpPr>
        <p:spPr bwMode="auto">
          <a:xfrm>
            <a:off x="1801813" y="4567238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dirty="0">
                <a:ea typeface="宋体" charset="-122"/>
              </a:rPr>
              <a:t>19</a:t>
            </a:r>
          </a:p>
        </p:txBody>
      </p:sp>
      <p:sp>
        <p:nvSpPr>
          <p:cNvPr id="432139" name="Text Box 11"/>
          <p:cNvSpPr txBox="1">
            <a:spLocks noChangeArrowheads="1"/>
          </p:cNvSpPr>
          <p:nvPr/>
        </p:nvSpPr>
        <p:spPr bwMode="auto">
          <a:xfrm>
            <a:off x="508000" y="1981200"/>
            <a:ext cx="741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插入</a:t>
            </a:r>
            <a:r>
              <a:rPr lang="en-US" altLang="zh-CN" sz="3200">
                <a:ea typeface="宋体" charset="-122"/>
              </a:rPr>
              <a:t>10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13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19 </a:t>
            </a: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711200" y="59261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RR</a:t>
            </a:r>
            <a:r>
              <a:rPr kumimoji="0" lang="zh-CN" altLang="en-US" sz="2400"/>
              <a:t>型</a:t>
            </a:r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1762125" y="4329113"/>
            <a:ext cx="2397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4427538" y="3197225"/>
            <a:ext cx="531812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13</a:t>
            </a:r>
          </a:p>
        </p:txBody>
      </p:sp>
      <p:sp>
        <p:nvSpPr>
          <p:cNvPr id="432144" name="Line 16"/>
          <p:cNvSpPr>
            <a:spLocks noChangeShapeType="1"/>
          </p:cNvSpPr>
          <p:nvPr/>
        </p:nvSpPr>
        <p:spPr bwMode="auto">
          <a:xfrm flipH="1">
            <a:off x="4289425" y="3644900"/>
            <a:ext cx="242888" cy="306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3921125" y="3921125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10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4876800" y="3908425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dirty="0">
                <a:ea typeface="宋体" charset="-122"/>
              </a:rPr>
              <a:t>19</a:t>
            </a:r>
          </a:p>
        </p:txBody>
      </p:sp>
      <p:sp>
        <p:nvSpPr>
          <p:cNvPr id="432148" name="Line 20"/>
          <p:cNvSpPr>
            <a:spLocks noChangeShapeType="1"/>
          </p:cNvSpPr>
          <p:nvPr/>
        </p:nvSpPr>
        <p:spPr bwMode="auto">
          <a:xfrm>
            <a:off x="4837113" y="3670300"/>
            <a:ext cx="239712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50" name="Text Box 22"/>
          <p:cNvSpPr txBox="1">
            <a:spLocks noChangeArrowheads="1"/>
          </p:cNvSpPr>
          <p:nvPr/>
        </p:nvSpPr>
        <p:spPr bwMode="auto">
          <a:xfrm>
            <a:off x="3417888" y="1982788"/>
            <a:ext cx="4776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7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en-US" altLang="zh-CN" sz="3200">
                <a:ea typeface="宋体" charset="-122"/>
              </a:rPr>
              <a:t> 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 flipH="1">
            <a:off x="3833813" y="4383088"/>
            <a:ext cx="242887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52" name="Oval 24"/>
          <p:cNvSpPr>
            <a:spLocks noChangeArrowheads="1"/>
          </p:cNvSpPr>
          <p:nvPr/>
        </p:nvSpPr>
        <p:spPr bwMode="auto">
          <a:xfrm>
            <a:off x="3465513" y="4659313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7</a:t>
            </a:r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>
            <a:off x="3365500" y="5108575"/>
            <a:ext cx="242888" cy="306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54" name="Oval 26"/>
          <p:cNvSpPr>
            <a:spLocks noChangeArrowheads="1"/>
          </p:cNvSpPr>
          <p:nvPr/>
        </p:nvSpPr>
        <p:spPr bwMode="auto">
          <a:xfrm>
            <a:off x="2997200" y="53848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432155" name="Rectangle 27"/>
          <p:cNvSpPr>
            <a:spLocks noChangeArrowheads="1"/>
          </p:cNvSpPr>
          <p:nvPr/>
        </p:nvSpPr>
        <p:spPr bwMode="auto">
          <a:xfrm>
            <a:off x="4002088" y="59261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LL</a:t>
            </a:r>
            <a:r>
              <a:rPr kumimoji="0" lang="zh-CN" altLang="en-US" sz="2400"/>
              <a:t>型</a:t>
            </a:r>
          </a:p>
        </p:txBody>
      </p:sp>
      <p:sp>
        <p:nvSpPr>
          <p:cNvPr id="432156" name="Oval 28"/>
          <p:cNvSpPr>
            <a:spLocks noChangeArrowheads="1"/>
          </p:cNvSpPr>
          <p:nvPr/>
        </p:nvSpPr>
        <p:spPr bwMode="auto">
          <a:xfrm>
            <a:off x="7248525" y="3198813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13</a:t>
            </a:r>
          </a:p>
        </p:txBody>
      </p:sp>
      <p:sp>
        <p:nvSpPr>
          <p:cNvPr id="432157" name="Line 29"/>
          <p:cNvSpPr>
            <a:spLocks noChangeShapeType="1"/>
          </p:cNvSpPr>
          <p:nvPr/>
        </p:nvSpPr>
        <p:spPr bwMode="auto">
          <a:xfrm flipH="1">
            <a:off x="7110413" y="3646488"/>
            <a:ext cx="242887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58" name="Oval 30"/>
          <p:cNvSpPr>
            <a:spLocks noChangeArrowheads="1"/>
          </p:cNvSpPr>
          <p:nvPr/>
        </p:nvSpPr>
        <p:spPr bwMode="auto">
          <a:xfrm>
            <a:off x="7212013" y="462121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10</a:t>
            </a:r>
          </a:p>
        </p:txBody>
      </p:sp>
      <p:sp>
        <p:nvSpPr>
          <p:cNvPr id="432159" name="Oval 31"/>
          <p:cNvSpPr>
            <a:spLocks noChangeArrowheads="1"/>
          </p:cNvSpPr>
          <p:nvPr/>
        </p:nvSpPr>
        <p:spPr bwMode="auto">
          <a:xfrm>
            <a:off x="7697788" y="391001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dirty="0">
                <a:ea typeface="宋体" charset="-122"/>
              </a:rPr>
              <a:t>19</a:t>
            </a:r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7658100" y="3671888"/>
            <a:ext cx="2397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61" name="Line 33"/>
          <p:cNvSpPr>
            <a:spLocks noChangeShapeType="1"/>
          </p:cNvSpPr>
          <p:nvPr/>
        </p:nvSpPr>
        <p:spPr bwMode="auto">
          <a:xfrm>
            <a:off x="7151688" y="4359275"/>
            <a:ext cx="214312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62" name="Oval 34"/>
          <p:cNvSpPr>
            <a:spLocks noChangeArrowheads="1"/>
          </p:cNvSpPr>
          <p:nvPr/>
        </p:nvSpPr>
        <p:spPr bwMode="auto">
          <a:xfrm>
            <a:off x="6731000" y="38989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7</a:t>
            </a:r>
          </a:p>
        </p:txBody>
      </p:sp>
      <p:sp>
        <p:nvSpPr>
          <p:cNvPr id="432163" name="Line 35"/>
          <p:cNvSpPr>
            <a:spLocks noChangeShapeType="1"/>
          </p:cNvSpPr>
          <p:nvPr/>
        </p:nvSpPr>
        <p:spPr bwMode="auto">
          <a:xfrm flipH="1">
            <a:off x="6630988" y="4348163"/>
            <a:ext cx="242887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64" name="Oval 36"/>
          <p:cNvSpPr>
            <a:spLocks noChangeArrowheads="1"/>
          </p:cNvSpPr>
          <p:nvPr/>
        </p:nvSpPr>
        <p:spPr bwMode="auto">
          <a:xfrm>
            <a:off x="6262688" y="462438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432165" name="Text Box 37"/>
          <p:cNvSpPr txBox="1">
            <a:spLocks noChangeArrowheads="1"/>
          </p:cNvSpPr>
          <p:nvPr/>
        </p:nvSpPr>
        <p:spPr bwMode="auto">
          <a:xfrm>
            <a:off x="4689475" y="1984375"/>
            <a:ext cx="3278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0000FF"/>
                </a:solidFill>
                <a:ea typeface="宋体" charset="-122"/>
              </a:rPr>
              <a:t>8</a:t>
            </a:r>
          </a:p>
        </p:txBody>
      </p:sp>
      <p:sp>
        <p:nvSpPr>
          <p:cNvPr id="432166" name="Oval 38"/>
          <p:cNvSpPr>
            <a:spLocks noChangeArrowheads="1"/>
          </p:cNvSpPr>
          <p:nvPr/>
        </p:nvSpPr>
        <p:spPr bwMode="auto">
          <a:xfrm>
            <a:off x="6845300" y="5359400"/>
            <a:ext cx="531813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8</a:t>
            </a:r>
          </a:p>
        </p:txBody>
      </p:sp>
      <p:sp>
        <p:nvSpPr>
          <p:cNvPr id="432167" name="Line 39"/>
          <p:cNvSpPr>
            <a:spLocks noChangeShapeType="1"/>
          </p:cNvSpPr>
          <p:nvPr/>
        </p:nvSpPr>
        <p:spPr bwMode="auto">
          <a:xfrm flipH="1">
            <a:off x="7227888" y="5110163"/>
            <a:ext cx="141287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68" name="Rectangle 40"/>
          <p:cNvSpPr>
            <a:spLocks noChangeArrowheads="1"/>
          </p:cNvSpPr>
          <p:nvPr/>
        </p:nvSpPr>
        <p:spPr bwMode="auto">
          <a:xfrm>
            <a:off x="6721475" y="59261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LR</a:t>
            </a:r>
            <a:r>
              <a:rPr kumimoji="0" lang="zh-CN" altLang="en-US" sz="2400"/>
              <a:t>型</a:t>
            </a:r>
          </a:p>
        </p:txBody>
      </p:sp>
      <p:sp>
        <p:nvSpPr>
          <p:cNvPr id="35" name="圆角矩形 34"/>
          <p:cNvSpPr>
            <a:spLocks noChangeArrowheads="1"/>
          </p:cNvSpPr>
          <p:nvPr/>
        </p:nvSpPr>
        <p:spPr bwMode="auto">
          <a:xfrm>
            <a:off x="214313" y="3000375"/>
            <a:ext cx="2286000" cy="228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圆角矩形 36"/>
          <p:cNvSpPr>
            <a:spLocks noChangeArrowheads="1"/>
          </p:cNvSpPr>
          <p:nvPr/>
        </p:nvSpPr>
        <p:spPr bwMode="auto">
          <a:xfrm>
            <a:off x="2643188" y="3857625"/>
            <a:ext cx="2143125" cy="228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圆角矩形 37"/>
          <p:cNvSpPr>
            <a:spLocks noChangeArrowheads="1"/>
          </p:cNvSpPr>
          <p:nvPr/>
        </p:nvSpPr>
        <p:spPr bwMode="auto">
          <a:xfrm>
            <a:off x="5929313" y="3071813"/>
            <a:ext cx="2571750" cy="28575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3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3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3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3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3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3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animBg="1"/>
      <p:bldP spid="432133" grpId="0" animBg="1" autoUpdateAnimBg="0"/>
      <p:bldP spid="432134" grpId="0" animBg="1" autoUpdateAnimBg="0"/>
      <p:bldP spid="432135" grpId="0" animBg="1" autoUpdateAnimBg="0"/>
      <p:bldP spid="432139" grpId="0" autoUpdateAnimBg="0"/>
      <p:bldP spid="432140" grpId="0" autoUpdateAnimBg="0"/>
      <p:bldP spid="432141" grpId="0" animBg="1"/>
      <p:bldP spid="432142" grpId="0" animBg="1" autoUpdateAnimBg="0"/>
      <p:bldP spid="432144" grpId="0" animBg="1"/>
      <p:bldP spid="432145" grpId="0" animBg="1" autoUpdateAnimBg="0"/>
      <p:bldP spid="432147" grpId="0" animBg="1" autoUpdateAnimBg="0"/>
      <p:bldP spid="432148" grpId="0" animBg="1"/>
      <p:bldP spid="432150" grpId="0" autoUpdateAnimBg="0"/>
      <p:bldP spid="432151" grpId="0" animBg="1"/>
      <p:bldP spid="432152" grpId="0" animBg="1" autoUpdateAnimBg="0"/>
      <p:bldP spid="432153" grpId="0" animBg="1"/>
      <p:bldP spid="432154" grpId="0" animBg="1" autoUpdateAnimBg="0"/>
      <p:bldP spid="432155" grpId="0" autoUpdateAnimBg="0"/>
      <p:bldP spid="432156" grpId="0" animBg="1" autoUpdateAnimBg="0"/>
      <p:bldP spid="432157" grpId="0" animBg="1"/>
      <p:bldP spid="432158" grpId="0" animBg="1" autoUpdateAnimBg="0"/>
      <p:bldP spid="432159" grpId="0" animBg="1" autoUpdateAnimBg="0"/>
      <p:bldP spid="432160" grpId="0" animBg="1"/>
      <p:bldP spid="432161" grpId="0" animBg="1"/>
      <p:bldP spid="432162" grpId="0" animBg="1" autoUpdateAnimBg="0"/>
      <p:bldP spid="432163" grpId="0" animBg="1"/>
      <p:bldP spid="432164" grpId="0" animBg="1" autoUpdateAnimBg="0"/>
      <p:bldP spid="432165" grpId="0" autoUpdateAnimBg="0"/>
      <p:bldP spid="432166" grpId="0" animBg="1" autoUpdateAnimBg="0"/>
      <p:bldP spid="432167" grpId="0" animBg="1"/>
      <p:bldP spid="432168" grpId="0" autoUpdateAnimBg="0"/>
      <p:bldP spid="35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8E57D-53C5-4147-BB70-E77A4420FE4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对数值型关键字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</a:t>
            </a:r>
            <a:r>
              <a:rPr lang="en-US" altLang="zh-CN" smtClean="0">
                <a:solidFill>
                  <a:schemeClr val="hlink"/>
                </a:solidFill>
              </a:rPr>
              <a:t>#define  EQ(a, b)  ((a) = = (b))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  #define  LT(a, b)  ((a) &lt;  (b))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  #define  LQ(a, b)  ((a) &lt;= (b))</a:t>
            </a:r>
          </a:p>
          <a:p>
            <a:pPr eaLnBrk="1" hangingPunct="1"/>
            <a:r>
              <a:rPr lang="zh-CN" altLang="en-US" smtClean="0"/>
              <a:t>对字符串型关键字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  </a:t>
            </a:r>
            <a:r>
              <a:rPr lang="en-US" altLang="zh-CN" smtClean="0">
                <a:solidFill>
                  <a:schemeClr val="hlink"/>
                </a:solidFill>
              </a:rPr>
              <a:t>#define  EQ(a, b)  (!strcmp((a), (b)))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  #define  LT(a, b)  (strcmp((a), (b)) &lt; 0)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  #define  LQ(a, b)  (strcmp((a), (b)) &lt;= 0)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4E1CB-5524-410E-ACC8-F30699B9C184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508000" y="2295525"/>
            <a:ext cx="741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插入</a:t>
            </a:r>
            <a:r>
              <a:rPr lang="en-US" altLang="zh-CN" sz="3200">
                <a:ea typeface="宋体" charset="-122"/>
              </a:rPr>
              <a:t>10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13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19 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3417888" y="2297113"/>
            <a:ext cx="4776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7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en-US" altLang="zh-CN" sz="3200">
                <a:ea typeface="宋体" charset="-122"/>
              </a:rPr>
              <a:t> </a:t>
            </a:r>
          </a:p>
        </p:txBody>
      </p:sp>
      <p:sp>
        <p:nvSpPr>
          <p:cNvPr id="80901" name="Oval 6"/>
          <p:cNvSpPr>
            <a:spLocks noChangeArrowheads="1"/>
          </p:cNvSpPr>
          <p:nvPr/>
        </p:nvSpPr>
        <p:spPr bwMode="auto">
          <a:xfrm>
            <a:off x="1546225" y="3116263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13</a:t>
            </a:r>
          </a:p>
        </p:txBody>
      </p:sp>
      <p:sp>
        <p:nvSpPr>
          <p:cNvPr id="80902" name="Line 7"/>
          <p:cNvSpPr>
            <a:spLocks noChangeShapeType="1"/>
          </p:cNvSpPr>
          <p:nvPr/>
        </p:nvSpPr>
        <p:spPr bwMode="auto">
          <a:xfrm flipH="1">
            <a:off x="1408113" y="3563938"/>
            <a:ext cx="242887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3" name="Oval 8"/>
          <p:cNvSpPr>
            <a:spLocks noChangeArrowheads="1"/>
          </p:cNvSpPr>
          <p:nvPr/>
        </p:nvSpPr>
        <p:spPr bwMode="auto">
          <a:xfrm>
            <a:off x="1509713" y="453866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10</a:t>
            </a:r>
          </a:p>
        </p:txBody>
      </p:sp>
      <p:sp>
        <p:nvSpPr>
          <p:cNvPr id="80904" name="Oval 9"/>
          <p:cNvSpPr>
            <a:spLocks noChangeArrowheads="1"/>
          </p:cNvSpPr>
          <p:nvPr/>
        </p:nvSpPr>
        <p:spPr bwMode="auto">
          <a:xfrm>
            <a:off x="1995488" y="382746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19</a:t>
            </a:r>
          </a:p>
        </p:txBody>
      </p:sp>
      <p:sp>
        <p:nvSpPr>
          <p:cNvPr id="80905" name="Line 10"/>
          <p:cNvSpPr>
            <a:spLocks noChangeShapeType="1"/>
          </p:cNvSpPr>
          <p:nvPr/>
        </p:nvSpPr>
        <p:spPr bwMode="auto">
          <a:xfrm>
            <a:off x="1955800" y="3589338"/>
            <a:ext cx="2397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1449388" y="4276725"/>
            <a:ext cx="214312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7" name="Oval 12"/>
          <p:cNvSpPr>
            <a:spLocks noChangeArrowheads="1"/>
          </p:cNvSpPr>
          <p:nvPr/>
        </p:nvSpPr>
        <p:spPr bwMode="auto">
          <a:xfrm>
            <a:off x="1028700" y="381635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7</a:t>
            </a:r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 flipH="1">
            <a:off x="928688" y="4265613"/>
            <a:ext cx="242887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9" name="Oval 14"/>
          <p:cNvSpPr>
            <a:spLocks noChangeArrowheads="1"/>
          </p:cNvSpPr>
          <p:nvPr/>
        </p:nvSpPr>
        <p:spPr bwMode="auto">
          <a:xfrm>
            <a:off x="560388" y="454183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689475" y="2298700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0000FF"/>
                </a:solidFill>
                <a:ea typeface="宋体" charset="-122"/>
              </a:rPr>
              <a:t>8</a:t>
            </a:r>
          </a:p>
        </p:txBody>
      </p:sp>
      <p:sp>
        <p:nvSpPr>
          <p:cNvPr id="80911" name="Rectangle 16"/>
          <p:cNvSpPr>
            <a:spLocks noChangeArrowheads="1"/>
          </p:cNvSpPr>
          <p:nvPr/>
        </p:nvSpPr>
        <p:spPr bwMode="auto">
          <a:xfrm>
            <a:off x="739775" y="5883275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LR</a:t>
            </a:r>
            <a:r>
              <a:rPr kumimoji="0" lang="zh-CN" altLang="en-US" sz="2400"/>
              <a:t>型</a:t>
            </a:r>
          </a:p>
        </p:txBody>
      </p:sp>
      <p:sp>
        <p:nvSpPr>
          <p:cNvPr id="80912" name="Oval 18"/>
          <p:cNvSpPr>
            <a:spLocks noChangeArrowheads="1"/>
          </p:cNvSpPr>
          <p:nvPr/>
        </p:nvSpPr>
        <p:spPr bwMode="auto">
          <a:xfrm>
            <a:off x="1092200" y="5226050"/>
            <a:ext cx="531813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8</a:t>
            </a:r>
          </a:p>
        </p:txBody>
      </p:sp>
      <p:sp>
        <p:nvSpPr>
          <p:cNvPr id="80913" name="Line 19"/>
          <p:cNvSpPr>
            <a:spLocks noChangeShapeType="1"/>
          </p:cNvSpPr>
          <p:nvPr/>
        </p:nvSpPr>
        <p:spPr bwMode="auto">
          <a:xfrm flipH="1">
            <a:off x="1474788" y="4976813"/>
            <a:ext cx="141287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98" name="Oval 22"/>
          <p:cNvSpPr>
            <a:spLocks noChangeArrowheads="1"/>
          </p:cNvSpPr>
          <p:nvPr/>
        </p:nvSpPr>
        <p:spPr bwMode="auto">
          <a:xfrm>
            <a:off x="3492500" y="3829050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10</a:t>
            </a:r>
          </a:p>
        </p:txBody>
      </p:sp>
      <p:sp>
        <p:nvSpPr>
          <p:cNvPr id="434199" name="Line 23"/>
          <p:cNvSpPr>
            <a:spLocks noChangeShapeType="1"/>
          </p:cNvSpPr>
          <p:nvPr/>
        </p:nvSpPr>
        <p:spPr bwMode="auto">
          <a:xfrm flipH="1">
            <a:off x="3454400" y="4316413"/>
            <a:ext cx="168275" cy="25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00" name="Oval 24"/>
          <p:cNvSpPr>
            <a:spLocks noChangeArrowheads="1"/>
          </p:cNvSpPr>
          <p:nvPr/>
        </p:nvSpPr>
        <p:spPr bwMode="auto">
          <a:xfrm>
            <a:off x="3087688" y="456723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7</a:t>
            </a:r>
          </a:p>
        </p:txBody>
      </p:sp>
      <p:sp>
        <p:nvSpPr>
          <p:cNvPr id="434201" name="Line 25"/>
          <p:cNvSpPr>
            <a:spLocks noChangeShapeType="1"/>
          </p:cNvSpPr>
          <p:nvPr/>
        </p:nvSpPr>
        <p:spPr bwMode="auto">
          <a:xfrm flipH="1">
            <a:off x="3025775" y="5041900"/>
            <a:ext cx="204788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02" name="Oval 26"/>
          <p:cNvSpPr>
            <a:spLocks noChangeArrowheads="1"/>
          </p:cNvSpPr>
          <p:nvPr/>
        </p:nvSpPr>
        <p:spPr bwMode="auto">
          <a:xfrm>
            <a:off x="2670175" y="52927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24250" y="3001963"/>
            <a:ext cx="1481138" cy="1330325"/>
            <a:chOff x="2220" y="1883"/>
            <a:chExt cx="933" cy="838"/>
          </a:xfrm>
        </p:grpSpPr>
        <p:sp>
          <p:nvSpPr>
            <p:cNvPr id="80942" name="Oval 28"/>
            <p:cNvSpPr>
              <a:spLocks noChangeArrowheads="1"/>
            </p:cNvSpPr>
            <p:nvPr/>
          </p:nvSpPr>
          <p:spPr bwMode="auto">
            <a:xfrm>
              <a:off x="2535" y="1956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13</a:t>
              </a:r>
            </a:p>
          </p:txBody>
        </p:sp>
        <p:sp>
          <p:nvSpPr>
            <p:cNvPr id="80943" name="Line 29"/>
            <p:cNvSpPr>
              <a:spLocks noChangeShapeType="1"/>
            </p:cNvSpPr>
            <p:nvPr/>
          </p:nvSpPr>
          <p:spPr bwMode="auto">
            <a:xfrm flipH="1">
              <a:off x="2448" y="2238"/>
              <a:ext cx="153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Oval 30"/>
            <p:cNvSpPr>
              <a:spLocks noChangeArrowheads="1"/>
            </p:cNvSpPr>
            <p:nvPr/>
          </p:nvSpPr>
          <p:spPr bwMode="auto">
            <a:xfrm>
              <a:off x="2818" y="2404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19</a:t>
              </a:r>
            </a:p>
          </p:txBody>
        </p:sp>
        <p:sp>
          <p:nvSpPr>
            <p:cNvPr id="80945" name="Line 31"/>
            <p:cNvSpPr>
              <a:spLocks noChangeShapeType="1"/>
            </p:cNvSpPr>
            <p:nvPr/>
          </p:nvSpPr>
          <p:spPr bwMode="auto">
            <a:xfrm>
              <a:off x="2793" y="2254"/>
              <a:ext cx="151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6" name="Text Box 32"/>
            <p:cNvSpPr txBox="1">
              <a:spLocks noChangeArrowheads="1"/>
            </p:cNvSpPr>
            <p:nvPr/>
          </p:nvSpPr>
          <p:spPr bwMode="auto">
            <a:xfrm>
              <a:off x="2220" y="1883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ea typeface="隶书" pitchFamily="49" charset="-122"/>
              </a:endParaRPr>
            </a:p>
          </p:txBody>
        </p:sp>
      </p:grpSp>
      <p:sp>
        <p:nvSpPr>
          <p:cNvPr id="434209" name="Oval 33"/>
          <p:cNvSpPr>
            <a:spLocks noChangeArrowheads="1"/>
          </p:cNvSpPr>
          <p:nvPr/>
        </p:nvSpPr>
        <p:spPr bwMode="auto">
          <a:xfrm>
            <a:off x="3506788" y="5329238"/>
            <a:ext cx="531812" cy="503237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8</a:t>
            </a:r>
          </a:p>
        </p:txBody>
      </p:sp>
      <p:sp>
        <p:nvSpPr>
          <p:cNvPr id="434210" name="Line 34"/>
          <p:cNvSpPr>
            <a:spLocks noChangeShapeType="1"/>
          </p:cNvSpPr>
          <p:nvPr/>
        </p:nvSpPr>
        <p:spPr bwMode="auto">
          <a:xfrm>
            <a:off x="3497263" y="5054600"/>
            <a:ext cx="176212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13" name="Rectangle 37"/>
          <p:cNvSpPr>
            <a:spLocks noChangeArrowheads="1"/>
          </p:cNvSpPr>
          <p:nvPr/>
        </p:nvSpPr>
        <p:spPr bwMode="auto">
          <a:xfrm>
            <a:off x="3128168" y="5884863"/>
            <a:ext cx="2019895" cy="85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/>
              <a:t>先</a:t>
            </a:r>
            <a:r>
              <a:rPr kumimoji="0" lang="zh-CN" altLang="en-US" sz="2400" dirty="0" smtClean="0"/>
              <a:t>左旋</a:t>
            </a:r>
            <a:endParaRPr kumimoji="0" lang="en-US" altLang="zh-CN" sz="2400" dirty="0" smtClean="0"/>
          </a:p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 smtClean="0"/>
              <a:t>左子树左旋</a:t>
            </a:r>
            <a:endParaRPr kumimoji="0" lang="zh-CN" altLang="en-US" sz="2400" dirty="0"/>
          </a:p>
        </p:txBody>
      </p:sp>
      <p:sp>
        <p:nvSpPr>
          <p:cNvPr id="434214" name="Rectangle 38"/>
          <p:cNvSpPr>
            <a:spLocks noChangeArrowheads="1"/>
          </p:cNvSpPr>
          <p:nvPr/>
        </p:nvSpPr>
        <p:spPr bwMode="auto">
          <a:xfrm>
            <a:off x="5683250" y="5873750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 smtClean="0"/>
              <a:t>再右旋</a:t>
            </a:r>
            <a:endParaRPr kumimoji="0" lang="en-US" altLang="zh-CN" sz="2400" dirty="0" smtClean="0"/>
          </a:p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 smtClean="0"/>
              <a:t>整体右旋</a:t>
            </a:r>
            <a:endParaRPr kumimoji="0" lang="zh-CN" altLang="en-US" sz="2400" dirty="0"/>
          </a:p>
        </p:txBody>
      </p:sp>
      <p:sp>
        <p:nvSpPr>
          <p:cNvPr id="434215" name="Oval 39"/>
          <p:cNvSpPr>
            <a:spLocks noChangeArrowheads="1"/>
          </p:cNvSpPr>
          <p:nvPr/>
        </p:nvSpPr>
        <p:spPr bwMode="auto">
          <a:xfrm>
            <a:off x="7302500" y="3729038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13</a:t>
            </a:r>
          </a:p>
        </p:txBody>
      </p:sp>
      <p:sp>
        <p:nvSpPr>
          <p:cNvPr id="434216" name="Oval 40"/>
          <p:cNvSpPr>
            <a:spLocks noChangeArrowheads="1"/>
          </p:cNvSpPr>
          <p:nvPr/>
        </p:nvSpPr>
        <p:spPr bwMode="auto">
          <a:xfrm>
            <a:off x="7789863" y="4427538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19</a:t>
            </a:r>
          </a:p>
        </p:txBody>
      </p:sp>
      <p:sp>
        <p:nvSpPr>
          <p:cNvPr id="434217" name="Line 41"/>
          <p:cNvSpPr>
            <a:spLocks noChangeShapeType="1"/>
          </p:cNvSpPr>
          <p:nvPr/>
        </p:nvSpPr>
        <p:spPr bwMode="auto">
          <a:xfrm>
            <a:off x="7712075" y="4189413"/>
            <a:ext cx="2397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19" name="Oval 43"/>
          <p:cNvSpPr>
            <a:spLocks noChangeArrowheads="1"/>
          </p:cNvSpPr>
          <p:nvPr/>
        </p:nvSpPr>
        <p:spPr bwMode="auto">
          <a:xfrm>
            <a:off x="6630988" y="3119438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10</a:t>
            </a:r>
          </a:p>
        </p:txBody>
      </p:sp>
      <p:sp>
        <p:nvSpPr>
          <p:cNvPr id="434221" name="Line 45"/>
          <p:cNvSpPr>
            <a:spLocks noChangeShapeType="1"/>
          </p:cNvSpPr>
          <p:nvPr/>
        </p:nvSpPr>
        <p:spPr bwMode="auto">
          <a:xfrm>
            <a:off x="7091363" y="3517900"/>
            <a:ext cx="341312" cy="255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22" name="Line 46"/>
          <p:cNvSpPr>
            <a:spLocks noChangeShapeType="1"/>
          </p:cNvSpPr>
          <p:nvPr/>
        </p:nvSpPr>
        <p:spPr bwMode="auto">
          <a:xfrm flipH="1">
            <a:off x="6427788" y="3556000"/>
            <a:ext cx="26987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23" name="Oval 47"/>
          <p:cNvSpPr>
            <a:spLocks noChangeArrowheads="1"/>
          </p:cNvSpPr>
          <p:nvPr/>
        </p:nvSpPr>
        <p:spPr bwMode="auto">
          <a:xfrm>
            <a:off x="6061075" y="37687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7</a:t>
            </a:r>
          </a:p>
        </p:txBody>
      </p:sp>
      <p:sp>
        <p:nvSpPr>
          <p:cNvPr id="434224" name="Line 48"/>
          <p:cNvSpPr>
            <a:spLocks noChangeShapeType="1"/>
          </p:cNvSpPr>
          <p:nvPr/>
        </p:nvSpPr>
        <p:spPr bwMode="auto">
          <a:xfrm flipH="1">
            <a:off x="5999163" y="4243388"/>
            <a:ext cx="204787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25" name="Oval 49"/>
          <p:cNvSpPr>
            <a:spLocks noChangeArrowheads="1"/>
          </p:cNvSpPr>
          <p:nvPr/>
        </p:nvSpPr>
        <p:spPr bwMode="auto">
          <a:xfrm>
            <a:off x="5694363" y="4494213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434226" name="Oval 50"/>
          <p:cNvSpPr>
            <a:spLocks noChangeArrowheads="1"/>
          </p:cNvSpPr>
          <p:nvPr/>
        </p:nvSpPr>
        <p:spPr bwMode="auto">
          <a:xfrm>
            <a:off x="6442075" y="4530725"/>
            <a:ext cx="531813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8</a:t>
            </a:r>
          </a:p>
        </p:txBody>
      </p:sp>
      <p:sp>
        <p:nvSpPr>
          <p:cNvPr id="434227" name="Line 51"/>
          <p:cNvSpPr>
            <a:spLocks noChangeShapeType="1"/>
          </p:cNvSpPr>
          <p:nvPr/>
        </p:nvSpPr>
        <p:spPr bwMode="auto">
          <a:xfrm>
            <a:off x="6470650" y="4256088"/>
            <a:ext cx="176213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35" name="Text Box 53"/>
          <p:cNvSpPr txBox="1">
            <a:spLocks noChangeArrowheads="1"/>
          </p:cNvSpPr>
          <p:nvPr/>
        </p:nvSpPr>
        <p:spPr bwMode="auto">
          <a:xfrm>
            <a:off x="5351463" y="2300288"/>
            <a:ext cx="1106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434230" name="Oval 54"/>
          <p:cNvSpPr>
            <a:spLocks noChangeArrowheads="1"/>
          </p:cNvSpPr>
          <p:nvPr/>
        </p:nvSpPr>
        <p:spPr bwMode="auto">
          <a:xfrm>
            <a:off x="7499350" y="51530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434231" name="Line 55"/>
          <p:cNvSpPr>
            <a:spLocks noChangeShapeType="1"/>
          </p:cNvSpPr>
          <p:nvPr/>
        </p:nvSpPr>
        <p:spPr bwMode="auto">
          <a:xfrm flipH="1">
            <a:off x="7702550" y="4905375"/>
            <a:ext cx="204788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32" name="Rectangle 56"/>
          <p:cNvSpPr>
            <a:spLocks noChangeArrowheads="1"/>
          </p:cNvSpPr>
          <p:nvPr/>
        </p:nvSpPr>
        <p:spPr bwMode="auto">
          <a:xfrm>
            <a:off x="7116763" y="5884863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>
                <a:solidFill>
                  <a:srgbClr val="FF0000"/>
                </a:solidFill>
              </a:rPr>
              <a:t>RL</a:t>
            </a:r>
            <a:r>
              <a:rPr kumimoji="0" lang="zh-CN" altLang="en-US" sz="240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80939" name="Rectangle 59"/>
          <p:cNvSpPr>
            <a:spLocks noChangeArrowheads="1"/>
          </p:cNvSpPr>
          <p:nvPr/>
        </p:nvSpPr>
        <p:spPr bwMode="auto">
          <a:xfrm>
            <a:off x="250825" y="728663"/>
            <a:ext cx="889317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zh-CN" altLang="en-US"/>
              <a:t>例题</a:t>
            </a:r>
            <a:r>
              <a:rPr kumimoji="0" lang="en-US" altLang="zh-CN"/>
              <a:t>:</a:t>
            </a:r>
            <a:r>
              <a:rPr kumimoji="0" lang="zh-CN" altLang="en-US"/>
              <a:t>按照如下顺序建立平衡二叉树：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en-US" altLang="zh-CN"/>
              <a:t>10,  13,  19,  7,  4,  8,  15,  24,  33,  21</a:t>
            </a:r>
          </a:p>
        </p:txBody>
      </p:sp>
      <p:sp>
        <p:nvSpPr>
          <p:cNvPr id="49" name="圆角矩形 48"/>
          <p:cNvSpPr>
            <a:spLocks noChangeArrowheads="1"/>
          </p:cNvSpPr>
          <p:nvPr/>
        </p:nvSpPr>
        <p:spPr bwMode="auto">
          <a:xfrm>
            <a:off x="7000875" y="3571875"/>
            <a:ext cx="1643063" cy="21431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41" name="圆角矩形 50"/>
          <p:cNvSpPr>
            <a:spLocks noChangeArrowheads="1"/>
          </p:cNvSpPr>
          <p:nvPr/>
        </p:nvSpPr>
        <p:spPr bwMode="auto">
          <a:xfrm>
            <a:off x="285750" y="2928938"/>
            <a:ext cx="2286000" cy="28575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3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 animBg="1" autoUpdateAnimBg="0"/>
      <p:bldP spid="434199" grpId="0" animBg="1"/>
      <p:bldP spid="434200" grpId="0" animBg="1" autoUpdateAnimBg="0"/>
      <p:bldP spid="434201" grpId="0" animBg="1"/>
      <p:bldP spid="434202" grpId="0" animBg="1" autoUpdateAnimBg="0"/>
      <p:bldP spid="434209" grpId="0" animBg="1" autoUpdateAnimBg="0"/>
      <p:bldP spid="434210" grpId="0" animBg="1"/>
      <p:bldP spid="434213" grpId="0" autoUpdateAnimBg="0"/>
      <p:bldP spid="434214" grpId="0" autoUpdateAnimBg="0"/>
      <p:bldP spid="434215" grpId="0" animBg="1" autoUpdateAnimBg="0"/>
      <p:bldP spid="434216" grpId="0" animBg="1" autoUpdateAnimBg="0"/>
      <p:bldP spid="434217" grpId="0" animBg="1"/>
      <p:bldP spid="434219" grpId="0" animBg="1" autoUpdateAnimBg="0"/>
      <p:bldP spid="434221" grpId="0" animBg="1"/>
      <p:bldP spid="434222" grpId="0" animBg="1"/>
      <p:bldP spid="434223" grpId="0" animBg="1" autoUpdateAnimBg="0"/>
      <p:bldP spid="434224" grpId="0" animBg="1"/>
      <p:bldP spid="434225" grpId="0" animBg="1" autoUpdateAnimBg="0"/>
      <p:bldP spid="434226" grpId="0" animBg="1" autoUpdateAnimBg="0"/>
      <p:bldP spid="434227" grpId="0" animBg="1"/>
      <p:bldP spid="434230" grpId="0" animBg="1" autoUpdateAnimBg="0"/>
      <p:bldP spid="434231" grpId="0" animBg="1"/>
      <p:bldP spid="434232" grpId="0" autoUpdateAnimBg="0"/>
      <p:bldP spid="4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A00213-CA04-4693-BC28-5ADBE2D7FA66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508000" y="1835150"/>
            <a:ext cx="741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插入</a:t>
            </a:r>
            <a:r>
              <a:rPr lang="en-US" altLang="zh-CN" sz="3200">
                <a:ea typeface="宋体" charset="-122"/>
              </a:rPr>
              <a:t>10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13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19 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3417888" y="1836738"/>
            <a:ext cx="2109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7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4 </a:t>
            </a: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4689475" y="1838325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8</a:t>
            </a:r>
          </a:p>
        </p:txBody>
      </p:sp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3175794" y="5456238"/>
            <a:ext cx="1866106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/>
              <a:t>先</a:t>
            </a:r>
            <a:r>
              <a:rPr kumimoji="0" lang="zh-CN" altLang="en-US" sz="2400" dirty="0" smtClean="0"/>
              <a:t>右旋</a:t>
            </a:r>
            <a:endParaRPr kumimoji="0" lang="en-US" altLang="zh-CN" sz="2400" dirty="0" smtClean="0"/>
          </a:p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 smtClean="0"/>
              <a:t>右子树</a:t>
            </a:r>
            <a:r>
              <a:rPr kumimoji="0" lang="zh-CN" altLang="en-US" sz="2400" dirty="0"/>
              <a:t>右</a:t>
            </a:r>
            <a:r>
              <a:rPr kumimoji="0" lang="zh-CN" altLang="en-US" sz="2400" dirty="0" smtClean="0"/>
              <a:t>旋</a:t>
            </a:r>
            <a:endParaRPr kumimoji="0" lang="zh-CN" altLang="en-US" sz="2400" dirty="0"/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5286375" y="54562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 smtClean="0"/>
              <a:t>再左旋</a:t>
            </a:r>
            <a:endParaRPr kumimoji="0" lang="en-US" altLang="zh-CN" sz="2400" dirty="0" smtClean="0"/>
          </a:p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 smtClean="0"/>
              <a:t>整体左旋</a:t>
            </a:r>
            <a:endParaRPr kumimoji="0" lang="zh-CN" altLang="en-US" sz="2400" dirty="0"/>
          </a:p>
        </p:txBody>
      </p:sp>
      <p:sp>
        <p:nvSpPr>
          <p:cNvPr id="81928" name="Oval 9"/>
          <p:cNvSpPr>
            <a:spLocks noChangeArrowheads="1"/>
          </p:cNvSpPr>
          <p:nvPr/>
        </p:nvSpPr>
        <p:spPr bwMode="auto">
          <a:xfrm>
            <a:off x="1760538" y="3300413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13</a:t>
            </a:r>
          </a:p>
        </p:txBody>
      </p:sp>
      <p:sp>
        <p:nvSpPr>
          <p:cNvPr id="81929" name="Oval 10"/>
          <p:cNvSpPr>
            <a:spLocks noChangeArrowheads="1"/>
          </p:cNvSpPr>
          <p:nvPr/>
        </p:nvSpPr>
        <p:spPr bwMode="auto">
          <a:xfrm>
            <a:off x="2247900" y="3998913"/>
            <a:ext cx="531813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19</a:t>
            </a:r>
          </a:p>
        </p:txBody>
      </p:sp>
      <p:sp>
        <p:nvSpPr>
          <p:cNvPr id="81930" name="Line 11"/>
          <p:cNvSpPr>
            <a:spLocks noChangeShapeType="1"/>
          </p:cNvSpPr>
          <p:nvPr/>
        </p:nvSpPr>
        <p:spPr bwMode="auto">
          <a:xfrm>
            <a:off x="2170113" y="3760788"/>
            <a:ext cx="239712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1" name="Oval 13"/>
          <p:cNvSpPr>
            <a:spLocks noChangeArrowheads="1"/>
          </p:cNvSpPr>
          <p:nvPr/>
        </p:nvSpPr>
        <p:spPr bwMode="auto">
          <a:xfrm>
            <a:off x="1089025" y="2690813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10</a:t>
            </a:r>
          </a:p>
        </p:txBody>
      </p:sp>
      <p:sp>
        <p:nvSpPr>
          <p:cNvPr id="81932" name="Line 15"/>
          <p:cNvSpPr>
            <a:spLocks noChangeShapeType="1"/>
          </p:cNvSpPr>
          <p:nvPr/>
        </p:nvSpPr>
        <p:spPr bwMode="auto">
          <a:xfrm>
            <a:off x="1549400" y="3089275"/>
            <a:ext cx="341313" cy="255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16"/>
          <p:cNvSpPr>
            <a:spLocks noChangeShapeType="1"/>
          </p:cNvSpPr>
          <p:nvPr/>
        </p:nvSpPr>
        <p:spPr bwMode="auto">
          <a:xfrm flipH="1">
            <a:off x="885825" y="3127375"/>
            <a:ext cx="26987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4" name="Oval 17"/>
          <p:cNvSpPr>
            <a:spLocks noChangeArrowheads="1"/>
          </p:cNvSpPr>
          <p:nvPr/>
        </p:nvSpPr>
        <p:spPr bwMode="auto">
          <a:xfrm>
            <a:off x="519113" y="3340100"/>
            <a:ext cx="531812" cy="503238"/>
          </a:xfrm>
          <a:prstGeom prst="ellipse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81935" name="Line 18"/>
          <p:cNvSpPr>
            <a:spLocks noChangeShapeType="1"/>
          </p:cNvSpPr>
          <p:nvPr/>
        </p:nvSpPr>
        <p:spPr bwMode="auto">
          <a:xfrm flipH="1">
            <a:off x="457200" y="3814763"/>
            <a:ext cx="204788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6" name="Oval 19"/>
          <p:cNvSpPr>
            <a:spLocks noChangeArrowheads="1"/>
          </p:cNvSpPr>
          <p:nvPr/>
        </p:nvSpPr>
        <p:spPr bwMode="auto">
          <a:xfrm>
            <a:off x="152400" y="4065588"/>
            <a:ext cx="531813" cy="503237"/>
          </a:xfrm>
          <a:prstGeom prst="ellipse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81937" name="Oval 20"/>
          <p:cNvSpPr>
            <a:spLocks noChangeArrowheads="1"/>
          </p:cNvSpPr>
          <p:nvPr/>
        </p:nvSpPr>
        <p:spPr bwMode="auto">
          <a:xfrm>
            <a:off x="914400" y="4114800"/>
            <a:ext cx="531813" cy="503238"/>
          </a:xfrm>
          <a:prstGeom prst="ellipse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81938" name="Line 21"/>
          <p:cNvSpPr>
            <a:spLocks noChangeShapeType="1"/>
          </p:cNvSpPr>
          <p:nvPr/>
        </p:nvSpPr>
        <p:spPr bwMode="auto">
          <a:xfrm>
            <a:off x="928688" y="3827463"/>
            <a:ext cx="176212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9" name="Text Box 23"/>
          <p:cNvSpPr txBox="1">
            <a:spLocks noChangeArrowheads="1"/>
          </p:cNvSpPr>
          <p:nvPr/>
        </p:nvSpPr>
        <p:spPr bwMode="auto">
          <a:xfrm>
            <a:off x="5351463" y="1839913"/>
            <a:ext cx="1106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15</a:t>
            </a:r>
          </a:p>
        </p:txBody>
      </p:sp>
      <p:sp>
        <p:nvSpPr>
          <p:cNvPr id="81940" name="Oval 24"/>
          <p:cNvSpPr>
            <a:spLocks noChangeArrowheads="1"/>
          </p:cNvSpPr>
          <p:nvPr/>
        </p:nvSpPr>
        <p:spPr bwMode="auto">
          <a:xfrm>
            <a:off x="1982788" y="4724400"/>
            <a:ext cx="531812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81941" name="Line 25"/>
          <p:cNvSpPr>
            <a:spLocks noChangeShapeType="1"/>
          </p:cNvSpPr>
          <p:nvPr/>
        </p:nvSpPr>
        <p:spPr bwMode="auto">
          <a:xfrm flipH="1">
            <a:off x="2160588" y="4476750"/>
            <a:ext cx="204787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2" name="Rectangle 26"/>
          <p:cNvSpPr>
            <a:spLocks noChangeArrowheads="1"/>
          </p:cNvSpPr>
          <p:nvPr/>
        </p:nvSpPr>
        <p:spPr bwMode="auto">
          <a:xfrm>
            <a:off x="685800" y="54562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RL</a:t>
            </a:r>
            <a:r>
              <a:rPr kumimoji="0" lang="zh-CN" altLang="en-US" sz="2400"/>
              <a:t>型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2909888" y="2667000"/>
            <a:ext cx="2562225" cy="1914525"/>
            <a:chOff x="1833" y="1680"/>
            <a:chExt cx="1614" cy="1206"/>
          </a:xfrm>
        </p:grpSpPr>
        <p:sp>
          <p:nvSpPr>
            <p:cNvPr id="81971" name="Oval 28"/>
            <p:cNvSpPr>
              <a:spLocks noChangeArrowheads="1"/>
            </p:cNvSpPr>
            <p:nvPr/>
          </p:nvSpPr>
          <p:spPr bwMode="auto">
            <a:xfrm>
              <a:off x="2846" y="2064"/>
              <a:ext cx="335" cy="317"/>
            </a:xfrm>
            <a:prstGeom prst="ellipse">
              <a:avLst/>
            </a:prstGeom>
            <a:solidFill>
              <a:srgbClr val="FFCCFF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13</a:t>
              </a:r>
            </a:p>
          </p:txBody>
        </p:sp>
        <p:sp>
          <p:nvSpPr>
            <p:cNvPr id="81972" name="Line 29"/>
            <p:cNvSpPr>
              <a:spLocks noChangeShapeType="1"/>
            </p:cNvSpPr>
            <p:nvPr/>
          </p:nvSpPr>
          <p:spPr bwMode="auto">
            <a:xfrm>
              <a:off x="3104" y="2354"/>
              <a:ext cx="151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3" name="Text Box 30"/>
            <p:cNvSpPr txBox="1">
              <a:spLocks noChangeArrowheads="1"/>
            </p:cNvSpPr>
            <p:nvPr/>
          </p:nvSpPr>
          <p:spPr bwMode="auto">
            <a:xfrm>
              <a:off x="3083" y="1839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ea typeface="隶书" pitchFamily="49" charset="-122"/>
              </a:endParaRPr>
            </a:p>
          </p:txBody>
        </p:sp>
        <p:sp>
          <p:nvSpPr>
            <p:cNvPr id="81974" name="Oval 31"/>
            <p:cNvSpPr>
              <a:spLocks noChangeArrowheads="1"/>
            </p:cNvSpPr>
            <p:nvPr/>
          </p:nvSpPr>
          <p:spPr bwMode="auto">
            <a:xfrm>
              <a:off x="2423" y="1680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10</a:t>
              </a:r>
            </a:p>
          </p:txBody>
        </p:sp>
        <p:sp>
          <p:nvSpPr>
            <p:cNvPr id="81975" name="Line 32"/>
            <p:cNvSpPr>
              <a:spLocks noChangeShapeType="1"/>
            </p:cNvSpPr>
            <p:nvPr/>
          </p:nvSpPr>
          <p:spPr bwMode="auto">
            <a:xfrm>
              <a:off x="2713" y="1931"/>
              <a:ext cx="215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6" name="Line 33"/>
            <p:cNvSpPr>
              <a:spLocks noChangeShapeType="1"/>
            </p:cNvSpPr>
            <p:nvPr/>
          </p:nvSpPr>
          <p:spPr bwMode="auto">
            <a:xfrm flipH="1">
              <a:off x="2295" y="1955"/>
              <a:ext cx="17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7" name="Oval 34"/>
            <p:cNvSpPr>
              <a:spLocks noChangeArrowheads="1"/>
            </p:cNvSpPr>
            <p:nvPr/>
          </p:nvSpPr>
          <p:spPr bwMode="auto">
            <a:xfrm>
              <a:off x="2064" y="2089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7</a:t>
              </a:r>
            </a:p>
          </p:txBody>
        </p:sp>
        <p:sp>
          <p:nvSpPr>
            <p:cNvPr id="81978" name="Line 35"/>
            <p:cNvSpPr>
              <a:spLocks noChangeShapeType="1"/>
            </p:cNvSpPr>
            <p:nvPr/>
          </p:nvSpPr>
          <p:spPr bwMode="auto">
            <a:xfrm flipH="1">
              <a:off x="2025" y="2388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9" name="Oval 36"/>
            <p:cNvSpPr>
              <a:spLocks noChangeArrowheads="1"/>
            </p:cNvSpPr>
            <p:nvPr/>
          </p:nvSpPr>
          <p:spPr bwMode="auto">
            <a:xfrm>
              <a:off x="1833" y="2546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81980" name="Oval 37"/>
            <p:cNvSpPr>
              <a:spLocks noChangeArrowheads="1"/>
            </p:cNvSpPr>
            <p:nvPr/>
          </p:nvSpPr>
          <p:spPr bwMode="auto">
            <a:xfrm>
              <a:off x="2304" y="2569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8</a:t>
              </a:r>
            </a:p>
          </p:txBody>
        </p:sp>
        <p:sp>
          <p:nvSpPr>
            <p:cNvPr id="81981" name="Line 38"/>
            <p:cNvSpPr>
              <a:spLocks noChangeShapeType="1"/>
            </p:cNvSpPr>
            <p:nvPr/>
          </p:nvSpPr>
          <p:spPr bwMode="auto">
            <a:xfrm>
              <a:off x="2322" y="2396"/>
              <a:ext cx="11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6264" name="Oval 40"/>
          <p:cNvSpPr>
            <a:spLocks noChangeArrowheads="1"/>
          </p:cNvSpPr>
          <p:nvPr/>
        </p:nvSpPr>
        <p:spPr bwMode="auto">
          <a:xfrm>
            <a:off x="4918075" y="3989388"/>
            <a:ext cx="531813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436265" name="Oval 41"/>
          <p:cNvSpPr>
            <a:spLocks noChangeArrowheads="1"/>
          </p:cNvSpPr>
          <p:nvPr/>
        </p:nvSpPr>
        <p:spPr bwMode="auto">
          <a:xfrm>
            <a:off x="5360988" y="4673600"/>
            <a:ext cx="531812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19</a:t>
            </a:r>
          </a:p>
        </p:txBody>
      </p:sp>
      <p:sp>
        <p:nvSpPr>
          <p:cNvPr id="436266" name="Line 42"/>
          <p:cNvSpPr>
            <a:spLocks noChangeShapeType="1"/>
          </p:cNvSpPr>
          <p:nvPr/>
        </p:nvSpPr>
        <p:spPr bwMode="auto">
          <a:xfrm>
            <a:off x="5321300" y="4435475"/>
            <a:ext cx="239713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756275" y="2668588"/>
            <a:ext cx="2562225" cy="1914525"/>
            <a:chOff x="2212" y="1958"/>
            <a:chExt cx="1614" cy="1206"/>
          </a:xfrm>
        </p:grpSpPr>
        <p:sp>
          <p:nvSpPr>
            <p:cNvPr id="81960" name="Oval 45"/>
            <p:cNvSpPr>
              <a:spLocks noChangeArrowheads="1"/>
            </p:cNvSpPr>
            <p:nvPr/>
          </p:nvSpPr>
          <p:spPr bwMode="auto">
            <a:xfrm>
              <a:off x="3225" y="2342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15</a:t>
              </a:r>
            </a:p>
          </p:txBody>
        </p:sp>
        <p:sp>
          <p:nvSpPr>
            <p:cNvPr id="81961" name="Line 46"/>
            <p:cNvSpPr>
              <a:spLocks noChangeShapeType="1"/>
            </p:cNvSpPr>
            <p:nvPr/>
          </p:nvSpPr>
          <p:spPr bwMode="auto">
            <a:xfrm>
              <a:off x="3483" y="2632"/>
              <a:ext cx="151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2" name="Text Box 47"/>
            <p:cNvSpPr txBox="1">
              <a:spLocks noChangeArrowheads="1"/>
            </p:cNvSpPr>
            <p:nvPr/>
          </p:nvSpPr>
          <p:spPr bwMode="auto">
            <a:xfrm>
              <a:off x="3462" y="2117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ea typeface="隶书" pitchFamily="49" charset="-122"/>
              </a:endParaRPr>
            </a:p>
          </p:txBody>
        </p:sp>
        <p:sp>
          <p:nvSpPr>
            <p:cNvPr id="81963" name="Oval 48"/>
            <p:cNvSpPr>
              <a:spLocks noChangeArrowheads="1"/>
            </p:cNvSpPr>
            <p:nvPr/>
          </p:nvSpPr>
          <p:spPr bwMode="auto">
            <a:xfrm>
              <a:off x="2802" y="1958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10</a:t>
              </a:r>
            </a:p>
          </p:txBody>
        </p:sp>
        <p:sp>
          <p:nvSpPr>
            <p:cNvPr id="81964" name="Line 49"/>
            <p:cNvSpPr>
              <a:spLocks noChangeShapeType="1"/>
            </p:cNvSpPr>
            <p:nvPr/>
          </p:nvSpPr>
          <p:spPr bwMode="auto">
            <a:xfrm>
              <a:off x="3092" y="2209"/>
              <a:ext cx="215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5" name="Line 50"/>
            <p:cNvSpPr>
              <a:spLocks noChangeShapeType="1"/>
            </p:cNvSpPr>
            <p:nvPr/>
          </p:nvSpPr>
          <p:spPr bwMode="auto">
            <a:xfrm flipH="1">
              <a:off x="2674" y="2233"/>
              <a:ext cx="17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6" name="Oval 51"/>
            <p:cNvSpPr>
              <a:spLocks noChangeArrowheads="1"/>
            </p:cNvSpPr>
            <p:nvPr/>
          </p:nvSpPr>
          <p:spPr bwMode="auto">
            <a:xfrm>
              <a:off x="2443" y="2367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7</a:t>
              </a:r>
            </a:p>
          </p:txBody>
        </p:sp>
        <p:sp>
          <p:nvSpPr>
            <p:cNvPr id="81967" name="Line 52"/>
            <p:cNvSpPr>
              <a:spLocks noChangeShapeType="1"/>
            </p:cNvSpPr>
            <p:nvPr/>
          </p:nvSpPr>
          <p:spPr bwMode="auto">
            <a:xfrm flipH="1">
              <a:off x="2404" y="2666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8" name="Oval 53"/>
            <p:cNvSpPr>
              <a:spLocks noChangeArrowheads="1"/>
            </p:cNvSpPr>
            <p:nvPr/>
          </p:nvSpPr>
          <p:spPr bwMode="auto">
            <a:xfrm>
              <a:off x="2212" y="2824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81969" name="Oval 54"/>
            <p:cNvSpPr>
              <a:spLocks noChangeArrowheads="1"/>
            </p:cNvSpPr>
            <p:nvPr/>
          </p:nvSpPr>
          <p:spPr bwMode="auto">
            <a:xfrm>
              <a:off x="2683" y="2847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8</a:t>
              </a:r>
            </a:p>
          </p:txBody>
        </p:sp>
        <p:sp>
          <p:nvSpPr>
            <p:cNvPr id="81970" name="Line 55"/>
            <p:cNvSpPr>
              <a:spLocks noChangeShapeType="1"/>
            </p:cNvSpPr>
            <p:nvPr/>
          </p:nvSpPr>
          <p:spPr bwMode="auto">
            <a:xfrm>
              <a:off x="2701" y="2674"/>
              <a:ext cx="11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6280" name="Oval 56"/>
          <p:cNvSpPr>
            <a:spLocks noChangeArrowheads="1"/>
          </p:cNvSpPr>
          <p:nvPr/>
        </p:nvSpPr>
        <p:spPr bwMode="auto">
          <a:xfrm>
            <a:off x="7839075" y="4002088"/>
            <a:ext cx="531813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19</a:t>
            </a:r>
          </a:p>
        </p:txBody>
      </p:sp>
      <p:sp>
        <p:nvSpPr>
          <p:cNvPr id="436282" name="Oval 58"/>
          <p:cNvSpPr>
            <a:spLocks noChangeArrowheads="1"/>
          </p:cNvSpPr>
          <p:nvPr/>
        </p:nvSpPr>
        <p:spPr bwMode="auto">
          <a:xfrm>
            <a:off x="7134225" y="40513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13</a:t>
            </a:r>
          </a:p>
        </p:txBody>
      </p:sp>
      <p:sp>
        <p:nvSpPr>
          <p:cNvPr id="436284" name="Line 60"/>
          <p:cNvSpPr>
            <a:spLocks noChangeShapeType="1"/>
          </p:cNvSpPr>
          <p:nvPr/>
        </p:nvSpPr>
        <p:spPr bwMode="auto">
          <a:xfrm flipH="1">
            <a:off x="7329488" y="3790950"/>
            <a:ext cx="204787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285" name="Text Box 61"/>
          <p:cNvSpPr txBox="1">
            <a:spLocks noChangeArrowheads="1"/>
          </p:cNvSpPr>
          <p:nvPr/>
        </p:nvSpPr>
        <p:spPr bwMode="auto">
          <a:xfrm>
            <a:off x="6191250" y="1828800"/>
            <a:ext cx="2185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24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33</a:t>
            </a:r>
          </a:p>
        </p:txBody>
      </p:sp>
      <p:sp>
        <p:nvSpPr>
          <p:cNvPr id="436286" name="Oval 62"/>
          <p:cNvSpPr>
            <a:spLocks noChangeArrowheads="1"/>
          </p:cNvSpPr>
          <p:nvPr/>
        </p:nvSpPr>
        <p:spPr bwMode="auto">
          <a:xfrm>
            <a:off x="8194675" y="4624388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24</a:t>
            </a:r>
          </a:p>
        </p:txBody>
      </p:sp>
      <p:sp>
        <p:nvSpPr>
          <p:cNvPr id="436287" name="Line 63"/>
          <p:cNvSpPr>
            <a:spLocks noChangeShapeType="1"/>
          </p:cNvSpPr>
          <p:nvPr/>
        </p:nvSpPr>
        <p:spPr bwMode="auto">
          <a:xfrm>
            <a:off x="8218488" y="4449763"/>
            <a:ext cx="125412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288" name="Oval 64"/>
          <p:cNvSpPr>
            <a:spLocks noChangeArrowheads="1"/>
          </p:cNvSpPr>
          <p:nvPr/>
        </p:nvSpPr>
        <p:spPr bwMode="auto">
          <a:xfrm>
            <a:off x="8412163" y="5349875"/>
            <a:ext cx="531812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33</a:t>
            </a:r>
          </a:p>
        </p:txBody>
      </p:sp>
      <p:sp>
        <p:nvSpPr>
          <p:cNvPr id="436289" name="Line 65"/>
          <p:cNvSpPr>
            <a:spLocks noChangeShapeType="1"/>
          </p:cNvSpPr>
          <p:nvPr/>
        </p:nvSpPr>
        <p:spPr bwMode="auto">
          <a:xfrm>
            <a:off x="8550275" y="5137150"/>
            <a:ext cx="112713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290" name="Rectangle 66"/>
          <p:cNvSpPr>
            <a:spLocks noChangeArrowheads="1"/>
          </p:cNvSpPr>
          <p:nvPr/>
        </p:nvSpPr>
        <p:spPr bwMode="auto">
          <a:xfrm>
            <a:off x="6929438" y="5456238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>
                <a:solidFill>
                  <a:srgbClr val="FF0000"/>
                </a:solidFill>
              </a:rPr>
              <a:t>RR</a:t>
            </a:r>
            <a:r>
              <a:rPr kumimoji="0" lang="zh-CN" altLang="en-US" sz="240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81957" name="Rectangle 68"/>
          <p:cNvSpPr>
            <a:spLocks noChangeArrowheads="1"/>
          </p:cNvSpPr>
          <p:nvPr/>
        </p:nvSpPr>
        <p:spPr bwMode="auto">
          <a:xfrm>
            <a:off x="250825" y="728663"/>
            <a:ext cx="889317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zh-CN" altLang="en-US"/>
              <a:t>例题</a:t>
            </a:r>
            <a:r>
              <a:rPr kumimoji="0" lang="en-US" altLang="zh-CN"/>
              <a:t>:</a:t>
            </a:r>
            <a:r>
              <a:rPr kumimoji="0" lang="zh-CN" altLang="en-US"/>
              <a:t>按照如下顺序建立平衡二叉树：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en-US" altLang="zh-CN"/>
              <a:t>10,  13,  19,  7,  4,  8,  15,  24,  33,  21</a:t>
            </a:r>
          </a:p>
        </p:txBody>
      </p:sp>
      <p:sp>
        <p:nvSpPr>
          <p:cNvPr id="60" name="圆角矩形 59"/>
          <p:cNvSpPr>
            <a:spLocks noChangeArrowheads="1"/>
          </p:cNvSpPr>
          <p:nvPr/>
        </p:nvSpPr>
        <p:spPr bwMode="auto">
          <a:xfrm>
            <a:off x="7786688" y="3786188"/>
            <a:ext cx="1214437" cy="228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9" name="圆角矩形 61"/>
          <p:cNvSpPr>
            <a:spLocks noChangeArrowheads="1"/>
          </p:cNvSpPr>
          <p:nvPr/>
        </p:nvSpPr>
        <p:spPr bwMode="auto">
          <a:xfrm>
            <a:off x="1643063" y="3143250"/>
            <a:ext cx="1214437" cy="21431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 autoUpdateAnimBg="0"/>
      <p:bldP spid="436232" grpId="0" autoUpdateAnimBg="0"/>
      <p:bldP spid="436264" grpId="0" animBg="1" autoUpdateAnimBg="0"/>
      <p:bldP spid="436265" grpId="0" animBg="1" autoUpdateAnimBg="0"/>
      <p:bldP spid="436266" grpId="0" animBg="1"/>
      <p:bldP spid="436280" grpId="0" animBg="1" autoUpdateAnimBg="0"/>
      <p:bldP spid="436282" grpId="0" animBg="1" autoUpdateAnimBg="0"/>
      <p:bldP spid="436284" grpId="0" animBg="1"/>
      <p:bldP spid="436285" grpId="0" autoUpdateAnimBg="0"/>
      <p:bldP spid="436286" grpId="0" animBg="1" autoUpdateAnimBg="0"/>
      <p:bldP spid="436287" grpId="0" animBg="1"/>
      <p:bldP spid="436288" grpId="0" animBg="1" autoUpdateAnimBg="0"/>
      <p:bldP spid="436289" grpId="0" animBg="1"/>
      <p:bldP spid="436290" grpId="0" autoUpdateAnimBg="0"/>
      <p:bldP spid="6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101430-FC8C-4B74-9EAE-AEF406485B7B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381000" y="1911350"/>
            <a:ext cx="741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插入</a:t>
            </a:r>
            <a:r>
              <a:rPr lang="en-US" altLang="zh-CN" sz="3200">
                <a:ea typeface="宋体" charset="-122"/>
              </a:rPr>
              <a:t>10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13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19 </a:t>
            </a:r>
          </a:p>
        </p:txBody>
      </p:sp>
      <p:sp>
        <p:nvSpPr>
          <p:cNvPr id="82948" name="Text Box 5"/>
          <p:cNvSpPr txBox="1">
            <a:spLocks noChangeArrowheads="1"/>
          </p:cNvSpPr>
          <p:nvPr/>
        </p:nvSpPr>
        <p:spPr bwMode="auto">
          <a:xfrm>
            <a:off x="3290888" y="1912938"/>
            <a:ext cx="2109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7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4 </a:t>
            </a:r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4562475" y="1914525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8</a:t>
            </a:r>
          </a:p>
        </p:txBody>
      </p:sp>
      <p:sp>
        <p:nvSpPr>
          <p:cNvPr id="82950" name="Text Box 7"/>
          <p:cNvSpPr txBox="1">
            <a:spLocks noChangeArrowheads="1"/>
          </p:cNvSpPr>
          <p:nvPr/>
        </p:nvSpPr>
        <p:spPr bwMode="auto">
          <a:xfrm>
            <a:off x="5224463" y="1916113"/>
            <a:ext cx="1106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15</a:t>
            </a:r>
          </a:p>
        </p:txBody>
      </p:sp>
      <p:sp>
        <p:nvSpPr>
          <p:cNvPr id="82951" name="Oval 8"/>
          <p:cNvSpPr>
            <a:spLocks noChangeArrowheads="1"/>
          </p:cNvSpPr>
          <p:nvPr/>
        </p:nvSpPr>
        <p:spPr bwMode="auto">
          <a:xfrm>
            <a:off x="2124075" y="3284538"/>
            <a:ext cx="531813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15</a:t>
            </a:r>
          </a:p>
        </p:txBody>
      </p:sp>
      <p:sp>
        <p:nvSpPr>
          <p:cNvPr id="82952" name="Line 9"/>
          <p:cNvSpPr>
            <a:spLocks noChangeShapeType="1"/>
          </p:cNvSpPr>
          <p:nvPr/>
        </p:nvSpPr>
        <p:spPr bwMode="auto">
          <a:xfrm>
            <a:off x="2533650" y="3744913"/>
            <a:ext cx="2397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3" name="Oval 11"/>
          <p:cNvSpPr>
            <a:spLocks noChangeArrowheads="1"/>
          </p:cNvSpPr>
          <p:nvPr/>
        </p:nvSpPr>
        <p:spPr bwMode="auto">
          <a:xfrm>
            <a:off x="1452563" y="2674938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10</a:t>
            </a:r>
          </a:p>
        </p:txBody>
      </p:sp>
      <p:sp>
        <p:nvSpPr>
          <p:cNvPr id="82954" name="Line 12"/>
          <p:cNvSpPr>
            <a:spLocks noChangeShapeType="1"/>
          </p:cNvSpPr>
          <p:nvPr/>
        </p:nvSpPr>
        <p:spPr bwMode="auto">
          <a:xfrm>
            <a:off x="1912938" y="3073400"/>
            <a:ext cx="341312" cy="255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5" name="Line 13"/>
          <p:cNvSpPr>
            <a:spLocks noChangeShapeType="1"/>
          </p:cNvSpPr>
          <p:nvPr/>
        </p:nvSpPr>
        <p:spPr bwMode="auto">
          <a:xfrm flipH="1">
            <a:off x="1249363" y="3111500"/>
            <a:ext cx="26987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6" name="Oval 14"/>
          <p:cNvSpPr>
            <a:spLocks noChangeArrowheads="1"/>
          </p:cNvSpPr>
          <p:nvPr/>
        </p:nvSpPr>
        <p:spPr bwMode="auto">
          <a:xfrm>
            <a:off x="882650" y="3324225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82957" name="Line 15"/>
          <p:cNvSpPr>
            <a:spLocks noChangeShapeType="1"/>
          </p:cNvSpPr>
          <p:nvPr/>
        </p:nvSpPr>
        <p:spPr bwMode="auto">
          <a:xfrm flipH="1">
            <a:off x="820738" y="3798888"/>
            <a:ext cx="204787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8" name="Oval 16"/>
          <p:cNvSpPr>
            <a:spLocks noChangeArrowheads="1"/>
          </p:cNvSpPr>
          <p:nvPr/>
        </p:nvSpPr>
        <p:spPr bwMode="auto">
          <a:xfrm>
            <a:off x="515938" y="404971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82959" name="Oval 17"/>
          <p:cNvSpPr>
            <a:spLocks noChangeArrowheads="1"/>
          </p:cNvSpPr>
          <p:nvPr/>
        </p:nvSpPr>
        <p:spPr bwMode="auto">
          <a:xfrm>
            <a:off x="1263650" y="4086225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82960" name="Line 18"/>
          <p:cNvSpPr>
            <a:spLocks noChangeShapeType="1"/>
          </p:cNvSpPr>
          <p:nvPr/>
        </p:nvSpPr>
        <p:spPr bwMode="auto">
          <a:xfrm>
            <a:off x="1292225" y="3811588"/>
            <a:ext cx="176213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1" name="Oval 19"/>
          <p:cNvSpPr>
            <a:spLocks noChangeArrowheads="1"/>
          </p:cNvSpPr>
          <p:nvPr/>
        </p:nvSpPr>
        <p:spPr bwMode="auto">
          <a:xfrm>
            <a:off x="2598738" y="400843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19</a:t>
            </a:r>
          </a:p>
        </p:txBody>
      </p:sp>
      <p:sp>
        <p:nvSpPr>
          <p:cNvPr id="82962" name="Oval 21"/>
          <p:cNvSpPr>
            <a:spLocks noChangeArrowheads="1"/>
          </p:cNvSpPr>
          <p:nvPr/>
        </p:nvSpPr>
        <p:spPr bwMode="auto">
          <a:xfrm>
            <a:off x="1893888" y="4057650"/>
            <a:ext cx="531812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13</a:t>
            </a:r>
          </a:p>
        </p:txBody>
      </p:sp>
      <p:sp>
        <p:nvSpPr>
          <p:cNvPr id="82963" name="Line 23"/>
          <p:cNvSpPr>
            <a:spLocks noChangeShapeType="1"/>
          </p:cNvSpPr>
          <p:nvPr/>
        </p:nvSpPr>
        <p:spPr bwMode="auto">
          <a:xfrm flipH="1">
            <a:off x="2089150" y="3797300"/>
            <a:ext cx="204788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4" name="Text Box 24"/>
          <p:cNvSpPr txBox="1">
            <a:spLocks noChangeArrowheads="1"/>
          </p:cNvSpPr>
          <p:nvPr/>
        </p:nvSpPr>
        <p:spPr bwMode="auto">
          <a:xfrm>
            <a:off x="6064250" y="1905000"/>
            <a:ext cx="2185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24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33</a:t>
            </a:r>
          </a:p>
        </p:txBody>
      </p:sp>
      <p:sp>
        <p:nvSpPr>
          <p:cNvPr id="82965" name="Oval 25"/>
          <p:cNvSpPr>
            <a:spLocks noChangeArrowheads="1"/>
          </p:cNvSpPr>
          <p:nvPr/>
        </p:nvSpPr>
        <p:spPr bwMode="auto">
          <a:xfrm>
            <a:off x="2954338" y="463073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24</a:t>
            </a:r>
          </a:p>
        </p:txBody>
      </p:sp>
      <p:sp>
        <p:nvSpPr>
          <p:cNvPr id="82966" name="Line 26"/>
          <p:cNvSpPr>
            <a:spLocks noChangeShapeType="1"/>
          </p:cNvSpPr>
          <p:nvPr/>
        </p:nvSpPr>
        <p:spPr bwMode="auto">
          <a:xfrm>
            <a:off x="2978150" y="4456113"/>
            <a:ext cx="125413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7" name="Oval 27"/>
          <p:cNvSpPr>
            <a:spLocks noChangeArrowheads="1"/>
          </p:cNvSpPr>
          <p:nvPr/>
        </p:nvSpPr>
        <p:spPr bwMode="auto">
          <a:xfrm>
            <a:off x="3171825" y="53562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33</a:t>
            </a:r>
          </a:p>
        </p:txBody>
      </p:sp>
      <p:sp>
        <p:nvSpPr>
          <p:cNvPr id="82968" name="Line 28"/>
          <p:cNvSpPr>
            <a:spLocks noChangeShapeType="1"/>
          </p:cNvSpPr>
          <p:nvPr/>
        </p:nvSpPr>
        <p:spPr bwMode="auto">
          <a:xfrm>
            <a:off x="3309938" y="5143500"/>
            <a:ext cx="112712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9" name="Rectangle 29"/>
          <p:cNvSpPr>
            <a:spLocks noChangeArrowheads="1"/>
          </p:cNvSpPr>
          <p:nvPr/>
        </p:nvSpPr>
        <p:spPr bwMode="auto">
          <a:xfrm>
            <a:off x="1212850" y="5553075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/>
              <a:t>RR</a:t>
            </a:r>
            <a:r>
              <a:rPr kumimoji="0" lang="zh-CN" altLang="en-US" sz="2400"/>
              <a:t>型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05325" y="2676525"/>
            <a:ext cx="2424113" cy="1914525"/>
            <a:chOff x="2494" y="1928"/>
            <a:chExt cx="1527" cy="1206"/>
          </a:xfrm>
        </p:grpSpPr>
        <p:sp>
          <p:nvSpPr>
            <p:cNvPr id="82983" name="Line 32"/>
            <p:cNvSpPr>
              <a:spLocks noChangeShapeType="1"/>
            </p:cNvSpPr>
            <p:nvPr/>
          </p:nvSpPr>
          <p:spPr bwMode="auto">
            <a:xfrm>
              <a:off x="3751" y="2537"/>
              <a:ext cx="270" cy="2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4" name="Oval 33"/>
            <p:cNvSpPr>
              <a:spLocks noChangeArrowheads="1"/>
            </p:cNvSpPr>
            <p:nvPr/>
          </p:nvSpPr>
          <p:spPr bwMode="auto">
            <a:xfrm>
              <a:off x="3084" y="1928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10</a:t>
              </a:r>
            </a:p>
          </p:txBody>
        </p:sp>
        <p:sp>
          <p:nvSpPr>
            <p:cNvPr id="82985" name="Line 34"/>
            <p:cNvSpPr>
              <a:spLocks noChangeShapeType="1"/>
            </p:cNvSpPr>
            <p:nvPr/>
          </p:nvSpPr>
          <p:spPr bwMode="auto">
            <a:xfrm>
              <a:off x="3374" y="2179"/>
              <a:ext cx="215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6" name="Line 35"/>
            <p:cNvSpPr>
              <a:spLocks noChangeShapeType="1"/>
            </p:cNvSpPr>
            <p:nvPr/>
          </p:nvSpPr>
          <p:spPr bwMode="auto">
            <a:xfrm flipH="1">
              <a:off x="2956" y="2203"/>
              <a:ext cx="17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7" name="Oval 36"/>
            <p:cNvSpPr>
              <a:spLocks noChangeArrowheads="1"/>
            </p:cNvSpPr>
            <p:nvPr/>
          </p:nvSpPr>
          <p:spPr bwMode="auto">
            <a:xfrm>
              <a:off x="2725" y="2337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7</a:t>
              </a:r>
            </a:p>
          </p:txBody>
        </p:sp>
        <p:sp>
          <p:nvSpPr>
            <p:cNvPr id="82988" name="Line 37"/>
            <p:cNvSpPr>
              <a:spLocks noChangeShapeType="1"/>
            </p:cNvSpPr>
            <p:nvPr/>
          </p:nvSpPr>
          <p:spPr bwMode="auto">
            <a:xfrm flipH="1">
              <a:off x="2686" y="2636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9" name="Oval 38"/>
            <p:cNvSpPr>
              <a:spLocks noChangeArrowheads="1"/>
            </p:cNvSpPr>
            <p:nvPr/>
          </p:nvSpPr>
          <p:spPr bwMode="auto">
            <a:xfrm>
              <a:off x="2494" y="2794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82990" name="Oval 39"/>
            <p:cNvSpPr>
              <a:spLocks noChangeArrowheads="1"/>
            </p:cNvSpPr>
            <p:nvPr/>
          </p:nvSpPr>
          <p:spPr bwMode="auto">
            <a:xfrm>
              <a:off x="2965" y="2817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8</a:t>
              </a:r>
            </a:p>
          </p:txBody>
        </p:sp>
        <p:sp>
          <p:nvSpPr>
            <p:cNvPr id="82991" name="Line 40"/>
            <p:cNvSpPr>
              <a:spLocks noChangeShapeType="1"/>
            </p:cNvSpPr>
            <p:nvPr/>
          </p:nvSpPr>
          <p:spPr bwMode="auto">
            <a:xfrm>
              <a:off x="2983" y="2644"/>
              <a:ext cx="11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2" name="Oval 41"/>
            <p:cNvSpPr>
              <a:spLocks noChangeArrowheads="1"/>
            </p:cNvSpPr>
            <p:nvPr/>
          </p:nvSpPr>
          <p:spPr bwMode="auto">
            <a:xfrm>
              <a:off x="3362" y="2799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13</a:t>
              </a:r>
            </a:p>
          </p:txBody>
        </p:sp>
        <p:sp>
          <p:nvSpPr>
            <p:cNvPr id="82993" name="Line 42"/>
            <p:cNvSpPr>
              <a:spLocks noChangeShapeType="1"/>
            </p:cNvSpPr>
            <p:nvPr/>
          </p:nvSpPr>
          <p:spPr bwMode="auto">
            <a:xfrm flipH="1">
              <a:off x="3485" y="2635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4" name="Oval 31"/>
            <p:cNvSpPr>
              <a:spLocks noChangeArrowheads="1"/>
            </p:cNvSpPr>
            <p:nvPr/>
          </p:nvSpPr>
          <p:spPr bwMode="auto">
            <a:xfrm>
              <a:off x="3507" y="2312"/>
              <a:ext cx="335" cy="317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15</a:t>
              </a:r>
            </a:p>
          </p:txBody>
        </p:sp>
      </p:grpSp>
      <p:sp>
        <p:nvSpPr>
          <p:cNvPr id="438316" name="Oval 44"/>
          <p:cNvSpPr>
            <a:spLocks noChangeArrowheads="1"/>
          </p:cNvSpPr>
          <p:nvPr/>
        </p:nvSpPr>
        <p:spPr bwMode="auto">
          <a:xfrm>
            <a:off x="6792913" y="4022725"/>
            <a:ext cx="531812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24</a:t>
            </a:r>
          </a:p>
        </p:txBody>
      </p:sp>
      <p:sp>
        <p:nvSpPr>
          <p:cNvPr id="438318" name="Oval 46"/>
          <p:cNvSpPr>
            <a:spLocks noChangeArrowheads="1"/>
          </p:cNvSpPr>
          <p:nvPr/>
        </p:nvSpPr>
        <p:spPr bwMode="auto">
          <a:xfrm>
            <a:off x="7112000" y="4684713"/>
            <a:ext cx="531813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33</a:t>
            </a:r>
          </a:p>
        </p:txBody>
      </p:sp>
      <p:sp>
        <p:nvSpPr>
          <p:cNvPr id="438319" name="Line 47"/>
          <p:cNvSpPr>
            <a:spLocks noChangeShapeType="1"/>
          </p:cNvSpPr>
          <p:nvPr/>
        </p:nvSpPr>
        <p:spPr bwMode="auto">
          <a:xfrm>
            <a:off x="7250113" y="4471988"/>
            <a:ext cx="112712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0" name="Line 48"/>
          <p:cNvSpPr>
            <a:spLocks noChangeShapeType="1"/>
          </p:cNvSpPr>
          <p:nvPr/>
        </p:nvSpPr>
        <p:spPr bwMode="auto">
          <a:xfrm flipH="1">
            <a:off x="6789738" y="4483100"/>
            <a:ext cx="115887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1" name="Oval 49"/>
          <p:cNvSpPr>
            <a:spLocks noChangeArrowheads="1"/>
          </p:cNvSpPr>
          <p:nvPr/>
        </p:nvSpPr>
        <p:spPr bwMode="auto">
          <a:xfrm>
            <a:off x="6462713" y="4708525"/>
            <a:ext cx="531812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19</a:t>
            </a:r>
          </a:p>
        </p:txBody>
      </p:sp>
      <p:sp>
        <p:nvSpPr>
          <p:cNvPr id="438323" name="Text Box 51"/>
          <p:cNvSpPr txBox="1">
            <a:spLocks noChangeArrowheads="1"/>
          </p:cNvSpPr>
          <p:nvPr/>
        </p:nvSpPr>
        <p:spPr bwMode="auto">
          <a:xfrm>
            <a:off x="7689850" y="1905000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0000FF"/>
                </a:solidFill>
                <a:ea typeface="宋体" charset="-122"/>
              </a:rPr>
              <a:t>21</a:t>
            </a:r>
          </a:p>
        </p:txBody>
      </p:sp>
      <p:sp>
        <p:nvSpPr>
          <p:cNvPr id="438324" name="Oval 52"/>
          <p:cNvSpPr>
            <a:spLocks noChangeArrowheads="1"/>
          </p:cNvSpPr>
          <p:nvPr/>
        </p:nvSpPr>
        <p:spPr bwMode="auto">
          <a:xfrm>
            <a:off x="6719888" y="5372100"/>
            <a:ext cx="531812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21</a:t>
            </a:r>
          </a:p>
        </p:txBody>
      </p:sp>
      <p:sp>
        <p:nvSpPr>
          <p:cNvPr id="438325" name="Line 53"/>
          <p:cNvSpPr>
            <a:spLocks noChangeShapeType="1"/>
          </p:cNvSpPr>
          <p:nvPr/>
        </p:nvSpPr>
        <p:spPr bwMode="auto">
          <a:xfrm>
            <a:off x="6858000" y="5159375"/>
            <a:ext cx="112713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6" name="Rectangle 54"/>
          <p:cNvSpPr>
            <a:spLocks noChangeArrowheads="1"/>
          </p:cNvSpPr>
          <p:nvPr/>
        </p:nvSpPr>
        <p:spPr bwMode="auto">
          <a:xfrm>
            <a:off x="4786313" y="5572125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>
                <a:solidFill>
                  <a:srgbClr val="FF0000"/>
                </a:solidFill>
              </a:rPr>
              <a:t>RL</a:t>
            </a:r>
            <a:r>
              <a:rPr kumimoji="0" lang="zh-CN" altLang="en-US" sz="240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82980" name="Rectangle 55"/>
          <p:cNvSpPr>
            <a:spLocks noChangeArrowheads="1"/>
          </p:cNvSpPr>
          <p:nvPr/>
        </p:nvSpPr>
        <p:spPr bwMode="auto">
          <a:xfrm>
            <a:off x="250825" y="728663"/>
            <a:ext cx="889317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zh-CN" altLang="en-US"/>
              <a:t>例题</a:t>
            </a:r>
            <a:r>
              <a:rPr kumimoji="0" lang="en-US" altLang="zh-CN"/>
              <a:t>:</a:t>
            </a:r>
            <a:r>
              <a:rPr kumimoji="0" lang="zh-CN" altLang="en-US"/>
              <a:t>按照如下顺序建立平衡二叉树：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en-US" altLang="zh-CN"/>
              <a:t>10,  13,  19,  7,  4,  8,  15,  24,  33,  21</a:t>
            </a:r>
          </a:p>
        </p:txBody>
      </p:sp>
      <p:sp>
        <p:nvSpPr>
          <p:cNvPr id="82981" name="圆角矩形 48"/>
          <p:cNvSpPr>
            <a:spLocks noChangeArrowheads="1"/>
          </p:cNvSpPr>
          <p:nvPr/>
        </p:nvSpPr>
        <p:spPr bwMode="auto">
          <a:xfrm>
            <a:off x="2571750" y="3857625"/>
            <a:ext cx="1214438" cy="228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圆角矩形 50"/>
          <p:cNvSpPr>
            <a:spLocks noChangeArrowheads="1"/>
          </p:cNvSpPr>
          <p:nvPr/>
        </p:nvSpPr>
        <p:spPr bwMode="auto">
          <a:xfrm>
            <a:off x="5810250" y="3214688"/>
            <a:ext cx="1976438" cy="27146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16" grpId="0" animBg="1" autoUpdateAnimBg="0"/>
      <p:bldP spid="438318" grpId="0" animBg="1" autoUpdateAnimBg="0"/>
      <p:bldP spid="438319" grpId="0" animBg="1"/>
      <p:bldP spid="438320" grpId="0" animBg="1"/>
      <p:bldP spid="438321" grpId="0" animBg="1" autoUpdateAnimBg="0"/>
      <p:bldP spid="438323" grpId="0" autoUpdateAnimBg="0"/>
      <p:bldP spid="438324" grpId="0" animBg="1" autoUpdateAnimBg="0"/>
      <p:bldP spid="438325" grpId="0" animBg="1"/>
      <p:bldP spid="438326" grpId="0" autoUpdateAnimBg="0"/>
      <p:bldP spid="5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4193B-94F5-42C0-9820-DE3B0EBF6AD2}" type="slidenum">
              <a:rPr lang="en-US" altLang="zh-CN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508000" y="1835150"/>
            <a:ext cx="741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插入</a:t>
            </a:r>
            <a:r>
              <a:rPr lang="en-US" altLang="zh-CN" sz="3200">
                <a:ea typeface="宋体" charset="-122"/>
              </a:rPr>
              <a:t>10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13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19 </a:t>
            </a:r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3417888" y="1836738"/>
            <a:ext cx="2109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7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4 </a:t>
            </a: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4689475" y="1838325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8</a:t>
            </a:r>
          </a:p>
        </p:txBody>
      </p:sp>
      <p:sp>
        <p:nvSpPr>
          <p:cNvPr id="83974" name="Text Box 7"/>
          <p:cNvSpPr txBox="1">
            <a:spLocks noChangeArrowheads="1"/>
          </p:cNvSpPr>
          <p:nvPr/>
        </p:nvSpPr>
        <p:spPr bwMode="auto">
          <a:xfrm>
            <a:off x="5351463" y="1839913"/>
            <a:ext cx="1106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ea typeface="宋体" charset="-122"/>
              </a:rPr>
              <a:t>15</a:t>
            </a:r>
          </a:p>
        </p:txBody>
      </p:sp>
      <p:sp>
        <p:nvSpPr>
          <p:cNvPr id="83975" name="Text Box 8"/>
          <p:cNvSpPr txBox="1">
            <a:spLocks noChangeArrowheads="1"/>
          </p:cNvSpPr>
          <p:nvPr/>
        </p:nvSpPr>
        <p:spPr bwMode="auto">
          <a:xfrm>
            <a:off x="6191250" y="1828800"/>
            <a:ext cx="2185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24</a:t>
            </a: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33</a:t>
            </a:r>
          </a:p>
        </p:txBody>
      </p:sp>
      <p:sp>
        <p:nvSpPr>
          <p:cNvPr id="83976" name="Oval 10"/>
          <p:cNvSpPr>
            <a:spLocks noChangeArrowheads="1"/>
          </p:cNvSpPr>
          <p:nvPr/>
        </p:nvSpPr>
        <p:spPr bwMode="auto">
          <a:xfrm>
            <a:off x="1795463" y="3108325"/>
            <a:ext cx="531812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83977" name="Line 11"/>
          <p:cNvSpPr>
            <a:spLocks noChangeShapeType="1"/>
          </p:cNvSpPr>
          <p:nvPr/>
        </p:nvSpPr>
        <p:spPr bwMode="auto">
          <a:xfrm>
            <a:off x="2205038" y="3568700"/>
            <a:ext cx="239712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8" name="Oval 12"/>
          <p:cNvSpPr>
            <a:spLocks noChangeArrowheads="1"/>
          </p:cNvSpPr>
          <p:nvPr/>
        </p:nvSpPr>
        <p:spPr bwMode="auto">
          <a:xfrm>
            <a:off x="1123950" y="2498725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10</a:t>
            </a:r>
          </a:p>
        </p:txBody>
      </p:sp>
      <p:sp>
        <p:nvSpPr>
          <p:cNvPr id="83979" name="Line 13"/>
          <p:cNvSpPr>
            <a:spLocks noChangeShapeType="1"/>
          </p:cNvSpPr>
          <p:nvPr/>
        </p:nvSpPr>
        <p:spPr bwMode="auto">
          <a:xfrm>
            <a:off x="1584325" y="2897188"/>
            <a:ext cx="341313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0" name="Line 14"/>
          <p:cNvSpPr>
            <a:spLocks noChangeShapeType="1"/>
          </p:cNvSpPr>
          <p:nvPr/>
        </p:nvSpPr>
        <p:spPr bwMode="auto">
          <a:xfrm flipH="1">
            <a:off x="920750" y="2935288"/>
            <a:ext cx="26987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1" name="Oval 15"/>
          <p:cNvSpPr>
            <a:spLocks noChangeArrowheads="1"/>
          </p:cNvSpPr>
          <p:nvPr/>
        </p:nvSpPr>
        <p:spPr bwMode="auto">
          <a:xfrm>
            <a:off x="554038" y="314801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83982" name="Line 16"/>
          <p:cNvSpPr>
            <a:spLocks noChangeShapeType="1"/>
          </p:cNvSpPr>
          <p:nvPr/>
        </p:nvSpPr>
        <p:spPr bwMode="auto">
          <a:xfrm flipH="1">
            <a:off x="492125" y="3622675"/>
            <a:ext cx="204788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3" name="Oval 17"/>
          <p:cNvSpPr>
            <a:spLocks noChangeArrowheads="1"/>
          </p:cNvSpPr>
          <p:nvPr/>
        </p:nvSpPr>
        <p:spPr bwMode="auto">
          <a:xfrm>
            <a:off x="187325" y="3873500"/>
            <a:ext cx="531813" cy="503238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83984" name="Oval 18"/>
          <p:cNvSpPr>
            <a:spLocks noChangeArrowheads="1"/>
          </p:cNvSpPr>
          <p:nvPr/>
        </p:nvSpPr>
        <p:spPr bwMode="auto">
          <a:xfrm>
            <a:off x="935038" y="3910013"/>
            <a:ext cx="531812" cy="50323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83985" name="Line 19"/>
          <p:cNvSpPr>
            <a:spLocks noChangeShapeType="1"/>
          </p:cNvSpPr>
          <p:nvPr/>
        </p:nvSpPr>
        <p:spPr bwMode="auto">
          <a:xfrm>
            <a:off x="963613" y="3635375"/>
            <a:ext cx="176212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6" name="Oval 20"/>
          <p:cNvSpPr>
            <a:spLocks noChangeArrowheads="1"/>
          </p:cNvSpPr>
          <p:nvPr/>
        </p:nvSpPr>
        <p:spPr bwMode="auto">
          <a:xfrm>
            <a:off x="1565275" y="3881438"/>
            <a:ext cx="531813" cy="503237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13</a:t>
            </a:r>
          </a:p>
        </p:txBody>
      </p:sp>
      <p:sp>
        <p:nvSpPr>
          <p:cNvPr id="83987" name="Line 21"/>
          <p:cNvSpPr>
            <a:spLocks noChangeShapeType="1"/>
          </p:cNvSpPr>
          <p:nvPr/>
        </p:nvSpPr>
        <p:spPr bwMode="auto">
          <a:xfrm flipH="1">
            <a:off x="1760538" y="3621088"/>
            <a:ext cx="204787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8" name="Oval 23"/>
          <p:cNvSpPr>
            <a:spLocks noChangeArrowheads="1"/>
          </p:cNvSpPr>
          <p:nvPr/>
        </p:nvSpPr>
        <p:spPr bwMode="auto">
          <a:xfrm>
            <a:off x="2206625" y="38449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24</a:t>
            </a:r>
          </a:p>
        </p:txBody>
      </p:sp>
      <p:sp>
        <p:nvSpPr>
          <p:cNvPr id="83989" name="Oval 25"/>
          <p:cNvSpPr>
            <a:spLocks noChangeArrowheads="1"/>
          </p:cNvSpPr>
          <p:nvPr/>
        </p:nvSpPr>
        <p:spPr bwMode="auto">
          <a:xfrm>
            <a:off x="2525713" y="4506913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33</a:t>
            </a:r>
          </a:p>
        </p:txBody>
      </p:sp>
      <p:sp>
        <p:nvSpPr>
          <p:cNvPr id="83990" name="Line 26"/>
          <p:cNvSpPr>
            <a:spLocks noChangeShapeType="1"/>
          </p:cNvSpPr>
          <p:nvPr/>
        </p:nvSpPr>
        <p:spPr bwMode="auto">
          <a:xfrm>
            <a:off x="2663825" y="4294188"/>
            <a:ext cx="112713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1" name="Line 27"/>
          <p:cNvSpPr>
            <a:spLocks noChangeShapeType="1"/>
          </p:cNvSpPr>
          <p:nvPr/>
        </p:nvSpPr>
        <p:spPr bwMode="auto">
          <a:xfrm flipH="1">
            <a:off x="2203450" y="4305300"/>
            <a:ext cx="115888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2" name="Oval 28"/>
          <p:cNvSpPr>
            <a:spLocks noChangeArrowheads="1"/>
          </p:cNvSpPr>
          <p:nvPr/>
        </p:nvSpPr>
        <p:spPr bwMode="auto">
          <a:xfrm>
            <a:off x="1876425" y="453072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19</a:t>
            </a:r>
          </a:p>
        </p:txBody>
      </p:sp>
      <p:sp>
        <p:nvSpPr>
          <p:cNvPr id="83993" name="Text Box 30"/>
          <p:cNvSpPr txBox="1">
            <a:spLocks noChangeArrowheads="1"/>
          </p:cNvSpPr>
          <p:nvPr/>
        </p:nvSpPr>
        <p:spPr bwMode="auto">
          <a:xfrm>
            <a:off x="7816850" y="1828800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宋体" charset="-122"/>
              </a:rPr>
              <a:t>、</a:t>
            </a:r>
            <a:r>
              <a:rPr lang="en-US" altLang="zh-CN" sz="3200">
                <a:solidFill>
                  <a:srgbClr val="0000FF"/>
                </a:solidFill>
                <a:ea typeface="宋体" charset="-122"/>
              </a:rPr>
              <a:t>21</a:t>
            </a:r>
          </a:p>
        </p:txBody>
      </p:sp>
      <p:sp>
        <p:nvSpPr>
          <p:cNvPr id="83994" name="Oval 31"/>
          <p:cNvSpPr>
            <a:spLocks noChangeArrowheads="1"/>
          </p:cNvSpPr>
          <p:nvPr/>
        </p:nvSpPr>
        <p:spPr bwMode="auto">
          <a:xfrm>
            <a:off x="2133600" y="51943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21</a:t>
            </a:r>
          </a:p>
        </p:txBody>
      </p:sp>
      <p:sp>
        <p:nvSpPr>
          <p:cNvPr id="83995" name="Line 32"/>
          <p:cNvSpPr>
            <a:spLocks noChangeShapeType="1"/>
          </p:cNvSpPr>
          <p:nvPr/>
        </p:nvSpPr>
        <p:spPr bwMode="auto">
          <a:xfrm>
            <a:off x="2271713" y="4981575"/>
            <a:ext cx="112712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6" name="Rectangle 33"/>
          <p:cNvSpPr>
            <a:spLocks noChangeArrowheads="1"/>
          </p:cNvSpPr>
          <p:nvPr/>
        </p:nvSpPr>
        <p:spPr bwMode="auto">
          <a:xfrm>
            <a:off x="357188" y="5286375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zh-CN" sz="2400">
                <a:solidFill>
                  <a:srgbClr val="FF0000"/>
                </a:solidFill>
              </a:rPr>
              <a:t>RL</a:t>
            </a:r>
            <a:r>
              <a:rPr kumimoji="0" lang="zh-CN" altLang="en-US" sz="240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440354" name="Rectangle 34"/>
          <p:cNvSpPr>
            <a:spLocks noChangeArrowheads="1"/>
          </p:cNvSpPr>
          <p:nvPr/>
        </p:nvSpPr>
        <p:spPr bwMode="auto">
          <a:xfrm>
            <a:off x="3624263" y="5526088"/>
            <a:ext cx="20383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/>
              <a:t>先右旋</a:t>
            </a:r>
            <a:endParaRPr kumimoji="0" lang="en-US" altLang="zh-CN" sz="2400" dirty="0"/>
          </a:p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/>
              <a:t>右子树右旋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160713" y="2500313"/>
            <a:ext cx="2257425" cy="1914525"/>
            <a:chOff x="1991" y="1575"/>
            <a:chExt cx="1422" cy="1206"/>
          </a:xfrm>
        </p:grpSpPr>
        <p:sp>
          <p:nvSpPr>
            <p:cNvPr id="84029" name="Oval 36"/>
            <p:cNvSpPr>
              <a:spLocks noChangeArrowheads="1"/>
            </p:cNvSpPr>
            <p:nvPr/>
          </p:nvSpPr>
          <p:spPr bwMode="auto">
            <a:xfrm>
              <a:off x="3004" y="1959"/>
              <a:ext cx="335" cy="317"/>
            </a:xfrm>
            <a:prstGeom prst="ellipse">
              <a:avLst/>
            </a:prstGeom>
            <a:solidFill>
              <a:schemeClr val="tx2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15</a:t>
              </a:r>
            </a:p>
          </p:txBody>
        </p:sp>
        <p:sp>
          <p:nvSpPr>
            <p:cNvPr id="84030" name="Line 37"/>
            <p:cNvSpPr>
              <a:spLocks noChangeShapeType="1"/>
            </p:cNvSpPr>
            <p:nvPr/>
          </p:nvSpPr>
          <p:spPr bwMode="auto">
            <a:xfrm>
              <a:off x="3262" y="2249"/>
              <a:ext cx="151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Oval 38"/>
            <p:cNvSpPr>
              <a:spLocks noChangeArrowheads="1"/>
            </p:cNvSpPr>
            <p:nvPr/>
          </p:nvSpPr>
          <p:spPr bwMode="auto">
            <a:xfrm>
              <a:off x="2581" y="1575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10</a:t>
              </a:r>
            </a:p>
          </p:txBody>
        </p:sp>
        <p:sp>
          <p:nvSpPr>
            <p:cNvPr id="84032" name="Line 39"/>
            <p:cNvSpPr>
              <a:spLocks noChangeShapeType="1"/>
            </p:cNvSpPr>
            <p:nvPr/>
          </p:nvSpPr>
          <p:spPr bwMode="auto">
            <a:xfrm>
              <a:off x="2871" y="1826"/>
              <a:ext cx="215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3" name="Line 40"/>
            <p:cNvSpPr>
              <a:spLocks noChangeShapeType="1"/>
            </p:cNvSpPr>
            <p:nvPr/>
          </p:nvSpPr>
          <p:spPr bwMode="auto">
            <a:xfrm flipH="1">
              <a:off x="2453" y="1850"/>
              <a:ext cx="17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4" name="Oval 41"/>
            <p:cNvSpPr>
              <a:spLocks noChangeArrowheads="1"/>
            </p:cNvSpPr>
            <p:nvPr/>
          </p:nvSpPr>
          <p:spPr bwMode="auto">
            <a:xfrm>
              <a:off x="2222" y="1984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7</a:t>
              </a:r>
            </a:p>
          </p:txBody>
        </p:sp>
        <p:sp>
          <p:nvSpPr>
            <p:cNvPr id="84035" name="Line 42"/>
            <p:cNvSpPr>
              <a:spLocks noChangeShapeType="1"/>
            </p:cNvSpPr>
            <p:nvPr/>
          </p:nvSpPr>
          <p:spPr bwMode="auto">
            <a:xfrm flipH="1">
              <a:off x="2183" y="2283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6" name="Oval 43"/>
            <p:cNvSpPr>
              <a:spLocks noChangeArrowheads="1"/>
            </p:cNvSpPr>
            <p:nvPr/>
          </p:nvSpPr>
          <p:spPr bwMode="auto">
            <a:xfrm>
              <a:off x="1991" y="2441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84037" name="Oval 44"/>
            <p:cNvSpPr>
              <a:spLocks noChangeArrowheads="1"/>
            </p:cNvSpPr>
            <p:nvPr/>
          </p:nvSpPr>
          <p:spPr bwMode="auto">
            <a:xfrm>
              <a:off x="2462" y="2464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8</a:t>
              </a:r>
            </a:p>
          </p:txBody>
        </p:sp>
        <p:sp>
          <p:nvSpPr>
            <p:cNvPr id="84038" name="Line 45"/>
            <p:cNvSpPr>
              <a:spLocks noChangeShapeType="1"/>
            </p:cNvSpPr>
            <p:nvPr/>
          </p:nvSpPr>
          <p:spPr bwMode="auto">
            <a:xfrm>
              <a:off x="2480" y="2291"/>
              <a:ext cx="11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9" name="Oval 46"/>
            <p:cNvSpPr>
              <a:spLocks noChangeArrowheads="1"/>
            </p:cNvSpPr>
            <p:nvPr/>
          </p:nvSpPr>
          <p:spPr bwMode="auto">
            <a:xfrm>
              <a:off x="2859" y="2446"/>
              <a:ext cx="335" cy="317"/>
            </a:xfrm>
            <a:prstGeom prst="ellipse">
              <a:avLst/>
            </a:prstGeom>
            <a:solidFill>
              <a:schemeClr val="tx2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13</a:t>
              </a:r>
            </a:p>
          </p:txBody>
        </p:sp>
        <p:sp>
          <p:nvSpPr>
            <p:cNvPr id="84040" name="Line 47"/>
            <p:cNvSpPr>
              <a:spLocks noChangeShapeType="1"/>
            </p:cNvSpPr>
            <p:nvPr/>
          </p:nvSpPr>
          <p:spPr bwMode="auto">
            <a:xfrm flipH="1">
              <a:off x="2982" y="2282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70" name="Oval 50"/>
          <p:cNvSpPr>
            <a:spLocks noChangeArrowheads="1"/>
          </p:cNvSpPr>
          <p:nvPr/>
        </p:nvSpPr>
        <p:spPr bwMode="auto">
          <a:xfrm>
            <a:off x="5230813" y="3833813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19</a:t>
            </a:r>
          </a:p>
        </p:txBody>
      </p:sp>
      <p:sp>
        <p:nvSpPr>
          <p:cNvPr id="440372" name="Oval 52"/>
          <p:cNvSpPr>
            <a:spLocks noChangeArrowheads="1"/>
          </p:cNvSpPr>
          <p:nvPr/>
        </p:nvSpPr>
        <p:spPr bwMode="auto">
          <a:xfrm>
            <a:off x="5524500" y="45212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24</a:t>
            </a:r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>
            <a:off x="5662613" y="4308475"/>
            <a:ext cx="112712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4" name="Oval 54"/>
          <p:cNvSpPr>
            <a:spLocks noChangeArrowheads="1"/>
          </p:cNvSpPr>
          <p:nvPr/>
        </p:nvSpPr>
        <p:spPr bwMode="auto">
          <a:xfrm>
            <a:off x="5233988" y="518318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21</a:t>
            </a:r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 flipH="1">
            <a:off x="5484813" y="4970463"/>
            <a:ext cx="128587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6" name="Oval 56"/>
          <p:cNvSpPr>
            <a:spLocks noChangeArrowheads="1"/>
          </p:cNvSpPr>
          <p:nvPr/>
        </p:nvSpPr>
        <p:spPr bwMode="auto">
          <a:xfrm>
            <a:off x="5880100" y="51689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33</a:t>
            </a:r>
          </a:p>
        </p:txBody>
      </p:sp>
      <p:sp>
        <p:nvSpPr>
          <p:cNvPr id="440377" name="Line 57"/>
          <p:cNvSpPr>
            <a:spLocks noChangeShapeType="1"/>
          </p:cNvSpPr>
          <p:nvPr/>
        </p:nvSpPr>
        <p:spPr bwMode="auto">
          <a:xfrm>
            <a:off x="5992813" y="4956175"/>
            <a:ext cx="112712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8" name="Rectangle 58"/>
          <p:cNvSpPr>
            <a:spLocks noChangeArrowheads="1"/>
          </p:cNvSpPr>
          <p:nvPr/>
        </p:nvSpPr>
        <p:spPr bwMode="auto">
          <a:xfrm>
            <a:off x="6940550" y="5514975"/>
            <a:ext cx="157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/>
              <a:t>再左旋</a:t>
            </a:r>
            <a:endParaRPr kumimoji="0" lang="en-US" altLang="zh-CN" sz="2400" dirty="0"/>
          </a:p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400" dirty="0"/>
              <a:t>整体左旋</a:t>
            </a:r>
          </a:p>
        </p:txBody>
      </p:sp>
      <p:sp>
        <p:nvSpPr>
          <p:cNvPr id="440379" name="Oval 59"/>
          <p:cNvSpPr>
            <a:spLocks noChangeArrowheads="1"/>
          </p:cNvSpPr>
          <p:nvPr/>
        </p:nvSpPr>
        <p:spPr bwMode="auto">
          <a:xfrm>
            <a:off x="7389813" y="3911600"/>
            <a:ext cx="531812" cy="503238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019800" y="2501900"/>
            <a:ext cx="1738313" cy="1914525"/>
            <a:chOff x="3888" y="1866"/>
            <a:chExt cx="1095" cy="1206"/>
          </a:xfrm>
        </p:grpSpPr>
        <p:sp>
          <p:nvSpPr>
            <p:cNvPr id="84021" name="Oval 61"/>
            <p:cNvSpPr>
              <a:spLocks noChangeArrowheads="1"/>
            </p:cNvSpPr>
            <p:nvPr/>
          </p:nvSpPr>
          <p:spPr bwMode="auto">
            <a:xfrm>
              <a:off x="4478" y="1866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10</a:t>
              </a:r>
            </a:p>
          </p:txBody>
        </p:sp>
        <p:sp>
          <p:nvSpPr>
            <p:cNvPr id="84022" name="Line 62"/>
            <p:cNvSpPr>
              <a:spLocks noChangeShapeType="1"/>
            </p:cNvSpPr>
            <p:nvPr/>
          </p:nvSpPr>
          <p:spPr bwMode="auto">
            <a:xfrm>
              <a:off x="4768" y="2117"/>
              <a:ext cx="215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3" name="Line 63"/>
            <p:cNvSpPr>
              <a:spLocks noChangeShapeType="1"/>
            </p:cNvSpPr>
            <p:nvPr/>
          </p:nvSpPr>
          <p:spPr bwMode="auto">
            <a:xfrm flipH="1">
              <a:off x="4350" y="2141"/>
              <a:ext cx="17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4" name="Oval 64"/>
            <p:cNvSpPr>
              <a:spLocks noChangeArrowheads="1"/>
            </p:cNvSpPr>
            <p:nvPr/>
          </p:nvSpPr>
          <p:spPr bwMode="auto">
            <a:xfrm>
              <a:off x="4119" y="2275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7</a:t>
              </a:r>
            </a:p>
          </p:txBody>
        </p:sp>
        <p:sp>
          <p:nvSpPr>
            <p:cNvPr id="84025" name="Line 65"/>
            <p:cNvSpPr>
              <a:spLocks noChangeShapeType="1"/>
            </p:cNvSpPr>
            <p:nvPr/>
          </p:nvSpPr>
          <p:spPr bwMode="auto">
            <a:xfrm flipH="1">
              <a:off x="4080" y="2574"/>
              <a:ext cx="129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Oval 66"/>
            <p:cNvSpPr>
              <a:spLocks noChangeArrowheads="1"/>
            </p:cNvSpPr>
            <p:nvPr/>
          </p:nvSpPr>
          <p:spPr bwMode="auto">
            <a:xfrm>
              <a:off x="3888" y="2732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84027" name="Oval 67"/>
            <p:cNvSpPr>
              <a:spLocks noChangeArrowheads="1"/>
            </p:cNvSpPr>
            <p:nvPr/>
          </p:nvSpPr>
          <p:spPr bwMode="auto">
            <a:xfrm>
              <a:off x="4359" y="2755"/>
              <a:ext cx="335" cy="317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>
                  <a:ea typeface="宋体" charset="-122"/>
                </a:rPr>
                <a:t>8</a:t>
              </a:r>
            </a:p>
          </p:txBody>
        </p:sp>
        <p:sp>
          <p:nvSpPr>
            <p:cNvPr id="84028" name="Line 68"/>
            <p:cNvSpPr>
              <a:spLocks noChangeShapeType="1"/>
            </p:cNvSpPr>
            <p:nvPr/>
          </p:nvSpPr>
          <p:spPr bwMode="auto">
            <a:xfrm>
              <a:off x="4377" y="2582"/>
              <a:ext cx="11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89" name="Oval 69"/>
          <p:cNvSpPr>
            <a:spLocks noChangeArrowheads="1"/>
          </p:cNvSpPr>
          <p:nvPr/>
        </p:nvSpPr>
        <p:spPr bwMode="auto">
          <a:xfrm>
            <a:off x="7058025" y="4621213"/>
            <a:ext cx="531813" cy="503237"/>
          </a:xfrm>
          <a:prstGeom prst="ellipse">
            <a:avLst/>
          </a:prstGeom>
          <a:solidFill>
            <a:schemeClr val="tx2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13</a:t>
            </a:r>
          </a:p>
        </p:txBody>
      </p:sp>
      <p:sp>
        <p:nvSpPr>
          <p:cNvPr id="440390" name="Line 70"/>
          <p:cNvSpPr>
            <a:spLocks noChangeShapeType="1"/>
          </p:cNvSpPr>
          <p:nvPr/>
        </p:nvSpPr>
        <p:spPr bwMode="auto">
          <a:xfrm flipH="1">
            <a:off x="7354888" y="4373563"/>
            <a:ext cx="128587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2" name="Oval 72"/>
          <p:cNvSpPr>
            <a:spLocks noChangeArrowheads="1"/>
          </p:cNvSpPr>
          <p:nvPr/>
        </p:nvSpPr>
        <p:spPr bwMode="auto">
          <a:xfrm>
            <a:off x="7620000" y="3149600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19</a:t>
            </a:r>
          </a:p>
        </p:txBody>
      </p:sp>
      <p:sp>
        <p:nvSpPr>
          <p:cNvPr id="440393" name="Line 73"/>
          <p:cNvSpPr>
            <a:spLocks noChangeShapeType="1"/>
          </p:cNvSpPr>
          <p:nvPr/>
        </p:nvSpPr>
        <p:spPr bwMode="auto">
          <a:xfrm flipH="1">
            <a:off x="7635875" y="3638550"/>
            <a:ext cx="128588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5" name="Oval 75"/>
          <p:cNvSpPr>
            <a:spLocks noChangeArrowheads="1"/>
          </p:cNvSpPr>
          <p:nvPr/>
        </p:nvSpPr>
        <p:spPr bwMode="auto">
          <a:xfrm>
            <a:off x="8027988" y="390048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24</a:t>
            </a:r>
          </a:p>
        </p:txBody>
      </p:sp>
      <p:sp>
        <p:nvSpPr>
          <p:cNvPr id="440396" name="Line 76"/>
          <p:cNvSpPr>
            <a:spLocks noChangeShapeType="1"/>
          </p:cNvSpPr>
          <p:nvPr/>
        </p:nvSpPr>
        <p:spPr bwMode="auto">
          <a:xfrm>
            <a:off x="8051800" y="3611563"/>
            <a:ext cx="227013" cy="26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7" name="Oval 77"/>
          <p:cNvSpPr>
            <a:spLocks noChangeArrowheads="1"/>
          </p:cNvSpPr>
          <p:nvPr/>
        </p:nvSpPr>
        <p:spPr bwMode="auto">
          <a:xfrm>
            <a:off x="7737475" y="4562475"/>
            <a:ext cx="531813" cy="503238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21</a:t>
            </a:r>
          </a:p>
        </p:txBody>
      </p:sp>
      <p:sp>
        <p:nvSpPr>
          <p:cNvPr id="440398" name="Line 78"/>
          <p:cNvSpPr>
            <a:spLocks noChangeShapeType="1"/>
          </p:cNvSpPr>
          <p:nvPr/>
        </p:nvSpPr>
        <p:spPr bwMode="auto">
          <a:xfrm flipH="1">
            <a:off x="7988300" y="4349750"/>
            <a:ext cx="128588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9" name="Oval 79"/>
          <p:cNvSpPr>
            <a:spLocks noChangeArrowheads="1"/>
          </p:cNvSpPr>
          <p:nvPr/>
        </p:nvSpPr>
        <p:spPr bwMode="auto">
          <a:xfrm>
            <a:off x="8383588" y="4548188"/>
            <a:ext cx="531812" cy="503237"/>
          </a:xfrm>
          <a:prstGeom prst="ellipse">
            <a:avLst/>
          </a:prstGeom>
          <a:solidFill>
            <a:srgbClr val="FFCCFF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33</a:t>
            </a:r>
          </a:p>
        </p:txBody>
      </p:sp>
      <p:sp>
        <p:nvSpPr>
          <p:cNvPr id="440400" name="Line 80"/>
          <p:cNvSpPr>
            <a:spLocks noChangeShapeType="1"/>
          </p:cNvSpPr>
          <p:nvPr/>
        </p:nvSpPr>
        <p:spPr bwMode="auto">
          <a:xfrm>
            <a:off x="8496300" y="4335463"/>
            <a:ext cx="112713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19" name="Rectangle 84"/>
          <p:cNvSpPr>
            <a:spLocks noChangeArrowheads="1"/>
          </p:cNvSpPr>
          <p:nvPr/>
        </p:nvSpPr>
        <p:spPr bwMode="auto">
          <a:xfrm>
            <a:off x="250825" y="728663"/>
            <a:ext cx="889317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zh-CN" altLang="en-US"/>
              <a:t>例题</a:t>
            </a:r>
            <a:r>
              <a:rPr kumimoji="0" lang="en-US" altLang="zh-CN"/>
              <a:t>:</a:t>
            </a:r>
            <a:r>
              <a:rPr kumimoji="0" lang="zh-CN" altLang="en-US"/>
              <a:t>按照如下顺序建立平衡二叉树：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0" lang="en-US" altLang="zh-CN"/>
              <a:t>10,  13,  19,  7,  4,  8,  15,  24,  33,  21</a:t>
            </a:r>
          </a:p>
        </p:txBody>
      </p:sp>
      <p:sp>
        <p:nvSpPr>
          <p:cNvPr id="84020" name="圆角矩形 72"/>
          <p:cNvSpPr>
            <a:spLocks noChangeArrowheads="1"/>
          </p:cNvSpPr>
          <p:nvPr/>
        </p:nvSpPr>
        <p:spPr bwMode="auto">
          <a:xfrm>
            <a:off x="1500188" y="3000375"/>
            <a:ext cx="1571625" cy="27860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4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4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4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4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4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4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4" grpId="0" autoUpdateAnimBg="0"/>
      <p:bldP spid="440370" grpId="0" animBg="1" autoUpdateAnimBg="0"/>
      <p:bldP spid="440372" grpId="0" animBg="1" autoUpdateAnimBg="0"/>
      <p:bldP spid="440373" grpId="0" animBg="1"/>
      <p:bldP spid="440374" grpId="0" animBg="1" autoUpdateAnimBg="0"/>
      <p:bldP spid="440375" grpId="0" animBg="1"/>
      <p:bldP spid="440376" grpId="0" animBg="1" autoUpdateAnimBg="0"/>
      <p:bldP spid="440377" grpId="0" animBg="1"/>
      <p:bldP spid="440378" grpId="0" autoUpdateAnimBg="0"/>
      <p:bldP spid="440379" grpId="0" animBg="1" autoUpdateAnimBg="0"/>
      <p:bldP spid="440389" grpId="0" animBg="1" autoUpdateAnimBg="0"/>
      <p:bldP spid="440390" grpId="0" animBg="1"/>
      <p:bldP spid="440392" grpId="0" animBg="1" autoUpdateAnimBg="0"/>
      <p:bldP spid="440393" grpId="0" animBg="1"/>
      <p:bldP spid="440395" grpId="0" animBg="1" autoUpdateAnimBg="0"/>
      <p:bldP spid="440396" grpId="0" animBg="1"/>
      <p:bldP spid="440397" grpId="0" animBg="1" autoUpdateAnimBg="0"/>
      <p:bldP spid="440398" grpId="0" animBg="1"/>
      <p:bldP spid="440399" grpId="0" animBg="1" autoUpdateAnimBg="0"/>
      <p:bldP spid="44040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BF44D-B617-4AD0-933D-2EA3BA8D83B2}" type="slidenum">
              <a:rPr lang="en-US" altLang="zh-CN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762000"/>
            <a:ext cx="8893175" cy="13287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mtClean="0"/>
              <a:t>例：按照如下顺序删除平衡二叉树中的结点：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28, 16, 30, 21, 22</a:t>
            </a:r>
            <a:r>
              <a:rPr lang="zh-CN" altLang="en-US" smtClean="0"/>
              <a:t>。</a:t>
            </a:r>
            <a:endParaRPr lang="zh-CN" altLang="en-US" smtClean="0">
              <a:solidFill>
                <a:srgbClr val="00FFFF"/>
              </a:solidFill>
            </a:endParaRP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1219200" y="2057400"/>
            <a:ext cx="6335713" cy="3995738"/>
            <a:chOff x="884" y="1457"/>
            <a:chExt cx="3991" cy="2517"/>
          </a:xfrm>
        </p:grpSpPr>
        <p:sp>
          <p:nvSpPr>
            <p:cNvPr id="84997" name="Oval 5"/>
            <p:cNvSpPr>
              <a:spLocks noChangeArrowheads="1"/>
            </p:cNvSpPr>
            <p:nvPr/>
          </p:nvSpPr>
          <p:spPr bwMode="auto">
            <a:xfrm>
              <a:off x="2653" y="1457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20</a:t>
              </a:r>
            </a:p>
          </p:txBody>
        </p:sp>
        <p:sp>
          <p:nvSpPr>
            <p:cNvPr id="84998" name="Oval 6"/>
            <p:cNvSpPr>
              <a:spLocks noChangeArrowheads="1"/>
            </p:cNvSpPr>
            <p:nvPr/>
          </p:nvSpPr>
          <p:spPr bwMode="auto">
            <a:xfrm>
              <a:off x="1701" y="1956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10</a:t>
              </a:r>
            </a:p>
          </p:txBody>
        </p:sp>
        <p:sp>
          <p:nvSpPr>
            <p:cNvPr id="84999" name="Oval 7"/>
            <p:cNvSpPr>
              <a:spLocks noChangeArrowheads="1"/>
            </p:cNvSpPr>
            <p:nvPr/>
          </p:nvSpPr>
          <p:spPr bwMode="auto">
            <a:xfrm>
              <a:off x="3696" y="1933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30</a:t>
              </a:r>
            </a:p>
          </p:txBody>
        </p:sp>
        <p:sp>
          <p:nvSpPr>
            <p:cNvPr id="85000" name="Oval 8"/>
            <p:cNvSpPr>
              <a:spLocks noChangeArrowheads="1"/>
            </p:cNvSpPr>
            <p:nvPr/>
          </p:nvSpPr>
          <p:spPr bwMode="auto">
            <a:xfrm>
              <a:off x="1224" y="2455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6</a:t>
              </a:r>
            </a:p>
          </p:txBody>
        </p:sp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2063" y="2477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16</a:t>
              </a:r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3317" y="2477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26</a:t>
              </a:r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4105" y="2478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40</a:t>
              </a:r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3039" y="3044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22</a:t>
              </a:r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3606" y="3022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28</a:t>
              </a:r>
            </a:p>
          </p:txBody>
        </p:sp>
        <p:sp>
          <p:nvSpPr>
            <p:cNvPr id="85006" name="Oval 14"/>
            <p:cNvSpPr>
              <a:spLocks noChangeArrowheads="1"/>
            </p:cNvSpPr>
            <p:nvPr/>
          </p:nvSpPr>
          <p:spPr bwMode="auto">
            <a:xfrm>
              <a:off x="2358" y="3067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18</a:t>
              </a:r>
            </a:p>
          </p:txBody>
        </p:sp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884" y="3022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4</a:t>
              </a:r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4535" y="3045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45</a:t>
              </a:r>
            </a:p>
          </p:txBody>
        </p:sp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 flipH="1">
              <a:off x="2007" y="1706"/>
              <a:ext cx="669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0" name="Line 18"/>
            <p:cNvSpPr>
              <a:spLocks noChangeShapeType="1"/>
            </p:cNvSpPr>
            <p:nvPr/>
          </p:nvSpPr>
          <p:spPr bwMode="auto">
            <a:xfrm flipH="1">
              <a:off x="1496" y="2245"/>
              <a:ext cx="250" cy="2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 flipH="1">
              <a:off x="1138" y="2772"/>
              <a:ext cx="154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2" name="Line 20"/>
            <p:cNvSpPr>
              <a:spLocks noChangeShapeType="1"/>
            </p:cNvSpPr>
            <p:nvPr/>
          </p:nvSpPr>
          <p:spPr bwMode="auto">
            <a:xfrm>
              <a:off x="1474" y="2771"/>
              <a:ext cx="158" cy="2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 flipH="1">
              <a:off x="3220" y="2794"/>
              <a:ext cx="153" cy="25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4" name="Line 22"/>
            <p:cNvSpPr>
              <a:spLocks noChangeShapeType="1"/>
            </p:cNvSpPr>
            <p:nvPr/>
          </p:nvSpPr>
          <p:spPr bwMode="auto">
            <a:xfrm flipH="1">
              <a:off x="3583" y="2251"/>
              <a:ext cx="181" cy="2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5" name="Line 23"/>
            <p:cNvSpPr>
              <a:spLocks noChangeShapeType="1"/>
            </p:cNvSpPr>
            <p:nvPr/>
          </p:nvSpPr>
          <p:spPr bwMode="auto">
            <a:xfrm>
              <a:off x="2971" y="1707"/>
              <a:ext cx="725" cy="3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6" name="Line 24"/>
            <p:cNvSpPr>
              <a:spLocks noChangeShapeType="1"/>
            </p:cNvSpPr>
            <p:nvPr/>
          </p:nvSpPr>
          <p:spPr bwMode="auto">
            <a:xfrm>
              <a:off x="3991" y="2228"/>
              <a:ext cx="227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7" name="Line 25"/>
            <p:cNvSpPr>
              <a:spLocks noChangeShapeType="1"/>
            </p:cNvSpPr>
            <p:nvPr/>
          </p:nvSpPr>
          <p:spPr bwMode="auto">
            <a:xfrm>
              <a:off x="4421" y="2750"/>
              <a:ext cx="250" cy="2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8" name="Line 26"/>
            <p:cNvSpPr>
              <a:spLocks noChangeShapeType="1"/>
            </p:cNvSpPr>
            <p:nvPr/>
          </p:nvSpPr>
          <p:spPr bwMode="auto">
            <a:xfrm>
              <a:off x="1984" y="2251"/>
              <a:ext cx="215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9" name="Line 27"/>
            <p:cNvSpPr>
              <a:spLocks noChangeShapeType="1"/>
            </p:cNvSpPr>
            <p:nvPr/>
          </p:nvSpPr>
          <p:spPr bwMode="auto">
            <a:xfrm>
              <a:off x="3600" y="2795"/>
              <a:ext cx="17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541" y="3045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8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69" y="3612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7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2812" y="3634"/>
              <a:ext cx="340" cy="3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21</a:t>
              </a:r>
            </a:p>
          </p:txBody>
        </p:sp>
        <p:sp>
          <p:nvSpPr>
            <p:cNvPr id="85023" name="Line 31"/>
            <p:cNvSpPr>
              <a:spLocks noChangeShapeType="1"/>
            </p:cNvSpPr>
            <p:nvPr/>
          </p:nvSpPr>
          <p:spPr bwMode="auto">
            <a:xfrm>
              <a:off x="2335" y="2771"/>
              <a:ext cx="159" cy="2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4" name="Line 32"/>
            <p:cNvSpPr>
              <a:spLocks noChangeShapeType="1"/>
            </p:cNvSpPr>
            <p:nvPr/>
          </p:nvSpPr>
          <p:spPr bwMode="auto">
            <a:xfrm flipH="1">
              <a:off x="1478" y="3362"/>
              <a:ext cx="154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 flipH="1">
              <a:off x="2970" y="3362"/>
              <a:ext cx="143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CC7F7-3F5F-4F9B-9A3A-A1EE2AFF330F}" type="slidenum">
              <a:rPr lang="en-US" altLang="zh-CN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86019" name="Oval 5"/>
          <p:cNvSpPr>
            <a:spLocks noChangeArrowheads="1"/>
          </p:cNvSpPr>
          <p:nvPr/>
        </p:nvSpPr>
        <p:spPr bwMode="auto">
          <a:xfrm>
            <a:off x="4103688" y="182880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20</a:t>
            </a:r>
          </a:p>
        </p:txBody>
      </p:sp>
      <p:sp>
        <p:nvSpPr>
          <p:cNvPr id="86020" name="Oval 6"/>
          <p:cNvSpPr>
            <a:spLocks noChangeArrowheads="1"/>
          </p:cNvSpPr>
          <p:nvPr/>
        </p:nvSpPr>
        <p:spPr bwMode="auto">
          <a:xfrm>
            <a:off x="2592388" y="26209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10</a:t>
            </a:r>
          </a:p>
        </p:txBody>
      </p:sp>
      <p:sp>
        <p:nvSpPr>
          <p:cNvPr id="86021" name="Oval 7"/>
          <p:cNvSpPr>
            <a:spLocks noChangeArrowheads="1"/>
          </p:cNvSpPr>
          <p:nvPr/>
        </p:nvSpPr>
        <p:spPr bwMode="auto">
          <a:xfrm>
            <a:off x="5759450" y="25844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30</a:t>
            </a:r>
          </a:p>
        </p:txBody>
      </p:sp>
      <p:sp>
        <p:nvSpPr>
          <p:cNvPr id="86022" name="Oval 8"/>
          <p:cNvSpPr>
            <a:spLocks noChangeArrowheads="1"/>
          </p:cNvSpPr>
          <p:nvPr/>
        </p:nvSpPr>
        <p:spPr bwMode="auto">
          <a:xfrm>
            <a:off x="1835150" y="341312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6</a:t>
            </a:r>
          </a:p>
        </p:txBody>
      </p:sp>
      <p:sp>
        <p:nvSpPr>
          <p:cNvPr id="86023" name="Oval 9"/>
          <p:cNvSpPr>
            <a:spLocks noChangeArrowheads="1"/>
          </p:cNvSpPr>
          <p:nvPr/>
        </p:nvSpPr>
        <p:spPr bwMode="auto">
          <a:xfrm>
            <a:off x="3167063" y="34480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16</a:t>
            </a:r>
          </a:p>
        </p:txBody>
      </p:sp>
      <p:sp>
        <p:nvSpPr>
          <p:cNvPr id="86024" name="Oval 10"/>
          <p:cNvSpPr>
            <a:spLocks noChangeArrowheads="1"/>
          </p:cNvSpPr>
          <p:nvPr/>
        </p:nvSpPr>
        <p:spPr bwMode="auto">
          <a:xfrm>
            <a:off x="5157788" y="3448050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26</a:t>
            </a:r>
          </a:p>
        </p:txBody>
      </p:sp>
      <p:sp>
        <p:nvSpPr>
          <p:cNvPr id="86025" name="Oval 11"/>
          <p:cNvSpPr>
            <a:spLocks noChangeArrowheads="1"/>
          </p:cNvSpPr>
          <p:nvPr/>
        </p:nvSpPr>
        <p:spPr bwMode="auto">
          <a:xfrm>
            <a:off x="6408738" y="34496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40</a:t>
            </a:r>
          </a:p>
        </p:txBody>
      </p:sp>
      <p:sp>
        <p:nvSpPr>
          <p:cNvPr id="86026" name="Oval 12"/>
          <p:cNvSpPr>
            <a:spLocks noChangeArrowheads="1"/>
          </p:cNvSpPr>
          <p:nvPr/>
        </p:nvSpPr>
        <p:spPr bwMode="auto">
          <a:xfrm>
            <a:off x="4716463" y="434816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22</a:t>
            </a:r>
          </a:p>
        </p:txBody>
      </p:sp>
      <p:sp>
        <p:nvSpPr>
          <p:cNvPr id="86027" name="Oval 13"/>
          <p:cNvSpPr>
            <a:spLocks noChangeArrowheads="1"/>
          </p:cNvSpPr>
          <p:nvPr/>
        </p:nvSpPr>
        <p:spPr bwMode="auto">
          <a:xfrm>
            <a:off x="5616575" y="431323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28</a:t>
            </a:r>
          </a:p>
        </p:txBody>
      </p:sp>
      <p:sp>
        <p:nvSpPr>
          <p:cNvPr id="86028" name="Oval 14"/>
          <p:cNvSpPr>
            <a:spLocks noChangeArrowheads="1"/>
          </p:cNvSpPr>
          <p:nvPr/>
        </p:nvSpPr>
        <p:spPr bwMode="auto">
          <a:xfrm>
            <a:off x="3635375" y="438467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18</a:t>
            </a:r>
          </a:p>
        </p:txBody>
      </p:sp>
      <p:sp>
        <p:nvSpPr>
          <p:cNvPr id="86029" name="Oval 15"/>
          <p:cNvSpPr>
            <a:spLocks noChangeArrowheads="1"/>
          </p:cNvSpPr>
          <p:nvPr/>
        </p:nvSpPr>
        <p:spPr bwMode="auto">
          <a:xfrm>
            <a:off x="1295400" y="43132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</a:t>
            </a:r>
          </a:p>
        </p:txBody>
      </p:sp>
      <p:sp>
        <p:nvSpPr>
          <p:cNvPr id="86030" name="Oval 16"/>
          <p:cNvSpPr>
            <a:spLocks noChangeArrowheads="1"/>
          </p:cNvSpPr>
          <p:nvPr/>
        </p:nvSpPr>
        <p:spPr bwMode="auto">
          <a:xfrm>
            <a:off x="7091363" y="43497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45</a:t>
            </a:r>
          </a:p>
        </p:txBody>
      </p:sp>
      <p:sp>
        <p:nvSpPr>
          <p:cNvPr id="86031" name="Line 17"/>
          <p:cNvSpPr>
            <a:spLocks noChangeShapeType="1"/>
          </p:cNvSpPr>
          <p:nvPr/>
        </p:nvSpPr>
        <p:spPr bwMode="auto">
          <a:xfrm flipH="1">
            <a:off x="3078163" y="2224088"/>
            <a:ext cx="1062037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2" name="Line 18"/>
          <p:cNvSpPr>
            <a:spLocks noChangeShapeType="1"/>
          </p:cNvSpPr>
          <p:nvPr/>
        </p:nvSpPr>
        <p:spPr bwMode="auto">
          <a:xfrm flipH="1">
            <a:off x="2266950" y="3079750"/>
            <a:ext cx="3968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3" name="Line 19"/>
          <p:cNvSpPr>
            <a:spLocks noChangeShapeType="1"/>
          </p:cNvSpPr>
          <p:nvPr/>
        </p:nvSpPr>
        <p:spPr bwMode="auto">
          <a:xfrm flipH="1">
            <a:off x="1698625" y="3916363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4" name="Line 20"/>
          <p:cNvSpPr>
            <a:spLocks noChangeShapeType="1"/>
          </p:cNvSpPr>
          <p:nvPr/>
        </p:nvSpPr>
        <p:spPr bwMode="auto">
          <a:xfrm>
            <a:off x="2232025" y="3914775"/>
            <a:ext cx="250825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5" name="Line 21"/>
          <p:cNvSpPr>
            <a:spLocks noChangeShapeType="1"/>
          </p:cNvSpPr>
          <p:nvPr/>
        </p:nvSpPr>
        <p:spPr bwMode="auto">
          <a:xfrm flipH="1">
            <a:off x="5003800" y="3951288"/>
            <a:ext cx="242888" cy="398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6" name="Line 22"/>
          <p:cNvSpPr>
            <a:spLocks noChangeShapeType="1"/>
          </p:cNvSpPr>
          <p:nvPr/>
        </p:nvSpPr>
        <p:spPr bwMode="auto">
          <a:xfrm flipH="1">
            <a:off x="5580063" y="3089275"/>
            <a:ext cx="287337" cy="395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7" name="Line 23"/>
          <p:cNvSpPr>
            <a:spLocks noChangeShapeType="1"/>
          </p:cNvSpPr>
          <p:nvPr/>
        </p:nvSpPr>
        <p:spPr bwMode="auto">
          <a:xfrm>
            <a:off x="4608513" y="2225675"/>
            <a:ext cx="1150937" cy="539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8" name="Line 24"/>
          <p:cNvSpPr>
            <a:spLocks noChangeShapeType="1"/>
          </p:cNvSpPr>
          <p:nvPr/>
        </p:nvSpPr>
        <p:spPr bwMode="auto">
          <a:xfrm>
            <a:off x="6227763" y="3052763"/>
            <a:ext cx="360362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9" name="Line 25"/>
          <p:cNvSpPr>
            <a:spLocks noChangeShapeType="1"/>
          </p:cNvSpPr>
          <p:nvPr/>
        </p:nvSpPr>
        <p:spPr bwMode="auto">
          <a:xfrm>
            <a:off x="6910388" y="3881438"/>
            <a:ext cx="396875" cy="4683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0" name="Line 26"/>
          <p:cNvSpPr>
            <a:spLocks noChangeShapeType="1"/>
          </p:cNvSpPr>
          <p:nvPr/>
        </p:nvSpPr>
        <p:spPr bwMode="auto">
          <a:xfrm>
            <a:off x="3041650" y="3089275"/>
            <a:ext cx="341313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1" name="Line 27"/>
          <p:cNvSpPr>
            <a:spLocks noChangeShapeType="1"/>
          </p:cNvSpPr>
          <p:nvPr/>
        </p:nvSpPr>
        <p:spPr bwMode="auto">
          <a:xfrm>
            <a:off x="5607050" y="3952875"/>
            <a:ext cx="269875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2" name="Oval 28"/>
          <p:cNvSpPr>
            <a:spLocks noChangeArrowheads="1"/>
          </p:cNvSpPr>
          <p:nvPr/>
        </p:nvSpPr>
        <p:spPr bwMode="auto">
          <a:xfrm>
            <a:off x="2338388" y="43497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8</a:t>
            </a:r>
          </a:p>
        </p:txBody>
      </p:sp>
      <p:sp>
        <p:nvSpPr>
          <p:cNvPr id="86043" name="Oval 29"/>
          <p:cNvSpPr>
            <a:spLocks noChangeArrowheads="1"/>
          </p:cNvSpPr>
          <p:nvPr/>
        </p:nvSpPr>
        <p:spPr bwMode="auto">
          <a:xfrm>
            <a:off x="1906588" y="52498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7</a:t>
            </a:r>
          </a:p>
        </p:txBody>
      </p:sp>
      <p:sp>
        <p:nvSpPr>
          <p:cNvPr id="86044" name="Oval 30"/>
          <p:cNvSpPr>
            <a:spLocks noChangeArrowheads="1"/>
          </p:cNvSpPr>
          <p:nvPr/>
        </p:nvSpPr>
        <p:spPr bwMode="auto">
          <a:xfrm>
            <a:off x="4356100" y="528478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21</a:t>
            </a:r>
          </a:p>
        </p:txBody>
      </p:sp>
      <p:sp>
        <p:nvSpPr>
          <p:cNvPr id="86045" name="Line 31"/>
          <p:cNvSpPr>
            <a:spLocks noChangeShapeType="1"/>
          </p:cNvSpPr>
          <p:nvPr/>
        </p:nvSpPr>
        <p:spPr bwMode="auto">
          <a:xfrm>
            <a:off x="3598863" y="3914775"/>
            <a:ext cx="252412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6" name="Line 32"/>
          <p:cNvSpPr>
            <a:spLocks noChangeShapeType="1"/>
          </p:cNvSpPr>
          <p:nvPr/>
        </p:nvSpPr>
        <p:spPr bwMode="auto">
          <a:xfrm flipH="1">
            <a:off x="2238375" y="4852988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7" name="Line 33"/>
          <p:cNvSpPr>
            <a:spLocks noChangeShapeType="1"/>
          </p:cNvSpPr>
          <p:nvPr/>
        </p:nvSpPr>
        <p:spPr bwMode="auto">
          <a:xfrm flipH="1">
            <a:off x="4606925" y="4852988"/>
            <a:ext cx="227013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8" name="Line 34"/>
          <p:cNvSpPr>
            <a:spLocks noChangeShapeType="1"/>
          </p:cNvSpPr>
          <p:nvPr/>
        </p:nvSpPr>
        <p:spPr bwMode="auto">
          <a:xfrm>
            <a:off x="5562600" y="4343400"/>
            <a:ext cx="611188" cy="468313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9" name="Rectangle 37"/>
          <p:cNvSpPr>
            <a:spLocks noChangeArrowheads="1"/>
          </p:cNvSpPr>
          <p:nvPr/>
        </p:nvSpPr>
        <p:spPr bwMode="auto">
          <a:xfrm>
            <a:off x="250825" y="381000"/>
            <a:ext cx="889317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/>
              <a:t>例：按照如下顺序删除平衡二叉树中的结点：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en-US" altLang="zh-CN">
                <a:solidFill>
                  <a:srgbClr val="FF0000"/>
                </a:solidFill>
              </a:rPr>
              <a:t>28</a:t>
            </a:r>
            <a:r>
              <a:rPr kumimoji="0" lang="en-US" altLang="zh-CN"/>
              <a:t>, 16, 30, 21, 22</a:t>
            </a:r>
            <a:r>
              <a:rPr kumimoji="0" lang="zh-CN" altLang="en-US"/>
              <a:t>。</a:t>
            </a:r>
            <a:endParaRPr kumimoji="0" lang="zh-CN" altLang="en-US">
              <a:solidFill>
                <a:srgbClr val="00FFFF"/>
              </a:solidFill>
            </a:endParaRPr>
          </a:p>
        </p:txBody>
      </p:sp>
      <p:sp>
        <p:nvSpPr>
          <p:cNvPr id="446502" name="Rectangle 38"/>
          <p:cNvSpPr>
            <a:spLocks noChangeArrowheads="1"/>
          </p:cNvSpPr>
          <p:nvPr/>
        </p:nvSpPr>
        <p:spPr bwMode="auto">
          <a:xfrm>
            <a:off x="5257800" y="5562600"/>
            <a:ext cx="351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0000"/>
                </a:solidFill>
              </a:rPr>
              <a:t>需要对</a:t>
            </a:r>
            <a:r>
              <a:rPr kumimoji="0" lang="en-US" altLang="zh-CN">
                <a:solidFill>
                  <a:srgbClr val="FF0000"/>
                </a:solidFill>
              </a:rPr>
              <a:t>26</a:t>
            </a:r>
            <a:r>
              <a:rPr kumimoji="0" lang="zh-CN" altLang="en-US">
                <a:solidFill>
                  <a:srgbClr val="FF0000"/>
                </a:solidFill>
              </a:rPr>
              <a:t>进行</a:t>
            </a:r>
            <a:r>
              <a:rPr kumimoji="0" lang="en-US" altLang="zh-CN">
                <a:solidFill>
                  <a:srgbClr val="FF0000"/>
                </a:solidFill>
              </a:rPr>
              <a:t>LL</a:t>
            </a:r>
            <a:r>
              <a:rPr kumimoji="0" lang="zh-CN" altLang="en-US">
                <a:solidFill>
                  <a:srgbClr val="FF0000"/>
                </a:solidFill>
              </a:rPr>
              <a:t>调整</a:t>
            </a:r>
          </a:p>
        </p:txBody>
      </p:sp>
      <p:sp>
        <p:nvSpPr>
          <p:cNvPr id="446504" name="Oval 40"/>
          <p:cNvSpPr>
            <a:spLocks noChangeArrowheads="1"/>
          </p:cNvSpPr>
          <p:nvPr/>
        </p:nvSpPr>
        <p:spPr bwMode="auto">
          <a:xfrm>
            <a:off x="5168900" y="344805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26</a:t>
            </a:r>
          </a:p>
        </p:txBody>
      </p:sp>
      <p:sp>
        <p:nvSpPr>
          <p:cNvPr id="446505" name="Oval 41"/>
          <p:cNvSpPr>
            <a:spLocks noChangeArrowheads="1"/>
          </p:cNvSpPr>
          <p:nvPr/>
        </p:nvSpPr>
        <p:spPr bwMode="auto">
          <a:xfrm>
            <a:off x="4724400" y="434340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22</a:t>
            </a:r>
          </a:p>
        </p:txBody>
      </p:sp>
      <p:sp>
        <p:nvSpPr>
          <p:cNvPr id="446506" name="Oval 42"/>
          <p:cNvSpPr>
            <a:spLocks noChangeArrowheads="1"/>
          </p:cNvSpPr>
          <p:nvPr/>
        </p:nvSpPr>
        <p:spPr bwMode="auto">
          <a:xfrm>
            <a:off x="4356100" y="528320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21</a:t>
            </a:r>
          </a:p>
        </p:txBody>
      </p:sp>
      <p:grpSp>
        <p:nvGrpSpPr>
          <p:cNvPr id="2" name="组合 43"/>
          <p:cNvGrpSpPr>
            <a:grpSpLocks/>
          </p:cNvGrpSpPr>
          <p:nvPr/>
        </p:nvGrpSpPr>
        <p:grpSpPr bwMode="auto">
          <a:xfrm>
            <a:off x="7143750" y="1643063"/>
            <a:ext cx="1439863" cy="1439862"/>
            <a:chOff x="6157944" y="3752850"/>
            <a:chExt cx="1439863" cy="1439863"/>
          </a:xfrm>
        </p:grpSpPr>
        <p:sp>
          <p:nvSpPr>
            <p:cNvPr id="86055" name="Oval 9"/>
            <p:cNvSpPr>
              <a:spLocks noChangeArrowheads="1"/>
            </p:cNvSpPr>
            <p:nvPr/>
          </p:nvSpPr>
          <p:spPr bwMode="auto">
            <a:xfrm>
              <a:off x="6599269" y="3752850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22</a:t>
              </a:r>
            </a:p>
          </p:txBody>
        </p:sp>
        <p:sp>
          <p:nvSpPr>
            <p:cNvPr id="86056" name="Oval 11"/>
            <p:cNvSpPr>
              <a:spLocks noChangeArrowheads="1"/>
            </p:cNvSpPr>
            <p:nvPr/>
          </p:nvSpPr>
          <p:spPr bwMode="auto">
            <a:xfrm>
              <a:off x="6157944" y="4652963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21</a:t>
              </a:r>
            </a:p>
          </p:txBody>
        </p:sp>
        <p:sp>
          <p:nvSpPr>
            <p:cNvPr id="86057" name="Oval 12"/>
            <p:cNvSpPr>
              <a:spLocks noChangeArrowheads="1"/>
            </p:cNvSpPr>
            <p:nvPr/>
          </p:nvSpPr>
          <p:spPr bwMode="auto">
            <a:xfrm>
              <a:off x="7058057" y="4618038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26</a:t>
              </a:r>
            </a:p>
          </p:txBody>
        </p:sp>
        <p:sp>
          <p:nvSpPr>
            <p:cNvPr id="86058" name="Line 20"/>
            <p:cNvSpPr>
              <a:spLocks noChangeShapeType="1"/>
            </p:cNvSpPr>
            <p:nvPr/>
          </p:nvSpPr>
          <p:spPr bwMode="auto">
            <a:xfrm flipH="1">
              <a:off x="6445282" y="4256088"/>
              <a:ext cx="242887" cy="3984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9" name="Line 26"/>
            <p:cNvSpPr>
              <a:spLocks noChangeShapeType="1"/>
            </p:cNvSpPr>
            <p:nvPr/>
          </p:nvSpPr>
          <p:spPr bwMode="auto">
            <a:xfrm>
              <a:off x="7048532" y="4257675"/>
              <a:ext cx="269875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 bwMode="auto">
          <a:xfrm>
            <a:off x="4302547" y="3244874"/>
            <a:ext cx="1925637" cy="2992438"/>
          </a:xfrm>
          <a:prstGeom prst="roundRect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8" grpId="0" animBg="1"/>
      <p:bldP spid="446502" grpId="0" autoUpdateAnimBg="0"/>
      <p:bldP spid="446504" grpId="0" animBg="1" autoUpdateAnimBg="0"/>
      <p:bldP spid="446505" grpId="0" animBg="1" autoUpdateAnimBg="0"/>
      <p:bldP spid="446506" grpId="0" animBg="1" autoUpdateAnimBg="0"/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11023-C345-46DC-B7EF-3A7945A27642}" type="slidenum">
              <a:rPr lang="en-US" altLang="zh-CN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87043" name="Oval 4"/>
          <p:cNvSpPr>
            <a:spLocks noChangeArrowheads="1"/>
          </p:cNvSpPr>
          <p:nvPr/>
        </p:nvSpPr>
        <p:spPr bwMode="auto">
          <a:xfrm>
            <a:off x="5545138" y="213360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20</a:t>
            </a:r>
          </a:p>
        </p:txBody>
      </p:sp>
      <p:sp>
        <p:nvSpPr>
          <p:cNvPr id="87044" name="Oval 5"/>
          <p:cNvSpPr>
            <a:spLocks noChangeArrowheads="1"/>
          </p:cNvSpPr>
          <p:nvPr/>
        </p:nvSpPr>
        <p:spPr bwMode="auto">
          <a:xfrm>
            <a:off x="4033838" y="292576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10</a:t>
            </a:r>
          </a:p>
        </p:txBody>
      </p:sp>
      <p:sp>
        <p:nvSpPr>
          <p:cNvPr id="87045" name="Oval 6"/>
          <p:cNvSpPr>
            <a:spLocks noChangeArrowheads="1"/>
          </p:cNvSpPr>
          <p:nvPr/>
        </p:nvSpPr>
        <p:spPr bwMode="auto">
          <a:xfrm>
            <a:off x="7200900" y="28892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30</a:t>
            </a:r>
          </a:p>
        </p:txBody>
      </p:sp>
      <p:sp>
        <p:nvSpPr>
          <p:cNvPr id="87046" name="Oval 7"/>
          <p:cNvSpPr>
            <a:spLocks noChangeArrowheads="1"/>
          </p:cNvSpPr>
          <p:nvPr/>
        </p:nvSpPr>
        <p:spPr bwMode="auto">
          <a:xfrm>
            <a:off x="3276600" y="3717925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6</a:t>
            </a:r>
          </a:p>
        </p:txBody>
      </p:sp>
      <p:sp>
        <p:nvSpPr>
          <p:cNvPr id="87047" name="Oval 8"/>
          <p:cNvSpPr>
            <a:spLocks noChangeArrowheads="1"/>
          </p:cNvSpPr>
          <p:nvPr/>
        </p:nvSpPr>
        <p:spPr bwMode="auto">
          <a:xfrm>
            <a:off x="4608513" y="37528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16</a:t>
            </a:r>
          </a:p>
        </p:txBody>
      </p:sp>
      <p:sp>
        <p:nvSpPr>
          <p:cNvPr id="87048" name="Oval 9"/>
          <p:cNvSpPr>
            <a:spLocks noChangeArrowheads="1"/>
          </p:cNvSpPr>
          <p:nvPr/>
        </p:nvSpPr>
        <p:spPr bwMode="auto">
          <a:xfrm>
            <a:off x="6599238" y="375285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22</a:t>
            </a:r>
          </a:p>
        </p:txBody>
      </p:sp>
      <p:sp>
        <p:nvSpPr>
          <p:cNvPr id="87049" name="Oval 10"/>
          <p:cNvSpPr>
            <a:spLocks noChangeArrowheads="1"/>
          </p:cNvSpPr>
          <p:nvPr/>
        </p:nvSpPr>
        <p:spPr bwMode="auto">
          <a:xfrm>
            <a:off x="7850188" y="37544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40</a:t>
            </a:r>
          </a:p>
        </p:txBody>
      </p:sp>
      <p:sp>
        <p:nvSpPr>
          <p:cNvPr id="87050" name="Oval 11"/>
          <p:cNvSpPr>
            <a:spLocks noChangeArrowheads="1"/>
          </p:cNvSpPr>
          <p:nvPr/>
        </p:nvSpPr>
        <p:spPr bwMode="auto">
          <a:xfrm>
            <a:off x="6157913" y="4652963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21</a:t>
            </a:r>
          </a:p>
        </p:txBody>
      </p:sp>
      <p:sp>
        <p:nvSpPr>
          <p:cNvPr id="87051" name="Oval 12"/>
          <p:cNvSpPr>
            <a:spLocks noChangeArrowheads="1"/>
          </p:cNvSpPr>
          <p:nvPr/>
        </p:nvSpPr>
        <p:spPr bwMode="auto">
          <a:xfrm>
            <a:off x="7058025" y="4618038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26</a:t>
            </a:r>
          </a:p>
        </p:txBody>
      </p:sp>
      <p:sp>
        <p:nvSpPr>
          <p:cNvPr id="87052" name="Oval 13"/>
          <p:cNvSpPr>
            <a:spLocks noChangeArrowheads="1"/>
          </p:cNvSpPr>
          <p:nvPr/>
        </p:nvSpPr>
        <p:spPr bwMode="auto">
          <a:xfrm>
            <a:off x="5076825" y="4689475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18</a:t>
            </a:r>
          </a:p>
        </p:txBody>
      </p:sp>
      <p:sp>
        <p:nvSpPr>
          <p:cNvPr id="87053" name="Oval 14"/>
          <p:cNvSpPr>
            <a:spLocks noChangeArrowheads="1"/>
          </p:cNvSpPr>
          <p:nvPr/>
        </p:nvSpPr>
        <p:spPr bwMode="auto">
          <a:xfrm>
            <a:off x="2736850" y="461803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</a:t>
            </a:r>
          </a:p>
        </p:txBody>
      </p:sp>
      <p:sp>
        <p:nvSpPr>
          <p:cNvPr id="87054" name="Oval 15"/>
          <p:cNvSpPr>
            <a:spLocks noChangeArrowheads="1"/>
          </p:cNvSpPr>
          <p:nvPr/>
        </p:nvSpPr>
        <p:spPr bwMode="auto">
          <a:xfrm>
            <a:off x="8532813" y="46545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45</a:t>
            </a:r>
          </a:p>
        </p:txBody>
      </p:sp>
      <p:sp>
        <p:nvSpPr>
          <p:cNvPr id="87055" name="Line 16"/>
          <p:cNvSpPr>
            <a:spLocks noChangeShapeType="1"/>
          </p:cNvSpPr>
          <p:nvPr/>
        </p:nvSpPr>
        <p:spPr bwMode="auto">
          <a:xfrm flipH="1">
            <a:off x="4519613" y="2528888"/>
            <a:ext cx="1062037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6" name="Line 17"/>
          <p:cNvSpPr>
            <a:spLocks noChangeShapeType="1"/>
          </p:cNvSpPr>
          <p:nvPr/>
        </p:nvSpPr>
        <p:spPr bwMode="auto">
          <a:xfrm flipH="1">
            <a:off x="3708400" y="3384550"/>
            <a:ext cx="3968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 flipH="1">
            <a:off x="3140075" y="4221163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8" name="Line 19"/>
          <p:cNvSpPr>
            <a:spLocks noChangeShapeType="1"/>
          </p:cNvSpPr>
          <p:nvPr/>
        </p:nvSpPr>
        <p:spPr bwMode="auto">
          <a:xfrm>
            <a:off x="3673475" y="4219575"/>
            <a:ext cx="250825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9" name="Line 20"/>
          <p:cNvSpPr>
            <a:spLocks noChangeShapeType="1"/>
          </p:cNvSpPr>
          <p:nvPr/>
        </p:nvSpPr>
        <p:spPr bwMode="auto">
          <a:xfrm flipH="1">
            <a:off x="6445250" y="4256088"/>
            <a:ext cx="242888" cy="398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0" name="Line 21"/>
          <p:cNvSpPr>
            <a:spLocks noChangeShapeType="1"/>
          </p:cNvSpPr>
          <p:nvPr/>
        </p:nvSpPr>
        <p:spPr bwMode="auto">
          <a:xfrm flipH="1">
            <a:off x="7021513" y="3394075"/>
            <a:ext cx="287337" cy="395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1" name="Line 22"/>
          <p:cNvSpPr>
            <a:spLocks noChangeShapeType="1"/>
          </p:cNvSpPr>
          <p:nvPr/>
        </p:nvSpPr>
        <p:spPr bwMode="auto">
          <a:xfrm>
            <a:off x="6049963" y="2530475"/>
            <a:ext cx="1150937" cy="539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2" name="Line 23"/>
          <p:cNvSpPr>
            <a:spLocks noChangeShapeType="1"/>
          </p:cNvSpPr>
          <p:nvPr/>
        </p:nvSpPr>
        <p:spPr bwMode="auto">
          <a:xfrm>
            <a:off x="7669213" y="3357563"/>
            <a:ext cx="360362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3" name="Line 24"/>
          <p:cNvSpPr>
            <a:spLocks noChangeShapeType="1"/>
          </p:cNvSpPr>
          <p:nvPr/>
        </p:nvSpPr>
        <p:spPr bwMode="auto">
          <a:xfrm>
            <a:off x="8351838" y="4186238"/>
            <a:ext cx="396875" cy="4683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4" name="Line 25"/>
          <p:cNvSpPr>
            <a:spLocks noChangeShapeType="1"/>
          </p:cNvSpPr>
          <p:nvPr/>
        </p:nvSpPr>
        <p:spPr bwMode="auto">
          <a:xfrm>
            <a:off x="4483100" y="3394075"/>
            <a:ext cx="341313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5" name="Line 26"/>
          <p:cNvSpPr>
            <a:spLocks noChangeShapeType="1"/>
          </p:cNvSpPr>
          <p:nvPr/>
        </p:nvSpPr>
        <p:spPr bwMode="auto">
          <a:xfrm>
            <a:off x="7048500" y="4257675"/>
            <a:ext cx="269875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6" name="Oval 27"/>
          <p:cNvSpPr>
            <a:spLocks noChangeArrowheads="1"/>
          </p:cNvSpPr>
          <p:nvPr/>
        </p:nvSpPr>
        <p:spPr bwMode="auto">
          <a:xfrm>
            <a:off x="3779838" y="4654550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8</a:t>
            </a:r>
          </a:p>
        </p:txBody>
      </p:sp>
      <p:sp>
        <p:nvSpPr>
          <p:cNvPr id="87067" name="Oval 28"/>
          <p:cNvSpPr>
            <a:spLocks noChangeArrowheads="1"/>
          </p:cNvSpPr>
          <p:nvPr/>
        </p:nvSpPr>
        <p:spPr bwMode="auto">
          <a:xfrm>
            <a:off x="3348038" y="555466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7</a:t>
            </a:r>
          </a:p>
        </p:txBody>
      </p:sp>
      <p:sp>
        <p:nvSpPr>
          <p:cNvPr id="87068" name="Line 29"/>
          <p:cNvSpPr>
            <a:spLocks noChangeShapeType="1"/>
          </p:cNvSpPr>
          <p:nvPr/>
        </p:nvSpPr>
        <p:spPr bwMode="auto">
          <a:xfrm>
            <a:off x="5040313" y="4219575"/>
            <a:ext cx="252412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9" name="Line 30"/>
          <p:cNvSpPr>
            <a:spLocks noChangeShapeType="1"/>
          </p:cNvSpPr>
          <p:nvPr/>
        </p:nvSpPr>
        <p:spPr bwMode="auto">
          <a:xfrm flipH="1">
            <a:off x="3679825" y="5157788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9" name="Line 31"/>
          <p:cNvSpPr>
            <a:spLocks noChangeShapeType="1"/>
          </p:cNvSpPr>
          <p:nvPr/>
        </p:nvSpPr>
        <p:spPr bwMode="auto">
          <a:xfrm>
            <a:off x="4608513" y="3789363"/>
            <a:ext cx="611187" cy="468312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1" name="Rectangle 33"/>
          <p:cNvSpPr>
            <a:spLocks noChangeArrowheads="1"/>
          </p:cNvSpPr>
          <p:nvPr/>
        </p:nvSpPr>
        <p:spPr bwMode="auto">
          <a:xfrm>
            <a:off x="250825" y="214313"/>
            <a:ext cx="889317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/>
              <a:t>例：按照如下顺序删除平衡二叉树中的结点：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en-US" altLang="zh-CN">
                <a:solidFill>
                  <a:srgbClr val="FF0000"/>
                </a:solidFill>
              </a:rPr>
              <a:t>28</a:t>
            </a:r>
            <a:r>
              <a:rPr kumimoji="0" lang="en-US" altLang="zh-CN"/>
              <a:t>, 16, 30, 21, 22</a:t>
            </a:r>
            <a:r>
              <a:rPr kumimoji="0" lang="zh-CN" altLang="en-US"/>
              <a:t>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>
                <a:solidFill>
                  <a:srgbClr val="FF0000"/>
                </a:solidFill>
              </a:rPr>
              <a:t>删除</a:t>
            </a:r>
            <a:r>
              <a:rPr kumimoji="0" lang="en-US" altLang="zh-CN">
                <a:solidFill>
                  <a:srgbClr val="FF0000"/>
                </a:solidFill>
              </a:rPr>
              <a:t>28, </a:t>
            </a:r>
            <a:r>
              <a:rPr kumimoji="0" lang="zh-CN" altLang="en-US">
                <a:solidFill>
                  <a:srgbClr val="FF0000"/>
                </a:solidFill>
              </a:rPr>
              <a:t>对</a:t>
            </a:r>
            <a:r>
              <a:rPr kumimoji="0" lang="en-US" altLang="zh-CN">
                <a:solidFill>
                  <a:srgbClr val="FF0000"/>
                </a:solidFill>
              </a:rPr>
              <a:t>26</a:t>
            </a:r>
            <a:r>
              <a:rPr kumimoji="0" lang="zh-CN" altLang="en-US">
                <a:solidFill>
                  <a:srgbClr val="FF0000"/>
                </a:solidFill>
              </a:rPr>
              <a:t>进行</a:t>
            </a:r>
            <a:r>
              <a:rPr kumimoji="0" lang="en-US" altLang="zh-CN">
                <a:solidFill>
                  <a:srgbClr val="FF0000"/>
                </a:solidFill>
              </a:rPr>
              <a:t>LL</a:t>
            </a:r>
            <a:r>
              <a:rPr kumimoji="0" lang="zh-CN" altLang="en-US">
                <a:solidFill>
                  <a:srgbClr val="FF0000"/>
                </a:solidFill>
              </a:rPr>
              <a:t>调整后：</a:t>
            </a:r>
          </a:p>
        </p:txBody>
      </p:sp>
      <p:sp>
        <p:nvSpPr>
          <p:cNvPr id="447523" name="Rectangle 35"/>
          <p:cNvSpPr>
            <a:spLocks noChangeArrowheads="1"/>
          </p:cNvSpPr>
          <p:nvPr/>
        </p:nvSpPr>
        <p:spPr bwMode="auto">
          <a:xfrm>
            <a:off x="4788024" y="5638800"/>
            <a:ext cx="42883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FF0000"/>
                </a:solidFill>
              </a:rPr>
              <a:t>需要</a:t>
            </a:r>
            <a:r>
              <a:rPr kumimoji="0" lang="zh-CN" altLang="en-US" dirty="0" smtClean="0">
                <a:solidFill>
                  <a:srgbClr val="FF0000"/>
                </a:solidFill>
              </a:rPr>
              <a:t>对子树</a:t>
            </a:r>
            <a:r>
              <a:rPr kumimoji="0" lang="en-US" altLang="zh-CN" dirty="0" smtClean="0">
                <a:solidFill>
                  <a:srgbClr val="FF0000"/>
                </a:solidFill>
              </a:rPr>
              <a:t>10</a:t>
            </a:r>
            <a:r>
              <a:rPr kumimoji="0" lang="zh-CN" altLang="en-US" dirty="0">
                <a:solidFill>
                  <a:srgbClr val="FF0000"/>
                </a:solidFill>
              </a:rPr>
              <a:t>进行</a:t>
            </a:r>
            <a:r>
              <a:rPr kumimoji="0" lang="en-US" altLang="zh-CN" dirty="0">
                <a:solidFill>
                  <a:srgbClr val="FF0000"/>
                </a:solidFill>
              </a:rPr>
              <a:t>LR</a:t>
            </a:r>
            <a:r>
              <a:rPr kumimoji="0" lang="zh-CN" altLang="en-US" dirty="0">
                <a:solidFill>
                  <a:srgbClr val="FF0000"/>
                </a:solidFill>
              </a:rPr>
              <a:t>调整</a:t>
            </a:r>
          </a:p>
        </p:txBody>
      </p:sp>
      <p:sp>
        <p:nvSpPr>
          <p:cNvPr id="447524" name="Oval 36"/>
          <p:cNvSpPr>
            <a:spLocks noChangeArrowheads="1"/>
          </p:cNvSpPr>
          <p:nvPr/>
        </p:nvSpPr>
        <p:spPr bwMode="auto">
          <a:xfrm>
            <a:off x="4032250" y="2921000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10</a:t>
            </a:r>
          </a:p>
        </p:txBody>
      </p:sp>
      <p:sp>
        <p:nvSpPr>
          <p:cNvPr id="447525" name="Oval 37"/>
          <p:cNvSpPr>
            <a:spLocks noChangeArrowheads="1"/>
          </p:cNvSpPr>
          <p:nvPr/>
        </p:nvSpPr>
        <p:spPr bwMode="auto">
          <a:xfrm>
            <a:off x="3275013" y="3713163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6</a:t>
            </a:r>
          </a:p>
        </p:txBody>
      </p:sp>
      <p:sp>
        <p:nvSpPr>
          <p:cNvPr id="447526" name="Oval 38"/>
          <p:cNvSpPr>
            <a:spLocks noChangeArrowheads="1"/>
          </p:cNvSpPr>
          <p:nvPr/>
        </p:nvSpPr>
        <p:spPr bwMode="auto">
          <a:xfrm>
            <a:off x="5075238" y="4684713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18</a:t>
            </a:r>
          </a:p>
        </p:txBody>
      </p:sp>
      <p:sp>
        <p:nvSpPr>
          <p:cNvPr id="447527" name="Oval 39"/>
          <p:cNvSpPr>
            <a:spLocks noChangeArrowheads="1"/>
          </p:cNvSpPr>
          <p:nvPr/>
        </p:nvSpPr>
        <p:spPr bwMode="auto">
          <a:xfrm>
            <a:off x="2735263" y="4613275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</a:t>
            </a:r>
          </a:p>
        </p:txBody>
      </p:sp>
      <p:sp>
        <p:nvSpPr>
          <p:cNvPr id="87077" name="Line 40"/>
          <p:cNvSpPr>
            <a:spLocks noChangeShapeType="1"/>
          </p:cNvSpPr>
          <p:nvPr/>
        </p:nvSpPr>
        <p:spPr bwMode="auto">
          <a:xfrm flipH="1">
            <a:off x="3138488" y="4216400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29" name="Oval 41"/>
          <p:cNvSpPr>
            <a:spLocks noChangeArrowheads="1"/>
          </p:cNvSpPr>
          <p:nvPr/>
        </p:nvSpPr>
        <p:spPr bwMode="auto">
          <a:xfrm>
            <a:off x="3778250" y="4649788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8</a:t>
            </a:r>
          </a:p>
        </p:txBody>
      </p:sp>
      <p:sp>
        <p:nvSpPr>
          <p:cNvPr id="447530" name="Oval 42"/>
          <p:cNvSpPr>
            <a:spLocks noChangeArrowheads="1"/>
          </p:cNvSpPr>
          <p:nvPr/>
        </p:nvSpPr>
        <p:spPr bwMode="auto">
          <a:xfrm>
            <a:off x="3346450" y="5549900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7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60275" y="1639893"/>
            <a:ext cx="2708275" cy="3040063"/>
            <a:chOff x="0" y="1392"/>
            <a:chExt cx="1706" cy="1915"/>
          </a:xfrm>
          <a:solidFill>
            <a:srgbClr val="FFCCFF"/>
          </a:solidFill>
        </p:grpSpPr>
        <p:sp>
          <p:nvSpPr>
            <p:cNvPr id="84009" name="Line 43"/>
            <p:cNvSpPr>
              <a:spLocks noChangeShapeType="1"/>
            </p:cNvSpPr>
            <p:nvPr/>
          </p:nvSpPr>
          <p:spPr bwMode="auto">
            <a:xfrm>
              <a:off x="669" y="2663"/>
              <a:ext cx="158" cy="296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0" name="Line 44"/>
            <p:cNvSpPr>
              <a:spLocks noChangeShapeType="1"/>
            </p:cNvSpPr>
            <p:nvPr/>
          </p:nvSpPr>
          <p:spPr bwMode="auto">
            <a:xfrm flipH="1">
              <a:off x="580" y="2160"/>
              <a:ext cx="154" cy="272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1" name="Oval 45"/>
            <p:cNvSpPr>
              <a:spLocks noChangeArrowheads="1"/>
            </p:cNvSpPr>
            <p:nvPr/>
          </p:nvSpPr>
          <p:spPr bwMode="auto">
            <a:xfrm>
              <a:off x="340" y="2400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charset="-122"/>
                </a:rPr>
                <a:t>6</a:t>
              </a:r>
            </a:p>
          </p:txBody>
        </p:sp>
        <p:sp>
          <p:nvSpPr>
            <p:cNvPr id="84012" name="Oval 46"/>
            <p:cNvSpPr>
              <a:spLocks noChangeArrowheads="1"/>
            </p:cNvSpPr>
            <p:nvPr/>
          </p:nvSpPr>
          <p:spPr bwMode="auto">
            <a:xfrm>
              <a:off x="0" y="2967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charset="-122"/>
                </a:rPr>
                <a:t>4</a:t>
              </a:r>
            </a:p>
          </p:txBody>
        </p:sp>
        <p:sp>
          <p:nvSpPr>
            <p:cNvPr id="84013" name="Line 47"/>
            <p:cNvSpPr>
              <a:spLocks noChangeShapeType="1"/>
            </p:cNvSpPr>
            <p:nvPr/>
          </p:nvSpPr>
          <p:spPr bwMode="auto">
            <a:xfrm flipH="1">
              <a:off x="254" y="2717"/>
              <a:ext cx="154" cy="272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4" name="Oval 49"/>
            <p:cNvSpPr>
              <a:spLocks noChangeArrowheads="1"/>
            </p:cNvSpPr>
            <p:nvPr/>
          </p:nvSpPr>
          <p:spPr bwMode="auto">
            <a:xfrm>
              <a:off x="717" y="2951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charset="-122"/>
                </a:rPr>
                <a:t>7</a:t>
              </a:r>
            </a:p>
          </p:txBody>
        </p:sp>
        <p:sp>
          <p:nvSpPr>
            <p:cNvPr id="84015" name="Line 51"/>
            <p:cNvSpPr>
              <a:spLocks noChangeShapeType="1"/>
            </p:cNvSpPr>
            <p:nvPr/>
          </p:nvSpPr>
          <p:spPr bwMode="auto">
            <a:xfrm flipH="1">
              <a:off x="852" y="1684"/>
              <a:ext cx="250" cy="255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6" name="Oval 48"/>
            <p:cNvSpPr>
              <a:spLocks noChangeArrowheads="1"/>
            </p:cNvSpPr>
            <p:nvPr/>
          </p:nvSpPr>
          <p:spPr bwMode="auto">
            <a:xfrm>
              <a:off x="628" y="1872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charset="-122"/>
                </a:rPr>
                <a:t>8</a:t>
              </a:r>
            </a:p>
          </p:txBody>
        </p:sp>
        <p:sp>
          <p:nvSpPr>
            <p:cNvPr id="84017" name="Line 53"/>
            <p:cNvSpPr>
              <a:spLocks noChangeShapeType="1"/>
            </p:cNvSpPr>
            <p:nvPr/>
          </p:nvSpPr>
          <p:spPr bwMode="auto">
            <a:xfrm>
              <a:off x="1344" y="1632"/>
              <a:ext cx="159" cy="296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8" name="Oval 54"/>
            <p:cNvSpPr>
              <a:spLocks noChangeArrowheads="1"/>
            </p:cNvSpPr>
            <p:nvPr/>
          </p:nvSpPr>
          <p:spPr bwMode="auto">
            <a:xfrm>
              <a:off x="1366" y="1925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charset="-122"/>
                </a:rPr>
                <a:t>18</a:t>
              </a:r>
            </a:p>
          </p:txBody>
        </p:sp>
        <p:sp>
          <p:nvSpPr>
            <p:cNvPr id="84019" name="Oval 52"/>
            <p:cNvSpPr>
              <a:spLocks noChangeArrowheads="1"/>
            </p:cNvSpPr>
            <p:nvPr/>
          </p:nvSpPr>
          <p:spPr bwMode="auto">
            <a:xfrm>
              <a:off x="1056" y="1392"/>
              <a:ext cx="340" cy="34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 dirty="0">
                  <a:ea typeface="宋体" charset="-122"/>
                </a:rPr>
                <a:t>10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0" y="4556018"/>
            <a:ext cx="2879725" cy="2303462"/>
            <a:chOff x="1230313" y="3154363"/>
            <a:chExt cx="2879725" cy="2303462"/>
          </a:xfrm>
          <a:solidFill>
            <a:schemeClr val="tx2">
              <a:lumMod val="90000"/>
            </a:schemeClr>
          </a:solidFill>
        </p:grpSpPr>
        <p:sp>
          <p:nvSpPr>
            <p:cNvPr id="65" name="Oval 5"/>
            <p:cNvSpPr>
              <a:spLocks noChangeArrowheads="1"/>
            </p:cNvSpPr>
            <p:nvPr/>
          </p:nvSpPr>
          <p:spPr bwMode="auto">
            <a:xfrm>
              <a:off x="2527300" y="3154363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charset="-122"/>
                </a:rPr>
                <a:t>8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1770063" y="3946525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charset="-122"/>
                </a:rPr>
                <a:t>6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3101975" y="3981450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charset="-122"/>
                </a:rPr>
                <a:t>10</a:t>
              </a:r>
            </a:p>
          </p:txBody>
        </p:sp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3570288" y="4918075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charset="-122"/>
                </a:rPr>
                <a:t>18</a:t>
              </a:r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1230313" y="4846638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charset="-122"/>
                </a:rPr>
                <a:t>4</a:t>
              </a:r>
            </a:p>
          </p:txBody>
        </p:sp>
        <p:sp>
          <p:nvSpPr>
            <p:cNvPr id="70" name="Line 17"/>
            <p:cNvSpPr>
              <a:spLocks noChangeShapeType="1"/>
            </p:cNvSpPr>
            <p:nvPr/>
          </p:nvSpPr>
          <p:spPr bwMode="auto">
            <a:xfrm flipH="1">
              <a:off x="2201863" y="3613150"/>
              <a:ext cx="396875" cy="404813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18"/>
            <p:cNvSpPr>
              <a:spLocks noChangeShapeType="1"/>
            </p:cNvSpPr>
            <p:nvPr/>
          </p:nvSpPr>
          <p:spPr bwMode="auto">
            <a:xfrm flipH="1">
              <a:off x="1633538" y="4449763"/>
              <a:ext cx="244475" cy="43180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19"/>
            <p:cNvSpPr>
              <a:spLocks noChangeShapeType="1"/>
            </p:cNvSpPr>
            <p:nvPr/>
          </p:nvSpPr>
          <p:spPr bwMode="auto">
            <a:xfrm>
              <a:off x="2166938" y="4448175"/>
              <a:ext cx="250825" cy="46990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2976563" y="3622675"/>
              <a:ext cx="341312" cy="360363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Oval 27"/>
            <p:cNvSpPr>
              <a:spLocks noChangeArrowheads="1"/>
            </p:cNvSpPr>
            <p:nvPr/>
          </p:nvSpPr>
          <p:spPr bwMode="auto">
            <a:xfrm>
              <a:off x="2273300" y="4883150"/>
              <a:ext cx="539750" cy="539750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en-US" altLang="zh-CN" sz="2400">
                  <a:ea typeface="宋体" charset="-122"/>
                </a:rPr>
                <a:t>7</a:t>
              </a:r>
            </a:p>
          </p:txBody>
        </p:sp>
        <p:sp>
          <p:nvSpPr>
            <p:cNvPr id="75" name="Line 28"/>
            <p:cNvSpPr>
              <a:spLocks noChangeShapeType="1"/>
            </p:cNvSpPr>
            <p:nvPr/>
          </p:nvSpPr>
          <p:spPr bwMode="auto">
            <a:xfrm>
              <a:off x="3533775" y="4448175"/>
              <a:ext cx="252413" cy="46990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圆角矩形 3"/>
          <p:cNvSpPr/>
          <p:nvPr/>
        </p:nvSpPr>
        <p:spPr bwMode="auto">
          <a:xfrm>
            <a:off x="2609850" y="2725727"/>
            <a:ext cx="3205163" cy="3432186"/>
          </a:xfrm>
          <a:prstGeom prst="roundRect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6" name="直接连接符 5"/>
          <p:cNvCxnSpPr>
            <a:stCxn id="447524" idx="5"/>
            <a:endCxn id="447526" idx="1"/>
          </p:cNvCxnSpPr>
          <p:nvPr/>
        </p:nvCxnSpPr>
        <p:spPr bwMode="auto">
          <a:xfrm>
            <a:off x="4492955" y="3381705"/>
            <a:ext cx="661328" cy="138205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7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7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7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7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19" grpId="0" animBg="1"/>
      <p:bldP spid="447523" grpId="0" autoUpdateAnimBg="0"/>
      <p:bldP spid="447524" grpId="0" animBg="1" autoUpdateAnimBg="0"/>
      <p:bldP spid="447525" grpId="0" animBg="1" autoUpdateAnimBg="0"/>
      <p:bldP spid="447526" grpId="0" animBg="1" autoUpdateAnimBg="0"/>
      <p:bldP spid="447527" grpId="0" animBg="1" autoUpdateAnimBg="0"/>
      <p:bldP spid="447529" grpId="0" animBg="1" autoUpdateAnimBg="0"/>
      <p:bldP spid="447530" grpId="0" animBg="1" autoUpdateAnimBg="0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5527B-0A96-4E09-A74D-EF685B932FC1}" type="slidenum">
              <a:rPr lang="en-US" altLang="zh-CN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88067" name="Oval 4"/>
          <p:cNvSpPr>
            <a:spLocks noChangeArrowheads="1"/>
          </p:cNvSpPr>
          <p:nvPr/>
        </p:nvSpPr>
        <p:spPr bwMode="auto">
          <a:xfrm>
            <a:off x="4038600" y="236220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20</a:t>
            </a:r>
          </a:p>
        </p:txBody>
      </p:sp>
      <p:sp>
        <p:nvSpPr>
          <p:cNvPr id="88068" name="Oval 5"/>
          <p:cNvSpPr>
            <a:spLocks noChangeArrowheads="1"/>
          </p:cNvSpPr>
          <p:nvPr/>
        </p:nvSpPr>
        <p:spPr bwMode="auto">
          <a:xfrm>
            <a:off x="2527300" y="3154363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8</a:t>
            </a:r>
          </a:p>
        </p:txBody>
      </p:sp>
      <p:sp>
        <p:nvSpPr>
          <p:cNvPr id="88069" name="Oval 6"/>
          <p:cNvSpPr>
            <a:spLocks noChangeArrowheads="1"/>
          </p:cNvSpPr>
          <p:nvPr/>
        </p:nvSpPr>
        <p:spPr bwMode="auto">
          <a:xfrm>
            <a:off x="5694363" y="31178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30</a:t>
            </a:r>
          </a:p>
        </p:txBody>
      </p:sp>
      <p:sp>
        <p:nvSpPr>
          <p:cNvPr id="88070" name="Oval 7"/>
          <p:cNvSpPr>
            <a:spLocks noChangeArrowheads="1"/>
          </p:cNvSpPr>
          <p:nvPr/>
        </p:nvSpPr>
        <p:spPr bwMode="auto">
          <a:xfrm>
            <a:off x="1770063" y="3946525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6</a:t>
            </a:r>
          </a:p>
        </p:txBody>
      </p:sp>
      <p:sp>
        <p:nvSpPr>
          <p:cNvPr id="88071" name="Oval 8"/>
          <p:cNvSpPr>
            <a:spLocks noChangeArrowheads="1"/>
          </p:cNvSpPr>
          <p:nvPr/>
        </p:nvSpPr>
        <p:spPr bwMode="auto">
          <a:xfrm>
            <a:off x="3101975" y="3981450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10</a:t>
            </a:r>
          </a:p>
        </p:txBody>
      </p:sp>
      <p:sp>
        <p:nvSpPr>
          <p:cNvPr id="88072" name="Oval 9"/>
          <p:cNvSpPr>
            <a:spLocks noChangeArrowheads="1"/>
          </p:cNvSpPr>
          <p:nvPr/>
        </p:nvSpPr>
        <p:spPr bwMode="auto">
          <a:xfrm>
            <a:off x="5092700" y="39814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22</a:t>
            </a:r>
          </a:p>
        </p:txBody>
      </p:sp>
      <p:sp>
        <p:nvSpPr>
          <p:cNvPr id="88073" name="Oval 10"/>
          <p:cNvSpPr>
            <a:spLocks noChangeArrowheads="1"/>
          </p:cNvSpPr>
          <p:nvPr/>
        </p:nvSpPr>
        <p:spPr bwMode="auto">
          <a:xfrm>
            <a:off x="6343650" y="39830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40</a:t>
            </a:r>
          </a:p>
        </p:txBody>
      </p:sp>
      <p:sp>
        <p:nvSpPr>
          <p:cNvPr id="88074" name="Oval 11"/>
          <p:cNvSpPr>
            <a:spLocks noChangeArrowheads="1"/>
          </p:cNvSpPr>
          <p:nvPr/>
        </p:nvSpPr>
        <p:spPr bwMode="auto">
          <a:xfrm>
            <a:off x="4651375" y="48815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21</a:t>
            </a:r>
          </a:p>
        </p:txBody>
      </p:sp>
      <p:sp>
        <p:nvSpPr>
          <p:cNvPr id="88075" name="Oval 12"/>
          <p:cNvSpPr>
            <a:spLocks noChangeArrowheads="1"/>
          </p:cNvSpPr>
          <p:nvPr/>
        </p:nvSpPr>
        <p:spPr bwMode="auto">
          <a:xfrm>
            <a:off x="5551488" y="484663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26</a:t>
            </a:r>
          </a:p>
        </p:txBody>
      </p:sp>
      <p:sp>
        <p:nvSpPr>
          <p:cNvPr id="88076" name="Oval 13"/>
          <p:cNvSpPr>
            <a:spLocks noChangeArrowheads="1"/>
          </p:cNvSpPr>
          <p:nvPr/>
        </p:nvSpPr>
        <p:spPr bwMode="auto">
          <a:xfrm>
            <a:off x="3570288" y="4918075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18</a:t>
            </a:r>
          </a:p>
        </p:txBody>
      </p:sp>
      <p:sp>
        <p:nvSpPr>
          <p:cNvPr id="88077" name="Oval 14"/>
          <p:cNvSpPr>
            <a:spLocks noChangeArrowheads="1"/>
          </p:cNvSpPr>
          <p:nvPr/>
        </p:nvSpPr>
        <p:spPr bwMode="auto">
          <a:xfrm>
            <a:off x="1230313" y="4846638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</a:t>
            </a:r>
          </a:p>
        </p:txBody>
      </p:sp>
      <p:sp>
        <p:nvSpPr>
          <p:cNvPr id="88078" name="Oval 15"/>
          <p:cNvSpPr>
            <a:spLocks noChangeArrowheads="1"/>
          </p:cNvSpPr>
          <p:nvPr/>
        </p:nvSpPr>
        <p:spPr bwMode="auto">
          <a:xfrm>
            <a:off x="7026275" y="48831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45</a:t>
            </a:r>
          </a:p>
        </p:txBody>
      </p:sp>
      <p:sp>
        <p:nvSpPr>
          <p:cNvPr id="88079" name="Line 16"/>
          <p:cNvSpPr>
            <a:spLocks noChangeShapeType="1"/>
          </p:cNvSpPr>
          <p:nvPr/>
        </p:nvSpPr>
        <p:spPr bwMode="auto">
          <a:xfrm flipH="1">
            <a:off x="3013075" y="2757488"/>
            <a:ext cx="1062038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0" name="Line 17"/>
          <p:cNvSpPr>
            <a:spLocks noChangeShapeType="1"/>
          </p:cNvSpPr>
          <p:nvPr/>
        </p:nvSpPr>
        <p:spPr bwMode="auto">
          <a:xfrm flipH="1">
            <a:off x="2201863" y="3613150"/>
            <a:ext cx="3968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1" name="Line 18"/>
          <p:cNvSpPr>
            <a:spLocks noChangeShapeType="1"/>
          </p:cNvSpPr>
          <p:nvPr/>
        </p:nvSpPr>
        <p:spPr bwMode="auto">
          <a:xfrm flipH="1">
            <a:off x="1633538" y="4449763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2" name="Line 19"/>
          <p:cNvSpPr>
            <a:spLocks noChangeShapeType="1"/>
          </p:cNvSpPr>
          <p:nvPr/>
        </p:nvSpPr>
        <p:spPr bwMode="auto">
          <a:xfrm>
            <a:off x="2166938" y="4448175"/>
            <a:ext cx="250825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3" name="Line 20"/>
          <p:cNvSpPr>
            <a:spLocks noChangeShapeType="1"/>
          </p:cNvSpPr>
          <p:nvPr/>
        </p:nvSpPr>
        <p:spPr bwMode="auto">
          <a:xfrm flipH="1">
            <a:off x="4938713" y="4484688"/>
            <a:ext cx="242887" cy="398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4" name="Line 21"/>
          <p:cNvSpPr>
            <a:spLocks noChangeShapeType="1"/>
          </p:cNvSpPr>
          <p:nvPr/>
        </p:nvSpPr>
        <p:spPr bwMode="auto">
          <a:xfrm flipH="1">
            <a:off x="5514975" y="3622675"/>
            <a:ext cx="287338" cy="395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5" name="Line 22"/>
          <p:cNvSpPr>
            <a:spLocks noChangeShapeType="1"/>
          </p:cNvSpPr>
          <p:nvPr/>
        </p:nvSpPr>
        <p:spPr bwMode="auto">
          <a:xfrm>
            <a:off x="4543425" y="2759075"/>
            <a:ext cx="1150938" cy="539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6" name="Line 23"/>
          <p:cNvSpPr>
            <a:spLocks noChangeShapeType="1"/>
          </p:cNvSpPr>
          <p:nvPr/>
        </p:nvSpPr>
        <p:spPr bwMode="auto">
          <a:xfrm>
            <a:off x="6162675" y="3586163"/>
            <a:ext cx="360363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7" name="Line 24"/>
          <p:cNvSpPr>
            <a:spLocks noChangeShapeType="1"/>
          </p:cNvSpPr>
          <p:nvPr/>
        </p:nvSpPr>
        <p:spPr bwMode="auto">
          <a:xfrm>
            <a:off x="6845300" y="4414838"/>
            <a:ext cx="396875" cy="4683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8" name="Line 25"/>
          <p:cNvSpPr>
            <a:spLocks noChangeShapeType="1"/>
          </p:cNvSpPr>
          <p:nvPr/>
        </p:nvSpPr>
        <p:spPr bwMode="auto">
          <a:xfrm>
            <a:off x="2976563" y="3622675"/>
            <a:ext cx="341312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9" name="Line 26"/>
          <p:cNvSpPr>
            <a:spLocks noChangeShapeType="1"/>
          </p:cNvSpPr>
          <p:nvPr/>
        </p:nvSpPr>
        <p:spPr bwMode="auto">
          <a:xfrm>
            <a:off x="5541963" y="4486275"/>
            <a:ext cx="269875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0" name="Oval 27"/>
          <p:cNvSpPr>
            <a:spLocks noChangeArrowheads="1"/>
          </p:cNvSpPr>
          <p:nvPr/>
        </p:nvSpPr>
        <p:spPr bwMode="auto">
          <a:xfrm>
            <a:off x="2273300" y="4883150"/>
            <a:ext cx="539750" cy="539750"/>
          </a:xfrm>
          <a:prstGeom prst="ellipse">
            <a:avLst/>
          </a:prstGeom>
          <a:solidFill>
            <a:schemeClr val="tx2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7</a:t>
            </a:r>
          </a:p>
        </p:txBody>
      </p:sp>
      <p:sp>
        <p:nvSpPr>
          <p:cNvPr id="88091" name="Line 28"/>
          <p:cNvSpPr>
            <a:spLocks noChangeShapeType="1"/>
          </p:cNvSpPr>
          <p:nvPr/>
        </p:nvSpPr>
        <p:spPr bwMode="auto">
          <a:xfrm>
            <a:off x="3533775" y="4448175"/>
            <a:ext cx="252413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8541" name="Line 29"/>
          <p:cNvSpPr>
            <a:spLocks noChangeShapeType="1"/>
          </p:cNvSpPr>
          <p:nvPr/>
        </p:nvSpPr>
        <p:spPr bwMode="auto">
          <a:xfrm>
            <a:off x="5657850" y="3154363"/>
            <a:ext cx="611188" cy="468312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3" name="Rectangle 31"/>
          <p:cNvSpPr>
            <a:spLocks noChangeArrowheads="1"/>
          </p:cNvSpPr>
          <p:nvPr/>
        </p:nvSpPr>
        <p:spPr bwMode="auto">
          <a:xfrm>
            <a:off x="250825" y="381000"/>
            <a:ext cx="889317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/>
              <a:t>例：按照如下顺序删除平衡二叉树中的结点：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en-US" altLang="zh-CN">
                <a:solidFill>
                  <a:srgbClr val="FF0000"/>
                </a:solidFill>
              </a:rPr>
              <a:t>28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16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30</a:t>
            </a:r>
            <a:r>
              <a:rPr kumimoji="0" lang="en-US" altLang="zh-CN"/>
              <a:t>, 21, 22</a:t>
            </a:r>
            <a:r>
              <a:rPr kumimoji="0" lang="zh-CN" altLang="en-US"/>
              <a:t>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>
                <a:solidFill>
                  <a:srgbClr val="FF0000"/>
                </a:solidFill>
              </a:rPr>
              <a:t>删除</a:t>
            </a:r>
            <a:r>
              <a:rPr kumimoji="0" lang="en-US" altLang="zh-CN">
                <a:solidFill>
                  <a:srgbClr val="FF0000"/>
                </a:solidFill>
              </a:rPr>
              <a:t>16, </a:t>
            </a:r>
            <a:r>
              <a:rPr kumimoji="0" lang="zh-CN" altLang="en-US">
                <a:solidFill>
                  <a:srgbClr val="FF0000"/>
                </a:solidFill>
              </a:rPr>
              <a:t>对</a:t>
            </a:r>
            <a:r>
              <a:rPr kumimoji="0" lang="en-US" altLang="zh-CN">
                <a:solidFill>
                  <a:srgbClr val="FF0000"/>
                </a:solidFill>
              </a:rPr>
              <a:t>10</a:t>
            </a:r>
            <a:r>
              <a:rPr kumimoji="0" lang="zh-CN" altLang="en-US">
                <a:solidFill>
                  <a:srgbClr val="FF0000"/>
                </a:solidFill>
              </a:rPr>
              <a:t>进行</a:t>
            </a:r>
            <a:r>
              <a:rPr kumimoji="0" lang="en-US" altLang="zh-CN">
                <a:solidFill>
                  <a:srgbClr val="FF0000"/>
                </a:solidFill>
              </a:rPr>
              <a:t>LR</a:t>
            </a:r>
            <a:r>
              <a:rPr kumimoji="0" lang="zh-CN" altLang="en-US">
                <a:solidFill>
                  <a:srgbClr val="FF0000"/>
                </a:solidFill>
              </a:rPr>
              <a:t>调整后：</a:t>
            </a:r>
          </a:p>
        </p:txBody>
      </p:sp>
      <p:sp>
        <p:nvSpPr>
          <p:cNvPr id="448546" name="Oval 34"/>
          <p:cNvSpPr>
            <a:spLocks noChangeArrowheads="1"/>
          </p:cNvSpPr>
          <p:nvPr/>
        </p:nvSpPr>
        <p:spPr bwMode="auto">
          <a:xfrm>
            <a:off x="5699837" y="3125897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dirty="0">
                <a:ea typeface="宋体" charset="-122"/>
              </a:rPr>
              <a:t>26</a:t>
            </a:r>
          </a:p>
        </p:txBody>
      </p:sp>
      <p:sp>
        <p:nvSpPr>
          <p:cNvPr id="448559" name="Text Box 47"/>
          <p:cNvSpPr txBox="1">
            <a:spLocks noChangeArrowheads="1"/>
          </p:cNvSpPr>
          <p:nvPr/>
        </p:nvSpPr>
        <p:spPr bwMode="auto">
          <a:xfrm>
            <a:off x="2514600" y="5697538"/>
            <a:ext cx="50292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用</a:t>
            </a:r>
            <a:r>
              <a:rPr lang="en-US" altLang="zh-CN"/>
              <a:t>30</a:t>
            </a:r>
            <a:r>
              <a:rPr lang="zh-CN" altLang="en-US"/>
              <a:t>的中序前驱</a:t>
            </a:r>
            <a:r>
              <a:rPr lang="en-US" altLang="zh-CN"/>
              <a:t>26</a:t>
            </a:r>
            <a:r>
              <a:rPr lang="zh-CN" altLang="en-US"/>
              <a:t>替换</a:t>
            </a:r>
            <a:r>
              <a:rPr lang="en-US" altLang="zh-CN"/>
              <a:t>30</a:t>
            </a:r>
            <a:r>
              <a:rPr lang="zh-CN" altLang="en-US"/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并将原来的</a:t>
            </a:r>
            <a:r>
              <a:rPr lang="en-US" altLang="zh-CN"/>
              <a:t>26</a:t>
            </a:r>
            <a:r>
              <a:rPr lang="zh-CN" altLang="en-US"/>
              <a:t>节点删除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5480050" y="4886271"/>
            <a:ext cx="611188" cy="468312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41" grpId="0" animBg="1"/>
      <p:bldP spid="448546" grpId="0" animBg="1" autoUpdateAnimBg="0"/>
      <p:bldP spid="448559" grpId="0" autoUpdateAnimBg="0"/>
      <p:bldP spid="3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6EFA4-49F0-494D-8C9E-39E14BF33184}" type="slidenum">
              <a:rPr lang="en-US" altLang="zh-CN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89091" name="Oval 4"/>
          <p:cNvSpPr>
            <a:spLocks noChangeArrowheads="1"/>
          </p:cNvSpPr>
          <p:nvPr/>
        </p:nvSpPr>
        <p:spPr bwMode="auto">
          <a:xfrm>
            <a:off x="3733800" y="243840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20</a:t>
            </a:r>
          </a:p>
        </p:txBody>
      </p:sp>
      <p:sp>
        <p:nvSpPr>
          <p:cNvPr id="89092" name="Oval 5"/>
          <p:cNvSpPr>
            <a:spLocks noChangeArrowheads="1"/>
          </p:cNvSpPr>
          <p:nvPr/>
        </p:nvSpPr>
        <p:spPr bwMode="auto">
          <a:xfrm>
            <a:off x="2222500" y="32305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8</a:t>
            </a:r>
          </a:p>
        </p:txBody>
      </p:sp>
      <p:sp>
        <p:nvSpPr>
          <p:cNvPr id="89093" name="Oval 6"/>
          <p:cNvSpPr>
            <a:spLocks noChangeArrowheads="1"/>
          </p:cNvSpPr>
          <p:nvPr/>
        </p:nvSpPr>
        <p:spPr bwMode="auto">
          <a:xfrm>
            <a:off x="5389563" y="31940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26</a:t>
            </a:r>
          </a:p>
        </p:txBody>
      </p:sp>
      <p:sp>
        <p:nvSpPr>
          <p:cNvPr id="89094" name="Oval 7"/>
          <p:cNvSpPr>
            <a:spLocks noChangeArrowheads="1"/>
          </p:cNvSpPr>
          <p:nvPr/>
        </p:nvSpPr>
        <p:spPr bwMode="auto">
          <a:xfrm>
            <a:off x="1465263" y="402272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6</a:t>
            </a:r>
          </a:p>
        </p:txBody>
      </p:sp>
      <p:sp>
        <p:nvSpPr>
          <p:cNvPr id="89095" name="Oval 8"/>
          <p:cNvSpPr>
            <a:spLocks noChangeArrowheads="1"/>
          </p:cNvSpPr>
          <p:nvPr/>
        </p:nvSpPr>
        <p:spPr bwMode="auto">
          <a:xfrm>
            <a:off x="2797175" y="40576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10</a:t>
            </a:r>
          </a:p>
        </p:txBody>
      </p:sp>
      <p:sp>
        <p:nvSpPr>
          <p:cNvPr id="89096" name="Oval 9"/>
          <p:cNvSpPr>
            <a:spLocks noChangeArrowheads="1"/>
          </p:cNvSpPr>
          <p:nvPr/>
        </p:nvSpPr>
        <p:spPr bwMode="auto">
          <a:xfrm>
            <a:off x="4787900" y="40576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22</a:t>
            </a:r>
          </a:p>
        </p:txBody>
      </p:sp>
      <p:sp>
        <p:nvSpPr>
          <p:cNvPr id="89097" name="Oval 10"/>
          <p:cNvSpPr>
            <a:spLocks noChangeArrowheads="1"/>
          </p:cNvSpPr>
          <p:nvPr/>
        </p:nvSpPr>
        <p:spPr bwMode="auto">
          <a:xfrm>
            <a:off x="6038850" y="40592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40</a:t>
            </a:r>
          </a:p>
        </p:txBody>
      </p:sp>
      <p:sp>
        <p:nvSpPr>
          <p:cNvPr id="89098" name="Oval 11"/>
          <p:cNvSpPr>
            <a:spLocks noChangeArrowheads="1"/>
          </p:cNvSpPr>
          <p:nvPr/>
        </p:nvSpPr>
        <p:spPr bwMode="auto">
          <a:xfrm>
            <a:off x="4346575" y="49577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21</a:t>
            </a:r>
          </a:p>
        </p:txBody>
      </p:sp>
      <p:sp>
        <p:nvSpPr>
          <p:cNvPr id="89099" name="Oval 12"/>
          <p:cNvSpPr>
            <a:spLocks noChangeArrowheads="1"/>
          </p:cNvSpPr>
          <p:nvPr/>
        </p:nvSpPr>
        <p:spPr bwMode="auto">
          <a:xfrm>
            <a:off x="3265488" y="499427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18</a:t>
            </a:r>
          </a:p>
        </p:txBody>
      </p:sp>
      <p:sp>
        <p:nvSpPr>
          <p:cNvPr id="89100" name="Oval 13"/>
          <p:cNvSpPr>
            <a:spLocks noChangeArrowheads="1"/>
          </p:cNvSpPr>
          <p:nvPr/>
        </p:nvSpPr>
        <p:spPr bwMode="auto">
          <a:xfrm>
            <a:off x="925513" y="49228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</a:t>
            </a:r>
          </a:p>
        </p:txBody>
      </p:sp>
      <p:sp>
        <p:nvSpPr>
          <p:cNvPr id="89101" name="Oval 14"/>
          <p:cNvSpPr>
            <a:spLocks noChangeArrowheads="1"/>
          </p:cNvSpPr>
          <p:nvPr/>
        </p:nvSpPr>
        <p:spPr bwMode="auto">
          <a:xfrm>
            <a:off x="6721475" y="49593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45</a:t>
            </a:r>
          </a:p>
        </p:txBody>
      </p:sp>
      <p:sp>
        <p:nvSpPr>
          <p:cNvPr id="89102" name="Line 15"/>
          <p:cNvSpPr>
            <a:spLocks noChangeShapeType="1"/>
          </p:cNvSpPr>
          <p:nvPr/>
        </p:nvSpPr>
        <p:spPr bwMode="auto">
          <a:xfrm flipH="1">
            <a:off x="2708275" y="2833688"/>
            <a:ext cx="1062038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3" name="Line 16"/>
          <p:cNvSpPr>
            <a:spLocks noChangeShapeType="1"/>
          </p:cNvSpPr>
          <p:nvPr/>
        </p:nvSpPr>
        <p:spPr bwMode="auto">
          <a:xfrm flipH="1">
            <a:off x="1897063" y="3689350"/>
            <a:ext cx="3968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4" name="Line 17"/>
          <p:cNvSpPr>
            <a:spLocks noChangeShapeType="1"/>
          </p:cNvSpPr>
          <p:nvPr/>
        </p:nvSpPr>
        <p:spPr bwMode="auto">
          <a:xfrm flipH="1">
            <a:off x="1328738" y="4525963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5" name="Line 18"/>
          <p:cNvSpPr>
            <a:spLocks noChangeShapeType="1"/>
          </p:cNvSpPr>
          <p:nvPr/>
        </p:nvSpPr>
        <p:spPr bwMode="auto">
          <a:xfrm>
            <a:off x="1862138" y="4524375"/>
            <a:ext cx="250825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6" name="Line 19"/>
          <p:cNvSpPr>
            <a:spLocks noChangeShapeType="1"/>
          </p:cNvSpPr>
          <p:nvPr/>
        </p:nvSpPr>
        <p:spPr bwMode="auto">
          <a:xfrm flipH="1">
            <a:off x="4633913" y="4560888"/>
            <a:ext cx="242887" cy="398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7" name="Line 20"/>
          <p:cNvSpPr>
            <a:spLocks noChangeShapeType="1"/>
          </p:cNvSpPr>
          <p:nvPr/>
        </p:nvSpPr>
        <p:spPr bwMode="auto">
          <a:xfrm flipH="1">
            <a:off x="5210175" y="3698875"/>
            <a:ext cx="287338" cy="395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8" name="Line 21"/>
          <p:cNvSpPr>
            <a:spLocks noChangeShapeType="1"/>
          </p:cNvSpPr>
          <p:nvPr/>
        </p:nvSpPr>
        <p:spPr bwMode="auto">
          <a:xfrm>
            <a:off x="4238625" y="2835275"/>
            <a:ext cx="1150938" cy="539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9" name="Line 22"/>
          <p:cNvSpPr>
            <a:spLocks noChangeShapeType="1"/>
          </p:cNvSpPr>
          <p:nvPr/>
        </p:nvSpPr>
        <p:spPr bwMode="auto">
          <a:xfrm>
            <a:off x="5857875" y="3662363"/>
            <a:ext cx="360363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0" name="Line 23"/>
          <p:cNvSpPr>
            <a:spLocks noChangeShapeType="1"/>
          </p:cNvSpPr>
          <p:nvPr/>
        </p:nvSpPr>
        <p:spPr bwMode="auto">
          <a:xfrm>
            <a:off x="6540500" y="4491038"/>
            <a:ext cx="396875" cy="4683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1" name="Line 24"/>
          <p:cNvSpPr>
            <a:spLocks noChangeShapeType="1"/>
          </p:cNvSpPr>
          <p:nvPr/>
        </p:nvSpPr>
        <p:spPr bwMode="auto">
          <a:xfrm>
            <a:off x="2671763" y="3698875"/>
            <a:ext cx="341312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2" name="Oval 25"/>
          <p:cNvSpPr>
            <a:spLocks noChangeArrowheads="1"/>
          </p:cNvSpPr>
          <p:nvPr/>
        </p:nvSpPr>
        <p:spPr bwMode="auto">
          <a:xfrm>
            <a:off x="1968500" y="49593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7</a:t>
            </a:r>
          </a:p>
        </p:txBody>
      </p:sp>
      <p:sp>
        <p:nvSpPr>
          <p:cNvPr id="89113" name="Line 26"/>
          <p:cNvSpPr>
            <a:spLocks noChangeShapeType="1"/>
          </p:cNvSpPr>
          <p:nvPr/>
        </p:nvSpPr>
        <p:spPr bwMode="auto">
          <a:xfrm>
            <a:off x="3228975" y="4524375"/>
            <a:ext cx="252413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63" name="Line 27"/>
          <p:cNvSpPr>
            <a:spLocks noChangeShapeType="1"/>
          </p:cNvSpPr>
          <p:nvPr/>
        </p:nvSpPr>
        <p:spPr bwMode="auto">
          <a:xfrm>
            <a:off x="4705350" y="4130675"/>
            <a:ext cx="684213" cy="358775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64" name="Line 28"/>
          <p:cNvSpPr>
            <a:spLocks noChangeShapeType="1"/>
          </p:cNvSpPr>
          <p:nvPr/>
        </p:nvSpPr>
        <p:spPr bwMode="auto">
          <a:xfrm>
            <a:off x="4273550" y="5067300"/>
            <a:ext cx="684213" cy="358775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6" name="Rectangle 30"/>
          <p:cNvSpPr>
            <a:spLocks noChangeArrowheads="1"/>
          </p:cNvSpPr>
          <p:nvPr/>
        </p:nvSpPr>
        <p:spPr bwMode="auto">
          <a:xfrm>
            <a:off x="250825" y="381000"/>
            <a:ext cx="889317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/>
              <a:t>例：按照如下顺序删除平衡二叉树中的结点：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en-US" altLang="zh-CN">
                <a:solidFill>
                  <a:srgbClr val="FF0000"/>
                </a:solidFill>
              </a:rPr>
              <a:t>28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16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30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21</a:t>
            </a:r>
            <a:r>
              <a:rPr kumimoji="0" lang="en-US" altLang="zh-CN"/>
              <a:t>, 22</a:t>
            </a:r>
            <a:r>
              <a:rPr kumimoji="0" lang="zh-CN" altLang="en-US"/>
              <a:t>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>
                <a:solidFill>
                  <a:srgbClr val="FF0000"/>
                </a:solidFill>
              </a:rPr>
              <a:t>删除</a:t>
            </a:r>
            <a:r>
              <a:rPr kumimoji="0" lang="en-US" altLang="zh-CN">
                <a:solidFill>
                  <a:srgbClr val="FF0000"/>
                </a:solidFill>
              </a:rPr>
              <a:t>30</a:t>
            </a:r>
            <a:r>
              <a:rPr kumimoji="0" lang="zh-CN" altLang="en-US">
                <a:solidFill>
                  <a:srgbClr val="FF0000"/>
                </a:solidFill>
              </a:rPr>
              <a:t>后：</a:t>
            </a:r>
          </a:p>
        </p:txBody>
      </p:sp>
      <p:sp>
        <p:nvSpPr>
          <p:cNvPr id="449567" name="Oval 31"/>
          <p:cNvSpPr>
            <a:spLocks noChangeArrowheads="1"/>
          </p:cNvSpPr>
          <p:nvPr/>
        </p:nvSpPr>
        <p:spPr bwMode="auto">
          <a:xfrm>
            <a:off x="5399088" y="318770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26</a:t>
            </a:r>
          </a:p>
        </p:txBody>
      </p:sp>
      <p:sp>
        <p:nvSpPr>
          <p:cNvPr id="449568" name="Oval 32"/>
          <p:cNvSpPr>
            <a:spLocks noChangeArrowheads="1"/>
          </p:cNvSpPr>
          <p:nvPr/>
        </p:nvSpPr>
        <p:spPr bwMode="auto">
          <a:xfrm>
            <a:off x="6048375" y="4052888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40</a:t>
            </a:r>
          </a:p>
        </p:txBody>
      </p:sp>
      <p:sp>
        <p:nvSpPr>
          <p:cNvPr id="449569" name="Oval 33"/>
          <p:cNvSpPr>
            <a:spLocks noChangeArrowheads="1"/>
          </p:cNvSpPr>
          <p:nvPr/>
        </p:nvSpPr>
        <p:spPr bwMode="auto">
          <a:xfrm>
            <a:off x="6731000" y="495300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45</a:t>
            </a:r>
          </a:p>
        </p:txBody>
      </p:sp>
      <p:sp>
        <p:nvSpPr>
          <p:cNvPr id="449570" name="Rectangle 34"/>
          <p:cNvSpPr>
            <a:spLocks noChangeArrowheads="1"/>
          </p:cNvSpPr>
          <p:nvPr/>
        </p:nvSpPr>
        <p:spPr bwMode="auto">
          <a:xfrm>
            <a:off x="5411788" y="5638800"/>
            <a:ext cx="355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0000"/>
                </a:solidFill>
              </a:rPr>
              <a:t>需要对</a:t>
            </a:r>
            <a:r>
              <a:rPr kumimoji="0" lang="en-US" altLang="zh-CN">
                <a:solidFill>
                  <a:srgbClr val="FF0000"/>
                </a:solidFill>
              </a:rPr>
              <a:t>26</a:t>
            </a:r>
            <a:r>
              <a:rPr kumimoji="0" lang="zh-CN" altLang="en-US">
                <a:solidFill>
                  <a:srgbClr val="FF0000"/>
                </a:solidFill>
              </a:rPr>
              <a:t>进行</a:t>
            </a:r>
            <a:r>
              <a:rPr kumimoji="0" lang="en-US" altLang="zh-CN">
                <a:solidFill>
                  <a:srgbClr val="FF0000"/>
                </a:solidFill>
              </a:rPr>
              <a:t>RR</a:t>
            </a:r>
            <a:r>
              <a:rPr kumimoji="0" lang="zh-CN" altLang="en-US">
                <a:solidFill>
                  <a:srgbClr val="FF0000"/>
                </a:solidFill>
              </a:rPr>
              <a:t>调整</a:t>
            </a:r>
          </a:p>
        </p:txBody>
      </p:sp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6827838" y="1928813"/>
            <a:ext cx="1790700" cy="1404937"/>
            <a:chOff x="6827858" y="1928802"/>
            <a:chExt cx="1790700" cy="1404938"/>
          </a:xfrm>
        </p:grpSpPr>
        <p:sp>
          <p:nvSpPr>
            <p:cNvPr id="89122" name="Oval 7"/>
            <p:cNvSpPr>
              <a:spLocks noChangeArrowheads="1"/>
            </p:cNvSpPr>
            <p:nvPr/>
          </p:nvSpPr>
          <p:spPr bwMode="auto">
            <a:xfrm>
              <a:off x="7429520" y="1928802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40</a:t>
              </a:r>
            </a:p>
          </p:txBody>
        </p:sp>
        <p:sp>
          <p:nvSpPr>
            <p:cNvPr id="89123" name="Oval 10"/>
            <p:cNvSpPr>
              <a:spLocks noChangeArrowheads="1"/>
            </p:cNvSpPr>
            <p:nvPr/>
          </p:nvSpPr>
          <p:spPr bwMode="auto">
            <a:xfrm>
              <a:off x="6827858" y="2792402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26</a:t>
              </a:r>
            </a:p>
          </p:txBody>
        </p:sp>
        <p:sp>
          <p:nvSpPr>
            <p:cNvPr id="89124" name="Oval 11"/>
            <p:cNvSpPr>
              <a:spLocks noChangeArrowheads="1"/>
            </p:cNvSpPr>
            <p:nvPr/>
          </p:nvSpPr>
          <p:spPr bwMode="auto">
            <a:xfrm>
              <a:off x="8078808" y="2793990"/>
              <a:ext cx="539750" cy="539750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ea typeface="宋体" charset="-122"/>
                </a:rPr>
                <a:t>45</a:t>
              </a:r>
            </a:p>
          </p:txBody>
        </p:sp>
        <p:sp>
          <p:nvSpPr>
            <p:cNvPr id="89125" name="Line 18"/>
            <p:cNvSpPr>
              <a:spLocks noChangeShapeType="1"/>
            </p:cNvSpPr>
            <p:nvPr/>
          </p:nvSpPr>
          <p:spPr bwMode="auto">
            <a:xfrm flipH="1">
              <a:off x="7250133" y="2433627"/>
              <a:ext cx="287337" cy="395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6" name="Line 20"/>
            <p:cNvSpPr>
              <a:spLocks noChangeShapeType="1"/>
            </p:cNvSpPr>
            <p:nvPr/>
          </p:nvSpPr>
          <p:spPr bwMode="auto">
            <a:xfrm>
              <a:off x="7897833" y="2397115"/>
              <a:ext cx="360362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 bwMode="auto">
          <a:xfrm>
            <a:off x="4876800" y="2835275"/>
            <a:ext cx="2660650" cy="2803525"/>
          </a:xfrm>
          <a:prstGeom prst="roundRect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63" grpId="0" animBg="1"/>
      <p:bldP spid="449564" grpId="0" animBg="1"/>
      <p:bldP spid="449567" grpId="0" animBg="1" autoUpdateAnimBg="0"/>
      <p:bldP spid="449568" grpId="0" animBg="1" autoUpdateAnimBg="0"/>
      <p:bldP spid="449569" grpId="0" animBg="1" autoUpdateAnimBg="0"/>
      <p:bldP spid="449570" grpId="0" autoUpdateAnimBg="0"/>
      <p:bldP spid="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D3DC-CB30-48AE-AB3C-5140097AACCE}" type="slidenum">
              <a:rPr lang="en-US" altLang="zh-CN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90115" name="Oval 5"/>
          <p:cNvSpPr>
            <a:spLocks noChangeArrowheads="1"/>
          </p:cNvSpPr>
          <p:nvPr/>
        </p:nvSpPr>
        <p:spPr bwMode="auto">
          <a:xfrm>
            <a:off x="4256088" y="236220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20</a:t>
            </a:r>
          </a:p>
        </p:txBody>
      </p:sp>
      <p:sp>
        <p:nvSpPr>
          <p:cNvPr id="90116" name="Oval 6"/>
          <p:cNvSpPr>
            <a:spLocks noChangeArrowheads="1"/>
          </p:cNvSpPr>
          <p:nvPr/>
        </p:nvSpPr>
        <p:spPr bwMode="auto">
          <a:xfrm>
            <a:off x="2744788" y="3154363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8</a:t>
            </a:r>
          </a:p>
        </p:txBody>
      </p:sp>
      <p:sp>
        <p:nvSpPr>
          <p:cNvPr id="90117" name="Oval 7"/>
          <p:cNvSpPr>
            <a:spLocks noChangeArrowheads="1"/>
          </p:cNvSpPr>
          <p:nvPr/>
        </p:nvSpPr>
        <p:spPr bwMode="auto">
          <a:xfrm>
            <a:off x="5911850" y="311785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40</a:t>
            </a:r>
          </a:p>
        </p:txBody>
      </p:sp>
      <p:sp>
        <p:nvSpPr>
          <p:cNvPr id="90118" name="Oval 8"/>
          <p:cNvSpPr>
            <a:spLocks noChangeArrowheads="1"/>
          </p:cNvSpPr>
          <p:nvPr/>
        </p:nvSpPr>
        <p:spPr bwMode="auto">
          <a:xfrm>
            <a:off x="1987550" y="394652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6</a:t>
            </a:r>
          </a:p>
        </p:txBody>
      </p:sp>
      <p:sp>
        <p:nvSpPr>
          <p:cNvPr id="90119" name="Oval 9"/>
          <p:cNvSpPr>
            <a:spLocks noChangeArrowheads="1"/>
          </p:cNvSpPr>
          <p:nvPr/>
        </p:nvSpPr>
        <p:spPr bwMode="auto">
          <a:xfrm>
            <a:off x="3319463" y="39814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10</a:t>
            </a:r>
          </a:p>
        </p:txBody>
      </p:sp>
      <p:sp>
        <p:nvSpPr>
          <p:cNvPr id="90120" name="Oval 10"/>
          <p:cNvSpPr>
            <a:spLocks noChangeArrowheads="1"/>
          </p:cNvSpPr>
          <p:nvPr/>
        </p:nvSpPr>
        <p:spPr bwMode="auto">
          <a:xfrm>
            <a:off x="5310188" y="3981450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26</a:t>
            </a:r>
          </a:p>
        </p:txBody>
      </p:sp>
      <p:sp>
        <p:nvSpPr>
          <p:cNvPr id="90121" name="Oval 11"/>
          <p:cNvSpPr>
            <a:spLocks noChangeArrowheads="1"/>
          </p:cNvSpPr>
          <p:nvPr/>
        </p:nvSpPr>
        <p:spPr bwMode="auto">
          <a:xfrm>
            <a:off x="6561138" y="3983038"/>
            <a:ext cx="539750" cy="539750"/>
          </a:xfrm>
          <a:prstGeom prst="ellipse">
            <a:avLst/>
          </a:prstGeom>
          <a:solidFill>
            <a:srgbClr val="FFCCFF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45</a:t>
            </a:r>
          </a:p>
        </p:txBody>
      </p:sp>
      <p:sp>
        <p:nvSpPr>
          <p:cNvPr id="90122" name="Oval 12"/>
          <p:cNvSpPr>
            <a:spLocks noChangeArrowheads="1"/>
          </p:cNvSpPr>
          <p:nvPr/>
        </p:nvSpPr>
        <p:spPr bwMode="auto">
          <a:xfrm>
            <a:off x="3787775" y="4918075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18</a:t>
            </a:r>
          </a:p>
        </p:txBody>
      </p:sp>
      <p:sp>
        <p:nvSpPr>
          <p:cNvPr id="90123" name="Oval 13"/>
          <p:cNvSpPr>
            <a:spLocks noChangeArrowheads="1"/>
          </p:cNvSpPr>
          <p:nvPr/>
        </p:nvSpPr>
        <p:spPr bwMode="auto">
          <a:xfrm>
            <a:off x="1447800" y="4846638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4</a:t>
            </a:r>
          </a:p>
        </p:txBody>
      </p:sp>
      <p:sp>
        <p:nvSpPr>
          <p:cNvPr id="90124" name="Line 14"/>
          <p:cNvSpPr>
            <a:spLocks noChangeShapeType="1"/>
          </p:cNvSpPr>
          <p:nvPr/>
        </p:nvSpPr>
        <p:spPr bwMode="auto">
          <a:xfrm flipH="1">
            <a:off x="3230563" y="2757488"/>
            <a:ext cx="1062037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5" name="Line 15"/>
          <p:cNvSpPr>
            <a:spLocks noChangeShapeType="1"/>
          </p:cNvSpPr>
          <p:nvPr/>
        </p:nvSpPr>
        <p:spPr bwMode="auto">
          <a:xfrm flipH="1">
            <a:off x="2419350" y="3613150"/>
            <a:ext cx="3968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6" name="Line 16"/>
          <p:cNvSpPr>
            <a:spLocks noChangeShapeType="1"/>
          </p:cNvSpPr>
          <p:nvPr/>
        </p:nvSpPr>
        <p:spPr bwMode="auto">
          <a:xfrm flipH="1">
            <a:off x="1851025" y="4449763"/>
            <a:ext cx="2444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7" name="Line 17"/>
          <p:cNvSpPr>
            <a:spLocks noChangeShapeType="1"/>
          </p:cNvSpPr>
          <p:nvPr/>
        </p:nvSpPr>
        <p:spPr bwMode="auto">
          <a:xfrm>
            <a:off x="2384425" y="4448175"/>
            <a:ext cx="250825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8" name="Line 18"/>
          <p:cNvSpPr>
            <a:spLocks noChangeShapeType="1"/>
          </p:cNvSpPr>
          <p:nvPr/>
        </p:nvSpPr>
        <p:spPr bwMode="auto">
          <a:xfrm flipH="1">
            <a:off x="5732463" y="3622675"/>
            <a:ext cx="287337" cy="395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9" name="Line 19"/>
          <p:cNvSpPr>
            <a:spLocks noChangeShapeType="1"/>
          </p:cNvSpPr>
          <p:nvPr/>
        </p:nvSpPr>
        <p:spPr bwMode="auto">
          <a:xfrm>
            <a:off x="4760913" y="2759075"/>
            <a:ext cx="1150937" cy="539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30" name="Line 20"/>
          <p:cNvSpPr>
            <a:spLocks noChangeShapeType="1"/>
          </p:cNvSpPr>
          <p:nvPr/>
        </p:nvSpPr>
        <p:spPr bwMode="auto">
          <a:xfrm>
            <a:off x="6380163" y="3586163"/>
            <a:ext cx="360362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31" name="Line 21"/>
          <p:cNvSpPr>
            <a:spLocks noChangeShapeType="1"/>
          </p:cNvSpPr>
          <p:nvPr/>
        </p:nvSpPr>
        <p:spPr bwMode="auto">
          <a:xfrm>
            <a:off x="3194050" y="3622675"/>
            <a:ext cx="341313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32" name="Oval 22"/>
          <p:cNvSpPr>
            <a:spLocks noChangeArrowheads="1"/>
          </p:cNvSpPr>
          <p:nvPr/>
        </p:nvSpPr>
        <p:spPr bwMode="auto">
          <a:xfrm>
            <a:off x="2490788" y="4883150"/>
            <a:ext cx="539750" cy="5397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7</a:t>
            </a:r>
          </a:p>
        </p:txBody>
      </p:sp>
      <p:sp>
        <p:nvSpPr>
          <p:cNvPr id="90133" name="Line 23"/>
          <p:cNvSpPr>
            <a:spLocks noChangeShapeType="1"/>
          </p:cNvSpPr>
          <p:nvPr/>
        </p:nvSpPr>
        <p:spPr bwMode="auto">
          <a:xfrm>
            <a:off x="3751263" y="4448175"/>
            <a:ext cx="252412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34" name="Rectangle 25"/>
          <p:cNvSpPr>
            <a:spLocks noChangeArrowheads="1"/>
          </p:cNvSpPr>
          <p:nvPr/>
        </p:nvSpPr>
        <p:spPr bwMode="auto">
          <a:xfrm>
            <a:off x="250825" y="381000"/>
            <a:ext cx="889317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/>
              <a:t>例：按照如下顺序删除平衡二叉树中的结点：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en-US" altLang="zh-CN">
                <a:solidFill>
                  <a:srgbClr val="FF0000"/>
                </a:solidFill>
              </a:rPr>
              <a:t>28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16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30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21</a:t>
            </a:r>
            <a:r>
              <a:rPr kumimoji="0" lang="en-US" altLang="zh-CN"/>
              <a:t>, </a:t>
            </a:r>
            <a:r>
              <a:rPr kumimoji="0" lang="en-US" altLang="zh-CN">
                <a:solidFill>
                  <a:srgbClr val="FF0000"/>
                </a:solidFill>
              </a:rPr>
              <a:t>22</a:t>
            </a:r>
            <a:r>
              <a:rPr kumimoji="0" lang="zh-CN" altLang="en-US"/>
              <a:t>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</a:pPr>
            <a:r>
              <a:rPr kumimoji="0" lang="zh-CN" altLang="en-US">
                <a:solidFill>
                  <a:srgbClr val="FF0000"/>
                </a:solidFill>
              </a:rPr>
              <a:t>删除</a:t>
            </a:r>
            <a:r>
              <a:rPr kumimoji="0" lang="en-US" altLang="zh-CN">
                <a:solidFill>
                  <a:srgbClr val="FF0000"/>
                </a:solidFill>
              </a:rPr>
              <a:t>21</a:t>
            </a:r>
            <a:r>
              <a:rPr kumimoji="0" lang="zh-CN" altLang="en-US">
                <a:solidFill>
                  <a:srgbClr val="FF0000"/>
                </a:solidFill>
              </a:rPr>
              <a:t>、</a:t>
            </a:r>
            <a:r>
              <a:rPr kumimoji="0" lang="en-US" altLang="zh-CN">
                <a:solidFill>
                  <a:srgbClr val="FF0000"/>
                </a:solidFill>
              </a:rPr>
              <a:t>22</a:t>
            </a:r>
            <a:r>
              <a:rPr kumimoji="0" lang="zh-CN" altLang="en-US">
                <a:solidFill>
                  <a:srgbClr val="FF0000"/>
                </a:solidFill>
              </a:rPr>
              <a:t>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4D47A-1C50-4B39-89D1-6CC7DC4ECA6C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本章内容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9.1  </a:t>
            </a:r>
            <a:r>
              <a:rPr lang="zh-CN" altLang="en-US" smtClean="0"/>
              <a:t>静态查找表</a:t>
            </a:r>
          </a:p>
          <a:p>
            <a:pPr eaLnBrk="1" hangingPunct="1"/>
            <a:r>
              <a:rPr lang="en-US" altLang="zh-CN" smtClean="0"/>
              <a:t>9.2  </a:t>
            </a:r>
            <a:r>
              <a:rPr lang="zh-CN" altLang="en-US" smtClean="0"/>
              <a:t>动态查找树表</a:t>
            </a:r>
          </a:p>
          <a:p>
            <a:pPr eaLnBrk="1" hangingPunct="1"/>
            <a:r>
              <a:rPr lang="en-US" altLang="zh-CN" smtClean="0"/>
              <a:t>9.3  </a:t>
            </a:r>
            <a:r>
              <a:rPr lang="zh-CN" altLang="en-US" smtClean="0"/>
              <a:t>哈希表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90BDA-3046-43AA-A752-85983AFB7349}" type="slidenum">
              <a:rPr lang="en-US" altLang="zh-CN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平衡二叉树查找分析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在平衡二叉树上查找的算法与排序二叉树相同</a:t>
            </a:r>
          </a:p>
          <a:p>
            <a:pPr eaLnBrk="1" hangingPunct="1"/>
            <a:r>
              <a:rPr lang="zh-CN" altLang="en-US" dirty="0" smtClean="0"/>
              <a:t>查找过程中的比较次数不超过树的深度</a:t>
            </a:r>
          </a:p>
          <a:p>
            <a:pPr eaLnBrk="1" hangingPunct="1"/>
            <a:r>
              <a:rPr lang="zh-CN" altLang="en-US" dirty="0" smtClean="0"/>
              <a:t>所以在平衡二叉树上查找的时间复杂度为</a:t>
            </a:r>
            <a:r>
              <a:rPr lang="en-US" altLang="zh-CN" dirty="0" smtClean="0"/>
              <a:t>O(log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9.2.3 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B-</a:t>
            </a:r>
            <a:r>
              <a:rPr lang="zh-CN" altLang="en-US" dirty="0" smtClean="0">
                <a:solidFill>
                  <a:srgbClr val="FF0000"/>
                </a:solidFill>
              </a:rPr>
              <a:t>树：</a:t>
            </a:r>
            <a:r>
              <a:rPr lang="en-US" altLang="zh-CN" dirty="0"/>
              <a:t> </a:t>
            </a:r>
            <a:r>
              <a:rPr lang="en-US" altLang="zh-CN" dirty="0" smtClean="0"/>
              <a:t>Balanced Tree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B-</a:t>
            </a:r>
            <a:r>
              <a:rPr lang="zh-CN" altLang="en-US" dirty="0">
                <a:solidFill>
                  <a:srgbClr val="FF0000"/>
                </a:solidFill>
              </a:rPr>
              <a:t>树</a:t>
            </a:r>
            <a:r>
              <a:rPr lang="zh-CN" altLang="en-US" dirty="0" smtClean="0"/>
              <a:t>在</a:t>
            </a:r>
            <a:r>
              <a:rPr lang="en-US" altLang="zh-CN" dirty="0">
                <a:hlinkClick r:id="rId2"/>
              </a:rPr>
              <a:t>Rudolf Bayer</a:t>
            </a:r>
            <a:r>
              <a:rPr lang="en-US" altLang="zh-CN" dirty="0"/>
              <a:t>, </a:t>
            </a:r>
            <a:r>
              <a:rPr lang="en-US" altLang="zh-CN" dirty="0">
                <a:hlinkClick r:id="rId3"/>
              </a:rPr>
              <a:t>Edward M. </a:t>
            </a:r>
            <a:r>
              <a:rPr lang="en-US" altLang="zh-CN" dirty="0" err="1">
                <a:hlinkClick r:id="rId3"/>
              </a:rPr>
              <a:t>McCreight</a:t>
            </a:r>
            <a:r>
              <a:rPr lang="en-US" altLang="zh-CN" dirty="0"/>
              <a:t>(1970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的论文</a:t>
            </a:r>
            <a:r>
              <a:rPr lang="en-US" altLang="zh-CN" dirty="0"/>
              <a:t>《Organization and Maintenance of Large Ordered Indices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中提出的。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B-</a:t>
            </a:r>
            <a:r>
              <a:rPr lang="zh-CN" altLang="en-US" dirty="0" smtClean="0">
                <a:solidFill>
                  <a:srgbClr val="FF0000"/>
                </a:solidFill>
              </a:rPr>
              <a:t>树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 smtClean="0"/>
              <a:t>平衡</a:t>
            </a:r>
            <a:r>
              <a:rPr lang="zh-CN" altLang="en-US" dirty="0"/>
              <a:t>多路查找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92" y="5085184"/>
            <a:ext cx="6246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err="1"/>
              <a:t>wikipedia</a:t>
            </a:r>
            <a:r>
              <a:rPr lang="zh-CN" altLang="en-US" b="0" dirty="0"/>
              <a:t>：</a:t>
            </a:r>
            <a:r>
              <a:rPr lang="en-US" altLang="zh-CN" b="0" dirty="0">
                <a:hlinkClick r:id="rId4"/>
              </a:rPr>
              <a:t>http://en.wikipedia.org/wiki/B-tree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794312090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9.2.3 B - 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B-</a:t>
            </a:r>
            <a:r>
              <a:rPr lang="zh-CN" altLang="en-US" dirty="0" smtClean="0">
                <a:solidFill>
                  <a:srgbClr val="FF0000"/>
                </a:solidFill>
              </a:rPr>
              <a:t>树的基本思想：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u="sng" dirty="0" smtClean="0"/>
              <a:t>内、外存交换</a:t>
            </a:r>
            <a:r>
              <a:rPr lang="zh-CN" altLang="en-US" dirty="0" smtClean="0"/>
              <a:t>采用分块技术。</a:t>
            </a:r>
            <a:endParaRPr lang="en-US" altLang="zh-CN" dirty="0" smtClean="0"/>
          </a:p>
          <a:p>
            <a:r>
              <a:rPr lang="zh-CN" altLang="en-US" dirty="0" smtClean="0"/>
              <a:t>外存分为若干</a:t>
            </a:r>
            <a:r>
              <a:rPr lang="zh-CN" altLang="en-US" dirty="0" smtClean="0">
                <a:solidFill>
                  <a:srgbClr val="FF0000"/>
                </a:solidFill>
              </a:rPr>
              <a:t>固定大小</a:t>
            </a:r>
            <a:r>
              <a:rPr lang="zh-CN" altLang="en-US" dirty="0" smtClean="0"/>
              <a:t>的块，称为</a:t>
            </a:r>
            <a:r>
              <a:rPr lang="zh-CN" altLang="en-US" dirty="0" smtClean="0">
                <a:solidFill>
                  <a:srgbClr val="FF0000"/>
                </a:solidFill>
              </a:rPr>
              <a:t>页块</a:t>
            </a:r>
            <a:r>
              <a:rPr lang="zh-CN" altLang="en-US" dirty="0" smtClean="0"/>
              <a:t>或物理块。</a:t>
            </a:r>
            <a:endParaRPr lang="en-US" altLang="zh-CN" dirty="0" smtClean="0"/>
          </a:p>
          <a:p>
            <a:r>
              <a:rPr lang="zh-CN" altLang="en-US" dirty="0" smtClean="0"/>
              <a:t>另外开辟一个或多个缓冲区，每个缓冲区的大小与外存的一个页块相同，每次内、外存交换以整个页块为单位，这样经过一次定位就可以交换一个页块的数据。</a:t>
            </a:r>
            <a:endParaRPr lang="en-US" altLang="zh-CN" dirty="0" smtClean="0"/>
          </a:p>
          <a:p>
            <a:r>
              <a:rPr lang="zh-CN" altLang="en-US" dirty="0" smtClean="0"/>
              <a:t>为使一次交换的页块中的数据得到充分的利用，在设计系统时必须仔细考虑一个页块中数据的相关性，于是产生</a:t>
            </a:r>
            <a:r>
              <a:rPr lang="en-US" altLang="zh-CN" dirty="0" smtClean="0">
                <a:solidFill>
                  <a:srgbClr val="FF0000"/>
                </a:solidFill>
              </a:rPr>
              <a:t>B-</a:t>
            </a:r>
            <a:r>
              <a:rPr lang="zh-CN" altLang="en-US" dirty="0" smtClean="0">
                <a:solidFill>
                  <a:srgbClr val="FF0000"/>
                </a:solidFill>
              </a:rPr>
              <a:t>树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B74A1-C40D-4018-95B4-A7D2769C56DE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http://hiphotos.baidu.com/reply1/pic/item/51b4b1dc4ed552cf77c6380c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4970"/>
            <a:ext cx="4762500" cy="32861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硬盘的基本结构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  <p:pic>
        <p:nvPicPr>
          <p:cNvPr id="5" name="图片 4" descr="http://hiphotos.baidu.com/reply1/pic/item/05d998bea644422a18d81f0d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2165027"/>
            <a:ext cx="4762500" cy="324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" name="Picture 4" descr="http://zlg.kepu.gov.cn/zlg/tuke/11/images/t418-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3" r="20890" b="21899"/>
          <a:stretch/>
        </p:blipFill>
        <p:spPr bwMode="auto">
          <a:xfrm>
            <a:off x="4417675" y="3789040"/>
            <a:ext cx="4361041" cy="26946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70892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硬盘的基本结构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  <p:pic>
        <p:nvPicPr>
          <p:cNvPr id="5" name="Picture 1" descr="C:\Users\fuyewei_ceo\Desktop\zq-1\1225W5255620442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396"/>
            <a:ext cx="52530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92195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B-</a:t>
            </a:r>
            <a:r>
              <a:rPr lang="zh-CN" altLang="en-US" dirty="0">
                <a:solidFill>
                  <a:srgbClr val="FF0000"/>
                </a:solidFill>
              </a:rPr>
              <a:t>树的基本思想：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数据结构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中的指针不再指向内存，而是指向文件中的位置。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ea typeface="黑体" pitchFamily="49" charset="-122"/>
              </a:rPr>
              <a:t>如果 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是指向一个对象的指针</a:t>
            </a:r>
          </a:p>
          <a:p>
            <a:pPr lvl="1"/>
            <a:r>
              <a:rPr lang="zh-CN" altLang="en-US" dirty="0">
                <a:ea typeface="黑体" pitchFamily="49" charset="-122"/>
                <a:cs typeface="Times New Roman" pitchFamily="18" charset="0"/>
              </a:rPr>
              <a:t>如果</a:t>
            </a:r>
            <a:r>
              <a:rPr lang="zh-CN" altLang="en-US" dirty="0">
                <a:ea typeface="黑体" pitchFamily="49" charset="-122"/>
              </a:rPr>
              <a:t> 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在内存中 </a:t>
            </a:r>
            <a:r>
              <a:rPr lang="en-US" altLang="zh-CN" i="1" dirty="0">
                <a:ea typeface="黑体" pitchFamily="49" charset="-122"/>
              </a:rPr>
              <a:t>key</a:t>
            </a:r>
            <a:r>
              <a:rPr lang="en-US" altLang="zh-CN" dirty="0">
                <a:ea typeface="黑体" pitchFamily="49" charset="-122"/>
              </a:rPr>
              <a:t>[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] </a:t>
            </a:r>
            <a:r>
              <a:rPr lang="zh-CN" altLang="en-US" dirty="0">
                <a:ea typeface="黑体" pitchFamily="49" charset="-122"/>
              </a:rPr>
              <a:t>指向它</a:t>
            </a:r>
          </a:p>
          <a:p>
            <a:pPr lvl="1"/>
            <a:r>
              <a:rPr lang="zh-CN" altLang="en-US" dirty="0">
                <a:ea typeface="黑体" pitchFamily="49" charset="-122"/>
              </a:rPr>
              <a:t>否则 </a:t>
            </a:r>
            <a:r>
              <a:rPr lang="en-US" altLang="zh-CN" dirty="0" err="1">
                <a:ea typeface="黑体" pitchFamily="49" charset="-122"/>
              </a:rPr>
              <a:t>DiskRead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) </a:t>
            </a:r>
            <a:r>
              <a:rPr lang="zh-CN" altLang="en-US" dirty="0">
                <a:ea typeface="黑体" pitchFamily="49" charset="-122"/>
              </a:rPr>
              <a:t>将对象从磁盘读入内存 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en-US" altLang="zh-CN" dirty="0" err="1">
                <a:ea typeface="黑体" pitchFamily="49" charset="-122"/>
              </a:rPr>
              <a:t>DiskWrite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) – </a:t>
            </a:r>
            <a:r>
              <a:rPr lang="zh-CN" altLang="en-US" dirty="0">
                <a:ea typeface="黑体" pitchFamily="49" charset="-122"/>
              </a:rPr>
              <a:t>将其写回磁盘</a:t>
            </a:r>
            <a:r>
              <a:rPr lang="en-US" altLang="zh-CN" dirty="0">
                <a:ea typeface="黑体" pitchFamily="49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8F5F-97C1-4ECB-8AFF-ADAC99A19FCA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45367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D84D7-6ABE-44AA-9A6D-1E3C01C38583}" type="slidenum">
              <a:rPr lang="en-US" altLang="zh-CN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9.2.3 B - </a:t>
            </a:r>
            <a:r>
              <a:rPr lang="zh-CN" altLang="en-US" dirty="0" smtClean="0"/>
              <a:t>树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1) B-</a:t>
            </a:r>
            <a:r>
              <a:rPr lang="zh-CN" altLang="en-US" smtClean="0"/>
              <a:t>树的定义：</a:t>
            </a:r>
            <a:r>
              <a:rPr lang="en-US" altLang="zh-CN" smtClean="0"/>
              <a:t>B-</a:t>
            </a:r>
            <a:r>
              <a:rPr lang="zh-CN" altLang="en-US" smtClean="0"/>
              <a:t>树是一种</a:t>
            </a:r>
            <a:r>
              <a:rPr lang="zh-CN" altLang="en-US" smtClean="0">
                <a:solidFill>
                  <a:srgbClr val="FF0000"/>
                </a:solidFill>
              </a:rPr>
              <a:t>平衡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多路查找</a:t>
            </a:r>
            <a:r>
              <a:rPr lang="zh-CN" altLang="en-US" smtClean="0"/>
              <a:t>树：</a:t>
            </a: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45966" y="4620592"/>
            <a:ext cx="8641209" cy="2031325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kumimoji="0" lang="zh-CN" altLang="en-US" dirty="0" smtClean="0">
                <a:solidFill>
                  <a:srgbClr val="FF0000"/>
                </a:solidFill>
              </a:rPr>
              <a:t>结点结构</a:t>
            </a:r>
            <a:r>
              <a:rPr kumimoji="0" lang="en-US" altLang="zh-CN" dirty="0" smtClean="0"/>
              <a:t>(n, A</a:t>
            </a:r>
            <a:r>
              <a:rPr kumimoji="0" lang="en-US" altLang="zh-CN" baseline="-25000" dirty="0" smtClean="0"/>
              <a:t>0</a:t>
            </a:r>
            <a:r>
              <a:rPr kumimoji="0" lang="en-US" altLang="zh-CN" dirty="0" smtClean="0"/>
              <a:t>, K</a:t>
            </a:r>
            <a:r>
              <a:rPr kumimoji="0" lang="en-US" altLang="zh-CN" baseline="-25000" dirty="0" smtClean="0"/>
              <a:t>1</a:t>
            </a:r>
            <a:r>
              <a:rPr kumimoji="0" lang="en-US" altLang="zh-CN" dirty="0" smtClean="0"/>
              <a:t>(D</a:t>
            </a:r>
            <a:r>
              <a:rPr kumimoji="0" lang="en-US" altLang="zh-CN" baseline="-25000" dirty="0" smtClean="0"/>
              <a:t>1</a:t>
            </a:r>
            <a:r>
              <a:rPr kumimoji="0" lang="en-US" altLang="zh-CN" dirty="0" smtClean="0"/>
              <a:t>), A</a:t>
            </a:r>
            <a:r>
              <a:rPr kumimoji="0" lang="en-US" altLang="zh-CN" baseline="-25000" dirty="0" smtClean="0"/>
              <a:t>1</a:t>
            </a:r>
            <a:r>
              <a:rPr kumimoji="0" lang="en-US" altLang="zh-CN" dirty="0" smtClean="0"/>
              <a:t>, K</a:t>
            </a:r>
            <a:r>
              <a:rPr kumimoji="0" lang="en-US" altLang="zh-CN" baseline="-25000" dirty="0" smtClean="0"/>
              <a:t>2</a:t>
            </a:r>
            <a:r>
              <a:rPr kumimoji="0" lang="en-US" altLang="zh-CN" dirty="0" smtClean="0"/>
              <a:t>(D</a:t>
            </a:r>
            <a:r>
              <a:rPr kumimoji="0" lang="en-US" altLang="zh-CN" baseline="-25000" dirty="0" smtClean="0"/>
              <a:t>2</a:t>
            </a:r>
            <a:r>
              <a:rPr kumimoji="0" lang="en-US" altLang="zh-CN" dirty="0" smtClean="0"/>
              <a:t>), A</a:t>
            </a:r>
            <a:r>
              <a:rPr kumimoji="0" lang="en-US" altLang="zh-CN" baseline="-25000" dirty="0" smtClean="0"/>
              <a:t>2</a:t>
            </a:r>
            <a:r>
              <a:rPr kumimoji="0" lang="en-US" altLang="zh-CN" dirty="0" smtClean="0"/>
              <a:t>, …, </a:t>
            </a:r>
            <a:r>
              <a:rPr kumimoji="0" lang="en-US" altLang="zh-CN" dirty="0" err="1" smtClean="0"/>
              <a:t>K</a:t>
            </a:r>
            <a:r>
              <a:rPr kumimoji="0" lang="en-US" altLang="zh-CN" baseline="-25000" dirty="0" err="1" smtClean="0"/>
              <a:t>n</a:t>
            </a:r>
            <a:r>
              <a:rPr kumimoji="0" lang="en-US" altLang="zh-CN" dirty="0" smtClean="0"/>
              <a:t>(</a:t>
            </a:r>
            <a:r>
              <a:rPr kumimoji="0" lang="en-US" altLang="zh-CN" dirty="0" err="1" smtClean="0"/>
              <a:t>D</a:t>
            </a:r>
            <a:r>
              <a:rPr kumimoji="0" lang="en-US" altLang="zh-CN" baseline="-25000" dirty="0" err="1" smtClean="0"/>
              <a:t>n</a:t>
            </a:r>
            <a:r>
              <a:rPr kumimoji="0" lang="en-US" altLang="zh-CN" dirty="0" smtClean="0"/>
              <a:t>), A</a:t>
            </a:r>
            <a:r>
              <a:rPr kumimoji="0" lang="en-US" altLang="zh-CN" baseline="-25000" dirty="0" smtClean="0"/>
              <a:t>n</a:t>
            </a:r>
            <a:r>
              <a:rPr kumimoji="0" lang="en-US" altLang="zh-CN" dirty="0" smtClean="0"/>
              <a:t>)</a:t>
            </a:r>
            <a:endParaRPr kumimoji="0" lang="zh-CN" altLang="en-US" dirty="0" smtClean="0"/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altLang="zh-CN" dirty="0" smtClean="0">
                <a:solidFill>
                  <a:srgbClr val="FF0000"/>
                </a:solidFill>
              </a:rPr>
              <a:t> </a:t>
            </a:r>
            <a:r>
              <a:rPr kumimoji="0" lang="zh-CN" altLang="en-US" dirty="0">
                <a:solidFill>
                  <a:srgbClr val="FF0000"/>
                </a:solidFill>
              </a:rPr>
              <a:t>性质</a:t>
            </a:r>
            <a:r>
              <a:rPr kumimoji="0" lang="en-US" altLang="zh-CN" dirty="0">
                <a:solidFill>
                  <a:srgbClr val="FF0000"/>
                </a:solidFill>
              </a:rPr>
              <a:t>1</a:t>
            </a:r>
            <a:r>
              <a:rPr kumimoji="0" lang="zh-CN" altLang="en-US" dirty="0">
                <a:solidFill>
                  <a:srgbClr val="FF0000"/>
                </a:solidFill>
              </a:rPr>
              <a:t>：</a:t>
            </a:r>
            <a:r>
              <a:rPr kumimoji="0" lang="zh-CN" altLang="en-US" dirty="0"/>
              <a:t>每个结点有 </a:t>
            </a:r>
            <a:r>
              <a:rPr kumimoji="0" lang="en-US" altLang="zh-CN" dirty="0"/>
              <a:t>n </a:t>
            </a:r>
            <a:r>
              <a:rPr kumimoji="0" lang="zh-CN" altLang="en-US" dirty="0"/>
              <a:t>个关键字； </a:t>
            </a:r>
            <a:r>
              <a:rPr kumimoji="0" lang="en-US" altLang="zh-CN" dirty="0"/>
              <a:t>n </a:t>
            </a:r>
            <a:r>
              <a:rPr kumimoji="0" lang="zh-CN" altLang="en-US" dirty="0"/>
              <a:t>个指向记录的指针 </a:t>
            </a:r>
            <a:r>
              <a:rPr kumimoji="0" lang="en-US" altLang="zh-CN" dirty="0"/>
              <a:t>Di</a:t>
            </a:r>
            <a:r>
              <a:rPr kumimoji="0" lang="zh-CN" altLang="en-US" dirty="0"/>
              <a:t>；</a:t>
            </a:r>
            <a:r>
              <a:rPr kumimoji="0" lang="en-US" altLang="zh-CN" dirty="0"/>
              <a:t>n+1 </a:t>
            </a:r>
            <a:r>
              <a:rPr kumimoji="0" lang="zh-CN" altLang="en-US" dirty="0"/>
              <a:t>个指向子树的指针 </a:t>
            </a:r>
            <a:r>
              <a:rPr kumimoji="0" lang="en-US" altLang="zh-CN" dirty="0"/>
              <a:t>Ai</a:t>
            </a:r>
            <a:r>
              <a:rPr kumimoji="0" lang="zh-CN" altLang="en-US" dirty="0" smtClean="0"/>
              <a:t>；</a:t>
            </a:r>
            <a:endParaRPr kumimoji="0" lang="en-US" altLang="zh-CN" dirty="0" smtClean="0"/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5143500" y="1773238"/>
            <a:ext cx="3786188" cy="5238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小于树的阶</a:t>
            </a:r>
            <a:r>
              <a:rPr lang="en-US" altLang="zh-CN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9110" y="2353455"/>
            <a:ext cx="1440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阶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27796" y="2063293"/>
            <a:ext cx="8142350" cy="2351949"/>
            <a:chOff x="864827" y="1356476"/>
            <a:chExt cx="8142350" cy="2351949"/>
          </a:xfrm>
        </p:grpSpPr>
        <p:sp>
          <p:nvSpPr>
            <p:cNvPr id="11" name="Oval 2"/>
            <p:cNvSpPr>
              <a:spLocks noChangeArrowheads="1"/>
            </p:cNvSpPr>
            <p:nvPr/>
          </p:nvSpPr>
          <p:spPr bwMode="auto">
            <a:xfrm>
              <a:off x="4345335" y="1430362"/>
              <a:ext cx="933450" cy="3968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3"/>
            <p:cNvSpPr>
              <a:spLocks noChangeArrowheads="1"/>
            </p:cNvSpPr>
            <p:nvPr/>
          </p:nvSpPr>
          <p:spPr bwMode="auto">
            <a:xfrm>
              <a:off x="2275706" y="2222525"/>
              <a:ext cx="933450" cy="3968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6412260" y="2222525"/>
              <a:ext cx="1666875" cy="3968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864827" y="3015481"/>
              <a:ext cx="1400176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2942456" y="3016275"/>
              <a:ext cx="2133600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5364088" y="3016275"/>
              <a:ext cx="1266825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6948264" y="3016275"/>
              <a:ext cx="600075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7740352" y="3016275"/>
              <a:ext cx="1266825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2771800" y="1628800"/>
              <a:ext cx="1773560" cy="593725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5974778" y="2420962"/>
              <a:ext cx="704181" cy="594519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7241603" y="2419376"/>
              <a:ext cx="8013" cy="596106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7879110" y="2420962"/>
              <a:ext cx="600075" cy="595313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009131" y="2420962"/>
              <a:ext cx="1000125" cy="595313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8093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42759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5497438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5997501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6497563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7014939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7460257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7873702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8373764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8873827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37425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32091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064978" y="3212331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1564915" y="3212331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1064852" y="3212331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1598252" y="2420963"/>
              <a:ext cx="877476" cy="594518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5112097" y="1627212"/>
              <a:ext cx="2100263" cy="595313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4543537" y="1356476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50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2462798" y="2175520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15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1034396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1497092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5494279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56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5957570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62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7878759" y="2947219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89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8350164" y="2947219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 smtClean="0"/>
                <a:t>96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3195605" y="2945631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20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3742740" y="2945631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26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4250701" y="2956473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43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6977498" y="2926581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78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6664531" y="2152675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71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7300871" y="2144737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84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69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6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6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1" grpId="0" build="p" animBg="1"/>
      <p:bldP spid="336902" grpId="0" animBg="1"/>
      <p:bldP spid="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E5C36-11F6-4887-BE82-84EF98E1AB04}" type="slidenum">
              <a:rPr lang="en-US" altLang="zh-CN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55576" y="458179"/>
            <a:ext cx="8642350" cy="2520950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性质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</a:p>
          <a:p>
            <a:pPr lvl="1" eaLnBrk="1" hangingPunct="1"/>
            <a:r>
              <a:rPr lang="zh-CN" altLang="en-US" dirty="0" smtClean="0"/>
              <a:t>每个结点中的多个关键字均自小至大有序排列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即：</a:t>
            </a:r>
            <a:r>
              <a:rPr lang="en-US" altLang="zh-CN" dirty="0" smtClean="0"/>
              <a:t>K1&lt; K2 &lt; … &lt; </a:t>
            </a:r>
            <a:r>
              <a:rPr lang="en-US" altLang="zh-CN" dirty="0" err="1" smtClean="0"/>
              <a:t>Kn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；</a:t>
            </a:r>
          </a:p>
          <a:p>
            <a:pPr lvl="1" eaLnBrk="1" hangingPunct="1"/>
            <a:r>
              <a:rPr lang="zh-CN" altLang="en-US" dirty="0" smtClean="0"/>
              <a:t>指针</a:t>
            </a:r>
            <a:r>
              <a:rPr lang="en-US" altLang="zh-CN" dirty="0" smtClean="0"/>
              <a:t>Ai-1 </a:t>
            </a:r>
            <a:r>
              <a:rPr lang="zh-CN" altLang="en-US" dirty="0" smtClean="0"/>
              <a:t>所指子树上所有关键字均小于</a:t>
            </a:r>
            <a:r>
              <a:rPr lang="en-US" altLang="zh-CN" dirty="0" smtClean="0"/>
              <a:t>Ki  </a:t>
            </a:r>
            <a:r>
              <a:rPr lang="zh-CN" altLang="en-US" dirty="0" smtClean="0"/>
              <a:t>；</a:t>
            </a:r>
          </a:p>
          <a:p>
            <a:pPr lvl="1" eaLnBrk="1" hangingPunct="1"/>
            <a:r>
              <a:rPr lang="zh-CN" altLang="en-US" dirty="0" smtClean="0"/>
              <a:t>指针</a:t>
            </a:r>
            <a:r>
              <a:rPr lang="en-US" altLang="zh-CN" dirty="0" smtClean="0"/>
              <a:t>Ai </a:t>
            </a:r>
            <a:r>
              <a:rPr lang="zh-CN" altLang="en-US" dirty="0" smtClean="0"/>
              <a:t>所指子树上所有关键字均大于</a:t>
            </a:r>
            <a:r>
              <a:rPr lang="en-US" altLang="zh-CN" dirty="0" smtClean="0"/>
              <a:t>Ki  </a:t>
            </a:r>
            <a:r>
              <a:rPr lang="zh-CN" altLang="en-US" dirty="0" smtClean="0"/>
              <a:t>；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44450" y="3499830"/>
            <a:ext cx="8142350" cy="2351949"/>
            <a:chOff x="864827" y="1356476"/>
            <a:chExt cx="8142350" cy="2351949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4345335" y="1430362"/>
              <a:ext cx="933450" cy="3968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2275706" y="2222525"/>
              <a:ext cx="933450" cy="3968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6412260" y="2222525"/>
              <a:ext cx="1666875" cy="3968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864827" y="3015481"/>
              <a:ext cx="1400176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942456" y="3016275"/>
              <a:ext cx="2133600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5364088" y="3016275"/>
              <a:ext cx="1266825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6948264" y="3016275"/>
              <a:ext cx="600075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740352" y="3016275"/>
              <a:ext cx="1266825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2771800" y="1628800"/>
              <a:ext cx="1773560" cy="593725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5974778" y="2420962"/>
              <a:ext cx="704181" cy="594519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7241603" y="2419376"/>
              <a:ext cx="8013" cy="596106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7879110" y="2420962"/>
              <a:ext cx="600075" cy="595313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009131" y="2420962"/>
              <a:ext cx="1000125" cy="595313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093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2759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5497438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5997501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6497563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7014939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7460257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7873702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8373764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8873827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7425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32091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2064978" y="3212331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564915" y="3212331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1064852" y="3212331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1598252" y="2420963"/>
              <a:ext cx="877476" cy="594518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112097" y="1627212"/>
              <a:ext cx="2100263" cy="595313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4543537" y="1356476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50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2462798" y="2175520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15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1034396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1497092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5494279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56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5957570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62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7878759" y="2947219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89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8350164" y="2947219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 smtClean="0"/>
                <a:t>96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3195605" y="2945631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20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3742740" y="2945631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26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4250701" y="2956473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43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6977498" y="2926581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78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6664531" y="2152675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71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7300871" y="2144737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84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51" name="TextBox 1"/>
          <p:cNvSpPr txBox="1"/>
          <p:nvPr/>
        </p:nvSpPr>
        <p:spPr>
          <a:xfrm>
            <a:off x="328426" y="3587453"/>
            <a:ext cx="1440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阶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40188-4DA3-411D-80BD-564E8E0DFE4A}" type="slidenum">
              <a:rPr lang="en-US" altLang="zh-CN"/>
              <a:pPr>
                <a:defRPr/>
              </a:pPr>
              <a:t>98</a:t>
            </a:fld>
            <a:endParaRPr lang="en-US" altLang="zh-CN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620688"/>
            <a:ext cx="8642350" cy="2665412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性质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</a:p>
          <a:p>
            <a:pPr lvl="1" eaLnBrk="1" hangingPunct="1"/>
            <a:r>
              <a:rPr lang="zh-CN" altLang="en-US" dirty="0" smtClean="0"/>
              <a:t>树中所有叶子结点均在树中的同一层次上；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根结点</a:t>
            </a:r>
            <a:r>
              <a:rPr lang="zh-CN" altLang="en-US" dirty="0" smtClean="0"/>
              <a:t>或为空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或至少含有两棵子树；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其余所有结点</a:t>
            </a:r>
            <a:r>
              <a:rPr lang="zh-CN" altLang="en-US" dirty="0" smtClean="0"/>
              <a:t>均至少含有</a:t>
            </a:r>
            <a:r>
              <a:rPr kumimoji="1" lang="zh-CN" altLang="en-US" dirty="0" smtClean="0">
                <a:sym typeface="Symbol" pitchFamily="18" charset="2"/>
              </a:rPr>
              <a:t></a:t>
            </a:r>
            <a:r>
              <a:rPr kumimoji="1" lang="en-US" altLang="zh-CN" dirty="0" smtClean="0"/>
              <a:t>m/2</a:t>
            </a:r>
            <a:r>
              <a:rPr kumimoji="1" lang="en-US" altLang="zh-CN" dirty="0" smtClean="0">
                <a:sym typeface="Symbol" pitchFamily="18" charset="2"/>
              </a:rPr>
              <a:t></a:t>
            </a:r>
            <a:r>
              <a:rPr lang="zh-CN" altLang="en-US" dirty="0" smtClean="0"/>
              <a:t>棵子树</a:t>
            </a:r>
            <a:r>
              <a:rPr lang="en-US" altLang="zh-CN" dirty="0" smtClean="0"/>
              <a:t>, </a:t>
            </a:r>
            <a:r>
              <a:rPr lang="zh-CN" altLang="en-US" dirty="0" smtClean="0"/>
              <a:t>至多含有 </a:t>
            </a:r>
            <a:r>
              <a:rPr lang="en-US" altLang="zh-CN" dirty="0" smtClean="0"/>
              <a:t>m </a:t>
            </a:r>
            <a:r>
              <a:rPr lang="zh-CN" altLang="en-US" dirty="0" smtClean="0"/>
              <a:t>棵子树；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544450" y="3499830"/>
            <a:ext cx="8142350" cy="2351949"/>
            <a:chOff x="864827" y="1356476"/>
            <a:chExt cx="8142350" cy="2351949"/>
          </a:xfrm>
        </p:grpSpPr>
        <p:sp>
          <p:nvSpPr>
            <p:cNvPr id="53" name="Oval 2"/>
            <p:cNvSpPr>
              <a:spLocks noChangeArrowheads="1"/>
            </p:cNvSpPr>
            <p:nvPr/>
          </p:nvSpPr>
          <p:spPr bwMode="auto">
            <a:xfrm>
              <a:off x="4345335" y="1430362"/>
              <a:ext cx="933450" cy="3968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3"/>
            <p:cNvSpPr>
              <a:spLocks noChangeArrowheads="1"/>
            </p:cNvSpPr>
            <p:nvPr/>
          </p:nvSpPr>
          <p:spPr bwMode="auto">
            <a:xfrm>
              <a:off x="2275706" y="2222525"/>
              <a:ext cx="933450" cy="3968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6412260" y="2222525"/>
              <a:ext cx="1666875" cy="3968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864827" y="3015481"/>
              <a:ext cx="1400176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2942456" y="3016275"/>
              <a:ext cx="2133600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5364088" y="3016275"/>
              <a:ext cx="1266825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6948264" y="3016275"/>
              <a:ext cx="600075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9"/>
            <p:cNvSpPr>
              <a:spLocks noChangeArrowheads="1"/>
            </p:cNvSpPr>
            <p:nvPr/>
          </p:nvSpPr>
          <p:spPr bwMode="auto">
            <a:xfrm>
              <a:off x="7740352" y="3016275"/>
              <a:ext cx="1266825" cy="3952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2771800" y="1628800"/>
              <a:ext cx="1773560" cy="593725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5974778" y="2420962"/>
              <a:ext cx="704181" cy="594519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 flipH="1">
              <a:off x="7241603" y="2419376"/>
              <a:ext cx="8013" cy="596106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>
              <a:off x="7879110" y="2420962"/>
              <a:ext cx="600075" cy="595313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14"/>
            <p:cNvSpPr>
              <a:spLocks noChangeShapeType="1"/>
            </p:cNvSpPr>
            <p:nvPr/>
          </p:nvSpPr>
          <p:spPr bwMode="auto">
            <a:xfrm>
              <a:off x="3009131" y="2420962"/>
              <a:ext cx="1000125" cy="595313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48093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>
              <a:off x="42759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5497438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5997501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19"/>
            <p:cNvSpPr>
              <a:spLocks noChangeShapeType="1"/>
            </p:cNvSpPr>
            <p:nvPr/>
          </p:nvSpPr>
          <p:spPr bwMode="auto">
            <a:xfrm>
              <a:off x="6497563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7014939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7460257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7873702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8373764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Line 24"/>
            <p:cNvSpPr>
              <a:spLocks noChangeShapeType="1"/>
            </p:cNvSpPr>
            <p:nvPr/>
          </p:nvSpPr>
          <p:spPr bwMode="auto">
            <a:xfrm>
              <a:off x="8873827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37425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>
              <a:off x="3209156" y="3213125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>
              <a:off x="2064978" y="3212331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28"/>
            <p:cNvSpPr>
              <a:spLocks noChangeShapeType="1"/>
            </p:cNvSpPr>
            <p:nvPr/>
          </p:nvSpPr>
          <p:spPr bwMode="auto">
            <a:xfrm>
              <a:off x="1564915" y="3212331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>
              <a:off x="1064852" y="3212331"/>
              <a:ext cx="0" cy="4953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1598252" y="2420963"/>
              <a:ext cx="877476" cy="594518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Line 14"/>
            <p:cNvSpPr>
              <a:spLocks noChangeShapeType="1"/>
            </p:cNvSpPr>
            <p:nvPr/>
          </p:nvSpPr>
          <p:spPr bwMode="auto">
            <a:xfrm>
              <a:off x="5112097" y="1627212"/>
              <a:ext cx="2100263" cy="595313"/>
            </a:xfrm>
            <a:prstGeom prst="line">
              <a:avLst/>
            </a:prstGeom>
            <a:noFill/>
            <a:ln w="19050">
              <a:solidFill>
                <a:srgbClr val="66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4543537" y="1356476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50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2462798" y="2175520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15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1034396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1497092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5494279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56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8" name="椭圆 87"/>
            <p:cNvSpPr/>
            <p:nvPr/>
          </p:nvSpPr>
          <p:spPr bwMode="auto">
            <a:xfrm>
              <a:off x="5957570" y="2967608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62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9" name="椭圆 88"/>
            <p:cNvSpPr/>
            <p:nvPr/>
          </p:nvSpPr>
          <p:spPr bwMode="auto">
            <a:xfrm>
              <a:off x="7878759" y="2947219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89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8350164" y="2947219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 smtClean="0"/>
                <a:t>96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3195605" y="2945631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20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3742740" y="2945631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26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4250701" y="2956473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43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>
              <a:off x="6977498" y="2926581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78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5" name="椭圆 94"/>
            <p:cNvSpPr/>
            <p:nvPr/>
          </p:nvSpPr>
          <p:spPr bwMode="auto">
            <a:xfrm>
              <a:off x="6664531" y="2152675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71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7300871" y="2144737"/>
              <a:ext cx="533400" cy="5334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84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97" name="TextBox 1"/>
          <p:cNvSpPr txBox="1"/>
          <p:nvPr/>
        </p:nvSpPr>
        <p:spPr>
          <a:xfrm>
            <a:off x="328426" y="3587453"/>
            <a:ext cx="1440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阶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bldLvl="2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4C1E1-FD3C-4CC7-9C57-B34A3FC9FCF1}" type="slidenum">
              <a:rPr lang="en-US" altLang="zh-CN"/>
              <a:pPr>
                <a:defRPr/>
              </a:pPr>
              <a:t>99</a:t>
            </a:fld>
            <a:endParaRPr lang="en-US" altLang="zh-CN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树的查找过程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基本过程</a:t>
            </a:r>
          </a:p>
          <a:p>
            <a:pPr lvl="1" eaLnBrk="1" hangingPunct="1"/>
            <a:r>
              <a:rPr lang="zh-CN" altLang="en-US" dirty="0" smtClean="0"/>
              <a:t>从根结点出发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沿指针搜索结点</a:t>
            </a:r>
            <a:r>
              <a:rPr lang="zh-CN" altLang="en-US" dirty="0" smtClean="0"/>
              <a:t>和在</a:t>
            </a:r>
            <a:r>
              <a:rPr lang="zh-CN" altLang="en-US" dirty="0" smtClean="0">
                <a:solidFill>
                  <a:srgbClr val="FF0000"/>
                </a:solidFill>
              </a:rPr>
              <a:t>结点内进行顺序（或折半）查找</a:t>
            </a:r>
            <a:r>
              <a:rPr lang="zh-CN" altLang="en-US" dirty="0" smtClean="0"/>
              <a:t> 两个过程</a:t>
            </a:r>
            <a:r>
              <a:rPr lang="zh-CN" altLang="en-US" dirty="0" smtClean="0">
                <a:solidFill>
                  <a:srgbClr val="A50021"/>
                </a:solidFill>
              </a:rPr>
              <a:t>交叉</a:t>
            </a:r>
            <a:r>
              <a:rPr lang="zh-CN" altLang="en-US" dirty="0" smtClean="0"/>
              <a:t>进行。</a:t>
            </a:r>
          </a:p>
          <a:p>
            <a:pPr lvl="1" eaLnBrk="1" hangingPunct="1"/>
            <a:r>
              <a:rPr lang="zh-CN" altLang="en-US" dirty="0" smtClean="0"/>
              <a:t>若查找成功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则返回指向被查关键字所在</a:t>
            </a:r>
            <a:r>
              <a:rPr lang="zh-CN" altLang="en-US" dirty="0" smtClean="0">
                <a:solidFill>
                  <a:srgbClr val="FF0000"/>
                </a:solidFill>
              </a:rPr>
              <a:t>结点的指针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关键字在结点中的位置</a:t>
            </a:r>
            <a:r>
              <a:rPr lang="zh-CN" altLang="en-US" dirty="0" smtClean="0"/>
              <a:t>；</a:t>
            </a:r>
          </a:p>
          <a:p>
            <a:pPr lvl="1" eaLnBrk="1" hangingPunct="1"/>
            <a:r>
              <a:rPr lang="zh-CN" altLang="en-US" dirty="0" smtClean="0"/>
              <a:t>若查找不成功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则可以</a:t>
            </a:r>
            <a:r>
              <a:rPr lang="zh-CN" altLang="en-US" dirty="0" smtClean="0">
                <a:solidFill>
                  <a:srgbClr val="FF0000"/>
                </a:solidFill>
              </a:rPr>
              <a:t>返回插入位置</a:t>
            </a:r>
            <a:r>
              <a:rPr lang="zh-CN" altLang="en-US" dirty="0" smtClean="0"/>
              <a:t>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在查找不成功之后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可以进行插入。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Hill">
  <a:themeElements>
    <a:clrScheme name="BlueHill 9">
      <a:dk1>
        <a:srgbClr val="000000"/>
      </a:dk1>
      <a:lt1>
        <a:srgbClr val="FFFFFF"/>
      </a:lt1>
      <a:dk2>
        <a:srgbClr val="FFFFAF"/>
      </a:dk2>
      <a:lt2>
        <a:srgbClr val="676597"/>
      </a:lt2>
      <a:accent1>
        <a:srgbClr val="66CCFF"/>
      </a:accent1>
      <a:accent2>
        <a:srgbClr val="CCECFF"/>
      </a:accent2>
      <a:accent3>
        <a:srgbClr val="FFFFFF"/>
      </a:accent3>
      <a:accent4>
        <a:srgbClr val="000000"/>
      </a:accent4>
      <a:accent5>
        <a:srgbClr val="B8E2FF"/>
      </a:accent5>
      <a:accent6>
        <a:srgbClr val="B9D6E7"/>
      </a:accent6>
      <a:hlink>
        <a:srgbClr val="6600CC"/>
      </a:hlink>
      <a:folHlink>
        <a:srgbClr val="008080"/>
      </a:folHlink>
    </a:clrScheme>
    <a:fontScheme name="BlueHil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ueHill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Moutain-Purple</Template>
  <TotalTime>14059</TotalTime>
  <Words>11975</Words>
  <Application>Microsoft Office PowerPoint</Application>
  <PresentationFormat>全屏显示(4:3)</PresentationFormat>
  <Paragraphs>2868</Paragraphs>
  <Slides>162</Slides>
  <Notes>11</Notes>
  <HiddenSlides>7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162</vt:i4>
      </vt:variant>
    </vt:vector>
  </HeadingPairs>
  <TitlesOfParts>
    <vt:vector size="181" baseType="lpstr">
      <vt:lpstr>Arial Unicode MS</vt:lpstr>
      <vt:lpstr>黑体</vt:lpstr>
      <vt:lpstr>华文楷体</vt:lpstr>
      <vt:lpstr>华文新魏</vt:lpstr>
      <vt:lpstr>楷体_GB2312</vt:lpstr>
      <vt:lpstr>隶书</vt:lpstr>
      <vt:lpstr>宋体</vt:lpstr>
      <vt:lpstr>Arial</vt:lpstr>
      <vt:lpstr>Calibri</vt:lpstr>
      <vt:lpstr>Cambria Math</vt:lpstr>
      <vt:lpstr>Monotype Sorts</vt:lpstr>
      <vt:lpstr>Symbol</vt:lpstr>
      <vt:lpstr>Times New Roman</vt:lpstr>
      <vt:lpstr>Wingdings</vt:lpstr>
      <vt:lpstr>Wingdings 2</vt:lpstr>
      <vt:lpstr>BlueHill</vt:lpstr>
      <vt:lpstr>公式</vt:lpstr>
      <vt:lpstr>文档</vt:lpstr>
      <vt:lpstr>Equation</vt:lpstr>
      <vt:lpstr>第九章 查找</vt:lpstr>
      <vt:lpstr>什么是查找表</vt:lpstr>
      <vt:lpstr>什么是查找表</vt:lpstr>
      <vt:lpstr>什么是关键字？</vt:lpstr>
      <vt:lpstr>查找</vt:lpstr>
      <vt:lpstr>查找方法评价</vt:lpstr>
      <vt:lpstr>如何进行查找？</vt:lpstr>
      <vt:lpstr>PowerPoint 演示文稿</vt:lpstr>
      <vt:lpstr>本章内容</vt:lpstr>
      <vt:lpstr>9.1  静态查找表</vt:lpstr>
      <vt:lpstr>PowerPoint 演示文稿</vt:lpstr>
      <vt:lpstr>PowerPoint 演示文稿</vt:lpstr>
      <vt:lpstr>9.1.1静态查找表</vt:lpstr>
      <vt:lpstr>9.1.1 顺序查找表</vt:lpstr>
      <vt:lpstr>PowerPoint 演示文稿</vt:lpstr>
      <vt:lpstr>PowerPoint 演示文稿</vt:lpstr>
      <vt:lpstr>PowerPoint 演示文稿</vt:lpstr>
      <vt:lpstr>顺序查找的时间性能分析</vt:lpstr>
      <vt:lpstr>顺序查找的时间性能分析</vt:lpstr>
      <vt:lpstr>顺序查找的时间性能分析</vt:lpstr>
      <vt:lpstr>顺序查找的特点</vt:lpstr>
      <vt:lpstr>9.1.2 有序查找表</vt:lpstr>
      <vt:lpstr>PowerPoint 演示文稿</vt:lpstr>
      <vt:lpstr>PowerPoint 演示文稿</vt:lpstr>
      <vt:lpstr>PowerPoint 演示文稿</vt:lpstr>
      <vt:lpstr>分析折半查找的平均查找长度</vt:lpstr>
      <vt:lpstr>分析折半查找的平均查找长度</vt:lpstr>
      <vt:lpstr>PowerPoint 演示文稿</vt:lpstr>
      <vt:lpstr> 折半查找的特点</vt:lpstr>
      <vt:lpstr>其它顺序查找方法</vt:lpstr>
      <vt:lpstr>斐波那契查找</vt:lpstr>
      <vt:lpstr>其它顺序查找方法</vt:lpstr>
      <vt:lpstr>静态搜索树</vt:lpstr>
      <vt:lpstr>PowerPoint 演示文稿</vt:lpstr>
      <vt:lpstr>静态搜索树</vt:lpstr>
      <vt:lpstr>9.1.3 索引顺序表的查找</vt:lpstr>
      <vt:lpstr>9.1.3 索引顺序表的查找</vt:lpstr>
      <vt:lpstr>9.1 静态查找表</vt:lpstr>
      <vt:lpstr>9.2 动态查找树表</vt:lpstr>
      <vt:lpstr>9.2.1 二叉排序树</vt:lpstr>
      <vt:lpstr>9.2.1 二叉排序树</vt:lpstr>
      <vt:lpstr>PowerPoint 演示文稿</vt:lpstr>
      <vt:lpstr>2－二叉排序树的查找算法</vt:lpstr>
      <vt:lpstr>PowerPoint 演示文稿</vt:lpstr>
      <vt:lpstr>2－二叉排序树的查找算法</vt:lpstr>
      <vt:lpstr>2－二叉排序树的查找算法</vt:lpstr>
      <vt:lpstr>3－二叉排序树的插入算法</vt:lpstr>
      <vt:lpstr>3－二叉排序树的插入算法</vt:lpstr>
      <vt:lpstr>3－二叉排序树的插入算法</vt:lpstr>
      <vt:lpstr>3－二叉排序树的插入算法</vt:lpstr>
      <vt:lpstr>PowerPoint 演示文稿</vt:lpstr>
      <vt:lpstr>PowerPoint 演示文稿</vt:lpstr>
      <vt:lpstr>PowerPoint 演示文稿</vt:lpstr>
      <vt:lpstr>PowerPoint 演示文稿</vt:lpstr>
      <vt:lpstr>4-二叉排序树的删除算法</vt:lpstr>
      <vt:lpstr>PowerPoint 演示文稿</vt:lpstr>
      <vt:lpstr>PowerPoint 演示文稿</vt:lpstr>
      <vt:lpstr>PowerPoint 演示文稿</vt:lpstr>
      <vt:lpstr>4-二叉排序树的删除算法</vt:lpstr>
      <vt:lpstr>4-二叉排序树的删除算法</vt:lpstr>
      <vt:lpstr>PowerPoint 演示文稿</vt:lpstr>
      <vt:lpstr>PowerPoint 演示文稿</vt:lpstr>
      <vt:lpstr>PowerPoint 演示文稿</vt:lpstr>
      <vt:lpstr>5．查找性能的分析</vt:lpstr>
      <vt:lpstr>PowerPoint 演示文稿</vt:lpstr>
      <vt:lpstr>二叉排序树查找的特点</vt:lpstr>
      <vt:lpstr>二叉排序树查找的特点</vt:lpstr>
      <vt:lpstr>9.2.2 平衡二叉树</vt:lpstr>
      <vt:lpstr>2－构造平衡二叉树</vt:lpstr>
      <vt:lpstr>PowerPoint 演示文稿</vt:lpstr>
      <vt:lpstr>PowerPoint 演示文稿</vt:lpstr>
      <vt:lpstr>二叉排序树的平衡旋转</vt:lpstr>
      <vt:lpstr>LL型平衡旋转</vt:lpstr>
      <vt:lpstr>RR型平衡旋转</vt:lpstr>
      <vt:lpstr>LR型平衡旋转</vt:lpstr>
      <vt:lpstr>LR型平衡旋转</vt:lpstr>
      <vt:lpstr>RL型平衡旋转</vt:lpstr>
      <vt:lpstr>RL型平衡旋转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平衡二叉树查找分析</vt:lpstr>
      <vt:lpstr>9.2.3 B - 树</vt:lpstr>
      <vt:lpstr>9.2.3 B - 树</vt:lpstr>
      <vt:lpstr>硬盘的基本结构</vt:lpstr>
      <vt:lpstr>硬盘的基本结构</vt:lpstr>
      <vt:lpstr>PowerPoint 演示文稿</vt:lpstr>
      <vt:lpstr>9.2.3 B - 树</vt:lpstr>
      <vt:lpstr>PowerPoint 演示文稿</vt:lpstr>
      <vt:lpstr>PowerPoint 演示文稿</vt:lpstr>
      <vt:lpstr>2）B-树的查找过程</vt:lpstr>
      <vt:lpstr>3）B－树的插入过程</vt:lpstr>
      <vt:lpstr>PowerPoint 演示文稿</vt:lpstr>
      <vt:lpstr>PowerPoint 演示文稿</vt:lpstr>
      <vt:lpstr>PowerPoint 演示文稿</vt:lpstr>
      <vt:lpstr>4）B－树的删除过程</vt:lpstr>
      <vt:lpstr>4）B－树的删除过程</vt:lpstr>
      <vt:lpstr>4）B－树的删除过程</vt:lpstr>
      <vt:lpstr>4）B－树的删除过程</vt:lpstr>
      <vt:lpstr>4）B-树的删除过程</vt:lpstr>
      <vt:lpstr>4）B-树的删除过程</vt:lpstr>
      <vt:lpstr>5）B-树查找性能分析</vt:lpstr>
      <vt:lpstr>5）B-树查找性能分析</vt:lpstr>
      <vt:lpstr>PowerPoint 演示文稿</vt:lpstr>
      <vt:lpstr>6) B+树</vt:lpstr>
      <vt:lpstr>6) B+树</vt:lpstr>
      <vt:lpstr>6) B+树</vt:lpstr>
      <vt:lpstr>6) B+树</vt:lpstr>
      <vt:lpstr>B-树B+树在索引文件中的应用</vt:lpstr>
      <vt:lpstr>B-树在索引文件中的应用</vt:lpstr>
      <vt:lpstr>PowerPoint 演示文稿</vt:lpstr>
      <vt:lpstr>PowerPoint 演示文稿</vt:lpstr>
      <vt:lpstr>其它搜索树</vt:lpstr>
      <vt:lpstr>PowerPoint 演示文稿</vt:lpstr>
      <vt:lpstr>其它搜索树</vt:lpstr>
      <vt:lpstr>PowerPoint 演示文稿</vt:lpstr>
      <vt:lpstr>9.3    哈希表</vt:lpstr>
      <vt:lpstr>PowerPoint 演示文稿</vt:lpstr>
      <vt:lpstr>9.3.1 什么是哈希函数</vt:lpstr>
      <vt:lpstr>PowerPoint 演示文稿</vt:lpstr>
      <vt:lpstr>什么是哈希函数</vt:lpstr>
      <vt:lpstr>什么是哈希表</vt:lpstr>
      <vt:lpstr>9.3.2 构造哈希函数的方法</vt:lpstr>
      <vt:lpstr>9.3.3 处理冲突的方法 </vt:lpstr>
      <vt:lpstr>1) 开放定址法</vt:lpstr>
      <vt:lpstr>1) 开放定址法</vt:lpstr>
      <vt:lpstr>PowerPoint 演示文稿</vt:lpstr>
      <vt:lpstr>PowerPoint 演示文稿</vt:lpstr>
      <vt:lpstr>2）再哈希法</vt:lpstr>
      <vt:lpstr>PowerPoint 演示文稿</vt:lpstr>
      <vt:lpstr>3） 链地址法</vt:lpstr>
      <vt:lpstr>3） 链地址法</vt:lpstr>
      <vt:lpstr>3）公共溢出区</vt:lpstr>
      <vt:lpstr>9.3.4  哈希表的查找</vt:lpstr>
      <vt:lpstr>§9.3.5 哈希表查找性能分析</vt:lpstr>
      <vt:lpstr>§9.3.5 哈希表查找性能分析</vt:lpstr>
      <vt:lpstr>§9.3.5 哈希表查找性能分析</vt:lpstr>
      <vt:lpstr>本章学习要点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</dc:title>
  <dc:creator>Gloria</dc:creator>
  <cp:lastModifiedBy>gloria</cp:lastModifiedBy>
  <cp:revision>961</cp:revision>
  <cp:lastPrinted>2015-11-30T09:30:51Z</cp:lastPrinted>
  <dcterms:created xsi:type="dcterms:W3CDTF">1999-05-31T10:27:02Z</dcterms:created>
  <dcterms:modified xsi:type="dcterms:W3CDTF">2020-12-02T14:45:44Z</dcterms:modified>
  <cp:category>course ware</cp:category>
</cp:coreProperties>
</file>