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6"/>
  </p:notesMasterIdLst>
  <p:handoutMasterIdLst>
    <p:handoutMasterId r:id="rId127"/>
  </p:handoutMasterIdLst>
  <p:sldIdLst>
    <p:sldId id="380" r:id="rId2"/>
    <p:sldId id="382" r:id="rId3"/>
    <p:sldId id="383" r:id="rId4"/>
    <p:sldId id="384" r:id="rId5"/>
    <p:sldId id="385" r:id="rId6"/>
    <p:sldId id="386" r:id="rId7"/>
    <p:sldId id="388" r:id="rId8"/>
    <p:sldId id="389" r:id="rId9"/>
    <p:sldId id="390" r:id="rId10"/>
    <p:sldId id="391" r:id="rId11"/>
    <p:sldId id="392" r:id="rId12"/>
    <p:sldId id="393" r:id="rId13"/>
    <p:sldId id="394" r:id="rId14"/>
    <p:sldId id="395" r:id="rId15"/>
    <p:sldId id="396" r:id="rId16"/>
    <p:sldId id="397" r:id="rId17"/>
    <p:sldId id="398" r:id="rId18"/>
    <p:sldId id="400" r:id="rId19"/>
    <p:sldId id="399" r:id="rId20"/>
    <p:sldId id="401" r:id="rId21"/>
    <p:sldId id="521" r:id="rId22"/>
    <p:sldId id="523" r:id="rId23"/>
    <p:sldId id="522" r:id="rId24"/>
    <p:sldId id="402" r:id="rId25"/>
    <p:sldId id="403" r:id="rId26"/>
    <p:sldId id="472" r:id="rId27"/>
    <p:sldId id="331" r:id="rId28"/>
    <p:sldId id="279" r:id="rId29"/>
    <p:sldId id="405" r:id="rId30"/>
    <p:sldId id="425" r:id="rId31"/>
    <p:sldId id="406" r:id="rId32"/>
    <p:sldId id="407" r:id="rId33"/>
    <p:sldId id="426" r:id="rId34"/>
    <p:sldId id="498" r:id="rId35"/>
    <p:sldId id="409" r:id="rId36"/>
    <p:sldId id="408" r:id="rId37"/>
    <p:sldId id="468" r:id="rId38"/>
    <p:sldId id="467" r:id="rId39"/>
    <p:sldId id="422" r:id="rId40"/>
    <p:sldId id="466" r:id="rId41"/>
    <p:sldId id="424" r:id="rId42"/>
    <p:sldId id="412" r:id="rId43"/>
    <p:sldId id="413" r:id="rId44"/>
    <p:sldId id="423" r:id="rId45"/>
    <p:sldId id="414" r:id="rId46"/>
    <p:sldId id="416" r:id="rId47"/>
    <p:sldId id="417" r:id="rId48"/>
    <p:sldId id="418" r:id="rId49"/>
    <p:sldId id="419" r:id="rId50"/>
    <p:sldId id="420" r:id="rId51"/>
    <p:sldId id="410" r:id="rId52"/>
    <p:sldId id="415" r:id="rId53"/>
    <p:sldId id="469" r:id="rId54"/>
    <p:sldId id="499" r:id="rId55"/>
    <p:sldId id="495" r:id="rId56"/>
    <p:sldId id="493" r:id="rId57"/>
    <p:sldId id="494" r:id="rId58"/>
    <p:sldId id="524" r:id="rId59"/>
    <p:sldId id="525" r:id="rId60"/>
    <p:sldId id="526" r:id="rId61"/>
    <p:sldId id="428" r:id="rId62"/>
    <p:sldId id="497" r:id="rId63"/>
    <p:sldId id="439" r:id="rId64"/>
    <p:sldId id="429" r:id="rId65"/>
    <p:sldId id="459" r:id="rId66"/>
    <p:sldId id="430" r:id="rId67"/>
    <p:sldId id="431" r:id="rId68"/>
    <p:sldId id="458" r:id="rId69"/>
    <p:sldId id="432" r:id="rId70"/>
    <p:sldId id="433" r:id="rId71"/>
    <p:sldId id="460" r:id="rId72"/>
    <p:sldId id="463" r:id="rId73"/>
    <p:sldId id="434" r:id="rId74"/>
    <p:sldId id="435" r:id="rId75"/>
    <p:sldId id="464" r:id="rId76"/>
    <p:sldId id="436" r:id="rId77"/>
    <p:sldId id="465" r:id="rId78"/>
    <p:sldId id="437" r:id="rId79"/>
    <p:sldId id="438" r:id="rId80"/>
    <p:sldId id="441" r:id="rId81"/>
    <p:sldId id="442" r:id="rId82"/>
    <p:sldId id="474" r:id="rId83"/>
    <p:sldId id="485" r:id="rId84"/>
    <p:sldId id="481" r:id="rId85"/>
    <p:sldId id="482" r:id="rId86"/>
    <p:sldId id="443" r:id="rId87"/>
    <p:sldId id="444" r:id="rId88"/>
    <p:sldId id="449" r:id="rId89"/>
    <p:sldId id="461" r:id="rId90"/>
    <p:sldId id="450" r:id="rId91"/>
    <p:sldId id="451" r:id="rId92"/>
    <p:sldId id="452" r:id="rId93"/>
    <p:sldId id="453" r:id="rId94"/>
    <p:sldId id="454" r:id="rId95"/>
    <p:sldId id="455" r:id="rId96"/>
    <p:sldId id="456" r:id="rId97"/>
    <p:sldId id="479" r:id="rId98"/>
    <p:sldId id="457" r:id="rId99"/>
    <p:sldId id="480" r:id="rId100"/>
    <p:sldId id="487" r:id="rId101"/>
    <p:sldId id="488" r:id="rId102"/>
    <p:sldId id="490" r:id="rId103"/>
    <p:sldId id="491" r:id="rId104"/>
    <p:sldId id="486" r:id="rId105"/>
    <p:sldId id="489" r:id="rId106"/>
    <p:sldId id="492" r:id="rId107"/>
    <p:sldId id="500" r:id="rId108"/>
    <p:sldId id="501" r:id="rId109"/>
    <p:sldId id="502" r:id="rId110"/>
    <p:sldId id="440" r:id="rId111"/>
    <p:sldId id="470" r:id="rId112"/>
    <p:sldId id="471" r:id="rId113"/>
    <p:sldId id="496" r:id="rId114"/>
    <p:sldId id="503" r:id="rId115"/>
    <p:sldId id="505" r:id="rId116"/>
    <p:sldId id="507" r:id="rId117"/>
    <p:sldId id="508" r:id="rId118"/>
    <p:sldId id="510" r:id="rId119"/>
    <p:sldId id="511" r:id="rId120"/>
    <p:sldId id="512" r:id="rId121"/>
    <p:sldId id="515" r:id="rId122"/>
    <p:sldId id="517" r:id="rId123"/>
    <p:sldId id="520" r:id="rId124"/>
    <p:sldId id="504" r:id="rId1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2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CCC"/>
    <a:srgbClr val="990000"/>
    <a:srgbClr val="CC99FF"/>
    <a:srgbClr val="FF9900"/>
    <a:srgbClr val="0000CC"/>
    <a:srgbClr val="0000FF"/>
    <a:srgbClr val="FF66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3514" autoAdjust="0"/>
  </p:normalViewPr>
  <p:slideViewPr>
    <p:cSldViewPr>
      <p:cViewPr>
        <p:scale>
          <a:sx n="66" d="100"/>
          <a:sy n="66" d="100"/>
        </p:scale>
        <p:origin x="1500" y="138"/>
      </p:cViewPr>
      <p:guideLst>
        <p:guide orient="horz" pos="4032"/>
        <p:guide pos="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020"/>
    </p:cViewPr>
  </p:sorter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84C82-9260-4929-8443-8146ED1C51B0}" type="datetimeFigureOut">
              <a:rPr lang="zh-CN" altLang="en-US" smtClean="0"/>
              <a:pPr/>
              <a:t>2020/12/6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A847F-488C-4B07-8844-CAE4D2EDC2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698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11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charset="-122"/>
              </a:defRPr>
            </a:lvl1pPr>
          </a:lstStyle>
          <a:p>
            <a:pPr>
              <a:defRPr/>
            </a:pPr>
            <a:fld id="{81A7A29C-F88F-487E-964F-D7EF544066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8958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69F2B22-613E-492C-AC07-D958D2B061EC}" type="slidenum">
              <a:rPr kumimoji="0" lang="zh-CN" altLang="en-US" sz="1200" b="0"/>
              <a:pPr/>
              <a:t>58</a:t>
            </a:fld>
            <a:endParaRPr kumimoji="0" lang="en-US" altLang="zh-CN" sz="1200" b="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4009665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177EBCBE-740E-4BB8-8CDF-06F0C4D58129}" type="slidenum">
              <a:rPr lang="en-US" altLang="zh-CN" sz="1200" b="0" smtClean="0">
                <a:ea typeface="宋体" pitchFamily="2" charset="-122"/>
              </a:rPr>
              <a:pPr eaLnBrk="1" hangingPunct="1"/>
              <a:t>93</a:t>
            </a:fld>
            <a:endParaRPr lang="en-US" altLang="zh-CN" sz="1200" b="0" smtClean="0">
              <a:ea typeface="宋体" pitchFamily="2" charset="-122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66750"/>
            <a:ext cx="4645025" cy="3484563"/>
          </a:xfrm>
          <a:solidFill>
            <a:srgbClr val="FFFFFF"/>
          </a:solidFill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3563"/>
            <a:ext cx="5048250" cy="4078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584" tIns="44792" rIns="89584" bIns="44792"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3512914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55CD91E0-BF01-45EE-AE12-6CE6DEA45A58}" type="slidenum">
              <a:rPr lang="en-US" altLang="zh-CN" sz="1200" b="0" smtClean="0">
                <a:ea typeface="宋体" pitchFamily="2" charset="-122"/>
              </a:rPr>
              <a:pPr eaLnBrk="1" hangingPunct="1"/>
              <a:t>94</a:t>
            </a:fld>
            <a:endParaRPr lang="en-US" altLang="zh-CN" sz="1200" b="0" smtClean="0">
              <a:ea typeface="宋体" pitchFamily="2" charset="-122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66750"/>
            <a:ext cx="4645025" cy="3484563"/>
          </a:xfrm>
          <a:solidFill>
            <a:srgbClr val="FFFFFF"/>
          </a:solidFill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3563"/>
            <a:ext cx="5048250" cy="4078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584" tIns="44792" rIns="89584" bIns="44792"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86415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44BA5AA5-9B8E-471C-9ABF-302FA2C1CDCD}" type="slidenum">
              <a:rPr lang="en-US" altLang="zh-CN" sz="1200" b="0" smtClean="0">
                <a:ea typeface="宋体" pitchFamily="2" charset="-122"/>
              </a:rPr>
              <a:pPr eaLnBrk="1" hangingPunct="1"/>
              <a:t>95</a:t>
            </a:fld>
            <a:endParaRPr lang="en-US" altLang="zh-CN" sz="1200" b="0" smtClean="0">
              <a:ea typeface="宋体" pitchFamily="2" charset="-122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66750"/>
            <a:ext cx="4645025" cy="3484563"/>
          </a:xfrm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3563"/>
            <a:ext cx="5048250" cy="4078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584" tIns="44792" rIns="89584" bIns="44792"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4038412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DCA21BB9-E167-4CE8-BEE3-EC2D7226C917}" type="slidenum">
              <a:rPr lang="en-US" altLang="zh-CN" sz="1200" b="0" smtClean="0">
                <a:ea typeface="宋体" pitchFamily="2" charset="-122"/>
              </a:rPr>
              <a:pPr eaLnBrk="1" hangingPunct="1"/>
              <a:t>96</a:t>
            </a:fld>
            <a:endParaRPr lang="en-US" altLang="zh-CN" sz="1200" b="0" smtClean="0">
              <a:ea typeface="宋体" pitchFamily="2" charset="-122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66750"/>
            <a:ext cx="4645025" cy="3484563"/>
          </a:xfrm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3563"/>
            <a:ext cx="5048250" cy="4078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584" tIns="44792" rIns="89584" bIns="44792"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382612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8A4DC190-D2B6-4B1A-A015-95BFE6DADE91}" type="slidenum">
              <a:rPr lang="en-US" altLang="zh-CN" sz="1200" b="0" smtClean="0">
                <a:ea typeface="宋体" pitchFamily="2" charset="-122"/>
              </a:rPr>
              <a:pPr eaLnBrk="1" hangingPunct="1"/>
              <a:t>98</a:t>
            </a:fld>
            <a:endParaRPr lang="en-US" altLang="zh-CN" sz="1200" b="0" smtClean="0">
              <a:ea typeface="宋体" pitchFamily="2" charset="-122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66750"/>
            <a:ext cx="4645025" cy="3484563"/>
          </a:xfrm>
          <a:solidFill>
            <a:srgbClr val="FFFFFF"/>
          </a:solidFill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3563"/>
            <a:ext cx="5048250" cy="4078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584" tIns="44792" rIns="89584" bIns="44792"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每一趟分配的时间复杂度为</a:t>
            </a:r>
            <a:r>
              <a:rPr lang="en-US" altLang="zh-CN" dirty="0" smtClean="0">
                <a:ea typeface="宋体" pitchFamily="2" charset="-122"/>
              </a:rPr>
              <a:t>O(n)</a:t>
            </a:r>
            <a:r>
              <a:rPr lang="zh-CN" altLang="en-US" dirty="0" smtClean="0">
                <a:ea typeface="宋体" pitchFamily="2" charset="-122"/>
              </a:rPr>
              <a:t>，每一趟收集的时间复杂度为</a:t>
            </a:r>
            <a:r>
              <a:rPr lang="en-US" altLang="zh-CN" dirty="0" smtClean="0">
                <a:ea typeface="宋体" pitchFamily="2" charset="-122"/>
              </a:rPr>
              <a:t>O(r)</a:t>
            </a:r>
            <a:r>
              <a:rPr lang="zh-CN" altLang="en-US" dirty="0" smtClean="0">
                <a:ea typeface="宋体" pitchFamily="2" charset="-122"/>
              </a:rPr>
              <a:t>，共需要</a:t>
            </a:r>
            <a:r>
              <a:rPr lang="en-US" altLang="zh-CN" dirty="0" smtClean="0">
                <a:ea typeface="宋体" pitchFamily="2" charset="-122"/>
              </a:rPr>
              <a:t>d</a:t>
            </a:r>
            <a:r>
              <a:rPr lang="zh-CN" altLang="en-US" dirty="0" smtClean="0">
                <a:ea typeface="宋体" pitchFamily="2" charset="-122"/>
              </a:rPr>
              <a:t>趟分配和收集，所以总的时间复杂度为</a:t>
            </a:r>
            <a:r>
              <a:rPr lang="en-US" altLang="zh-CN" dirty="0" smtClean="0">
                <a:ea typeface="宋体" pitchFamily="2" charset="-122"/>
              </a:rPr>
              <a:t>O( d(</a:t>
            </a:r>
            <a:r>
              <a:rPr lang="en-US" altLang="zh-CN" dirty="0" err="1" smtClean="0">
                <a:ea typeface="宋体" pitchFamily="2" charset="-122"/>
              </a:rPr>
              <a:t>n+r</a:t>
            </a:r>
            <a:r>
              <a:rPr lang="en-US" altLang="zh-CN" dirty="0" smtClean="0">
                <a:ea typeface="宋体" pitchFamily="2" charset="-122"/>
              </a:rPr>
              <a:t>) )</a:t>
            </a:r>
          </a:p>
          <a:p>
            <a:pPr eaLnBrk="1" hangingPunct="1"/>
            <a:r>
              <a:rPr lang="zh-CN" altLang="en-US" dirty="0" smtClean="0">
                <a:ea typeface="宋体" pitchFamily="2" charset="-122"/>
              </a:rPr>
              <a:t>空间复杂度：</a:t>
            </a:r>
            <a:r>
              <a:rPr lang="en-US" altLang="zh-CN" dirty="0" smtClean="0">
                <a:ea typeface="宋体" pitchFamily="2" charset="-122"/>
              </a:rPr>
              <a:t>2r</a:t>
            </a:r>
            <a:r>
              <a:rPr lang="zh-CN" altLang="en-US" dirty="0" smtClean="0">
                <a:ea typeface="宋体" pitchFamily="2" charset="-122"/>
              </a:rPr>
              <a:t>个队列指针，</a:t>
            </a:r>
            <a:r>
              <a:rPr lang="en-US" altLang="zh-CN" dirty="0" smtClean="0">
                <a:ea typeface="宋体" pitchFamily="2" charset="-122"/>
              </a:rPr>
              <a:t>n</a:t>
            </a:r>
            <a:r>
              <a:rPr lang="zh-CN" altLang="en-US" dirty="0" smtClean="0">
                <a:ea typeface="宋体" pitchFamily="2" charset="-122"/>
              </a:rPr>
              <a:t>个数据指针，所以空间复杂度 </a:t>
            </a:r>
            <a:r>
              <a:rPr lang="en-US" altLang="zh-CN" dirty="0" smtClean="0">
                <a:ea typeface="宋体" pitchFamily="2" charset="-122"/>
              </a:rPr>
              <a:t>O( </a:t>
            </a:r>
            <a:r>
              <a:rPr lang="en-US" altLang="zh-CN" dirty="0" err="1" smtClean="0">
                <a:ea typeface="宋体" pitchFamily="2" charset="-122"/>
              </a:rPr>
              <a:t>n+r</a:t>
            </a:r>
            <a:r>
              <a:rPr lang="en-US" altLang="zh-CN" dirty="0" smtClean="0">
                <a:ea typeface="宋体" pitchFamily="2" charset="-122"/>
              </a:rPr>
              <a:t> ) </a:t>
            </a:r>
            <a:r>
              <a:rPr lang="zh-CN" altLang="en-US" dirty="0" smtClean="0">
                <a:ea typeface="宋体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49137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B5CB867-B261-4D0B-A10A-875AE735C1FA}" type="slidenum">
              <a:rPr kumimoji="0" lang="zh-CN" altLang="en-US" sz="1200" b="0"/>
              <a:pPr/>
              <a:t>59</a:t>
            </a:fld>
            <a:endParaRPr kumimoji="0" lang="en-US" altLang="zh-CN" sz="1200" b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3718306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C47F8A2-9B8A-4518-879F-8E382BBB6418}" type="slidenum">
              <a:rPr kumimoji="0" lang="zh-CN" altLang="en-US" sz="1200" b="0"/>
              <a:pPr/>
              <a:t>60</a:t>
            </a:fld>
            <a:endParaRPr kumimoji="0" lang="en-US" altLang="zh-CN" sz="1200" b="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4039792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为什么扫描时不进行边界检查？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7A29C-F88F-487E-964F-D7EF544066D3}" type="slidenum">
              <a:rPr lang="en-US" altLang="zh-CN" smtClean="0"/>
              <a:pPr>
                <a:defRPr/>
              </a:pPr>
              <a:t>76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7238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E85C54F7-E8C8-4F11-ABF4-290D19E24C8A}" type="slidenum">
              <a:rPr lang="en-US" altLang="zh-CN" sz="1200" b="0" smtClean="0">
                <a:ea typeface="宋体" pitchFamily="2" charset="-122"/>
              </a:rPr>
              <a:pPr eaLnBrk="1" hangingPunct="1"/>
              <a:t>88</a:t>
            </a:fld>
            <a:endParaRPr lang="en-US" altLang="zh-CN" sz="1200" b="0" smtClean="0">
              <a:ea typeface="宋体" pitchFamily="2" charset="-122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66750"/>
            <a:ext cx="4645025" cy="3484563"/>
          </a:xfrm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3563"/>
            <a:ext cx="5048250" cy="4078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584" tIns="44792" rIns="89584" bIns="44792"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643308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4FB5E45F-F669-4272-B6FA-33297603F0C8}" type="slidenum">
              <a:rPr lang="en-US" altLang="zh-CN" sz="1200" b="0" smtClean="0">
                <a:ea typeface="宋体" pitchFamily="2" charset="-122"/>
              </a:rPr>
              <a:pPr eaLnBrk="1" hangingPunct="1"/>
              <a:t>89</a:t>
            </a:fld>
            <a:endParaRPr lang="en-US" altLang="zh-CN" sz="1200" b="0" smtClean="0">
              <a:ea typeface="宋体" pitchFamily="2" charset="-122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9245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4265D198-2FB2-4019-AD3D-6503E1232956}" type="slidenum">
              <a:rPr lang="en-US" altLang="zh-CN" sz="1200" b="0" smtClean="0">
                <a:ea typeface="宋体" pitchFamily="2" charset="-122"/>
              </a:rPr>
              <a:pPr eaLnBrk="1" hangingPunct="1"/>
              <a:t>90</a:t>
            </a:fld>
            <a:endParaRPr lang="en-US" altLang="zh-CN" sz="1200" b="0" smtClean="0">
              <a:ea typeface="宋体" pitchFamily="2" charset="-122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66750"/>
            <a:ext cx="4645025" cy="3484563"/>
          </a:xfrm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3563"/>
            <a:ext cx="5048250" cy="4078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584" tIns="44792" rIns="89584" bIns="44792"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1451079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835ABE73-AEB9-4097-A31A-330616CCD104}" type="slidenum">
              <a:rPr lang="en-US" altLang="zh-CN" sz="1200" b="0" smtClean="0">
                <a:ea typeface="宋体" pitchFamily="2" charset="-122"/>
              </a:rPr>
              <a:pPr eaLnBrk="1" hangingPunct="1"/>
              <a:t>91</a:t>
            </a:fld>
            <a:endParaRPr lang="en-US" altLang="zh-CN" sz="1200" b="0" smtClean="0">
              <a:ea typeface="宋体" pitchFamily="2" charset="-122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66750"/>
            <a:ext cx="4645025" cy="3484563"/>
          </a:xfrm>
          <a:solidFill>
            <a:srgbClr val="FFFFFF"/>
          </a:solidFill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3563"/>
            <a:ext cx="5048250" cy="4078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584" tIns="44792" rIns="89584" bIns="44792"/>
          <a:lstStyle/>
          <a:p>
            <a:pPr lvl="1" eaLnBrk="1" hangingPunct="1"/>
            <a:endParaRPr lang="zh-CN" altLang="zh-CN" b="1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6426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4CD3F9E7-8F3A-42A6-92E1-F0A242A9832C}" type="slidenum">
              <a:rPr lang="en-US" altLang="zh-CN" sz="1200" b="0" smtClean="0">
                <a:ea typeface="宋体" pitchFamily="2" charset="-122"/>
              </a:rPr>
              <a:pPr eaLnBrk="1" hangingPunct="1"/>
              <a:t>92</a:t>
            </a:fld>
            <a:endParaRPr lang="en-US" altLang="zh-CN" sz="1200" b="0" smtClean="0">
              <a:ea typeface="宋体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66750"/>
            <a:ext cx="4645025" cy="3484563"/>
          </a:xfrm>
          <a:solidFill>
            <a:srgbClr val="FFFFFF"/>
          </a:solidFill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3563"/>
            <a:ext cx="5048250" cy="4078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584" tIns="44792" rIns="89584" bIns="44792"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1985622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hidden">
          <a:xfrm>
            <a:off x="-6350" y="4897438"/>
            <a:ext cx="9150350" cy="1981200"/>
          </a:xfrm>
          <a:custGeom>
            <a:avLst/>
            <a:gdLst/>
            <a:ahLst/>
            <a:cxnLst>
              <a:cxn ang="0">
                <a:pos x="6027" y="2296"/>
              </a:cxn>
              <a:cxn ang="0">
                <a:pos x="0" y="2296"/>
              </a:cxn>
              <a:cxn ang="0">
                <a:pos x="0" y="0"/>
              </a:cxn>
              <a:cxn ang="0">
                <a:pos x="6027" y="0"/>
              </a:cxn>
              <a:cxn ang="0">
                <a:pos x="6027" y="2296"/>
              </a:cxn>
              <a:cxn ang="0">
                <a:pos x="6027" y="2296"/>
              </a:cxn>
            </a:cxnLst>
            <a:rect l="0" t="0" r="r" b="b"/>
            <a:pathLst>
              <a:path w="6027" h="2296">
                <a:moveTo>
                  <a:pt x="6027" y="2296"/>
                </a:moveTo>
                <a:lnTo>
                  <a:pt x="0" y="2296"/>
                </a:lnTo>
                <a:lnTo>
                  <a:pt x="0" y="0"/>
                </a:lnTo>
                <a:lnTo>
                  <a:pt x="6027" y="0"/>
                </a:lnTo>
                <a:lnTo>
                  <a:pt x="6027" y="2296"/>
                </a:lnTo>
                <a:lnTo>
                  <a:pt x="6027" y="229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reeform 3"/>
          <p:cNvSpPr>
            <a:spLocks/>
          </p:cNvSpPr>
          <p:nvPr/>
        </p:nvSpPr>
        <p:spPr bwMode="hidden">
          <a:xfrm>
            <a:off x="-6350" y="0"/>
            <a:ext cx="9150350" cy="4897438"/>
          </a:xfrm>
          <a:custGeom>
            <a:avLst/>
            <a:gdLst/>
            <a:ahLst/>
            <a:cxnLst>
              <a:cxn ang="0">
                <a:pos x="6027" y="2296"/>
              </a:cxn>
              <a:cxn ang="0">
                <a:pos x="0" y="2296"/>
              </a:cxn>
              <a:cxn ang="0">
                <a:pos x="0" y="0"/>
              </a:cxn>
              <a:cxn ang="0">
                <a:pos x="6027" y="0"/>
              </a:cxn>
              <a:cxn ang="0">
                <a:pos x="6027" y="2296"/>
              </a:cxn>
              <a:cxn ang="0">
                <a:pos x="6027" y="2296"/>
              </a:cxn>
            </a:cxnLst>
            <a:rect l="0" t="0" r="r" b="b"/>
            <a:pathLst>
              <a:path w="6027" h="2296">
                <a:moveTo>
                  <a:pt x="6027" y="2296"/>
                </a:moveTo>
                <a:lnTo>
                  <a:pt x="0" y="2296"/>
                </a:lnTo>
                <a:lnTo>
                  <a:pt x="0" y="0"/>
                </a:lnTo>
                <a:lnTo>
                  <a:pt x="6027" y="0"/>
                </a:lnTo>
                <a:lnTo>
                  <a:pt x="6027" y="2296"/>
                </a:lnTo>
                <a:lnTo>
                  <a:pt x="6027" y="2296"/>
                </a:lnTo>
                <a:close/>
              </a:path>
            </a:pathLst>
          </a:custGeom>
          <a:gradFill rotWithShape="0">
            <a:gsLst>
              <a:gs pos="0">
                <a:srgbClr val="B4B3CD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reeform 4"/>
          <p:cNvSpPr>
            <a:spLocks/>
          </p:cNvSpPr>
          <p:nvPr/>
        </p:nvSpPr>
        <p:spPr bwMode="hidden">
          <a:xfrm>
            <a:off x="6242050" y="6269038"/>
            <a:ext cx="2895600" cy="609600"/>
          </a:xfrm>
          <a:custGeom>
            <a:avLst/>
            <a:gdLst/>
            <a:ahLst/>
            <a:cxnLst>
              <a:cxn ang="0">
                <a:pos x="5748" y="246"/>
              </a:cxn>
              <a:cxn ang="0">
                <a:pos x="0" y="246"/>
              </a:cxn>
              <a:cxn ang="0">
                <a:pos x="0" y="0"/>
              </a:cxn>
              <a:cxn ang="0">
                <a:pos x="5748" y="0"/>
              </a:cxn>
              <a:cxn ang="0">
                <a:pos x="5748" y="246"/>
              </a:cxn>
              <a:cxn ang="0">
                <a:pos x="5748" y="246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-1588" y="5734050"/>
            <a:ext cx="7845426" cy="1150938"/>
            <a:chOff x="0" y="3792"/>
            <a:chExt cx="4942" cy="536"/>
          </a:xfrm>
        </p:grpSpPr>
        <p:sp>
          <p:nvSpPr>
            <p:cNvPr id="8" name="Freeform 6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9" name="Group 7"/>
            <p:cNvGrpSpPr>
              <a:grpSpLocks/>
            </p:cNvGrpSpPr>
            <p:nvPr userDrawn="1"/>
          </p:nvGrpSpPr>
          <p:grpSpPr bwMode="auto">
            <a:xfrm>
              <a:off x="2486" y="3792"/>
              <a:ext cx="2456" cy="536"/>
              <a:chOff x="2486" y="3792"/>
              <a:chExt cx="2456" cy="536"/>
            </a:xfrm>
          </p:grpSpPr>
          <p:sp>
            <p:nvSpPr>
              <p:cNvPr id="11" name="Freeform 8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4" cy="529"/>
              </a:xfrm>
              <a:custGeom>
                <a:avLst/>
                <a:gdLst/>
                <a:ahLst/>
                <a:cxnLst>
                  <a:cxn ang="0">
                    <a:pos x="636" y="373"/>
                  </a:cxn>
                  <a:cxn ang="0">
                    <a:pos x="495" y="370"/>
                  </a:cxn>
                  <a:cxn ang="0">
                    <a:pos x="280" y="249"/>
                  </a:cxn>
                  <a:cxn ang="0">
                    <a:pos x="127" y="66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0" y="65"/>
                  </a:cxn>
                  <a:cxn ang="0">
                    <a:pos x="30" y="119"/>
                  </a:cxn>
                  <a:cxn ang="0">
                    <a:pos x="75" y="243"/>
                  </a:cxn>
                  <a:cxn ang="0">
                    <a:pos x="45" y="422"/>
                  </a:cxn>
                  <a:cxn ang="0">
                    <a:pos x="200" y="329"/>
                  </a:cxn>
                  <a:cxn ang="0">
                    <a:pos x="592" y="527"/>
                  </a:cxn>
                  <a:cxn ang="0">
                    <a:pos x="994" y="529"/>
                  </a:cxn>
                  <a:cxn ang="0">
                    <a:pos x="828" y="473"/>
                  </a:cxn>
                  <a:cxn ang="0">
                    <a:pos x="636" y="373"/>
                  </a:cxn>
                </a:cxnLst>
                <a:rect l="0" t="0" r="r" b="b"/>
                <a:pathLst>
                  <a:path w="994" h="529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592" y="527"/>
                    </a:lnTo>
                    <a:lnTo>
                      <a:pt x="994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" name="Freeform 9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4" y="18"/>
                  </a:cxn>
                  <a:cxn ang="0">
                    <a:pos x="24" y="30"/>
                  </a:cxn>
                  <a:cxn ang="0">
                    <a:pos x="18" y="66"/>
                  </a:cxn>
                  <a:cxn ang="0">
                    <a:pos x="42" y="114"/>
                  </a:cxn>
                  <a:cxn ang="0">
                    <a:pos x="48" y="162"/>
                  </a:cxn>
                  <a:cxn ang="0">
                    <a:pos x="0" y="353"/>
                  </a:cxn>
                  <a:cxn ang="0">
                    <a:pos x="54" y="233"/>
                  </a:cxn>
                  <a:cxn ang="0">
                    <a:pos x="84" y="216"/>
                  </a:cxn>
                  <a:cxn ang="0">
                    <a:pos x="126" y="126"/>
                  </a:cxn>
                  <a:cxn ang="0">
                    <a:pos x="144" y="120"/>
                  </a:cxn>
                  <a:cxn ang="0">
                    <a:pos x="144" y="90"/>
                  </a:cxn>
                  <a:cxn ang="0">
                    <a:pos x="186" y="66"/>
                  </a:cxn>
                  <a:cxn ang="0">
                    <a:pos x="162" y="6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Freeform 10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2" y="13"/>
                  </a:cxn>
                  <a:cxn ang="0">
                    <a:pos x="0" y="40"/>
                  </a:cxn>
                  <a:cxn ang="0">
                    <a:pos x="60" y="121"/>
                  </a:cxn>
                  <a:cxn ang="0">
                    <a:pos x="310" y="271"/>
                  </a:cxn>
                  <a:cxn ang="0">
                    <a:pos x="290" y="139"/>
                  </a:cxn>
                  <a:cxn ang="0">
                    <a:pos x="378" y="76"/>
                  </a:cxn>
                  <a:cxn ang="0">
                    <a:pos x="251" y="94"/>
                  </a:cxn>
                  <a:cxn ang="0">
                    <a:pos x="90" y="54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" name="Freeform 11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6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78" y="60"/>
                  </a:cxn>
                  <a:cxn ang="0">
                    <a:pos x="96" y="42"/>
                  </a:cxn>
                  <a:cxn ang="0">
                    <a:pos x="155" y="66"/>
                  </a:cxn>
                  <a:cxn ang="0">
                    <a:pos x="126" y="24"/>
                  </a:cxn>
                  <a:cxn ang="0">
                    <a:pos x="149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5" name="Freeform 12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/>
                <a:ahLst/>
                <a:cxnLst>
                  <a:cxn ang="0">
                    <a:pos x="6" y="36"/>
                  </a:cxn>
                  <a:cxn ang="0">
                    <a:pos x="0" y="18"/>
                  </a:cxn>
                  <a:cxn ang="0">
                    <a:pos x="12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24" y="6"/>
                  </a:cxn>
                  <a:cxn ang="0">
                    <a:pos x="36" y="6"/>
                  </a:cxn>
                  <a:cxn ang="0">
                    <a:pos x="42" y="0"/>
                  </a:cxn>
                  <a:cxn ang="0">
                    <a:pos x="30" y="18"/>
                  </a:cxn>
                  <a:cxn ang="0">
                    <a:pos x="42" y="48"/>
                  </a:cxn>
                  <a:cxn ang="0">
                    <a:pos x="12" y="72"/>
                  </a:cxn>
                  <a:cxn ang="0">
                    <a:pos x="6" y="36"/>
                  </a:cxn>
                  <a:cxn ang="0">
                    <a:pos x="6" y="36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0" name="Freeform 13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1196" y="3793"/>
              <a:ext cx="365" cy="291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60"/>
                </a:cxn>
                <a:cxn ang="0">
                  <a:pos x="66" y="108"/>
                </a:cxn>
                <a:cxn ang="0">
                  <a:pos x="143" y="180"/>
                </a:cxn>
                <a:cxn ang="0">
                  <a:pos x="191" y="168"/>
                </a:cxn>
                <a:cxn ang="0">
                  <a:pos x="341" y="287"/>
                </a:cxn>
                <a:cxn ang="0">
                  <a:pos x="305" y="174"/>
                </a:cxn>
                <a:cxn ang="0">
                  <a:pos x="365" y="132"/>
                </a:cxn>
                <a:cxn ang="0">
                  <a:pos x="359" y="126"/>
                </a:cxn>
                <a:cxn ang="0">
                  <a:pos x="335" y="114"/>
                </a:cxn>
                <a:cxn ang="0">
                  <a:pos x="299" y="90"/>
                </a:cxn>
                <a:cxn ang="0">
                  <a:pos x="257" y="72"/>
                </a:cxn>
                <a:cxn ang="0">
                  <a:pos x="215" y="54"/>
                </a:cxn>
                <a:cxn ang="0">
                  <a:pos x="173" y="36"/>
                </a:cxn>
                <a:cxn ang="0">
                  <a:pos x="143" y="24"/>
                </a:cxn>
                <a:cxn ang="0">
                  <a:pos x="131" y="18"/>
                </a:cxn>
                <a:cxn ang="0">
                  <a:pos x="107" y="18"/>
                </a:cxn>
                <a:cxn ang="0">
                  <a:pos x="95" y="18"/>
                </a:cxn>
                <a:cxn ang="0">
                  <a:pos x="72" y="12"/>
                </a:cxn>
                <a:cxn ang="0">
                  <a:pos x="66" y="12"/>
                </a:cxn>
                <a:cxn ang="0">
                  <a:pos x="54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1943" y="3829"/>
              <a:ext cx="2033" cy="499"/>
            </a:xfrm>
            <a:custGeom>
              <a:avLst/>
              <a:gdLst/>
              <a:ahLst/>
              <a:cxnLst>
                <a:cxn ang="0">
                  <a:pos x="186" y="18"/>
                </a:cxn>
                <a:cxn ang="0">
                  <a:pos x="138" y="6"/>
                </a:cxn>
                <a:cxn ang="0">
                  <a:pos x="96" y="0"/>
                </a:cxn>
                <a:cxn ang="0">
                  <a:pos x="36" y="0"/>
                </a:cxn>
                <a:cxn ang="0">
                  <a:pos x="12" y="25"/>
                </a:cxn>
                <a:cxn ang="0">
                  <a:pos x="0" y="128"/>
                </a:cxn>
                <a:cxn ang="0">
                  <a:pos x="60" y="104"/>
                </a:cxn>
                <a:cxn ang="0">
                  <a:pos x="90" y="134"/>
                </a:cxn>
                <a:cxn ang="0">
                  <a:pos x="150" y="153"/>
                </a:cxn>
                <a:cxn ang="0">
                  <a:pos x="209" y="273"/>
                </a:cxn>
                <a:cxn ang="0">
                  <a:pos x="401" y="359"/>
                </a:cxn>
                <a:cxn ang="0">
                  <a:pos x="777" y="359"/>
                </a:cxn>
                <a:cxn ang="0">
                  <a:pos x="2033" y="499"/>
                </a:cxn>
                <a:cxn ang="0">
                  <a:pos x="2033" y="499"/>
                </a:cxn>
                <a:cxn ang="0">
                  <a:pos x="1991" y="493"/>
                </a:cxn>
                <a:cxn ang="0">
                  <a:pos x="676" y="243"/>
                </a:cxn>
                <a:cxn ang="0">
                  <a:pos x="514" y="159"/>
                </a:cxn>
                <a:cxn ang="0">
                  <a:pos x="425" y="110"/>
                </a:cxn>
                <a:cxn ang="0">
                  <a:pos x="365" y="92"/>
                </a:cxn>
                <a:cxn ang="0">
                  <a:pos x="281" y="61"/>
                </a:cxn>
                <a:cxn ang="0">
                  <a:pos x="186" y="18"/>
                </a:cxn>
                <a:cxn ang="0">
                  <a:pos x="186" y="18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830" y="3823"/>
              <a:ext cx="71" cy="6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29" y="18"/>
                </a:cxn>
                <a:cxn ang="0">
                  <a:pos x="53" y="18"/>
                </a:cxn>
                <a:cxn ang="0">
                  <a:pos x="59" y="30"/>
                </a:cxn>
                <a:cxn ang="0">
                  <a:pos x="65" y="42"/>
                </a:cxn>
                <a:cxn ang="0">
                  <a:pos x="71" y="54"/>
                </a:cxn>
                <a:cxn ang="0">
                  <a:pos x="71" y="60"/>
                </a:cxn>
                <a:cxn ang="0">
                  <a:pos x="59" y="54"/>
                </a:cxn>
                <a:cxn ang="0">
                  <a:pos x="47" y="42"/>
                </a:cxn>
                <a:cxn ang="0">
                  <a:pos x="23" y="30"/>
                </a:cxn>
                <a:cxn ang="0">
                  <a:pos x="23" y="36"/>
                </a:cxn>
                <a:cxn ang="0">
                  <a:pos x="18" y="42"/>
                </a:cxn>
                <a:cxn ang="0">
                  <a:pos x="12" y="48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6" y="3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55" y="3842"/>
              <a:ext cx="161" cy="164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8" y="6"/>
                </a:cxn>
                <a:cxn ang="0">
                  <a:pos x="72" y="6"/>
                </a:cxn>
                <a:cxn ang="0">
                  <a:pos x="114" y="12"/>
                </a:cxn>
                <a:cxn ang="0">
                  <a:pos x="96" y="54"/>
                </a:cxn>
                <a:cxn ang="0">
                  <a:pos x="96" y="60"/>
                </a:cxn>
                <a:cxn ang="0">
                  <a:pos x="102" y="72"/>
                </a:cxn>
                <a:cxn ang="0">
                  <a:pos x="108" y="84"/>
                </a:cxn>
                <a:cxn ang="0">
                  <a:pos x="120" y="96"/>
                </a:cxn>
                <a:cxn ang="0">
                  <a:pos x="143" y="114"/>
                </a:cxn>
                <a:cxn ang="0">
                  <a:pos x="155" y="138"/>
                </a:cxn>
                <a:cxn ang="0">
                  <a:pos x="161" y="156"/>
                </a:cxn>
                <a:cxn ang="0">
                  <a:pos x="161" y="162"/>
                </a:cxn>
                <a:cxn ang="0">
                  <a:pos x="96" y="102"/>
                </a:cxn>
                <a:cxn ang="0">
                  <a:pos x="30" y="54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706" y="3854"/>
              <a:ext cx="59" cy="61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1" y="30"/>
                </a:cxn>
                <a:cxn ang="0">
                  <a:pos x="41" y="36"/>
                </a:cxn>
                <a:cxn ang="0">
                  <a:pos x="47" y="42"/>
                </a:cxn>
                <a:cxn ang="0">
                  <a:pos x="53" y="54"/>
                </a:cxn>
                <a:cxn ang="0">
                  <a:pos x="53" y="60"/>
                </a:cxn>
                <a:cxn ang="0">
                  <a:pos x="47" y="54"/>
                </a:cxn>
                <a:cxn ang="0">
                  <a:pos x="35" y="48"/>
                </a:cxn>
                <a:cxn ang="0">
                  <a:pos x="23" y="36"/>
                </a:cxn>
                <a:cxn ang="0">
                  <a:pos x="17" y="30"/>
                </a:cxn>
                <a:cxn ang="0">
                  <a:pos x="0" y="0"/>
                </a:cxn>
                <a:cxn ang="0">
                  <a:pos x="59" y="6"/>
                </a:cxn>
                <a:cxn ang="0">
                  <a:pos x="59" y="6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395" y="3811"/>
              <a:ext cx="245" cy="207"/>
            </a:xfrm>
            <a:custGeom>
              <a:avLst/>
              <a:gdLst/>
              <a:ahLst/>
              <a:cxnLst>
                <a:cxn ang="0">
                  <a:pos x="233" y="36"/>
                </a:cxn>
                <a:cxn ang="0">
                  <a:pos x="245" y="42"/>
                </a:cxn>
                <a:cxn ang="0">
                  <a:pos x="209" y="84"/>
                </a:cxn>
                <a:cxn ang="0">
                  <a:pos x="143" y="132"/>
                </a:cxn>
                <a:cxn ang="0">
                  <a:pos x="167" y="156"/>
                </a:cxn>
                <a:cxn ang="0">
                  <a:pos x="179" y="204"/>
                </a:cxn>
                <a:cxn ang="0">
                  <a:pos x="77" y="132"/>
                </a:cxn>
                <a:cxn ang="0">
                  <a:pos x="47" y="84"/>
                </a:cxn>
                <a:cxn ang="0">
                  <a:pos x="89" y="66"/>
                </a:cxn>
                <a:cxn ang="0">
                  <a:pos x="59" y="3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47" y="6"/>
                </a:cxn>
                <a:cxn ang="0">
                  <a:pos x="77" y="6"/>
                </a:cxn>
                <a:cxn ang="0">
                  <a:pos x="83" y="6"/>
                </a:cxn>
                <a:cxn ang="0">
                  <a:pos x="89" y="6"/>
                </a:cxn>
                <a:cxn ang="0">
                  <a:pos x="101" y="12"/>
                </a:cxn>
                <a:cxn ang="0">
                  <a:pos x="125" y="12"/>
                </a:cxn>
                <a:cxn ang="0">
                  <a:pos x="143" y="18"/>
                </a:cxn>
                <a:cxn ang="0">
                  <a:pos x="149" y="18"/>
                </a:cxn>
                <a:cxn ang="0">
                  <a:pos x="149" y="18"/>
                </a:cxn>
                <a:cxn ang="0">
                  <a:pos x="203" y="24"/>
                </a:cxn>
                <a:cxn ang="0">
                  <a:pos x="233" y="36"/>
                </a:cxn>
                <a:cxn ang="0">
                  <a:pos x="233" y="36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47477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447800"/>
            <a:ext cx="82296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47478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3" name="Rectangle 2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" name="Rectangle 2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62DC37-A6E6-4635-81F0-758A7A5869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5" name="Rectangle 25"/>
          <p:cNvSpPr>
            <a:spLocks noGrp="1" noChangeArrowheads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4112048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4892A-714B-460C-B097-165A2FDC76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760646"/>
      </p:ext>
    </p:extLst>
  </p:cSld>
  <p:clrMapOvr>
    <a:masterClrMapping/>
  </p:clrMapOvr>
  <p:transition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2588" y="115888"/>
            <a:ext cx="2160587" cy="62658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115888"/>
            <a:ext cx="6329363" cy="62658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3C1CC-119D-46F1-8A30-F9D0DD24B8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6484235"/>
      </p:ext>
    </p:extLst>
  </p:cSld>
  <p:clrMapOvr>
    <a:masterClrMapping/>
  </p:clrMapOvr>
  <p:transition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115888"/>
            <a:ext cx="8229600" cy="10271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1196975"/>
            <a:ext cx="4244975" cy="5184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196975"/>
            <a:ext cx="4244975" cy="2516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65563"/>
            <a:ext cx="4244975" cy="2516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D400A-C9BE-4E14-BE46-7285BAC435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15969"/>
      </p:ext>
    </p:extLst>
  </p:cSld>
  <p:clrMapOvr>
    <a:masterClrMapping/>
  </p:clrMapOvr>
  <p:transition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115888"/>
            <a:ext cx="8229600" cy="10271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50825" y="1196975"/>
            <a:ext cx="8642350" cy="51847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D2664-A54B-4C02-9E3E-A863AEC555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5695407"/>
      </p:ext>
    </p:extLst>
  </p:cSld>
  <p:clrMapOvr>
    <a:masterClrMapping/>
  </p:clrMapOvr>
  <p:transition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76568-7606-4AF4-B416-2A5C6DA42E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 userDrawn="1"/>
        </p:nvSpPr>
        <p:spPr>
          <a:xfrm>
            <a:off x="611560" y="6504543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sz="1800" dirty="0" smtClean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高春晓</a:t>
            </a:r>
          </a:p>
        </p:txBody>
      </p:sp>
    </p:spTree>
    <p:extLst>
      <p:ext uri="{BB962C8B-B14F-4D97-AF65-F5344CB8AC3E}">
        <p14:creationId xmlns:p14="http://schemas.microsoft.com/office/powerpoint/2010/main" val="1340073504"/>
      </p:ext>
    </p:extLst>
  </p:cSld>
  <p:clrMapOvr>
    <a:masterClrMapping/>
  </p:clrMapOvr>
  <p:transition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DC18E-8463-48BC-A52C-A40BC96218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9027285"/>
      </p:ext>
    </p:extLst>
  </p:cSld>
  <p:clrMapOvr>
    <a:masterClrMapping/>
  </p:clrMapOvr>
  <p:transition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196975"/>
            <a:ext cx="424497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24497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1A1CA-EBB7-4AE7-A209-9F5F6DD14D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634086"/>
      </p:ext>
    </p:extLst>
  </p:cSld>
  <p:clrMapOvr>
    <a:masterClrMapping/>
  </p:clrMapOvr>
  <p:transition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A593F-70A1-4AE9-AB23-03564B404D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2119434"/>
      </p:ext>
    </p:extLst>
  </p:cSld>
  <p:clrMapOvr>
    <a:masterClrMapping/>
  </p:clrMapOvr>
  <p:transition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EC1FB-5E93-4E35-942A-5EE126EF43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998810"/>
      </p:ext>
    </p:extLst>
  </p:cSld>
  <p:clrMapOvr>
    <a:masterClrMapping/>
  </p:clrMapOvr>
  <p:transition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C91D73-EE6C-4342-9133-F9AD5DDE65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3923949"/>
      </p:ext>
    </p:extLst>
  </p:cSld>
  <p:clrMapOvr>
    <a:masterClrMapping/>
  </p:clrMapOvr>
  <p:transition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CCAE5-4A17-4635-948F-71ACA6D94A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9347692"/>
      </p:ext>
    </p:extLst>
  </p:cSld>
  <p:clrMapOvr>
    <a:masterClrMapping/>
  </p:clrMapOvr>
  <p:transition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565F41-FB19-4501-8854-F56B501C3B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4549409"/>
      </p:ext>
    </p:extLst>
  </p:cSld>
  <p:clrMapOvr>
    <a:masterClrMapping/>
  </p:clrMapOvr>
  <p:transition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Freeform 2"/>
          <p:cNvSpPr>
            <a:spLocks/>
          </p:cNvSpPr>
          <p:nvPr/>
        </p:nvSpPr>
        <p:spPr bwMode="hidden">
          <a:xfrm>
            <a:off x="0" y="4876800"/>
            <a:ext cx="9144000" cy="1981200"/>
          </a:xfrm>
          <a:custGeom>
            <a:avLst/>
            <a:gdLst/>
            <a:ahLst/>
            <a:cxnLst>
              <a:cxn ang="0">
                <a:pos x="6027" y="2296"/>
              </a:cxn>
              <a:cxn ang="0">
                <a:pos x="0" y="2296"/>
              </a:cxn>
              <a:cxn ang="0">
                <a:pos x="0" y="0"/>
              </a:cxn>
              <a:cxn ang="0">
                <a:pos x="6027" y="0"/>
              </a:cxn>
              <a:cxn ang="0">
                <a:pos x="6027" y="2296"/>
              </a:cxn>
              <a:cxn ang="0">
                <a:pos x="6027" y="2296"/>
              </a:cxn>
            </a:cxnLst>
            <a:rect l="0" t="0" r="r" b="b"/>
            <a:pathLst>
              <a:path w="6027" h="2296">
                <a:moveTo>
                  <a:pt x="6027" y="2296"/>
                </a:moveTo>
                <a:lnTo>
                  <a:pt x="0" y="2296"/>
                </a:lnTo>
                <a:lnTo>
                  <a:pt x="0" y="0"/>
                </a:lnTo>
                <a:lnTo>
                  <a:pt x="6027" y="0"/>
                </a:lnTo>
                <a:lnTo>
                  <a:pt x="6027" y="2296"/>
                </a:lnTo>
                <a:lnTo>
                  <a:pt x="6027" y="229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46435" name="Freeform 3"/>
          <p:cNvSpPr>
            <a:spLocks/>
          </p:cNvSpPr>
          <p:nvPr/>
        </p:nvSpPr>
        <p:spPr bwMode="hidden">
          <a:xfrm>
            <a:off x="0" y="0"/>
            <a:ext cx="9144000" cy="1371600"/>
          </a:xfrm>
          <a:custGeom>
            <a:avLst/>
            <a:gdLst/>
            <a:ahLst/>
            <a:cxnLst>
              <a:cxn ang="0">
                <a:pos x="6027" y="2296"/>
              </a:cxn>
              <a:cxn ang="0">
                <a:pos x="0" y="2296"/>
              </a:cxn>
              <a:cxn ang="0">
                <a:pos x="0" y="0"/>
              </a:cxn>
              <a:cxn ang="0">
                <a:pos x="6027" y="0"/>
              </a:cxn>
              <a:cxn ang="0">
                <a:pos x="6027" y="2296"/>
              </a:cxn>
              <a:cxn ang="0">
                <a:pos x="6027" y="2296"/>
              </a:cxn>
            </a:cxnLst>
            <a:rect l="0" t="0" r="r" b="b"/>
            <a:pathLst>
              <a:path w="6027" h="2296">
                <a:moveTo>
                  <a:pt x="6027" y="2296"/>
                </a:moveTo>
                <a:lnTo>
                  <a:pt x="0" y="2296"/>
                </a:lnTo>
                <a:lnTo>
                  <a:pt x="0" y="0"/>
                </a:lnTo>
                <a:lnTo>
                  <a:pt x="6027" y="0"/>
                </a:lnTo>
                <a:lnTo>
                  <a:pt x="6027" y="2296"/>
                </a:lnTo>
                <a:lnTo>
                  <a:pt x="6027" y="2296"/>
                </a:lnTo>
                <a:close/>
              </a:path>
            </a:pathLst>
          </a:custGeom>
          <a:gradFill rotWithShape="0">
            <a:gsLst>
              <a:gs pos="0">
                <a:srgbClr val="A6C9DA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46436" name="Freeform 4"/>
          <p:cNvSpPr>
            <a:spLocks/>
          </p:cNvSpPr>
          <p:nvPr/>
        </p:nvSpPr>
        <p:spPr bwMode="hidden">
          <a:xfrm>
            <a:off x="6248400" y="6570663"/>
            <a:ext cx="2895600" cy="301625"/>
          </a:xfrm>
          <a:custGeom>
            <a:avLst/>
            <a:gdLst/>
            <a:ahLst/>
            <a:cxnLst>
              <a:cxn ang="0">
                <a:pos x="5748" y="246"/>
              </a:cxn>
              <a:cxn ang="0">
                <a:pos x="0" y="246"/>
              </a:cxn>
              <a:cxn ang="0">
                <a:pos x="0" y="0"/>
              </a:cxn>
              <a:cxn ang="0">
                <a:pos x="5748" y="0"/>
              </a:cxn>
              <a:cxn ang="0">
                <a:pos x="5748" y="246"/>
              </a:cxn>
              <a:cxn ang="0">
                <a:pos x="5748" y="246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6149" name="Group 5"/>
          <p:cNvGrpSpPr>
            <a:grpSpLocks/>
          </p:cNvGrpSpPr>
          <p:nvPr/>
        </p:nvGrpSpPr>
        <p:grpSpPr bwMode="auto">
          <a:xfrm>
            <a:off x="0" y="6453188"/>
            <a:ext cx="7848600" cy="423862"/>
            <a:chOff x="0" y="3792"/>
            <a:chExt cx="4944" cy="540"/>
          </a:xfrm>
        </p:grpSpPr>
        <p:sp>
          <p:nvSpPr>
            <p:cNvPr id="146438" name="Freeform 6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6163" name="Group 7"/>
            <p:cNvGrpSpPr>
              <a:grpSpLocks/>
            </p:cNvGrpSpPr>
            <p:nvPr userDrawn="1"/>
          </p:nvGrpSpPr>
          <p:grpSpPr bwMode="auto">
            <a:xfrm>
              <a:off x="2486" y="3792"/>
              <a:ext cx="2458" cy="540"/>
              <a:chOff x="2486" y="3792"/>
              <a:chExt cx="2458" cy="540"/>
            </a:xfrm>
          </p:grpSpPr>
          <p:sp>
            <p:nvSpPr>
              <p:cNvPr id="146440" name="Freeform 8"/>
              <p:cNvSpPr>
                <a:spLocks/>
              </p:cNvSpPr>
              <p:nvPr userDrawn="1"/>
            </p:nvSpPr>
            <p:spPr bwMode="ltGray">
              <a:xfrm>
                <a:off x="3948" y="3798"/>
                <a:ext cx="996" cy="534"/>
              </a:xfrm>
              <a:custGeom>
                <a:avLst/>
                <a:gdLst/>
                <a:ahLst/>
                <a:cxnLst>
                  <a:cxn ang="0">
                    <a:pos x="636" y="373"/>
                  </a:cxn>
                  <a:cxn ang="0">
                    <a:pos x="495" y="370"/>
                  </a:cxn>
                  <a:cxn ang="0">
                    <a:pos x="280" y="249"/>
                  </a:cxn>
                  <a:cxn ang="0">
                    <a:pos x="127" y="66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0" y="65"/>
                  </a:cxn>
                  <a:cxn ang="0">
                    <a:pos x="30" y="119"/>
                  </a:cxn>
                  <a:cxn ang="0">
                    <a:pos x="75" y="243"/>
                  </a:cxn>
                  <a:cxn ang="0">
                    <a:pos x="45" y="422"/>
                  </a:cxn>
                  <a:cxn ang="0">
                    <a:pos x="200" y="329"/>
                  </a:cxn>
                  <a:cxn ang="0">
                    <a:pos x="612" y="533"/>
                  </a:cxn>
                  <a:cxn ang="0">
                    <a:pos x="996" y="529"/>
                  </a:cxn>
                  <a:cxn ang="0">
                    <a:pos x="828" y="473"/>
                  </a:cxn>
                  <a:cxn ang="0">
                    <a:pos x="636" y="373"/>
                  </a:cxn>
                </a:cxnLst>
                <a:rect l="0" t="0" r="r" b="b"/>
                <a:pathLst>
                  <a:path w="996" h="533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612" y="533"/>
                    </a:lnTo>
                    <a:lnTo>
                      <a:pt x="996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6441" name="Freeform 9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4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4" y="18"/>
                  </a:cxn>
                  <a:cxn ang="0">
                    <a:pos x="24" y="30"/>
                  </a:cxn>
                  <a:cxn ang="0">
                    <a:pos x="18" y="66"/>
                  </a:cxn>
                  <a:cxn ang="0">
                    <a:pos x="42" y="114"/>
                  </a:cxn>
                  <a:cxn ang="0">
                    <a:pos x="48" y="162"/>
                  </a:cxn>
                  <a:cxn ang="0">
                    <a:pos x="0" y="353"/>
                  </a:cxn>
                  <a:cxn ang="0">
                    <a:pos x="54" y="233"/>
                  </a:cxn>
                  <a:cxn ang="0">
                    <a:pos x="84" y="216"/>
                  </a:cxn>
                  <a:cxn ang="0">
                    <a:pos x="126" y="126"/>
                  </a:cxn>
                  <a:cxn ang="0">
                    <a:pos x="144" y="120"/>
                  </a:cxn>
                  <a:cxn ang="0">
                    <a:pos x="144" y="90"/>
                  </a:cxn>
                  <a:cxn ang="0">
                    <a:pos x="186" y="66"/>
                  </a:cxn>
                  <a:cxn ang="0">
                    <a:pos x="162" y="6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6442" name="Freeform 10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2" y="13"/>
                  </a:cxn>
                  <a:cxn ang="0">
                    <a:pos x="0" y="40"/>
                  </a:cxn>
                  <a:cxn ang="0">
                    <a:pos x="60" y="121"/>
                  </a:cxn>
                  <a:cxn ang="0">
                    <a:pos x="310" y="271"/>
                  </a:cxn>
                  <a:cxn ang="0">
                    <a:pos x="290" y="139"/>
                  </a:cxn>
                  <a:cxn ang="0">
                    <a:pos x="378" y="76"/>
                  </a:cxn>
                  <a:cxn ang="0">
                    <a:pos x="251" y="94"/>
                  </a:cxn>
                  <a:cxn ang="0">
                    <a:pos x="90" y="54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6443" name="Freeform 11"/>
              <p:cNvSpPr>
                <a:spLocks/>
              </p:cNvSpPr>
              <p:nvPr userDrawn="1"/>
            </p:nvSpPr>
            <p:spPr bwMode="ltGray">
              <a:xfrm>
                <a:off x="3628" y="3867"/>
                <a:ext cx="155" cy="73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6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78" y="60"/>
                  </a:cxn>
                  <a:cxn ang="0">
                    <a:pos x="96" y="42"/>
                  </a:cxn>
                  <a:cxn ang="0">
                    <a:pos x="155" y="66"/>
                  </a:cxn>
                  <a:cxn ang="0">
                    <a:pos x="126" y="24"/>
                  </a:cxn>
                  <a:cxn ang="0">
                    <a:pos x="149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6444" name="Freeform 12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/>
                <a:ahLst/>
                <a:cxnLst>
                  <a:cxn ang="0">
                    <a:pos x="6" y="36"/>
                  </a:cxn>
                  <a:cxn ang="0">
                    <a:pos x="0" y="18"/>
                  </a:cxn>
                  <a:cxn ang="0">
                    <a:pos x="12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24" y="6"/>
                  </a:cxn>
                  <a:cxn ang="0">
                    <a:pos x="36" y="6"/>
                  </a:cxn>
                  <a:cxn ang="0">
                    <a:pos x="42" y="0"/>
                  </a:cxn>
                  <a:cxn ang="0">
                    <a:pos x="30" y="18"/>
                  </a:cxn>
                  <a:cxn ang="0">
                    <a:pos x="42" y="48"/>
                  </a:cxn>
                  <a:cxn ang="0">
                    <a:pos x="12" y="72"/>
                  </a:cxn>
                  <a:cxn ang="0">
                    <a:pos x="6" y="36"/>
                  </a:cxn>
                  <a:cxn ang="0">
                    <a:pos x="6" y="36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46445" name="Freeform 13"/>
            <p:cNvSpPr>
              <a:spLocks/>
            </p:cNvSpPr>
            <p:nvPr userDrawn="1"/>
          </p:nvSpPr>
          <p:spPr bwMode="ltGray">
            <a:xfrm>
              <a:off x="0" y="3792"/>
              <a:ext cx="3976" cy="536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6150" name="Group 14"/>
          <p:cNvGrpSpPr>
            <a:grpSpLocks/>
          </p:cNvGrpSpPr>
          <p:nvPr/>
        </p:nvGrpSpPr>
        <p:grpSpPr bwMode="auto">
          <a:xfrm>
            <a:off x="627063" y="6450013"/>
            <a:ext cx="5684837" cy="420687"/>
            <a:chOff x="395" y="3793"/>
            <a:chExt cx="3581" cy="535"/>
          </a:xfrm>
        </p:grpSpPr>
        <p:sp>
          <p:nvSpPr>
            <p:cNvPr id="146447" name="Freeform 15"/>
            <p:cNvSpPr>
              <a:spLocks/>
            </p:cNvSpPr>
            <p:nvPr/>
          </p:nvSpPr>
          <p:spPr bwMode="auto">
            <a:xfrm>
              <a:off x="1196" y="3793"/>
              <a:ext cx="365" cy="291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60"/>
                </a:cxn>
                <a:cxn ang="0">
                  <a:pos x="66" y="108"/>
                </a:cxn>
                <a:cxn ang="0">
                  <a:pos x="143" y="180"/>
                </a:cxn>
                <a:cxn ang="0">
                  <a:pos x="191" y="168"/>
                </a:cxn>
                <a:cxn ang="0">
                  <a:pos x="341" y="287"/>
                </a:cxn>
                <a:cxn ang="0">
                  <a:pos x="305" y="174"/>
                </a:cxn>
                <a:cxn ang="0">
                  <a:pos x="365" y="132"/>
                </a:cxn>
                <a:cxn ang="0">
                  <a:pos x="359" y="126"/>
                </a:cxn>
                <a:cxn ang="0">
                  <a:pos x="335" y="114"/>
                </a:cxn>
                <a:cxn ang="0">
                  <a:pos x="299" y="90"/>
                </a:cxn>
                <a:cxn ang="0">
                  <a:pos x="257" y="72"/>
                </a:cxn>
                <a:cxn ang="0">
                  <a:pos x="215" y="54"/>
                </a:cxn>
                <a:cxn ang="0">
                  <a:pos x="173" y="36"/>
                </a:cxn>
                <a:cxn ang="0">
                  <a:pos x="143" y="24"/>
                </a:cxn>
                <a:cxn ang="0">
                  <a:pos x="131" y="18"/>
                </a:cxn>
                <a:cxn ang="0">
                  <a:pos x="107" y="18"/>
                </a:cxn>
                <a:cxn ang="0">
                  <a:pos x="95" y="18"/>
                </a:cxn>
                <a:cxn ang="0">
                  <a:pos x="72" y="12"/>
                </a:cxn>
                <a:cxn ang="0">
                  <a:pos x="66" y="12"/>
                </a:cxn>
                <a:cxn ang="0">
                  <a:pos x="54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6448" name="Freeform 16"/>
            <p:cNvSpPr>
              <a:spLocks/>
            </p:cNvSpPr>
            <p:nvPr/>
          </p:nvSpPr>
          <p:spPr bwMode="auto">
            <a:xfrm>
              <a:off x="1943" y="3829"/>
              <a:ext cx="2033" cy="499"/>
            </a:xfrm>
            <a:custGeom>
              <a:avLst/>
              <a:gdLst/>
              <a:ahLst/>
              <a:cxnLst>
                <a:cxn ang="0">
                  <a:pos x="186" y="18"/>
                </a:cxn>
                <a:cxn ang="0">
                  <a:pos x="138" y="6"/>
                </a:cxn>
                <a:cxn ang="0">
                  <a:pos x="96" y="0"/>
                </a:cxn>
                <a:cxn ang="0">
                  <a:pos x="36" y="0"/>
                </a:cxn>
                <a:cxn ang="0">
                  <a:pos x="12" y="25"/>
                </a:cxn>
                <a:cxn ang="0">
                  <a:pos x="0" y="128"/>
                </a:cxn>
                <a:cxn ang="0">
                  <a:pos x="60" y="104"/>
                </a:cxn>
                <a:cxn ang="0">
                  <a:pos x="90" y="134"/>
                </a:cxn>
                <a:cxn ang="0">
                  <a:pos x="150" y="153"/>
                </a:cxn>
                <a:cxn ang="0">
                  <a:pos x="209" y="273"/>
                </a:cxn>
                <a:cxn ang="0">
                  <a:pos x="401" y="359"/>
                </a:cxn>
                <a:cxn ang="0">
                  <a:pos x="777" y="359"/>
                </a:cxn>
                <a:cxn ang="0">
                  <a:pos x="2033" y="499"/>
                </a:cxn>
                <a:cxn ang="0">
                  <a:pos x="2033" y="499"/>
                </a:cxn>
                <a:cxn ang="0">
                  <a:pos x="1991" y="493"/>
                </a:cxn>
                <a:cxn ang="0">
                  <a:pos x="676" y="243"/>
                </a:cxn>
                <a:cxn ang="0">
                  <a:pos x="514" y="159"/>
                </a:cxn>
                <a:cxn ang="0">
                  <a:pos x="425" y="110"/>
                </a:cxn>
                <a:cxn ang="0">
                  <a:pos x="365" y="92"/>
                </a:cxn>
                <a:cxn ang="0">
                  <a:pos x="281" y="61"/>
                </a:cxn>
                <a:cxn ang="0">
                  <a:pos x="186" y="18"/>
                </a:cxn>
                <a:cxn ang="0">
                  <a:pos x="186" y="18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6449" name="Freeform 17"/>
            <p:cNvSpPr>
              <a:spLocks/>
            </p:cNvSpPr>
            <p:nvPr/>
          </p:nvSpPr>
          <p:spPr bwMode="auto">
            <a:xfrm>
              <a:off x="1830" y="3823"/>
              <a:ext cx="71" cy="6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29" y="18"/>
                </a:cxn>
                <a:cxn ang="0">
                  <a:pos x="53" y="18"/>
                </a:cxn>
                <a:cxn ang="0">
                  <a:pos x="59" y="30"/>
                </a:cxn>
                <a:cxn ang="0">
                  <a:pos x="65" y="42"/>
                </a:cxn>
                <a:cxn ang="0">
                  <a:pos x="71" y="54"/>
                </a:cxn>
                <a:cxn ang="0">
                  <a:pos x="71" y="60"/>
                </a:cxn>
                <a:cxn ang="0">
                  <a:pos x="59" y="54"/>
                </a:cxn>
                <a:cxn ang="0">
                  <a:pos x="47" y="42"/>
                </a:cxn>
                <a:cxn ang="0">
                  <a:pos x="23" y="30"/>
                </a:cxn>
                <a:cxn ang="0">
                  <a:pos x="23" y="36"/>
                </a:cxn>
                <a:cxn ang="0">
                  <a:pos x="18" y="42"/>
                </a:cxn>
                <a:cxn ang="0">
                  <a:pos x="12" y="48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6" y="3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6450" name="Freeform 18"/>
            <p:cNvSpPr>
              <a:spLocks/>
            </p:cNvSpPr>
            <p:nvPr/>
          </p:nvSpPr>
          <p:spPr bwMode="auto">
            <a:xfrm>
              <a:off x="855" y="3841"/>
              <a:ext cx="161" cy="166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8" y="6"/>
                </a:cxn>
                <a:cxn ang="0">
                  <a:pos x="72" y="6"/>
                </a:cxn>
                <a:cxn ang="0">
                  <a:pos x="114" y="12"/>
                </a:cxn>
                <a:cxn ang="0">
                  <a:pos x="96" y="54"/>
                </a:cxn>
                <a:cxn ang="0">
                  <a:pos x="96" y="60"/>
                </a:cxn>
                <a:cxn ang="0">
                  <a:pos x="102" y="72"/>
                </a:cxn>
                <a:cxn ang="0">
                  <a:pos x="108" y="84"/>
                </a:cxn>
                <a:cxn ang="0">
                  <a:pos x="120" y="96"/>
                </a:cxn>
                <a:cxn ang="0">
                  <a:pos x="143" y="114"/>
                </a:cxn>
                <a:cxn ang="0">
                  <a:pos x="155" y="138"/>
                </a:cxn>
                <a:cxn ang="0">
                  <a:pos x="161" y="156"/>
                </a:cxn>
                <a:cxn ang="0">
                  <a:pos x="161" y="162"/>
                </a:cxn>
                <a:cxn ang="0">
                  <a:pos x="96" y="102"/>
                </a:cxn>
                <a:cxn ang="0">
                  <a:pos x="30" y="54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6451" name="Freeform 19"/>
            <p:cNvSpPr>
              <a:spLocks/>
            </p:cNvSpPr>
            <p:nvPr/>
          </p:nvSpPr>
          <p:spPr bwMode="auto">
            <a:xfrm>
              <a:off x="706" y="3854"/>
              <a:ext cx="59" cy="61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1" y="30"/>
                </a:cxn>
                <a:cxn ang="0">
                  <a:pos x="41" y="36"/>
                </a:cxn>
                <a:cxn ang="0">
                  <a:pos x="47" y="42"/>
                </a:cxn>
                <a:cxn ang="0">
                  <a:pos x="53" y="54"/>
                </a:cxn>
                <a:cxn ang="0">
                  <a:pos x="53" y="60"/>
                </a:cxn>
                <a:cxn ang="0">
                  <a:pos x="47" y="54"/>
                </a:cxn>
                <a:cxn ang="0">
                  <a:pos x="35" y="48"/>
                </a:cxn>
                <a:cxn ang="0">
                  <a:pos x="23" y="36"/>
                </a:cxn>
                <a:cxn ang="0">
                  <a:pos x="17" y="30"/>
                </a:cxn>
                <a:cxn ang="0">
                  <a:pos x="0" y="0"/>
                </a:cxn>
                <a:cxn ang="0">
                  <a:pos x="59" y="6"/>
                </a:cxn>
                <a:cxn ang="0">
                  <a:pos x="59" y="6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6452" name="Freeform 20"/>
            <p:cNvSpPr>
              <a:spLocks/>
            </p:cNvSpPr>
            <p:nvPr/>
          </p:nvSpPr>
          <p:spPr bwMode="auto">
            <a:xfrm>
              <a:off x="395" y="3811"/>
              <a:ext cx="245" cy="206"/>
            </a:xfrm>
            <a:custGeom>
              <a:avLst/>
              <a:gdLst/>
              <a:ahLst/>
              <a:cxnLst>
                <a:cxn ang="0">
                  <a:pos x="233" y="36"/>
                </a:cxn>
                <a:cxn ang="0">
                  <a:pos x="245" y="42"/>
                </a:cxn>
                <a:cxn ang="0">
                  <a:pos x="209" y="84"/>
                </a:cxn>
                <a:cxn ang="0">
                  <a:pos x="143" y="132"/>
                </a:cxn>
                <a:cxn ang="0">
                  <a:pos x="167" y="156"/>
                </a:cxn>
                <a:cxn ang="0">
                  <a:pos x="179" y="204"/>
                </a:cxn>
                <a:cxn ang="0">
                  <a:pos x="77" y="132"/>
                </a:cxn>
                <a:cxn ang="0">
                  <a:pos x="47" y="84"/>
                </a:cxn>
                <a:cxn ang="0">
                  <a:pos x="89" y="66"/>
                </a:cxn>
                <a:cxn ang="0">
                  <a:pos x="59" y="3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47" y="6"/>
                </a:cxn>
                <a:cxn ang="0">
                  <a:pos x="77" y="6"/>
                </a:cxn>
                <a:cxn ang="0">
                  <a:pos x="83" y="6"/>
                </a:cxn>
                <a:cxn ang="0">
                  <a:pos x="89" y="6"/>
                </a:cxn>
                <a:cxn ang="0">
                  <a:pos x="101" y="12"/>
                </a:cxn>
                <a:cxn ang="0">
                  <a:pos x="125" y="12"/>
                </a:cxn>
                <a:cxn ang="0">
                  <a:pos x="143" y="18"/>
                </a:cxn>
                <a:cxn ang="0">
                  <a:pos x="149" y="18"/>
                </a:cxn>
                <a:cxn ang="0">
                  <a:pos x="149" y="18"/>
                </a:cxn>
                <a:cxn ang="0">
                  <a:pos x="203" y="24"/>
                </a:cxn>
                <a:cxn ang="0">
                  <a:pos x="233" y="36"/>
                </a:cxn>
                <a:cxn ang="0">
                  <a:pos x="233" y="36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46453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15888"/>
            <a:ext cx="8229600" cy="102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46454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96975"/>
            <a:ext cx="864235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6455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416675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6456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77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6457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77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B73D4764-2136-4C0E-AC61-5D53B92914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6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64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64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4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54" grpId="0" build="p" bldLvl="2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64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645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64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645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64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645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64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645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64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645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itchFamily="2" charset="2"/>
        <a:buChar char="§"/>
        <a:defRPr sz="2800" b="1">
          <a:solidFill>
            <a:srgbClr val="66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Timsort" TargetMode="External"/><Relationship Id="rId3" Type="http://schemas.openxmlformats.org/officeDocument/2006/relationships/hyperlink" Target="http://en.wikipedia.org/wiki/Java_platform" TargetMode="External"/><Relationship Id="rId7" Type="http://schemas.openxmlformats.org/officeDocument/2006/relationships/hyperlink" Target="http://en.wikipedia.org/wiki/Python_(programming_language)" TargetMode="External"/><Relationship Id="rId2" Type="http://schemas.openxmlformats.org/officeDocument/2006/relationships/hyperlink" Target="http://en.wikipedia.org/wiki/Per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Merge_sort" TargetMode="External"/><Relationship Id="rId11" Type="http://schemas.openxmlformats.org/officeDocument/2006/relationships/hyperlink" Target="http://en.wikipedia.org/wiki/GNU_Octave" TargetMode="External"/><Relationship Id="rId5" Type="http://schemas.openxmlformats.org/officeDocument/2006/relationships/hyperlink" Target="http://en.wikipedia.org/wiki/Insertion_sort" TargetMode="External"/><Relationship Id="rId10" Type="http://schemas.openxmlformats.org/officeDocument/2006/relationships/hyperlink" Target="http://en.wikipedia.org/wiki/Android_(operating_system)" TargetMode="External"/><Relationship Id="rId4" Type="http://schemas.openxmlformats.org/officeDocument/2006/relationships/hyperlink" Target="http://docs.oracle.com/javase/6/docs/api/java/util/Arrays.html" TargetMode="External"/><Relationship Id="rId9" Type="http://schemas.openxmlformats.org/officeDocument/2006/relationships/hyperlink" Target="http://en.wikipedia.org/wiki/Java_7" TargetMode="Externa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wmf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EEA350-8D99-4013-AF60-0AD4EFF723D5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31950"/>
            <a:ext cx="8229600" cy="1349375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ffectLst/>
              </a:rPr>
              <a:t>第十章 排序</a:t>
            </a:r>
            <a:r>
              <a:rPr lang="en-US" altLang="zh-CN" dirty="0" smtClean="0">
                <a:effectLst/>
              </a:rPr>
              <a:t/>
            </a:r>
            <a:br>
              <a:rPr lang="en-US" altLang="zh-CN" dirty="0" smtClean="0">
                <a:effectLst/>
              </a:rPr>
            </a:br>
            <a:r>
              <a:rPr lang="en-US" altLang="zh-CN" dirty="0" smtClean="0">
                <a:effectLst/>
              </a:rPr>
              <a:t>Sorting</a:t>
            </a:r>
            <a:endParaRPr lang="zh-CN" altLang="en-US" dirty="0" smtClean="0">
              <a:effectLst/>
            </a:endParaRP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57C1DB-DB72-47D0-97E0-FD28FE8C3C6F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10.2.1 </a:t>
            </a:r>
            <a:r>
              <a:rPr lang="zh-CN" altLang="en-US" dirty="0" smtClean="0"/>
              <a:t>插入排序的基本思想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kumimoji="1" lang="zh-CN" altLang="en-US" smtClean="0"/>
              <a:t>在</a:t>
            </a:r>
            <a:r>
              <a:rPr kumimoji="1" lang="en-US" altLang="zh-CN" smtClean="0"/>
              <a:t>R[1..i-1]</a:t>
            </a:r>
            <a:r>
              <a:rPr kumimoji="1" lang="zh-CN" altLang="en-US" smtClean="0"/>
              <a:t>中查找</a:t>
            </a:r>
            <a:r>
              <a:rPr kumimoji="1" lang="en-US" altLang="zh-CN" smtClean="0">
                <a:solidFill>
                  <a:srgbClr val="990000"/>
                </a:solidFill>
              </a:rPr>
              <a:t>R[i]</a:t>
            </a:r>
            <a:r>
              <a:rPr kumimoji="1" lang="zh-CN" altLang="en-US" smtClean="0">
                <a:solidFill>
                  <a:srgbClr val="990000"/>
                </a:solidFill>
              </a:rPr>
              <a:t>的插入位置</a:t>
            </a:r>
            <a:r>
              <a:rPr kumimoji="1" lang="zh-CN" altLang="en-US" smtClean="0"/>
              <a:t>：</a:t>
            </a:r>
            <a:br>
              <a:rPr kumimoji="1" lang="zh-CN" altLang="en-US" smtClean="0"/>
            </a:br>
            <a:r>
              <a:rPr kumimoji="1" lang="en-US" altLang="zh-CN" smtClean="0"/>
              <a:t>R[1..j].key </a:t>
            </a:r>
            <a:r>
              <a:rPr kumimoji="1" lang="en-US" altLang="zh-CN" smtClean="0">
                <a:sym typeface="Symbol" pitchFamily="18" charset="2"/>
              </a:rPr>
              <a:t> R[i].key &lt; R[j+1..i-1].key</a:t>
            </a:r>
            <a:r>
              <a:rPr kumimoji="1" lang="zh-CN" altLang="en-US" smtClean="0">
                <a:sym typeface="Symbol" pitchFamily="18" charset="2"/>
              </a:rPr>
              <a:t>；</a:t>
            </a:r>
          </a:p>
          <a:p>
            <a:pPr marL="990600" lvl="1" indent="-533400" eaLnBrk="1" hangingPunct="1">
              <a:buFontTx/>
              <a:buAutoNum type="arabicPeriod"/>
            </a:pPr>
            <a:endParaRPr kumimoji="1" lang="zh-CN" altLang="en-US" smtClean="0"/>
          </a:p>
          <a:p>
            <a:pPr marL="533400" indent="-533400" eaLnBrk="1" hangingPunct="1">
              <a:buFontTx/>
              <a:buAutoNum type="arabicPeriod"/>
            </a:pPr>
            <a:r>
              <a:rPr kumimoji="1" lang="zh-CN" altLang="en-US" smtClean="0"/>
              <a:t>将</a:t>
            </a:r>
            <a:r>
              <a:rPr kumimoji="1" lang="en-US" altLang="zh-CN" smtClean="0"/>
              <a:t>R[j+1..i-1]</a:t>
            </a:r>
            <a:r>
              <a:rPr kumimoji="1" lang="zh-CN" altLang="en-US" smtClean="0"/>
              <a:t>中的所有记录均</a:t>
            </a:r>
            <a:r>
              <a:rPr kumimoji="1" lang="zh-CN" altLang="en-US" smtClean="0">
                <a:solidFill>
                  <a:srgbClr val="990000"/>
                </a:solidFill>
              </a:rPr>
              <a:t>后移一个位置</a:t>
            </a:r>
            <a:r>
              <a:rPr kumimoji="1" lang="zh-CN" altLang="en-US" smtClean="0"/>
              <a:t>；</a:t>
            </a:r>
          </a:p>
          <a:p>
            <a:pPr marL="990600" lvl="1" indent="-533400" eaLnBrk="1" hangingPunct="1">
              <a:buFontTx/>
              <a:buAutoNum type="arabicPeriod"/>
            </a:pPr>
            <a:endParaRPr kumimoji="1" lang="zh-CN" altLang="en-US" smtClean="0"/>
          </a:p>
          <a:p>
            <a:pPr marL="533400" indent="-533400" eaLnBrk="1" hangingPunct="1">
              <a:buFontTx/>
              <a:buAutoNum type="arabicPeriod"/>
            </a:pPr>
            <a:r>
              <a:rPr kumimoji="1" lang="zh-CN" altLang="en-US" smtClean="0"/>
              <a:t>将</a:t>
            </a:r>
            <a:r>
              <a:rPr kumimoji="1" lang="en-US" altLang="zh-CN" smtClean="0"/>
              <a:t>R[i] </a:t>
            </a:r>
            <a:r>
              <a:rPr kumimoji="1" lang="zh-CN" altLang="en-US" smtClean="0">
                <a:solidFill>
                  <a:srgbClr val="990000"/>
                </a:solidFill>
              </a:rPr>
              <a:t>插入</a:t>
            </a:r>
            <a:r>
              <a:rPr kumimoji="1" lang="en-US" altLang="zh-CN" smtClean="0"/>
              <a:t>(</a:t>
            </a:r>
            <a:r>
              <a:rPr kumimoji="1" lang="zh-CN" altLang="en-US" smtClean="0"/>
              <a:t>复制</a:t>
            </a:r>
            <a:r>
              <a:rPr kumimoji="1" lang="en-US" altLang="zh-CN" smtClean="0"/>
              <a:t>)</a:t>
            </a:r>
            <a:r>
              <a:rPr kumimoji="1" lang="zh-CN" altLang="en-US" smtClean="0"/>
              <a:t>到</a:t>
            </a:r>
            <a:r>
              <a:rPr kumimoji="1" lang="en-US" altLang="zh-CN" smtClean="0"/>
              <a:t>R[j+1]</a:t>
            </a:r>
            <a:r>
              <a:rPr kumimoji="1" lang="zh-CN" altLang="en-US" smtClean="0"/>
              <a:t>的位置上。</a:t>
            </a:r>
            <a:endParaRPr lang="zh-CN" altLang="en-US" smtClean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其它排序方法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196975"/>
            <a:ext cx="8642350" cy="1374769"/>
          </a:xfrm>
        </p:spPr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、已知一个含有</a:t>
            </a:r>
            <a:r>
              <a:rPr lang="en-US" dirty="0" smtClean="0"/>
              <a:t>n</a:t>
            </a:r>
            <a:r>
              <a:rPr lang="zh-CN" altLang="en-US" dirty="0" smtClean="0"/>
              <a:t>个记录的序列，其关键字为整数，其取值范围是</a:t>
            </a:r>
            <a:r>
              <a:rPr lang="en-US" dirty="0" smtClean="0"/>
              <a:t>[0, n)</a:t>
            </a:r>
            <a:r>
              <a:rPr lang="zh-CN" altLang="en-US" dirty="0" smtClean="0"/>
              <a:t>。若</a:t>
            </a:r>
            <a:r>
              <a:rPr lang="zh-CN" altLang="en-US" u="sng" dirty="0" smtClean="0">
                <a:solidFill>
                  <a:srgbClr val="990000"/>
                </a:solidFill>
              </a:rPr>
              <a:t>存在</a:t>
            </a:r>
            <a:r>
              <a:rPr lang="zh-CN" altLang="en-US" dirty="0" smtClean="0"/>
              <a:t>关键字相同的记录，怎样排序最快？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476568-7606-4AF4-B416-2A5C6DA42EC9}" type="slidenum">
              <a:rPr lang="en-US" altLang="zh-CN" smtClean="0"/>
              <a:pPr>
                <a:defRPr/>
              </a:pPr>
              <a:t>100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14348" y="3000372"/>
          <a:ext cx="3500460" cy="82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0092"/>
                <a:gridCol w="700092"/>
                <a:gridCol w="700092"/>
                <a:gridCol w="700092"/>
                <a:gridCol w="7000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4</a:t>
                      </a:r>
                      <a:endParaRPr lang="zh-CN" alt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1</a:t>
                      </a:r>
                      <a:endParaRPr lang="zh-CN" alt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3</a:t>
                      </a:r>
                      <a:endParaRPr lang="zh-CN" alt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4</a:t>
                      </a:r>
                      <a:endParaRPr lang="zh-CN" alt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3</a:t>
                      </a:r>
                      <a:endParaRPr lang="zh-CN" alt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214942" y="3000372"/>
          <a:ext cx="2800368" cy="82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0092"/>
                <a:gridCol w="700092"/>
                <a:gridCol w="700092"/>
                <a:gridCol w="7000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0</a:t>
                      </a:r>
                      <a:endParaRPr lang="zh-CN" alt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0</a:t>
                      </a:r>
                      <a:endParaRPr lang="zh-CN" alt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0</a:t>
                      </a:r>
                      <a:endParaRPr lang="zh-CN" alt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0</a:t>
                      </a:r>
                      <a:endParaRPr lang="zh-CN" alt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7344434" y="3041316"/>
            <a:ext cx="642942" cy="400110"/>
          </a:xfrm>
          <a:prstGeom prst="rect">
            <a:avLst/>
          </a:prstGeom>
          <a:solidFill>
            <a:srgbClr val="FF99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5259084" y="3042538"/>
            <a:ext cx="642942" cy="400110"/>
          </a:xfrm>
          <a:prstGeom prst="rect">
            <a:avLst/>
          </a:prstGeom>
          <a:solidFill>
            <a:srgbClr val="FF99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6643702" y="3027668"/>
            <a:ext cx="642942" cy="400110"/>
          </a:xfrm>
          <a:prstGeom prst="rect">
            <a:avLst/>
          </a:prstGeom>
          <a:solidFill>
            <a:srgbClr val="FF99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7385378" y="3071810"/>
            <a:ext cx="642942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6715140" y="3071810"/>
            <a:ext cx="642942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5214942" y="4214818"/>
          <a:ext cx="2800368" cy="82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0092"/>
                <a:gridCol w="700092"/>
                <a:gridCol w="700092"/>
                <a:gridCol w="7000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1</a:t>
                      </a:r>
                      <a:endParaRPr lang="zh-CN" alt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0</a:t>
                      </a:r>
                      <a:endParaRPr lang="zh-CN" alt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2</a:t>
                      </a:r>
                      <a:endParaRPr lang="zh-CN" alt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2</a:t>
                      </a:r>
                      <a:endParaRPr lang="zh-CN" alt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5286380" y="4286256"/>
            <a:ext cx="642942" cy="400110"/>
          </a:xfrm>
          <a:prstGeom prst="rect">
            <a:avLst/>
          </a:prstGeom>
          <a:solidFill>
            <a:srgbClr val="FF99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16" name="矩形 15"/>
          <p:cNvSpPr/>
          <p:nvPr/>
        </p:nvSpPr>
        <p:spPr>
          <a:xfrm>
            <a:off x="5929322" y="4286256"/>
            <a:ext cx="642942" cy="400110"/>
          </a:xfrm>
          <a:prstGeom prst="rect">
            <a:avLst/>
          </a:prstGeom>
          <a:solidFill>
            <a:srgbClr val="FF99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6643702" y="4286256"/>
            <a:ext cx="642942" cy="400110"/>
          </a:xfrm>
          <a:prstGeom prst="rect">
            <a:avLst/>
          </a:prstGeom>
          <a:solidFill>
            <a:srgbClr val="FF99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7358082" y="4286256"/>
            <a:ext cx="642942" cy="400110"/>
          </a:xfrm>
          <a:prstGeom prst="rect">
            <a:avLst/>
          </a:prstGeom>
          <a:solidFill>
            <a:srgbClr val="FF99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5214942" y="5286388"/>
          <a:ext cx="2800368" cy="82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0092"/>
                <a:gridCol w="700092"/>
                <a:gridCol w="700092"/>
                <a:gridCol w="7000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1</a:t>
                      </a:r>
                      <a:endParaRPr lang="zh-CN" alt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1</a:t>
                      </a:r>
                      <a:endParaRPr lang="zh-CN" alt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3</a:t>
                      </a:r>
                      <a:endParaRPr lang="zh-CN" alt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5</a:t>
                      </a:r>
                      <a:endParaRPr lang="zh-CN" alt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714350" y="4286256"/>
          <a:ext cx="3500460" cy="82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0092"/>
                <a:gridCol w="700092"/>
                <a:gridCol w="700092"/>
                <a:gridCol w="700092"/>
                <a:gridCol w="70009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2" name="矩形 31"/>
          <p:cNvSpPr/>
          <p:nvPr/>
        </p:nvSpPr>
        <p:spPr>
          <a:xfrm>
            <a:off x="2143108" y="4357694"/>
            <a:ext cx="642942" cy="400110"/>
          </a:xfrm>
          <a:prstGeom prst="rect">
            <a:avLst/>
          </a:prstGeom>
          <a:solidFill>
            <a:srgbClr val="FF99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33" name="矩形 32"/>
          <p:cNvSpPr/>
          <p:nvPr/>
        </p:nvSpPr>
        <p:spPr>
          <a:xfrm>
            <a:off x="6715140" y="5286388"/>
            <a:ext cx="642942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34" name="矩形 33"/>
          <p:cNvSpPr/>
          <p:nvPr/>
        </p:nvSpPr>
        <p:spPr>
          <a:xfrm>
            <a:off x="3571868" y="4286256"/>
            <a:ext cx="642942" cy="400110"/>
          </a:xfrm>
          <a:prstGeom prst="rect">
            <a:avLst/>
          </a:prstGeom>
          <a:solidFill>
            <a:srgbClr val="FF99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  <p:sp>
        <p:nvSpPr>
          <p:cNvPr id="35" name="矩形 34"/>
          <p:cNvSpPr/>
          <p:nvPr/>
        </p:nvSpPr>
        <p:spPr>
          <a:xfrm>
            <a:off x="7429520" y="5357826"/>
            <a:ext cx="642942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  <p:sp>
        <p:nvSpPr>
          <p:cNvPr id="36" name="矩形 35"/>
          <p:cNvSpPr/>
          <p:nvPr/>
        </p:nvSpPr>
        <p:spPr>
          <a:xfrm>
            <a:off x="1500166" y="4357694"/>
            <a:ext cx="642942" cy="400110"/>
          </a:xfrm>
          <a:prstGeom prst="rect">
            <a:avLst/>
          </a:prstGeom>
          <a:solidFill>
            <a:srgbClr val="FF99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37" name="矩形 36"/>
          <p:cNvSpPr/>
          <p:nvPr/>
        </p:nvSpPr>
        <p:spPr>
          <a:xfrm>
            <a:off x="6715140" y="5357826"/>
            <a:ext cx="642942" cy="400110"/>
          </a:xfrm>
          <a:prstGeom prst="rect">
            <a:avLst/>
          </a:prstGeom>
          <a:solidFill>
            <a:schemeClr val="accent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38" name="矩形 37"/>
          <p:cNvSpPr/>
          <p:nvPr/>
        </p:nvSpPr>
        <p:spPr>
          <a:xfrm>
            <a:off x="714348" y="4357694"/>
            <a:ext cx="642942" cy="400110"/>
          </a:xfrm>
          <a:prstGeom prst="rect">
            <a:avLst/>
          </a:prstGeom>
          <a:solidFill>
            <a:srgbClr val="FF99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39" name="矩形 38"/>
          <p:cNvSpPr/>
          <p:nvPr/>
        </p:nvSpPr>
        <p:spPr>
          <a:xfrm>
            <a:off x="5286380" y="5357826"/>
            <a:ext cx="642942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40" name="矩形 39"/>
          <p:cNvSpPr/>
          <p:nvPr/>
        </p:nvSpPr>
        <p:spPr>
          <a:xfrm>
            <a:off x="2857488" y="4357694"/>
            <a:ext cx="642942" cy="400110"/>
          </a:xfrm>
          <a:prstGeom prst="rect">
            <a:avLst/>
          </a:prstGeom>
          <a:solidFill>
            <a:srgbClr val="FF99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  <p:sp>
        <p:nvSpPr>
          <p:cNvPr id="41" name="矩形 40"/>
          <p:cNvSpPr/>
          <p:nvPr/>
        </p:nvSpPr>
        <p:spPr>
          <a:xfrm>
            <a:off x="7429520" y="5357826"/>
            <a:ext cx="642942" cy="400110"/>
          </a:xfrm>
          <a:prstGeom prst="rect">
            <a:avLst/>
          </a:prstGeom>
          <a:solidFill>
            <a:schemeClr val="accent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42" name="右箭头 41"/>
          <p:cNvSpPr/>
          <p:nvPr/>
        </p:nvSpPr>
        <p:spPr bwMode="auto">
          <a:xfrm>
            <a:off x="4429124" y="3214686"/>
            <a:ext cx="571504" cy="357190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86248" y="2714620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计数</a:t>
            </a:r>
            <a:endParaRPr lang="zh-CN" altLang="en-US" sz="2400" dirty="0"/>
          </a:p>
        </p:txBody>
      </p:sp>
      <p:sp>
        <p:nvSpPr>
          <p:cNvPr id="44" name="下箭头 43"/>
          <p:cNvSpPr/>
          <p:nvPr/>
        </p:nvSpPr>
        <p:spPr bwMode="auto">
          <a:xfrm>
            <a:off x="6500826" y="3643314"/>
            <a:ext cx="214314" cy="428628"/>
          </a:xfrm>
          <a:prstGeom prst="downArrow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86578" y="3643314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累计</a:t>
            </a:r>
            <a:endParaRPr lang="zh-CN" altLang="en-US" sz="2400" dirty="0"/>
          </a:p>
        </p:txBody>
      </p:sp>
      <p:sp>
        <p:nvSpPr>
          <p:cNvPr id="47" name="右箭头 46"/>
          <p:cNvSpPr/>
          <p:nvPr/>
        </p:nvSpPr>
        <p:spPr bwMode="auto">
          <a:xfrm rot="10800000">
            <a:off x="4000496" y="5643578"/>
            <a:ext cx="571504" cy="357190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43306" y="5143512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逆序放置</a:t>
            </a:r>
            <a:endParaRPr lang="zh-CN" altLang="en-US" sz="2400" dirty="0"/>
          </a:p>
        </p:txBody>
      </p:sp>
      <p:sp>
        <p:nvSpPr>
          <p:cNvPr id="49" name="椭圆 48"/>
          <p:cNvSpPr/>
          <p:nvPr/>
        </p:nvSpPr>
        <p:spPr bwMode="auto">
          <a:xfrm>
            <a:off x="6500826" y="214290"/>
            <a:ext cx="2357454" cy="928694"/>
          </a:xfrm>
          <a:prstGeom prst="ellipse">
            <a:avLst/>
          </a:prstGeom>
          <a:solidFill>
            <a:srgbClr val="FF9900"/>
          </a:solidFill>
          <a:ln w="28575" cap="sq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计数排序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00034" y="5500702"/>
            <a:ext cx="2928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时间复杂度：</a:t>
            </a:r>
            <a:r>
              <a:rPr lang="en-US" altLang="zh-CN" dirty="0" smtClean="0"/>
              <a:t>O(n)</a:t>
            </a:r>
          </a:p>
        </p:txBody>
      </p:sp>
      <p:sp>
        <p:nvSpPr>
          <p:cNvPr id="51" name="矩形 50"/>
          <p:cNvSpPr/>
          <p:nvPr/>
        </p:nvSpPr>
        <p:spPr>
          <a:xfrm>
            <a:off x="500034" y="6000768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稳定性：稳定</a:t>
            </a:r>
            <a:endParaRPr lang="zh-CN" altLang="en-US" dirty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/>
      <p:bldP spid="44" grpId="0" animBg="1"/>
      <p:bldP spid="45" grpId="1"/>
      <p:bldP spid="47" grpId="0" animBg="1"/>
      <p:bldP spid="48" grpId="0"/>
      <p:bldP spid="49" grpId="0" animBg="1"/>
      <p:bldP spid="50" grpId="0"/>
      <p:bldP spid="51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其它排序方法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实例：一年的全国高考考生人数为</a:t>
            </a:r>
            <a:r>
              <a:rPr lang="en-US" altLang="zh-CN" dirty="0" smtClean="0"/>
              <a:t>500</a:t>
            </a:r>
            <a:r>
              <a:rPr lang="zh-CN" altLang="en-US" dirty="0" smtClean="0"/>
              <a:t>万，分数最低</a:t>
            </a:r>
            <a:r>
              <a:rPr lang="en-US" altLang="zh-CN" dirty="0" smtClean="0"/>
              <a:t>100</a:t>
            </a:r>
            <a:r>
              <a:rPr lang="zh-CN" altLang="en-US" dirty="0" smtClean="0"/>
              <a:t>，最高</a:t>
            </a:r>
            <a:r>
              <a:rPr lang="en-US" altLang="zh-CN" dirty="0" smtClean="0"/>
              <a:t>900</a:t>
            </a:r>
            <a:r>
              <a:rPr lang="zh-CN" altLang="en-US" dirty="0" smtClean="0"/>
              <a:t>，没有小数。现对这</a:t>
            </a:r>
            <a:r>
              <a:rPr lang="en-US" altLang="zh-CN" dirty="0" smtClean="0"/>
              <a:t>500</a:t>
            </a:r>
            <a:r>
              <a:rPr lang="zh-CN" altLang="en-US" dirty="0" smtClean="0"/>
              <a:t>万元素的数据集合排序。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一共可出现的分数可能有多少种呢？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一共有</a:t>
            </a:r>
            <a:r>
              <a:rPr lang="en-US" altLang="zh-CN" dirty="0" smtClean="0"/>
              <a:t>900-100+1=801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</a:t>
            </a:r>
            <a:r>
              <a:rPr lang="en-US" altLang="zh-CN" dirty="0" smtClean="0"/>
              <a:t>801</a:t>
            </a:r>
            <a:r>
              <a:rPr lang="zh-CN" altLang="en-US" dirty="0" smtClean="0"/>
              <a:t>种不同的成绩计数然后移动记录即可。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476568-7606-4AF4-B416-2A5C6DA42EC9}" type="slidenum">
              <a:rPr lang="en-US" altLang="zh-CN" smtClean="0"/>
              <a:pPr>
                <a:defRPr/>
              </a:pPr>
              <a:t>101</a:t>
            </a:fld>
            <a:endParaRPr lang="en-US" altLang="zh-CN"/>
          </a:p>
        </p:txBody>
      </p:sp>
      <p:sp>
        <p:nvSpPr>
          <p:cNvPr id="19" name="椭圆 18"/>
          <p:cNvSpPr/>
          <p:nvPr/>
        </p:nvSpPr>
        <p:spPr bwMode="auto">
          <a:xfrm>
            <a:off x="6500826" y="214290"/>
            <a:ext cx="2357454" cy="928694"/>
          </a:xfrm>
          <a:prstGeom prst="ellipse">
            <a:avLst/>
          </a:prstGeom>
          <a:solidFill>
            <a:srgbClr val="FF9900"/>
          </a:solidFill>
          <a:ln w="28575" cap="sq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计数排序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其它排序方法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已知一个含有</a:t>
            </a:r>
            <a:r>
              <a:rPr lang="en-US" dirty="0" smtClean="0"/>
              <a:t>n</a:t>
            </a:r>
            <a:r>
              <a:rPr lang="zh-CN" altLang="en-US" dirty="0" smtClean="0"/>
              <a:t>个记录的序列，其关键字为整数，其取值范围是</a:t>
            </a:r>
            <a:r>
              <a:rPr lang="en-US" dirty="0" smtClean="0"/>
              <a:t>[0, n)</a:t>
            </a:r>
            <a:r>
              <a:rPr lang="zh-CN" altLang="en-US" dirty="0" smtClean="0"/>
              <a:t>。若</a:t>
            </a:r>
            <a:r>
              <a:rPr lang="zh-CN" altLang="en-US" u="sng" dirty="0" smtClean="0">
                <a:solidFill>
                  <a:srgbClr val="990000"/>
                </a:solidFill>
              </a:rPr>
              <a:t>存在</a:t>
            </a:r>
            <a:r>
              <a:rPr lang="zh-CN" altLang="en-US" dirty="0" smtClean="0"/>
              <a:t>关键字相同的记录，怎样排序最快？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476568-7606-4AF4-B416-2A5C6DA42EC9}" type="slidenum">
              <a:rPr lang="en-US" altLang="zh-CN" smtClean="0"/>
              <a:pPr>
                <a:defRPr/>
              </a:pPr>
              <a:t>102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14348" y="2786058"/>
          <a:ext cx="3500460" cy="82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0092"/>
                <a:gridCol w="700092"/>
                <a:gridCol w="700092"/>
                <a:gridCol w="700092"/>
                <a:gridCol w="7000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4</a:t>
                      </a:r>
                      <a:endParaRPr lang="zh-CN" alt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1</a:t>
                      </a:r>
                      <a:endParaRPr lang="zh-CN" alt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3</a:t>
                      </a:r>
                      <a:endParaRPr lang="zh-CN" alt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4</a:t>
                      </a:r>
                      <a:endParaRPr lang="zh-CN" alt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3</a:t>
                      </a:r>
                      <a:endParaRPr lang="zh-CN" alt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000100" y="3857628"/>
          <a:ext cx="785818" cy="2428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909"/>
                <a:gridCol w="392909"/>
              </a:tblGrid>
              <a:tr h="4857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857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857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857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857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pSp>
        <p:nvGrpSpPr>
          <p:cNvPr id="42" name="组合 41"/>
          <p:cNvGrpSpPr/>
          <p:nvPr/>
        </p:nvGrpSpPr>
        <p:grpSpPr>
          <a:xfrm>
            <a:off x="1785918" y="5357826"/>
            <a:ext cx="785818" cy="400110"/>
            <a:chOff x="1785918" y="5357826"/>
            <a:chExt cx="785818" cy="400110"/>
          </a:xfrm>
        </p:grpSpPr>
        <p:grpSp>
          <p:nvGrpSpPr>
            <p:cNvPr id="9" name="组合 8"/>
            <p:cNvGrpSpPr/>
            <p:nvPr/>
          </p:nvGrpSpPr>
          <p:grpSpPr>
            <a:xfrm>
              <a:off x="2000232" y="5357826"/>
              <a:ext cx="571504" cy="400110"/>
              <a:chOff x="2071670" y="3929066"/>
              <a:chExt cx="571504" cy="40011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071670" y="3929066"/>
                <a:ext cx="28575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0</a:t>
                </a:r>
                <a:endParaRPr lang="zh-CN" altLang="en-US" sz="20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357422" y="3929066"/>
                <a:ext cx="28575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zh-CN" altLang="en-US" sz="2000" dirty="0"/>
              </a:p>
            </p:txBody>
          </p:sp>
        </p:grpSp>
        <p:cxnSp>
          <p:nvCxnSpPr>
            <p:cNvPr id="27" name="直接箭头连接符 26"/>
            <p:cNvCxnSpPr/>
            <p:nvPr/>
          </p:nvCxnSpPr>
          <p:spPr bwMode="auto">
            <a:xfrm>
              <a:off x="1785918" y="5572140"/>
              <a:ext cx="285752" cy="1"/>
            </a:xfrm>
            <a:prstGeom prst="straightConnector1">
              <a:avLst/>
            </a:prstGeom>
            <a:noFill/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0" name="组合 39"/>
          <p:cNvGrpSpPr/>
          <p:nvPr/>
        </p:nvGrpSpPr>
        <p:grpSpPr>
          <a:xfrm>
            <a:off x="1714480" y="4857760"/>
            <a:ext cx="857256" cy="400110"/>
            <a:chOff x="1714480" y="4857760"/>
            <a:chExt cx="857256" cy="400110"/>
          </a:xfrm>
        </p:grpSpPr>
        <p:grpSp>
          <p:nvGrpSpPr>
            <p:cNvPr id="16" name="组合 15"/>
            <p:cNvGrpSpPr/>
            <p:nvPr/>
          </p:nvGrpSpPr>
          <p:grpSpPr>
            <a:xfrm>
              <a:off x="2000232" y="4857760"/>
              <a:ext cx="571504" cy="400110"/>
              <a:chOff x="2071670" y="3929066"/>
              <a:chExt cx="571504" cy="400110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2071670" y="3929066"/>
                <a:ext cx="28575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2</a:t>
                </a:r>
                <a:endParaRPr lang="zh-CN" altLang="en-US" sz="20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357422" y="3929066"/>
                <a:ext cx="28575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zh-CN" altLang="en-US" sz="2000" dirty="0"/>
              </a:p>
            </p:txBody>
          </p:sp>
        </p:grpSp>
        <p:cxnSp>
          <p:nvCxnSpPr>
            <p:cNvPr id="31" name="直接箭头连接符 30"/>
            <p:cNvCxnSpPr/>
            <p:nvPr/>
          </p:nvCxnSpPr>
          <p:spPr bwMode="auto">
            <a:xfrm>
              <a:off x="1714480" y="5143512"/>
              <a:ext cx="285752" cy="1"/>
            </a:xfrm>
            <a:prstGeom prst="straightConnector1">
              <a:avLst/>
            </a:prstGeom>
            <a:noFill/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9" name="组合 38"/>
          <p:cNvGrpSpPr/>
          <p:nvPr/>
        </p:nvGrpSpPr>
        <p:grpSpPr>
          <a:xfrm>
            <a:off x="1714480" y="3929066"/>
            <a:ext cx="928694" cy="400110"/>
            <a:chOff x="1714480" y="3929066"/>
            <a:chExt cx="928694" cy="400110"/>
          </a:xfrm>
        </p:grpSpPr>
        <p:grpSp>
          <p:nvGrpSpPr>
            <p:cNvPr id="13" name="组合 12"/>
            <p:cNvGrpSpPr/>
            <p:nvPr/>
          </p:nvGrpSpPr>
          <p:grpSpPr>
            <a:xfrm>
              <a:off x="2000232" y="3929066"/>
              <a:ext cx="571504" cy="400110"/>
              <a:chOff x="2071670" y="3929066"/>
              <a:chExt cx="571504" cy="400110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071670" y="3929066"/>
                <a:ext cx="28575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1</a:t>
                </a:r>
                <a:endParaRPr lang="zh-CN" altLang="en-US" sz="20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357422" y="3929066"/>
                <a:ext cx="28575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zh-CN" altLang="en-US" sz="2000" dirty="0"/>
              </a:p>
            </p:txBody>
          </p:sp>
        </p:grpSp>
        <p:cxnSp>
          <p:nvCxnSpPr>
            <p:cNvPr id="33" name="直接箭头连接符 32"/>
            <p:cNvCxnSpPr/>
            <p:nvPr/>
          </p:nvCxnSpPr>
          <p:spPr bwMode="auto">
            <a:xfrm>
              <a:off x="1714480" y="4143380"/>
              <a:ext cx="285752" cy="1"/>
            </a:xfrm>
            <a:prstGeom prst="straightConnector1">
              <a:avLst/>
            </a:prstGeom>
            <a:noFill/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2214546" y="3929066"/>
              <a:ext cx="42862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ym typeface="Symbol"/>
                </a:rPr>
                <a:t></a:t>
              </a:r>
              <a:endParaRPr lang="zh-CN" altLang="en-US" sz="2000" dirty="0" smtClean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500298" y="4857760"/>
            <a:ext cx="928694" cy="400110"/>
            <a:chOff x="2500298" y="4857760"/>
            <a:chExt cx="928694" cy="400110"/>
          </a:xfrm>
        </p:grpSpPr>
        <p:grpSp>
          <p:nvGrpSpPr>
            <p:cNvPr id="19" name="组合 18"/>
            <p:cNvGrpSpPr/>
            <p:nvPr/>
          </p:nvGrpSpPr>
          <p:grpSpPr>
            <a:xfrm>
              <a:off x="2786050" y="4857760"/>
              <a:ext cx="571504" cy="400110"/>
              <a:chOff x="2071670" y="3929066"/>
              <a:chExt cx="571504" cy="40011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071670" y="3929066"/>
                <a:ext cx="28575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4</a:t>
                </a:r>
                <a:endParaRPr lang="zh-CN" altLang="en-US" sz="20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357422" y="3929066"/>
                <a:ext cx="28575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zh-CN" altLang="en-US" sz="2000" dirty="0"/>
              </a:p>
            </p:txBody>
          </p:sp>
        </p:grpSp>
        <p:cxnSp>
          <p:nvCxnSpPr>
            <p:cNvPr id="32" name="直接箭头连接符 31"/>
            <p:cNvCxnSpPr/>
            <p:nvPr/>
          </p:nvCxnSpPr>
          <p:spPr bwMode="auto">
            <a:xfrm>
              <a:off x="2500298" y="5143512"/>
              <a:ext cx="285752" cy="1"/>
            </a:xfrm>
            <a:prstGeom prst="straightConnector1">
              <a:avLst/>
            </a:prstGeom>
            <a:noFill/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3000364" y="4857760"/>
              <a:ext cx="42862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ym typeface="Symbol"/>
                </a:rPr>
                <a:t></a:t>
              </a:r>
              <a:endParaRPr lang="zh-CN" altLang="en-US" sz="2000" dirty="0" smtClean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500298" y="5357826"/>
            <a:ext cx="928694" cy="400110"/>
            <a:chOff x="2500298" y="5357826"/>
            <a:chExt cx="928694" cy="400110"/>
          </a:xfrm>
        </p:grpSpPr>
        <p:grpSp>
          <p:nvGrpSpPr>
            <p:cNvPr id="10" name="组合 9"/>
            <p:cNvGrpSpPr/>
            <p:nvPr/>
          </p:nvGrpSpPr>
          <p:grpSpPr>
            <a:xfrm>
              <a:off x="2786050" y="5357826"/>
              <a:ext cx="571504" cy="400110"/>
              <a:chOff x="2071670" y="3929066"/>
              <a:chExt cx="571504" cy="40011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2071670" y="3929066"/>
                <a:ext cx="28575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3</a:t>
                </a:r>
                <a:endParaRPr lang="zh-CN" altLang="en-US" sz="20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357422" y="3929066"/>
                <a:ext cx="28575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zh-CN" altLang="en-US" sz="2000" dirty="0"/>
              </a:p>
            </p:txBody>
          </p:sp>
        </p:grpSp>
        <p:cxnSp>
          <p:nvCxnSpPr>
            <p:cNvPr id="30" name="直接箭头连接符 29"/>
            <p:cNvCxnSpPr/>
            <p:nvPr/>
          </p:nvCxnSpPr>
          <p:spPr bwMode="auto">
            <a:xfrm>
              <a:off x="2500298" y="5572140"/>
              <a:ext cx="285752" cy="1"/>
            </a:xfrm>
            <a:prstGeom prst="straightConnector1">
              <a:avLst/>
            </a:prstGeom>
            <a:noFill/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3000364" y="5357826"/>
              <a:ext cx="42862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ym typeface="Symbol"/>
                </a:rPr>
                <a:t></a:t>
              </a:r>
              <a:endParaRPr lang="zh-CN" altLang="en-US" sz="2000" dirty="0" smtClean="0"/>
            </a:p>
          </p:txBody>
        </p:sp>
      </p:grpSp>
      <p:graphicFrame>
        <p:nvGraphicFramePr>
          <p:cNvPr id="44" name="表格 43"/>
          <p:cNvGraphicFramePr>
            <a:graphicFrameLocks noGrp="1"/>
          </p:cNvGraphicFramePr>
          <p:nvPr/>
        </p:nvGraphicFramePr>
        <p:xfrm>
          <a:off x="4786314" y="4429132"/>
          <a:ext cx="3500460" cy="82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0092"/>
                <a:gridCol w="700092"/>
                <a:gridCol w="700092"/>
                <a:gridCol w="700092"/>
                <a:gridCol w="7000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1</a:t>
                      </a:r>
                      <a:endParaRPr lang="zh-CN" alt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3</a:t>
                      </a:r>
                      <a:endParaRPr lang="zh-CN" alt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3</a:t>
                      </a:r>
                      <a:endParaRPr lang="zh-CN" alt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4</a:t>
                      </a:r>
                      <a:endParaRPr lang="zh-CN" alt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4</a:t>
                      </a:r>
                      <a:endParaRPr lang="zh-CN" alt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其它排序方法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196975"/>
            <a:ext cx="8642350" cy="2946405"/>
          </a:xfrm>
        </p:spPr>
        <p:txBody>
          <a:bodyPr/>
          <a:lstStyle/>
          <a:p>
            <a:r>
              <a:rPr lang="zh-CN" altLang="en-US" dirty="0" smtClean="0"/>
              <a:t>已知一个含有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个记录的序列，其关键字为整数，其取值范围是</a:t>
            </a:r>
            <a:r>
              <a:rPr lang="en-US" dirty="0" smtClean="0"/>
              <a:t>[0, n)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假如 </a:t>
            </a:r>
            <a:r>
              <a:rPr lang="en-US" altLang="zh-CN" dirty="0"/>
              <a:t>{49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16</a:t>
            </a:r>
            <a:r>
              <a:rPr lang="zh-CN" altLang="en-US" dirty="0"/>
              <a:t>、</a:t>
            </a:r>
            <a:r>
              <a:rPr lang="en-US" altLang="zh-CN" dirty="0"/>
              <a:t>87</a:t>
            </a:r>
            <a:r>
              <a:rPr lang="zh-CN" altLang="en-US" dirty="0"/>
              <a:t>、</a:t>
            </a:r>
            <a:r>
              <a:rPr lang="en-US" altLang="zh-CN" dirty="0"/>
              <a:t>25</a:t>
            </a:r>
            <a:r>
              <a:rPr lang="zh-CN" altLang="en-US" dirty="0"/>
              <a:t>、</a:t>
            </a:r>
            <a:r>
              <a:rPr lang="en-US" altLang="zh-CN" dirty="0"/>
              <a:t>68</a:t>
            </a:r>
            <a:r>
              <a:rPr lang="zh-CN" altLang="en-US" dirty="0"/>
              <a:t>、 </a:t>
            </a:r>
            <a:r>
              <a:rPr lang="en-US" altLang="zh-CN" dirty="0"/>
              <a:t>38 </a:t>
            </a:r>
            <a:r>
              <a:rPr lang="zh-CN" altLang="en-US" dirty="0"/>
              <a:t>、 </a:t>
            </a:r>
            <a:r>
              <a:rPr lang="en-US" altLang="zh-CN" dirty="0"/>
              <a:t>35</a:t>
            </a:r>
            <a:r>
              <a:rPr lang="zh-CN" altLang="en-US" dirty="0"/>
              <a:t>、 </a:t>
            </a:r>
            <a:r>
              <a:rPr lang="en-US" altLang="zh-CN" dirty="0"/>
              <a:t>97 </a:t>
            </a:r>
            <a:r>
              <a:rPr lang="zh-CN" altLang="en-US" dirty="0"/>
              <a:t>、 </a:t>
            </a:r>
            <a:r>
              <a:rPr lang="en-US" altLang="zh-CN" dirty="0"/>
              <a:t>76</a:t>
            </a:r>
            <a:r>
              <a:rPr lang="zh-CN" altLang="en-US" dirty="0"/>
              <a:t>、 </a:t>
            </a:r>
            <a:r>
              <a:rPr lang="en-US" altLang="zh-CN" dirty="0"/>
              <a:t>73 </a:t>
            </a:r>
            <a:r>
              <a:rPr lang="zh-CN" altLang="en-US" dirty="0"/>
              <a:t>、 </a:t>
            </a:r>
            <a:r>
              <a:rPr lang="en-US" altLang="zh-CN" dirty="0"/>
              <a:t>27</a:t>
            </a:r>
            <a:r>
              <a:rPr lang="zh-CN" altLang="en-US" dirty="0"/>
              <a:t>、 </a:t>
            </a:r>
            <a:r>
              <a:rPr lang="en-US" altLang="zh-CN" u="sng" dirty="0"/>
              <a:t>49</a:t>
            </a:r>
            <a:r>
              <a:rPr lang="en-US" altLang="zh-CN" dirty="0"/>
              <a:t> }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数据在</a:t>
            </a:r>
            <a:r>
              <a:rPr lang="en-US" altLang="zh-CN" dirty="0"/>
              <a:t>[1, 100)</a:t>
            </a:r>
            <a:r>
              <a:rPr lang="zh-CN" altLang="en-US" dirty="0"/>
              <a:t>内。</a:t>
            </a:r>
            <a:endParaRPr lang="en-US" altLang="zh-CN" dirty="0"/>
          </a:p>
          <a:p>
            <a:r>
              <a:rPr lang="zh-CN" altLang="en-US" dirty="0"/>
              <a:t>若分成</a:t>
            </a:r>
            <a:r>
              <a:rPr lang="en-US" altLang="zh-CN" dirty="0"/>
              <a:t>5</a:t>
            </a:r>
            <a:r>
              <a:rPr lang="zh-CN" altLang="en-US" dirty="0"/>
              <a:t>组，每组数据放入一个桶：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476568-7606-4AF4-B416-2A5C6DA42EC9}" type="slidenum">
              <a:rPr lang="en-US" altLang="zh-CN" smtClean="0"/>
              <a:pPr>
                <a:defRPr/>
              </a:pPr>
              <a:t>103</a:t>
            </a:fld>
            <a:endParaRPr lang="en-US" altLang="zh-CN"/>
          </a:p>
        </p:txBody>
      </p:sp>
      <p:sp>
        <p:nvSpPr>
          <p:cNvPr id="5" name="椭圆 4"/>
          <p:cNvSpPr/>
          <p:nvPr/>
        </p:nvSpPr>
        <p:spPr bwMode="auto">
          <a:xfrm>
            <a:off x="6500826" y="214290"/>
            <a:ext cx="2357454" cy="928694"/>
          </a:xfrm>
          <a:prstGeom prst="ellipse">
            <a:avLst/>
          </a:prstGeom>
          <a:solidFill>
            <a:srgbClr val="FF9900"/>
          </a:solidFill>
          <a:ln w="28575" cap="sq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桶排序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571472" y="4357694"/>
            <a:ext cx="8215338" cy="1900308"/>
            <a:chOff x="571472" y="4357694"/>
            <a:chExt cx="8215338" cy="1900308"/>
          </a:xfrm>
        </p:grpSpPr>
        <p:sp>
          <p:nvSpPr>
            <p:cNvPr id="6" name="流程图: 磁盘 5"/>
            <p:cNvSpPr/>
            <p:nvPr/>
          </p:nvSpPr>
          <p:spPr bwMode="auto">
            <a:xfrm>
              <a:off x="571472" y="4357694"/>
              <a:ext cx="1553000" cy="1428760"/>
            </a:xfrm>
            <a:prstGeom prst="flowChartMagneticDisk">
              <a:avLst/>
            </a:prstGeom>
            <a:noFill/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8" name="流程图: 磁盘 7"/>
            <p:cNvSpPr/>
            <p:nvPr/>
          </p:nvSpPr>
          <p:spPr bwMode="auto">
            <a:xfrm>
              <a:off x="2285984" y="4357694"/>
              <a:ext cx="1553000" cy="1428760"/>
            </a:xfrm>
            <a:prstGeom prst="flowChartMagneticDisk">
              <a:avLst/>
            </a:prstGeom>
            <a:noFill/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9" name="流程图: 磁盘 8"/>
            <p:cNvSpPr/>
            <p:nvPr/>
          </p:nvSpPr>
          <p:spPr bwMode="auto">
            <a:xfrm>
              <a:off x="3929058" y="4357694"/>
              <a:ext cx="1553000" cy="1428760"/>
            </a:xfrm>
            <a:prstGeom prst="flowChartMagneticDisk">
              <a:avLst/>
            </a:prstGeom>
            <a:noFill/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" name="流程图: 磁盘 9"/>
            <p:cNvSpPr/>
            <p:nvPr/>
          </p:nvSpPr>
          <p:spPr bwMode="auto">
            <a:xfrm>
              <a:off x="5572132" y="4357694"/>
              <a:ext cx="1553000" cy="1428760"/>
            </a:xfrm>
            <a:prstGeom prst="flowChartMagneticDisk">
              <a:avLst/>
            </a:prstGeom>
            <a:noFill/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1" name="流程图: 磁盘 10"/>
            <p:cNvSpPr/>
            <p:nvPr/>
          </p:nvSpPr>
          <p:spPr bwMode="auto">
            <a:xfrm>
              <a:off x="7233810" y="4357694"/>
              <a:ext cx="1553000" cy="1428760"/>
            </a:xfrm>
            <a:prstGeom prst="flowChartMagneticDisk">
              <a:avLst/>
            </a:prstGeom>
            <a:noFill/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28662" y="5857892"/>
              <a:ext cx="100013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/>
                <a:t>0-19</a:t>
              </a:r>
              <a:endParaRPr lang="zh-CN" altLang="en-US" sz="2000" dirty="0" smtClean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43174" y="5857892"/>
              <a:ext cx="100013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/>
                <a:t>20-39</a:t>
              </a:r>
              <a:endParaRPr lang="zh-CN" altLang="en-US" sz="2000" dirty="0" smtClean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14810" y="5857892"/>
              <a:ext cx="100013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/>
                <a:t>40-59</a:t>
              </a:r>
              <a:endParaRPr lang="zh-CN" altLang="en-US" sz="2000" dirty="0" smtClean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57884" y="5857892"/>
              <a:ext cx="100013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/>
                <a:t>60-79</a:t>
              </a:r>
              <a:endParaRPr lang="zh-CN" altLang="en-US" sz="2000" dirty="0" smtClean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00958" y="5857892"/>
              <a:ext cx="100013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/>
                <a:t>80-99</a:t>
              </a:r>
              <a:endParaRPr lang="zh-CN" altLang="en-US" sz="2000" dirty="0" smtClean="0"/>
            </a:p>
          </p:txBody>
        </p:sp>
      </p:grpSp>
      <p:sp>
        <p:nvSpPr>
          <p:cNvPr id="17" name="矩形 16"/>
          <p:cNvSpPr/>
          <p:nvPr/>
        </p:nvSpPr>
        <p:spPr>
          <a:xfrm>
            <a:off x="1142976" y="4929198"/>
            <a:ext cx="338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dirty="0" smtClean="0">
                <a:solidFill>
                  <a:srgbClr val="000000"/>
                </a:solidFill>
              </a:rPr>
              <a:t>2</a:t>
            </a:r>
            <a:endParaRPr lang="zh-CN" alt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00232" y="4857760"/>
            <a:ext cx="20716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/>
              <a:t>16,25,38</a:t>
            </a:r>
          </a:p>
          <a:p>
            <a:pPr algn="ctr"/>
            <a:r>
              <a:rPr lang="en-US" altLang="zh-CN" sz="2400" dirty="0" smtClean="0"/>
              <a:t>35,27</a:t>
            </a:r>
            <a:endParaRPr lang="zh-CN" altLang="en-US" sz="2400" dirty="0" smtClean="0"/>
          </a:p>
        </p:txBody>
      </p:sp>
      <p:sp>
        <p:nvSpPr>
          <p:cNvPr id="19" name="矩形 18"/>
          <p:cNvSpPr/>
          <p:nvPr/>
        </p:nvSpPr>
        <p:spPr>
          <a:xfrm>
            <a:off x="4286248" y="4929198"/>
            <a:ext cx="8771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dirty="0" smtClean="0">
                <a:solidFill>
                  <a:srgbClr val="000000"/>
                </a:solidFill>
              </a:rPr>
              <a:t>49,</a:t>
            </a:r>
            <a:r>
              <a:rPr lang="en-US" altLang="zh-CN" sz="2400" u="sng" dirty="0" smtClean="0">
                <a:solidFill>
                  <a:srgbClr val="000000"/>
                </a:solidFill>
              </a:rPr>
              <a:t>49</a:t>
            </a:r>
            <a:endParaRPr lang="zh-CN" altLang="en-US" sz="2400" u="sng" dirty="0" smtClean="0">
              <a:solidFill>
                <a:srgbClr val="00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715008" y="4929198"/>
            <a:ext cx="1261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dirty="0" smtClean="0">
                <a:solidFill>
                  <a:srgbClr val="000000"/>
                </a:solidFill>
              </a:rPr>
              <a:t>68,76,73</a:t>
            </a:r>
            <a:endParaRPr lang="zh-CN" alt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572396" y="4929198"/>
            <a:ext cx="8771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dirty="0" smtClean="0">
                <a:solidFill>
                  <a:srgbClr val="000000"/>
                </a:solidFill>
              </a:rPr>
              <a:t>87,97</a:t>
            </a:r>
            <a:endParaRPr lang="zh-CN" alt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1472" y="6258002"/>
            <a:ext cx="48397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dirty="0">
                <a:latin typeface="+mn-lt"/>
                <a:ea typeface="+mn-ea"/>
              </a:rPr>
              <a:t>再分别对桶内数据进行排序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/>
      <p:bldP spid="18" grpId="0"/>
      <p:bldP spid="19" grpId="0"/>
      <p:bldP spid="20" grpId="0"/>
      <p:bldP spid="21" grpId="0"/>
      <p:bldP spid="7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其它排序方法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已知一个含有</a:t>
            </a:r>
            <a:r>
              <a:rPr lang="en-US" dirty="0" smtClean="0"/>
              <a:t>n</a:t>
            </a:r>
            <a:r>
              <a:rPr lang="zh-CN" altLang="en-US" dirty="0" smtClean="0"/>
              <a:t>个记录的序列，其关键字为整数，其取值范围是</a:t>
            </a:r>
            <a:r>
              <a:rPr lang="en-US" dirty="0" smtClean="0"/>
              <a:t>[0, 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r>
              <a:rPr lang="zh-CN" altLang="en-US" dirty="0" smtClean="0"/>
              <a:t>。怎样排序最快？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将每个关键字</a:t>
            </a:r>
            <a:r>
              <a:rPr lang="en-US" dirty="0" smtClean="0"/>
              <a:t>K</a:t>
            </a:r>
            <a:r>
              <a:rPr lang="zh-CN" altLang="en-US" dirty="0" smtClean="0"/>
              <a:t>认为</a:t>
            </a:r>
            <a:endParaRPr lang="en-US" altLang="zh-CN" dirty="0" smtClean="0"/>
          </a:p>
          <a:p>
            <a:pPr lvl="1"/>
            <a:r>
              <a:rPr lang="en-US" dirty="0" smtClean="0"/>
              <a:t>K=K</a:t>
            </a:r>
            <a:r>
              <a:rPr lang="en-US" baseline="-25000" dirty="0" smtClean="0"/>
              <a:t>1</a:t>
            </a:r>
            <a:r>
              <a:rPr lang="en-US" dirty="0" smtClean="0"/>
              <a:t>*n + K</a:t>
            </a:r>
            <a:r>
              <a:rPr lang="en-US" baseline="-25000" dirty="0" smtClean="0"/>
              <a:t>2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其中</a:t>
            </a:r>
            <a:r>
              <a:rPr lang="en-US" dirty="0" smtClean="0"/>
              <a:t>K</a:t>
            </a:r>
            <a:r>
              <a:rPr lang="en-US" baseline="-25000" dirty="0" smtClean="0"/>
              <a:t>1</a:t>
            </a:r>
            <a:r>
              <a:rPr lang="zh-CN" altLang="en-US" dirty="0" smtClean="0"/>
              <a:t>和</a:t>
            </a:r>
            <a:r>
              <a:rPr lang="en-US" dirty="0" smtClean="0"/>
              <a:t>K</a:t>
            </a:r>
            <a:r>
              <a:rPr lang="en-US" baseline="-25000" dirty="0" smtClean="0"/>
              <a:t>2</a:t>
            </a:r>
            <a:r>
              <a:rPr lang="zh-CN" altLang="en-US" dirty="0" smtClean="0"/>
              <a:t>都是在</a:t>
            </a:r>
            <a:r>
              <a:rPr lang="en-US" dirty="0" smtClean="0"/>
              <a:t>[0, n)</a:t>
            </a:r>
            <a:r>
              <a:rPr lang="zh-CN" altLang="en-US" dirty="0" smtClean="0"/>
              <a:t>范围内的整数。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利用基数排序，则排序的复杂度为</a:t>
            </a:r>
            <a:r>
              <a:rPr lang="en-US" dirty="0" smtClean="0"/>
              <a:t>O(n)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476568-7606-4AF4-B416-2A5C6DA42EC9}" type="slidenum">
              <a:rPr lang="en-US" altLang="zh-CN" smtClean="0"/>
              <a:pPr>
                <a:defRPr/>
              </a:pPr>
              <a:t>104</a:t>
            </a:fld>
            <a:endParaRPr lang="en-US" altLang="zh-CN"/>
          </a:p>
        </p:txBody>
      </p:sp>
      <p:sp>
        <p:nvSpPr>
          <p:cNvPr id="5" name="椭圆 4"/>
          <p:cNvSpPr/>
          <p:nvPr/>
        </p:nvSpPr>
        <p:spPr bwMode="auto">
          <a:xfrm>
            <a:off x="6500826" y="214290"/>
            <a:ext cx="2357454" cy="928694"/>
          </a:xfrm>
          <a:prstGeom prst="ellipse">
            <a:avLst/>
          </a:prstGeom>
          <a:solidFill>
            <a:srgbClr val="FF9900"/>
          </a:solidFill>
          <a:ln w="28575" cap="sq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基数排序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其它排序方法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 smtClean="0"/>
              <a:t>一个数字用对应的个数珠子表示</a:t>
            </a:r>
            <a:endParaRPr lang="en-US" altLang="zh-CN" b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476568-7606-4AF4-B416-2A5C6DA42EC9}" type="slidenum">
              <a:rPr lang="en-US" altLang="zh-CN" smtClean="0"/>
              <a:pPr>
                <a:defRPr/>
              </a:pPr>
              <a:t>105</a:t>
            </a:fld>
            <a:endParaRPr lang="en-US" altLang="zh-CN"/>
          </a:p>
        </p:txBody>
      </p:sp>
      <p:sp>
        <p:nvSpPr>
          <p:cNvPr id="5" name="椭圆 4"/>
          <p:cNvSpPr/>
          <p:nvPr/>
        </p:nvSpPr>
        <p:spPr bwMode="auto">
          <a:xfrm>
            <a:off x="6500826" y="214290"/>
            <a:ext cx="2357454" cy="928694"/>
          </a:xfrm>
          <a:prstGeom prst="ellipse">
            <a:avLst/>
          </a:prstGeom>
          <a:solidFill>
            <a:srgbClr val="FF9900"/>
          </a:solidFill>
          <a:ln w="28575" cap="sq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珠排序</a:t>
            </a:r>
          </a:p>
        </p:txBody>
      </p:sp>
      <p:pic>
        <p:nvPicPr>
          <p:cNvPr id="74754" name="Picture 2" descr="Image(5)"/>
          <p:cNvPicPr>
            <a:picLocks noChangeAspect="1" noChangeArrowheads="1"/>
          </p:cNvPicPr>
          <p:nvPr/>
        </p:nvPicPr>
        <p:blipFill>
          <a:blip r:embed="rId2"/>
          <a:srcRect b="51250"/>
          <a:stretch>
            <a:fillRect/>
          </a:stretch>
        </p:blipFill>
        <p:spPr bwMode="auto">
          <a:xfrm>
            <a:off x="2214546" y="1785926"/>
            <a:ext cx="3810000" cy="928694"/>
          </a:xfrm>
          <a:prstGeom prst="rect">
            <a:avLst/>
          </a:prstGeom>
          <a:noFill/>
        </p:spPr>
      </p:pic>
      <p:pic>
        <p:nvPicPr>
          <p:cNvPr id="7" name="Picture 2" descr="Image(7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3571876"/>
            <a:ext cx="6648450" cy="2781300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214282" y="3000372"/>
            <a:ext cx="8715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rgbClr val="6600CC"/>
              </a:buClr>
              <a:buFont typeface="Wingdings" pitchFamily="2" charset="2"/>
              <a:buChar char="v"/>
            </a:pPr>
            <a:r>
              <a:rPr kumimoji="0" lang="zh-CN" altLang="en-US" b="0" kern="0" dirty="0" smtClean="0">
                <a:solidFill>
                  <a:srgbClr val="000000"/>
                </a:solidFill>
                <a:latin typeface="Times New Roman"/>
                <a:ea typeface="楷体_GB2312"/>
              </a:rPr>
              <a:t>把珠子向算盘珠一样串在一起，然后让珠子自由下落</a:t>
            </a:r>
            <a:endParaRPr kumimoji="0" lang="zh-CN" altLang="en-US" kern="0" dirty="0">
              <a:solidFill>
                <a:srgbClr val="000000"/>
              </a:solidFill>
              <a:latin typeface="Times New Roman"/>
              <a:ea typeface="楷体_GB2312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476568-7606-4AF4-B416-2A5C6DA42EC9}" type="slidenum">
              <a:rPr lang="en-US" altLang="zh-CN" smtClean="0"/>
              <a:pPr>
                <a:defRPr/>
              </a:pPr>
              <a:t>106</a:t>
            </a:fld>
            <a:endParaRPr lang="en-US" altLang="zh-CN"/>
          </a:p>
        </p:txBody>
      </p:sp>
      <p:pic>
        <p:nvPicPr>
          <p:cNvPr id="129028" name="Picture 4" descr="Image(9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71414"/>
            <a:ext cx="4200525" cy="2857500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</p:pic>
      <p:pic>
        <p:nvPicPr>
          <p:cNvPr id="129030" name="Picture 6" descr="Image(10)"/>
          <p:cNvPicPr>
            <a:picLocks noChangeAspect="1" noChangeArrowheads="1"/>
          </p:cNvPicPr>
          <p:nvPr/>
        </p:nvPicPr>
        <p:blipFill rotWithShape="1">
          <a:blip r:embed="rId3"/>
          <a:srcRect l="3469"/>
          <a:stretch/>
        </p:blipFill>
        <p:spPr bwMode="auto">
          <a:xfrm>
            <a:off x="4932040" y="71414"/>
            <a:ext cx="4054799" cy="2857500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</p:pic>
      <p:pic>
        <p:nvPicPr>
          <p:cNvPr id="129032" name="Picture 8" descr="Image(11)"/>
          <p:cNvPicPr>
            <a:picLocks noChangeAspect="1" noChangeArrowheads="1"/>
          </p:cNvPicPr>
          <p:nvPr/>
        </p:nvPicPr>
        <p:blipFill rotWithShape="1">
          <a:blip r:embed="rId4"/>
          <a:srcRect l="4342"/>
          <a:stretch/>
        </p:blipFill>
        <p:spPr bwMode="auto">
          <a:xfrm>
            <a:off x="539552" y="3214686"/>
            <a:ext cx="4018131" cy="2857500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4857752" y="3072348"/>
            <a:ext cx="4071966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珠排序可以是以下复杂度级别：</a:t>
            </a:r>
          </a:p>
          <a:p>
            <a:r>
              <a:rPr lang="en-US" altLang="zh-CN" sz="2000" dirty="0" smtClean="0"/>
              <a:t>O(1)</a:t>
            </a:r>
            <a:r>
              <a:rPr lang="zh-CN" altLang="en-US" sz="2000" dirty="0" smtClean="0"/>
              <a:t>：即所有珠子都同时移动，无法在计算机中实现。</a:t>
            </a:r>
          </a:p>
          <a:p>
            <a:r>
              <a:rPr lang="en-US" altLang="zh-CN" sz="2000" dirty="0" smtClean="0"/>
              <a:t>O(√n)</a:t>
            </a:r>
            <a:r>
              <a:rPr lang="zh-CN" altLang="en-US" sz="2000" dirty="0" smtClean="0"/>
              <a:t>：在真实的物理世界中用引力实现，时间正比于珠子最大高度的平方根，而最大高度正比于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。</a:t>
            </a:r>
          </a:p>
          <a:p>
            <a:r>
              <a:rPr lang="en-US" altLang="zh-CN" sz="2000" dirty="0" smtClean="0"/>
              <a:t>O(n)</a:t>
            </a:r>
            <a:r>
              <a:rPr lang="zh-CN" altLang="en-US" sz="2000" dirty="0" smtClean="0"/>
              <a:t>：一次移动一列珠子，可以用模拟和数字的硬件实现。</a:t>
            </a:r>
          </a:p>
          <a:p>
            <a:r>
              <a:rPr lang="en-US" altLang="zh-CN" sz="2000" dirty="0" smtClean="0"/>
              <a:t>O(S)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S</a:t>
            </a:r>
            <a:r>
              <a:rPr lang="zh-CN" altLang="en-US" sz="2000" dirty="0" smtClean="0"/>
              <a:t>是所有输入数据的和：一次移动一个珠子，能在软件中实现。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睡眠排序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</a:t>
            </a:r>
            <a:r>
              <a:rPr lang="en-US" altLang="zh-CN" dirty="0"/>
              <a:t>n</a:t>
            </a:r>
            <a:r>
              <a:rPr lang="zh-CN" altLang="en-US" dirty="0"/>
              <a:t>个线程，它们和这</a:t>
            </a:r>
            <a:r>
              <a:rPr lang="en-US" altLang="zh-CN" dirty="0"/>
              <a:t>n</a:t>
            </a:r>
            <a:r>
              <a:rPr lang="zh-CN" altLang="en-US" dirty="0"/>
              <a:t>个数一一对应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设置线程</a:t>
            </a:r>
            <a:r>
              <a:rPr lang="en-US" altLang="zh-CN" dirty="0" err="1" smtClean="0"/>
              <a:t>Th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n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时刻醒来。</a:t>
            </a:r>
            <a:endParaRPr lang="en-US" altLang="zh-CN" dirty="0" smtClean="0"/>
          </a:p>
          <a:p>
            <a:r>
              <a:rPr lang="zh-CN" altLang="en-US" dirty="0" smtClean="0"/>
              <a:t>初始化</a:t>
            </a:r>
            <a:r>
              <a:rPr lang="zh-CN" altLang="en-US" dirty="0"/>
              <a:t>后，线程们开始睡眠，等到对应的数那么多个时间单位后各自醒来，然后输出它对应的数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这样</a:t>
            </a:r>
            <a:r>
              <a:rPr lang="zh-CN" altLang="en-US" dirty="0"/>
              <a:t>最小的数对应的线程最早醒来，这个数最早被输出。等所有线程都醒来，排序就结束了。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C91D73-EE6C-4342-9133-F9AD5DDE6567}" type="slidenum">
              <a:rPr lang="en-US" altLang="zh-CN" smtClean="0"/>
              <a:pPr>
                <a:defRPr/>
              </a:pPr>
              <a:t>107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224671"/>
      </p:ext>
    </p:extLst>
  </p:cSld>
  <p:clrMapOvr>
    <a:masterClrMapping/>
  </p:clrMapOvr>
  <p:transition>
    <p:cover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ffectLst/>
              </a:rPr>
              <a:t>Bogo</a:t>
            </a:r>
            <a:r>
              <a:rPr lang="en-US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排序</a:t>
            </a:r>
            <a:r>
              <a:rPr lang="en-US" altLang="zh-CN" dirty="0">
                <a:effectLst/>
              </a:rPr>
              <a:t>/</a:t>
            </a:r>
            <a:r>
              <a:rPr lang="zh-CN" altLang="en-US" dirty="0">
                <a:effectLst/>
              </a:rPr>
              <a:t>猴子</a:t>
            </a:r>
            <a:r>
              <a:rPr lang="zh-CN" altLang="en-US" dirty="0" smtClean="0">
                <a:effectLst/>
              </a:rPr>
              <a:t>排序</a:t>
            </a:r>
            <a:r>
              <a:rPr lang="en-US" altLang="zh-CN" dirty="0" smtClean="0">
                <a:effectLst/>
              </a:rPr>
              <a:t>/</a:t>
            </a:r>
            <a:r>
              <a:rPr lang="zh-CN" altLang="en-US" dirty="0">
                <a:effectLst/>
              </a:rPr>
              <a:t>随机</a:t>
            </a:r>
            <a:r>
              <a:rPr lang="zh-CN" altLang="en-US" dirty="0" smtClean="0">
                <a:effectLst/>
              </a:rPr>
              <a:t>排序</a:t>
            </a:r>
            <a:endParaRPr lang="zh-CN" altLang="en-US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 smtClean="0"/>
              <a:t>算法思想：</a:t>
            </a:r>
            <a:endParaRPr lang="en-US" altLang="zh-CN" b="0" dirty="0" smtClean="0"/>
          </a:p>
          <a:p>
            <a:pPr lvl="1"/>
            <a:r>
              <a:rPr lang="zh-CN" altLang="en-US" b="0" dirty="0" smtClean="0"/>
              <a:t>把</a:t>
            </a:r>
            <a:r>
              <a:rPr lang="zh-CN" altLang="en-US" b="0" dirty="0"/>
              <a:t>元素随机排列。</a:t>
            </a:r>
          </a:p>
          <a:p>
            <a:pPr lvl="1"/>
            <a:r>
              <a:rPr lang="zh-CN" altLang="en-US" b="0" dirty="0"/>
              <a:t>如果没有排好序，再次把元素随机排列。</a:t>
            </a:r>
          </a:p>
          <a:p>
            <a:pPr lvl="1"/>
            <a:r>
              <a:rPr lang="zh-CN" altLang="en-US" b="0" dirty="0"/>
              <a:t>如果还没有排好序</a:t>
            </a:r>
            <a:r>
              <a:rPr lang="zh-CN" altLang="en-US" b="0" dirty="0" smtClean="0"/>
              <a:t>，继续随机排列</a:t>
            </a:r>
            <a:endParaRPr lang="en-US" altLang="zh-CN" b="0" dirty="0" smtClean="0"/>
          </a:p>
          <a:p>
            <a:pPr lvl="1"/>
            <a:r>
              <a:rPr lang="zh-CN" altLang="en-US" b="0" dirty="0"/>
              <a:t>直到得到一个有序</a:t>
            </a:r>
            <a:r>
              <a:rPr lang="zh-CN" altLang="en-US" b="0" dirty="0" smtClean="0"/>
              <a:t>数组</a:t>
            </a:r>
            <a:endParaRPr lang="en-US" altLang="zh-CN" b="0" dirty="0" smtClean="0"/>
          </a:p>
          <a:p>
            <a:r>
              <a:rPr lang="zh-CN" altLang="en-US" b="0" dirty="0" smtClean="0"/>
              <a:t>示例：</a:t>
            </a:r>
            <a:endParaRPr lang="en-US" altLang="zh-CN" b="0" dirty="0" smtClean="0"/>
          </a:p>
          <a:p>
            <a:pPr lvl="1"/>
            <a:r>
              <a:rPr lang="en-US" altLang="zh-CN" b="0" dirty="0" smtClean="0"/>
              <a:t>4</a:t>
            </a:r>
            <a:r>
              <a:rPr lang="en-US" altLang="zh-CN" b="0" dirty="0"/>
              <a:t>,</a:t>
            </a:r>
            <a:r>
              <a:rPr lang="zh-CN" altLang="en-US" b="0" dirty="0"/>
              <a:t> </a:t>
            </a:r>
            <a:r>
              <a:rPr lang="en-US" altLang="zh-CN" b="0" dirty="0"/>
              <a:t>7,</a:t>
            </a:r>
            <a:r>
              <a:rPr lang="zh-CN" altLang="en-US" b="0" dirty="0"/>
              <a:t> </a:t>
            </a:r>
            <a:r>
              <a:rPr lang="en-US" altLang="zh-CN" b="0" dirty="0"/>
              <a:t>9,</a:t>
            </a:r>
            <a:r>
              <a:rPr lang="zh-CN" altLang="en-US" b="0" dirty="0"/>
              <a:t> </a:t>
            </a:r>
            <a:r>
              <a:rPr lang="en-US" altLang="zh-CN" b="0" dirty="0"/>
              <a:t>6,</a:t>
            </a:r>
            <a:r>
              <a:rPr lang="zh-CN" altLang="en-US" b="0" dirty="0"/>
              <a:t> </a:t>
            </a:r>
            <a:r>
              <a:rPr lang="en-US" altLang="zh-CN" b="0" dirty="0"/>
              <a:t>5,</a:t>
            </a:r>
            <a:r>
              <a:rPr lang="zh-CN" altLang="en-US" b="0" dirty="0"/>
              <a:t> </a:t>
            </a:r>
            <a:r>
              <a:rPr lang="en-US" altLang="zh-CN" b="0" dirty="0"/>
              <a:t>5,</a:t>
            </a:r>
            <a:r>
              <a:rPr lang="zh-CN" altLang="en-US" b="0" dirty="0"/>
              <a:t> </a:t>
            </a:r>
            <a:r>
              <a:rPr lang="en-US" altLang="zh-CN" b="0" dirty="0"/>
              <a:t>2,</a:t>
            </a:r>
            <a:r>
              <a:rPr lang="zh-CN" altLang="en-US" b="0" dirty="0"/>
              <a:t> </a:t>
            </a:r>
            <a:r>
              <a:rPr lang="en-US" altLang="zh-CN" b="0" dirty="0"/>
              <a:t>1</a:t>
            </a:r>
            <a:r>
              <a:rPr lang="zh-CN" altLang="en-US" b="0" dirty="0"/>
              <a:t> </a:t>
            </a:r>
            <a:r>
              <a:rPr lang="en-US" altLang="zh-CN" b="0" dirty="0"/>
              <a:t>(</a:t>
            </a:r>
            <a:r>
              <a:rPr lang="zh-CN" altLang="en-US" b="0" dirty="0"/>
              <a:t>未排序</a:t>
            </a:r>
            <a:r>
              <a:rPr lang="en-US" altLang="zh-CN" b="0" dirty="0"/>
              <a:t>)</a:t>
            </a:r>
            <a:endParaRPr lang="zh-CN" altLang="en-US" b="0" dirty="0"/>
          </a:p>
          <a:p>
            <a:pPr lvl="1"/>
            <a:r>
              <a:rPr lang="en-US" altLang="zh-CN" b="0" dirty="0"/>
              <a:t>2,</a:t>
            </a:r>
            <a:r>
              <a:rPr lang="zh-CN" altLang="en-US" b="0" dirty="0"/>
              <a:t> </a:t>
            </a:r>
            <a:r>
              <a:rPr lang="en-US" altLang="zh-CN" b="0" dirty="0"/>
              <a:t>5,</a:t>
            </a:r>
            <a:r>
              <a:rPr lang="zh-CN" altLang="en-US" b="0" dirty="0"/>
              <a:t> </a:t>
            </a:r>
            <a:r>
              <a:rPr lang="en-US" altLang="zh-CN" b="0" dirty="0"/>
              <a:t>4,</a:t>
            </a:r>
            <a:r>
              <a:rPr lang="zh-CN" altLang="en-US" b="0" dirty="0"/>
              <a:t> </a:t>
            </a:r>
            <a:r>
              <a:rPr lang="en-US" altLang="zh-CN" b="0" dirty="0"/>
              <a:t>7,</a:t>
            </a:r>
            <a:r>
              <a:rPr lang="zh-CN" altLang="en-US" b="0" dirty="0"/>
              <a:t> </a:t>
            </a:r>
            <a:r>
              <a:rPr lang="en-US" altLang="zh-CN" b="0" dirty="0"/>
              <a:t>5,</a:t>
            </a:r>
            <a:r>
              <a:rPr lang="zh-CN" altLang="en-US" b="0" dirty="0"/>
              <a:t> </a:t>
            </a:r>
            <a:r>
              <a:rPr lang="en-US" altLang="zh-CN" b="0" dirty="0"/>
              <a:t>9,</a:t>
            </a:r>
            <a:r>
              <a:rPr lang="zh-CN" altLang="en-US" b="0" dirty="0"/>
              <a:t> </a:t>
            </a:r>
            <a:r>
              <a:rPr lang="en-US" altLang="zh-CN" b="0" dirty="0"/>
              <a:t>6,</a:t>
            </a:r>
            <a:r>
              <a:rPr lang="zh-CN" altLang="en-US" b="0" dirty="0"/>
              <a:t> </a:t>
            </a:r>
            <a:r>
              <a:rPr lang="en-US" altLang="zh-CN" b="0" dirty="0"/>
              <a:t>1</a:t>
            </a:r>
            <a:r>
              <a:rPr lang="zh-CN" altLang="en-US" b="0" dirty="0"/>
              <a:t> </a:t>
            </a:r>
            <a:r>
              <a:rPr lang="en-US" altLang="zh-CN" b="0" dirty="0"/>
              <a:t>(</a:t>
            </a:r>
            <a:r>
              <a:rPr lang="zh-CN" altLang="en-US" b="0" dirty="0"/>
              <a:t>随机排列</a:t>
            </a:r>
            <a:r>
              <a:rPr lang="en-US" altLang="zh-CN" b="0" dirty="0"/>
              <a:t>)</a:t>
            </a:r>
            <a:endParaRPr lang="zh-CN" altLang="en-US" b="0" dirty="0"/>
          </a:p>
          <a:p>
            <a:pPr lvl="1"/>
            <a:r>
              <a:rPr lang="en-US" altLang="zh-CN" b="0" dirty="0"/>
              <a:t>1,</a:t>
            </a:r>
            <a:r>
              <a:rPr lang="zh-CN" altLang="en-US" b="0" dirty="0"/>
              <a:t> </a:t>
            </a:r>
            <a:r>
              <a:rPr lang="en-US" altLang="zh-CN" b="0" dirty="0"/>
              <a:t>4,</a:t>
            </a:r>
            <a:r>
              <a:rPr lang="zh-CN" altLang="en-US" b="0" dirty="0"/>
              <a:t> </a:t>
            </a:r>
            <a:r>
              <a:rPr lang="en-US" altLang="zh-CN" b="0" dirty="0"/>
              <a:t>5,</a:t>
            </a:r>
            <a:r>
              <a:rPr lang="zh-CN" altLang="en-US" b="0" dirty="0"/>
              <a:t> </a:t>
            </a:r>
            <a:r>
              <a:rPr lang="en-US" altLang="zh-CN" b="0" dirty="0"/>
              <a:t>6,</a:t>
            </a:r>
            <a:r>
              <a:rPr lang="zh-CN" altLang="en-US" b="0" dirty="0"/>
              <a:t> </a:t>
            </a:r>
            <a:r>
              <a:rPr lang="en-US" altLang="zh-CN" b="0" dirty="0"/>
              <a:t>9,</a:t>
            </a:r>
            <a:r>
              <a:rPr lang="zh-CN" altLang="en-US" b="0" dirty="0"/>
              <a:t> </a:t>
            </a:r>
            <a:r>
              <a:rPr lang="en-US" altLang="zh-CN" b="0" dirty="0"/>
              <a:t>7,</a:t>
            </a:r>
            <a:r>
              <a:rPr lang="zh-CN" altLang="en-US" b="0" dirty="0"/>
              <a:t> </a:t>
            </a:r>
            <a:r>
              <a:rPr lang="en-US" altLang="zh-CN" b="0" dirty="0"/>
              <a:t>5,</a:t>
            </a:r>
            <a:r>
              <a:rPr lang="zh-CN" altLang="en-US" b="0" dirty="0"/>
              <a:t> </a:t>
            </a:r>
            <a:r>
              <a:rPr lang="en-US" altLang="zh-CN" b="0" dirty="0"/>
              <a:t>2</a:t>
            </a:r>
            <a:r>
              <a:rPr lang="zh-CN" altLang="en-US" b="0" dirty="0"/>
              <a:t> </a:t>
            </a:r>
            <a:r>
              <a:rPr lang="en-US" altLang="zh-CN" b="0" dirty="0"/>
              <a:t>(</a:t>
            </a:r>
            <a:r>
              <a:rPr lang="zh-CN" altLang="en-US" b="0" dirty="0"/>
              <a:t>再次随机排列</a:t>
            </a:r>
            <a:r>
              <a:rPr lang="en-US" altLang="zh-CN" b="0" dirty="0"/>
              <a:t>)</a:t>
            </a:r>
            <a:endParaRPr lang="zh-CN" altLang="en-US" b="0" dirty="0"/>
          </a:p>
          <a:p>
            <a:pPr lvl="1"/>
            <a:r>
              <a:rPr lang="en-US" altLang="zh-CN" b="0" dirty="0"/>
              <a:t>1,</a:t>
            </a:r>
            <a:r>
              <a:rPr lang="zh-CN" altLang="en-US" b="0" dirty="0"/>
              <a:t> </a:t>
            </a:r>
            <a:r>
              <a:rPr lang="en-US" altLang="zh-CN" b="0" dirty="0"/>
              <a:t>2,</a:t>
            </a:r>
            <a:r>
              <a:rPr lang="zh-CN" altLang="en-US" b="0" dirty="0"/>
              <a:t> </a:t>
            </a:r>
            <a:r>
              <a:rPr lang="en-US" altLang="zh-CN" b="0" dirty="0"/>
              <a:t>4,</a:t>
            </a:r>
            <a:r>
              <a:rPr lang="zh-CN" altLang="en-US" b="0" dirty="0"/>
              <a:t> </a:t>
            </a:r>
            <a:r>
              <a:rPr lang="en-US" altLang="zh-CN" b="0" dirty="0"/>
              <a:t>5,</a:t>
            </a:r>
            <a:r>
              <a:rPr lang="zh-CN" altLang="en-US" b="0" dirty="0"/>
              <a:t> </a:t>
            </a:r>
            <a:r>
              <a:rPr lang="en-US" altLang="zh-CN" b="0" dirty="0"/>
              <a:t>5,</a:t>
            </a:r>
            <a:r>
              <a:rPr lang="zh-CN" altLang="en-US" b="0" dirty="0"/>
              <a:t> </a:t>
            </a:r>
            <a:r>
              <a:rPr lang="en-US" altLang="zh-CN" b="0" dirty="0"/>
              <a:t>6,</a:t>
            </a:r>
            <a:r>
              <a:rPr lang="zh-CN" altLang="en-US" b="0" dirty="0"/>
              <a:t> </a:t>
            </a:r>
            <a:r>
              <a:rPr lang="en-US" altLang="zh-CN" b="0" dirty="0"/>
              <a:t>7,</a:t>
            </a:r>
            <a:r>
              <a:rPr lang="zh-CN" altLang="en-US" b="0" dirty="0"/>
              <a:t> </a:t>
            </a:r>
            <a:r>
              <a:rPr lang="en-US" altLang="zh-CN" b="0" dirty="0"/>
              <a:t>9</a:t>
            </a:r>
            <a:r>
              <a:rPr lang="zh-CN" altLang="en-US" b="0" dirty="0"/>
              <a:t> </a:t>
            </a:r>
            <a:r>
              <a:rPr lang="en-US" altLang="zh-CN" b="0" dirty="0"/>
              <a:t>(</a:t>
            </a:r>
            <a:r>
              <a:rPr lang="zh-CN" altLang="en-US" b="0" dirty="0"/>
              <a:t>天呐，真幸运</a:t>
            </a:r>
            <a:r>
              <a:rPr lang="en-US" altLang="zh-CN" b="0" dirty="0"/>
              <a:t>)</a:t>
            </a:r>
            <a:endParaRPr lang="zh-CN" altLang="en-US" b="0" dirty="0"/>
          </a:p>
          <a:p>
            <a:endParaRPr lang="zh-CN" altLang="en-US" b="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476568-7606-4AF4-B416-2A5C6DA42EC9}" type="slidenum">
              <a:rPr lang="en-US" altLang="zh-CN" smtClean="0"/>
              <a:pPr>
                <a:defRPr/>
              </a:pPr>
              <a:t>108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364088" y="3527752"/>
            <a:ext cx="3363200" cy="5232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b="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时间复杂</a:t>
            </a:r>
            <a:r>
              <a:rPr lang="zh-CN" altLang="en-US" b="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度 </a:t>
            </a:r>
            <a:r>
              <a:rPr lang="en-US" altLang="zh-CN" b="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O(n!)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053522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双调排序</a:t>
            </a:r>
            <a:r>
              <a:rPr lang="en-US" altLang="zh-CN" dirty="0" err="1"/>
              <a:t>Bitonic</a:t>
            </a:r>
            <a:r>
              <a:rPr lang="en-US" altLang="zh-CN" dirty="0"/>
              <a:t> Sort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适合</a:t>
            </a:r>
            <a:r>
              <a:rPr lang="zh-CN" altLang="en-US" dirty="0"/>
              <a:t>并行计算的排序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zh-CN" altLang="en-US" b="0" dirty="0"/>
              <a:t> 双调</a:t>
            </a:r>
            <a:r>
              <a:rPr lang="zh-CN" altLang="en-US" b="0" dirty="0" smtClean="0"/>
              <a:t>序列：是</a:t>
            </a:r>
            <a:r>
              <a:rPr lang="zh-CN" altLang="en-US" b="0" dirty="0"/>
              <a:t>一个先单调递增后单调递减（或者先单调递减后单调递增）的序列。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476568-7606-4AF4-B416-2A5C6DA42EC9}" type="slidenum">
              <a:rPr lang="en-US" altLang="zh-CN" smtClean="0"/>
              <a:pPr>
                <a:defRPr/>
              </a:pPr>
              <a:t>109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3025639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026B8-FEDB-4936-9C16-737804856139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10.2.1 </a:t>
            </a:r>
            <a:r>
              <a:rPr lang="zh-CN" altLang="en-US" dirty="0" smtClean="0"/>
              <a:t>插入排序的基本思想</a:t>
            </a:r>
            <a:endParaRPr lang="zh-CN" altLang="zh-CN" dirty="0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不同的具体实现方法导致不同的算法描述</a:t>
            </a:r>
          </a:p>
          <a:p>
            <a:pPr lvl="1" eaLnBrk="1" hangingPunct="1"/>
            <a:r>
              <a:rPr lang="zh-CN" altLang="en-US" smtClean="0">
                <a:solidFill>
                  <a:srgbClr val="990000"/>
                </a:solidFill>
              </a:rPr>
              <a:t>直接插入排序</a:t>
            </a:r>
            <a:r>
              <a:rPr lang="zh-CN" altLang="en-US" smtClean="0"/>
              <a:t>（基于顺序查找）</a:t>
            </a:r>
          </a:p>
          <a:p>
            <a:pPr lvl="1" eaLnBrk="1" hangingPunct="1"/>
            <a:r>
              <a:rPr lang="zh-CN" altLang="en-US" smtClean="0">
                <a:solidFill>
                  <a:srgbClr val="990000"/>
                </a:solidFill>
              </a:rPr>
              <a:t>折半插入排序</a:t>
            </a:r>
            <a:r>
              <a:rPr lang="zh-CN" altLang="en-US" smtClean="0"/>
              <a:t>（基于折半查找）</a:t>
            </a:r>
          </a:p>
          <a:p>
            <a:pPr lvl="1" eaLnBrk="1" hangingPunct="1"/>
            <a:r>
              <a:rPr lang="zh-CN" altLang="en-US" smtClean="0">
                <a:solidFill>
                  <a:srgbClr val="990000"/>
                </a:solidFill>
              </a:rPr>
              <a:t>希尔排序</a:t>
            </a:r>
            <a:r>
              <a:rPr lang="zh-CN" altLang="en-US" smtClean="0"/>
              <a:t>（基于逐趟缩小增量）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547DE8-05E8-472C-85F4-164701CB661F}" type="slidenum">
              <a:rPr lang="en-US" altLang="zh-CN"/>
              <a:pPr>
                <a:defRPr/>
              </a:pPr>
              <a:t>110</a:t>
            </a:fld>
            <a:endParaRPr lang="en-US" altLang="zh-CN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排序算法小结</a:t>
            </a:r>
          </a:p>
        </p:txBody>
      </p:sp>
      <p:graphicFrame>
        <p:nvGraphicFramePr>
          <p:cNvPr id="222433" name="Group 22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951559"/>
              </p:ext>
            </p:extLst>
          </p:nvPr>
        </p:nvGraphicFramePr>
        <p:xfrm>
          <a:off x="107950" y="1196975"/>
          <a:ext cx="9001125" cy="4665665"/>
        </p:xfrm>
        <a:graphic>
          <a:graphicData uri="http://schemas.openxmlformats.org/drawingml/2006/table">
            <a:tbl>
              <a:tblPr/>
              <a:tblGrid>
                <a:gridCol w="704850"/>
                <a:gridCol w="1411288"/>
                <a:gridCol w="1412875"/>
                <a:gridCol w="1414462"/>
                <a:gridCol w="1411288"/>
                <a:gridCol w="1411287"/>
                <a:gridCol w="123507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排序方法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最好时间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最坏时间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平均时间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辅助空间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稳定性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直接插入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0" lang="en-US" altLang="zh-CN" sz="24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稳定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希尔排序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——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——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——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不稳定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冒泡排序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0" lang="en-US" altLang="zh-CN" sz="24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0" lang="en-US" altLang="zh-CN" sz="24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稳定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快速排序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O(nlog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O(nlog</a:t>
                      </a:r>
                      <a:r>
                        <a:rPr kumimoji="0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O(log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不稳定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简单选择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0" lang="en-US" altLang="zh-CN" sz="24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不稳定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堆排序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O(nlog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O(nlog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O(nlog</a:t>
                      </a:r>
                      <a:r>
                        <a:rPr kumimoji="0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不稳定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归并排序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O(nlog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O(nlog</a:t>
                      </a:r>
                      <a:r>
                        <a:rPr kumimoji="0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O(nlog</a:t>
                      </a:r>
                      <a:r>
                        <a:rPr kumimoji="0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稳定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基数排序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O(d(n+r))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O(d(n+r))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O(d(n+r))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O(n+r)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稳定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721392-601E-41B2-96BC-1752FCCBF411}" type="slidenum">
              <a:rPr lang="en-US" altLang="zh-CN"/>
              <a:pPr>
                <a:defRPr/>
              </a:pPr>
              <a:t>111</a:t>
            </a:fld>
            <a:endParaRPr lang="en-US" altLang="zh-CN"/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排序算法小结</a:t>
            </a:r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642350" cy="5400675"/>
          </a:xfrm>
        </p:spPr>
        <p:txBody>
          <a:bodyPr/>
          <a:lstStyle/>
          <a:p>
            <a:pPr marL="533400" indent="-533400" eaLnBrk="1" hangingPunct="1"/>
            <a:r>
              <a:rPr lang="zh-CN" altLang="en-US" dirty="0" smtClean="0"/>
              <a:t>几点说明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zh-CN" altLang="en-US" dirty="0" smtClean="0"/>
              <a:t>几种简单的排序算法（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）的最好时间复杂度都为</a:t>
            </a:r>
            <a:r>
              <a:rPr lang="en-US" altLang="zh-CN" dirty="0" smtClean="0"/>
              <a:t>O(n). </a:t>
            </a:r>
            <a:r>
              <a:rPr lang="zh-CN" altLang="en-US" dirty="0" smtClean="0"/>
              <a:t>说明算法的输入在接近有序时的效率比较高。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zh-CN" altLang="en-US" dirty="0" smtClean="0"/>
              <a:t>三种平均时间复杂度为</a:t>
            </a:r>
            <a:r>
              <a:rPr lang="en-US" altLang="zh-CN" dirty="0" smtClean="0"/>
              <a:t>O(nlog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n)</a:t>
            </a:r>
            <a:r>
              <a:rPr lang="zh-CN" altLang="en-US" dirty="0" smtClean="0"/>
              <a:t>的算法中</a:t>
            </a:r>
          </a:p>
          <a:p>
            <a:pPr marL="990600" lvl="1" indent="-533400" eaLnBrk="1" hangingPunct="1">
              <a:buFont typeface="Wingdings" pitchFamily="2" charset="2"/>
              <a:buChar char="v"/>
            </a:pPr>
            <a:r>
              <a:rPr lang="zh-CN" altLang="en-US" dirty="0" smtClean="0">
                <a:solidFill>
                  <a:srgbClr val="990000"/>
                </a:solidFill>
              </a:rPr>
              <a:t>快速排序</a:t>
            </a:r>
            <a:r>
              <a:rPr lang="zh-CN" altLang="en-US" dirty="0" smtClean="0"/>
              <a:t>的平均效率高，但是最坏时间复杂度为</a:t>
            </a:r>
            <a:r>
              <a:rPr lang="en-US" altLang="zh-CN" dirty="0" smtClean="0"/>
              <a:t>O(n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，且空间复杂度为</a:t>
            </a:r>
            <a:r>
              <a:rPr lang="en-US" altLang="zh-CN" dirty="0" smtClean="0"/>
              <a:t>O(log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n)</a:t>
            </a:r>
          </a:p>
          <a:p>
            <a:pPr marL="990600" lvl="1" indent="-533400" eaLnBrk="1" hangingPunct="1">
              <a:buFont typeface="Wingdings" pitchFamily="2" charset="2"/>
              <a:buChar char="v"/>
            </a:pPr>
            <a:r>
              <a:rPr lang="zh-CN" altLang="en-US" dirty="0" smtClean="0">
                <a:solidFill>
                  <a:srgbClr val="990000"/>
                </a:solidFill>
              </a:rPr>
              <a:t>堆排序</a:t>
            </a:r>
            <a:r>
              <a:rPr lang="zh-CN" altLang="en-US" dirty="0" smtClean="0"/>
              <a:t>的最坏时间复杂度为</a:t>
            </a:r>
            <a:r>
              <a:rPr lang="en-US" altLang="zh-CN" dirty="0" smtClean="0"/>
              <a:t>O(nlog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n)</a:t>
            </a:r>
            <a:r>
              <a:rPr lang="zh-CN" altLang="en-US" dirty="0" smtClean="0"/>
              <a:t>，且空间复杂度仅为</a:t>
            </a:r>
            <a:r>
              <a:rPr lang="en-US" altLang="zh-CN" dirty="0" smtClean="0"/>
              <a:t>O(1)</a:t>
            </a:r>
            <a:r>
              <a:rPr lang="zh-CN" altLang="en-US" dirty="0" smtClean="0"/>
              <a:t>，但是不稳定</a:t>
            </a:r>
            <a:endParaRPr lang="en-US" altLang="zh-CN" dirty="0" smtClean="0"/>
          </a:p>
          <a:p>
            <a:pPr marL="990600" lvl="1" indent="-533400" eaLnBrk="1" hangingPunct="1">
              <a:buFont typeface="Wingdings" pitchFamily="2" charset="2"/>
              <a:buChar char="v"/>
            </a:pPr>
            <a:r>
              <a:rPr kumimoji="1" lang="zh-CN" altLang="en-US" dirty="0" smtClean="0">
                <a:solidFill>
                  <a:srgbClr val="990000"/>
                </a:solidFill>
              </a:rPr>
              <a:t>归并排序</a:t>
            </a:r>
            <a:r>
              <a:rPr lang="zh-CN" altLang="en-US" dirty="0" smtClean="0"/>
              <a:t>的最坏时间复杂度也为</a:t>
            </a:r>
            <a:r>
              <a:rPr lang="en-US" altLang="zh-CN" dirty="0" smtClean="0"/>
              <a:t>O(nlog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n)</a:t>
            </a:r>
            <a:r>
              <a:rPr lang="zh-CN" altLang="en-US" dirty="0" smtClean="0"/>
              <a:t>，而且是稳定算法，但是空间复杂度为</a:t>
            </a:r>
            <a:r>
              <a:rPr lang="en-US" altLang="zh-CN" dirty="0" smtClean="0"/>
              <a:t>O(n)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18DB4-8CB3-4A23-BBC2-3CAF8684E3E7}" type="slidenum">
              <a:rPr lang="en-US" altLang="zh-CN"/>
              <a:pPr>
                <a:defRPr/>
              </a:pPr>
              <a:t>112</a:t>
            </a:fld>
            <a:endParaRPr lang="en-US" altLang="zh-CN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排序算法小结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642350" cy="5472113"/>
          </a:xfrm>
        </p:spPr>
        <p:txBody>
          <a:bodyPr/>
          <a:lstStyle/>
          <a:p>
            <a:pPr marL="533400" indent="-533400" eaLnBrk="1" hangingPunct="1"/>
            <a:r>
              <a:rPr lang="zh-CN" altLang="en-US" dirty="0" smtClean="0"/>
              <a:t>不同的排序方法适应不同的应用环境和要求 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zh-CN" altLang="en-US" dirty="0" smtClean="0"/>
              <a:t>若</a:t>
            </a:r>
            <a:r>
              <a:rPr lang="en-US" altLang="zh-CN" dirty="0" smtClean="0"/>
              <a:t>n</a:t>
            </a:r>
            <a:r>
              <a:rPr lang="zh-CN" altLang="en-US" dirty="0" smtClean="0"/>
              <a:t>较小，可采用直接插入或简单选择排序 </a:t>
            </a:r>
          </a:p>
          <a:p>
            <a:pPr marL="990600" lvl="1" indent="-533400" eaLnBrk="1" hangingPunct="1"/>
            <a:r>
              <a:rPr lang="zh-CN" altLang="en-US" dirty="0" smtClean="0"/>
              <a:t>当记录规模较小时，直接插入排序较好，它会比选择更少的比较次数，且是稳定的；</a:t>
            </a:r>
          </a:p>
          <a:p>
            <a:pPr marL="990600" lvl="1" indent="-533400" eaLnBrk="1" hangingPunct="1"/>
            <a:r>
              <a:rPr lang="zh-CN" altLang="en-US" dirty="0" smtClean="0"/>
              <a:t>当记录规模稍大时，因为简单选择移动的记录数少于直接插入，所以宜用选简单选择排序。 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zh-CN" altLang="en-US" dirty="0" smtClean="0"/>
              <a:t>若初始状态基本有序，则应选用直接插入、冒泡或随机的快速排序为宜；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zh-CN" altLang="en-US" dirty="0" smtClean="0"/>
              <a:t>若</a:t>
            </a:r>
            <a:r>
              <a:rPr lang="en-US" altLang="zh-CN" dirty="0" smtClean="0"/>
              <a:t>n</a:t>
            </a:r>
            <a:r>
              <a:rPr lang="zh-CN" altLang="en-US" dirty="0" smtClean="0"/>
              <a:t>较大，则应采用时间复杂度为</a:t>
            </a:r>
            <a:r>
              <a:rPr lang="en-US" altLang="zh-CN" dirty="0" smtClean="0"/>
              <a:t>O(nlog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n)</a:t>
            </a:r>
            <a:r>
              <a:rPr lang="zh-CN" altLang="en-US" dirty="0" smtClean="0"/>
              <a:t>的排序方法：快速排序、堆排序或归并排序。 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zh-CN" altLang="en-US" dirty="0" smtClean="0"/>
              <a:t>特殊的基数排序 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As of </a:t>
            </a:r>
            <a:r>
              <a:rPr lang="en-US" b="0" dirty="0" smtClean="0">
                <a:hlinkClick r:id="rId2" tooltip="Perl"/>
              </a:rPr>
              <a:t>Perl</a:t>
            </a:r>
            <a:r>
              <a:rPr lang="en-US" b="0" dirty="0" smtClean="0"/>
              <a:t> 5.8, merge sort is its default sorting algorithm (it was </a:t>
            </a:r>
            <a:r>
              <a:rPr lang="en-US" b="0" dirty="0" err="1" smtClean="0"/>
              <a:t>quicksort</a:t>
            </a:r>
            <a:r>
              <a:rPr lang="en-US" b="0" dirty="0" smtClean="0"/>
              <a:t> in previous versions of Perl).</a:t>
            </a:r>
          </a:p>
          <a:p>
            <a:r>
              <a:rPr lang="en-US" b="0" dirty="0" smtClean="0"/>
              <a:t> In </a:t>
            </a:r>
            <a:r>
              <a:rPr lang="en-US" b="0" dirty="0" smtClean="0">
                <a:hlinkClick r:id="rId3" tooltip="Java platform"/>
              </a:rPr>
              <a:t>Java</a:t>
            </a:r>
            <a:r>
              <a:rPr lang="en-US" b="0" dirty="0" smtClean="0"/>
              <a:t>, the </a:t>
            </a:r>
            <a:r>
              <a:rPr lang="en-US" b="0" dirty="0" err="1" smtClean="0">
                <a:hlinkClick r:id="rId4"/>
              </a:rPr>
              <a:t>Arrays.sort</a:t>
            </a:r>
            <a:r>
              <a:rPr lang="en-US" b="0" dirty="0" smtClean="0">
                <a:hlinkClick r:id="rId4"/>
              </a:rPr>
              <a:t>()</a:t>
            </a:r>
            <a:r>
              <a:rPr lang="en-US" b="0" dirty="0" smtClean="0"/>
              <a:t> methods use merge sort or a tuned </a:t>
            </a:r>
            <a:r>
              <a:rPr lang="en-US" b="0" dirty="0" err="1" smtClean="0"/>
              <a:t>quicksort</a:t>
            </a:r>
            <a:r>
              <a:rPr lang="en-US" b="0" dirty="0" smtClean="0"/>
              <a:t> depending on the </a:t>
            </a:r>
            <a:r>
              <a:rPr lang="en-US" b="0" dirty="0" err="1" smtClean="0"/>
              <a:t>datatypes</a:t>
            </a:r>
            <a:r>
              <a:rPr lang="en-US" b="0" dirty="0" smtClean="0"/>
              <a:t> and for implementation efficiency switch to </a:t>
            </a:r>
            <a:r>
              <a:rPr lang="en-US" b="0" dirty="0" smtClean="0">
                <a:hlinkClick r:id="rId5" tooltip="Insertion sort"/>
              </a:rPr>
              <a:t>insertion sort</a:t>
            </a:r>
            <a:r>
              <a:rPr lang="en-US" b="0" dirty="0" smtClean="0"/>
              <a:t> when fewer than seven array elements are being sorted.</a:t>
            </a:r>
            <a:r>
              <a:rPr lang="en-US" b="0" baseline="30000" dirty="0" smtClean="0">
                <a:hlinkClick r:id="rId6"/>
              </a:rPr>
              <a:t>[11]</a:t>
            </a:r>
            <a:r>
              <a:rPr lang="en-US" b="0" dirty="0" smtClean="0"/>
              <a:t> </a:t>
            </a:r>
          </a:p>
          <a:p>
            <a:r>
              <a:rPr lang="en-US" b="0" dirty="0" smtClean="0">
                <a:hlinkClick r:id="rId7" tooltip="Python (programming language)"/>
              </a:rPr>
              <a:t>Python</a:t>
            </a:r>
            <a:r>
              <a:rPr lang="en-US" b="0" dirty="0" smtClean="0"/>
              <a:t> uses </a:t>
            </a:r>
            <a:r>
              <a:rPr lang="en-US" b="0" dirty="0" err="1" smtClean="0">
                <a:hlinkClick r:id="rId8" tooltip="Timsort"/>
              </a:rPr>
              <a:t>timsort</a:t>
            </a:r>
            <a:r>
              <a:rPr lang="en-US" b="0" dirty="0" smtClean="0"/>
              <a:t>, another tuned hybrid of merge sort and insertion sort, that has become the standard sort algorithm in </a:t>
            </a:r>
            <a:r>
              <a:rPr lang="en-US" b="0" dirty="0" smtClean="0">
                <a:hlinkClick r:id="rId9" tooltip="Java 7"/>
              </a:rPr>
              <a:t>Java SE 7</a:t>
            </a:r>
            <a:r>
              <a:rPr lang="en-US" b="0" dirty="0" smtClean="0"/>
              <a:t>,</a:t>
            </a:r>
            <a:r>
              <a:rPr lang="en-US" b="0" baseline="30000" dirty="0" smtClean="0">
                <a:hlinkClick r:id="rId6"/>
              </a:rPr>
              <a:t>[12]</a:t>
            </a:r>
            <a:r>
              <a:rPr lang="en-US" b="0" dirty="0" smtClean="0"/>
              <a:t> on the </a:t>
            </a:r>
            <a:r>
              <a:rPr lang="en-US" b="0" dirty="0" smtClean="0">
                <a:hlinkClick r:id="rId10" tooltip="Android (operating system)"/>
              </a:rPr>
              <a:t>Android platform</a:t>
            </a:r>
            <a:r>
              <a:rPr lang="en-US" b="0" dirty="0" smtClean="0"/>
              <a:t>,</a:t>
            </a:r>
            <a:r>
              <a:rPr lang="en-US" b="0" baseline="30000" dirty="0" smtClean="0">
                <a:hlinkClick r:id="rId6"/>
              </a:rPr>
              <a:t>[13]</a:t>
            </a:r>
            <a:r>
              <a:rPr lang="en-US" b="0" dirty="0" smtClean="0"/>
              <a:t> and in </a:t>
            </a:r>
            <a:r>
              <a:rPr lang="en-US" b="0" dirty="0" smtClean="0">
                <a:hlinkClick r:id="rId11" tooltip="GNU Octave"/>
              </a:rPr>
              <a:t>GNU Octave</a:t>
            </a:r>
            <a:r>
              <a:rPr lang="en-US" b="0" dirty="0" smtClean="0"/>
              <a:t>.</a:t>
            </a:r>
            <a:r>
              <a:rPr lang="en-US" b="0" baseline="30000" dirty="0" smtClean="0">
                <a:hlinkClick r:id="rId6"/>
              </a:rPr>
              <a:t>[14]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476568-7606-4AF4-B416-2A5C6DA42EC9}" type="slidenum">
              <a:rPr lang="en-US" altLang="zh-CN" smtClean="0"/>
              <a:pPr>
                <a:defRPr/>
              </a:pPr>
              <a:t>113</a:t>
            </a:fld>
            <a:endParaRPr lang="en-US" altLang="zh-CN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476568-7606-4AF4-B416-2A5C6DA42EC9}" type="slidenum">
              <a:rPr lang="en-US" altLang="zh-CN" smtClean="0"/>
              <a:pPr>
                <a:defRPr/>
              </a:pPr>
              <a:t>114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0291486"/>
      </p:ext>
    </p:extLst>
  </p:cSld>
  <p:clrMapOvr>
    <a:masterClrMapping/>
  </p:clrMapOvr>
  <p:transition>
    <p:cover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假设一组数据存在于</a:t>
            </a:r>
            <a:r>
              <a:rPr lang="zh-CN" altLang="zh-CN" dirty="0">
                <a:solidFill>
                  <a:srgbClr val="FF0000"/>
                </a:solidFill>
              </a:rPr>
              <a:t>单链表</a:t>
            </a:r>
            <a:r>
              <a:rPr lang="zh-CN" altLang="zh-CN" dirty="0"/>
              <a:t>中，请编写一个算法用</a:t>
            </a:r>
            <a:r>
              <a:rPr lang="zh-CN" altLang="zh-CN" dirty="0">
                <a:solidFill>
                  <a:srgbClr val="FF0000"/>
                </a:solidFill>
              </a:rPr>
              <a:t>直接插入排序</a:t>
            </a:r>
            <a:r>
              <a:rPr lang="zh-CN" altLang="zh-CN" dirty="0"/>
              <a:t>的思想实现对数据的排序。</a:t>
            </a:r>
          </a:p>
          <a:p>
            <a:pPr lvl="0"/>
            <a:r>
              <a:rPr lang="zh-CN" altLang="zh-CN" dirty="0"/>
              <a:t>假设一组数据存在于</a:t>
            </a:r>
            <a:r>
              <a:rPr lang="zh-CN" altLang="zh-CN" dirty="0">
                <a:solidFill>
                  <a:srgbClr val="FF0000"/>
                </a:solidFill>
              </a:rPr>
              <a:t>单链表</a:t>
            </a:r>
            <a:r>
              <a:rPr lang="zh-CN" altLang="zh-CN" dirty="0"/>
              <a:t>中，请编写一个算法用</a:t>
            </a:r>
            <a:r>
              <a:rPr lang="zh-CN" altLang="zh-CN" dirty="0">
                <a:solidFill>
                  <a:srgbClr val="FF0000"/>
                </a:solidFill>
              </a:rPr>
              <a:t>简单选择排序</a:t>
            </a:r>
            <a:r>
              <a:rPr lang="zh-CN" altLang="zh-CN" dirty="0"/>
              <a:t>的思想实现对数据的排序。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3F2C4F-BE62-48C4-93E5-538EEABB1187}" type="slidenum">
              <a:rPr lang="en-US" altLang="zh-CN" smtClean="0"/>
              <a:pPr>
                <a:defRPr/>
              </a:pPr>
              <a:t>115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4027579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已知一个含有</a:t>
            </a:r>
            <a:r>
              <a:rPr lang="en-US" altLang="zh-CN" dirty="0"/>
              <a:t>n</a:t>
            </a:r>
            <a:r>
              <a:rPr lang="zh-CN" altLang="zh-CN" dirty="0"/>
              <a:t>个记录的序列，其关键字为整数，其取值范围是</a:t>
            </a:r>
            <a:r>
              <a:rPr lang="en-US" altLang="zh-CN" dirty="0"/>
              <a:t>[0, 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0"/>
            <a:r>
              <a:rPr lang="zh-CN" altLang="zh-CN" dirty="0" smtClean="0"/>
              <a:t>将</a:t>
            </a:r>
            <a:r>
              <a:rPr lang="zh-CN" altLang="zh-CN" dirty="0"/>
              <a:t>每个关键字</a:t>
            </a:r>
            <a:r>
              <a:rPr lang="en-US" altLang="zh-CN" dirty="0"/>
              <a:t>K</a:t>
            </a:r>
            <a:r>
              <a:rPr lang="zh-CN" altLang="zh-CN" dirty="0"/>
              <a:t>认为</a:t>
            </a:r>
            <a:r>
              <a:rPr lang="en-US" altLang="zh-CN" dirty="0"/>
              <a:t>K=K1*n + K2</a:t>
            </a:r>
            <a:r>
              <a:rPr lang="zh-CN" altLang="zh-CN" dirty="0"/>
              <a:t>，其中</a:t>
            </a:r>
            <a:r>
              <a:rPr lang="en-US" altLang="zh-CN" dirty="0"/>
              <a:t>K1</a:t>
            </a:r>
            <a:r>
              <a:rPr lang="zh-CN" altLang="zh-CN" dirty="0"/>
              <a:t>和</a:t>
            </a:r>
            <a:r>
              <a:rPr lang="en-US" altLang="zh-CN" dirty="0"/>
              <a:t>K2</a:t>
            </a:r>
            <a:r>
              <a:rPr lang="zh-CN" altLang="zh-CN" dirty="0"/>
              <a:t>都是在</a:t>
            </a:r>
            <a:r>
              <a:rPr lang="en-US" altLang="zh-CN" dirty="0"/>
              <a:t>[0, n)</a:t>
            </a:r>
            <a:r>
              <a:rPr lang="zh-CN" altLang="zh-CN" dirty="0"/>
              <a:t>范围内的整数。如果利用基数排序，则排序的复杂度为</a:t>
            </a:r>
            <a:r>
              <a:rPr lang="en-US" altLang="zh-CN" dirty="0"/>
              <a:t>O(n)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0"/>
            <a:r>
              <a:rPr lang="zh-CN" altLang="zh-CN" dirty="0" smtClean="0"/>
              <a:t>若</a:t>
            </a:r>
            <a:r>
              <a:rPr lang="zh-CN" altLang="zh-CN" dirty="0"/>
              <a:t>将关键字的取值范围推广到</a:t>
            </a:r>
            <a:r>
              <a:rPr lang="en-US" altLang="zh-CN" dirty="0"/>
              <a:t>[0, </a:t>
            </a:r>
            <a:r>
              <a:rPr lang="en-US" altLang="zh-CN" dirty="0" err="1"/>
              <a:t>n</a:t>
            </a:r>
            <a:r>
              <a:rPr lang="en-US" altLang="zh-CN" baseline="30000" dirty="0" err="1"/>
              <a:t>k</a:t>
            </a:r>
            <a:r>
              <a:rPr lang="en-US" altLang="zh-CN" dirty="0"/>
              <a:t>)</a:t>
            </a:r>
            <a:r>
              <a:rPr lang="zh-CN" altLang="zh-CN" dirty="0"/>
              <a:t>，排序的复杂度是多少？如何实现排序。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3F2C4F-BE62-48C4-93E5-538EEABB1187}" type="slidenum">
              <a:rPr lang="en-US" altLang="zh-CN" smtClean="0"/>
              <a:pPr>
                <a:defRPr/>
              </a:pPr>
              <a:t>116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1029954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请写出快速排序的非递归算法。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3F2C4F-BE62-48C4-93E5-538EEABB1187}" type="slidenum">
              <a:rPr lang="en-US" altLang="zh-CN" smtClean="0"/>
              <a:pPr>
                <a:defRPr/>
              </a:pPr>
              <a:t>117</a:t>
            </a:fld>
            <a:endParaRPr lang="en-US" altLang="zh-CN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73791" y="2378075"/>
            <a:ext cx="8077200" cy="4003675"/>
          </a:xfrm>
          <a:prstGeom prst="rect">
            <a:avLst/>
          </a:prstGeom>
          <a:noFill/>
          <a:ln w="12700" cap="rnd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 sz="3200" dirty="0">
                <a:solidFill>
                  <a:schemeClr val="hlink"/>
                </a:solidFill>
                <a:ea typeface="宋体" pitchFamily="2" charset="-122"/>
              </a:rPr>
              <a:t>void </a:t>
            </a:r>
            <a:r>
              <a:rPr lang="en-US" altLang="zh-CN" sz="3200" dirty="0" err="1">
                <a:solidFill>
                  <a:schemeClr val="hlink"/>
                </a:solidFill>
                <a:ea typeface="宋体" pitchFamily="2" charset="-122"/>
              </a:rPr>
              <a:t>Qsort</a:t>
            </a:r>
            <a:r>
              <a:rPr lang="en-US" altLang="zh-CN" sz="3200" dirty="0">
                <a:ea typeface="宋体" pitchFamily="2" charset="-122"/>
              </a:rPr>
              <a:t>(</a:t>
            </a:r>
            <a:r>
              <a:rPr lang="en-US" altLang="zh-CN" sz="3200" dirty="0" err="1">
                <a:ea typeface="宋体" pitchFamily="2" charset="-122"/>
              </a:rPr>
              <a:t>SqList</a:t>
            </a:r>
            <a:r>
              <a:rPr lang="en-US" altLang="zh-CN" sz="3200" dirty="0">
                <a:ea typeface="宋体" pitchFamily="2" charset="-122"/>
              </a:rPr>
              <a:t> &amp;L, </a:t>
            </a:r>
            <a:r>
              <a:rPr lang="en-US" altLang="zh-CN" sz="3200" dirty="0" err="1">
                <a:ea typeface="宋体" pitchFamily="2" charset="-122"/>
              </a:rPr>
              <a:t>int</a:t>
            </a:r>
            <a:r>
              <a:rPr lang="en-US" altLang="zh-CN" sz="3200" dirty="0">
                <a:ea typeface="宋体" pitchFamily="2" charset="-122"/>
              </a:rPr>
              <a:t> low, </a:t>
            </a:r>
            <a:r>
              <a:rPr lang="en-US" altLang="zh-CN" sz="3200" dirty="0" err="1">
                <a:ea typeface="宋体" pitchFamily="2" charset="-122"/>
              </a:rPr>
              <a:t>int</a:t>
            </a:r>
            <a:r>
              <a:rPr lang="en-US" altLang="zh-CN" sz="3200" dirty="0">
                <a:ea typeface="宋体" pitchFamily="2" charset="-122"/>
              </a:rPr>
              <a:t> high) </a:t>
            </a:r>
          </a:p>
          <a:p>
            <a:pPr algn="l"/>
            <a:r>
              <a:rPr lang="en-US" altLang="zh-CN" sz="3200" dirty="0">
                <a:ea typeface="宋体" pitchFamily="2" charset="-122"/>
              </a:rPr>
              <a:t>{</a:t>
            </a:r>
            <a:r>
              <a:rPr lang="en-US" altLang="zh-CN" dirty="0">
                <a:solidFill>
                  <a:srgbClr val="990000"/>
                </a:solidFill>
              </a:rPr>
              <a:t>//</a:t>
            </a:r>
            <a:r>
              <a:rPr lang="zh-CN" altLang="en-US" dirty="0">
                <a:solidFill>
                  <a:srgbClr val="990000"/>
                </a:solidFill>
              </a:rPr>
              <a:t>对顺序表</a:t>
            </a:r>
            <a:r>
              <a:rPr lang="en-US" altLang="zh-CN" dirty="0">
                <a:solidFill>
                  <a:srgbClr val="990000"/>
                </a:solidFill>
              </a:rPr>
              <a:t>L</a:t>
            </a:r>
            <a:r>
              <a:rPr lang="zh-CN" altLang="en-US" dirty="0">
                <a:solidFill>
                  <a:srgbClr val="990000"/>
                </a:solidFill>
              </a:rPr>
              <a:t>中的子序列</a:t>
            </a:r>
            <a:r>
              <a:rPr lang="en-US" altLang="zh-CN" dirty="0" err="1">
                <a:solidFill>
                  <a:srgbClr val="990000"/>
                </a:solidFill>
              </a:rPr>
              <a:t>L.r</a:t>
            </a:r>
            <a:r>
              <a:rPr lang="en-US" altLang="zh-CN" dirty="0">
                <a:solidFill>
                  <a:srgbClr val="990000"/>
                </a:solidFill>
              </a:rPr>
              <a:t>[low.. high]</a:t>
            </a:r>
            <a:r>
              <a:rPr lang="zh-CN" altLang="en-US" dirty="0">
                <a:solidFill>
                  <a:srgbClr val="990000"/>
                </a:solidFill>
              </a:rPr>
              <a:t>作快速排序</a:t>
            </a:r>
          </a:p>
          <a:p>
            <a:pPr algn="l"/>
            <a:r>
              <a:rPr lang="zh-CN" altLang="en-US" sz="3200" dirty="0">
                <a:ea typeface="宋体" pitchFamily="2" charset="-122"/>
              </a:rPr>
              <a:t>   </a:t>
            </a:r>
            <a:r>
              <a:rPr lang="en-US" altLang="zh-CN" sz="3200" dirty="0">
                <a:ea typeface="宋体" pitchFamily="2" charset="-122"/>
              </a:rPr>
              <a:t>if (low&lt;high)</a:t>
            </a:r>
          </a:p>
          <a:p>
            <a:pPr algn="l"/>
            <a:r>
              <a:rPr lang="en-US" altLang="zh-CN" sz="3200" dirty="0">
                <a:ea typeface="宋体" pitchFamily="2" charset="-122"/>
              </a:rPr>
              <a:t>   {  	</a:t>
            </a:r>
            <a:r>
              <a:rPr lang="en-US" altLang="zh-CN" sz="3200" dirty="0" err="1">
                <a:ea typeface="宋体" pitchFamily="2" charset="-122"/>
              </a:rPr>
              <a:t>pivotloc</a:t>
            </a:r>
            <a:r>
              <a:rPr lang="en-US" altLang="zh-CN" sz="3200" dirty="0">
                <a:ea typeface="宋体" pitchFamily="2" charset="-122"/>
              </a:rPr>
              <a:t>=Partition(L, low, high);  </a:t>
            </a:r>
          </a:p>
          <a:p>
            <a:pPr algn="l"/>
            <a:r>
              <a:rPr lang="en-US" altLang="zh-CN" sz="3200" dirty="0">
                <a:solidFill>
                  <a:srgbClr val="FF0000"/>
                </a:solidFill>
                <a:ea typeface="宋体" pitchFamily="2" charset="-122"/>
              </a:rPr>
              <a:t>	</a:t>
            </a:r>
            <a:r>
              <a:rPr lang="en-US" altLang="zh-CN" sz="3200" dirty="0" err="1">
                <a:solidFill>
                  <a:srgbClr val="FF0000"/>
                </a:solidFill>
                <a:ea typeface="宋体" pitchFamily="2" charset="-122"/>
              </a:rPr>
              <a:t>QSort</a:t>
            </a:r>
            <a:r>
              <a:rPr lang="en-US" altLang="zh-CN" sz="3200" dirty="0">
                <a:solidFill>
                  <a:srgbClr val="FF0000"/>
                </a:solidFill>
                <a:ea typeface="宋体" pitchFamily="2" charset="-122"/>
              </a:rPr>
              <a:t>(L, low, pivotloc-1); </a:t>
            </a:r>
          </a:p>
          <a:p>
            <a:pPr algn="l"/>
            <a:r>
              <a:rPr lang="en-US" altLang="zh-CN" sz="3200" dirty="0">
                <a:solidFill>
                  <a:srgbClr val="FF0000"/>
                </a:solidFill>
                <a:ea typeface="宋体" pitchFamily="2" charset="-122"/>
              </a:rPr>
              <a:t>	</a:t>
            </a:r>
            <a:r>
              <a:rPr lang="en-US" altLang="zh-CN" sz="3200" dirty="0" err="1">
                <a:solidFill>
                  <a:srgbClr val="FF0000"/>
                </a:solidFill>
                <a:ea typeface="宋体" pitchFamily="2" charset="-122"/>
              </a:rPr>
              <a:t>Qsort</a:t>
            </a:r>
            <a:r>
              <a:rPr lang="en-US" altLang="zh-CN" sz="3200" dirty="0">
                <a:solidFill>
                  <a:srgbClr val="FF0000"/>
                </a:solidFill>
                <a:ea typeface="宋体" pitchFamily="2" charset="-122"/>
              </a:rPr>
              <a:t>(L, pivotloc+1, high);</a:t>
            </a:r>
          </a:p>
          <a:p>
            <a:pPr algn="l"/>
            <a:r>
              <a:rPr lang="en-US" altLang="zh-CN" sz="3200" dirty="0">
                <a:ea typeface="宋体" pitchFamily="2" charset="-122"/>
              </a:rPr>
              <a:t>   }</a:t>
            </a:r>
          </a:p>
          <a:p>
            <a:pPr algn="l"/>
            <a:r>
              <a:rPr lang="en-US" altLang="zh-CN" sz="3200" dirty="0">
                <a:ea typeface="宋体" pitchFamily="2" charset="-122"/>
              </a:rPr>
              <a:t>}</a:t>
            </a:r>
            <a:endParaRPr lang="en-US" altLang="zh-CN" sz="3200" dirty="0"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5289329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已知一个含有</a:t>
            </a:r>
            <a:r>
              <a:rPr lang="en-US" altLang="zh-CN" dirty="0"/>
              <a:t>n</a:t>
            </a:r>
            <a:r>
              <a:rPr lang="zh-CN" altLang="zh-CN" dirty="0"/>
              <a:t>个记录的序列，假设参量</a:t>
            </a:r>
            <a:r>
              <a:rPr lang="en-US" altLang="zh-CN" dirty="0"/>
              <a:t>k</a:t>
            </a:r>
            <a:r>
              <a:rPr lang="zh-CN" altLang="zh-CN" dirty="0"/>
              <a:t>的取值范围是</a:t>
            </a:r>
            <a:r>
              <a:rPr lang="en-US" altLang="zh-CN" dirty="0"/>
              <a:t>[1, n]</a:t>
            </a:r>
            <a:r>
              <a:rPr lang="zh-CN" altLang="zh-CN" dirty="0"/>
              <a:t>。</a:t>
            </a:r>
          </a:p>
          <a:p>
            <a:pPr lvl="1"/>
            <a:r>
              <a:rPr lang="zh-CN" altLang="zh-CN" dirty="0"/>
              <a:t>请编写一个算法求其中的第</a:t>
            </a:r>
            <a:r>
              <a:rPr lang="en-US" altLang="zh-CN" dirty="0"/>
              <a:t>k</a:t>
            </a:r>
            <a:r>
              <a:rPr lang="zh-CN" altLang="zh-CN" dirty="0"/>
              <a:t>小元素。</a:t>
            </a:r>
          </a:p>
          <a:p>
            <a:pPr lvl="1"/>
            <a:r>
              <a:rPr lang="zh-CN" altLang="zh-CN" dirty="0"/>
              <a:t>请编写一个算法求其中最小的</a:t>
            </a:r>
            <a:r>
              <a:rPr lang="en-US" altLang="zh-CN" dirty="0"/>
              <a:t>k</a:t>
            </a:r>
            <a:r>
              <a:rPr lang="zh-CN" altLang="zh-CN" dirty="0"/>
              <a:t>个元素。</a:t>
            </a:r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DF6A23-DFAE-4602-B9B7-7A3C76C5DABD}" type="slidenum">
              <a:rPr lang="en-US" altLang="zh-CN" smtClean="0"/>
              <a:pPr>
                <a:defRPr/>
              </a:pPr>
              <a:t>118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2341967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若在</a:t>
            </a:r>
            <a:r>
              <a:rPr lang="en-US" altLang="zh-CN" dirty="0"/>
              <a:t>10^8</a:t>
            </a:r>
            <a:r>
              <a:rPr lang="zh-CN" altLang="zh-CN" dirty="0"/>
              <a:t>个记录中找最小的两个记录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pPr lvl="0"/>
            <a:r>
              <a:rPr lang="zh-CN" altLang="zh-CN" dirty="0" smtClean="0"/>
              <a:t>采取</a:t>
            </a:r>
            <a:r>
              <a:rPr lang="zh-CN" altLang="zh-CN" dirty="0"/>
              <a:t>哪种排序算法所需用的关键字比较次数最少</a:t>
            </a:r>
            <a:r>
              <a:rPr lang="zh-CN" altLang="zh-CN" dirty="0" smtClean="0"/>
              <a:t>？</a:t>
            </a:r>
            <a:endParaRPr lang="en-US" altLang="zh-CN" dirty="0" smtClean="0"/>
          </a:p>
          <a:p>
            <a:pPr lvl="0"/>
            <a:r>
              <a:rPr lang="zh-CN" altLang="zh-CN" dirty="0" smtClean="0"/>
              <a:t>用</a:t>
            </a:r>
            <a:r>
              <a:rPr lang="zh-CN" altLang="zh-CN" dirty="0"/>
              <a:t>该算法需用比较多少次</a:t>
            </a:r>
            <a:r>
              <a:rPr lang="zh-CN" altLang="zh-CN" dirty="0" smtClean="0"/>
              <a:t>？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3F2C4F-BE62-48C4-93E5-538EEABB1187}" type="slidenum">
              <a:rPr lang="en-US" altLang="zh-CN" smtClean="0"/>
              <a:pPr>
                <a:defRPr/>
              </a:pPr>
              <a:t>119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9434985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196768-8124-4CA9-B6D5-283AD0163D90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10.2.2  </a:t>
            </a:r>
            <a:r>
              <a:rPr lang="zh-CN" altLang="en-US" smtClean="0"/>
              <a:t>直接插入排序</a:t>
            </a:r>
          </a:p>
        </p:txBody>
      </p:sp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1712912" y="1482106"/>
            <a:ext cx="7467600" cy="5115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zh-CN" sz="3200" dirty="0">
                <a:solidFill>
                  <a:srgbClr val="FFFFA5"/>
                </a:solidFill>
                <a:ea typeface="宋体" pitchFamily="2" charset="-122"/>
              </a:rPr>
              <a:t> </a:t>
            </a:r>
            <a:r>
              <a:rPr lang="en-US" altLang="zh-CN" sz="3200" dirty="0">
                <a:ea typeface="宋体" pitchFamily="2" charset="-122"/>
              </a:rPr>
              <a:t>       49  38  65  </a:t>
            </a:r>
            <a:r>
              <a:rPr lang="en-US" altLang="zh-CN" sz="3200" dirty="0" smtClean="0">
                <a:ea typeface="宋体" pitchFamily="2" charset="-122"/>
              </a:rPr>
              <a:t> 97   76   13  27  </a:t>
            </a:r>
            <a:r>
              <a:rPr lang="en-US" altLang="zh-CN" sz="3200" u="sng" dirty="0">
                <a:ea typeface="宋体" pitchFamily="2" charset="-122"/>
              </a:rPr>
              <a:t>49</a:t>
            </a:r>
            <a:r>
              <a:rPr lang="en-US" altLang="zh-CN" sz="3200" dirty="0">
                <a:ea typeface="宋体" pitchFamily="2" charset="-122"/>
              </a:rPr>
              <a:t> 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zh-CN" sz="3200" dirty="0">
                <a:ea typeface="宋体" pitchFamily="2" charset="-122"/>
              </a:rPr>
              <a:t>     </a:t>
            </a:r>
            <a:r>
              <a:rPr lang="zh-CN" altLang="en-US" sz="3200" dirty="0">
                <a:ea typeface="宋体" pitchFamily="2" charset="-122"/>
              </a:rPr>
              <a:t>（</a:t>
            </a:r>
            <a:r>
              <a:rPr lang="en-US" altLang="zh-CN" sz="3200" dirty="0">
                <a:solidFill>
                  <a:srgbClr val="FF6600"/>
                </a:solidFill>
                <a:ea typeface="宋体" pitchFamily="2" charset="-122"/>
              </a:rPr>
              <a:t>49</a:t>
            </a:r>
            <a:r>
              <a:rPr lang="zh-CN" altLang="en-US" sz="3200" dirty="0">
                <a:ea typeface="宋体" pitchFamily="2" charset="-122"/>
              </a:rPr>
              <a:t>）</a:t>
            </a:r>
            <a:r>
              <a:rPr lang="en-US" altLang="zh-CN" sz="3200" dirty="0">
                <a:ea typeface="宋体" pitchFamily="2" charset="-122"/>
              </a:rPr>
              <a:t>38  65  97  76  13  27  </a:t>
            </a:r>
            <a:r>
              <a:rPr lang="en-US" altLang="zh-CN" sz="3200" u="sng" dirty="0">
                <a:ea typeface="宋体" pitchFamily="2" charset="-122"/>
              </a:rPr>
              <a:t>49</a:t>
            </a:r>
            <a:r>
              <a:rPr lang="en-US" altLang="zh-CN" sz="3200" dirty="0">
                <a:ea typeface="宋体" pitchFamily="2" charset="-122"/>
              </a:rPr>
              <a:t> 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zh-CN" sz="3200" dirty="0">
                <a:ea typeface="宋体" pitchFamily="2" charset="-122"/>
              </a:rPr>
              <a:t>38 </a:t>
            </a:r>
            <a:r>
              <a:rPr lang="zh-CN" altLang="en-US" sz="3200" dirty="0">
                <a:ea typeface="宋体" pitchFamily="2" charset="-122"/>
              </a:rPr>
              <a:t>（</a:t>
            </a:r>
            <a:r>
              <a:rPr lang="en-US" altLang="zh-CN" sz="3200" dirty="0">
                <a:solidFill>
                  <a:srgbClr val="FF6600"/>
                </a:solidFill>
                <a:ea typeface="宋体" pitchFamily="2" charset="-122"/>
              </a:rPr>
              <a:t>38 </a:t>
            </a:r>
            <a:r>
              <a:rPr lang="en-US" altLang="zh-CN" sz="3200" dirty="0">
                <a:solidFill>
                  <a:srgbClr val="008000"/>
                </a:solidFill>
                <a:ea typeface="宋体" pitchFamily="2" charset="-122"/>
              </a:rPr>
              <a:t> </a:t>
            </a:r>
            <a:r>
              <a:rPr lang="en-US" altLang="zh-CN" sz="3200" dirty="0">
                <a:solidFill>
                  <a:srgbClr val="FF6600"/>
                </a:solidFill>
                <a:ea typeface="宋体" pitchFamily="2" charset="-122"/>
              </a:rPr>
              <a:t>49</a:t>
            </a:r>
            <a:r>
              <a:rPr lang="zh-CN" altLang="en-US" sz="3200" dirty="0">
                <a:ea typeface="宋体" pitchFamily="2" charset="-122"/>
              </a:rPr>
              <a:t>）</a:t>
            </a:r>
            <a:r>
              <a:rPr lang="en-US" altLang="zh-CN" sz="3200" dirty="0">
                <a:ea typeface="宋体" pitchFamily="2" charset="-122"/>
              </a:rPr>
              <a:t>65  97  76  13  27  </a:t>
            </a:r>
            <a:r>
              <a:rPr lang="en-US" altLang="zh-CN" sz="3200" u="sng" dirty="0">
                <a:ea typeface="宋体" pitchFamily="2" charset="-122"/>
              </a:rPr>
              <a:t>49       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zh-CN" sz="3200" dirty="0">
                <a:ea typeface="宋体" pitchFamily="2" charset="-122"/>
              </a:rPr>
              <a:t>65 </a:t>
            </a:r>
            <a:r>
              <a:rPr lang="zh-CN" altLang="en-US" sz="3200" dirty="0">
                <a:ea typeface="宋体" pitchFamily="2" charset="-122"/>
              </a:rPr>
              <a:t>（</a:t>
            </a:r>
            <a:r>
              <a:rPr lang="en-US" altLang="zh-CN" sz="3200" dirty="0">
                <a:solidFill>
                  <a:srgbClr val="FF6600"/>
                </a:solidFill>
                <a:ea typeface="宋体" pitchFamily="2" charset="-122"/>
              </a:rPr>
              <a:t>38  49</a:t>
            </a:r>
            <a:r>
              <a:rPr lang="en-US" altLang="zh-CN" sz="3200" dirty="0">
                <a:solidFill>
                  <a:srgbClr val="008000"/>
                </a:solidFill>
                <a:ea typeface="宋体" pitchFamily="2" charset="-122"/>
              </a:rPr>
              <a:t>  </a:t>
            </a:r>
            <a:r>
              <a:rPr lang="en-US" altLang="zh-CN" sz="3200" dirty="0">
                <a:solidFill>
                  <a:srgbClr val="FF6600"/>
                </a:solidFill>
                <a:ea typeface="宋体" pitchFamily="2" charset="-122"/>
              </a:rPr>
              <a:t>65</a:t>
            </a:r>
            <a:r>
              <a:rPr lang="zh-CN" altLang="en-US" sz="3200" dirty="0">
                <a:ea typeface="宋体" pitchFamily="2" charset="-122"/>
              </a:rPr>
              <a:t>）</a:t>
            </a:r>
            <a:r>
              <a:rPr lang="en-US" altLang="zh-CN" sz="3200" dirty="0">
                <a:ea typeface="宋体" pitchFamily="2" charset="-122"/>
              </a:rPr>
              <a:t>97   76 13  27  </a:t>
            </a:r>
            <a:r>
              <a:rPr lang="en-US" altLang="zh-CN" sz="3200" u="sng" dirty="0">
                <a:ea typeface="宋体" pitchFamily="2" charset="-122"/>
              </a:rPr>
              <a:t>49</a:t>
            </a:r>
            <a:r>
              <a:rPr lang="en-US" altLang="zh-CN" sz="3200" dirty="0">
                <a:ea typeface="宋体" pitchFamily="2" charset="-122"/>
              </a:rPr>
              <a:t> 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zh-CN" sz="3200" dirty="0">
                <a:ea typeface="宋体" pitchFamily="2" charset="-122"/>
              </a:rPr>
              <a:t>97 </a:t>
            </a:r>
            <a:r>
              <a:rPr lang="zh-CN" altLang="en-US" sz="3200" dirty="0">
                <a:ea typeface="宋体" pitchFamily="2" charset="-122"/>
              </a:rPr>
              <a:t>（</a:t>
            </a:r>
            <a:r>
              <a:rPr lang="en-US" altLang="zh-CN" sz="3200" dirty="0">
                <a:solidFill>
                  <a:srgbClr val="FF6600"/>
                </a:solidFill>
                <a:ea typeface="宋体" pitchFamily="2" charset="-122"/>
              </a:rPr>
              <a:t>38  49  65  97</a:t>
            </a:r>
            <a:r>
              <a:rPr lang="zh-CN" altLang="en-US" sz="3200" dirty="0">
                <a:ea typeface="宋体" pitchFamily="2" charset="-122"/>
              </a:rPr>
              <a:t>） </a:t>
            </a:r>
            <a:r>
              <a:rPr lang="en-US" altLang="zh-CN" sz="3200" dirty="0">
                <a:ea typeface="宋体" pitchFamily="2" charset="-122"/>
              </a:rPr>
              <a:t>76 13  27  </a:t>
            </a:r>
            <a:r>
              <a:rPr lang="en-US" altLang="zh-CN" sz="3200" u="sng" dirty="0">
                <a:ea typeface="宋体" pitchFamily="2" charset="-122"/>
              </a:rPr>
              <a:t>49  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zh-CN" sz="3200" dirty="0">
                <a:ea typeface="宋体" pitchFamily="2" charset="-122"/>
              </a:rPr>
              <a:t>76 </a:t>
            </a:r>
            <a:r>
              <a:rPr lang="zh-CN" altLang="en-US" sz="3200" dirty="0">
                <a:ea typeface="宋体" pitchFamily="2" charset="-122"/>
              </a:rPr>
              <a:t>（</a:t>
            </a:r>
            <a:r>
              <a:rPr lang="en-US" altLang="zh-CN" sz="3200" dirty="0">
                <a:solidFill>
                  <a:srgbClr val="FF6600"/>
                </a:solidFill>
                <a:ea typeface="宋体" pitchFamily="2" charset="-122"/>
              </a:rPr>
              <a:t>38  49  65  76</a:t>
            </a:r>
            <a:r>
              <a:rPr lang="en-US" altLang="zh-CN" sz="3200" dirty="0">
                <a:solidFill>
                  <a:srgbClr val="008000"/>
                </a:solidFill>
                <a:ea typeface="宋体" pitchFamily="2" charset="-122"/>
              </a:rPr>
              <a:t>  </a:t>
            </a:r>
            <a:r>
              <a:rPr lang="en-US" altLang="zh-CN" sz="3200" dirty="0">
                <a:solidFill>
                  <a:srgbClr val="FF6600"/>
                </a:solidFill>
                <a:ea typeface="宋体" pitchFamily="2" charset="-122"/>
              </a:rPr>
              <a:t>97</a:t>
            </a:r>
            <a:r>
              <a:rPr lang="zh-CN" altLang="en-US" sz="3200" dirty="0">
                <a:ea typeface="宋体" pitchFamily="2" charset="-122"/>
              </a:rPr>
              <a:t>）</a:t>
            </a:r>
            <a:r>
              <a:rPr lang="en-US" altLang="zh-CN" sz="3200" dirty="0">
                <a:ea typeface="宋体" pitchFamily="2" charset="-122"/>
              </a:rPr>
              <a:t>13  27  </a:t>
            </a:r>
            <a:r>
              <a:rPr lang="en-US" altLang="zh-CN" sz="3200" u="sng" dirty="0">
                <a:ea typeface="宋体" pitchFamily="2" charset="-122"/>
              </a:rPr>
              <a:t>49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zh-CN" sz="3200" dirty="0">
                <a:ea typeface="宋体" pitchFamily="2" charset="-122"/>
              </a:rPr>
              <a:t>13 </a:t>
            </a:r>
            <a:r>
              <a:rPr lang="zh-CN" altLang="en-US" sz="3200" dirty="0">
                <a:ea typeface="宋体" pitchFamily="2" charset="-122"/>
              </a:rPr>
              <a:t>（</a:t>
            </a:r>
            <a:r>
              <a:rPr lang="en-US" altLang="zh-CN" sz="3200" dirty="0">
                <a:solidFill>
                  <a:srgbClr val="FF6600"/>
                </a:solidFill>
                <a:ea typeface="宋体" pitchFamily="2" charset="-122"/>
              </a:rPr>
              <a:t>13  38  49  65  76</a:t>
            </a:r>
            <a:r>
              <a:rPr lang="en-US" altLang="zh-CN" sz="3200" dirty="0">
                <a:ea typeface="宋体" pitchFamily="2" charset="-122"/>
              </a:rPr>
              <a:t> </a:t>
            </a:r>
            <a:r>
              <a:rPr lang="en-US" altLang="zh-CN" sz="3200" dirty="0">
                <a:solidFill>
                  <a:srgbClr val="FF6600"/>
                </a:solidFill>
                <a:ea typeface="宋体" pitchFamily="2" charset="-122"/>
              </a:rPr>
              <a:t> 97</a:t>
            </a:r>
            <a:r>
              <a:rPr lang="zh-CN" altLang="en-US" sz="3200" dirty="0">
                <a:ea typeface="宋体" pitchFamily="2" charset="-122"/>
              </a:rPr>
              <a:t>）</a:t>
            </a:r>
            <a:r>
              <a:rPr lang="en-US" altLang="zh-CN" sz="3200" dirty="0">
                <a:ea typeface="宋体" pitchFamily="2" charset="-122"/>
              </a:rPr>
              <a:t>27  </a:t>
            </a:r>
            <a:r>
              <a:rPr lang="en-US" altLang="zh-CN" sz="3200" u="sng" dirty="0">
                <a:ea typeface="宋体" pitchFamily="2" charset="-122"/>
              </a:rPr>
              <a:t>49</a:t>
            </a:r>
            <a:endParaRPr lang="en-US" altLang="zh-CN" sz="3200" dirty="0">
              <a:ea typeface="宋体" pitchFamily="2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dirty="0">
                <a:ea typeface="宋体" pitchFamily="2" charset="-122"/>
              </a:rPr>
              <a:t>27 </a:t>
            </a:r>
            <a:r>
              <a:rPr lang="zh-CN" altLang="en-US" sz="3200" dirty="0">
                <a:ea typeface="宋体" pitchFamily="2" charset="-122"/>
              </a:rPr>
              <a:t>（</a:t>
            </a:r>
            <a:r>
              <a:rPr lang="en-US" altLang="zh-CN" sz="3200" dirty="0">
                <a:solidFill>
                  <a:srgbClr val="FF6600"/>
                </a:solidFill>
                <a:ea typeface="宋体" pitchFamily="2" charset="-122"/>
              </a:rPr>
              <a:t>13  27  38  49  65  76  97</a:t>
            </a:r>
            <a:r>
              <a:rPr lang="zh-CN" altLang="en-US" sz="3200" dirty="0">
                <a:ea typeface="宋体" pitchFamily="2" charset="-122"/>
              </a:rPr>
              <a:t>）</a:t>
            </a:r>
            <a:r>
              <a:rPr lang="en-US" altLang="zh-CN" sz="3200" u="sng" dirty="0">
                <a:ea typeface="宋体" pitchFamily="2" charset="-122"/>
              </a:rPr>
              <a:t>49</a:t>
            </a:r>
            <a:endParaRPr lang="en-US" altLang="zh-CN" sz="3200" dirty="0">
              <a:ea typeface="宋体" pitchFamily="2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u="sng" dirty="0">
                <a:ea typeface="宋体" pitchFamily="2" charset="-122"/>
              </a:rPr>
              <a:t>49</a:t>
            </a:r>
            <a:r>
              <a:rPr lang="en-US" altLang="zh-CN" sz="3200" dirty="0">
                <a:ea typeface="宋体" pitchFamily="2" charset="-122"/>
              </a:rPr>
              <a:t> </a:t>
            </a:r>
            <a:r>
              <a:rPr lang="zh-CN" altLang="en-US" sz="3200" dirty="0">
                <a:ea typeface="宋体" pitchFamily="2" charset="-122"/>
              </a:rPr>
              <a:t>（</a:t>
            </a:r>
            <a:r>
              <a:rPr lang="en-US" altLang="zh-CN" sz="3200" dirty="0">
                <a:solidFill>
                  <a:srgbClr val="FF6600"/>
                </a:solidFill>
                <a:ea typeface="宋体" pitchFamily="2" charset="-122"/>
              </a:rPr>
              <a:t>13  27  38  49  </a:t>
            </a:r>
            <a:r>
              <a:rPr lang="en-US" altLang="zh-CN" sz="3200" u="sng" dirty="0">
                <a:solidFill>
                  <a:srgbClr val="FF6600"/>
                </a:solidFill>
                <a:ea typeface="宋体" pitchFamily="2" charset="-122"/>
              </a:rPr>
              <a:t>49</a:t>
            </a:r>
            <a:r>
              <a:rPr lang="en-US" altLang="zh-CN" sz="3200" dirty="0">
                <a:solidFill>
                  <a:srgbClr val="FF6600"/>
                </a:solidFill>
                <a:ea typeface="宋体" pitchFamily="2" charset="-122"/>
              </a:rPr>
              <a:t>  65  76  97</a:t>
            </a:r>
            <a:r>
              <a:rPr lang="zh-CN" altLang="en-US" sz="3200" dirty="0" smtClean="0">
                <a:ea typeface="宋体" pitchFamily="2" charset="-122"/>
              </a:rPr>
              <a:t>）</a:t>
            </a:r>
            <a:endParaRPr lang="en-US" altLang="zh-CN" sz="3200" dirty="0" smtClean="0">
              <a:ea typeface="宋体" pitchFamily="2" charset="-122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228600" y="914400"/>
            <a:ext cx="1000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ea typeface="宋体" pitchFamily="2" charset="-122"/>
              </a:rPr>
              <a:t>例：</a:t>
            </a:r>
          </a:p>
        </p:txBody>
      </p:sp>
      <p:sp>
        <p:nvSpPr>
          <p:cNvPr id="3" name="矩形 2"/>
          <p:cNvSpPr/>
          <p:nvPr/>
        </p:nvSpPr>
        <p:spPr>
          <a:xfrm>
            <a:off x="1714804" y="972017"/>
            <a:ext cx="60914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15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宋体" pitchFamily="2" charset="-122"/>
              </a:rPr>
              <a:t> 0      </a:t>
            </a:r>
            <a:r>
              <a:rPr lang="en-US" altLang="zh-CN" sz="3200" dirty="0" smtClean="0">
                <a:solidFill>
                  <a:srgbClr val="0000CC"/>
                </a:solidFill>
                <a:ea typeface="宋体" pitchFamily="2" charset="-122"/>
              </a:rPr>
              <a:t>1    </a:t>
            </a:r>
            <a:r>
              <a:rPr lang="en-US" altLang="zh-CN" sz="3200" dirty="0">
                <a:solidFill>
                  <a:srgbClr val="0000CC"/>
                </a:solidFill>
                <a:ea typeface="宋体" pitchFamily="2" charset="-122"/>
              </a:rPr>
              <a:t>2   </a:t>
            </a:r>
            <a:r>
              <a:rPr lang="en-US" altLang="zh-CN" sz="3200" dirty="0" smtClean="0">
                <a:solidFill>
                  <a:srgbClr val="0000CC"/>
                </a:solidFill>
                <a:ea typeface="宋体" pitchFamily="2" charset="-122"/>
              </a:rPr>
              <a:t> 3    </a:t>
            </a:r>
            <a:r>
              <a:rPr lang="en-US" altLang="zh-CN" sz="3200" dirty="0">
                <a:solidFill>
                  <a:srgbClr val="0000CC"/>
                </a:solidFill>
                <a:ea typeface="宋体" pitchFamily="2" charset="-122"/>
              </a:rPr>
              <a:t>4    </a:t>
            </a:r>
            <a:r>
              <a:rPr lang="en-US" altLang="zh-CN" sz="3200" dirty="0" smtClean="0">
                <a:solidFill>
                  <a:srgbClr val="0000CC"/>
                </a:solidFill>
                <a:ea typeface="宋体" pitchFamily="2" charset="-122"/>
              </a:rPr>
              <a:t>  5     </a:t>
            </a:r>
            <a:r>
              <a:rPr lang="en-US" altLang="zh-CN" sz="3200" dirty="0">
                <a:solidFill>
                  <a:srgbClr val="0000CC"/>
                </a:solidFill>
                <a:ea typeface="宋体" pitchFamily="2" charset="-122"/>
              </a:rPr>
              <a:t>6    7     8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1002794"/>
            <a:ext cx="705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R: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2339752" y="1002794"/>
            <a:ext cx="0" cy="5594558"/>
          </a:xfrm>
          <a:prstGeom prst="line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1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1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1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1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1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1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1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1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1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6" grpId="0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404664"/>
            <a:ext cx="8642350" cy="5184775"/>
          </a:xfrm>
        </p:spPr>
        <p:txBody>
          <a:bodyPr/>
          <a:lstStyle/>
          <a:p>
            <a:pPr lvl="0"/>
            <a:r>
              <a:rPr lang="zh-CN" altLang="zh-CN" dirty="0"/>
              <a:t>请回答下列关于堆的问题：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）对于序列：</a:t>
            </a:r>
            <a:r>
              <a:rPr lang="en-US" altLang="zh-CN" dirty="0"/>
              <a:t>22</a:t>
            </a:r>
            <a:r>
              <a:rPr lang="zh-CN" altLang="zh-CN" dirty="0"/>
              <a:t>，</a:t>
            </a:r>
            <a:r>
              <a:rPr lang="en-US" altLang="zh-CN" dirty="0"/>
              <a:t>73</a:t>
            </a:r>
            <a:r>
              <a:rPr lang="zh-CN" altLang="zh-CN" dirty="0"/>
              <a:t>，</a:t>
            </a:r>
            <a:r>
              <a:rPr lang="en-US" altLang="zh-CN" dirty="0"/>
              <a:t>71</a:t>
            </a:r>
            <a:r>
              <a:rPr lang="zh-CN" altLang="zh-CN" dirty="0"/>
              <a:t>，</a:t>
            </a:r>
            <a:r>
              <a:rPr lang="en-US" altLang="zh-CN" dirty="0"/>
              <a:t>23</a:t>
            </a:r>
            <a:r>
              <a:rPr lang="zh-CN" altLang="zh-CN" dirty="0"/>
              <a:t>，</a:t>
            </a:r>
            <a:r>
              <a:rPr lang="en-US" altLang="zh-CN" dirty="0"/>
              <a:t>94</a:t>
            </a:r>
            <a:r>
              <a:rPr lang="zh-CN" altLang="zh-CN" dirty="0"/>
              <a:t>，</a:t>
            </a:r>
            <a:r>
              <a:rPr lang="en-US" altLang="zh-CN" dirty="0"/>
              <a:t>16</a:t>
            </a:r>
            <a:r>
              <a:rPr lang="zh-CN" altLang="zh-CN" dirty="0"/>
              <a:t>，</a:t>
            </a:r>
            <a:r>
              <a:rPr lang="en-US" altLang="zh-CN" dirty="0"/>
              <a:t>05</a:t>
            </a:r>
            <a:r>
              <a:rPr lang="zh-CN" altLang="zh-CN" dirty="0"/>
              <a:t>，</a:t>
            </a:r>
            <a:r>
              <a:rPr lang="en-US" altLang="zh-CN" dirty="0"/>
              <a:t>68</a:t>
            </a:r>
            <a:r>
              <a:rPr lang="zh-CN" altLang="zh-CN" dirty="0"/>
              <a:t>，</a:t>
            </a:r>
            <a:r>
              <a:rPr lang="en-US" altLang="zh-CN" dirty="0"/>
              <a:t>45</a:t>
            </a:r>
            <a:r>
              <a:rPr lang="zh-CN" altLang="zh-CN" dirty="0"/>
              <a:t>，建立大顶堆，需要进行多少次比较。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）对于一个小堆，其具有最大值的元素可能在什么位置</a:t>
            </a:r>
            <a:r>
              <a:rPr lang="zh-CN" altLang="zh-CN" dirty="0" smtClean="0"/>
              <a:t>？</a:t>
            </a:r>
            <a:endParaRPr lang="en-US" altLang="zh-CN" dirty="0" smtClean="0"/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）请写出一个算法，检查一个给定的顺序表</a:t>
            </a:r>
            <a:r>
              <a:rPr lang="en-US" altLang="zh-CN" dirty="0"/>
              <a:t>L</a:t>
            </a:r>
            <a:r>
              <a:rPr lang="zh-CN" altLang="zh-CN" dirty="0"/>
              <a:t>是否是一个堆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3F2C4F-BE62-48C4-93E5-538EEABB1187}" type="slidenum">
              <a:rPr lang="en-US" altLang="zh-CN" smtClean="0"/>
              <a:pPr>
                <a:defRPr/>
              </a:pPr>
              <a:t>120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717032"/>
            <a:ext cx="2992584" cy="240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49930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荷兰国旗问题：</a:t>
            </a:r>
            <a:r>
              <a:rPr lang="zh-CN" altLang="zh-CN" dirty="0" smtClean="0"/>
              <a:t>已知</a:t>
            </a:r>
            <a:r>
              <a:rPr lang="zh-CN" altLang="zh-CN" dirty="0"/>
              <a:t>一个含有</a:t>
            </a:r>
            <a:r>
              <a:rPr lang="en-US" altLang="zh-CN" dirty="0"/>
              <a:t>n</a:t>
            </a:r>
            <a:r>
              <a:rPr lang="zh-CN" altLang="zh-CN" dirty="0"/>
              <a:t>个记录的序列，其关键字的取值为</a:t>
            </a:r>
            <a:r>
              <a:rPr lang="en-US" altLang="zh-CN" dirty="0"/>
              <a:t>{red, white, blue}</a:t>
            </a:r>
            <a:r>
              <a:rPr lang="zh-CN" altLang="zh-CN" dirty="0"/>
              <a:t>。请给出一个时间复杂度为</a:t>
            </a:r>
            <a:r>
              <a:rPr lang="en-US" altLang="zh-CN" dirty="0"/>
              <a:t>O(n)</a:t>
            </a:r>
            <a:r>
              <a:rPr lang="zh-CN" altLang="zh-CN" dirty="0"/>
              <a:t>的算法，将这个序列</a:t>
            </a:r>
            <a:r>
              <a:rPr lang="zh-CN" altLang="zh-CN" dirty="0" smtClean="0"/>
              <a:t>按</a:t>
            </a:r>
            <a:r>
              <a:rPr lang="en-US" altLang="zh-CN" dirty="0"/>
              <a:t>{</a:t>
            </a:r>
            <a:r>
              <a:rPr lang="en-US" altLang="zh-CN" dirty="0" smtClean="0"/>
              <a:t>red- </a:t>
            </a:r>
            <a:r>
              <a:rPr lang="en-US" altLang="zh-CN" dirty="0"/>
              <a:t>white- blue}</a:t>
            </a:r>
            <a:r>
              <a:rPr lang="zh-CN" altLang="zh-CN" dirty="0"/>
              <a:t>的顺序排好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DF6A23-DFAE-4602-B9B7-7A3C76C5DABD}" type="slidenum">
              <a:rPr lang="en-US" altLang="zh-CN" smtClean="0"/>
              <a:pPr>
                <a:defRPr/>
              </a:pPr>
              <a:t>121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5122688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17077" y="507447"/>
            <a:ext cx="8642350" cy="5184775"/>
          </a:xfrm>
        </p:spPr>
        <p:txBody>
          <a:bodyPr/>
          <a:lstStyle/>
          <a:p>
            <a:pPr lvl="0"/>
            <a:r>
              <a:rPr lang="zh-CN" altLang="zh-CN" dirty="0"/>
              <a:t>假设我们定义一个新的堆，该堆满足以下性质的完全三叉树：（</a:t>
            </a:r>
            <a:r>
              <a:rPr lang="en-US" altLang="zh-CN" dirty="0"/>
              <a:t>1</a:t>
            </a:r>
            <a:r>
              <a:rPr lang="zh-CN" altLang="zh-CN" dirty="0"/>
              <a:t>）空树为堆；（</a:t>
            </a:r>
            <a:r>
              <a:rPr lang="en-US" altLang="zh-CN" dirty="0"/>
              <a:t>2</a:t>
            </a:r>
            <a:r>
              <a:rPr lang="zh-CN" altLang="zh-CN" dirty="0"/>
              <a:t>）根节点的值不小于所有子树根的值，且所有的子树均为堆。请编写一个算法，根据上述堆的定义进行排序，并分析算法的时间和空间复杂度。</a:t>
            </a:r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DF6A23-DFAE-4602-B9B7-7A3C76C5DABD}" type="slidenum">
              <a:rPr lang="en-US" altLang="zh-CN" smtClean="0"/>
              <a:pPr>
                <a:defRPr/>
              </a:pPr>
              <a:t>122</a:t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500968" y="2950334"/>
            <a:ext cx="4813298" cy="2250123"/>
            <a:chOff x="1259632" y="242773"/>
            <a:chExt cx="4813298" cy="2250123"/>
          </a:xfrm>
        </p:grpSpPr>
        <p:sp>
          <p:nvSpPr>
            <p:cNvPr id="6" name="椭圆 5"/>
            <p:cNvSpPr/>
            <p:nvPr/>
          </p:nvSpPr>
          <p:spPr bwMode="auto">
            <a:xfrm>
              <a:off x="1835696" y="1044825"/>
              <a:ext cx="576064" cy="576064"/>
            </a:xfrm>
            <a:prstGeom prst="ellipse">
              <a:avLst/>
            </a:prstGeom>
            <a:solidFill>
              <a:schemeClr val="accent2"/>
            </a:solidFill>
            <a:ln w="285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楷体_GB2312" pitchFamily="49" charset="-122"/>
                </a:rPr>
                <a:t>2</a:t>
              </a:r>
              <a:endPara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1259632" y="1916832"/>
              <a:ext cx="576064" cy="576064"/>
            </a:xfrm>
            <a:prstGeom prst="ellipse">
              <a:avLst/>
            </a:prstGeom>
            <a:solidFill>
              <a:schemeClr val="accent2"/>
            </a:solidFill>
            <a:ln w="285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楷体_GB2312" pitchFamily="49" charset="-122"/>
                </a:rPr>
                <a:t>5</a:t>
              </a:r>
              <a:endPara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1835696" y="1916832"/>
              <a:ext cx="576064" cy="576064"/>
            </a:xfrm>
            <a:prstGeom prst="ellipse">
              <a:avLst/>
            </a:prstGeom>
            <a:solidFill>
              <a:schemeClr val="accent2"/>
            </a:solidFill>
            <a:ln w="285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楷体_GB2312" pitchFamily="49" charset="-122"/>
                </a:rPr>
                <a:t>6</a:t>
              </a:r>
              <a:endPara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2411760" y="1901010"/>
              <a:ext cx="576064" cy="576064"/>
            </a:xfrm>
            <a:prstGeom prst="ellipse">
              <a:avLst/>
            </a:prstGeom>
            <a:solidFill>
              <a:schemeClr val="accent2"/>
            </a:solidFill>
            <a:ln w="285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楷体_GB2312" pitchFamily="49" charset="-122"/>
                </a:rPr>
                <a:t>7</a:t>
              </a:r>
              <a:endPara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楷体_GB2312" pitchFamily="49" charset="-122"/>
              </a:endParaRPr>
            </a:p>
          </p:txBody>
        </p:sp>
        <p:cxnSp>
          <p:nvCxnSpPr>
            <p:cNvPr id="10" name="直接连接符 9"/>
            <p:cNvCxnSpPr>
              <a:stCxn id="6" idx="3"/>
              <a:endCxn id="7" idx="0"/>
            </p:cNvCxnSpPr>
            <p:nvPr/>
          </p:nvCxnSpPr>
          <p:spPr bwMode="auto">
            <a:xfrm flipH="1">
              <a:off x="1547664" y="1536526"/>
              <a:ext cx="372395" cy="38030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接连接符 10"/>
            <p:cNvCxnSpPr>
              <a:stCxn id="6" idx="4"/>
              <a:endCxn id="8" idx="0"/>
            </p:cNvCxnSpPr>
            <p:nvPr/>
          </p:nvCxnSpPr>
          <p:spPr bwMode="auto">
            <a:xfrm>
              <a:off x="2123728" y="1620889"/>
              <a:ext cx="0" cy="29594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直接连接符 11"/>
            <p:cNvCxnSpPr>
              <a:stCxn id="6" idx="5"/>
              <a:endCxn id="9" idx="0"/>
            </p:cNvCxnSpPr>
            <p:nvPr/>
          </p:nvCxnSpPr>
          <p:spPr bwMode="auto">
            <a:xfrm>
              <a:off x="2327397" y="1536526"/>
              <a:ext cx="372395" cy="36448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椭圆 12"/>
            <p:cNvSpPr/>
            <p:nvPr/>
          </p:nvSpPr>
          <p:spPr bwMode="auto">
            <a:xfrm>
              <a:off x="3666281" y="1008990"/>
              <a:ext cx="576064" cy="576064"/>
            </a:xfrm>
            <a:prstGeom prst="ellipse">
              <a:avLst/>
            </a:prstGeom>
            <a:solidFill>
              <a:schemeClr val="tx2">
                <a:lumMod val="90000"/>
              </a:schemeClr>
            </a:solidFill>
            <a:ln w="285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楷体_GB2312" pitchFamily="49" charset="-122"/>
                </a:rPr>
                <a:t>3</a:t>
              </a:r>
              <a:endPara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14" name="椭圆 13"/>
            <p:cNvSpPr/>
            <p:nvPr/>
          </p:nvSpPr>
          <p:spPr bwMode="auto">
            <a:xfrm>
              <a:off x="3090217" y="1880997"/>
              <a:ext cx="576064" cy="576064"/>
            </a:xfrm>
            <a:prstGeom prst="ellipse">
              <a:avLst/>
            </a:prstGeom>
            <a:solidFill>
              <a:schemeClr val="tx2">
                <a:lumMod val="90000"/>
              </a:schemeClr>
            </a:solidFill>
            <a:ln w="285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楷体_GB2312" pitchFamily="49" charset="-122"/>
                </a:rPr>
                <a:t>8</a:t>
              </a:r>
              <a:endPara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3666281" y="1880997"/>
              <a:ext cx="576064" cy="576064"/>
            </a:xfrm>
            <a:prstGeom prst="ellipse">
              <a:avLst/>
            </a:prstGeom>
            <a:solidFill>
              <a:schemeClr val="tx2">
                <a:lumMod val="90000"/>
              </a:schemeClr>
            </a:solidFill>
            <a:ln w="285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楷体_GB2312" pitchFamily="49" charset="-122"/>
                </a:rPr>
                <a:t>9</a:t>
              </a:r>
              <a:endPara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16" name="椭圆 15"/>
            <p:cNvSpPr/>
            <p:nvPr/>
          </p:nvSpPr>
          <p:spPr bwMode="auto">
            <a:xfrm>
              <a:off x="4242345" y="1865175"/>
              <a:ext cx="576064" cy="576064"/>
            </a:xfrm>
            <a:prstGeom prst="ellipse">
              <a:avLst/>
            </a:prstGeom>
            <a:solidFill>
              <a:schemeClr val="tx2">
                <a:lumMod val="90000"/>
              </a:schemeClr>
            </a:solidFill>
            <a:ln w="285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楷体_GB2312" pitchFamily="49" charset="-122"/>
                </a:rPr>
                <a:t>10</a:t>
              </a:r>
              <a:endPara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楷体_GB2312" pitchFamily="49" charset="-122"/>
              </a:endParaRPr>
            </a:p>
          </p:txBody>
        </p:sp>
        <p:cxnSp>
          <p:nvCxnSpPr>
            <p:cNvPr id="17" name="直接连接符 16"/>
            <p:cNvCxnSpPr>
              <a:stCxn id="13" idx="3"/>
              <a:endCxn id="14" idx="0"/>
            </p:cNvCxnSpPr>
            <p:nvPr/>
          </p:nvCxnSpPr>
          <p:spPr bwMode="auto">
            <a:xfrm flipH="1">
              <a:off x="3378249" y="1500691"/>
              <a:ext cx="372395" cy="38030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直接连接符 17"/>
            <p:cNvCxnSpPr>
              <a:stCxn id="13" idx="4"/>
              <a:endCxn id="15" idx="0"/>
            </p:cNvCxnSpPr>
            <p:nvPr/>
          </p:nvCxnSpPr>
          <p:spPr bwMode="auto">
            <a:xfrm>
              <a:off x="3954313" y="1585054"/>
              <a:ext cx="0" cy="29594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>
              <a:stCxn id="13" idx="5"/>
              <a:endCxn id="16" idx="0"/>
            </p:cNvCxnSpPr>
            <p:nvPr/>
          </p:nvCxnSpPr>
          <p:spPr bwMode="auto">
            <a:xfrm>
              <a:off x="4157982" y="1500691"/>
              <a:ext cx="372395" cy="36448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椭圆 19"/>
            <p:cNvSpPr/>
            <p:nvPr/>
          </p:nvSpPr>
          <p:spPr bwMode="auto">
            <a:xfrm>
              <a:off x="5496866" y="992964"/>
              <a:ext cx="576064" cy="576064"/>
            </a:xfrm>
            <a:prstGeom prst="ellipse">
              <a:avLst/>
            </a:prstGeom>
            <a:solidFill>
              <a:srgbClr val="CCFF99"/>
            </a:solidFill>
            <a:ln w="285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楷体_GB2312" pitchFamily="49" charset="-122"/>
                </a:rPr>
                <a:t>4</a:t>
              </a:r>
              <a:endPara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21" name="椭圆 20"/>
            <p:cNvSpPr/>
            <p:nvPr/>
          </p:nvSpPr>
          <p:spPr bwMode="auto">
            <a:xfrm>
              <a:off x="4920802" y="1864971"/>
              <a:ext cx="576064" cy="576064"/>
            </a:xfrm>
            <a:prstGeom prst="ellipse">
              <a:avLst/>
            </a:prstGeom>
            <a:solidFill>
              <a:srgbClr val="CCFF99"/>
            </a:solidFill>
            <a:ln w="285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楷体_GB2312" pitchFamily="49" charset="-122"/>
                </a:rPr>
                <a:t>11</a:t>
              </a:r>
              <a:endPara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22" name="椭圆 21"/>
            <p:cNvSpPr/>
            <p:nvPr/>
          </p:nvSpPr>
          <p:spPr bwMode="auto">
            <a:xfrm>
              <a:off x="5496866" y="1864971"/>
              <a:ext cx="576064" cy="576064"/>
            </a:xfrm>
            <a:prstGeom prst="ellipse">
              <a:avLst/>
            </a:prstGeom>
            <a:solidFill>
              <a:srgbClr val="CCFF99"/>
            </a:solidFill>
            <a:ln w="285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楷体_GB2312" pitchFamily="49" charset="-122"/>
                </a:rPr>
                <a:t>12</a:t>
              </a:r>
              <a:endPara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楷体_GB2312" pitchFamily="49" charset="-122"/>
              </a:endParaRPr>
            </a:p>
          </p:txBody>
        </p:sp>
        <p:cxnSp>
          <p:nvCxnSpPr>
            <p:cNvPr id="23" name="直接连接符 22"/>
            <p:cNvCxnSpPr>
              <a:stCxn id="20" idx="3"/>
              <a:endCxn id="21" idx="0"/>
            </p:cNvCxnSpPr>
            <p:nvPr/>
          </p:nvCxnSpPr>
          <p:spPr bwMode="auto">
            <a:xfrm flipH="1">
              <a:off x="5208834" y="1484665"/>
              <a:ext cx="372395" cy="38030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>
              <a:stCxn id="20" idx="4"/>
              <a:endCxn id="22" idx="0"/>
            </p:cNvCxnSpPr>
            <p:nvPr/>
          </p:nvCxnSpPr>
          <p:spPr bwMode="auto">
            <a:xfrm>
              <a:off x="5784898" y="1569028"/>
              <a:ext cx="0" cy="29594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椭圆 24"/>
            <p:cNvSpPr/>
            <p:nvPr/>
          </p:nvSpPr>
          <p:spPr bwMode="auto">
            <a:xfrm>
              <a:off x="3666281" y="242773"/>
              <a:ext cx="576064" cy="576064"/>
            </a:xfrm>
            <a:prstGeom prst="ellipse">
              <a:avLst/>
            </a:prstGeom>
            <a:solidFill>
              <a:schemeClr val="accent2"/>
            </a:solidFill>
            <a:ln w="285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楷体_GB2312" pitchFamily="49" charset="-122"/>
                </a:rPr>
                <a:t>1</a:t>
              </a:r>
              <a:endPara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楷体_GB2312" pitchFamily="49" charset="-122"/>
              </a:endParaRPr>
            </a:p>
          </p:txBody>
        </p:sp>
        <p:cxnSp>
          <p:nvCxnSpPr>
            <p:cNvPr id="26" name="直接连接符 25"/>
            <p:cNvCxnSpPr>
              <a:stCxn id="25" idx="3"/>
              <a:endCxn id="6" idx="0"/>
            </p:cNvCxnSpPr>
            <p:nvPr/>
          </p:nvCxnSpPr>
          <p:spPr bwMode="auto">
            <a:xfrm flipH="1">
              <a:off x="2123728" y="734474"/>
              <a:ext cx="1626916" cy="31035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直接连接符 26"/>
            <p:cNvCxnSpPr>
              <a:stCxn id="25" idx="4"/>
              <a:endCxn id="13" idx="0"/>
            </p:cNvCxnSpPr>
            <p:nvPr/>
          </p:nvCxnSpPr>
          <p:spPr bwMode="auto">
            <a:xfrm>
              <a:off x="3954313" y="818837"/>
              <a:ext cx="0" cy="19015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接连接符 27"/>
            <p:cNvCxnSpPr>
              <a:stCxn id="25" idx="5"/>
              <a:endCxn id="20" idx="0"/>
            </p:cNvCxnSpPr>
            <p:nvPr/>
          </p:nvCxnSpPr>
          <p:spPr bwMode="auto">
            <a:xfrm>
              <a:off x="4157982" y="734474"/>
              <a:ext cx="1626916" cy="25849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03496997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一个最小最大堆（</a:t>
            </a:r>
            <a:r>
              <a:rPr lang="en-US" altLang="zh-CN" dirty="0"/>
              <a:t>Min-Max Heap</a:t>
            </a:r>
            <a:r>
              <a:rPr lang="zh-CN" altLang="zh-CN" dirty="0"/>
              <a:t>）是一种特定的堆，其最小层和最大层交替出现，根节点总是处于最小。它具有以下性质：对于堆中处于最大（小）层的任一节点，其关键字的值总是在以之为根的子</a:t>
            </a:r>
            <a:r>
              <a:rPr lang="zh-CN" altLang="zh-CN" dirty="0" smtClean="0"/>
              <a:t>树</a:t>
            </a:r>
            <a:r>
              <a:rPr lang="zh-CN" altLang="zh-CN" dirty="0"/>
              <a:t>中的最大（小）关键字；下图是一个最小最大堆的例子，其存储结构为</a:t>
            </a:r>
            <a:r>
              <a:rPr lang="en-US" altLang="zh-CN" dirty="0"/>
              <a:t>{8, 75, 42, 30, 19, 11, 18, 45,50,30,22, 25}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）请画出在上图堆后面依次插入关键字为</a:t>
            </a:r>
            <a:r>
              <a:rPr lang="en-US" altLang="zh-CN" dirty="0"/>
              <a:t>5</a:t>
            </a:r>
            <a:r>
              <a:rPr lang="zh-CN" altLang="zh-CN" dirty="0"/>
              <a:t>和</a:t>
            </a:r>
            <a:r>
              <a:rPr lang="en-US" altLang="zh-CN" dirty="0"/>
              <a:t>80</a:t>
            </a:r>
            <a:r>
              <a:rPr lang="zh-CN" altLang="zh-CN" dirty="0"/>
              <a:t>的节点后的最小最大堆。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）请说明插入操作的基本过程和插入操作的时间复杂度。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3F2C4F-BE62-48C4-93E5-538EEABB1187}" type="slidenum">
              <a:rPr lang="en-US" altLang="zh-CN" smtClean="0"/>
              <a:pPr>
                <a:defRPr/>
              </a:pPr>
              <a:t>123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6909279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476568-7606-4AF4-B416-2A5C6DA42EC9}" type="slidenum">
              <a:rPr lang="en-US" altLang="zh-CN" smtClean="0"/>
              <a:pPr>
                <a:defRPr/>
              </a:pPr>
              <a:t>124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3870216"/>
      </p:ext>
    </p:extLst>
  </p:cSld>
  <p:clrMapOvr>
    <a:masterClrMapping/>
  </p:clrMapOvr>
  <p:transition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FADFA-2C78-4465-8111-F82CA8735290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直接插入排序的基本思想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zh-CN" altLang="en-US" smtClean="0"/>
              <a:t>利用</a:t>
            </a:r>
            <a:r>
              <a:rPr kumimoji="1" lang="zh-CN" altLang="en-US" smtClean="0">
                <a:solidFill>
                  <a:srgbClr val="9900CC"/>
                </a:solidFill>
              </a:rPr>
              <a:t> “顺序查找”</a:t>
            </a:r>
            <a:r>
              <a:rPr kumimoji="1" lang="zh-CN" altLang="en-US" smtClean="0"/>
              <a:t>实现“在</a:t>
            </a:r>
            <a:r>
              <a:rPr kumimoji="1" lang="en-US" altLang="zh-CN" smtClean="0"/>
              <a:t>R[1..i-1]</a:t>
            </a:r>
            <a:r>
              <a:rPr kumimoji="1" lang="zh-CN" altLang="en-US" smtClean="0"/>
              <a:t>中</a:t>
            </a:r>
            <a:r>
              <a:rPr kumimoji="1" lang="zh-CN" altLang="en-US" smtClean="0">
                <a:solidFill>
                  <a:srgbClr val="0000FF"/>
                </a:solidFill>
              </a:rPr>
              <a:t>查找</a:t>
            </a:r>
            <a:r>
              <a:rPr kumimoji="1" lang="en-US" altLang="zh-CN" smtClean="0"/>
              <a:t>R[i]</a:t>
            </a:r>
            <a:r>
              <a:rPr kumimoji="1" lang="zh-CN" altLang="en-US" smtClean="0"/>
              <a:t>的插入位置”</a:t>
            </a:r>
          </a:p>
          <a:p>
            <a:pPr eaLnBrk="1" hangingPunct="1"/>
            <a:r>
              <a:rPr kumimoji="1" lang="zh-CN" altLang="en-US" smtClean="0"/>
              <a:t>基本思想：</a:t>
            </a:r>
          </a:p>
          <a:p>
            <a:pPr lvl="1" eaLnBrk="1" hangingPunct="1"/>
            <a:r>
              <a:rPr kumimoji="1" lang="zh-CN" altLang="en-US" smtClean="0"/>
              <a:t>监视哨设置在</a:t>
            </a:r>
            <a:r>
              <a:rPr kumimoji="1" lang="en-US" altLang="zh-CN" smtClean="0"/>
              <a:t>R[0]</a:t>
            </a:r>
            <a:r>
              <a:rPr kumimoji="1" lang="zh-CN" altLang="en-US" smtClean="0"/>
              <a:t>；</a:t>
            </a:r>
          </a:p>
          <a:p>
            <a:pPr lvl="1" eaLnBrk="1" hangingPunct="1"/>
            <a:r>
              <a:rPr kumimoji="1" lang="zh-CN" altLang="en-US" smtClean="0"/>
              <a:t>从</a:t>
            </a:r>
            <a:r>
              <a:rPr kumimoji="1" lang="en-US" altLang="zh-CN" smtClean="0"/>
              <a:t>R[i-1]</a:t>
            </a:r>
            <a:r>
              <a:rPr kumimoji="1" lang="zh-CN" altLang="en-US" smtClean="0"/>
              <a:t>起向前顺序查找，直到找到插入位置</a:t>
            </a:r>
          </a:p>
          <a:p>
            <a:pPr lvl="1" eaLnBrk="1" hangingPunct="1"/>
            <a:endParaRPr kumimoji="1" lang="en-US" altLang="zh-CN" smtClean="0"/>
          </a:p>
        </p:txBody>
      </p:sp>
      <p:grpSp>
        <p:nvGrpSpPr>
          <p:cNvPr id="20485" name="Group 22"/>
          <p:cNvGrpSpPr>
            <a:grpSpLocks/>
          </p:cNvGrpSpPr>
          <p:nvPr/>
        </p:nvGrpSpPr>
        <p:grpSpPr bwMode="auto">
          <a:xfrm>
            <a:off x="392113" y="5229225"/>
            <a:ext cx="8069262" cy="1117600"/>
            <a:chOff x="247" y="3294"/>
            <a:chExt cx="5083" cy="704"/>
          </a:xfrm>
        </p:grpSpPr>
        <p:sp>
          <p:nvSpPr>
            <p:cNvPr id="20490" name="Rectangle 5"/>
            <p:cNvSpPr>
              <a:spLocks noChangeArrowheads="1"/>
            </p:cNvSpPr>
            <p:nvPr/>
          </p:nvSpPr>
          <p:spPr bwMode="auto">
            <a:xfrm>
              <a:off x="386" y="3636"/>
              <a:ext cx="4944" cy="362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1" name="Line 6"/>
            <p:cNvSpPr>
              <a:spLocks noChangeShapeType="1"/>
            </p:cNvSpPr>
            <p:nvPr/>
          </p:nvSpPr>
          <p:spPr bwMode="auto">
            <a:xfrm>
              <a:off x="863" y="3628"/>
              <a:ext cx="0" cy="36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2" name="Line 7"/>
            <p:cNvSpPr>
              <a:spLocks noChangeShapeType="1"/>
            </p:cNvSpPr>
            <p:nvPr/>
          </p:nvSpPr>
          <p:spPr bwMode="auto">
            <a:xfrm>
              <a:off x="1238" y="3628"/>
              <a:ext cx="0" cy="36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3" name="Line 8"/>
            <p:cNvSpPr>
              <a:spLocks noChangeShapeType="1"/>
            </p:cNvSpPr>
            <p:nvPr/>
          </p:nvSpPr>
          <p:spPr bwMode="auto">
            <a:xfrm>
              <a:off x="1612" y="3628"/>
              <a:ext cx="0" cy="36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4" name="Line 9"/>
            <p:cNvSpPr>
              <a:spLocks noChangeShapeType="1"/>
            </p:cNvSpPr>
            <p:nvPr/>
          </p:nvSpPr>
          <p:spPr bwMode="auto">
            <a:xfrm>
              <a:off x="1987" y="3628"/>
              <a:ext cx="0" cy="36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5" name="Line 10"/>
            <p:cNvSpPr>
              <a:spLocks noChangeShapeType="1"/>
            </p:cNvSpPr>
            <p:nvPr/>
          </p:nvSpPr>
          <p:spPr bwMode="auto">
            <a:xfrm>
              <a:off x="2361" y="3628"/>
              <a:ext cx="0" cy="36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6" name="Line 11"/>
            <p:cNvSpPr>
              <a:spLocks noChangeShapeType="1"/>
            </p:cNvSpPr>
            <p:nvPr/>
          </p:nvSpPr>
          <p:spPr bwMode="auto">
            <a:xfrm>
              <a:off x="2736" y="3628"/>
              <a:ext cx="0" cy="36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7" name="Line 12"/>
            <p:cNvSpPr>
              <a:spLocks noChangeShapeType="1"/>
            </p:cNvSpPr>
            <p:nvPr/>
          </p:nvSpPr>
          <p:spPr bwMode="auto">
            <a:xfrm>
              <a:off x="3110" y="3628"/>
              <a:ext cx="0" cy="36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8" name="Line 13"/>
            <p:cNvSpPr>
              <a:spLocks noChangeShapeType="1"/>
            </p:cNvSpPr>
            <p:nvPr/>
          </p:nvSpPr>
          <p:spPr bwMode="auto">
            <a:xfrm>
              <a:off x="3861" y="3628"/>
              <a:ext cx="0" cy="36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9" name="Line 14"/>
            <p:cNvSpPr>
              <a:spLocks noChangeShapeType="1"/>
            </p:cNvSpPr>
            <p:nvPr/>
          </p:nvSpPr>
          <p:spPr bwMode="auto">
            <a:xfrm>
              <a:off x="3471" y="3635"/>
              <a:ext cx="0" cy="344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0" name="Line 15"/>
            <p:cNvSpPr>
              <a:spLocks noChangeShapeType="1"/>
            </p:cNvSpPr>
            <p:nvPr/>
          </p:nvSpPr>
          <p:spPr bwMode="auto">
            <a:xfrm>
              <a:off x="4260" y="3628"/>
              <a:ext cx="0" cy="36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1" name="Line 16"/>
            <p:cNvSpPr>
              <a:spLocks noChangeShapeType="1"/>
            </p:cNvSpPr>
            <p:nvPr/>
          </p:nvSpPr>
          <p:spPr bwMode="auto">
            <a:xfrm>
              <a:off x="4614" y="3628"/>
              <a:ext cx="0" cy="36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2" name="Text Box 17"/>
            <p:cNvSpPr txBox="1">
              <a:spLocks noChangeArrowheads="1"/>
            </p:cNvSpPr>
            <p:nvPr/>
          </p:nvSpPr>
          <p:spPr bwMode="auto">
            <a:xfrm>
              <a:off x="247" y="3294"/>
              <a:ext cx="502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FFFF66"/>
                  </a:solidFill>
                  <a:latin typeface="黑体" pitchFamily="2" charset="-122"/>
                  <a:ea typeface="黑体" pitchFamily="2" charset="-122"/>
                </a:rPr>
                <a:t>  </a:t>
              </a:r>
              <a:r>
                <a:rPr lang="en-US" altLang="zh-CN" sz="3200">
                  <a:latin typeface="黑体" pitchFamily="2" charset="-122"/>
                  <a:ea typeface="黑体" pitchFamily="2" charset="-122"/>
                </a:rPr>
                <a:t>0  1  2  3  4  5  6  7  8        m-1</a:t>
              </a:r>
            </a:p>
          </p:txBody>
        </p:sp>
        <p:sp>
          <p:nvSpPr>
            <p:cNvPr id="20503" name="Text Box 18"/>
            <p:cNvSpPr txBox="1">
              <a:spLocks noChangeArrowheads="1"/>
            </p:cNvSpPr>
            <p:nvPr/>
          </p:nvSpPr>
          <p:spPr bwMode="auto">
            <a:xfrm>
              <a:off x="431" y="3626"/>
              <a:ext cx="458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27</a:t>
              </a:r>
              <a:r>
                <a:rPr lang="en-US" altLang="zh-CN" sz="3200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en-US" altLang="zh-CN" sz="3200">
                  <a:solidFill>
                    <a:srgbClr val="FF6600"/>
                  </a:solidFill>
                  <a:latin typeface="黑体" pitchFamily="2" charset="-122"/>
                  <a:ea typeface="黑体" pitchFamily="2" charset="-122"/>
                </a:rPr>
                <a:t>13 38 49 65 76 97</a:t>
              </a:r>
              <a:r>
                <a:rPr lang="en-US" altLang="zh-CN" sz="3200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en-US" altLang="zh-CN" sz="320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27</a:t>
              </a:r>
              <a:r>
                <a:rPr lang="en-US" altLang="zh-CN" sz="3200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en-US" altLang="zh-CN" sz="3200" u="sng">
                  <a:latin typeface="黑体" pitchFamily="2" charset="-122"/>
                  <a:ea typeface="黑体" pitchFamily="2" charset="-122"/>
                </a:rPr>
                <a:t>49</a:t>
              </a:r>
            </a:p>
          </p:txBody>
        </p:sp>
      </p:grpSp>
      <p:sp>
        <p:nvSpPr>
          <p:cNvPr id="20486" name="AutoShape 19"/>
          <p:cNvSpPr>
            <a:spLocks noChangeArrowheads="1"/>
          </p:cNvSpPr>
          <p:nvPr/>
        </p:nvSpPr>
        <p:spPr bwMode="auto">
          <a:xfrm>
            <a:off x="5076825" y="4797425"/>
            <a:ext cx="485775" cy="503238"/>
          </a:xfrm>
          <a:prstGeom prst="downArrow">
            <a:avLst>
              <a:gd name="adj1" fmla="val 50000"/>
              <a:gd name="adj2" fmla="val 25899"/>
            </a:avLst>
          </a:prstGeom>
          <a:solidFill>
            <a:srgbClr val="FF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pPr algn="ctr"/>
            <a:r>
              <a:rPr kumimoji="0" lang="en-US" altLang="zh-CN" sz="2400" i="1"/>
              <a:t>i</a:t>
            </a:r>
          </a:p>
        </p:txBody>
      </p:sp>
      <p:sp>
        <p:nvSpPr>
          <p:cNvPr id="162839" name="Rectangle 23"/>
          <p:cNvSpPr>
            <a:spLocks noChangeArrowheads="1"/>
          </p:cNvSpPr>
          <p:nvPr/>
        </p:nvSpPr>
        <p:spPr bwMode="auto">
          <a:xfrm>
            <a:off x="4267200" y="2667000"/>
            <a:ext cx="1951038" cy="519113"/>
          </a:xfrm>
          <a:prstGeom prst="rect">
            <a:avLst/>
          </a:prstGeom>
          <a:noFill/>
          <a:ln w="28575" cap="sq">
            <a:solidFill>
              <a:schemeClr val="accent1">
                <a:lumMod val="60000"/>
                <a:lumOff val="40000"/>
              </a:schemeClr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R[0] = R[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</p:txBody>
      </p:sp>
      <p:sp>
        <p:nvSpPr>
          <p:cNvPr id="162840" name="Rectangle 24"/>
          <p:cNvSpPr>
            <a:spLocks noChangeArrowheads="1"/>
          </p:cNvSpPr>
          <p:nvPr/>
        </p:nvSpPr>
        <p:spPr bwMode="auto">
          <a:xfrm>
            <a:off x="1116013" y="3810000"/>
            <a:ext cx="5487987" cy="946150"/>
          </a:xfrm>
          <a:prstGeom prst="rect">
            <a:avLst/>
          </a:prstGeom>
          <a:noFill/>
          <a:ln w="28575" cap="sq" algn="ctr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for (j=i-1; R[0].key &lt; R[j].key; --j);</a:t>
            </a:r>
          </a:p>
          <a:p>
            <a:r>
              <a:rPr lang="zh-CN" altLang="en-US" dirty="0"/>
              <a:t>插入位置是：</a:t>
            </a:r>
            <a:r>
              <a:rPr lang="en-US" altLang="zh-CN" dirty="0"/>
              <a:t>j+1</a:t>
            </a:r>
          </a:p>
        </p:txBody>
      </p:sp>
      <p:sp>
        <p:nvSpPr>
          <p:cNvPr id="20489" name="AutoShape 25"/>
          <p:cNvSpPr>
            <a:spLocks noChangeArrowheads="1"/>
          </p:cNvSpPr>
          <p:nvPr/>
        </p:nvSpPr>
        <p:spPr bwMode="auto">
          <a:xfrm>
            <a:off x="1370013" y="4797425"/>
            <a:ext cx="425450" cy="503238"/>
          </a:xfrm>
          <a:prstGeom prst="downArrow">
            <a:avLst>
              <a:gd name="adj1" fmla="val 50000"/>
              <a:gd name="adj2" fmla="val 29571"/>
            </a:avLst>
          </a:prstGeom>
          <a:solidFill>
            <a:srgbClr val="FF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pPr algn="ctr"/>
            <a:r>
              <a:rPr kumimoji="0" lang="en-US" altLang="zh-CN" sz="2400" i="1"/>
              <a:t>j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2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2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39" grpId="0" animBg="1"/>
      <p:bldP spid="1628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C4F05F-AAE5-495A-9929-D0D5E635907C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1638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21508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zh-CN" altLang="en-US" smtClean="0"/>
              <a:t>基本思想：</a:t>
            </a:r>
          </a:p>
          <a:p>
            <a:pPr lvl="1" eaLnBrk="1" hangingPunct="1"/>
            <a:r>
              <a:rPr kumimoji="1" lang="zh-CN" altLang="en-US" smtClean="0"/>
              <a:t>把从</a:t>
            </a:r>
            <a:r>
              <a:rPr kumimoji="1" lang="en-US" altLang="zh-CN" smtClean="0"/>
              <a:t>j</a:t>
            </a:r>
            <a:r>
              <a:rPr kumimoji="1" lang="zh-CN" altLang="en-US" smtClean="0"/>
              <a:t>＋</a:t>
            </a:r>
            <a:r>
              <a:rPr kumimoji="1" lang="en-US" altLang="zh-CN" smtClean="0"/>
              <a:t>1</a:t>
            </a:r>
            <a:r>
              <a:rPr kumimoji="1" lang="zh-CN" altLang="en-US" smtClean="0"/>
              <a:t>到</a:t>
            </a:r>
            <a:r>
              <a:rPr kumimoji="1" lang="en-US" altLang="zh-CN" smtClean="0"/>
              <a:t>i</a:t>
            </a:r>
            <a:r>
              <a:rPr kumimoji="1" lang="zh-CN" altLang="en-US" smtClean="0"/>
              <a:t>－</a:t>
            </a:r>
            <a:r>
              <a:rPr kumimoji="1" lang="en-US" altLang="zh-CN" smtClean="0"/>
              <a:t>1</a:t>
            </a:r>
            <a:r>
              <a:rPr kumimoji="1" lang="zh-CN" altLang="en-US" smtClean="0"/>
              <a:t>的所有数据向后移动一位</a:t>
            </a:r>
          </a:p>
          <a:p>
            <a:pPr lvl="1" eaLnBrk="1" hangingPunct="1"/>
            <a:endParaRPr kumimoji="1" lang="zh-CN" altLang="en-US" smtClean="0"/>
          </a:p>
          <a:p>
            <a:pPr lvl="1" eaLnBrk="1" hangingPunct="1"/>
            <a:endParaRPr kumimoji="1" lang="zh-CN" altLang="en-US" smtClean="0"/>
          </a:p>
          <a:p>
            <a:pPr lvl="1" eaLnBrk="1" hangingPunct="1"/>
            <a:r>
              <a:rPr kumimoji="1" lang="zh-CN" altLang="en-US" smtClean="0"/>
              <a:t>将</a:t>
            </a:r>
            <a:r>
              <a:rPr kumimoji="1" lang="en-US" altLang="zh-CN" smtClean="0"/>
              <a:t>R[i]</a:t>
            </a:r>
            <a:r>
              <a:rPr kumimoji="1" lang="zh-CN" altLang="en-US" smtClean="0"/>
              <a:t>插入到</a:t>
            </a:r>
            <a:r>
              <a:rPr kumimoji="1" lang="en-US" altLang="zh-CN" smtClean="0"/>
              <a:t>j</a:t>
            </a:r>
            <a:r>
              <a:rPr kumimoji="1" lang="zh-CN" altLang="en-US" smtClean="0"/>
              <a:t>＋</a:t>
            </a:r>
            <a:r>
              <a:rPr kumimoji="1" lang="en-US" altLang="zh-CN" smtClean="0"/>
              <a:t>1</a:t>
            </a:r>
            <a:r>
              <a:rPr kumimoji="1" lang="zh-CN" altLang="en-US" smtClean="0"/>
              <a:t>的位置</a:t>
            </a:r>
          </a:p>
        </p:txBody>
      </p:sp>
      <p:grpSp>
        <p:nvGrpSpPr>
          <p:cNvPr id="21509" name="Group 1028"/>
          <p:cNvGrpSpPr>
            <a:grpSpLocks/>
          </p:cNvGrpSpPr>
          <p:nvPr/>
        </p:nvGrpSpPr>
        <p:grpSpPr bwMode="auto">
          <a:xfrm>
            <a:off x="468313" y="5013325"/>
            <a:ext cx="8069262" cy="1117600"/>
            <a:chOff x="247" y="3294"/>
            <a:chExt cx="5083" cy="704"/>
          </a:xfrm>
        </p:grpSpPr>
        <p:sp>
          <p:nvSpPr>
            <p:cNvPr id="21515" name="Rectangle 1029"/>
            <p:cNvSpPr>
              <a:spLocks noChangeArrowheads="1"/>
            </p:cNvSpPr>
            <p:nvPr/>
          </p:nvSpPr>
          <p:spPr bwMode="auto">
            <a:xfrm>
              <a:off x="386" y="3636"/>
              <a:ext cx="4944" cy="362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6" name="Line 1030"/>
            <p:cNvSpPr>
              <a:spLocks noChangeShapeType="1"/>
            </p:cNvSpPr>
            <p:nvPr/>
          </p:nvSpPr>
          <p:spPr bwMode="auto">
            <a:xfrm>
              <a:off x="863" y="3628"/>
              <a:ext cx="0" cy="36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7" name="Line 1031"/>
            <p:cNvSpPr>
              <a:spLocks noChangeShapeType="1"/>
            </p:cNvSpPr>
            <p:nvPr/>
          </p:nvSpPr>
          <p:spPr bwMode="auto">
            <a:xfrm>
              <a:off x="1238" y="3628"/>
              <a:ext cx="0" cy="36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8" name="Line 1032"/>
            <p:cNvSpPr>
              <a:spLocks noChangeShapeType="1"/>
            </p:cNvSpPr>
            <p:nvPr/>
          </p:nvSpPr>
          <p:spPr bwMode="auto">
            <a:xfrm>
              <a:off x="1612" y="3628"/>
              <a:ext cx="0" cy="36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9" name="Line 1033"/>
            <p:cNvSpPr>
              <a:spLocks noChangeShapeType="1"/>
            </p:cNvSpPr>
            <p:nvPr/>
          </p:nvSpPr>
          <p:spPr bwMode="auto">
            <a:xfrm>
              <a:off x="1987" y="3628"/>
              <a:ext cx="0" cy="36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0" name="Line 1034"/>
            <p:cNvSpPr>
              <a:spLocks noChangeShapeType="1"/>
            </p:cNvSpPr>
            <p:nvPr/>
          </p:nvSpPr>
          <p:spPr bwMode="auto">
            <a:xfrm>
              <a:off x="2361" y="3628"/>
              <a:ext cx="0" cy="36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1" name="Line 1035"/>
            <p:cNvSpPr>
              <a:spLocks noChangeShapeType="1"/>
            </p:cNvSpPr>
            <p:nvPr/>
          </p:nvSpPr>
          <p:spPr bwMode="auto">
            <a:xfrm>
              <a:off x="2736" y="3628"/>
              <a:ext cx="0" cy="36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2" name="Line 1036"/>
            <p:cNvSpPr>
              <a:spLocks noChangeShapeType="1"/>
            </p:cNvSpPr>
            <p:nvPr/>
          </p:nvSpPr>
          <p:spPr bwMode="auto">
            <a:xfrm>
              <a:off x="3110" y="3628"/>
              <a:ext cx="0" cy="36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3" name="Line 1037"/>
            <p:cNvSpPr>
              <a:spLocks noChangeShapeType="1"/>
            </p:cNvSpPr>
            <p:nvPr/>
          </p:nvSpPr>
          <p:spPr bwMode="auto">
            <a:xfrm>
              <a:off x="3861" y="3628"/>
              <a:ext cx="0" cy="36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4" name="Line 1038"/>
            <p:cNvSpPr>
              <a:spLocks noChangeShapeType="1"/>
            </p:cNvSpPr>
            <p:nvPr/>
          </p:nvSpPr>
          <p:spPr bwMode="auto">
            <a:xfrm>
              <a:off x="3471" y="3635"/>
              <a:ext cx="0" cy="344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5" name="Line 1039"/>
            <p:cNvSpPr>
              <a:spLocks noChangeShapeType="1"/>
            </p:cNvSpPr>
            <p:nvPr/>
          </p:nvSpPr>
          <p:spPr bwMode="auto">
            <a:xfrm>
              <a:off x="4260" y="3628"/>
              <a:ext cx="0" cy="36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6" name="Line 1040"/>
            <p:cNvSpPr>
              <a:spLocks noChangeShapeType="1"/>
            </p:cNvSpPr>
            <p:nvPr/>
          </p:nvSpPr>
          <p:spPr bwMode="auto">
            <a:xfrm>
              <a:off x="4614" y="3628"/>
              <a:ext cx="0" cy="36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7" name="Text Box 1041"/>
            <p:cNvSpPr txBox="1">
              <a:spLocks noChangeArrowheads="1"/>
            </p:cNvSpPr>
            <p:nvPr/>
          </p:nvSpPr>
          <p:spPr bwMode="auto">
            <a:xfrm>
              <a:off x="247" y="3294"/>
              <a:ext cx="502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FFFF66"/>
                  </a:solidFill>
                  <a:latin typeface="黑体" pitchFamily="2" charset="-122"/>
                  <a:ea typeface="黑体" pitchFamily="2" charset="-122"/>
                </a:rPr>
                <a:t>  </a:t>
              </a:r>
              <a:r>
                <a:rPr lang="en-US" altLang="zh-CN" sz="3200">
                  <a:latin typeface="黑体" pitchFamily="2" charset="-122"/>
                  <a:ea typeface="黑体" pitchFamily="2" charset="-122"/>
                </a:rPr>
                <a:t>0  1  2  3  4  5  6  7  8        m-1</a:t>
              </a:r>
            </a:p>
          </p:txBody>
        </p:sp>
        <p:sp>
          <p:nvSpPr>
            <p:cNvPr id="21528" name="Text Box 1042"/>
            <p:cNvSpPr txBox="1">
              <a:spLocks noChangeArrowheads="1"/>
            </p:cNvSpPr>
            <p:nvPr/>
          </p:nvSpPr>
          <p:spPr bwMode="auto">
            <a:xfrm>
              <a:off x="431" y="3626"/>
              <a:ext cx="458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27</a:t>
              </a:r>
              <a:r>
                <a:rPr lang="en-US" altLang="zh-CN" sz="3200" dirty="0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en-US" altLang="zh-CN" sz="3200" dirty="0">
                  <a:solidFill>
                    <a:srgbClr val="FF6600"/>
                  </a:solidFill>
                  <a:latin typeface="黑体" pitchFamily="2" charset="-122"/>
                  <a:ea typeface="黑体" pitchFamily="2" charset="-122"/>
                </a:rPr>
                <a:t>13    38 49 65 76 97</a:t>
              </a:r>
              <a:r>
                <a:rPr lang="en-US" altLang="zh-CN" sz="3200" dirty="0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en-US" altLang="zh-CN" sz="3200" u="sng" dirty="0">
                  <a:latin typeface="黑体" pitchFamily="2" charset="-122"/>
                  <a:ea typeface="黑体" pitchFamily="2" charset="-122"/>
                </a:rPr>
                <a:t>49</a:t>
              </a:r>
            </a:p>
          </p:txBody>
        </p:sp>
      </p:grpSp>
      <p:sp>
        <p:nvSpPr>
          <p:cNvPr id="21510" name="AutoShape 1043"/>
          <p:cNvSpPr>
            <a:spLocks noChangeArrowheads="1"/>
          </p:cNvSpPr>
          <p:nvPr/>
        </p:nvSpPr>
        <p:spPr bwMode="auto">
          <a:xfrm>
            <a:off x="1476375" y="4581525"/>
            <a:ext cx="360363" cy="503238"/>
          </a:xfrm>
          <a:prstGeom prst="downArrow">
            <a:avLst>
              <a:gd name="adj1" fmla="val 50000"/>
              <a:gd name="adj2" fmla="val 34912"/>
            </a:avLst>
          </a:prstGeom>
          <a:solidFill>
            <a:srgbClr val="FF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pPr algn="ctr"/>
            <a:r>
              <a:rPr kumimoji="0" lang="en-US" altLang="zh-CN" sz="2400" i="1"/>
              <a:t>j</a:t>
            </a:r>
          </a:p>
        </p:txBody>
      </p:sp>
      <p:sp>
        <p:nvSpPr>
          <p:cNvPr id="163860" name="Rectangle 1044"/>
          <p:cNvSpPr>
            <a:spLocks noChangeArrowheads="1"/>
          </p:cNvSpPr>
          <p:nvPr/>
        </p:nvSpPr>
        <p:spPr bwMode="auto">
          <a:xfrm>
            <a:off x="1187450" y="2276475"/>
            <a:ext cx="5903913" cy="946150"/>
          </a:xfrm>
          <a:prstGeom prst="rect">
            <a:avLst/>
          </a:prstGeom>
          <a:noFill/>
          <a:ln w="28575" cap="sq" algn="ctr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zh-CN" dirty="0"/>
              <a:t>for (j=i-1; R[0].key&lt;R[j].key; --j) </a:t>
            </a:r>
          </a:p>
          <a:p>
            <a:r>
              <a:rPr lang="en-US" altLang="zh-CN" dirty="0">
                <a:solidFill>
                  <a:srgbClr val="840C26"/>
                </a:solidFill>
              </a:rPr>
              <a:t>	R[j+1] = R[j]</a:t>
            </a:r>
            <a:r>
              <a:rPr lang="zh-CN" altLang="en-US" dirty="0">
                <a:solidFill>
                  <a:srgbClr val="840C26"/>
                </a:solidFill>
              </a:rPr>
              <a:t>；</a:t>
            </a:r>
          </a:p>
        </p:txBody>
      </p:sp>
      <p:sp>
        <p:nvSpPr>
          <p:cNvPr id="163861" name="Rectangle 1045"/>
          <p:cNvSpPr>
            <a:spLocks noChangeArrowheads="1"/>
          </p:cNvSpPr>
          <p:nvPr/>
        </p:nvSpPr>
        <p:spPr bwMode="auto">
          <a:xfrm>
            <a:off x="1212056" y="3861048"/>
            <a:ext cx="5879307" cy="519113"/>
          </a:xfrm>
          <a:prstGeom prst="rect">
            <a:avLst/>
          </a:prstGeom>
          <a:noFill/>
          <a:ln w="28575" cap="sq">
            <a:solidFill>
              <a:schemeClr val="accent1">
                <a:lumMod val="40000"/>
                <a:lumOff val="60000"/>
              </a:schemeClr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/>
              <a:t>R[j+1] = R[0];</a:t>
            </a:r>
          </a:p>
        </p:txBody>
      </p:sp>
      <p:sp>
        <p:nvSpPr>
          <p:cNvPr id="21513" name="AutoShape 1046"/>
          <p:cNvSpPr>
            <a:spLocks noChangeArrowheads="1"/>
          </p:cNvSpPr>
          <p:nvPr/>
        </p:nvSpPr>
        <p:spPr bwMode="auto">
          <a:xfrm>
            <a:off x="5148263" y="4581525"/>
            <a:ext cx="360362" cy="503238"/>
          </a:xfrm>
          <a:prstGeom prst="downArrow">
            <a:avLst>
              <a:gd name="adj1" fmla="val 50000"/>
              <a:gd name="adj2" fmla="val 34912"/>
            </a:avLst>
          </a:prstGeom>
          <a:solidFill>
            <a:srgbClr val="FF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pPr algn="ctr"/>
            <a:r>
              <a:rPr kumimoji="0" lang="en-US" altLang="zh-CN" sz="2400" i="1"/>
              <a:t>i</a:t>
            </a:r>
          </a:p>
        </p:txBody>
      </p:sp>
      <p:sp>
        <p:nvSpPr>
          <p:cNvPr id="163863" name="Text Box 1047"/>
          <p:cNvSpPr txBox="1">
            <a:spLocks noChangeArrowheads="1"/>
          </p:cNvSpPr>
          <p:nvPr/>
        </p:nvSpPr>
        <p:spPr bwMode="auto">
          <a:xfrm>
            <a:off x="5945868" y="2762024"/>
            <a:ext cx="2951163" cy="974725"/>
          </a:xfrm>
          <a:prstGeom prst="rect">
            <a:avLst/>
          </a:prstGeom>
          <a:noFill/>
          <a:ln w="28575" cap="sq" algn="ctr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移位和查找可以同时进行</a:t>
            </a:r>
          </a:p>
        </p:txBody>
      </p:sp>
      <p:sp>
        <p:nvSpPr>
          <p:cNvPr id="3" name="矩形 2"/>
          <p:cNvSpPr/>
          <p:nvPr/>
        </p:nvSpPr>
        <p:spPr>
          <a:xfrm>
            <a:off x="2041525" y="5538499"/>
            <a:ext cx="5982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27</a:t>
            </a:r>
            <a:endParaRPr lang="zh-CN" altLang="en-US" dirty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8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8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8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8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8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8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8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8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0" grpId="0" animBg="1"/>
      <p:bldP spid="163861" grpId="0" animBg="1"/>
      <p:bldP spid="163863" grpId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A08C0E-1FAE-4FBB-816A-B46FCF7D4825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755576" y="490005"/>
            <a:ext cx="7776864" cy="590931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chemeClr val="hlink"/>
                </a:solidFill>
              </a:rPr>
              <a:t>void </a:t>
            </a:r>
            <a:r>
              <a:rPr lang="en-US" altLang="zh-CN" dirty="0" err="1">
                <a:solidFill>
                  <a:schemeClr val="hlink"/>
                </a:solidFill>
              </a:rPr>
              <a:t>InsertionSort</a:t>
            </a:r>
            <a:r>
              <a:rPr lang="en-US" altLang="zh-CN" dirty="0"/>
              <a:t> ( </a:t>
            </a:r>
            <a:r>
              <a:rPr lang="en-US" altLang="zh-CN" dirty="0" err="1"/>
              <a:t>SqList</a:t>
            </a:r>
            <a:r>
              <a:rPr lang="en-US" altLang="zh-CN" dirty="0"/>
              <a:t> &amp;L ) 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  // </a:t>
            </a:r>
            <a:r>
              <a:rPr lang="zh-CN" altLang="en-US" dirty="0"/>
              <a:t>对顺序表 </a:t>
            </a:r>
            <a:r>
              <a:rPr lang="en-US" altLang="zh-CN" dirty="0"/>
              <a:t>L </a:t>
            </a:r>
            <a:r>
              <a:rPr lang="zh-CN" altLang="en-US" dirty="0"/>
              <a:t>作直接插入排序。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   </a:t>
            </a:r>
            <a:r>
              <a:rPr lang="en-US" altLang="zh-CN" dirty="0">
                <a:solidFill>
                  <a:srgbClr val="0000FF"/>
                </a:solidFill>
              </a:rPr>
              <a:t>for ( </a:t>
            </a:r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en-US" altLang="zh-CN" dirty="0">
                <a:solidFill>
                  <a:srgbClr val="0000FF"/>
                </a:solidFill>
              </a:rPr>
              <a:t>=2; </a:t>
            </a:r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en-US" altLang="zh-CN" dirty="0">
                <a:solidFill>
                  <a:srgbClr val="0000FF"/>
                </a:solidFill>
              </a:rPr>
              <a:t>&lt;=</a:t>
            </a:r>
            <a:r>
              <a:rPr lang="en-US" altLang="zh-CN" dirty="0" err="1">
                <a:solidFill>
                  <a:srgbClr val="0000FF"/>
                </a:solidFill>
              </a:rPr>
              <a:t>L.length</a:t>
            </a:r>
            <a:r>
              <a:rPr lang="en-US" altLang="zh-CN" dirty="0">
                <a:solidFill>
                  <a:srgbClr val="0000FF"/>
                </a:solidFill>
              </a:rPr>
              <a:t>; ++</a:t>
            </a:r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en-US" altLang="zh-CN" dirty="0">
                <a:solidFill>
                  <a:srgbClr val="0000FF"/>
                </a:solidFill>
              </a:rPr>
              <a:t> ) {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       </a:t>
            </a:r>
            <a:r>
              <a:rPr lang="en-US" altLang="zh-CN" dirty="0" err="1"/>
              <a:t>L.r</a:t>
            </a:r>
            <a:r>
              <a:rPr lang="en-US" altLang="zh-CN" dirty="0"/>
              <a:t>[0] = </a:t>
            </a:r>
            <a:r>
              <a:rPr lang="en-US" altLang="zh-CN" dirty="0" err="1"/>
              <a:t>L.r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];            // </a:t>
            </a:r>
            <a:r>
              <a:rPr lang="zh-CN" altLang="en-US" dirty="0"/>
              <a:t>复制为监视哨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990000"/>
                </a:solidFill>
              </a:rPr>
              <a:t>        </a:t>
            </a:r>
            <a:r>
              <a:rPr lang="en-US" altLang="zh-CN" dirty="0">
                <a:solidFill>
                  <a:srgbClr val="990000"/>
                </a:solidFill>
              </a:rPr>
              <a:t>for ( j=i-1; </a:t>
            </a:r>
            <a:r>
              <a:rPr lang="en-US" altLang="zh-CN" dirty="0" err="1">
                <a:solidFill>
                  <a:srgbClr val="990000"/>
                </a:solidFill>
              </a:rPr>
              <a:t>L.r</a:t>
            </a:r>
            <a:r>
              <a:rPr lang="en-US" altLang="zh-CN" dirty="0">
                <a:solidFill>
                  <a:srgbClr val="990000"/>
                </a:solidFill>
              </a:rPr>
              <a:t>[0].key &lt; </a:t>
            </a:r>
            <a:r>
              <a:rPr lang="en-US" altLang="zh-CN" dirty="0" err="1">
                <a:solidFill>
                  <a:srgbClr val="990000"/>
                </a:solidFill>
              </a:rPr>
              <a:t>L.r</a:t>
            </a:r>
            <a:r>
              <a:rPr lang="en-US" altLang="zh-CN" dirty="0">
                <a:solidFill>
                  <a:srgbClr val="990000"/>
                </a:solidFill>
              </a:rPr>
              <a:t>[j].key;  -- j 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990000"/>
                </a:solidFill>
              </a:rPr>
              <a:t>                 </a:t>
            </a:r>
            <a:r>
              <a:rPr lang="en-US" altLang="zh-CN" dirty="0" err="1">
                <a:solidFill>
                  <a:srgbClr val="990000"/>
                </a:solidFill>
              </a:rPr>
              <a:t>L.r</a:t>
            </a:r>
            <a:r>
              <a:rPr lang="en-US" altLang="zh-CN" dirty="0">
                <a:solidFill>
                  <a:srgbClr val="990000"/>
                </a:solidFill>
              </a:rPr>
              <a:t>[j+1] = </a:t>
            </a:r>
            <a:r>
              <a:rPr lang="en-US" altLang="zh-CN" dirty="0" err="1">
                <a:solidFill>
                  <a:srgbClr val="990000"/>
                </a:solidFill>
              </a:rPr>
              <a:t>L.r</a:t>
            </a:r>
            <a:r>
              <a:rPr lang="en-US" altLang="zh-CN" dirty="0">
                <a:solidFill>
                  <a:srgbClr val="990000"/>
                </a:solidFill>
              </a:rPr>
              <a:t>[j];</a:t>
            </a:r>
            <a:r>
              <a:rPr lang="en-US" altLang="zh-CN" dirty="0"/>
              <a:t>        </a:t>
            </a:r>
            <a:r>
              <a:rPr lang="en-US" altLang="zh-CN" dirty="0">
                <a:solidFill>
                  <a:srgbClr val="990000"/>
                </a:solidFill>
              </a:rPr>
              <a:t>// </a:t>
            </a:r>
            <a:r>
              <a:rPr lang="zh-CN" altLang="en-US" dirty="0">
                <a:solidFill>
                  <a:srgbClr val="990000"/>
                </a:solidFill>
              </a:rPr>
              <a:t>查找并后移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        </a:t>
            </a:r>
            <a:r>
              <a:rPr lang="en-US" altLang="zh-CN" dirty="0" err="1"/>
              <a:t>L.r</a:t>
            </a:r>
            <a:r>
              <a:rPr lang="en-US" altLang="zh-CN" dirty="0"/>
              <a:t>[j+1] = </a:t>
            </a:r>
            <a:r>
              <a:rPr lang="en-US" altLang="zh-CN" dirty="0" err="1"/>
              <a:t>L.r</a:t>
            </a:r>
            <a:r>
              <a:rPr lang="en-US" altLang="zh-CN" dirty="0"/>
              <a:t>[0];        // </a:t>
            </a:r>
            <a:r>
              <a:rPr lang="zh-CN" altLang="en-US" dirty="0"/>
              <a:t>插入到正确位置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    </a:t>
            </a:r>
            <a:r>
              <a:rPr lang="en-US" altLang="zh-CN" dirty="0">
                <a:solidFill>
                  <a:srgbClr val="0000FF"/>
                </a:solidFill>
              </a:rPr>
              <a:t>}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chemeClr val="hlink"/>
                </a:solidFill>
              </a:rPr>
              <a:t>} // </a:t>
            </a:r>
            <a:r>
              <a:rPr lang="en-US" altLang="zh-CN" dirty="0" err="1">
                <a:solidFill>
                  <a:schemeClr val="hlink"/>
                </a:solidFill>
              </a:rPr>
              <a:t>InsertSort</a:t>
            </a:r>
            <a:endParaRPr lang="en-US" altLang="zh-CN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8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39175-0AAD-4E35-B905-D676D4507ABA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直接插入排序的时间分析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实现内部排序的基本操作有两个：</a:t>
            </a:r>
          </a:p>
          <a:p>
            <a:pPr lvl="1" eaLnBrk="1" hangingPunct="1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）“</a:t>
            </a:r>
            <a:r>
              <a:rPr lang="zh-CN" altLang="en-US" dirty="0" smtClean="0">
                <a:solidFill>
                  <a:srgbClr val="990000"/>
                </a:solidFill>
              </a:rPr>
              <a:t>比较</a:t>
            </a:r>
            <a:r>
              <a:rPr lang="zh-CN" altLang="en-US" dirty="0" smtClean="0"/>
              <a:t>”序列中两个关键字的大小；</a:t>
            </a:r>
          </a:p>
          <a:p>
            <a:pPr lvl="1" eaLnBrk="1" hangingPunct="1"/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）“</a:t>
            </a:r>
            <a:r>
              <a:rPr lang="zh-CN" altLang="en-US" dirty="0" smtClean="0">
                <a:solidFill>
                  <a:srgbClr val="990000"/>
                </a:solidFill>
              </a:rPr>
              <a:t>移动</a:t>
            </a:r>
            <a:r>
              <a:rPr lang="zh-CN" altLang="en-US" dirty="0" smtClean="0"/>
              <a:t>”记录。</a:t>
            </a:r>
          </a:p>
          <a:p>
            <a:pPr eaLnBrk="1" hangingPunct="1"/>
            <a:endParaRPr lang="zh-CN" altLang="en-US" dirty="0" smtClean="0">
              <a:solidFill>
                <a:srgbClr val="990000"/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rgbClr val="990000"/>
                </a:solidFill>
              </a:rPr>
              <a:t>最好的情况</a:t>
            </a:r>
            <a:r>
              <a:rPr lang="zh-CN" altLang="en-US" dirty="0" smtClean="0"/>
              <a:t>（关键字在记录序列中顺序有序）：</a:t>
            </a:r>
          </a:p>
          <a:p>
            <a:pPr lvl="1" eaLnBrk="1" hangingPunct="1"/>
            <a:r>
              <a:rPr lang="zh-CN" altLang="en-US" dirty="0" smtClean="0">
                <a:solidFill>
                  <a:srgbClr val="990000"/>
                </a:solidFill>
              </a:rPr>
              <a:t>比较</a:t>
            </a:r>
            <a:r>
              <a:rPr lang="zh-CN" altLang="en-US" dirty="0" smtClean="0"/>
              <a:t>的次数为</a:t>
            </a:r>
          </a:p>
          <a:p>
            <a:pPr eaLnBrk="1" hangingPunct="1"/>
            <a:endParaRPr lang="en-US" altLang="zh-CN" dirty="0" smtClean="0"/>
          </a:p>
        </p:txBody>
      </p:sp>
      <p:graphicFrame>
        <p:nvGraphicFramePr>
          <p:cNvPr id="1658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581006"/>
              </p:ext>
            </p:extLst>
          </p:nvPr>
        </p:nvGraphicFramePr>
        <p:xfrm>
          <a:off x="3644900" y="3789362"/>
          <a:ext cx="1876425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" name="Equation" r:id="rId3" imgW="598680" imgH="369360" progId="Equation.3">
                  <p:embed/>
                </p:oleObj>
              </mc:Choice>
              <mc:Fallback>
                <p:oleObj name="Equation" r:id="rId3" imgW="598680" imgH="369360" progId="Equation.3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900" y="3789362"/>
                        <a:ext cx="1876425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611560" y="5301208"/>
            <a:ext cx="28103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990000"/>
                </a:solidFill>
              </a:rPr>
              <a:t>移动</a:t>
            </a:r>
            <a:r>
              <a:rPr lang="zh-CN" altLang="en-US" dirty="0"/>
              <a:t>的</a:t>
            </a:r>
            <a:r>
              <a:rPr lang="zh-CN" altLang="en-US" dirty="0" smtClean="0"/>
              <a:t>次数为</a:t>
            </a:r>
            <a:endParaRPr lang="zh-CN" altLang="en-US" dirty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532968"/>
              </p:ext>
            </p:extLst>
          </p:nvPr>
        </p:nvGraphicFramePr>
        <p:xfrm>
          <a:off x="5012666" y="4874961"/>
          <a:ext cx="3027362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" name="公式" r:id="rId5" imgW="965160" imgH="419040" progId="Equation.3">
                  <p:embed/>
                </p:oleObj>
              </mc:Choice>
              <mc:Fallback>
                <p:oleObj name="公式" r:id="rId5" imgW="9651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2666" y="4874961"/>
                        <a:ext cx="3027362" cy="1285875"/>
                      </a:xfrm>
                      <a:prstGeom prst="rect">
                        <a:avLst/>
                      </a:prstGeom>
                      <a:pattFill prst="dkDnDiag">
                        <a:fgClr>
                          <a:schemeClr val="bg1">
                            <a:lumMod val="85000"/>
                          </a:schemeClr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bg1">
                            <a:lumMod val="95000"/>
                          </a:schemeClr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441512" y="5321012"/>
            <a:ext cx="71800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FF0000"/>
                </a:solidFill>
              </a:rPr>
              <a:t>0</a:t>
            </a:r>
            <a:endParaRPr lang="zh-CN" altLang="en-US" sz="32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6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41219C-638B-4521-8FCE-5648C500A01E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最坏的情况（关键字在记录序列中逆序有序）</a:t>
            </a:r>
          </a:p>
          <a:p>
            <a:pPr lvl="1" eaLnBrk="1" hangingPunct="1"/>
            <a:r>
              <a:rPr lang="zh-CN" altLang="en-US" dirty="0" smtClean="0">
                <a:solidFill>
                  <a:srgbClr val="990000"/>
                </a:solidFill>
              </a:rPr>
              <a:t>比较</a:t>
            </a:r>
            <a:r>
              <a:rPr lang="zh-CN" altLang="en-US" dirty="0" smtClean="0"/>
              <a:t>的次数</a:t>
            </a:r>
          </a:p>
        </p:txBody>
      </p:sp>
      <p:graphicFrame>
        <p:nvGraphicFramePr>
          <p:cNvPr id="1669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093405"/>
              </p:ext>
            </p:extLst>
          </p:nvPr>
        </p:nvGraphicFramePr>
        <p:xfrm>
          <a:off x="3429000" y="3475137"/>
          <a:ext cx="41910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" name="公式" r:id="rId3" imgW="1349280" imgH="369360" progId="Equation.3">
                  <p:embed/>
                </p:oleObj>
              </mc:Choice>
              <mc:Fallback>
                <p:oleObj name="公式" r:id="rId3" imgW="1349280" imgH="369360" progId="Equation.3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475137"/>
                        <a:ext cx="41910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399578"/>
              </p:ext>
            </p:extLst>
          </p:nvPr>
        </p:nvGraphicFramePr>
        <p:xfrm>
          <a:off x="3429000" y="1652964"/>
          <a:ext cx="32766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" name="Equation" r:id="rId5" imgW="1062720" imgH="369360" progId="Equation.3">
                  <p:embed/>
                </p:oleObj>
              </mc:Choice>
              <mc:Fallback>
                <p:oleObj name="Equation" r:id="rId5" imgW="1062720" imgH="369360" progId="Equation.3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652964"/>
                        <a:ext cx="32766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1475656" y="5445224"/>
            <a:ext cx="5715000" cy="523220"/>
          </a:xfrm>
          <a:prstGeom prst="rect">
            <a:avLst/>
          </a:prstGeom>
          <a:noFill/>
          <a:ln w="28575" cap="sq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dirty="0"/>
              <a:t>直接插入排序</a:t>
            </a:r>
            <a:r>
              <a:rPr lang="zh-CN" altLang="en-US" dirty="0" smtClean="0"/>
              <a:t>的平均复杂</a:t>
            </a:r>
            <a:r>
              <a:rPr lang="zh-CN" altLang="en-US" dirty="0"/>
              <a:t>度为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</a:p>
        </p:txBody>
      </p:sp>
      <p:sp>
        <p:nvSpPr>
          <p:cNvPr id="4" name="矩形 3"/>
          <p:cNvSpPr/>
          <p:nvPr/>
        </p:nvSpPr>
        <p:spPr>
          <a:xfrm>
            <a:off x="305972" y="3045289"/>
            <a:ext cx="27382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zh-CN" altLang="en-US" dirty="0">
                <a:solidFill>
                  <a:srgbClr val="990000"/>
                </a:solidFill>
              </a:rPr>
              <a:t>移动</a:t>
            </a:r>
            <a:r>
              <a:rPr lang="zh-CN" altLang="en-US" dirty="0"/>
              <a:t>的次数</a:t>
            </a:r>
            <a:endParaRPr kumimoji="0" lang="zh-CN" altLang="en-US" kern="0" dirty="0">
              <a:solidFill>
                <a:srgbClr val="000066"/>
              </a:solidFill>
              <a:latin typeface="Times New Roman"/>
              <a:ea typeface="楷体_GB2312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6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6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" grpId="0" animBg="1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F6B32-FCB0-4E02-8B7E-0B84E492B4B5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168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直接插入排序特点</a:t>
            </a:r>
          </a:p>
        </p:txBody>
      </p:sp>
      <p:sp>
        <p:nvSpPr>
          <p:cNvPr id="2355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算法简单</a:t>
            </a:r>
          </a:p>
          <a:p>
            <a:pPr eaLnBrk="1" hangingPunct="1"/>
            <a:r>
              <a:rPr lang="zh-CN" altLang="en-US" dirty="0" smtClean="0"/>
              <a:t>存储结构：顺序、链式</a:t>
            </a:r>
          </a:p>
          <a:p>
            <a:pPr eaLnBrk="1" hangingPunct="1"/>
            <a:r>
              <a:rPr lang="zh-CN" altLang="en-US" dirty="0" smtClean="0"/>
              <a:t>时间复杂度为</a:t>
            </a:r>
            <a:r>
              <a:rPr lang="en-US" altLang="zh-CN" dirty="0" smtClean="0"/>
              <a:t>O(n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</a:p>
          <a:p>
            <a:pPr eaLnBrk="1" hangingPunct="1"/>
            <a:r>
              <a:rPr lang="zh-CN" altLang="en-US" dirty="0" smtClean="0"/>
              <a:t>空间复杂度为</a:t>
            </a:r>
            <a:r>
              <a:rPr lang="en-US" altLang="zh-CN" dirty="0" smtClean="0"/>
              <a:t>O(1)</a:t>
            </a:r>
          </a:p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稳定</a:t>
            </a:r>
          </a:p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适用于：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）若待排序记录按关键码</a:t>
            </a:r>
            <a:r>
              <a:rPr lang="zh-CN" altLang="en-US" dirty="0">
                <a:solidFill>
                  <a:srgbClr val="FF0000"/>
                </a:solidFill>
              </a:rPr>
              <a:t>基本有序</a:t>
            </a:r>
            <a:r>
              <a:rPr lang="zh-CN" altLang="en-US" dirty="0"/>
              <a:t>时，直接插入排序的效率可以大大提高；</a:t>
            </a:r>
          </a:p>
          <a:p>
            <a:pPr eaLnBrk="1" hangingPunct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）由于直接插入排序算法简单，则在待排序记录数量 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zh-CN" altLang="en-US" dirty="0">
                <a:solidFill>
                  <a:srgbClr val="FF0000"/>
                </a:solidFill>
              </a:rPr>
              <a:t>较小 </a:t>
            </a:r>
            <a:r>
              <a:rPr lang="zh-CN" altLang="en-US" dirty="0"/>
              <a:t>时效率也很</a:t>
            </a:r>
            <a:r>
              <a:rPr lang="zh-CN" altLang="en-US" dirty="0" smtClean="0"/>
              <a:t>高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645E1-C7C5-4302-A0EF-AC5DBEC3D93F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10.2.3  </a:t>
            </a:r>
            <a:r>
              <a:rPr lang="zh-CN" altLang="en-US" smtClean="0"/>
              <a:t>折半插入排序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基本思想：利用折半查找实现“在</a:t>
            </a:r>
            <a:r>
              <a:rPr lang="en-US" altLang="zh-CN" smtClean="0"/>
              <a:t>R[1..i-1]</a:t>
            </a:r>
            <a:r>
              <a:rPr lang="zh-CN" altLang="en-US" smtClean="0"/>
              <a:t>中查找</a:t>
            </a:r>
            <a:r>
              <a:rPr lang="en-US" altLang="zh-CN" smtClean="0"/>
              <a:t>R[i]</a:t>
            </a:r>
            <a:r>
              <a:rPr lang="zh-CN" altLang="en-US" smtClean="0"/>
              <a:t>的插入位置”</a:t>
            </a:r>
          </a:p>
          <a:p>
            <a:pPr eaLnBrk="1" hangingPunct="1"/>
            <a:endParaRPr lang="en-US" altLang="zh-CN" smtClean="0"/>
          </a:p>
        </p:txBody>
      </p:sp>
      <p:grpSp>
        <p:nvGrpSpPr>
          <p:cNvPr id="24581" name="Group 15"/>
          <p:cNvGrpSpPr>
            <a:grpSpLocks/>
          </p:cNvGrpSpPr>
          <p:nvPr/>
        </p:nvGrpSpPr>
        <p:grpSpPr bwMode="auto">
          <a:xfrm>
            <a:off x="533400" y="3670300"/>
            <a:ext cx="8069263" cy="1117600"/>
            <a:chOff x="247" y="3294"/>
            <a:chExt cx="5083" cy="704"/>
          </a:xfrm>
        </p:grpSpPr>
        <p:sp>
          <p:nvSpPr>
            <p:cNvPr id="24587" name="Rectangle 16"/>
            <p:cNvSpPr>
              <a:spLocks noChangeArrowheads="1"/>
            </p:cNvSpPr>
            <p:nvPr/>
          </p:nvSpPr>
          <p:spPr bwMode="auto">
            <a:xfrm>
              <a:off x="386" y="3636"/>
              <a:ext cx="4944" cy="362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8" name="Line 17"/>
            <p:cNvSpPr>
              <a:spLocks noChangeShapeType="1"/>
            </p:cNvSpPr>
            <p:nvPr/>
          </p:nvSpPr>
          <p:spPr bwMode="auto">
            <a:xfrm>
              <a:off x="863" y="3628"/>
              <a:ext cx="0" cy="36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9" name="Line 18"/>
            <p:cNvSpPr>
              <a:spLocks noChangeShapeType="1"/>
            </p:cNvSpPr>
            <p:nvPr/>
          </p:nvSpPr>
          <p:spPr bwMode="auto">
            <a:xfrm>
              <a:off x="1238" y="3628"/>
              <a:ext cx="0" cy="36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0" name="Line 19"/>
            <p:cNvSpPr>
              <a:spLocks noChangeShapeType="1"/>
            </p:cNvSpPr>
            <p:nvPr/>
          </p:nvSpPr>
          <p:spPr bwMode="auto">
            <a:xfrm>
              <a:off x="1612" y="3628"/>
              <a:ext cx="0" cy="36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1" name="Line 20"/>
            <p:cNvSpPr>
              <a:spLocks noChangeShapeType="1"/>
            </p:cNvSpPr>
            <p:nvPr/>
          </p:nvSpPr>
          <p:spPr bwMode="auto">
            <a:xfrm>
              <a:off x="1987" y="3628"/>
              <a:ext cx="0" cy="36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2" name="Line 21"/>
            <p:cNvSpPr>
              <a:spLocks noChangeShapeType="1"/>
            </p:cNvSpPr>
            <p:nvPr/>
          </p:nvSpPr>
          <p:spPr bwMode="auto">
            <a:xfrm>
              <a:off x="2361" y="3628"/>
              <a:ext cx="0" cy="36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3" name="Line 22"/>
            <p:cNvSpPr>
              <a:spLocks noChangeShapeType="1"/>
            </p:cNvSpPr>
            <p:nvPr/>
          </p:nvSpPr>
          <p:spPr bwMode="auto">
            <a:xfrm>
              <a:off x="2736" y="3628"/>
              <a:ext cx="0" cy="36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4" name="Line 23"/>
            <p:cNvSpPr>
              <a:spLocks noChangeShapeType="1"/>
            </p:cNvSpPr>
            <p:nvPr/>
          </p:nvSpPr>
          <p:spPr bwMode="auto">
            <a:xfrm>
              <a:off x="3110" y="3628"/>
              <a:ext cx="0" cy="36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5" name="Line 24"/>
            <p:cNvSpPr>
              <a:spLocks noChangeShapeType="1"/>
            </p:cNvSpPr>
            <p:nvPr/>
          </p:nvSpPr>
          <p:spPr bwMode="auto">
            <a:xfrm>
              <a:off x="3861" y="3628"/>
              <a:ext cx="0" cy="36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6" name="Line 25"/>
            <p:cNvSpPr>
              <a:spLocks noChangeShapeType="1"/>
            </p:cNvSpPr>
            <p:nvPr/>
          </p:nvSpPr>
          <p:spPr bwMode="auto">
            <a:xfrm>
              <a:off x="3471" y="3635"/>
              <a:ext cx="0" cy="344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7" name="Line 26"/>
            <p:cNvSpPr>
              <a:spLocks noChangeShapeType="1"/>
            </p:cNvSpPr>
            <p:nvPr/>
          </p:nvSpPr>
          <p:spPr bwMode="auto">
            <a:xfrm>
              <a:off x="4260" y="3628"/>
              <a:ext cx="0" cy="36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8" name="Line 27"/>
            <p:cNvSpPr>
              <a:spLocks noChangeShapeType="1"/>
            </p:cNvSpPr>
            <p:nvPr/>
          </p:nvSpPr>
          <p:spPr bwMode="auto">
            <a:xfrm>
              <a:off x="4614" y="3628"/>
              <a:ext cx="0" cy="36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9" name="Text Box 28"/>
            <p:cNvSpPr txBox="1">
              <a:spLocks noChangeArrowheads="1"/>
            </p:cNvSpPr>
            <p:nvPr/>
          </p:nvSpPr>
          <p:spPr bwMode="auto">
            <a:xfrm>
              <a:off x="247" y="3294"/>
              <a:ext cx="502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FFFF66"/>
                  </a:solidFill>
                  <a:latin typeface="黑体" pitchFamily="2" charset="-122"/>
                  <a:ea typeface="黑体" pitchFamily="2" charset="-122"/>
                </a:rPr>
                <a:t>  </a:t>
              </a:r>
              <a:r>
                <a:rPr lang="en-US" altLang="zh-CN" sz="3200">
                  <a:latin typeface="黑体" pitchFamily="2" charset="-122"/>
                  <a:ea typeface="黑体" pitchFamily="2" charset="-122"/>
                </a:rPr>
                <a:t>0  1  2  3  4  5  6  7  8        m-1</a:t>
              </a:r>
            </a:p>
          </p:txBody>
        </p:sp>
        <p:sp>
          <p:nvSpPr>
            <p:cNvPr id="24600" name="Text Box 29"/>
            <p:cNvSpPr txBox="1">
              <a:spLocks noChangeArrowheads="1"/>
            </p:cNvSpPr>
            <p:nvPr/>
          </p:nvSpPr>
          <p:spPr bwMode="auto">
            <a:xfrm>
              <a:off x="431" y="3626"/>
              <a:ext cx="458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  </a:t>
              </a:r>
              <a:r>
                <a:rPr lang="en-US" altLang="zh-CN" sz="3200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en-US" altLang="zh-CN" sz="3200">
                  <a:solidFill>
                    <a:srgbClr val="FF6600"/>
                  </a:solidFill>
                  <a:latin typeface="黑体" pitchFamily="2" charset="-122"/>
                  <a:ea typeface="黑体" pitchFamily="2" charset="-122"/>
                </a:rPr>
                <a:t>13 38 49 65 76 97</a:t>
              </a:r>
              <a:r>
                <a:rPr lang="en-US" altLang="zh-CN" sz="3200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en-US" altLang="zh-CN" sz="320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27</a:t>
              </a:r>
              <a:r>
                <a:rPr lang="en-US" altLang="zh-CN" sz="3200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en-US" altLang="zh-CN" sz="3200" u="sng">
                  <a:latin typeface="黑体" pitchFamily="2" charset="-122"/>
                  <a:ea typeface="黑体" pitchFamily="2" charset="-122"/>
                </a:rPr>
                <a:t>49</a:t>
              </a:r>
            </a:p>
          </p:txBody>
        </p:sp>
      </p:grpSp>
      <p:sp>
        <p:nvSpPr>
          <p:cNvPr id="24582" name="AutoShape 30"/>
          <p:cNvSpPr>
            <a:spLocks noChangeArrowheads="1"/>
          </p:cNvSpPr>
          <p:nvPr/>
        </p:nvSpPr>
        <p:spPr bwMode="auto">
          <a:xfrm>
            <a:off x="5181600" y="3213100"/>
            <a:ext cx="360363" cy="503238"/>
          </a:xfrm>
          <a:prstGeom prst="downArrow">
            <a:avLst>
              <a:gd name="adj1" fmla="val 50000"/>
              <a:gd name="adj2" fmla="val 34912"/>
            </a:avLst>
          </a:prstGeom>
          <a:solidFill>
            <a:srgbClr val="FF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pPr algn="ctr"/>
            <a:r>
              <a:rPr kumimoji="0" lang="en-US" altLang="zh-CN" sz="2400" i="1"/>
              <a:t>i</a:t>
            </a:r>
          </a:p>
        </p:txBody>
      </p:sp>
      <p:sp>
        <p:nvSpPr>
          <p:cNvPr id="24583" name="AutoShape 32"/>
          <p:cNvSpPr>
            <a:spLocks noChangeArrowheads="1"/>
          </p:cNvSpPr>
          <p:nvPr/>
        </p:nvSpPr>
        <p:spPr bwMode="auto">
          <a:xfrm>
            <a:off x="1600200" y="4826000"/>
            <a:ext cx="533400" cy="593725"/>
          </a:xfrm>
          <a:prstGeom prst="upArrow">
            <a:avLst>
              <a:gd name="adj1" fmla="val 50000"/>
              <a:gd name="adj2" fmla="val 27827"/>
            </a:avLst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zh-CN" i="1"/>
              <a:t>l</a:t>
            </a:r>
          </a:p>
        </p:txBody>
      </p:sp>
      <p:sp>
        <p:nvSpPr>
          <p:cNvPr id="24584" name="AutoShape 33"/>
          <p:cNvSpPr>
            <a:spLocks noChangeArrowheads="1"/>
          </p:cNvSpPr>
          <p:nvPr/>
        </p:nvSpPr>
        <p:spPr bwMode="auto">
          <a:xfrm>
            <a:off x="4572000" y="4821238"/>
            <a:ext cx="533400" cy="593725"/>
          </a:xfrm>
          <a:prstGeom prst="upArrow">
            <a:avLst>
              <a:gd name="adj1" fmla="val 50000"/>
              <a:gd name="adj2" fmla="val 27827"/>
            </a:avLst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zh-CN" i="1"/>
              <a:t>h</a:t>
            </a:r>
          </a:p>
        </p:txBody>
      </p:sp>
      <p:sp>
        <p:nvSpPr>
          <p:cNvPr id="24585" name="AutoShape 34"/>
          <p:cNvSpPr>
            <a:spLocks noChangeArrowheads="1"/>
          </p:cNvSpPr>
          <p:nvPr/>
        </p:nvSpPr>
        <p:spPr bwMode="auto">
          <a:xfrm>
            <a:off x="2714625" y="4813300"/>
            <a:ext cx="685800" cy="593725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zh-CN" i="1"/>
              <a:t>m</a:t>
            </a:r>
          </a:p>
        </p:txBody>
      </p:sp>
      <p:sp>
        <p:nvSpPr>
          <p:cNvPr id="24586" name="AutoShape 48"/>
          <p:cNvSpPr>
            <a:spLocks noChangeArrowheads="1"/>
          </p:cNvSpPr>
          <p:nvPr/>
        </p:nvSpPr>
        <p:spPr bwMode="auto">
          <a:xfrm>
            <a:off x="1670062" y="3197640"/>
            <a:ext cx="360363" cy="503238"/>
          </a:xfrm>
          <a:prstGeom prst="downArrow">
            <a:avLst>
              <a:gd name="adj1" fmla="val 50000"/>
              <a:gd name="adj2" fmla="val 34912"/>
            </a:avLst>
          </a:prstGeom>
          <a:solidFill>
            <a:srgbClr val="FF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pPr algn="ctr"/>
            <a:r>
              <a:rPr kumimoji="0" lang="en-US" altLang="zh-CN" sz="2400" i="1"/>
              <a:t>j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ED36CE-58DC-4955-96B9-F3BE12AB4BC0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本章内容</a:t>
            </a:r>
          </a:p>
        </p:txBody>
      </p:sp>
      <p:sp>
        <p:nvSpPr>
          <p:cNvPr id="922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10.1  </a:t>
            </a:r>
            <a:r>
              <a:rPr lang="zh-CN" altLang="en-US" dirty="0" smtClean="0"/>
              <a:t>概述</a:t>
            </a:r>
          </a:p>
          <a:p>
            <a:pPr eaLnBrk="1" hangingPunct="1"/>
            <a:r>
              <a:rPr lang="en-US" altLang="zh-CN" dirty="0" smtClean="0"/>
              <a:t>10.2  </a:t>
            </a:r>
            <a:r>
              <a:rPr lang="zh-CN" altLang="en-US" dirty="0" smtClean="0"/>
              <a:t>插入排序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10.3  </a:t>
            </a:r>
            <a:r>
              <a:rPr lang="zh-CN" altLang="en-US" dirty="0" smtClean="0"/>
              <a:t>选择排序</a:t>
            </a:r>
          </a:p>
          <a:p>
            <a:pPr eaLnBrk="1" hangingPunct="1"/>
            <a:r>
              <a:rPr lang="en-US" altLang="zh-CN" dirty="0" smtClean="0"/>
              <a:t>10.4  </a:t>
            </a:r>
            <a:r>
              <a:rPr lang="zh-CN" altLang="en-US" dirty="0" smtClean="0"/>
              <a:t>交换排序</a:t>
            </a:r>
          </a:p>
          <a:p>
            <a:pPr eaLnBrk="1" hangingPunct="1"/>
            <a:r>
              <a:rPr lang="en-US" altLang="zh-CN" dirty="0" smtClean="0"/>
              <a:t>10.5  </a:t>
            </a:r>
            <a:r>
              <a:rPr lang="zh-CN" altLang="en-US" dirty="0" smtClean="0"/>
              <a:t>归并排序</a:t>
            </a:r>
          </a:p>
          <a:p>
            <a:pPr eaLnBrk="1" hangingPunct="1"/>
            <a:r>
              <a:rPr lang="en-US" altLang="zh-CN" dirty="0" smtClean="0"/>
              <a:t>10.6  </a:t>
            </a:r>
            <a:r>
              <a:rPr lang="zh-CN" altLang="en-US" dirty="0" smtClean="0"/>
              <a:t>基数排序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CC5AD-4580-4BE9-B295-15984B2FEEAF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170022" name="Line 38"/>
          <p:cNvSpPr>
            <a:spLocks noChangeShapeType="1"/>
          </p:cNvSpPr>
          <p:nvPr/>
        </p:nvSpPr>
        <p:spPr bwMode="auto">
          <a:xfrm>
            <a:off x="4435475" y="1219200"/>
            <a:ext cx="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023" name="Text Box 39"/>
          <p:cNvSpPr txBox="1">
            <a:spLocks noChangeArrowheads="1"/>
          </p:cNvSpPr>
          <p:nvPr/>
        </p:nvSpPr>
        <p:spPr bwMode="auto">
          <a:xfrm>
            <a:off x="3505200" y="1143000"/>
            <a:ext cx="8985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插入</a:t>
            </a: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位置</a:t>
            </a:r>
            <a:endParaRPr lang="zh-CN" altLang="en-US" dirty="0"/>
          </a:p>
        </p:txBody>
      </p:sp>
      <p:grpSp>
        <p:nvGrpSpPr>
          <p:cNvPr id="25605" name="Group 72"/>
          <p:cNvGrpSpPr>
            <a:grpSpLocks/>
          </p:cNvGrpSpPr>
          <p:nvPr/>
        </p:nvGrpSpPr>
        <p:grpSpPr bwMode="auto">
          <a:xfrm>
            <a:off x="565150" y="1485231"/>
            <a:ext cx="7772400" cy="2101852"/>
            <a:chOff x="356" y="563"/>
            <a:chExt cx="4896" cy="1324"/>
          </a:xfrm>
        </p:grpSpPr>
        <p:grpSp>
          <p:nvGrpSpPr>
            <p:cNvPr id="25622" name="Group 4"/>
            <p:cNvGrpSpPr>
              <a:grpSpLocks/>
            </p:cNvGrpSpPr>
            <p:nvPr/>
          </p:nvGrpSpPr>
          <p:grpSpPr bwMode="auto">
            <a:xfrm>
              <a:off x="912" y="1056"/>
              <a:ext cx="4340" cy="438"/>
              <a:chOff x="940" y="672"/>
              <a:chExt cx="4340" cy="438"/>
            </a:xfrm>
          </p:grpSpPr>
          <p:sp>
            <p:nvSpPr>
              <p:cNvPr id="25635" name="Text Box 5"/>
              <p:cNvSpPr txBox="1">
                <a:spLocks noChangeArrowheads="1"/>
              </p:cNvSpPr>
              <p:nvPr/>
            </p:nvSpPr>
            <p:spPr bwMode="auto">
              <a:xfrm>
                <a:off x="940" y="700"/>
                <a:ext cx="2170" cy="410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3600">
                    <a:solidFill>
                      <a:srgbClr val="800000"/>
                    </a:solidFill>
                    <a:ea typeface="宋体" pitchFamily="2" charset="-122"/>
                  </a:rPr>
                  <a:t>14  36  49  52  80</a:t>
                </a:r>
                <a:endParaRPr lang="en-US" altLang="zh-CN" sz="3600">
                  <a:ea typeface="宋体" pitchFamily="2" charset="-122"/>
                </a:endParaRPr>
              </a:p>
            </p:txBody>
          </p:sp>
          <p:sp>
            <p:nvSpPr>
              <p:cNvPr id="25636" name="Line 6"/>
              <p:cNvSpPr>
                <a:spLocks noChangeShapeType="1"/>
              </p:cNvSpPr>
              <p:nvPr/>
            </p:nvSpPr>
            <p:spPr bwMode="auto">
              <a:xfrm>
                <a:off x="1334" y="672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7" name="Line 7"/>
              <p:cNvSpPr>
                <a:spLocks noChangeShapeType="1"/>
              </p:cNvSpPr>
              <p:nvPr/>
            </p:nvSpPr>
            <p:spPr bwMode="auto">
              <a:xfrm>
                <a:off x="1766" y="672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8" name="Line 8"/>
              <p:cNvSpPr>
                <a:spLocks noChangeShapeType="1"/>
              </p:cNvSpPr>
              <p:nvPr/>
            </p:nvSpPr>
            <p:spPr bwMode="auto">
              <a:xfrm>
                <a:off x="2198" y="672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9" name="Line 9"/>
              <p:cNvSpPr>
                <a:spLocks noChangeShapeType="1"/>
              </p:cNvSpPr>
              <p:nvPr/>
            </p:nvSpPr>
            <p:spPr bwMode="auto">
              <a:xfrm>
                <a:off x="2630" y="672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0" name="Text Box 10"/>
              <p:cNvSpPr txBox="1">
                <a:spLocks noChangeArrowheads="1"/>
              </p:cNvSpPr>
              <p:nvPr/>
            </p:nvSpPr>
            <p:spPr bwMode="auto">
              <a:xfrm>
                <a:off x="3110" y="700"/>
                <a:ext cx="2170" cy="410"/>
              </a:xfrm>
              <a:prstGeom prst="rect">
                <a:avLst/>
              </a:prstGeom>
              <a:solidFill>
                <a:srgbClr val="CCFFFF">
                  <a:alpha val="50195"/>
                </a:srgbClr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3600">
                    <a:solidFill>
                      <a:srgbClr val="000099"/>
                    </a:solidFill>
                    <a:ea typeface="宋体" pitchFamily="2" charset="-122"/>
                  </a:rPr>
                  <a:t>58  61  23  97  75</a:t>
                </a:r>
                <a:endParaRPr lang="en-US" altLang="zh-CN" sz="3600">
                  <a:ea typeface="宋体" pitchFamily="2" charset="-122"/>
                </a:endParaRPr>
              </a:p>
            </p:txBody>
          </p:sp>
          <p:sp>
            <p:nvSpPr>
              <p:cNvPr id="25641" name="Line 11"/>
              <p:cNvSpPr>
                <a:spLocks noChangeShapeType="1"/>
              </p:cNvSpPr>
              <p:nvPr/>
            </p:nvSpPr>
            <p:spPr bwMode="auto">
              <a:xfrm>
                <a:off x="3494" y="672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2" name="Line 12"/>
              <p:cNvSpPr>
                <a:spLocks noChangeShapeType="1"/>
              </p:cNvSpPr>
              <p:nvPr/>
            </p:nvSpPr>
            <p:spPr bwMode="auto">
              <a:xfrm>
                <a:off x="3926" y="672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3" name="Line 13"/>
              <p:cNvSpPr>
                <a:spLocks noChangeShapeType="1"/>
              </p:cNvSpPr>
              <p:nvPr/>
            </p:nvSpPr>
            <p:spPr bwMode="auto">
              <a:xfrm>
                <a:off x="4358" y="672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4" name="Line 14"/>
              <p:cNvSpPr>
                <a:spLocks noChangeShapeType="1"/>
              </p:cNvSpPr>
              <p:nvPr/>
            </p:nvSpPr>
            <p:spPr bwMode="auto">
              <a:xfrm>
                <a:off x="4790" y="672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5623" name="Line 15"/>
            <p:cNvSpPr>
              <a:spLocks noChangeShapeType="1"/>
            </p:cNvSpPr>
            <p:nvPr/>
          </p:nvSpPr>
          <p:spPr bwMode="auto">
            <a:xfrm>
              <a:off x="3226" y="645"/>
              <a:ext cx="0" cy="411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4" name="Text Box 16"/>
            <p:cNvSpPr txBox="1">
              <a:spLocks noChangeArrowheads="1"/>
            </p:cNvSpPr>
            <p:nvPr/>
          </p:nvSpPr>
          <p:spPr bwMode="auto">
            <a:xfrm>
              <a:off x="3246" y="563"/>
              <a:ext cx="1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99"/>
                  </a:solidFill>
                  <a:ea typeface="宋体" pitchFamily="2" charset="-122"/>
                </a:rPr>
                <a:t>i</a:t>
              </a:r>
              <a:endParaRPr lang="en-US" altLang="zh-CN">
                <a:ea typeface="宋体" pitchFamily="2" charset="-122"/>
              </a:endParaRPr>
            </a:p>
          </p:txBody>
        </p:sp>
        <p:grpSp>
          <p:nvGrpSpPr>
            <p:cNvPr id="25625" name="Group 54"/>
            <p:cNvGrpSpPr>
              <a:grpSpLocks/>
            </p:cNvGrpSpPr>
            <p:nvPr/>
          </p:nvGrpSpPr>
          <p:grpSpPr bwMode="auto">
            <a:xfrm>
              <a:off x="624" y="1536"/>
              <a:ext cx="452" cy="351"/>
              <a:chOff x="624" y="1536"/>
              <a:chExt cx="452" cy="351"/>
            </a:xfrm>
          </p:grpSpPr>
          <p:sp>
            <p:nvSpPr>
              <p:cNvPr id="25633" name="Line 17"/>
              <p:cNvSpPr>
                <a:spLocks noChangeShapeType="1"/>
              </p:cNvSpPr>
              <p:nvPr/>
            </p:nvSpPr>
            <p:spPr bwMode="auto">
              <a:xfrm flipV="1">
                <a:off x="1066" y="1536"/>
                <a:ext cx="0" cy="336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4" name="Text Box 18"/>
              <p:cNvSpPr txBox="1">
                <a:spLocks noChangeArrowheads="1"/>
              </p:cNvSpPr>
              <p:nvPr/>
            </p:nvSpPr>
            <p:spPr bwMode="auto">
              <a:xfrm>
                <a:off x="624" y="1560"/>
                <a:ext cx="45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FF6600"/>
                    </a:solidFill>
                    <a:ea typeface="宋体" pitchFamily="2" charset="-122"/>
                  </a:rPr>
                  <a:t>low</a:t>
                </a:r>
                <a:endParaRPr lang="en-US" altLang="zh-CN">
                  <a:ea typeface="宋体" pitchFamily="2" charset="-122"/>
                </a:endParaRPr>
              </a:p>
            </p:txBody>
          </p:sp>
        </p:grpSp>
        <p:grpSp>
          <p:nvGrpSpPr>
            <p:cNvPr id="25626" name="Group 53"/>
            <p:cNvGrpSpPr>
              <a:grpSpLocks/>
            </p:cNvGrpSpPr>
            <p:nvPr/>
          </p:nvGrpSpPr>
          <p:grpSpPr bwMode="auto">
            <a:xfrm>
              <a:off x="1728" y="1536"/>
              <a:ext cx="303" cy="351"/>
              <a:chOff x="1728" y="1536"/>
              <a:chExt cx="303" cy="351"/>
            </a:xfrm>
          </p:grpSpPr>
          <p:sp>
            <p:nvSpPr>
              <p:cNvPr id="25631" name="Line 25"/>
              <p:cNvSpPr>
                <a:spLocks noChangeShapeType="1"/>
              </p:cNvSpPr>
              <p:nvPr/>
            </p:nvSpPr>
            <p:spPr bwMode="auto">
              <a:xfrm flipV="1">
                <a:off x="2026" y="1536"/>
                <a:ext cx="0" cy="336"/>
              </a:xfrm>
              <a:prstGeom prst="line">
                <a:avLst/>
              </a:prstGeom>
              <a:noFill/>
              <a:ln w="19050">
                <a:solidFill>
                  <a:srgbClr val="99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2" name="Text Box 26"/>
              <p:cNvSpPr txBox="1">
                <a:spLocks noChangeArrowheads="1"/>
              </p:cNvSpPr>
              <p:nvPr/>
            </p:nvSpPr>
            <p:spPr bwMode="auto">
              <a:xfrm>
                <a:off x="1728" y="1560"/>
                <a:ext cx="30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990000"/>
                    </a:solidFill>
                    <a:ea typeface="宋体" pitchFamily="2" charset="-122"/>
                  </a:rPr>
                  <a:t>m</a:t>
                </a:r>
              </a:p>
            </p:txBody>
          </p:sp>
        </p:grpSp>
        <p:grpSp>
          <p:nvGrpSpPr>
            <p:cNvPr id="25627" name="Group 52"/>
            <p:cNvGrpSpPr>
              <a:grpSpLocks/>
            </p:cNvGrpSpPr>
            <p:nvPr/>
          </p:nvGrpSpPr>
          <p:grpSpPr bwMode="auto">
            <a:xfrm>
              <a:off x="2832" y="1536"/>
              <a:ext cx="540" cy="351"/>
              <a:chOff x="2832" y="1536"/>
              <a:chExt cx="540" cy="351"/>
            </a:xfrm>
          </p:grpSpPr>
          <p:sp>
            <p:nvSpPr>
              <p:cNvPr id="25629" name="Line 35"/>
              <p:cNvSpPr>
                <a:spLocks noChangeShapeType="1"/>
              </p:cNvSpPr>
              <p:nvPr/>
            </p:nvSpPr>
            <p:spPr bwMode="auto">
              <a:xfrm flipV="1">
                <a:off x="2832" y="1536"/>
                <a:ext cx="0" cy="33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0" name="Text Box 36"/>
              <p:cNvSpPr txBox="1">
                <a:spLocks noChangeArrowheads="1"/>
              </p:cNvSpPr>
              <p:nvPr/>
            </p:nvSpPr>
            <p:spPr bwMode="auto">
              <a:xfrm>
                <a:off x="2832" y="1560"/>
                <a:ext cx="5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006600"/>
                    </a:solidFill>
                    <a:ea typeface="宋体" pitchFamily="2" charset="-122"/>
                  </a:rPr>
                  <a:t>high</a:t>
                </a:r>
                <a:endParaRPr lang="en-US" altLang="zh-CN">
                  <a:ea typeface="宋体" pitchFamily="2" charset="-122"/>
                </a:endParaRPr>
              </a:p>
            </p:txBody>
          </p:sp>
        </p:grpSp>
        <p:sp>
          <p:nvSpPr>
            <p:cNvPr id="25628" name="Text Box 40"/>
            <p:cNvSpPr txBox="1">
              <a:spLocks noChangeArrowheads="1"/>
            </p:cNvSpPr>
            <p:nvPr/>
          </p:nvSpPr>
          <p:spPr bwMode="auto">
            <a:xfrm>
              <a:off x="356" y="1084"/>
              <a:ext cx="5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3600">
                  <a:solidFill>
                    <a:srgbClr val="005042"/>
                  </a:solidFill>
                  <a:ea typeface="宋体" pitchFamily="2" charset="-122"/>
                </a:rPr>
                <a:t>L.r</a:t>
              </a:r>
              <a:endParaRPr lang="en-US" altLang="zh-CN" sz="3600">
                <a:ea typeface="宋体" pitchFamily="2" charset="-122"/>
              </a:endParaRPr>
            </a:p>
          </p:txBody>
        </p:sp>
      </p:grp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3048000" y="3927499"/>
            <a:ext cx="717550" cy="557213"/>
            <a:chOff x="624" y="1536"/>
            <a:chExt cx="452" cy="351"/>
          </a:xfrm>
        </p:grpSpPr>
        <p:sp>
          <p:nvSpPr>
            <p:cNvPr id="25620" name="Line 57"/>
            <p:cNvSpPr>
              <a:spLocks noChangeShapeType="1"/>
            </p:cNvSpPr>
            <p:nvPr/>
          </p:nvSpPr>
          <p:spPr bwMode="auto">
            <a:xfrm flipV="1">
              <a:off x="1066" y="1536"/>
              <a:ext cx="0" cy="33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1" name="Text Box 58"/>
            <p:cNvSpPr txBox="1">
              <a:spLocks noChangeArrowheads="1"/>
            </p:cNvSpPr>
            <p:nvPr/>
          </p:nvSpPr>
          <p:spPr bwMode="auto">
            <a:xfrm>
              <a:off x="624" y="1560"/>
              <a:ext cx="4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6600"/>
                  </a:solidFill>
                  <a:ea typeface="宋体" pitchFamily="2" charset="-122"/>
                </a:rPr>
                <a:t>low</a:t>
              </a:r>
              <a:endParaRPr lang="en-US" altLang="zh-CN">
                <a:ea typeface="宋体" pitchFamily="2" charset="-122"/>
              </a:endParaRPr>
            </a:p>
          </p:txBody>
        </p:sp>
      </p:grpSp>
      <p:grpSp>
        <p:nvGrpSpPr>
          <p:cNvPr id="8" name="Group 62"/>
          <p:cNvGrpSpPr>
            <a:grpSpLocks/>
          </p:cNvGrpSpPr>
          <p:nvPr/>
        </p:nvGrpSpPr>
        <p:grpSpPr bwMode="auto">
          <a:xfrm>
            <a:off x="3886200" y="3927499"/>
            <a:ext cx="481013" cy="533400"/>
            <a:chOff x="2112" y="2208"/>
            <a:chExt cx="303" cy="336"/>
          </a:xfrm>
        </p:grpSpPr>
        <p:sp>
          <p:nvSpPr>
            <p:cNvPr id="25618" name="Line 60"/>
            <p:cNvSpPr>
              <a:spLocks noChangeShapeType="1"/>
            </p:cNvSpPr>
            <p:nvPr/>
          </p:nvSpPr>
          <p:spPr bwMode="auto">
            <a:xfrm flipV="1">
              <a:off x="2112" y="2208"/>
              <a:ext cx="0" cy="336"/>
            </a:xfrm>
            <a:prstGeom prst="line">
              <a:avLst/>
            </a:prstGeom>
            <a:noFill/>
            <a:ln w="19050">
              <a:solidFill>
                <a:srgbClr val="99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9" name="Text Box 61"/>
            <p:cNvSpPr txBox="1">
              <a:spLocks noChangeArrowheads="1"/>
            </p:cNvSpPr>
            <p:nvPr/>
          </p:nvSpPr>
          <p:spPr bwMode="auto">
            <a:xfrm>
              <a:off x="2112" y="2208"/>
              <a:ext cx="3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990000"/>
                  </a:solidFill>
                  <a:ea typeface="宋体" pitchFamily="2" charset="-122"/>
                </a:rPr>
                <a:t>m</a:t>
              </a:r>
            </a:p>
          </p:txBody>
        </p:sp>
      </p:grpSp>
      <p:grpSp>
        <p:nvGrpSpPr>
          <p:cNvPr id="9" name="Group 63"/>
          <p:cNvGrpSpPr>
            <a:grpSpLocks/>
          </p:cNvGrpSpPr>
          <p:nvPr/>
        </p:nvGrpSpPr>
        <p:grpSpPr bwMode="auto">
          <a:xfrm>
            <a:off x="3886200" y="4765699"/>
            <a:ext cx="717550" cy="557213"/>
            <a:chOff x="624" y="1536"/>
            <a:chExt cx="452" cy="351"/>
          </a:xfrm>
        </p:grpSpPr>
        <p:sp>
          <p:nvSpPr>
            <p:cNvPr id="25616" name="Line 64"/>
            <p:cNvSpPr>
              <a:spLocks noChangeShapeType="1"/>
            </p:cNvSpPr>
            <p:nvPr/>
          </p:nvSpPr>
          <p:spPr bwMode="auto">
            <a:xfrm flipV="1">
              <a:off x="1066" y="1536"/>
              <a:ext cx="0" cy="33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7" name="Text Box 65"/>
            <p:cNvSpPr txBox="1">
              <a:spLocks noChangeArrowheads="1"/>
            </p:cNvSpPr>
            <p:nvPr/>
          </p:nvSpPr>
          <p:spPr bwMode="auto">
            <a:xfrm>
              <a:off x="624" y="1560"/>
              <a:ext cx="4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6600"/>
                  </a:solidFill>
                  <a:ea typeface="宋体" pitchFamily="2" charset="-122"/>
                </a:rPr>
                <a:t>low</a:t>
              </a:r>
              <a:endParaRPr lang="en-US" altLang="zh-CN">
                <a:ea typeface="宋体" pitchFamily="2" charset="-122"/>
              </a:endParaRPr>
            </a:p>
          </p:txBody>
        </p:sp>
      </p:grpSp>
      <p:grpSp>
        <p:nvGrpSpPr>
          <p:cNvPr id="10" name="Group 66"/>
          <p:cNvGrpSpPr>
            <a:grpSpLocks/>
          </p:cNvGrpSpPr>
          <p:nvPr/>
        </p:nvGrpSpPr>
        <p:grpSpPr bwMode="auto">
          <a:xfrm>
            <a:off x="4648200" y="4765699"/>
            <a:ext cx="481013" cy="533400"/>
            <a:chOff x="2112" y="2208"/>
            <a:chExt cx="303" cy="336"/>
          </a:xfrm>
        </p:grpSpPr>
        <p:sp>
          <p:nvSpPr>
            <p:cNvPr id="25614" name="Line 67"/>
            <p:cNvSpPr>
              <a:spLocks noChangeShapeType="1"/>
            </p:cNvSpPr>
            <p:nvPr/>
          </p:nvSpPr>
          <p:spPr bwMode="auto">
            <a:xfrm flipV="1">
              <a:off x="2112" y="2208"/>
              <a:ext cx="0" cy="336"/>
            </a:xfrm>
            <a:prstGeom prst="line">
              <a:avLst/>
            </a:prstGeom>
            <a:noFill/>
            <a:ln w="19050">
              <a:solidFill>
                <a:srgbClr val="99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5" name="Text Box 68"/>
            <p:cNvSpPr txBox="1">
              <a:spLocks noChangeArrowheads="1"/>
            </p:cNvSpPr>
            <p:nvPr/>
          </p:nvSpPr>
          <p:spPr bwMode="auto">
            <a:xfrm>
              <a:off x="2112" y="2208"/>
              <a:ext cx="3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990000"/>
                  </a:solidFill>
                  <a:ea typeface="宋体" pitchFamily="2" charset="-122"/>
                </a:rPr>
                <a:t>m</a:t>
              </a:r>
            </a:p>
          </p:txBody>
        </p:sp>
      </p:grpSp>
      <p:grpSp>
        <p:nvGrpSpPr>
          <p:cNvPr id="11" name="Group 69"/>
          <p:cNvGrpSpPr>
            <a:grpSpLocks/>
          </p:cNvGrpSpPr>
          <p:nvPr/>
        </p:nvGrpSpPr>
        <p:grpSpPr bwMode="auto">
          <a:xfrm>
            <a:off x="3733800" y="5680099"/>
            <a:ext cx="857250" cy="557213"/>
            <a:chOff x="2832" y="1536"/>
            <a:chExt cx="540" cy="351"/>
          </a:xfrm>
        </p:grpSpPr>
        <p:sp>
          <p:nvSpPr>
            <p:cNvPr id="25612" name="Line 70"/>
            <p:cNvSpPr>
              <a:spLocks noChangeShapeType="1"/>
            </p:cNvSpPr>
            <p:nvPr/>
          </p:nvSpPr>
          <p:spPr bwMode="auto">
            <a:xfrm flipV="1">
              <a:off x="2832" y="1536"/>
              <a:ext cx="0" cy="336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3" name="Text Box 71"/>
            <p:cNvSpPr txBox="1">
              <a:spLocks noChangeArrowheads="1"/>
            </p:cNvSpPr>
            <p:nvPr/>
          </p:nvSpPr>
          <p:spPr bwMode="auto">
            <a:xfrm>
              <a:off x="2832" y="1560"/>
              <a:ext cx="5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6600"/>
                  </a:solidFill>
                  <a:ea typeface="宋体" pitchFamily="2" charset="-122"/>
                </a:rPr>
                <a:t>high</a:t>
              </a:r>
              <a:endParaRPr lang="en-US" altLang="zh-CN">
                <a:ea typeface="宋体" pitchFamily="2" charset="-122"/>
              </a:endParaRPr>
            </a:p>
          </p:txBody>
        </p:sp>
      </p:grpSp>
      <p:sp>
        <p:nvSpPr>
          <p:cNvPr id="170058" name="Rectangle 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10.2.3  </a:t>
            </a:r>
            <a:r>
              <a:rPr lang="zh-CN" altLang="en-US" dirty="0" smtClean="0"/>
              <a:t>折半插入排序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60525" y="1916832"/>
            <a:ext cx="688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1       2       3       4       5       6       7      8        9      10</a:t>
            </a:r>
            <a:endParaRPr lang="zh-CN" altLang="en-US" sz="2400" dirty="0"/>
          </a:p>
        </p:txBody>
      </p:sp>
      <p:sp>
        <p:nvSpPr>
          <p:cNvPr id="47" name="矩形 46"/>
          <p:cNvSpPr/>
          <p:nvPr/>
        </p:nvSpPr>
        <p:spPr>
          <a:xfrm>
            <a:off x="5502275" y="5718199"/>
            <a:ext cx="30524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 smtClean="0">
                <a:solidFill>
                  <a:srgbClr val="006600"/>
                </a:solidFill>
                <a:ea typeface="宋体" pitchFamily="2" charset="-122"/>
              </a:rPr>
              <a:t>插入位置：</a:t>
            </a:r>
            <a:r>
              <a:rPr lang="en-US" altLang="zh-CN" dirty="0" smtClean="0">
                <a:solidFill>
                  <a:srgbClr val="006600"/>
                </a:solidFill>
                <a:ea typeface="宋体" pitchFamily="2" charset="-122"/>
              </a:rPr>
              <a:t>high+1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0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70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22" grpId="0" animBg="1"/>
      <p:bldP spid="170023" grpId="0" autoUpdateAnimBg="0"/>
      <p:bldP spid="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10.2.3  </a:t>
            </a:r>
            <a:r>
              <a:rPr lang="zh-CN" altLang="en-US" dirty="0"/>
              <a:t>折半插入排序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9EC1FB-5E93-4E35-942A-5EE126EF4377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4" name="Line 38"/>
          <p:cNvSpPr>
            <a:spLocks noChangeShapeType="1"/>
          </p:cNvSpPr>
          <p:nvPr/>
        </p:nvSpPr>
        <p:spPr bwMode="auto">
          <a:xfrm>
            <a:off x="3917950" y="1201738"/>
            <a:ext cx="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Text Box 39"/>
          <p:cNvSpPr txBox="1">
            <a:spLocks noChangeArrowheads="1"/>
          </p:cNvSpPr>
          <p:nvPr/>
        </p:nvSpPr>
        <p:spPr bwMode="auto">
          <a:xfrm>
            <a:off x="2987675" y="1125538"/>
            <a:ext cx="8985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插入</a:t>
            </a: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位置</a:t>
            </a:r>
            <a:endParaRPr lang="zh-CN" altLang="en-US" dirty="0"/>
          </a:p>
        </p:txBody>
      </p: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565150" y="1485231"/>
            <a:ext cx="7772400" cy="2101852"/>
            <a:chOff x="356" y="563"/>
            <a:chExt cx="4896" cy="1324"/>
          </a:xfrm>
        </p:grpSpPr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912" y="1056"/>
              <a:ext cx="4340" cy="438"/>
              <a:chOff x="940" y="672"/>
              <a:chExt cx="4340" cy="438"/>
            </a:xfrm>
          </p:grpSpPr>
          <p:sp>
            <p:nvSpPr>
              <p:cNvPr id="20" name="Text Box 5"/>
              <p:cNvSpPr txBox="1">
                <a:spLocks noChangeArrowheads="1"/>
              </p:cNvSpPr>
              <p:nvPr/>
            </p:nvSpPr>
            <p:spPr bwMode="auto">
              <a:xfrm>
                <a:off x="940" y="700"/>
                <a:ext cx="2170" cy="410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3600">
                    <a:solidFill>
                      <a:srgbClr val="800000"/>
                    </a:solidFill>
                    <a:ea typeface="宋体" pitchFamily="2" charset="-122"/>
                  </a:rPr>
                  <a:t>14  36  49  52  80</a:t>
                </a:r>
                <a:endParaRPr lang="en-US" altLang="zh-CN" sz="3600">
                  <a:ea typeface="宋体" pitchFamily="2" charset="-122"/>
                </a:endParaRPr>
              </a:p>
            </p:txBody>
          </p:sp>
          <p:sp>
            <p:nvSpPr>
              <p:cNvPr id="21" name="Line 6"/>
              <p:cNvSpPr>
                <a:spLocks noChangeShapeType="1"/>
              </p:cNvSpPr>
              <p:nvPr/>
            </p:nvSpPr>
            <p:spPr bwMode="auto">
              <a:xfrm>
                <a:off x="1334" y="672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7"/>
              <p:cNvSpPr>
                <a:spLocks noChangeShapeType="1"/>
              </p:cNvSpPr>
              <p:nvPr/>
            </p:nvSpPr>
            <p:spPr bwMode="auto">
              <a:xfrm>
                <a:off x="1766" y="672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8"/>
              <p:cNvSpPr>
                <a:spLocks noChangeShapeType="1"/>
              </p:cNvSpPr>
              <p:nvPr/>
            </p:nvSpPr>
            <p:spPr bwMode="auto">
              <a:xfrm>
                <a:off x="2198" y="672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9"/>
              <p:cNvSpPr>
                <a:spLocks noChangeShapeType="1"/>
              </p:cNvSpPr>
              <p:nvPr/>
            </p:nvSpPr>
            <p:spPr bwMode="auto">
              <a:xfrm>
                <a:off x="2630" y="672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10"/>
              <p:cNvSpPr txBox="1">
                <a:spLocks noChangeArrowheads="1"/>
              </p:cNvSpPr>
              <p:nvPr/>
            </p:nvSpPr>
            <p:spPr bwMode="auto">
              <a:xfrm>
                <a:off x="3110" y="700"/>
                <a:ext cx="2170" cy="410"/>
              </a:xfrm>
              <a:prstGeom prst="rect">
                <a:avLst/>
              </a:prstGeom>
              <a:solidFill>
                <a:srgbClr val="CCFFFF">
                  <a:alpha val="50195"/>
                </a:srgbClr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3600" dirty="0" smtClean="0">
                    <a:solidFill>
                      <a:srgbClr val="FF0000"/>
                    </a:solidFill>
                    <a:ea typeface="宋体" pitchFamily="2" charset="-122"/>
                  </a:rPr>
                  <a:t>49</a:t>
                </a:r>
                <a:r>
                  <a:rPr lang="en-US" altLang="zh-CN" sz="3600" dirty="0" smtClean="0">
                    <a:solidFill>
                      <a:srgbClr val="000099"/>
                    </a:solidFill>
                    <a:ea typeface="宋体" pitchFamily="2" charset="-122"/>
                  </a:rPr>
                  <a:t>  </a:t>
                </a:r>
                <a:r>
                  <a:rPr lang="en-US" altLang="zh-CN" sz="3600" dirty="0">
                    <a:solidFill>
                      <a:srgbClr val="000099"/>
                    </a:solidFill>
                    <a:ea typeface="宋体" pitchFamily="2" charset="-122"/>
                  </a:rPr>
                  <a:t>61  23  97  75</a:t>
                </a:r>
                <a:endParaRPr lang="en-US" altLang="zh-CN" sz="3600" dirty="0">
                  <a:ea typeface="宋体" pitchFamily="2" charset="-122"/>
                </a:endParaRPr>
              </a:p>
            </p:txBody>
          </p:sp>
          <p:sp>
            <p:nvSpPr>
              <p:cNvPr id="26" name="Line 11"/>
              <p:cNvSpPr>
                <a:spLocks noChangeShapeType="1"/>
              </p:cNvSpPr>
              <p:nvPr/>
            </p:nvSpPr>
            <p:spPr bwMode="auto">
              <a:xfrm>
                <a:off x="3494" y="672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12"/>
              <p:cNvSpPr>
                <a:spLocks noChangeShapeType="1"/>
              </p:cNvSpPr>
              <p:nvPr/>
            </p:nvSpPr>
            <p:spPr bwMode="auto">
              <a:xfrm>
                <a:off x="3926" y="672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13"/>
              <p:cNvSpPr>
                <a:spLocks noChangeShapeType="1"/>
              </p:cNvSpPr>
              <p:nvPr/>
            </p:nvSpPr>
            <p:spPr bwMode="auto">
              <a:xfrm>
                <a:off x="4358" y="672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14"/>
              <p:cNvSpPr>
                <a:spLocks noChangeShapeType="1"/>
              </p:cNvSpPr>
              <p:nvPr/>
            </p:nvSpPr>
            <p:spPr bwMode="auto">
              <a:xfrm>
                <a:off x="4790" y="672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" name="Line 15"/>
            <p:cNvSpPr>
              <a:spLocks noChangeShapeType="1"/>
            </p:cNvSpPr>
            <p:nvPr/>
          </p:nvSpPr>
          <p:spPr bwMode="auto">
            <a:xfrm>
              <a:off x="3226" y="645"/>
              <a:ext cx="0" cy="411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3246" y="563"/>
              <a:ext cx="1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99"/>
                  </a:solidFill>
                  <a:ea typeface="宋体" pitchFamily="2" charset="-122"/>
                </a:rPr>
                <a:t>i</a:t>
              </a:r>
              <a:endParaRPr lang="en-US" altLang="zh-CN">
                <a:ea typeface="宋体" pitchFamily="2" charset="-122"/>
              </a:endParaRPr>
            </a:p>
          </p:txBody>
        </p:sp>
        <p:grpSp>
          <p:nvGrpSpPr>
            <p:cNvPr id="10" name="Group 54"/>
            <p:cNvGrpSpPr>
              <a:grpSpLocks/>
            </p:cNvGrpSpPr>
            <p:nvPr/>
          </p:nvGrpSpPr>
          <p:grpSpPr bwMode="auto">
            <a:xfrm>
              <a:off x="624" y="1536"/>
              <a:ext cx="452" cy="351"/>
              <a:chOff x="624" y="1536"/>
              <a:chExt cx="452" cy="351"/>
            </a:xfrm>
          </p:grpSpPr>
          <p:sp>
            <p:nvSpPr>
              <p:cNvPr id="18" name="Line 17"/>
              <p:cNvSpPr>
                <a:spLocks noChangeShapeType="1"/>
              </p:cNvSpPr>
              <p:nvPr/>
            </p:nvSpPr>
            <p:spPr bwMode="auto">
              <a:xfrm flipV="1">
                <a:off x="1066" y="1536"/>
                <a:ext cx="0" cy="336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Text Box 18"/>
              <p:cNvSpPr txBox="1">
                <a:spLocks noChangeArrowheads="1"/>
              </p:cNvSpPr>
              <p:nvPr/>
            </p:nvSpPr>
            <p:spPr bwMode="auto">
              <a:xfrm>
                <a:off x="624" y="1560"/>
                <a:ext cx="45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FF6600"/>
                    </a:solidFill>
                    <a:ea typeface="宋体" pitchFamily="2" charset="-122"/>
                  </a:rPr>
                  <a:t>low</a:t>
                </a:r>
                <a:endParaRPr lang="en-US" altLang="zh-CN">
                  <a:ea typeface="宋体" pitchFamily="2" charset="-122"/>
                </a:endParaRPr>
              </a:p>
            </p:txBody>
          </p:sp>
        </p:grpSp>
        <p:grpSp>
          <p:nvGrpSpPr>
            <p:cNvPr id="11" name="Group 53"/>
            <p:cNvGrpSpPr>
              <a:grpSpLocks/>
            </p:cNvGrpSpPr>
            <p:nvPr/>
          </p:nvGrpSpPr>
          <p:grpSpPr bwMode="auto">
            <a:xfrm>
              <a:off x="1728" y="1536"/>
              <a:ext cx="303" cy="351"/>
              <a:chOff x="1728" y="1536"/>
              <a:chExt cx="303" cy="351"/>
            </a:xfrm>
          </p:grpSpPr>
          <p:sp>
            <p:nvSpPr>
              <p:cNvPr id="16" name="Line 25"/>
              <p:cNvSpPr>
                <a:spLocks noChangeShapeType="1"/>
              </p:cNvSpPr>
              <p:nvPr/>
            </p:nvSpPr>
            <p:spPr bwMode="auto">
              <a:xfrm flipV="1">
                <a:off x="2026" y="1536"/>
                <a:ext cx="0" cy="336"/>
              </a:xfrm>
              <a:prstGeom prst="line">
                <a:avLst/>
              </a:prstGeom>
              <a:noFill/>
              <a:ln w="19050">
                <a:solidFill>
                  <a:srgbClr val="99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Text Box 26"/>
              <p:cNvSpPr txBox="1">
                <a:spLocks noChangeArrowheads="1"/>
              </p:cNvSpPr>
              <p:nvPr/>
            </p:nvSpPr>
            <p:spPr bwMode="auto">
              <a:xfrm>
                <a:off x="1728" y="1560"/>
                <a:ext cx="30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990000"/>
                    </a:solidFill>
                    <a:ea typeface="宋体" pitchFamily="2" charset="-122"/>
                  </a:rPr>
                  <a:t>m</a:t>
                </a:r>
              </a:p>
            </p:txBody>
          </p:sp>
        </p:grpSp>
        <p:grpSp>
          <p:nvGrpSpPr>
            <p:cNvPr id="12" name="Group 52"/>
            <p:cNvGrpSpPr>
              <a:grpSpLocks/>
            </p:cNvGrpSpPr>
            <p:nvPr/>
          </p:nvGrpSpPr>
          <p:grpSpPr bwMode="auto">
            <a:xfrm>
              <a:off x="2832" y="1536"/>
              <a:ext cx="540" cy="351"/>
              <a:chOff x="2832" y="1536"/>
              <a:chExt cx="540" cy="351"/>
            </a:xfrm>
          </p:grpSpPr>
          <p:sp>
            <p:nvSpPr>
              <p:cNvPr id="14" name="Line 35"/>
              <p:cNvSpPr>
                <a:spLocks noChangeShapeType="1"/>
              </p:cNvSpPr>
              <p:nvPr/>
            </p:nvSpPr>
            <p:spPr bwMode="auto">
              <a:xfrm flipV="1">
                <a:off x="2832" y="1536"/>
                <a:ext cx="0" cy="33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Text Box 36"/>
              <p:cNvSpPr txBox="1">
                <a:spLocks noChangeArrowheads="1"/>
              </p:cNvSpPr>
              <p:nvPr/>
            </p:nvSpPr>
            <p:spPr bwMode="auto">
              <a:xfrm>
                <a:off x="2832" y="1560"/>
                <a:ext cx="5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006600"/>
                    </a:solidFill>
                    <a:ea typeface="宋体" pitchFamily="2" charset="-122"/>
                  </a:rPr>
                  <a:t>high</a:t>
                </a:r>
                <a:endParaRPr lang="en-US" altLang="zh-CN">
                  <a:ea typeface="宋体" pitchFamily="2" charset="-122"/>
                </a:endParaRPr>
              </a:p>
            </p:txBody>
          </p:sp>
        </p:grpSp>
        <p:sp>
          <p:nvSpPr>
            <p:cNvPr id="13" name="Text Box 40"/>
            <p:cNvSpPr txBox="1">
              <a:spLocks noChangeArrowheads="1"/>
            </p:cNvSpPr>
            <p:nvPr/>
          </p:nvSpPr>
          <p:spPr bwMode="auto">
            <a:xfrm>
              <a:off x="356" y="1084"/>
              <a:ext cx="5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3600">
                  <a:solidFill>
                    <a:srgbClr val="005042"/>
                  </a:solidFill>
                  <a:ea typeface="宋体" pitchFamily="2" charset="-122"/>
                </a:rPr>
                <a:t>L.r</a:t>
              </a:r>
              <a:endParaRPr lang="en-US" altLang="zh-CN" sz="3600">
                <a:ea typeface="宋体" pitchFamily="2" charset="-122"/>
              </a:endParaRPr>
            </a:p>
          </p:txBody>
        </p:sp>
      </p:grpSp>
      <p:grpSp>
        <p:nvGrpSpPr>
          <p:cNvPr id="30" name="Group 56"/>
          <p:cNvGrpSpPr>
            <a:grpSpLocks/>
          </p:cNvGrpSpPr>
          <p:nvPr/>
        </p:nvGrpSpPr>
        <p:grpSpPr bwMode="auto">
          <a:xfrm>
            <a:off x="3048000" y="3927499"/>
            <a:ext cx="717550" cy="557213"/>
            <a:chOff x="624" y="1536"/>
            <a:chExt cx="452" cy="351"/>
          </a:xfrm>
        </p:grpSpPr>
        <p:sp>
          <p:nvSpPr>
            <p:cNvPr id="31" name="Line 57"/>
            <p:cNvSpPr>
              <a:spLocks noChangeShapeType="1"/>
            </p:cNvSpPr>
            <p:nvPr/>
          </p:nvSpPr>
          <p:spPr bwMode="auto">
            <a:xfrm flipV="1">
              <a:off x="1066" y="1536"/>
              <a:ext cx="0" cy="33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Text Box 58"/>
            <p:cNvSpPr txBox="1">
              <a:spLocks noChangeArrowheads="1"/>
            </p:cNvSpPr>
            <p:nvPr/>
          </p:nvSpPr>
          <p:spPr bwMode="auto">
            <a:xfrm>
              <a:off x="624" y="1560"/>
              <a:ext cx="4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6600"/>
                  </a:solidFill>
                  <a:ea typeface="宋体" pitchFamily="2" charset="-122"/>
                </a:rPr>
                <a:t>low</a:t>
              </a:r>
              <a:endParaRPr lang="en-US" altLang="zh-CN">
                <a:ea typeface="宋体" pitchFamily="2" charset="-122"/>
              </a:endParaRPr>
            </a:p>
          </p:txBody>
        </p:sp>
      </p:grpSp>
      <p:grpSp>
        <p:nvGrpSpPr>
          <p:cNvPr id="33" name="Group 62"/>
          <p:cNvGrpSpPr>
            <a:grpSpLocks/>
          </p:cNvGrpSpPr>
          <p:nvPr/>
        </p:nvGrpSpPr>
        <p:grpSpPr bwMode="auto">
          <a:xfrm>
            <a:off x="3886200" y="3927499"/>
            <a:ext cx="481013" cy="533400"/>
            <a:chOff x="2112" y="2208"/>
            <a:chExt cx="303" cy="336"/>
          </a:xfrm>
        </p:grpSpPr>
        <p:sp>
          <p:nvSpPr>
            <p:cNvPr id="34" name="Line 60"/>
            <p:cNvSpPr>
              <a:spLocks noChangeShapeType="1"/>
            </p:cNvSpPr>
            <p:nvPr/>
          </p:nvSpPr>
          <p:spPr bwMode="auto">
            <a:xfrm flipV="1">
              <a:off x="2112" y="2208"/>
              <a:ext cx="0" cy="336"/>
            </a:xfrm>
            <a:prstGeom prst="line">
              <a:avLst/>
            </a:prstGeom>
            <a:noFill/>
            <a:ln w="19050">
              <a:solidFill>
                <a:srgbClr val="99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Text Box 61"/>
            <p:cNvSpPr txBox="1">
              <a:spLocks noChangeArrowheads="1"/>
            </p:cNvSpPr>
            <p:nvPr/>
          </p:nvSpPr>
          <p:spPr bwMode="auto">
            <a:xfrm>
              <a:off x="2112" y="2208"/>
              <a:ext cx="3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990000"/>
                  </a:solidFill>
                  <a:ea typeface="宋体" pitchFamily="2" charset="-122"/>
                </a:rPr>
                <a:t>m</a:t>
              </a:r>
            </a:p>
          </p:txBody>
        </p:sp>
      </p:grpSp>
      <p:grpSp>
        <p:nvGrpSpPr>
          <p:cNvPr id="42" name="Group 69"/>
          <p:cNvGrpSpPr>
            <a:grpSpLocks/>
          </p:cNvGrpSpPr>
          <p:nvPr/>
        </p:nvGrpSpPr>
        <p:grpSpPr bwMode="auto">
          <a:xfrm>
            <a:off x="3216275" y="4831860"/>
            <a:ext cx="857250" cy="557213"/>
            <a:chOff x="2832" y="1536"/>
            <a:chExt cx="540" cy="351"/>
          </a:xfrm>
        </p:grpSpPr>
        <p:sp>
          <p:nvSpPr>
            <p:cNvPr id="43" name="Line 70"/>
            <p:cNvSpPr>
              <a:spLocks noChangeShapeType="1"/>
            </p:cNvSpPr>
            <p:nvPr/>
          </p:nvSpPr>
          <p:spPr bwMode="auto">
            <a:xfrm flipV="1">
              <a:off x="2832" y="1536"/>
              <a:ext cx="0" cy="336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Text Box 71"/>
            <p:cNvSpPr txBox="1">
              <a:spLocks noChangeArrowheads="1"/>
            </p:cNvSpPr>
            <p:nvPr/>
          </p:nvSpPr>
          <p:spPr bwMode="auto">
            <a:xfrm>
              <a:off x="2832" y="1560"/>
              <a:ext cx="5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006600"/>
                  </a:solidFill>
                  <a:ea typeface="宋体" pitchFamily="2" charset="-122"/>
                </a:rPr>
                <a:t>high</a:t>
              </a:r>
              <a:endParaRPr lang="en-US" altLang="zh-CN" dirty="0">
                <a:ea typeface="宋体" pitchFamily="2" charset="-122"/>
              </a:endParaRPr>
            </a:p>
          </p:txBody>
        </p:sp>
      </p:grpSp>
      <p:sp>
        <p:nvSpPr>
          <p:cNvPr id="45" name="TextBox 1"/>
          <p:cNvSpPr txBox="1"/>
          <p:nvPr/>
        </p:nvSpPr>
        <p:spPr>
          <a:xfrm>
            <a:off x="1660525" y="1916832"/>
            <a:ext cx="688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1       2       3       4       5       6       7      8        9      10</a:t>
            </a:r>
            <a:endParaRPr lang="zh-CN" altLang="en-US" sz="2400" dirty="0"/>
          </a:p>
        </p:txBody>
      </p:sp>
      <p:sp>
        <p:nvSpPr>
          <p:cNvPr id="46" name="矩形 45"/>
          <p:cNvSpPr/>
          <p:nvPr/>
        </p:nvSpPr>
        <p:spPr>
          <a:xfrm>
            <a:off x="2925302" y="5769725"/>
            <a:ext cx="30524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 smtClean="0">
                <a:solidFill>
                  <a:srgbClr val="006600"/>
                </a:solidFill>
                <a:ea typeface="宋体" pitchFamily="2" charset="-122"/>
              </a:rPr>
              <a:t>插入位置：</a:t>
            </a:r>
            <a:r>
              <a:rPr lang="en-US" altLang="zh-CN" dirty="0" smtClean="0">
                <a:solidFill>
                  <a:srgbClr val="006600"/>
                </a:solidFill>
                <a:ea typeface="宋体" pitchFamily="2" charset="-122"/>
              </a:rPr>
              <a:t>high+1</a:t>
            </a: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7020999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utoUpdateAnimBg="0"/>
      <p:bldP spid="4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9EC1FB-5E93-4E35-942A-5EE126EF4377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512" y="35333"/>
            <a:ext cx="8784976" cy="698652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hlink"/>
                </a:solidFill>
              </a:rPr>
              <a:t>void </a:t>
            </a:r>
            <a:r>
              <a:rPr lang="en-US" altLang="zh-CN" dirty="0" err="1">
                <a:solidFill>
                  <a:schemeClr val="hlink"/>
                </a:solidFill>
              </a:rPr>
              <a:t>InsertionSort</a:t>
            </a:r>
            <a:r>
              <a:rPr lang="en-US" altLang="zh-CN" dirty="0"/>
              <a:t> </a:t>
            </a:r>
            <a:r>
              <a:rPr lang="en-US" altLang="zh-CN" dirty="0" smtClean="0"/>
              <a:t>   ( </a:t>
            </a:r>
            <a:r>
              <a:rPr lang="en-US" altLang="zh-CN" dirty="0" err="1"/>
              <a:t>SqList</a:t>
            </a:r>
            <a:r>
              <a:rPr lang="en-US" altLang="zh-CN" dirty="0"/>
              <a:t> &amp;L ) {</a:t>
            </a:r>
          </a:p>
          <a:p>
            <a:pPr eaLnBrk="1" hangingPunct="1"/>
            <a:r>
              <a:rPr lang="en-US" altLang="zh-CN" dirty="0"/>
              <a:t>  // </a:t>
            </a:r>
            <a:r>
              <a:rPr lang="zh-CN" altLang="en-US" dirty="0"/>
              <a:t>对顺序表 </a:t>
            </a:r>
            <a:r>
              <a:rPr lang="en-US" altLang="zh-CN" dirty="0"/>
              <a:t>L </a:t>
            </a:r>
            <a:r>
              <a:rPr lang="zh-CN" altLang="en-US" dirty="0"/>
              <a:t>作</a:t>
            </a:r>
            <a:r>
              <a:rPr lang="zh-CN" altLang="en-US" dirty="0" smtClean="0"/>
              <a:t>直接  插入排序</a:t>
            </a:r>
            <a:r>
              <a:rPr lang="zh-CN" altLang="en-US" dirty="0"/>
              <a:t>。</a:t>
            </a:r>
          </a:p>
          <a:p>
            <a:pPr eaLnBrk="1" hangingPunct="1"/>
            <a:r>
              <a:rPr lang="zh-CN" altLang="en-US" dirty="0">
                <a:solidFill>
                  <a:srgbClr val="0000FF"/>
                </a:solidFill>
              </a:rPr>
              <a:t>   </a:t>
            </a:r>
            <a:r>
              <a:rPr lang="en-US" altLang="zh-CN" dirty="0">
                <a:solidFill>
                  <a:srgbClr val="0000FF"/>
                </a:solidFill>
              </a:rPr>
              <a:t>for ( </a:t>
            </a:r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en-US" altLang="zh-CN" dirty="0">
                <a:solidFill>
                  <a:srgbClr val="0000FF"/>
                </a:solidFill>
              </a:rPr>
              <a:t>=2; </a:t>
            </a:r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en-US" altLang="zh-CN" dirty="0">
                <a:solidFill>
                  <a:srgbClr val="0000FF"/>
                </a:solidFill>
              </a:rPr>
              <a:t>&lt;=</a:t>
            </a:r>
            <a:r>
              <a:rPr lang="en-US" altLang="zh-CN" dirty="0" err="1">
                <a:solidFill>
                  <a:srgbClr val="0000FF"/>
                </a:solidFill>
              </a:rPr>
              <a:t>L.length</a:t>
            </a:r>
            <a:r>
              <a:rPr lang="en-US" altLang="zh-CN" dirty="0">
                <a:solidFill>
                  <a:srgbClr val="0000FF"/>
                </a:solidFill>
              </a:rPr>
              <a:t>; ++</a:t>
            </a:r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en-US" altLang="zh-CN" dirty="0">
                <a:solidFill>
                  <a:srgbClr val="0000FF"/>
                </a:solidFill>
              </a:rPr>
              <a:t> ) {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</a:p>
          <a:p>
            <a:pPr eaLnBrk="1" hangingPunct="1"/>
            <a:r>
              <a:rPr lang="en-US" altLang="zh-CN" dirty="0">
                <a:solidFill>
                  <a:schemeClr val="accent2"/>
                </a:solidFill>
              </a:rPr>
              <a:t>        </a:t>
            </a:r>
            <a:r>
              <a:rPr lang="en-US" altLang="zh-CN" dirty="0" err="1"/>
              <a:t>L.r</a:t>
            </a:r>
            <a:r>
              <a:rPr lang="en-US" altLang="zh-CN" dirty="0"/>
              <a:t>[0] = </a:t>
            </a:r>
            <a:r>
              <a:rPr lang="en-US" altLang="zh-CN" dirty="0" err="1"/>
              <a:t>L.r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];            // </a:t>
            </a:r>
            <a:r>
              <a:rPr lang="zh-CN" altLang="en-US" dirty="0"/>
              <a:t>复制为</a:t>
            </a:r>
            <a:r>
              <a:rPr lang="zh-CN" altLang="en-US" dirty="0" smtClean="0"/>
              <a:t>监视哨</a:t>
            </a:r>
            <a:endParaRPr lang="en-US" altLang="zh-CN" dirty="0" smtClean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>
                <a:solidFill>
                  <a:srgbClr val="990000"/>
                </a:solidFill>
              </a:rPr>
              <a:t>        </a:t>
            </a:r>
            <a:r>
              <a:rPr lang="en-US" altLang="zh-CN" dirty="0">
                <a:solidFill>
                  <a:srgbClr val="990000"/>
                </a:solidFill>
              </a:rPr>
              <a:t>for ( j=i-1; </a:t>
            </a:r>
            <a:r>
              <a:rPr lang="en-US" altLang="zh-CN" dirty="0" err="1">
                <a:solidFill>
                  <a:srgbClr val="990000"/>
                </a:solidFill>
              </a:rPr>
              <a:t>L.r</a:t>
            </a:r>
            <a:r>
              <a:rPr lang="en-US" altLang="zh-CN" dirty="0">
                <a:solidFill>
                  <a:srgbClr val="990000"/>
                </a:solidFill>
              </a:rPr>
              <a:t>[0].key &lt; </a:t>
            </a:r>
            <a:r>
              <a:rPr lang="en-US" altLang="zh-CN" dirty="0" err="1">
                <a:solidFill>
                  <a:srgbClr val="990000"/>
                </a:solidFill>
              </a:rPr>
              <a:t>L.r</a:t>
            </a:r>
            <a:r>
              <a:rPr lang="en-US" altLang="zh-CN" dirty="0">
                <a:solidFill>
                  <a:srgbClr val="990000"/>
                </a:solidFill>
              </a:rPr>
              <a:t>[j].key;  -- j )</a:t>
            </a:r>
          </a:p>
          <a:p>
            <a:pPr eaLnBrk="1" hangingPunct="1"/>
            <a:r>
              <a:rPr lang="en-US" altLang="zh-CN" dirty="0">
                <a:solidFill>
                  <a:srgbClr val="990000"/>
                </a:solidFill>
              </a:rPr>
              <a:t>                 </a:t>
            </a:r>
            <a:r>
              <a:rPr lang="en-US" altLang="zh-CN" dirty="0" err="1">
                <a:solidFill>
                  <a:srgbClr val="990000"/>
                </a:solidFill>
              </a:rPr>
              <a:t>L.r</a:t>
            </a:r>
            <a:r>
              <a:rPr lang="en-US" altLang="zh-CN" dirty="0">
                <a:solidFill>
                  <a:srgbClr val="990000"/>
                </a:solidFill>
              </a:rPr>
              <a:t>[j+1] = </a:t>
            </a:r>
            <a:r>
              <a:rPr lang="en-US" altLang="zh-CN" dirty="0" err="1">
                <a:solidFill>
                  <a:srgbClr val="990000"/>
                </a:solidFill>
              </a:rPr>
              <a:t>L.r</a:t>
            </a:r>
            <a:r>
              <a:rPr lang="en-US" altLang="zh-CN" dirty="0">
                <a:solidFill>
                  <a:srgbClr val="990000"/>
                </a:solidFill>
              </a:rPr>
              <a:t>[j];</a:t>
            </a:r>
            <a:r>
              <a:rPr lang="en-US" altLang="zh-CN" dirty="0"/>
              <a:t>        </a:t>
            </a:r>
            <a:r>
              <a:rPr lang="en-US" altLang="zh-CN" dirty="0">
                <a:solidFill>
                  <a:srgbClr val="990000"/>
                </a:solidFill>
              </a:rPr>
              <a:t>// </a:t>
            </a:r>
            <a:r>
              <a:rPr lang="zh-CN" altLang="en-US" dirty="0">
                <a:solidFill>
                  <a:srgbClr val="990000"/>
                </a:solidFill>
              </a:rPr>
              <a:t>查找并后移</a:t>
            </a:r>
          </a:p>
          <a:p>
            <a:pPr eaLnBrk="1" hangingPunct="1"/>
            <a:r>
              <a:rPr lang="zh-CN" altLang="en-US" dirty="0"/>
              <a:t>        </a:t>
            </a:r>
            <a:r>
              <a:rPr lang="en-US" altLang="zh-CN" dirty="0" err="1"/>
              <a:t>L.r</a:t>
            </a:r>
            <a:r>
              <a:rPr lang="en-US" altLang="zh-CN" dirty="0"/>
              <a:t>[j+1] = </a:t>
            </a:r>
            <a:r>
              <a:rPr lang="en-US" altLang="zh-CN" dirty="0" err="1"/>
              <a:t>L.r</a:t>
            </a:r>
            <a:r>
              <a:rPr lang="en-US" altLang="zh-CN" dirty="0"/>
              <a:t>[0];        // </a:t>
            </a:r>
            <a:r>
              <a:rPr lang="zh-CN" altLang="en-US" dirty="0"/>
              <a:t>插入到正确位置</a:t>
            </a:r>
          </a:p>
          <a:p>
            <a:pPr eaLnBrk="1" hangingPunct="1"/>
            <a:r>
              <a:rPr lang="zh-CN" altLang="en-US" dirty="0">
                <a:solidFill>
                  <a:srgbClr val="0000FF"/>
                </a:solidFill>
              </a:rPr>
              <a:t>    </a:t>
            </a:r>
            <a:r>
              <a:rPr lang="en-US" altLang="zh-CN" dirty="0">
                <a:solidFill>
                  <a:srgbClr val="0000FF"/>
                </a:solidFill>
              </a:rPr>
              <a:t>}</a:t>
            </a:r>
          </a:p>
          <a:p>
            <a:pPr eaLnBrk="1" hangingPunct="1"/>
            <a:r>
              <a:rPr lang="en-US" altLang="zh-CN" dirty="0">
                <a:solidFill>
                  <a:schemeClr val="hlink"/>
                </a:solidFill>
              </a:rPr>
              <a:t>} // </a:t>
            </a:r>
            <a:r>
              <a:rPr lang="en-US" altLang="zh-CN" dirty="0" err="1">
                <a:solidFill>
                  <a:schemeClr val="hlink"/>
                </a:solidFill>
              </a:rPr>
              <a:t>InsertSort</a:t>
            </a:r>
            <a:endParaRPr lang="en-US" altLang="zh-CN" dirty="0">
              <a:solidFill>
                <a:schemeClr val="hlink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1176" y="1844824"/>
            <a:ext cx="8507288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srgbClr val="000000"/>
                </a:solidFill>
              </a:rPr>
              <a:t>        low = 1; high = 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 – 1</a:t>
            </a:r>
            <a:r>
              <a:rPr lang="en-US" altLang="zh-CN" dirty="0" smtClean="0">
                <a:solidFill>
                  <a:srgbClr val="000000"/>
                </a:solidFill>
              </a:rPr>
              <a:t>; </a:t>
            </a:r>
            <a:r>
              <a:rPr lang="en-US" altLang="zh-CN" dirty="0" smtClean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折半查找</a:t>
            </a:r>
            <a:endParaRPr lang="en-US" altLang="zh-CN" dirty="0">
              <a:solidFill>
                <a:srgbClr val="FF0000"/>
              </a:solidFill>
            </a:endParaRPr>
          </a:p>
          <a:p>
            <a:pPr lvl="0"/>
            <a:r>
              <a:rPr lang="en-US" altLang="zh-CN" dirty="0">
                <a:solidFill>
                  <a:srgbClr val="000000"/>
                </a:solidFill>
              </a:rPr>
              <a:t>        while ( low &lt;= high) {</a:t>
            </a:r>
          </a:p>
          <a:p>
            <a:pPr lvl="0"/>
            <a:r>
              <a:rPr lang="en-US" altLang="zh-CN" dirty="0">
                <a:solidFill>
                  <a:srgbClr val="000000"/>
                </a:solidFill>
              </a:rPr>
              <a:t>                m = (</a:t>
            </a:r>
            <a:r>
              <a:rPr lang="en-US" altLang="zh-CN" dirty="0" err="1">
                <a:solidFill>
                  <a:srgbClr val="000000"/>
                </a:solidFill>
              </a:rPr>
              <a:t>low+high</a:t>
            </a:r>
            <a:r>
              <a:rPr lang="en-US" altLang="zh-CN" dirty="0">
                <a:solidFill>
                  <a:srgbClr val="000000"/>
                </a:solidFill>
              </a:rPr>
              <a:t>)/2;</a:t>
            </a:r>
          </a:p>
          <a:p>
            <a:pPr lvl="0"/>
            <a:r>
              <a:rPr lang="en-US" altLang="zh-CN" dirty="0">
                <a:solidFill>
                  <a:srgbClr val="000000"/>
                </a:solidFill>
              </a:rPr>
              <a:t>                if (LT(</a:t>
            </a:r>
            <a:r>
              <a:rPr lang="en-US" altLang="zh-CN" dirty="0" err="1">
                <a:solidFill>
                  <a:srgbClr val="000000"/>
                </a:solidFill>
              </a:rPr>
              <a:t>L.r</a:t>
            </a:r>
            <a:r>
              <a:rPr lang="en-US" altLang="zh-CN" dirty="0">
                <a:solidFill>
                  <a:srgbClr val="000000"/>
                </a:solidFill>
              </a:rPr>
              <a:t>[0].key, </a:t>
            </a:r>
            <a:r>
              <a:rPr lang="en-US" altLang="zh-CN" dirty="0" err="1">
                <a:solidFill>
                  <a:srgbClr val="000000"/>
                </a:solidFill>
              </a:rPr>
              <a:t>L.r</a:t>
            </a:r>
            <a:r>
              <a:rPr lang="en-US" altLang="zh-CN" dirty="0">
                <a:solidFill>
                  <a:srgbClr val="000000"/>
                </a:solidFill>
              </a:rPr>
              <a:t>[m].key) high = m-1;</a:t>
            </a:r>
          </a:p>
          <a:p>
            <a:pPr lvl="0"/>
            <a:r>
              <a:rPr lang="en-US" altLang="zh-CN" dirty="0">
                <a:solidFill>
                  <a:srgbClr val="000000"/>
                </a:solidFill>
              </a:rPr>
              <a:t>                else low = m+1;</a:t>
            </a:r>
          </a:p>
          <a:p>
            <a:pPr lvl="0"/>
            <a:r>
              <a:rPr lang="en-US" altLang="zh-CN" dirty="0">
                <a:solidFill>
                  <a:srgbClr val="000000"/>
                </a:solidFill>
              </a:rPr>
              <a:t>        }//while( low &lt;= high)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1176" y="4653136"/>
            <a:ext cx="8507288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990000"/>
                </a:solidFill>
              </a:rPr>
              <a:t>        </a:t>
            </a:r>
            <a:r>
              <a:rPr lang="en-US" altLang="zh-CN" dirty="0">
                <a:solidFill>
                  <a:srgbClr val="990000"/>
                </a:solidFill>
              </a:rPr>
              <a:t>for ( j=i-1; j&gt;=high+1;  -- j </a:t>
            </a:r>
            <a:r>
              <a:rPr lang="en-US" altLang="zh-CN" dirty="0" smtClean="0">
                <a:solidFill>
                  <a:srgbClr val="990000"/>
                </a:solidFill>
              </a:rPr>
              <a:t>)</a:t>
            </a:r>
            <a:r>
              <a:rPr lang="en-US" altLang="zh-CN" dirty="0">
                <a:solidFill>
                  <a:srgbClr val="990000"/>
                </a:solidFill>
              </a:rPr>
              <a:t>// </a:t>
            </a:r>
            <a:r>
              <a:rPr lang="zh-CN" altLang="en-US" dirty="0">
                <a:solidFill>
                  <a:srgbClr val="990000"/>
                </a:solidFill>
              </a:rPr>
              <a:t>后移</a:t>
            </a:r>
            <a:endParaRPr lang="en-US" altLang="zh-CN" dirty="0">
              <a:solidFill>
                <a:srgbClr val="990000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990000"/>
                </a:solidFill>
              </a:rPr>
              <a:t>                 </a:t>
            </a:r>
            <a:r>
              <a:rPr lang="en-US" altLang="zh-CN" dirty="0" err="1">
                <a:solidFill>
                  <a:srgbClr val="990000"/>
                </a:solidFill>
              </a:rPr>
              <a:t>L.r</a:t>
            </a:r>
            <a:r>
              <a:rPr lang="en-US" altLang="zh-CN" dirty="0">
                <a:solidFill>
                  <a:srgbClr val="990000"/>
                </a:solidFill>
              </a:rPr>
              <a:t>[j+1] = </a:t>
            </a:r>
            <a:r>
              <a:rPr lang="en-US" altLang="zh-CN" dirty="0" err="1">
                <a:solidFill>
                  <a:srgbClr val="990000"/>
                </a:solidFill>
              </a:rPr>
              <a:t>L.r</a:t>
            </a:r>
            <a:r>
              <a:rPr lang="en-US" altLang="zh-CN" dirty="0">
                <a:solidFill>
                  <a:srgbClr val="990000"/>
                </a:solidFill>
              </a:rPr>
              <a:t>[j];</a:t>
            </a:r>
            <a:r>
              <a:rPr lang="en-US" altLang="zh-CN" dirty="0"/>
              <a:t>        </a:t>
            </a:r>
            <a:endParaRPr lang="zh-CN" altLang="en-US" dirty="0">
              <a:solidFill>
                <a:srgbClr val="990000"/>
              </a:solidFill>
            </a:endParaRPr>
          </a:p>
          <a:p>
            <a:pPr eaLnBrk="1" hangingPunct="1"/>
            <a:r>
              <a:rPr lang="zh-CN" altLang="en-US" dirty="0"/>
              <a:t>        </a:t>
            </a:r>
            <a:r>
              <a:rPr lang="en-US" altLang="zh-CN" dirty="0" err="1"/>
              <a:t>L.r</a:t>
            </a:r>
            <a:r>
              <a:rPr lang="en-US" altLang="zh-CN" dirty="0"/>
              <a:t>[high+1] = </a:t>
            </a:r>
            <a:r>
              <a:rPr lang="en-US" altLang="zh-CN" dirty="0" err="1"/>
              <a:t>L.r</a:t>
            </a:r>
            <a:r>
              <a:rPr lang="en-US" altLang="zh-CN" dirty="0"/>
              <a:t>[0];        // </a:t>
            </a:r>
            <a:r>
              <a:rPr lang="zh-CN" altLang="en-US" dirty="0"/>
              <a:t>插入到正确位置</a:t>
            </a:r>
          </a:p>
        </p:txBody>
      </p:sp>
      <p:sp>
        <p:nvSpPr>
          <p:cNvPr id="9" name="矩形 8"/>
          <p:cNvSpPr/>
          <p:nvPr/>
        </p:nvSpPr>
        <p:spPr>
          <a:xfrm>
            <a:off x="899592" y="46203"/>
            <a:ext cx="247856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hlink"/>
                </a:solidFill>
              </a:rPr>
              <a:t>BInsertionSort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925147" y="438469"/>
            <a:ext cx="90601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 smtClean="0"/>
              <a:t>折半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364507" y="6171197"/>
            <a:ext cx="3188693" cy="52322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/>
              <a:t>时间复杂度为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4894796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7" grpId="0" build="p" animBg="1"/>
      <p:bldP spid="8" grpId="0" build="p" animBg="1"/>
      <p:bldP spid="9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9EC1FB-5E93-4E35-942A-5EE126EF4377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93628" y="260648"/>
            <a:ext cx="8449319" cy="6555641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hlink"/>
                </a:solidFill>
              </a:rPr>
              <a:t>void </a:t>
            </a:r>
            <a:r>
              <a:rPr lang="en-US" altLang="zh-CN" dirty="0" err="1" smtClean="0">
                <a:solidFill>
                  <a:schemeClr val="hlink"/>
                </a:solidFill>
              </a:rPr>
              <a:t>BInsertionSort</a:t>
            </a:r>
            <a:r>
              <a:rPr lang="en-US" altLang="zh-CN" dirty="0" smtClean="0"/>
              <a:t> </a:t>
            </a:r>
            <a:r>
              <a:rPr lang="en-US" altLang="zh-CN" dirty="0"/>
              <a:t>( </a:t>
            </a:r>
            <a:r>
              <a:rPr lang="en-US" altLang="zh-CN" dirty="0" err="1"/>
              <a:t>SqList</a:t>
            </a:r>
            <a:r>
              <a:rPr lang="en-US" altLang="zh-CN" dirty="0"/>
              <a:t> &amp;L ) {</a:t>
            </a:r>
          </a:p>
          <a:p>
            <a:pPr eaLnBrk="1" hangingPunct="1"/>
            <a:r>
              <a:rPr lang="en-US" altLang="zh-CN" dirty="0"/>
              <a:t>  // </a:t>
            </a:r>
            <a:r>
              <a:rPr lang="zh-CN" altLang="en-US" dirty="0"/>
              <a:t>对顺序表 </a:t>
            </a:r>
            <a:r>
              <a:rPr lang="en-US" altLang="zh-CN" dirty="0"/>
              <a:t>L </a:t>
            </a:r>
            <a:r>
              <a:rPr lang="zh-CN" altLang="en-US" dirty="0" smtClean="0"/>
              <a:t>作</a:t>
            </a:r>
            <a:r>
              <a:rPr lang="zh-CN" altLang="en-US" dirty="0"/>
              <a:t>折半</a:t>
            </a:r>
            <a:r>
              <a:rPr lang="zh-CN" altLang="en-US" dirty="0" smtClean="0"/>
              <a:t>插入排序</a:t>
            </a:r>
            <a:r>
              <a:rPr lang="zh-CN" altLang="en-US" dirty="0"/>
              <a:t>。</a:t>
            </a:r>
          </a:p>
          <a:p>
            <a:pPr eaLnBrk="1" hangingPunct="1"/>
            <a:r>
              <a:rPr lang="zh-CN" altLang="en-US" dirty="0">
                <a:solidFill>
                  <a:srgbClr val="0000FF"/>
                </a:solidFill>
              </a:rPr>
              <a:t>   </a:t>
            </a:r>
            <a:r>
              <a:rPr lang="en-US" altLang="zh-CN" dirty="0">
                <a:solidFill>
                  <a:srgbClr val="0000FF"/>
                </a:solidFill>
              </a:rPr>
              <a:t>for ( </a:t>
            </a:r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en-US" altLang="zh-CN" dirty="0">
                <a:solidFill>
                  <a:srgbClr val="0000FF"/>
                </a:solidFill>
              </a:rPr>
              <a:t>=2; </a:t>
            </a:r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en-US" altLang="zh-CN" dirty="0">
                <a:solidFill>
                  <a:srgbClr val="0000FF"/>
                </a:solidFill>
              </a:rPr>
              <a:t>&lt;=</a:t>
            </a:r>
            <a:r>
              <a:rPr lang="en-US" altLang="zh-CN" dirty="0" err="1">
                <a:solidFill>
                  <a:srgbClr val="0000FF"/>
                </a:solidFill>
              </a:rPr>
              <a:t>L.length</a:t>
            </a:r>
            <a:r>
              <a:rPr lang="en-US" altLang="zh-CN" dirty="0">
                <a:solidFill>
                  <a:srgbClr val="0000FF"/>
                </a:solidFill>
              </a:rPr>
              <a:t>; ++</a:t>
            </a:r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en-US" altLang="zh-CN" dirty="0">
                <a:solidFill>
                  <a:srgbClr val="0000FF"/>
                </a:solidFill>
              </a:rPr>
              <a:t> ) {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</a:p>
          <a:p>
            <a:pPr eaLnBrk="1" hangingPunct="1"/>
            <a:r>
              <a:rPr lang="en-US" altLang="zh-CN" dirty="0">
                <a:solidFill>
                  <a:schemeClr val="accent2"/>
                </a:solidFill>
              </a:rPr>
              <a:t>        </a:t>
            </a:r>
            <a:r>
              <a:rPr lang="en-US" altLang="zh-CN" dirty="0" err="1"/>
              <a:t>L.r</a:t>
            </a:r>
            <a:r>
              <a:rPr lang="en-US" altLang="zh-CN" dirty="0"/>
              <a:t>[0] = </a:t>
            </a:r>
            <a:r>
              <a:rPr lang="en-US" altLang="zh-CN" dirty="0" err="1"/>
              <a:t>L.r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];            // </a:t>
            </a:r>
            <a:r>
              <a:rPr lang="zh-CN" altLang="en-US" dirty="0"/>
              <a:t>复制为</a:t>
            </a:r>
            <a:r>
              <a:rPr lang="zh-CN" altLang="en-US" dirty="0" smtClean="0"/>
              <a:t>监视哨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        low = 1; high =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– 1;//</a:t>
            </a:r>
            <a:r>
              <a:rPr lang="zh-CN" altLang="en-US" dirty="0" smtClean="0"/>
              <a:t>折半查找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        while ( low &lt;= high) {</a:t>
            </a:r>
          </a:p>
          <a:p>
            <a:pPr eaLnBrk="1" hangingPunct="1"/>
            <a:r>
              <a:rPr lang="en-US" altLang="zh-CN" dirty="0" smtClean="0"/>
              <a:t>                m = (</a:t>
            </a:r>
            <a:r>
              <a:rPr lang="en-US" altLang="zh-CN" dirty="0" err="1" smtClean="0"/>
              <a:t>low+high</a:t>
            </a:r>
            <a:r>
              <a:rPr lang="en-US" altLang="zh-CN" dirty="0" smtClean="0"/>
              <a:t>)/2;</a:t>
            </a:r>
          </a:p>
          <a:p>
            <a:pPr eaLnBrk="1" hangingPunct="1"/>
            <a:r>
              <a:rPr lang="en-US" altLang="zh-CN" dirty="0" smtClean="0"/>
              <a:t>                if (LT(</a:t>
            </a:r>
            <a:r>
              <a:rPr lang="en-US" altLang="zh-CN" dirty="0" err="1" smtClean="0"/>
              <a:t>L.r</a:t>
            </a:r>
            <a:r>
              <a:rPr lang="en-US" altLang="zh-CN" dirty="0" smtClean="0"/>
              <a:t>[0].key, </a:t>
            </a:r>
            <a:r>
              <a:rPr lang="en-US" altLang="zh-CN" dirty="0" err="1" smtClean="0"/>
              <a:t>L.r</a:t>
            </a:r>
            <a:r>
              <a:rPr lang="en-US" altLang="zh-CN" dirty="0" smtClean="0"/>
              <a:t>[m].key) high = m-1;</a:t>
            </a:r>
          </a:p>
          <a:p>
            <a:pPr eaLnBrk="1" hangingPunct="1"/>
            <a:r>
              <a:rPr lang="en-US" altLang="zh-CN" dirty="0" smtClean="0"/>
              <a:t>                else low = m+1;</a:t>
            </a:r>
          </a:p>
          <a:p>
            <a:pPr eaLnBrk="1" hangingPunct="1"/>
            <a:r>
              <a:rPr lang="en-US" altLang="zh-CN" dirty="0" smtClean="0"/>
              <a:t>        }//while( low &lt;= high)</a:t>
            </a:r>
            <a:endParaRPr lang="zh-CN" altLang="en-US" dirty="0" smtClean="0"/>
          </a:p>
          <a:p>
            <a:pPr eaLnBrk="1" hangingPunct="1"/>
            <a:r>
              <a:rPr lang="zh-CN" altLang="en-US" dirty="0" smtClean="0">
                <a:solidFill>
                  <a:srgbClr val="990000"/>
                </a:solidFill>
              </a:rPr>
              <a:t>        </a:t>
            </a:r>
            <a:r>
              <a:rPr lang="en-US" altLang="zh-CN" dirty="0">
                <a:solidFill>
                  <a:srgbClr val="990000"/>
                </a:solidFill>
              </a:rPr>
              <a:t>for ( j=i-1; </a:t>
            </a:r>
            <a:r>
              <a:rPr lang="en-US" altLang="zh-CN" dirty="0" smtClean="0">
                <a:solidFill>
                  <a:srgbClr val="990000"/>
                </a:solidFill>
              </a:rPr>
              <a:t>j&gt;=high+1;  </a:t>
            </a:r>
            <a:r>
              <a:rPr lang="en-US" altLang="zh-CN" dirty="0">
                <a:solidFill>
                  <a:srgbClr val="990000"/>
                </a:solidFill>
              </a:rPr>
              <a:t>-- j )</a:t>
            </a:r>
          </a:p>
          <a:p>
            <a:pPr eaLnBrk="1" hangingPunct="1"/>
            <a:r>
              <a:rPr lang="en-US" altLang="zh-CN" dirty="0">
                <a:solidFill>
                  <a:srgbClr val="990000"/>
                </a:solidFill>
              </a:rPr>
              <a:t>                 </a:t>
            </a:r>
            <a:r>
              <a:rPr lang="en-US" altLang="zh-CN" dirty="0" err="1">
                <a:solidFill>
                  <a:srgbClr val="990000"/>
                </a:solidFill>
              </a:rPr>
              <a:t>L.r</a:t>
            </a:r>
            <a:r>
              <a:rPr lang="en-US" altLang="zh-CN" dirty="0">
                <a:solidFill>
                  <a:srgbClr val="990000"/>
                </a:solidFill>
              </a:rPr>
              <a:t>[j+1] = </a:t>
            </a:r>
            <a:r>
              <a:rPr lang="en-US" altLang="zh-CN" dirty="0" err="1">
                <a:solidFill>
                  <a:srgbClr val="990000"/>
                </a:solidFill>
              </a:rPr>
              <a:t>L.r</a:t>
            </a:r>
            <a:r>
              <a:rPr lang="en-US" altLang="zh-CN" dirty="0">
                <a:solidFill>
                  <a:srgbClr val="990000"/>
                </a:solidFill>
              </a:rPr>
              <a:t>[j];</a:t>
            </a:r>
            <a:r>
              <a:rPr lang="en-US" altLang="zh-CN" dirty="0"/>
              <a:t>        </a:t>
            </a:r>
            <a:r>
              <a:rPr lang="en-US" altLang="zh-CN" dirty="0">
                <a:solidFill>
                  <a:srgbClr val="990000"/>
                </a:solidFill>
              </a:rPr>
              <a:t>// </a:t>
            </a:r>
            <a:r>
              <a:rPr lang="zh-CN" altLang="en-US" dirty="0" smtClean="0">
                <a:solidFill>
                  <a:srgbClr val="990000"/>
                </a:solidFill>
              </a:rPr>
              <a:t>后</a:t>
            </a:r>
            <a:r>
              <a:rPr lang="zh-CN" altLang="en-US" dirty="0">
                <a:solidFill>
                  <a:srgbClr val="990000"/>
                </a:solidFill>
              </a:rPr>
              <a:t>移</a:t>
            </a:r>
          </a:p>
          <a:p>
            <a:pPr eaLnBrk="1" hangingPunct="1"/>
            <a:r>
              <a:rPr lang="zh-CN" altLang="en-US" dirty="0"/>
              <a:t>        </a:t>
            </a:r>
            <a:r>
              <a:rPr lang="en-US" altLang="zh-CN" dirty="0" err="1" smtClean="0"/>
              <a:t>L.r</a:t>
            </a:r>
            <a:r>
              <a:rPr lang="en-US" altLang="zh-CN" dirty="0" smtClean="0"/>
              <a:t>[high+1</a:t>
            </a:r>
            <a:r>
              <a:rPr lang="en-US" altLang="zh-CN" dirty="0"/>
              <a:t>] = </a:t>
            </a:r>
            <a:r>
              <a:rPr lang="en-US" altLang="zh-CN" dirty="0" err="1"/>
              <a:t>L.r</a:t>
            </a:r>
            <a:r>
              <a:rPr lang="en-US" altLang="zh-CN" dirty="0"/>
              <a:t>[0];        // </a:t>
            </a:r>
            <a:r>
              <a:rPr lang="zh-CN" altLang="en-US" dirty="0"/>
              <a:t>插入到正确位置</a:t>
            </a:r>
          </a:p>
          <a:p>
            <a:pPr eaLnBrk="1" hangingPunct="1"/>
            <a:r>
              <a:rPr lang="zh-CN" altLang="en-US" dirty="0">
                <a:solidFill>
                  <a:srgbClr val="0000FF"/>
                </a:solidFill>
              </a:rPr>
              <a:t>    </a:t>
            </a:r>
            <a:r>
              <a:rPr lang="en-US" altLang="zh-CN" dirty="0">
                <a:solidFill>
                  <a:srgbClr val="0000FF"/>
                </a:solidFill>
              </a:rPr>
              <a:t>}</a:t>
            </a:r>
          </a:p>
          <a:p>
            <a:pPr eaLnBrk="1" hangingPunct="1"/>
            <a:r>
              <a:rPr lang="en-US" altLang="zh-CN" dirty="0">
                <a:solidFill>
                  <a:schemeClr val="hlink"/>
                </a:solidFill>
              </a:rPr>
              <a:t>} // </a:t>
            </a:r>
            <a:r>
              <a:rPr lang="en-US" altLang="zh-CN" dirty="0" err="1" smtClean="0">
                <a:solidFill>
                  <a:schemeClr val="hlink"/>
                </a:solidFill>
              </a:rPr>
              <a:t>BInsertSort</a:t>
            </a:r>
            <a:endParaRPr lang="en-US" altLang="zh-CN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237472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FC4BF0-E8C8-4D35-95D1-802AD520F4A7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171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10.2.4 </a:t>
            </a:r>
            <a:r>
              <a:rPr lang="zh-CN" altLang="en-US" smtClean="0"/>
              <a:t>希尔排序</a:t>
            </a:r>
          </a:p>
        </p:txBody>
      </p:sp>
      <p:sp>
        <p:nvSpPr>
          <p:cNvPr id="2662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Shell’s sort </a:t>
            </a:r>
          </a:p>
          <a:p>
            <a:pPr eaLnBrk="1" hangingPunct="1"/>
            <a:r>
              <a:rPr lang="zh-CN" altLang="en-US" smtClean="0"/>
              <a:t>又称</a:t>
            </a:r>
            <a:r>
              <a:rPr lang="zh-CN" altLang="en-US" smtClean="0">
                <a:solidFill>
                  <a:srgbClr val="990000"/>
                </a:solidFill>
              </a:rPr>
              <a:t>缩小增量排序</a:t>
            </a:r>
            <a:r>
              <a:rPr lang="en-US" altLang="zh-CN" smtClean="0">
                <a:solidFill>
                  <a:srgbClr val="990000"/>
                </a:solidFill>
              </a:rPr>
              <a:t>(Diminishing Increment Sort)</a:t>
            </a:r>
          </a:p>
          <a:p>
            <a:pPr eaLnBrk="1" hangingPunct="1"/>
            <a:endParaRPr lang="en-US" altLang="zh-CN" smtClean="0">
              <a:solidFill>
                <a:srgbClr val="990000"/>
              </a:solidFill>
            </a:endParaRPr>
          </a:p>
          <a:p>
            <a:pPr eaLnBrk="1" hangingPunct="1"/>
            <a:r>
              <a:rPr lang="zh-CN" altLang="en-US" smtClean="0">
                <a:solidFill>
                  <a:srgbClr val="990000"/>
                </a:solidFill>
              </a:rPr>
              <a:t>基本思想</a:t>
            </a:r>
            <a:r>
              <a:rPr lang="zh-CN" altLang="en-US" smtClean="0"/>
              <a:t>：对待排记录序列先作“宏观”调整，再作“微观”调整。</a:t>
            </a:r>
          </a:p>
          <a:p>
            <a:pPr lvl="1" eaLnBrk="1" hangingPunct="1"/>
            <a:r>
              <a:rPr lang="en-US" altLang="zh-CN" smtClean="0"/>
              <a:t>1</a:t>
            </a:r>
            <a:r>
              <a:rPr lang="zh-CN" altLang="en-US" smtClean="0"/>
              <a:t>）  对数据分组，在各组内进行直接插入排序；</a:t>
            </a:r>
          </a:p>
          <a:p>
            <a:pPr lvl="1" eaLnBrk="1" hangingPunct="1"/>
            <a:r>
              <a:rPr lang="en-US" altLang="zh-CN" smtClean="0"/>
              <a:t>2</a:t>
            </a:r>
            <a:r>
              <a:rPr lang="zh-CN" altLang="en-US" smtClean="0"/>
              <a:t>）  作若干次使待排记录基本有序；</a:t>
            </a:r>
          </a:p>
          <a:p>
            <a:pPr lvl="1" eaLnBrk="1" hangingPunct="1"/>
            <a:r>
              <a:rPr lang="en-US" altLang="zh-CN" smtClean="0"/>
              <a:t>3</a:t>
            </a:r>
            <a:r>
              <a:rPr lang="zh-CN" altLang="en-US" smtClean="0"/>
              <a:t>）  对全部记录进行一次顺序插入排序；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89307D-EB52-4F91-B9E7-BDD0A60CF4F7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2765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分组的方式</a:t>
            </a:r>
          </a:p>
          <a:p>
            <a:pPr eaLnBrk="1" hangingPunct="1"/>
            <a:r>
              <a:rPr lang="zh-CN" altLang="en-US" smtClean="0"/>
              <a:t>将 </a:t>
            </a:r>
            <a:r>
              <a:rPr lang="en-US" altLang="zh-CN" smtClean="0"/>
              <a:t>n </a:t>
            </a:r>
            <a:r>
              <a:rPr lang="zh-CN" altLang="en-US" smtClean="0"/>
              <a:t>个记录分成 </a:t>
            </a:r>
            <a:r>
              <a:rPr lang="en-US" altLang="zh-CN" smtClean="0"/>
              <a:t>d </a:t>
            </a:r>
            <a:r>
              <a:rPr lang="zh-CN" altLang="en-US" smtClean="0"/>
              <a:t>个子序列：</a:t>
            </a:r>
          </a:p>
          <a:p>
            <a:pPr lvl="1" eaLnBrk="1" hangingPunct="1"/>
            <a:r>
              <a:rPr lang="zh-CN" altLang="en-US" smtClean="0"/>
              <a:t> </a:t>
            </a:r>
            <a:r>
              <a:rPr lang="en-US" altLang="zh-CN" smtClean="0"/>
              <a:t>{ R[1]</a:t>
            </a:r>
            <a:r>
              <a:rPr lang="zh-CN" altLang="en-US" smtClean="0"/>
              <a:t>，</a:t>
            </a:r>
            <a:r>
              <a:rPr lang="en-US" altLang="zh-CN" smtClean="0"/>
              <a:t>R[1+d]</a:t>
            </a:r>
            <a:r>
              <a:rPr lang="zh-CN" altLang="en-US" smtClean="0"/>
              <a:t>，</a:t>
            </a:r>
            <a:r>
              <a:rPr lang="en-US" altLang="zh-CN" smtClean="0"/>
              <a:t>R[1+2d]</a:t>
            </a:r>
            <a:r>
              <a:rPr lang="zh-CN" altLang="en-US" smtClean="0"/>
              <a:t>，</a:t>
            </a:r>
            <a:r>
              <a:rPr lang="en-US" altLang="zh-CN" smtClean="0"/>
              <a:t>…</a:t>
            </a:r>
            <a:r>
              <a:rPr lang="zh-CN" altLang="en-US" smtClean="0"/>
              <a:t>，</a:t>
            </a:r>
            <a:r>
              <a:rPr lang="en-US" altLang="zh-CN" smtClean="0"/>
              <a:t>R[1+kd] }</a:t>
            </a:r>
          </a:p>
          <a:p>
            <a:pPr lvl="1" eaLnBrk="1" hangingPunct="1"/>
            <a:r>
              <a:rPr lang="en-US" altLang="zh-CN" smtClean="0"/>
              <a:t> { R[2]</a:t>
            </a:r>
            <a:r>
              <a:rPr lang="zh-CN" altLang="en-US" smtClean="0"/>
              <a:t>，</a:t>
            </a:r>
            <a:r>
              <a:rPr lang="en-US" altLang="zh-CN" smtClean="0"/>
              <a:t>R[2+d]</a:t>
            </a:r>
            <a:r>
              <a:rPr lang="zh-CN" altLang="en-US" smtClean="0"/>
              <a:t>，</a:t>
            </a:r>
            <a:r>
              <a:rPr lang="en-US" altLang="zh-CN" smtClean="0"/>
              <a:t>R[2+2d]</a:t>
            </a:r>
            <a:r>
              <a:rPr lang="zh-CN" altLang="en-US" smtClean="0"/>
              <a:t>，</a:t>
            </a:r>
            <a:r>
              <a:rPr lang="en-US" altLang="zh-CN" smtClean="0"/>
              <a:t>…</a:t>
            </a:r>
            <a:r>
              <a:rPr lang="zh-CN" altLang="en-US" smtClean="0"/>
              <a:t>，</a:t>
            </a:r>
            <a:r>
              <a:rPr lang="en-US" altLang="zh-CN" smtClean="0"/>
              <a:t>R[2+kd] }</a:t>
            </a:r>
          </a:p>
          <a:p>
            <a:pPr lvl="1" eaLnBrk="1" hangingPunct="1"/>
            <a:r>
              <a:rPr lang="en-US" altLang="zh-CN" smtClean="0"/>
              <a:t>    …</a:t>
            </a:r>
          </a:p>
          <a:p>
            <a:pPr lvl="1" eaLnBrk="1" hangingPunct="1"/>
            <a:r>
              <a:rPr lang="en-US" altLang="zh-CN" smtClean="0"/>
              <a:t> { R[d]</a:t>
            </a:r>
            <a:r>
              <a:rPr lang="zh-CN" altLang="en-US" smtClean="0"/>
              <a:t>，</a:t>
            </a:r>
            <a:r>
              <a:rPr lang="en-US" altLang="zh-CN" smtClean="0"/>
              <a:t>R[2d]</a:t>
            </a:r>
            <a:r>
              <a:rPr lang="zh-CN" altLang="en-US" smtClean="0"/>
              <a:t>，</a:t>
            </a:r>
            <a:r>
              <a:rPr lang="en-US" altLang="zh-CN" smtClean="0"/>
              <a:t>R[3d]</a:t>
            </a:r>
            <a:r>
              <a:rPr lang="zh-CN" altLang="en-US" smtClean="0"/>
              <a:t>，</a:t>
            </a:r>
            <a:r>
              <a:rPr lang="en-US" altLang="zh-CN" smtClean="0"/>
              <a:t>…</a:t>
            </a:r>
            <a:r>
              <a:rPr lang="zh-CN" altLang="en-US" smtClean="0"/>
              <a:t>，</a:t>
            </a:r>
            <a:r>
              <a:rPr lang="en-US" altLang="zh-CN" smtClean="0"/>
              <a:t>R[kd]</a:t>
            </a:r>
            <a:r>
              <a:rPr lang="zh-CN" altLang="en-US" smtClean="0"/>
              <a:t>，</a:t>
            </a:r>
            <a:r>
              <a:rPr lang="en-US" altLang="zh-CN" smtClean="0"/>
              <a:t>R[(k+1)d] }</a:t>
            </a:r>
          </a:p>
          <a:p>
            <a:pPr eaLnBrk="1" hangingPunct="1"/>
            <a:r>
              <a:rPr lang="en-US" altLang="zh-CN" smtClean="0">
                <a:solidFill>
                  <a:srgbClr val="990000"/>
                </a:solidFill>
              </a:rPr>
              <a:t>d </a:t>
            </a:r>
            <a:r>
              <a:rPr lang="zh-CN" altLang="en-US" smtClean="0">
                <a:solidFill>
                  <a:srgbClr val="990000"/>
                </a:solidFill>
              </a:rPr>
              <a:t>称为增量，它的值在排序过程中从大到小逐渐缩小，直至最后一趟排序减为 </a:t>
            </a:r>
            <a:r>
              <a:rPr lang="en-US" altLang="zh-CN" smtClean="0">
                <a:solidFill>
                  <a:srgbClr val="990000"/>
                </a:solidFill>
              </a:rPr>
              <a:t>1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125B40-19AA-4727-86DD-FD2AD67F8917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3" name="Text Box 52"/>
          <p:cNvSpPr txBox="1">
            <a:spLocks noChangeArrowheads="1"/>
          </p:cNvSpPr>
          <p:nvPr/>
        </p:nvSpPr>
        <p:spPr bwMode="auto">
          <a:xfrm>
            <a:off x="785813" y="1333500"/>
            <a:ext cx="462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5042"/>
                </a:solidFill>
              </a:rPr>
              <a:t>第一趟希尔排序，设 </a:t>
            </a:r>
            <a:r>
              <a:rPr lang="en-US" altLang="zh-CN">
                <a:solidFill>
                  <a:srgbClr val="A50021"/>
                </a:solidFill>
              </a:rPr>
              <a:t>d =5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4" name="Text Box 54"/>
          <p:cNvSpPr txBox="1">
            <a:spLocks noChangeArrowheads="1"/>
          </p:cNvSpPr>
          <p:nvPr/>
        </p:nvSpPr>
        <p:spPr bwMode="auto">
          <a:xfrm>
            <a:off x="785813" y="3074988"/>
            <a:ext cx="462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5042"/>
                </a:solidFill>
              </a:rPr>
              <a:t>第二趟希尔排序，设 </a:t>
            </a:r>
            <a:r>
              <a:rPr lang="en-US" altLang="zh-CN">
                <a:solidFill>
                  <a:srgbClr val="A50021"/>
                </a:solidFill>
              </a:rPr>
              <a:t>d = 3</a:t>
            </a:r>
          </a:p>
        </p:txBody>
      </p:sp>
      <p:sp>
        <p:nvSpPr>
          <p:cNvPr id="5" name="Text Box 56"/>
          <p:cNvSpPr txBox="1">
            <a:spLocks noChangeArrowheads="1"/>
          </p:cNvSpPr>
          <p:nvPr/>
        </p:nvSpPr>
        <p:spPr bwMode="auto">
          <a:xfrm>
            <a:off x="785813" y="4672013"/>
            <a:ext cx="45513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5042"/>
                </a:solidFill>
              </a:rPr>
              <a:t>第三趟希尔排序，设 </a:t>
            </a:r>
            <a:r>
              <a:rPr lang="en-US" altLang="zh-CN">
                <a:solidFill>
                  <a:srgbClr val="A50021"/>
                </a:solidFill>
              </a:rPr>
              <a:t>d = 1</a:t>
            </a:r>
          </a:p>
        </p:txBody>
      </p:sp>
      <p:sp>
        <p:nvSpPr>
          <p:cNvPr id="28678" name="Text Box 62"/>
          <p:cNvSpPr txBox="1">
            <a:spLocks noChangeArrowheads="1"/>
          </p:cNvSpPr>
          <p:nvPr/>
        </p:nvSpPr>
        <p:spPr bwMode="auto">
          <a:xfrm>
            <a:off x="179512" y="44624"/>
            <a:ext cx="1841971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11</a:t>
            </a:r>
            <a:r>
              <a:rPr lang="zh-CN" altLang="en-US" dirty="0"/>
              <a:t>个元素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85813" y="762000"/>
          <a:ext cx="7429499" cy="518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409"/>
                <a:gridCol w="675409"/>
                <a:gridCol w="675409"/>
                <a:gridCol w="675409"/>
                <a:gridCol w="675409"/>
                <a:gridCol w="675409"/>
                <a:gridCol w="675409"/>
                <a:gridCol w="675409"/>
                <a:gridCol w="675409"/>
                <a:gridCol w="675409"/>
                <a:gridCol w="675409"/>
              </a:tblGrid>
              <a:tr h="517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16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25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12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30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47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11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23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36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18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31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372662"/>
              </p:ext>
            </p:extLst>
          </p:nvPr>
        </p:nvGraphicFramePr>
        <p:xfrm>
          <a:off x="785813" y="1833563"/>
          <a:ext cx="7429499" cy="518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409"/>
                <a:gridCol w="675409"/>
                <a:gridCol w="675409"/>
                <a:gridCol w="675409"/>
                <a:gridCol w="675409"/>
                <a:gridCol w="675409"/>
                <a:gridCol w="675409"/>
                <a:gridCol w="675409"/>
                <a:gridCol w="675409"/>
                <a:gridCol w="675409"/>
                <a:gridCol w="675409"/>
              </a:tblGrid>
              <a:tr h="517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16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25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12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30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47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11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23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36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18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31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324843"/>
              </p:ext>
            </p:extLst>
          </p:nvPr>
        </p:nvGraphicFramePr>
        <p:xfrm>
          <a:off x="785813" y="3602038"/>
          <a:ext cx="7429499" cy="518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409"/>
                <a:gridCol w="675409"/>
                <a:gridCol w="675409"/>
                <a:gridCol w="675409"/>
                <a:gridCol w="675409"/>
                <a:gridCol w="675409"/>
                <a:gridCol w="675409"/>
                <a:gridCol w="675409"/>
                <a:gridCol w="675409"/>
                <a:gridCol w="675409"/>
                <a:gridCol w="675409"/>
              </a:tblGrid>
              <a:tr h="517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11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23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12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18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16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25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36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30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47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31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568182"/>
              </p:ext>
            </p:extLst>
          </p:nvPr>
        </p:nvGraphicFramePr>
        <p:xfrm>
          <a:off x="785813" y="4191000"/>
          <a:ext cx="7429499" cy="518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409"/>
                <a:gridCol w="675409"/>
                <a:gridCol w="675409"/>
                <a:gridCol w="675409"/>
                <a:gridCol w="675409"/>
                <a:gridCol w="675409"/>
                <a:gridCol w="675409"/>
                <a:gridCol w="675409"/>
                <a:gridCol w="675409"/>
                <a:gridCol w="675409"/>
                <a:gridCol w="675409"/>
              </a:tblGrid>
              <a:tr h="517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18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12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11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23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16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25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31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30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47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36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760001"/>
              </p:ext>
            </p:extLst>
          </p:nvPr>
        </p:nvGraphicFramePr>
        <p:xfrm>
          <a:off x="785813" y="5191125"/>
          <a:ext cx="7429499" cy="518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409"/>
                <a:gridCol w="675409"/>
                <a:gridCol w="675409"/>
                <a:gridCol w="675409"/>
                <a:gridCol w="675409"/>
                <a:gridCol w="675409"/>
                <a:gridCol w="675409"/>
                <a:gridCol w="675409"/>
                <a:gridCol w="675409"/>
                <a:gridCol w="675409"/>
                <a:gridCol w="675409"/>
              </a:tblGrid>
              <a:tr h="517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18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12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11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23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16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25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31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30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47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36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161359"/>
              </p:ext>
            </p:extLst>
          </p:nvPr>
        </p:nvGraphicFramePr>
        <p:xfrm>
          <a:off x="785813" y="5762625"/>
          <a:ext cx="7429499" cy="518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409"/>
                <a:gridCol w="675409"/>
                <a:gridCol w="675409"/>
                <a:gridCol w="675409"/>
                <a:gridCol w="675409"/>
                <a:gridCol w="675409"/>
                <a:gridCol w="675409"/>
                <a:gridCol w="675409"/>
                <a:gridCol w="675409"/>
                <a:gridCol w="675409"/>
                <a:gridCol w="675409"/>
              </a:tblGrid>
              <a:tr h="517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11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12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16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18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23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25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30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31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36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47</a:t>
                      </a:r>
                      <a:endParaRPr lang="zh-CN" altLang="en-US" sz="28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39" marR="91439" marT="45664" marB="45664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971600" y="381533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1         2         3        4         5         6        7         8        9        10       11</a:t>
            </a:r>
            <a:endParaRPr lang="zh-CN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85813" y="2492896"/>
            <a:ext cx="673200" cy="5184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11</a:t>
            </a:r>
            <a:endParaRPr lang="zh-CN" altLang="en-US" b="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59013" y="2492896"/>
            <a:ext cx="673200" cy="5184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23</a:t>
            </a:r>
            <a:endParaRPr lang="zh-CN" altLang="en-US" b="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32213" y="2492896"/>
            <a:ext cx="673200" cy="518400"/>
          </a:xfrm>
          <a:prstGeom prst="rect">
            <a:avLst/>
          </a:prstGeom>
          <a:solidFill>
            <a:srgbClr val="CC99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12</a:t>
            </a:r>
            <a:endParaRPr lang="zh-CN" altLang="en-US" b="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05413" y="2492896"/>
            <a:ext cx="673200" cy="518400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9</a:t>
            </a:r>
            <a:endParaRPr lang="zh-CN" altLang="en-US" b="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91007" y="2492896"/>
            <a:ext cx="673200" cy="51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18</a:t>
            </a:r>
            <a:endParaRPr lang="zh-CN" altLang="en-US" b="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4207" y="2492896"/>
            <a:ext cx="673200" cy="5184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16</a:t>
            </a:r>
            <a:endParaRPr lang="zh-CN" altLang="en-US" b="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37407" y="2492896"/>
            <a:ext cx="673200" cy="5184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25</a:t>
            </a:r>
            <a:endParaRPr lang="zh-CN" altLang="en-US" b="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10607" y="2492896"/>
            <a:ext cx="673200" cy="518400"/>
          </a:xfrm>
          <a:prstGeom prst="rect">
            <a:avLst/>
          </a:prstGeom>
          <a:solidFill>
            <a:srgbClr val="CC99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36</a:t>
            </a:r>
            <a:endParaRPr lang="zh-CN" altLang="en-US" b="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87708" y="2492896"/>
            <a:ext cx="673200" cy="518400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30</a:t>
            </a:r>
            <a:endParaRPr lang="zh-CN" altLang="en-US" b="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60908" y="2492896"/>
            <a:ext cx="673200" cy="51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47</a:t>
            </a:r>
            <a:endParaRPr lang="zh-CN" altLang="en-US" b="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34108" y="2492896"/>
            <a:ext cx="673200" cy="5184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31</a:t>
            </a:r>
            <a:endParaRPr lang="zh-CN" altLang="en-US" b="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06E10D-7415-4034-AE71-0A43ED5B4A9C}" type="slidenum">
              <a:rPr lang="en-US" altLang="zh-CN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81922" name="Text Box 1026"/>
          <p:cNvSpPr txBox="1">
            <a:spLocks noChangeArrowheads="1"/>
          </p:cNvSpPr>
          <p:nvPr/>
        </p:nvSpPr>
        <p:spPr bwMode="auto">
          <a:xfrm>
            <a:off x="533400" y="1143000"/>
            <a:ext cx="8305800" cy="5232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int dlta[] = {5, 3, 1}; //</a:t>
            </a:r>
            <a:r>
              <a:rPr lang="zh-CN" altLang="en-US">
                <a:solidFill>
                  <a:srgbClr val="FF0000"/>
                </a:solidFill>
              </a:rPr>
              <a:t>增量序列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int t = 3; //</a:t>
            </a:r>
            <a:r>
              <a:rPr lang="zh-CN" altLang="en-US">
                <a:solidFill>
                  <a:srgbClr val="FF0000"/>
                </a:solidFill>
              </a:rPr>
              <a:t>增量数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rgbClr val="005042"/>
                </a:solidFill>
              </a:rPr>
              <a:t>void ShellSort (SqList &amp;L)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/>
              <a:t>{    // </a:t>
            </a:r>
            <a:r>
              <a:rPr lang="zh-CN" altLang="en-US"/>
              <a:t>增量为</a:t>
            </a:r>
            <a:r>
              <a:rPr lang="en-US" altLang="zh-CN"/>
              <a:t>dlta[]</a:t>
            </a:r>
            <a:r>
              <a:rPr lang="zh-CN" altLang="en-US"/>
              <a:t>的希尔排序</a:t>
            </a:r>
          </a:p>
          <a:p>
            <a:pPr eaLnBrk="1" hangingPunct="1">
              <a:lnSpc>
                <a:spcPct val="150000"/>
              </a:lnSpc>
            </a:pPr>
            <a:endParaRPr lang="zh-CN" altLang="en-US">
              <a:solidFill>
                <a:srgbClr val="005042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lang="zh-CN" altLang="en-US">
              <a:solidFill>
                <a:srgbClr val="005042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lang="zh-CN" altLang="en-US">
              <a:solidFill>
                <a:srgbClr val="005042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rgbClr val="005042"/>
                </a:solidFill>
              </a:rPr>
              <a:t>} // ShellSort</a:t>
            </a:r>
          </a:p>
        </p:txBody>
      </p:sp>
      <p:sp>
        <p:nvSpPr>
          <p:cNvPr id="81927" name="Rectangle 10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Shell’s sort</a:t>
            </a:r>
          </a:p>
        </p:txBody>
      </p:sp>
      <p:sp>
        <p:nvSpPr>
          <p:cNvPr id="81928" name="Rectangle 1032"/>
          <p:cNvSpPr>
            <a:spLocks noChangeArrowheads="1"/>
          </p:cNvSpPr>
          <p:nvPr/>
        </p:nvSpPr>
        <p:spPr bwMode="auto">
          <a:xfrm>
            <a:off x="990600" y="4038600"/>
            <a:ext cx="7315200" cy="1617663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/>
              <a:t>for (k=0; k&lt;t; </a:t>
            </a:r>
            <a:r>
              <a:rPr lang="en-US" altLang="zh-CN" dirty="0" smtClean="0"/>
              <a:t>++k)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/>
              <a:t>         </a:t>
            </a:r>
            <a:r>
              <a:rPr lang="en-US" altLang="zh-CN" dirty="0" err="1">
                <a:solidFill>
                  <a:srgbClr val="FF0000"/>
                </a:solidFill>
              </a:rPr>
              <a:t>ShellInsert</a:t>
            </a:r>
            <a:r>
              <a:rPr lang="en-US" altLang="zh-CN" dirty="0">
                <a:solidFill>
                  <a:srgbClr val="FF0000"/>
                </a:solidFill>
              </a:rPr>
              <a:t>(L, </a:t>
            </a:r>
            <a:r>
              <a:rPr lang="en-US" altLang="zh-CN" dirty="0" err="1">
                <a:solidFill>
                  <a:srgbClr val="FF0000"/>
                </a:solidFill>
              </a:rPr>
              <a:t>dlta</a:t>
            </a:r>
            <a:r>
              <a:rPr lang="en-US" altLang="zh-CN" dirty="0">
                <a:solidFill>
                  <a:srgbClr val="FF0000"/>
                </a:solidFill>
              </a:rPr>
              <a:t>[k]);  //</a:t>
            </a:r>
            <a:r>
              <a:rPr lang="zh-CN" altLang="en-US" dirty="0">
                <a:solidFill>
                  <a:srgbClr val="FF0000"/>
                </a:solidFill>
              </a:rPr>
              <a:t>一趟插入排序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8192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autoUpdateAnimBg="0"/>
      <p:bldP spid="81928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25A5C-6063-4971-82B2-B47C34B14345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85750" y="1143000"/>
            <a:ext cx="8763000" cy="52292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005042"/>
                </a:solidFill>
              </a:rPr>
              <a:t>void </a:t>
            </a:r>
            <a:r>
              <a:rPr lang="en-US" altLang="zh-CN" dirty="0" err="1">
                <a:solidFill>
                  <a:srgbClr val="005042"/>
                </a:solidFill>
              </a:rPr>
              <a:t>ShellInsert</a:t>
            </a:r>
            <a:r>
              <a:rPr lang="en-US" altLang="zh-CN" dirty="0">
                <a:solidFill>
                  <a:srgbClr val="005042"/>
                </a:solidFill>
              </a:rPr>
              <a:t> ( </a:t>
            </a:r>
            <a:r>
              <a:rPr lang="en-US" altLang="zh-CN" dirty="0" err="1">
                <a:solidFill>
                  <a:srgbClr val="005042"/>
                </a:solidFill>
              </a:rPr>
              <a:t>SqList</a:t>
            </a:r>
            <a:r>
              <a:rPr lang="en-US" altLang="zh-CN" dirty="0">
                <a:solidFill>
                  <a:srgbClr val="005042"/>
                </a:solidFill>
              </a:rPr>
              <a:t> &amp;L, </a:t>
            </a:r>
            <a:r>
              <a:rPr lang="en-US" altLang="zh-CN" dirty="0" err="1">
                <a:solidFill>
                  <a:srgbClr val="005042"/>
                </a:solidFill>
              </a:rPr>
              <a:t>int</a:t>
            </a:r>
            <a:r>
              <a:rPr lang="en-US" altLang="zh-CN" dirty="0">
                <a:solidFill>
                  <a:srgbClr val="005042"/>
                </a:solidFill>
              </a:rPr>
              <a:t> </a:t>
            </a:r>
            <a:r>
              <a:rPr lang="en-US" altLang="zh-CN" dirty="0" err="1">
                <a:solidFill>
                  <a:srgbClr val="005042"/>
                </a:solidFill>
              </a:rPr>
              <a:t>dk</a:t>
            </a:r>
            <a:r>
              <a:rPr lang="en-US" altLang="zh-CN" dirty="0">
                <a:solidFill>
                  <a:srgbClr val="005042"/>
                </a:solidFill>
              </a:rPr>
              <a:t> ) {</a:t>
            </a:r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en-US" altLang="zh-CN" dirty="0" err="1">
                <a:solidFill>
                  <a:srgbClr val="FF0000"/>
                </a:solidFill>
              </a:rPr>
              <a:t>dk</a:t>
            </a:r>
            <a:r>
              <a:rPr lang="zh-CN" altLang="en-US" dirty="0">
                <a:solidFill>
                  <a:srgbClr val="FF0000"/>
                </a:solidFill>
              </a:rPr>
              <a:t>为增量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005042"/>
                </a:solidFill>
              </a:rPr>
              <a:t>//</a:t>
            </a:r>
            <a:r>
              <a:rPr lang="zh-CN" altLang="en-US" dirty="0">
                <a:solidFill>
                  <a:srgbClr val="005042"/>
                </a:solidFill>
              </a:rPr>
              <a:t>一趟希尔插入排序（顺序插入排序）</a:t>
            </a:r>
            <a:endParaRPr lang="zh-CN" altLang="en-US" dirty="0">
              <a:solidFill>
                <a:srgbClr val="99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     </a:t>
            </a:r>
            <a:r>
              <a:rPr lang="en-US" altLang="zh-CN" dirty="0"/>
              <a:t>for ( </a:t>
            </a:r>
            <a:r>
              <a:rPr lang="en-US" altLang="zh-CN" dirty="0">
                <a:solidFill>
                  <a:srgbClr val="FF0000"/>
                </a:solidFill>
              </a:rPr>
              <a:t>i=dk+1</a:t>
            </a:r>
            <a:r>
              <a:rPr lang="en-US" altLang="zh-CN" dirty="0"/>
              <a:t>; i&lt;=</a:t>
            </a:r>
            <a:r>
              <a:rPr lang="en-US" altLang="zh-CN" dirty="0" err="1"/>
              <a:t>L.length</a:t>
            </a:r>
            <a:r>
              <a:rPr lang="en-US" altLang="zh-CN" dirty="0"/>
              <a:t>; ++i ) </a:t>
            </a:r>
            <a:r>
              <a:rPr lang="en-US" altLang="zh-CN" dirty="0" smtClean="0"/>
              <a:t>{ </a:t>
            </a:r>
          </a:p>
          <a:p>
            <a:pPr eaLnBrk="1" hangingPunct="1">
              <a:lnSpc>
                <a:spcPct val="120000"/>
              </a:lnSpc>
            </a:pP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/>
              <a:t>     }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>
                <a:solidFill>
                  <a:srgbClr val="005042"/>
                </a:solidFill>
              </a:rPr>
              <a:t>} </a:t>
            </a:r>
            <a:r>
              <a:rPr lang="en-US" altLang="zh-CN" dirty="0">
                <a:solidFill>
                  <a:srgbClr val="005042"/>
                </a:solidFill>
              </a:rPr>
              <a:t>// </a:t>
            </a:r>
            <a:r>
              <a:rPr lang="en-US" altLang="zh-CN" dirty="0" err="1">
                <a:solidFill>
                  <a:srgbClr val="005042"/>
                </a:solidFill>
              </a:rPr>
              <a:t>ShellInsert</a:t>
            </a:r>
            <a:endParaRPr lang="en-US" altLang="zh-CN" dirty="0">
              <a:solidFill>
                <a:srgbClr val="005042"/>
              </a:solidFill>
            </a:endParaRP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Shell’s sort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971550" y="2963863"/>
            <a:ext cx="7920930" cy="2214562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dirty="0" err="1"/>
              <a:t>L.r</a:t>
            </a:r>
            <a:r>
              <a:rPr lang="en-US" altLang="zh-CN" dirty="0"/>
              <a:t>[0] = </a:t>
            </a:r>
            <a:r>
              <a:rPr lang="en-US" altLang="zh-CN" dirty="0" err="1"/>
              <a:t>L.r</a:t>
            </a:r>
            <a:r>
              <a:rPr lang="en-US" altLang="zh-CN" dirty="0"/>
              <a:t>[i];            // </a:t>
            </a:r>
            <a:r>
              <a:rPr lang="zh-CN" altLang="en-US" dirty="0"/>
              <a:t>暂存在</a:t>
            </a:r>
            <a:r>
              <a:rPr lang="en-US" altLang="zh-CN" dirty="0"/>
              <a:t>R[0]</a:t>
            </a:r>
          </a:p>
          <a:p>
            <a:pPr>
              <a:spcBef>
                <a:spcPct val="30000"/>
              </a:spcBef>
            </a:pPr>
            <a:r>
              <a:rPr lang="en-US" altLang="zh-CN" dirty="0"/>
              <a:t>for (</a:t>
            </a:r>
            <a:r>
              <a:rPr lang="en-US" altLang="zh-CN" dirty="0">
                <a:solidFill>
                  <a:srgbClr val="FF0000"/>
                </a:solidFill>
              </a:rPr>
              <a:t>j=i-</a:t>
            </a:r>
            <a:r>
              <a:rPr lang="en-US" altLang="zh-CN" dirty="0" err="1">
                <a:solidFill>
                  <a:srgbClr val="FF0000"/>
                </a:solidFill>
              </a:rPr>
              <a:t>dk</a:t>
            </a:r>
            <a:r>
              <a:rPr lang="en-US" altLang="zh-CN" dirty="0"/>
              <a:t>;  </a:t>
            </a:r>
            <a:r>
              <a:rPr lang="en-US" altLang="zh-CN" dirty="0">
                <a:solidFill>
                  <a:srgbClr val="FF0000"/>
                </a:solidFill>
              </a:rPr>
              <a:t>j&gt;0</a:t>
            </a:r>
            <a:r>
              <a:rPr lang="en-US" altLang="zh-CN" dirty="0"/>
              <a:t>&amp;&amp;(</a:t>
            </a:r>
            <a:r>
              <a:rPr lang="en-US" altLang="zh-CN" dirty="0" err="1"/>
              <a:t>L.r</a:t>
            </a:r>
            <a:r>
              <a:rPr lang="en-US" altLang="zh-CN" dirty="0"/>
              <a:t>[0].key&lt;</a:t>
            </a:r>
            <a:r>
              <a:rPr lang="en-US" altLang="zh-CN" dirty="0" err="1"/>
              <a:t>L.r</a:t>
            </a:r>
            <a:r>
              <a:rPr lang="en-US" altLang="zh-CN" dirty="0"/>
              <a:t>[j].key</a:t>
            </a:r>
            <a:r>
              <a:rPr lang="en-US" altLang="zh-CN" dirty="0" smtClean="0"/>
              <a:t>);  </a:t>
            </a:r>
            <a:r>
              <a:rPr lang="en-US" altLang="zh-CN" dirty="0" smtClean="0">
                <a:solidFill>
                  <a:srgbClr val="FF0000"/>
                </a:solidFill>
              </a:rPr>
              <a:t>j-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en-US" altLang="zh-CN" dirty="0" err="1">
                <a:solidFill>
                  <a:srgbClr val="FF0000"/>
                </a:solidFill>
              </a:rPr>
              <a:t>dk</a:t>
            </a:r>
            <a:r>
              <a:rPr lang="en-US" altLang="zh-CN" dirty="0"/>
              <a:t>)</a:t>
            </a:r>
          </a:p>
          <a:p>
            <a:pPr>
              <a:spcBef>
                <a:spcPct val="30000"/>
              </a:spcBef>
            </a:pPr>
            <a:r>
              <a:rPr lang="en-US" altLang="zh-CN" dirty="0"/>
              <a:t>              </a:t>
            </a:r>
            <a:r>
              <a:rPr lang="en-US" altLang="zh-CN" dirty="0" err="1"/>
              <a:t>L.r</a:t>
            </a:r>
            <a:r>
              <a:rPr lang="en-US" altLang="zh-CN" dirty="0"/>
              <a:t>[</a:t>
            </a:r>
            <a:r>
              <a:rPr lang="en-US" altLang="zh-CN" dirty="0" err="1">
                <a:solidFill>
                  <a:srgbClr val="FF0000"/>
                </a:solidFill>
              </a:rPr>
              <a:t>j+dk</a:t>
            </a:r>
            <a:r>
              <a:rPr lang="en-US" altLang="zh-CN" dirty="0"/>
              <a:t>] = </a:t>
            </a:r>
            <a:r>
              <a:rPr lang="en-US" altLang="zh-CN" dirty="0" err="1"/>
              <a:t>L.r</a:t>
            </a:r>
            <a:r>
              <a:rPr lang="en-US" altLang="zh-CN" dirty="0"/>
              <a:t>[j];  //</a:t>
            </a:r>
            <a:r>
              <a:rPr lang="zh-CN" altLang="en-US" dirty="0"/>
              <a:t>查找并后移</a:t>
            </a:r>
          </a:p>
          <a:p>
            <a:pPr>
              <a:spcBef>
                <a:spcPct val="30000"/>
              </a:spcBef>
            </a:pPr>
            <a:r>
              <a:rPr lang="en-US" altLang="zh-CN" dirty="0" err="1"/>
              <a:t>L.r</a:t>
            </a:r>
            <a:r>
              <a:rPr lang="en-US" altLang="zh-CN" dirty="0"/>
              <a:t>[</a:t>
            </a:r>
            <a:r>
              <a:rPr lang="en-US" altLang="zh-CN" dirty="0" err="1">
                <a:solidFill>
                  <a:srgbClr val="FF0000"/>
                </a:solidFill>
              </a:rPr>
              <a:t>j+dk</a:t>
            </a:r>
            <a:r>
              <a:rPr lang="en-US" altLang="zh-CN" dirty="0"/>
              <a:t>] = </a:t>
            </a:r>
            <a:r>
              <a:rPr lang="en-US" altLang="zh-CN" dirty="0" err="1"/>
              <a:t>L.r</a:t>
            </a:r>
            <a:r>
              <a:rPr lang="en-US" altLang="zh-CN" dirty="0"/>
              <a:t>[0];                // </a:t>
            </a:r>
            <a:r>
              <a:rPr lang="zh-CN" altLang="en-US" dirty="0"/>
              <a:t>插入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6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6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6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animBg="1" autoUpdateAnimBg="0"/>
      <p:bldP spid="25607" grpId="0" build="p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DBF889-42AB-408B-B59D-123A6461B8ED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10.3  </a:t>
            </a:r>
            <a:r>
              <a:rPr lang="zh-CN" altLang="en-US" dirty="0" smtClean="0"/>
              <a:t>选择排序</a:t>
            </a:r>
            <a:r>
              <a:rPr lang="en-US" altLang="zh-CN" dirty="0"/>
              <a:t>(Selection Sort)</a:t>
            </a:r>
            <a:endParaRPr lang="zh-CN" altLang="en-US" dirty="0" smtClean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10.3.1  </a:t>
            </a:r>
            <a:r>
              <a:rPr lang="zh-CN" altLang="en-US" dirty="0" smtClean="0"/>
              <a:t>简单选择排序</a:t>
            </a:r>
          </a:p>
          <a:p>
            <a:pPr eaLnBrk="1" hangingPunct="1"/>
            <a:endParaRPr lang="en-US" altLang="zh-CN" dirty="0" smtClean="0"/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654050" y="1905000"/>
            <a:ext cx="3613150" cy="685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dirty="0"/>
              <a:t>有序序列</a:t>
            </a:r>
            <a:r>
              <a:rPr lang="en-US" altLang="zh-CN" dirty="0"/>
              <a:t>R[1..i-1]</a:t>
            </a: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4267200" y="1905000"/>
            <a:ext cx="3854450" cy="685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无序序列 </a:t>
            </a:r>
            <a:r>
              <a:rPr lang="en-US" altLang="zh-CN"/>
              <a:t>R[i..n]</a:t>
            </a:r>
          </a:p>
        </p:txBody>
      </p:sp>
      <p:sp>
        <p:nvSpPr>
          <p:cNvPr id="176134" name="Text Box 6"/>
          <p:cNvSpPr txBox="1">
            <a:spLocks noChangeArrowheads="1"/>
          </p:cNvSpPr>
          <p:nvPr/>
        </p:nvSpPr>
        <p:spPr bwMode="auto">
          <a:xfrm>
            <a:off x="1019175" y="3276600"/>
            <a:ext cx="3095625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5000"/>
              </a:lnSpc>
            </a:pPr>
            <a:r>
              <a:rPr lang="en-US" altLang="zh-CN">
                <a:solidFill>
                  <a:srgbClr val="800000"/>
                </a:solidFill>
              </a:rPr>
              <a:t>  </a:t>
            </a:r>
            <a:r>
              <a:rPr lang="zh-CN" altLang="en-US">
                <a:solidFill>
                  <a:srgbClr val="800000"/>
                </a:solidFill>
              </a:rPr>
              <a:t>第 </a:t>
            </a:r>
            <a:r>
              <a:rPr lang="en-US" altLang="zh-CN">
                <a:solidFill>
                  <a:srgbClr val="800000"/>
                </a:solidFill>
              </a:rPr>
              <a:t>i </a:t>
            </a:r>
            <a:r>
              <a:rPr lang="zh-CN" altLang="en-US">
                <a:solidFill>
                  <a:srgbClr val="800000"/>
                </a:solidFill>
              </a:rPr>
              <a:t>趟</a:t>
            </a:r>
          </a:p>
          <a:p>
            <a:pPr algn="ctr" eaLnBrk="1" hangingPunct="1">
              <a:lnSpc>
                <a:spcPct val="105000"/>
              </a:lnSpc>
            </a:pPr>
            <a:r>
              <a:rPr lang="zh-CN" altLang="en-US">
                <a:solidFill>
                  <a:srgbClr val="800000"/>
                </a:solidFill>
              </a:rPr>
              <a:t>简单选择排序</a:t>
            </a:r>
            <a:endParaRPr lang="zh-CN" altLang="en-US"/>
          </a:p>
        </p:txBody>
      </p:sp>
      <p:sp>
        <p:nvSpPr>
          <p:cNvPr id="176135" name="Text Box 7"/>
          <p:cNvSpPr txBox="1">
            <a:spLocks noChangeArrowheads="1"/>
          </p:cNvSpPr>
          <p:nvPr/>
        </p:nvSpPr>
        <p:spPr bwMode="auto">
          <a:xfrm>
            <a:off x="4355976" y="2667000"/>
            <a:ext cx="3657600" cy="99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5000"/>
              </a:lnSpc>
            </a:pPr>
            <a:r>
              <a:rPr lang="zh-CN" altLang="en-US" dirty="0" smtClean="0">
                <a:solidFill>
                  <a:srgbClr val="0000FF"/>
                </a:solidFill>
              </a:rPr>
              <a:t>从中选出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en-US" dirty="0" smtClean="0">
                <a:solidFill>
                  <a:srgbClr val="0000FF"/>
                </a:solidFill>
              </a:rPr>
              <a:t>关键字最小的记录</a:t>
            </a:r>
            <a:r>
              <a:rPr lang="en-US" altLang="zh-CN" dirty="0" smtClean="0">
                <a:solidFill>
                  <a:srgbClr val="0000FF"/>
                </a:solidFill>
              </a:rPr>
              <a:t>R[j]</a:t>
            </a:r>
            <a:endParaRPr lang="zh-CN" altLang="en-US" dirty="0"/>
          </a:p>
        </p:txBody>
      </p:sp>
      <p:sp>
        <p:nvSpPr>
          <p:cNvPr id="176136" name="AutoShape 8"/>
          <p:cNvSpPr>
            <a:spLocks noChangeArrowheads="1"/>
          </p:cNvSpPr>
          <p:nvPr/>
        </p:nvSpPr>
        <p:spPr bwMode="auto">
          <a:xfrm>
            <a:off x="4267199" y="2590800"/>
            <a:ext cx="3863975" cy="1981200"/>
          </a:xfrm>
          <a:prstGeom prst="downArrowCallout">
            <a:avLst>
              <a:gd name="adj1" fmla="val 26923"/>
              <a:gd name="adj2" fmla="val 48157"/>
              <a:gd name="adj3" fmla="val 14861"/>
              <a:gd name="adj4" fmla="val 67949"/>
            </a:avLst>
          </a:prstGeom>
          <a:noFill/>
          <a:ln w="9525">
            <a:solidFill>
              <a:srgbClr val="00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37" name="Rectangle 9"/>
          <p:cNvSpPr>
            <a:spLocks noChangeArrowheads="1"/>
          </p:cNvSpPr>
          <p:nvPr/>
        </p:nvSpPr>
        <p:spPr bwMode="auto">
          <a:xfrm>
            <a:off x="609600" y="5486400"/>
            <a:ext cx="4114800" cy="685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有序序列</a:t>
            </a:r>
            <a:r>
              <a:rPr lang="en-US" altLang="zh-CN"/>
              <a:t>R[1..i]</a:t>
            </a:r>
          </a:p>
        </p:txBody>
      </p:sp>
      <p:sp>
        <p:nvSpPr>
          <p:cNvPr id="176138" name="Rectangle 10"/>
          <p:cNvSpPr>
            <a:spLocks noChangeArrowheads="1"/>
          </p:cNvSpPr>
          <p:nvPr/>
        </p:nvSpPr>
        <p:spPr bwMode="auto">
          <a:xfrm>
            <a:off x="4724400" y="5486400"/>
            <a:ext cx="3733800" cy="685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无序序列 </a:t>
            </a:r>
            <a:r>
              <a:rPr lang="en-US" altLang="zh-CN"/>
              <a:t>R[i+1..n]</a:t>
            </a:r>
          </a:p>
        </p:txBody>
      </p:sp>
      <p:sp>
        <p:nvSpPr>
          <p:cNvPr id="176139" name="Line 11"/>
          <p:cNvSpPr>
            <a:spLocks noChangeShapeType="1"/>
          </p:cNvSpPr>
          <p:nvPr/>
        </p:nvSpPr>
        <p:spPr bwMode="auto">
          <a:xfrm flipH="1">
            <a:off x="4495800" y="4572000"/>
            <a:ext cx="1676400" cy="914400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/>
            <a:tailEnd type="diamond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40" name="Line 12"/>
          <p:cNvSpPr>
            <a:spLocks noChangeShapeType="1"/>
          </p:cNvSpPr>
          <p:nvPr/>
        </p:nvSpPr>
        <p:spPr bwMode="auto">
          <a:xfrm flipH="1">
            <a:off x="4267198" y="3962400"/>
            <a:ext cx="2" cy="1524000"/>
          </a:xfrm>
          <a:prstGeom prst="line">
            <a:avLst/>
          </a:prstGeom>
          <a:noFill/>
          <a:ln w="9525" cap="rnd">
            <a:solidFill>
              <a:srgbClr val="009999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6" dur="5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6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76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2" grpId="0" animBg="1" autoUpdateAnimBg="0"/>
      <p:bldP spid="176133" grpId="0" animBg="1" autoUpdateAnimBg="0"/>
      <p:bldP spid="176134" grpId="0" autoUpdateAnimBg="0"/>
      <p:bldP spid="176135" grpId="0" autoUpdateAnimBg="0"/>
      <p:bldP spid="176136" grpId="0" animBg="1"/>
      <p:bldP spid="176137" grpId="0" animBg="1" autoUpdateAnimBg="0"/>
      <p:bldP spid="176138" grpId="0" animBg="1" autoUpdateAnimBg="0"/>
      <p:bldP spid="176139" grpId="0" animBg="1"/>
      <p:bldP spid="1761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0C934-D767-41C7-AD5B-1C6E05B12C97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15155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10.1  </a:t>
            </a:r>
            <a:r>
              <a:rPr lang="zh-CN" altLang="en-US" smtClean="0"/>
              <a:t>概述</a:t>
            </a:r>
          </a:p>
        </p:txBody>
      </p:sp>
      <p:sp>
        <p:nvSpPr>
          <p:cNvPr id="10244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990000"/>
                </a:solidFill>
              </a:rPr>
              <a:t>什么是排序？</a:t>
            </a:r>
          </a:p>
          <a:p>
            <a:pPr eaLnBrk="1" hangingPunct="1"/>
            <a:r>
              <a:rPr kumimoji="1" lang="zh-CN" altLang="en-US" smtClean="0"/>
              <a:t>排序是计算机内经常进行的一种操作，其目的是将一组</a:t>
            </a:r>
            <a:r>
              <a:rPr kumimoji="1" lang="zh-CN" altLang="en-US" smtClean="0">
                <a:solidFill>
                  <a:srgbClr val="800080"/>
                </a:solidFill>
              </a:rPr>
              <a:t>“无序”的记录序列调整为“有序”</a:t>
            </a:r>
            <a:r>
              <a:rPr kumimoji="1" lang="zh-CN" altLang="en-US" smtClean="0"/>
              <a:t>的记录序列。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例如：</a:t>
            </a:r>
          </a:p>
          <a:p>
            <a:pPr eaLnBrk="1" hangingPunct="1"/>
            <a:r>
              <a:rPr lang="en-US" altLang="zh-CN" smtClean="0"/>
              <a:t>52, 49, 80, 36, 14, 58, 61, 23, 97, 75</a:t>
            </a:r>
          </a:p>
          <a:p>
            <a:pPr eaLnBrk="1" hangingPunct="1"/>
            <a:r>
              <a:rPr lang="en-US" altLang="zh-CN" smtClean="0"/>
              <a:t>14, 23, 36, 49, 52, 58, 61 ,75, 80, 97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35543-3C4E-414C-B2C8-17B1867B1CAA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204804" name="Rectangle 4"/>
          <p:cNvSpPr>
            <a:spLocks noChangeArrowheads="1"/>
          </p:cNvSpPr>
          <p:nvPr/>
        </p:nvSpPr>
        <p:spPr bwMode="auto">
          <a:xfrm>
            <a:off x="211138" y="405825"/>
            <a:ext cx="89328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32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      </a:t>
            </a: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[49 38 65 97 76 </a:t>
            </a:r>
            <a:r>
              <a:rPr lang="en-US" altLang="zh-CN" sz="32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13</a:t>
            </a: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 27 </a:t>
            </a:r>
            <a:r>
              <a:rPr lang="en-US" altLang="zh-CN" sz="3200" u="sng" dirty="0">
                <a:latin typeface="宋体" pitchFamily="2" charset="-122"/>
                <a:ea typeface="宋体" pitchFamily="2" charset="-122"/>
              </a:rPr>
              <a:t>49</a:t>
            </a:r>
            <a:r>
              <a:rPr lang="en-US" altLang="zh-CN" sz="3200" dirty="0" smtClean="0">
                <a:latin typeface="宋体" pitchFamily="2" charset="-122"/>
                <a:ea typeface="宋体" pitchFamily="2" charset="-122"/>
              </a:rPr>
              <a:t>]</a:t>
            </a:r>
            <a:endParaRPr lang="en-US" altLang="zh-CN" sz="32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6262" y="1471844"/>
            <a:ext cx="7056784" cy="442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30000"/>
              </a:spcBef>
            </a:pPr>
            <a:r>
              <a:rPr lang="en-US" altLang="zh-CN" sz="32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13[38 65 97 76 49 </a:t>
            </a:r>
            <a:r>
              <a:rPr lang="en-US" altLang="zh-CN" sz="32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27</a:t>
            </a:r>
            <a:r>
              <a:rPr lang="en-US" altLang="zh-CN" sz="32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3200" u="sng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49</a:t>
            </a:r>
            <a:r>
              <a:rPr lang="en-US" altLang="zh-CN" sz="32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</a:t>
            </a:r>
            <a:endParaRPr lang="en-US" altLang="zh-CN" sz="3200" u="sng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lvl="0">
              <a:spcBef>
                <a:spcPct val="30000"/>
              </a:spcBef>
            </a:pPr>
            <a:r>
              <a:rPr lang="en-US" altLang="zh-CN" sz="32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13 27[65 97 76 49 </a:t>
            </a:r>
            <a:r>
              <a:rPr lang="en-US" altLang="zh-CN" sz="32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38</a:t>
            </a:r>
            <a:r>
              <a:rPr lang="en-US" altLang="zh-CN" sz="32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3200" u="sng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49</a:t>
            </a:r>
            <a:r>
              <a:rPr lang="en-US" altLang="zh-CN" sz="32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</a:t>
            </a:r>
          </a:p>
          <a:p>
            <a:pPr lvl="0">
              <a:spcBef>
                <a:spcPct val="30000"/>
              </a:spcBef>
            </a:pPr>
            <a:r>
              <a:rPr lang="en-US" altLang="zh-CN" sz="32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32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13 </a:t>
            </a:r>
            <a:r>
              <a:rPr lang="en-US" altLang="zh-CN" sz="32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27 </a:t>
            </a:r>
            <a:r>
              <a:rPr lang="en-US" altLang="zh-CN" sz="32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38[97 </a:t>
            </a:r>
            <a:r>
              <a:rPr lang="en-US" altLang="zh-CN" sz="32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76 </a:t>
            </a:r>
            <a:r>
              <a:rPr lang="en-US" altLang="zh-CN" sz="32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49</a:t>
            </a:r>
            <a:r>
              <a:rPr lang="en-US" altLang="zh-CN" sz="32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65 </a:t>
            </a:r>
            <a:r>
              <a:rPr lang="en-US" altLang="zh-CN" sz="3200" u="sng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49</a:t>
            </a:r>
            <a:r>
              <a:rPr lang="en-US" altLang="zh-CN" sz="32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</a:t>
            </a:r>
            <a:endParaRPr lang="en-US" altLang="zh-CN" sz="3200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lvl="0" eaLnBrk="0" hangingPunct="0">
              <a:spcBef>
                <a:spcPct val="30000"/>
              </a:spcBef>
            </a:pPr>
            <a:r>
              <a:rPr lang="en-US" altLang="zh-CN" sz="32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32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13 </a:t>
            </a:r>
            <a:r>
              <a:rPr lang="en-US" altLang="zh-CN" sz="32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27 38 </a:t>
            </a:r>
            <a:r>
              <a:rPr lang="en-US" altLang="zh-CN" sz="32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49[76 97 65 </a:t>
            </a:r>
            <a:r>
              <a:rPr lang="en-US" altLang="zh-CN" sz="3200" u="sng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49</a:t>
            </a:r>
            <a:r>
              <a:rPr lang="en-US" altLang="zh-CN" sz="32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</a:t>
            </a:r>
            <a:endParaRPr lang="en-US" altLang="zh-CN" sz="3200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lvl="0" eaLnBrk="0" hangingPunct="0">
              <a:spcBef>
                <a:spcPct val="30000"/>
              </a:spcBef>
            </a:pPr>
            <a:r>
              <a:rPr lang="en-US" altLang="zh-CN" sz="32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32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13 </a:t>
            </a:r>
            <a:r>
              <a:rPr lang="en-US" altLang="zh-CN" sz="32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27 38 49 </a:t>
            </a:r>
            <a:r>
              <a:rPr lang="en-US" altLang="zh-CN" sz="3200" u="sng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49</a:t>
            </a:r>
            <a:r>
              <a:rPr lang="en-US" altLang="zh-CN" sz="32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[97 </a:t>
            </a:r>
            <a:r>
              <a:rPr lang="en-US" altLang="zh-CN" sz="32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65</a:t>
            </a:r>
            <a:r>
              <a:rPr lang="en-US" altLang="zh-CN" sz="32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76]</a:t>
            </a:r>
            <a:endParaRPr lang="en-US" altLang="zh-CN" sz="3200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lvl="0" eaLnBrk="0" hangingPunct="0">
              <a:spcBef>
                <a:spcPct val="30000"/>
              </a:spcBef>
            </a:pPr>
            <a:r>
              <a:rPr lang="en-US" altLang="zh-CN" sz="32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32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13 </a:t>
            </a:r>
            <a:r>
              <a:rPr lang="en-US" altLang="zh-CN" sz="32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27 38 49 </a:t>
            </a:r>
            <a:r>
              <a:rPr lang="en-US" altLang="zh-CN" sz="3200" u="sng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49</a:t>
            </a:r>
            <a:r>
              <a:rPr lang="en-US" altLang="zh-CN" sz="32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65[97 </a:t>
            </a:r>
            <a:r>
              <a:rPr lang="en-US" altLang="zh-CN" sz="32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76</a:t>
            </a:r>
            <a:r>
              <a:rPr lang="en-US" altLang="zh-CN" sz="32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</a:t>
            </a:r>
            <a:endParaRPr lang="en-US" altLang="zh-CN" sz="3200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lvl="0" eaLnBrk="0" hangingPunct="0">
              <a:spcBef>
                <a:spcPct val="30000"/>
              </a:spcBef>
            </a:pPr>
            <a:r>
              <a:rPr lang="en-US" altLang="zh-CN" sz="32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32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13 </a:t>
            </a:r>
            <a:r>
              <a:rPr lang="en-US" altLang="zh-CN" sz="32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27 38 49 </a:t>
            </a:r>
            <a:r>
              <a:rPr lang="en-US" altLang="zh-CN" sz="3200" u="sng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49</a:t>
            </a:r>
            <a:r>
              <a:rPr lang="en-US" altLang="zh-CN" sz="32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65 76 97</a:t>
            </a:r>
            <a:endParaRPr lang="zh-CN" altLang="en-US" sz="3200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939236" y="842228"/>
            <a:ext cx="3168352" cy="498540"/>
            <a:chOff x="1979712" y="826346"/>
            <a:chExt cx="3193141" cy="370406"/>
          </a:xfrm>
        </p:grpSpPr>
        <p:cxnSp>
          <p:nvCxnSpPr>
            <p:cNvPr id="6" name="直接连接符 5"/>
            <p:cNvCxnSpPr/>
            <p:nvPr/>
          </p:nvCxnSpPr>
          <p:spPr bwMode="auto">
            <a:xfrm>
              <a:off x="1979712" y="1196752"/>
              <a:ext cx="3168352" cy="0"/>
            </a:xfrm>
            <a:prstGeom prst="line">
              <a:avLst/>
            </a:prstGeom>
            <a:noFill/>
            <a:ln w="571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直接箭头连接符 7"/>
            <p:cNvCxnSpPr/>
            <p:nvPr/>
          </p:nvCxnSpPr>
          <p:spPr bwMode="auto">
            <a:xfrm flipV="1">
              <a:off x="1979712" y="836712"/>
              <a:ext cx="0" cy="360040"/>
            </a:xfrm>
            <a:prstGeom prst="straightConnector1">
              <a:avLst/>
            </a:prstGeom>
            <a:noFill/>
            <a:ln w="571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" name="直接箭头连接符 9"/>
            <p:cNvCxnSpPr/>
            <p:nvPr/>
          </p:nvCxnSpPr>
          <p:spPr bwMode="auto">
            <a:xfrm flipV="1">
              <a:off x="5172853" y="826346"/>
              <a:ext cx="0" cy="360040"/>
            </a:xfrm>
            <a:prstGeom prst="straightConnector1">
              <a:avLst/>
            </a:prstGeom>
            <a:noFill/>
            <a:ln w="571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2" name="矩形 1"/>
          <p:cNvSpPr/>
          <p:nvPr/>
        </p:nvSpPr>
        <p:spPr>
          <a:xfrm>
            <a:off x="1939236" y="5956016"/>
            <a:ext cx="4512774" cy="52322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简单选择</a:t>
            </a:r>
            <a:r>
              <a:rPr lang="zh-CN" altLang="en-US" dirty="0" smtClean="0">
                <a:solidFill>
                  <a:srgbClr val="FF0000"/>
                </a:solidFill>
              </a:rPr>
              <a:t>排序是不稳定的！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4" grpId="0"/>
      <p:bldP spid="3" grpId="0" build="p"/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913B5-0D8D-4C1D-BD6C-989735025DBF}" type="slidenum">
              <a:rPr lang="en-US" altLang="zh-CN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178178" name="Text Box 2"/>
          <p:cNvSpPr txBox="1">
            <a:spLocks noChangeArrowheads="1"/>
          </p:cNvSpPr>
          <p:nvPr/>
        </p:nvSpPr>
        <p:spPr bwMode="auto">
          <a:xfrm>
            <a:off x="457200" y="1066800"/>
            <a:ext cx="8229600" cy="48006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>
                <a:solidFill>
                  <a:schemeClr val="hlink"/>
                </a:solidFill>
              </a:rPr>
              <a:t>void SelectSort (Elem R[], int n )</a:t>
            </a:r>
            <a:r>
              <a:rPr lang="en-US" altLang="zh-CN"/>
              <a:t> 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/>
              <a:t>   // </a:t>
            </a:r>
            <a:r>
              <a:rPr lang="zh-CN" altLang="en-US"/>
              <a:t>对记录序列</a:t>
            </a:r>
            <a:r>
              <a:rPr lang="en-US" altLang="zh-CN"/>
              <a:t>R[1..n]</a:t>
            </a:r>
            <a:r>
              <a:rPr lang="zh-CN" altLang="en-US"/>
              <a:t>作简单选择排序。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/>
              <a:t>   </a:t>
            </a:r>
            <a:r>
              <a:rPr lang="en-US" altLang="zh-CN"/>
              <a:t>for (i=1; i&lt;n; ++i) 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/>
              <a:t>        // </a:t>
            </a:r>
            <a:r>
              <a:rPr lang="zh-CN" altLang="en-US"/>
              <a:t>选择第 </a:t>
            </a:r>
            <a:r>
              <a:rPr lang="en-US" altLang="zh-CN"/>
              <a:t>i </a:t>
            </a:r>
            <a:r>
              <a:rPr lang="zh-CN" altLang="en-US"/>
              <a:t>小的记录，并交换到位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>
                <a:solidFill>
                  <a:srgbClr val="990000"/>
                </a:solidFill>
              </a:rPr>
              <a:t>         </a:t>
            </a:r>
            <a:r>
              <a:rPr lang="en-US" altLang="zh-CN">
                <a:solidFill>
                  <a:srgbClr val="990000"/>
                </a:solidFill>
              </a:rPr>
              <a:t>j = SelectMinKey(R, i, n);</a:t>
            </a:r>
            <a:r>
              <a:rPr lang="en-US" altLang="zh-CN"/>
              <a:t>      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/>
              <a:t>                   // </a:t>
            </a:r>
            <a:r>
              <a:rPr lang="zh-CN" altLang="en-US"/>
              <a:t>在 </a:t>
            </a:r>
            <a:r>
              <a:rPr lang="en-US" altLang="zh-CN"/>
              <a:t>R[i..n] </a:t>
            </a:r>
            <a:r>
              <a:rPr lang="zh-CN" altLang="en-US"/>
              <a:t>中选择关键字最小的记录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>
                <a:solidFill>
                  <a:srgbClr val="840C26"/>
                </a:solidFill>
              </a:rPr>
              <a:t>         </a:t>
            </a:r>
            <a:r>
              <a:rPr lang="en-US" altLang="zh-CN">
                <a:solidFill>
                  <a:srgbClr val="840C26"/>
                </a:solidFill>
              </a:rPr>
              <a:t>if (i!=j)  R[i]←→R[j];</a:t>
            </a:r>
            <a:endParaRPr lang="en-US" altLang="zh-CN"/>
          </a:p>
          <a:p>
            <a:pPr eaLnBrk="1" hangingPunct="1">
              <a:lnSpc>
                <a:spcPct val="110000"/>
              </a:lnSpc>
            </a:pPr>
            <a:r>
              <a:rPr lang="en-US" altLang="zh-CN"/>
              <a:t>                   // </a:t>
            </a:r>
            <a:r>
              <a:rPr lang="zh-CN" altLang="en-US"/>
              <a:t>与第 </a:t>
            </a:r>
            <a:r>
              <a:rPr lang="en-US" altLang="zh-CN"/>
              <a:t>i </a:t>
            </a:r>
            <a:r>
              <a:rPr lang="zh-CN" altLang="en-US"/>
              <a:t>个记录交换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/>
              <a:t>  </a:t>
            </a:r>
            <a:r>
              <a:rPr lang="en-US" altLang="zh-CN"/>
              <a:t>}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/>
              <a:t>} </a:t>
            </a:r>
            <a:r>
              <a:rPr lang="en-US" altLang="zh-CN">
                <a:solidFill>
                  <a:schemeClr val="hlink"/>
                </a:solidFill>
              </a:rPr>
              <a:t>// SelectSort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7817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78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78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78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78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78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78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78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78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78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78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8" grpId="0" build="p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D1C20F-566C-4498-9D52-70FD7A4CFAF9}" type="slidenum">
              <a:rPr lang="en-US" altLang="zh-CN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17920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简单选择排序时间性能分析</a:t>
            </a:r>
          </a:p>
        </p:txBody>
      </p:sp>
      <p:sp>
        <p:nvSpPr>
          <p:cNvPr id="3077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对 </a:t>
            </a:r>
            <a:r>
              <a:rPr lang="en-US" altLang="zh-CN" smtClean="0"/>
              <a:t>n </a:t>
            </a:r>
            <a:r>
              <a:rPr lang="zh-CN" altLang="en-US" smtClean="0"/>
              <a:t>个记录进行简单选择排序：</a:t>
            </a:r>
          </a:p>
          <a:p>
            <a:pPr eaLnBrk="1" hangingPunct="1"/>
            <a:r>
              <a:rPr lang="zh-CN" altLang="en-US" smtClean="0"/>
              <a:t>关键字间的</a:t>
            </a:r>
            <a:r>
              <a:rPr lang="zh-CN" altLang="en-US" smtClean="0">
                <a:solidFill>
                  <a:srgbClr val="FF0000"/>
                </a:solidFill>
              </a:rPr>
              <a:t>比较次数</a:t>
            </a:r>
            <a:r>
              <a:rPr lang="zh-CN" altLang="en-US" smtClean="0"/>
              <a:t> 总计为</a:t>
            </a:r>
          </a:p>
        </p:txBody>
      </p:sp>
      <p:graphicFrame>
        <p:nvGraphicFramePr>
          <p:cNvPr id="1792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391668"/>
              </p:ext>
            </p:extLst>
          </p:nvPr>
        </p:nvGraphicFramePr>
        <p:xfrm>
          <a:off x="2051720" y="2492896"/>
          <a:ext cx="3429000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公式" r:id="rId3" imgW="1096200" imgH="369360" progId="Equation.3">
                  <p:embed/>
                </p:oleObj>
              </mc:Choice>
              <mc:Fallback>
                <p:oleObj name="公式" r:id="rId3" imgW="1096200" imgH="369360" progId="Equation.3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492896"/>
                        <a:ext cx="3429000" cy="118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07" name="Rectangle 7"/>
          <p:cNvSpPr>
            <a:spLocks noChangeArrowheads="1"/>
          </p:cNvSpPr>
          <p:nvPr/>
        </p:nvSpPr>
        <p:spPr bwMode="auto">
          <a:xfrm>
            <a:off x="350933" y="3851295"/>
            <a:ext cx="8367713" cy="2785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buClr>
                <a:srgbClr val="0000FF"/>
              </a:buClr>
              <a:buFont typeface="Wingdings" pitchFamily="2" charset="2"/>
              <a:buChar char="v"/>
            </a:pPr>
            <a:r>
              <a:rPr lang="zh-CN" altLang="en-US" dirty="0">
                <a:solidFill>
                  <a:srgbClr val="840C26"/>
                </a:solidFill>
              </a:rPr>
              <a:t>移动记录的</a:t>
            </a:r>
            <a:r>
              <a:rPr lang="zh-CN" altLang="en-US" dirty="0" smtClean="0">
                <a:solidFill>
                  <a:srgbClr val="840C26"/>
                </a:solidFill>
              </a:rPr>
              <a:t>次数</a:t>
            </a:r>
            <a:endParaRPr lang="en-US" altLang="zh-CN" dirty="0" smtClean="0"/>
          </a:p>
          <a:p>
            <a:pPr lvl="1">
              <a:lnSpc>
                <a:spcPct val="125000"/>
              </a:lnSpc>
              <a:buClr>
                <a:srgbClr val="0000FF"/>
              </a:buClr>
              <a:buFont typeface="Wingdings" pitchFamily="2" charset="2"/>
              <a:buChar char="v"/>
            </a:pPr>
            <a:r>
              <a:rPr lang="zh-CN" altLang="en-US" dirty="0" smtClean="0">
                <a:solidFill>
                  <a:srgbClr val="003366"/>
                </a:solidFill>
              </a:rPr>
              <a:t>最小值</a:t>
            </a:r>
            <a:r>
              <a:rPr lang="zh-CN" altLang="en-US" dirty="0">
                <a:solidFill>
                  <a:srgbClr val="003366"/>
                </a:solidFill>
              </a:rPr>
              <a:t>为 </a:t>
            </a:r>
            <a:r>
              <a:rPr lang="en-US" altLang="zh-CN" dirty="0">
                <a:solidFill>
                  <a:srgbClr val="003366"/>
                </a:solidFill>
              </a:rPr>
              <a:t>0,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最大值为</a:t>
            </a:r>
            <a:r>
              <a:rPr lang="en-US" altLang="zh-CN" dirty="0">
                <a:solidFill>
                  <a:srgbClr val="FF0000"/>
                </a:solidFill>
              </a:rPr>
              <a:t>3(n-1) 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</a:p>
          <a:p>
            <a:pPr>
              <a:lnSpc>
                <a:spcPct val="125000"/>
              </a:lnSpc>
              <a:buClr>
                <a:srgbClr val="0000FF"/>
              </a:buClr>
              <a:buFont typeface="Wingdings" pitchFamily="2" charset="2"/>
              <a:buChar char="v"/>
            </a:pPr>
            <a:r>
              <a:rPr lang="zh-CN" altLang="en-US" dirty="0">
                <a:solidFill>
                  <a:srgbClr val="FF0000"/>
                </a:solidFill>
              </a:rPr>
              <a:t>时间复杂度为</a:t>
            </a:r>
            <a:r>
              <a:rPr lang="en-US" altLang="zh-CN" dirty="0">
                <a:solidFill>
                  <a:srgbClr val="FF0000"/>
                </a:solidFill>
              </a:rPr>
              <a:t>O(n</a:t>
            </a:r>
            <a:r>
              <a:rPr lang="en-US" altLang="zh-CN" baseline="30000" dirty="0">
                <a:solidFill>
                  <a:srgbClr val="FF0000"/>
                </a:solidFill>
              </a:rPr>
              <a:t>2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25000"/>
              </a:lnSpc>
              <a:buClr>
                <a:srgbClr val="0000FF"/>
              </a:buClr>
              <a:buFont typeface="Wingdings" pitchFamily="2" charset="2"/>
              <a:buChar char="v"/>
            </a:pPr>
            <a:r>
              <a:rPr lang="zh-CN" altLang="en-US" dirty="0">
                <a:solidFill>
                  <a:srgbClr val="FF0000"/>
                </a:solidFill>
              </a:rPr>
              <a:t>如何减少比较次数</a:t>
            </a:r>
            <a:r>
              <a:rPr lang="zh-CN" altLang="en-US" dirty="0" smtClean="0">
                <a:solidFill>
                  <a:srgbClr val="FF0000"/>
                </a:solidFill>
              </a:rPr>
              <a:t>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lnSpc>
                <a:spcPct val="125000"/>
              </a:lnSpc>
              <a:buClr>
                <a:srgbClr val="0000FF"/>
              </a:buClr>
              <a:buFont typeface="Wingdings" pitchFamily="2" charset="2"/>
              <a:buChar char="v"/>
            </a:pPr>
            <a:r>
              <a:rPr lang="zh-CN" altLang="en-US" dirty="0" smtClean="0">
                <a:solidFill>
                  <a:srgbClr val="FF0000"/>
                </a:solidFill>
              </a:rPr>
              <a:t>利用之前比较的结果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9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9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9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9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9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9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9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9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9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9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7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B4525A-53B6-4A60-B30E-B86B745E3BAD}" type="slidenum">
              <a:rPr lang="en-US" altLang="zh-CN"/>
              <a:pPr>
                <a:defRPr/>
              </a:pPr>
              <a:t>33</a:t>
            </a:fld>
            <a:endParaRPr lang="en-US" altLang="zh-CN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971800" y="3854450"/>
            <a:ext cx="5151438" cy="2317750"/>
            <a:chOff x="1296" y="576"/>
            <a:chExt cx="3245" cy="1460"/>
          </a:xfrm>
        </p:grpSpPr>
        <p:sp>
          <p:nvSpPr>
            <p:cNvPr id="34868" name="Line 3"/>
            <p:cNvSpPr>
              <a:spLocks noChangeShapeType="1"/>
            </p:cNvSpPr>
            <p:nvPr/>
          </p:nvSpPr>
          <p:spPr bwMode="auto">
            <a:xfrm flipH="1">
              <a:off x="3822" y="1536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9" name="Line 4"/>
            <p:cNvSpPr>
              <a:spLocks noChangeShapeType="1"/>
            </p:cNvSpPr>
            <p:nvPr/>
          </p:nvSpPr>
          <p:spPr bwMode="auto">
            <a:xfrm flipV="1">
              <a:off x="2315" y="768"/>
              <a:ext cx="399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0" name="Line 5"/>
            <p:cNvSpPr>
              <a:spLocks noChangeShapeType="1"/>
            </p:cNvSpPr>
            <p:nvPr/>
          </p:nvSpPr>
          <p:spPr bwMode="auto">
            <a:xfrm>
              <a:off x="3113" y="816"/>
              <a:ext cx="35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1" name="Line 6"/>
            <p:cNvSpPr>
              <a:spLocks noChangeShapeType="1"/>
            </p:cNvSpPr>
            <p:nvPr/>
          </p:nvSpPr>
          <p:spPr bwMode="auto">
            <a:xfrm>
              <a:off x="3689" y="1104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2" name="Line 7"/>
            <p:cNvSpPr>
              <a:spLocks noChangeShapeType="1"/>
            </p:cNvSpPr>
            <p:nvPr/>
          </p:nvSpPr>
          <p:spPr bwMode="auto">
            <a:xfrm flipH="1">
              <a:off x="1562" y="1488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3" name="Line 8"/>
            <p:cNvSpPr>
              <a:spLocks noChangeShapeType="1"/>
            </p:cNvSpPr>
            <p:nvPr/>
          </p:nvSpPr>
          <p:spPr bwMode="auto">
            <a:xfrm flipH="1" flipV="1">
              <a:off x="1916" y="1536"/>
              <a:ext cx="89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4" name="Line 9"/>
            <p:cNvSpPr>
              <a:spLocks noChangeShapeType="1"/>
            </p:cNvSpPr>
            <p:nvPr/>
          </p:nvSpPr>
          <p:spPr bwMode="auto">
            <a:xfrm flipH="1">
              <a:off x="3246" y="1152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5" name="Line 10"/>
            <p:cNvSpPr>
              <a:spLocks noChangeShapeType="1"/>
            </p:cNvSpPr>
            <p:nvPr/>
          </p:nvSpPr>
          <p:spPr bwMode="auto">
            <a:xfrm>
              <a:off x="2271" y="1152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6" name="Line 11"/>
            <p:cNvSpPr>
              <a:spLocks noChangeShapeType="1"/>
            </p:cNvSpPr>
            <p:nvPr/>
          </p:nvSpPr>
          <p:spPr bwMode="auto">
            <a:xfrm flipH="1">
              <a:off x="1916" y="1104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7" name="Line 12"/>
            <p:cNvSpPr>
              <a:spLocks noChangeShapeType="1"/>
            </p:cNvSpPr>
            <p:nvPr/>
          </p:nvSpPr>
          <p:spPr bwMode="auto">
            <a:xfrm flipH="1">
              <a:off x="2404" y="1536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8" name="Oval 13"/>
            <p:cNvSpPr>
              <a:spLocks noChangeArrowheads="1"/>
            </p:cNvSpPr>
            <p:nvPr/>
          </p:nvSpPr>
          <p:spPr bwMode="auto">
            <a:xfrm>
              <a:off x="2751" y="624"/>
              <a:ext cx="350" cy="324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9" name="Text Box 14"/>
            <p:cNvSpPr txBox="1">
              <a:spLocks noChangeArrowheads="1"/>
            </p:cNvSpPr>
            <p:nvPr/>
          </p:nvSpPr>
          <p:spPr bwMode="auto">
            <a:xfrm>
              <a:off x="2688" y="576"/>
              <a:ext cx="49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sz="1200">
                  <a:latin typeface="隶书" pitchFamily="49" charset="-122"/>
                  <a:ea typeface="隶书" pitchFamily="49" charset="-122"/>
                </a:rPr>
                <a:t> </a:t>
              </a:r>
              <a:r>
                <a:rPr kumimoji="0" lang="en-US" altLang="zh-CN" sz="3200">
                  <a:solidFill>
                    <a:srgbClr val="CC3300"/>
                  </a:solidFill>
                  <a:latin typeface="黑体" pitchFamily="2" charset="-122"/>
                  <a:ea typeface="黑体" pitchFamily="2" charset="-122"/>
                </a:rPr>
                <a:t>27</a:t>
              </a:r>
            </a:p>
          </p:txBody>
        </p:sp>
        <p:sp>
          <p:nvSpPr>
            <p:cNvPr id="34880" name="Oval 15"/>
            <p:cNvSpPr>
              <a:spLocks noChangeArrowheads="1"/>
            </p:cNvSpPr>
            <p:nvPr/>
          </p:nvSpPr>
          <p:spPr bwMode="auto">
            <a:xfrm>
              <a:off x="3417" y="864"/>
              <a:ext cx="350" cy="325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1" name="Text Box 16"/>
            <p:cNvSpPr txBox="1">
              <a:spLocks noChangeArrowheads="1"/>
            </p:cNvSpPr>
            <p:nvPr/>
          </p:nvSpPr>
          <p:spPr bwMode="auto">
            <a:xfrm>
              <a:off x="3360" y="816"/>
              <a:ext cx="49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sz="1000">
                  <a:latin typeface="隶书" pitchFamily="49" charset="-122"/>
                  <a:ea typeface="隶书" pitchFamily="49" charset="-122"/>
                </a:rPr>
                <a:t> </a:t>
              </a:r>
              <a:r>
                <a:rPr kumimoji="0" lang="en-US" altLang="zh-CN" sz="3200">
                  <a:latin typeface="黑体" pitchFamily="2" charset="-122"/>
                  <a:ea typeface="黑体" pitchFamily="2" charset="-122"/>
                </a:rPr>
                <a:t>27</a:t>
              </a:r>
            </a:p>
          </p:txBody>
        </p:sp>
        <p:sp>
          <p:nvSpPr>
            <p:cNvPr id="34882" name="Oval 17"/>
            <p:cNvSpPr>
              <a:spLocks noChangeArrowheads="1"/>
            </p:cNvSpPr>
            <p:nvPr/>
          </p:nvSpPr>
          <p:spPr bwMode="auto">
            <a:xfrm>
              <a:off x="3814" y="1248"/>
              <a:ext cx="350" cy="324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3" name="Text Box 18"/>
            <p:cNvSpPr txBox="1">
              <a:spLocks noChangeArrowheads="1"/>
            </p:cNvSpPr>
            <p:nvPr/>
          </p:nvSpPr>
          <p:spPr bwMode="auto">
            <a:xfrm>
              <a:off x="3778" y="1200"/>
              <a:ext cx="49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sz="1200">
                  <a:latin typeface="黑体" pitchFamily="2" charset="-122"/>
                  <a:ea typeface="黑体" pitchFamily="2" charset="-122"/>
                </a:rPr>
                <a:t> </a:t>
              </a:r>
              <a:r>
                <a:rPr kumimoji="0" lang="en-US" altLang="zh-CN" sz="3200">
                  <a:latin typeface="黑体" pitchFamily="2" charset="-122"/>
                  <a:ea typeface="黑体" pitchFamily="2" charset="-122"/>
                </a:rPr>
                <a:t>27</a:t>
              </a:r>
            </a:p>
          </p:txBody>
        </p:sp>
        <p:sp>
          <p:nvSpPr>
            <p:cNvPr id="34884" name="Oval 19"/>
            <p:cNvSpPr>
              <a:spLocks noChangeArrowheads="1"/>
            </p:cNvSpPr>
            <p:nvPr/>
          </p:nvSpPr>
          <p:spPr bwMode="auto">
            <a:xfrm>
              <a:off x="1332" y="1681"/>
              <a:ext cx="351" cy="324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5" name="Text Box 20"/>
            <p:cNvSpPr txBox="1">
              <a:spLocks noChangeArrowheads="1"/>
            </p:cNvSpPr>
            <p:nvPr/>
          </p:nvSpPr>
          <p:spPr bwMode="auto">
            <a:xfrm>
              <a:off x="1296" y="1632"/>
              <a:ext cx="49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sz="1000">
                  <a:latin typeface="隶书" pitchFamily="49" charset="-122"/>
                  <a:ea typeface="隶书" pitchFamily="49" charset="-122"/>
                </a:rPr>
                <a:t> </a:t>
              </a:r>
              <a:r>
                <a:rPr kumimoji="0" lang="en-US" altLang="zh-CN" sz="3200">
                  <a:latin typeface="黑体" pitchFamily="2" charset="-122"/>
                  <a:ea typeface="黑体" pitchFamily="2" charset="-122"/>
                </a:rPr>
                <a:t>49</a:t>
              </a:r>
            </a:p>
          </p:txBody>
        </p:sp>
        <p:sp>
          <p:nvSpPr>
            <p:cNvPr id="34886" name="Oval 21"/>
            <p:cNvSpPr>
              <a:spLocks noChangeArrowheads="1"/>
            </p:cNvSpPr>
            <p:nvPr/>
          </p:nvSpPr>
          <p:spPr bwMode="auto">
            <a:xfrm>
              <a:off x="3104" y="1248"/>
              <a:ext cx="350" cy="324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7" name="Text Box 22"/>
            <p:cNvSpPr txBox="1">
              <a:spLocks noChangeArrowheads="1"/>
            </p:cNvSpPr>
            <p:nvPr/>
          </p:nvSpPr>
          <p:spPr bwMode="auto">
            <a:xfrm>
              <a:off x="3024" y="1200"/>
              <a:ext cx="49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sz="1000">
                  <a:latin typeface="隶书" pitchFamily="49" charset="-122"/>
                  <a:ea typeface="隶书" pitchFamily="49" charset="-122"/>
                </a:rPr>
                <a:t> </a:t>
              </a:r>
              <a:r>
                <a:rPr kumimoji="0" lang="en-US" altLang="zh-CN" sz="3200">
                  <a:latin typeface="黑体" pitchFamily="2" charset="-122"/>
                  <a:ea typeface="黑体" pitchFamily="2" charset="-122"/>
                </a:rPr>
                <a:t>76</a:t>
              </a:r>
            </a:p>
          </p:txBody>
        </p:sp>
        <p:sp>
          <p:nvSpPr>
            <p:cNvPr id="34888" name="Oval 23"/>
            <p:cNvSpPr>
              <a:spLocks noChangeArrowheads="1"/>
            </p:cNvSpPr>
            <p:nvPr/>
          </p:nvSpPr>
          <p:spPr bwMode="auto">
            <a:xfrm>
              <a:off x="1777" y="1681"/>
              <a:ext cx="350" cy="324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9" name="Text Box 24"/>
            <p:cNvSpPr txBox="1">
              <a:spLocks noChangeArrowheads="1"/>
            </p:cNvSpPr>
            <p:nvPr/>
          </p:nvSpPr>
          <p:spPr bwMode="auto">
            <a:xfrm>
              <a:off x="1739" y="1632"/>
              <a:ext cx="49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sz="1000">
                  <a:latin typeface="隶书" pitchFamily="49" charset="-122"/>
                  <a:ea typeface="隶书" pitchFamily="49" charset="-122"/>
                </a:rPr>
                <a:t> </a:t>
              </a:r>
              <a:r>
                <a:rPr kumimoji="0" lang="en-US" altLang="zh-CN" sz="3200">
                  <a:latin typeface="黑体" pitchFamily="2" charset="-122"/>
                  <a:ea typeface="黑体" pitchFamily="2" charset="-122"/>
                </a:rPr>
                <a:t>38</a:t>
              </a:r>
            </a:p>
          </p:txBody>
        </p:sp>
        <p:sp>
          <p:nvSpPr>
            <p:cNvPr id="34890" name="Oval 25"/>
            <p:cNvSpPr>
              <a:spLocks noChangeArrowheads="1"/>
            </p:cNvSpPr>
            <p:nvPr/>
          </p:nvSpPr>
          <p:spPr bwMode="auto">
            <a:xfrm>
              <a:off x="1953" y="865"/>
              <a:ext cx="351" cy="324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1" name="Text Box 26"/>
            <p:cNvSpPr txBox="1">
              <a:spLocks noChangeArrowheads="1"/>
            </p:cNvSpPr>
            <p:nvPr/>
          </p:nvSpPr>
          <p:spPr bwMode="auto">
            <a:xfrm>
              <a:off x="1916" y="816"/>
              <a:ext cx="49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sz="1000">
                  <a:latin typeface="隶书" pitchFamily="49" charset="-122"/>
                  <a:ea typeface="隶书" pitchFamily="49" charset="-122"/>
                </a:rPr>
                <a:t> </a:t>
              </a:r>
              <a:r>
                <a:rPr kumimoji="0" lang="en-US" altLang="zh-CN" sz="3200">
                  <a:latin typeface="黑体" pitchFamily="2" charset="-122"/>
                  <a:ea typeface="黑体" pitchFamily="2" charset="-122"/>
                </a:rPr>
                <a:t>38</a:t>
              </a:r>
            </a:p>
          </p:txBody>
        </p:sp>
        <p:sp>
          <p:nvSpPr>
            <p:cNvPr id="34892" name="Oval 27"/>
            <p:cNvSpPr>
              <a:spLocks noChangeArrowheads="1"/>
            </p:cNvSpPr>
            <p:nvPr/>
          </p:nvSpPr>
          <p:spPr bwMode="auto">
            <a:xfrm>
              <a:off x="1643" y="1248"/>
              <a:ext cx="350" cy="324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3" name="Text Box 28"/>
            <p:cNvSpPr txBox="1">
              <a:spLocks noChangeArrowheads="1"/>
            </p:cNvSpPr>
            <p:nvPr/>
          </p:nvSpPr>
          <p:spPr bwMode="auto">
            <a:xfrm>
              <a:off x="1606" y="1200"/>
              <a:ext cx="49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sz="1200">
                  <a:latin typeface="黑体" pitchFamily="2" charset="-122"/>
                  <a:ea typeface="黑体" pitchFamily="2" charset="-122"/>
                </a:rPr>
                <a:t> </a:t>
              </a:r>
              <a:r>
                <a:rPr kumimoji="0" lang="en-US" altLang="zh-CN" sz="3200">
                  <a:latin typeface="黑体" pitchFamily="2" charset="-122"/>
                  <a:ea typeface="黑体" pitchFamily="2" charset="-122"/>
                </a:rPr>
                <a:t>38</a:t>
              </a:r>
            </a:p>
          </p:txBody>
        </p:sp>
        <p:sp>
          <p:nvSpPr>
            <p:cNvPr id="34894" name="Oval 29"/>
            <p:cNvSpPr>
              <a:spLocks noChangeArrowheads="1"/>
            </p:cNvSpPr>
            <p:nvPr/>
          </p:nvSpPr>
          <p:spPr bwMode="auto">
            <a:xfrm>
              <a:off x="2351" y="1249"/>
              <a:ext cx="351" cy="325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5" name="Text Box 30"/>
            <p:cNvSpPr txBox="1">
              <a:spLocks noChangeArrowheads="1"/>
            </p:cNvSpPr>
            <p:nvPr/>
          </p:nvSpPr>
          <p:spPr bwMode="auto">
            <a:xfrm>
              <a:off x="2315" y="1200"/>
              <a:ext cx="49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sz="1000">
                  <a:latin typeface="隶书" pitchFamily="49" charset="-122"/>
                  <a:ea typeface="隶书" pitchFamily="49" charset="-122"/>
                </a:rPr>
                <a:t> </a:t>
              </a:r>
              <a:r>
                <a:rPr kumimoji="0" lang="en-US" altLang="zh-CN" sz="3200">
                  <a:latin typeface="黑体" pitchFamily="2" charset="-122"/>
                  <a:ea typeface="黑体" pitchFamily="2" charset="-122"/>
                </a:rPr>
                <a:t>65</a:t>
              </a:r>
            </a:p>
          </p:txBody>
        </p:sp>
        <p:sp>
          <p:nvSpPr>
            <p:cNvPr id="34896" name="Oval 31"/>
            <p:cNvSpPr>
              <a:spLocks noChangeArrowheads="1"/>
            </p:cNvSpPr>
            <p:nvPr/>
          </p:nvSpPr>
          <p:spPr bwMode="auto">
            <a:xfrm>
              <a:off x="2176" y="1680"/>
              <a:ext cx="351" cy="325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7" name="Text Box 32"/>
            <p:cNvSpPr txBox="1">
              <a:spLocks noChangeArrowheads="1"/>
            </p:cNvSpPr>
            <p:nvPr/>
          </p:nvSpPr>
          <p:spPr bwMode="auto">
            <a:xfrm>
              <a:off x="2138" y="1632"/>
              <a:ext cx="49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sz="1000">
                  <a:latin typeface="隶书" pitchFamily="49" charset="-122"/>
                  <a:ea typeface="隶书" pitchFamily="49" charset="-122"/>
                </a:rPr>
                <a:t> </a:t>
              </a:r>
              <a:r>
                <a:rPr kumimoji="0" lang="en-US" altLang="zh-CN" sz="3200">
                  <a:latin typeface="黑体" pitchFamily="2" charset="-122"/>
                  <a:ea typeface="黑体" pitchFamily="2" charset="-122"/>
                </a:rPr>
                <a:t>65</a:t>
              </a:r>
            </a:p>
          </p:txBody>
        </p:sp>
        <p:sp>
          <p:nvSpPr>
            <p:cNvPr id="34898" name="Oval 33"/>
            <p:cNvSpPr>
              <a:spLocks noChangeArrowheads="1"/>
            </p:cNvSpPr>
            <p:nvPr/>
          </p:nvSpPr>
          <p:spPr bwMode="auto">
            <a:xfrm>
              <a:off x="4081" y="1680"/>
              <a:ext cx="351" cy="325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9" name="Text Box 34"/>
            <p:cNvSpPr txBox="1">
              <a:spLocks noChangeArrowheads="1"/>
            </p:cNvSpPr>
            <p:nvPr/>
          </p:nvSpPr>
          <p:spPr bwMode="auto">
            <a:xfrm>
              <a:off x="4043" y="1632"/>
              <a:ext cx="49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sz="1000">
                  <a:latin typeface="隶书" pitchFamily="49" charset="-122"/>
                  <a:ea typeface="隶书" pitchFamily="49" charset="-122"/>
                </a:rPr>
                <a:t> </a:t>
              </a:r>
              <a:r>
                <a:rPr kumimoji="0" lang="en-US" altLang="zh-CN" sz="3200" u="sng">
                  <a:latin typeface="黑体" pitchFamily="2" charset="-122"/>
                  <a:ea typeface="黑体" pitchFamily="2" charset="-122"/>
                </a:rPr>
                <a:t>49</a:t>
              </a:r>
            </a:p>
          </p:txBody>
        </p:sp>
        <p:sp>
          <p:nvSpPr>
            <p:cNvPr id="34900" name="Oval 35"/>
            <p:cNvSpPr>
              <a:spLocks noChangeArrowheads="1"/>
            </p:cNvSpPr>
            <p:nvPr/>
          </p:nvSpPr>
          <p:spPr bwMode="auto">
            <a:xfrm>
              <a:off x="2530" y="1680"/>
              <a:ext cx="351" cy="325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01" name="Text Box 36"/>
            <p:cNvSpPr txBox="1">
              <a:spLocks noChangeArrowheads="1"/>
            </p:cNvSpPr>
            <p:nvPr/>
          </p:nvSpPr>
          <p:spPr bwMode="auto">
            <a:xfrm>
              <a:off x="2448" y="1632"/>
              <a:ext cx="49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sz="1000">
                  <a:latin typeface="隶书" pitchFamily="49" charset="-122"/>
                  <a:ea typeface="隶书" pitchFamily="49" charset="-122"/>
                </a:rPr>
                <a:t>  </a:t>
              </a:r>
              <a:r>
                <a:rPr kumimoji="0" lang="en-US" altLang="zh-CN" sz="3200">
                  <a:latin typeface="黑体" pitchFamily="2" charset="-122"/>
                  <a:ea typeface="黑体" pitchFamily="2" charset="-122"/>
                </a:rPr>
                <a:t>97</a:t>
              </a:r>
            </a:p>
          </p:txBody>
        </p:sp>
        <p:sp>
          <p:nvSpPr>
            <p:cNvPr id="34902" name="Oval 37"/>
            <p:cNvSpPr>
              <a:spLocks noChangeArrowheads="1"/>
            </p:cNvSpPr>
            <p:nvPr/>
          </p:nvSpPr>
          <p:spPr bwMode="auto">
            <a:xfrm>
              <a:off x="2929" y="1680"/>
              <a:ext cx="351" cy="325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03" name="Text Box 38"/>
            <p:cNvSpPr txBox="1">
              <a:spLocks noChangeArrowheads="1"/>
            </p:cNvSpPr>
            <p:nvPr/>
          </p:nvSpPr>
          <p:spPr bwMode="auto">
            <a:xfrm>
              <a:off x="2891" y="1632"/>
              <a:ext cx="49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sz="1000">
                  <a:latin typeface="隶书" pitchFamily="49" charset="-122"/>
                  <a:ea typeface="隶书" pitchFamily="49" charset="-122"/>
                </a:rPr>
                <a:t> </a:t>
              </a:r>
              <a:r>
                <a:rPr kumimoji="0" lang="en-US" altLang="zh-CN" sz="3200">
                  <a:latin typeface="黑体" pitchFamily="2" charset="-122"/>
                  <a:ea typeface="黑体" pitchFamily="2" charset="-122"/>
                </a:rPr>
                <a:t>76</a:t>
              </a:r>
            </a:p>
          </p:txBody>
        </p:sp>
        <p:sp>
          <p:nvSpPr>
            <p:cNvPr id="34904" name="Oval 39"/>
            <p:cNvSpPr>
              <a:spLocks noChangeArrowheads="1"/>
            </p:cNvSpPr>
            <p:nvPr/>
          </p:nvSpPr>
          <p:spPr bwMode="auto">
            <a:xfrm>
              <a:off x="3284" y="1680"/>
              <a:ext cx="350" cy="325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05" name="Text Box 40"/>
            <p:cNvSpPr txBox="1">
              <a:spLocks noChangeArrowheads="1"/>
            </p:cNvSpPr>
            <p:nvPr/>
          </p:nvSpPr>
          <p:spPr bwMode="auto">
            <a:xfrm>
              <a:off x="3246" y="1632"/>
              <a:ext cx="49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sz="1000">
                  <a:latin typeface="隶书" pitchFamily="49" charset="-122"/>
                  <a:ea typeface="隶书" pitchFamily="49" charset="-122"/>
                </a:rPr>
                <a:t> </a:t>
              </a:r>
              <a:r>
                <a:rPr kumimoji="0" lang="en-US" altLang="zh-CN" sz="3600">
                  <a:solidFill>
                    <a:schemeClr val="hlink"/>
                  </a:solidFill>
                  <a:latin typeface="隶书" pitchFamily="49" charset="-122"/>
                  <a:ea typeface="隶书" pitchFamily="49" charset="-122"/>
                  <a:sym typeface="Symbol" pitchFamily="18" charset="2"/>
                </a:rPr>
                <a:t></a:t>
              </a:r>
              <a:r>
                <a:rPr kumimoji="0" lang="en-US" altLang="zh-CN" sz="3200">
                  <a:latin typeface="黑体" pitchFamily="2" charset="-122"/>
                  <a:ea typeface="黑体" pitchFamily="2" charset="-122"/>
                </a:rPr>
                <a:t> </a:t>
              </a:r>
            </a:p>
          </p:txBody>
        </p:sp>
        <p:sp>
          <p:nvSpPr>
            <p:cNvPr id="34906" name="Oval 41"/>
            <p:cNvSpPr>
              <a:spLocks noChangeArrowheads="1"/>
            </p:cNvSpPr>
            <p:nvPr/>
          </p:nvSpPr>
          <p:spPr bwMode="auto">
            <a:xfrm>
              <a:off x="3683" y="1680"/>
              <a:ext cx="350" cy="325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07" name="Text Box 42"/>
            <p:cNvSpPr txBox="1">
              <a:spLocks noChangeArrowheads="1"/>
            </p:cNvSpPr>
            <p:nvPr/>
          </p:nvSpPr>
          <p:spPr bwMode="auto">
            <a:xfrm>
              <a:off x="3645" y="1632"/>
              <a:ext cx="49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sz="1000">
                  <a:latin typeface="隶书" pitchFamily="49" charset="-122"/>
                  <a:ea typeface="隶书" pitchFamily="49" charset="-122"/>
                </a:rPr>
                <a:t> </a:t>
              </a:r>
              <a:r>
                <a:rPr kumimoji="0" lang="en-US" altLang="zh-CN" sz="3200">
                  <a:latin typeface="黑体" pitchFamily="2" charset="-122"/>
                  <a:ea typeface="黑体" pitchFamily="2" charset="-122"/>
                </a:rPr>
                <a:t>27</a:t>
              </a:r>
            </a:p>
          </p:txBody>
        </p:sp>
        <p:sp>
          <p:nvSpPr>
            <p:cNvPr id="34908" name="Line 43"/>
            <p:cNvSpPr>
              <a:spLocks noChangeShapeType="1"/>
            </p:cNvSpPr>
            <p:nvPr/>
          </p:nvSpPr>
          <p:spPr bwMode="auto">
            <a:xfrm flipH="1" flipV="1">
              <a:off x="4088" y="1536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9" name="Line 44"/>
            <p:cNvSpPr>
              <a:spLocks noChangeShapeType="1"/>
            </p:cNvSpPr>
            <p:nvPr/>
          </p:nvSpPr>
          <p:spPr bwMode="auto">
            <a:xfrm flipH="1" flipV="1">
              <a:off x="2625" y="1536"/>
              <a:ext cx="89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0" name="Line 45"/>
            <p:cNvSpPr>
              <a:spLocks noChangeShapeType="1"/>
            </p:cNvSpPr>
            <p:nvPr/>
          </p:nvSpPr>
          <p:spPr bwMode="auto">
            <a:xfrm flipH="1" flipV="1">
              <a:off x="3334" y="1536"/>
              <a:ext cx="89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1" name="Line 46"/>
            <p:cNvSpPr>
              <a:spLocks noChangeShapeType="1"/>
            </p:cNvSpPr>
            <p:nvPr/>
          </p:nvSpPr>
          <p:spPr bwMode="auto">
            <a:xfrm flipH="1">
              <a:off x="3113" y="1536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820" name="Group 48"/>
          <p:cNvGrpSpPr>
            <a:grpSpLocks/>
          </p:cNvGrpSpPr>
          <p:nvPr/>
        </p:nvGrpSpPr>
        <p:grpSpPr bwMode="auto">
          <a:xfrm>
            <a:off x="2971800" y="1263650"/>
            <a:ext cx="5151438" cy="2268538"/>
            <a:chOff x="1296" y="576"/>
            <a:chExt cx="3245" cy="1429"/>
          </a:xfrm>
        </p:grpSpPr>
        <p:sp>
          <p:nvSpPr>
            <p:cNvPr id="34824" name="Line 49"/>
            <p:cNvSpPr>
              <a:spLocks noChangeShapeType="1"/>
            </p:cNvSpPr>
            <p:nvPr/>
          </p:nvSpPr>
          <p:spPr bwMode="auto">
            <a:xfrm flipH="1">
              <a:off x="3822" y="1536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5" name="Line 50"/>
            <p:cNvSpPr>
              <a:spLocks noChangeShapeType="1"/>
            </p:cNvSpPr>
            <p:nvPr/>
          </p:nvSpPr>
          <p:spPr bwMode="auto">
            <a:xfrm flipV="1">
              <a:off x="2315" y="768"/>
              <a:ext cx="399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6" name="Line 51"/>
            <p:cNvSpPr>
              <a:spLocks noChangeShapeType="1"/>
            </p:cNvSpPr>
            <p:nvPr/>
          </p:nvSpPr>
          <p:spPr bwMode="auto">
            <a:xfrm>
              <a:off x="3113" y="816"/>
              <a:ext cx="35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7" name="Line 52"/>
            <p:cNvSpPr>
              <a:spLocks noChangeShapeType="1"/>
            </p:cNvSpPr>
            <p:nvPr/>
          </p:nvSpPr>
          <p:spPr bwMode="auto">
            <a:xfrm>
              <a:off x="3689" y="1104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8" name="Line 53"/>
            <p:cNvSpPr>
              <a:spLocks noChangeShapeType="1"/>
            </p:cNvSpPr>
            <p:nvPr/>
          </p:nvSpPr>
          <p:spPr bwMode="auto">
            <a:xfrm flipH="1">
              <a:off x="1562" y="1488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9" name="Line 54"/>
            <p:cNvSpPr>
              <a:spLocks noChangeShapeType="1"/>
            </p:cNvSpPr>
            <p:nvPr/>
          </p:nvSpPr>
          <p:spPr bwMode="auto">
            <a:xfrm flipH="1" flipV="1">
              <a:off x="1916" y="1536"/>
              <a:ext cx="89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0" name="Line 55"/>
            <p:cNvSpPr>
              <a:spLocks noChangeShapeType="1"/>
            </p:cNvSpPr>
            <p:nvPr/>
          </p:nvSpPr>
          <p:spPr bwMode="auto">
            <a:xfrm flipH="1">
              <a:off x="3246" y="1152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1" name="Line 56"/>
            <p:cNvSpPr>
              <a:spLocks noChangeShapeType="1"/>
            </p:cNvSpPr>
            <p:nvPr/>
          </p:nvSpPr>
          <p:spPr bwMode="auto">
            <a:xfrm>
              <a:off x="2271" y="1152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2" name="Line 57"/>
            <p:cNvSpPr>
              <a:spLocks noChangeShapeType="1"/>
            </p:cNvSpPr>
            <p:nvPr/>
          </p:nvSpPr>
          <p:spPr bwMode="auto">
            <a:xfrm flipH="1">
              <a:off x="1916" y="1104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3" name="Line 58"/>
            <p:cNvSpPr>
              <a:spLocks noChangeShapeType="1"/>
            </p:cNvSpPr>
            <p:nvPr/>
          </p:nvSpPr>
          <p:spPr bwMode="auto">
            <a:xfrm flipH="1">
              <a:off x="2404" y="1536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4" name="Oval 59"/>
            <p:cNvSpPr>
              <a:spLocks noChangeArrowheads="1"/>
            </p:cNvSpPr>
            <p:nvPr/>
          </p:nvSpPr>
          <p:spPr bwMode="auto">
            <a:xfrm>
              <a:off x="2751" y="624"/>
              <a:ext cx="350" cy="324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5" name="Text Box 60"/>
            <p:cNvSpPr txBox="1">
              <a:spLocks noChangeArrowheads="1"/>
            </p:cNvSpPr>
            <p:nvPr/>
          </p:nvSpPr>
          <p:spPr bwMode="auto">
            <a:xfrm>
              <a:off x="2688" y="576"/>
              <a:ext cx="49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sz="1200">
                  <a:latin typeface="隶书" pitchFamily="49" charset="-122"/>
                  <a:ea typeface="隶书" pitchFamily="49" charset="-122"/>
                </a:rPr>
                <a:t> </a:t>
              </a:r>
              <a:r>
                <a:rPr kumimoji="0" lang="en-US" altLang="zh-CN" sz="3200">
                  <a:solidFill>
                    <a:srgbClr val="CC3300"/>
                  </a:solidFill>
                  <a:latin typeface="黑体" pitchFamily="2" charset="-122"/>
                  <a:ea typeface="黑体" pitchFamily="2" charset="-122"/>
                </a:rPr>
                <a:t>13</a:t>
              </a:r>
            </a:p>
          </p:txBody>
        </p:sp>
        <p:sp>
          <p:nvSpPr>
            <p:cNvPr id="34836" name="Oval 61"/>
            <p:cNvSpPr>
              <a:spLocks noChangeArrowheads="1"/>
            </p:cNvSpPr>
            <p:nvPr/>
          </p:nvSpPr>
          <p:spPr bwMode="auto">
            <a:xfrm>
              <a:off x="3417" y="864"/>
              <a:ext cx="350" cy="325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7" name="Text Box 62"/>
            <p:cNvSpPr txBox="1">
              <a:spLocks noChangeArrowheads="1"/>
            </p:cNvSpPr>
            <p:nvPr/>
          </p:nvSpPr>
          <p:spPr bwMode="auto">
            <a:xfrm>
              <a:off x="3360" y="816"/>
              <a:ext cx="49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sz="1000">
                  <a:latin typeface="隶书" pitchFamily="49" charset="-122"/>
                  <a:ea typeface="隶书" pitchFamily="49" charset="-122"/>
                </a:rPr>
                <a:t> </a:t>
              </a:r>
              <a:r>
                <a:rPr kumimoji="0" lang="en-US" altLang="zh-CN" sz="3200">
                  <a:latin typeface="黑体" pitchFamily="2" charset="-122"/>
                  <a:ea typeface="黑体" pitchFamily="2" charset="-122"/>
                </a:rPr>
                <a:t>13</a:t>
              </a:r>
            </a:p>
          </p:txBody>
        </p:sp>
        <p:sp>
          <p:nvSpPr>
            <p:cNvPr id="34838" name="Oval 63"/>
            <p:cNvSpPr>
              <a:spLocks noChangeArrowheads="1"/>
            </p:cNvSpPr>
            <p:nvPr/>
          </p:nvSpPr>
          <p:spPr bwMode="auto">
            <a:xfrm>
              <a:off x="3814" y="1248"/>
              <a:ext cx="350" cy="324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9" name="Text Box 64"/>
            <p:cNvSpPr txBox="1">
              <a:spLocks noChangeArrowheads="1"/>
            </p:cNvSpPr>
            <p:nvPr/>
          </p:nvSpPr>
          <p:spPr bwMode="auto">
            <a:xfrm>
              <a:off x="3778" y="1200"/>
              <a:ext cx="49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sz="1200" dirty="0">
                  <a:latin typeface="黑体" pitchFamily="2" charset="-122"/>
                  <a:ea typeface="黑体" pitchFamily="2" charset="-122"/>
                </a:rPr>
                <a:t> </a:t>
              </a:r>
              <a:r>
                <a:rPr kumimoji="0" lang="en-US" altLang="zh-CN" sz="3200" dirty="0">
                  <a:latin typeface="黑体" pitchFamily="2" charset="-122"/>
                  <a:ea typeface="黑体" pitchFamily="2" charset="-122"/>
                </a:rPr>
                <a:t>27</a:t>
              </a:r>
            </a:p>
          </p:txBody>
        </p:sp>
        <p:sp>
          <p:nvSpPr>
            <p:cNvPr id="34840" name="Oval 65"/>
            <p:cNvSpPr>
              <a:spLocks noChangeArrowheads="1"/>
            </p:cNvSpPr>
            <p:nvPr/>
          </p:nvSpPr>
          <p:spPr bwMode="auto">
            <a:xfrm>
              <a:off x="1332" y="1681"/>
              <a:ext cx="351" cy="324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1" name="Text Box 66"/>
            <p:cNvSpPr txBox="1">
              <a:spLocks noChangeArrowheads="1"/>
            </p:cNvSpPr>
            <p:nvPr/>
          </p:nvSpPr>
          <p:spPr bwMode="auto">
            <a:xfrm>
              <a:off x="1296" y="1632"/>
              <a:ext cx="49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sz="1000">
                  <a:latin typeface="隶书" pitchFamily="49" charset="-122"/>
                  <a:ea typeface="隶书" pitchFamily="49" charset="-122"/>
                </a:rPr>
                <a:t> </a:t>
              </a:r>
              <a:r>
                <a:rPr kumimoji="0" lang="en-US" altLang="zh-CN" sz="3200">
                  <a:latin typeface="黑体" pitchFamily="2" charset="-122"/>
                  <a:ea typeface="黑体" pitchFamily="2" charset="-122"/>
                </a:rPr>
                <a:t>49</a:t>
              </a:r>
            </a:p>
          </p:txBody>
        </p:sp>
        <p:sp>
          <p:nvSpPr>
            <p:cNvPr id="34842" name="Oval 67"/>
            <p:cNvSpPr>
              <a:spLocks noChangeArrowheads="1"/>
            </p:cNvSpPr>
            <p:nvPr/>
          </p:nvSpPr>
          <p:spPr bwMode="auto">
            <a:xfrm>
              <a:off x="3104" y="1248"/>
              <a:ext cx="350" cy="324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3" name="Text Box 68"/>
            <p:cNvSpPr txBox="1">
              <a:spLocks noChangeArrowheads="1"/>
            </p:cNvSpPr>
            <p:nvPr/>
          </p:nvSpPr>
          <p:spPr bwMode="auto">
            <a:xfrm>
              <a:off x="3024" y="1200"/>
              <a:ext cx="49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sz="1000" dirty="0">
                  <a:latin typeface="隶书" pitchFamily="49" charset="-122"/>
                  <a:ea typeface="隶书" pitchFamily="49" charset="-122"/>
                </a:rPr>
                <a:t> </a:t>
              </a:r>
              <a:r>
                <a:rPr kumimoji="0" lang="en-US" altLang="zh-CN" sz="3200" dirty="0">
                  <a:latin typeface="黑体" pitchFamily="2" charset="-122"/>
                  <a:ea typeface="黑体" pitchFamily="2" charset="-122"/>
                </a:rPr>
                <a:t>13</a:t>
              </a:r>
            </a:p>
          </p:txBody>
        </p:sp>
        <p:sp>
          <p:nvSpPr>
            <p:cNvPr id="34844" name="Oval 69"/>
            <p:cNvSpPr>
              <a:spLocks noChangeArrowheads="1"/>
            </p:cNvSpPr>
            <p:nvPr/>
          </p:nvSpPr>
          <p:spPr bwMode="auto">
            <a:xfrm>
              <a:off x="1777" y="1681"/>
              <a:ext cx="350" cy="324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5" name="Text Box 70"/>
            <p:cNvSpPr txBox="1">
              <a:spLocks noChangeArrowheads="1"/>
            </p:cNvSpPr>
            <p:nvPr/>
          </p:nvSpPr>
          <p:spPr bwMode="auto">
            <a:xfrm>
              <a:off x="1739" y="1632"/>
              <a:ext cx="49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sz="1000">
                  <a:latin typeface="隶书" pitchFamily="49" charset="-122"/>
                  <a:ea typeface="隶书" pitchFamily="49" charset="-122"/>
                </a:rPr>
                <a:t> </a:t>
              </a:r>
              <a:r>
                <a:rPr kumimoji="0" lang="en-US" altLang="zh-CN" sz="3200">
                  <a:latin typeface="黑体" pitchFamily="2" charset="-122"/>
                  <a:ea typeface="黑体" pitchFamily="2" charset="-122"/>
                </a:rPr>
                <a:t>38</a:t>
              </a:r>
            </a:p>
          </p:txBody>
        </p:sp>
        <p:sp>
          <p:nvSpPr>
            <p:cNvPr id="34846" name="Oval 71"/>
            <p:cNvSpPr>
              <a:spLocks noChangeArrowheads="1"/>
            </p:cNvSpPr>
            <p:nvPr/>
          </p:nvSpPr>
          <p:spPr bwMode="auto">
            <a:xfrm>
              <a:off x="1953" y="865"/>
              <a:ext cx="351" cy="324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7" name="Text Box 72"/>
            <p:cNvSpPr txBox="1">
              <a:spLocks noChangeArrowheads="1"/>
            </p:cNvSpPr>
            <p:nvPr/>
          </p:nvSpPr>
          <p:spPr bwMode="auto">
            <a:xfrm>
              <a:off x="1916" y="816"/>
              <a:ext cx="49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sz="1000">
                  <a:latin typeface="隶书" pitchFamily="49" charset="-122"/>
                  <a:ea typeface="隶书" pitchFamily="49" charset="-122"/>
                </a:rPr>
                <a:t> </a:t>
              </a:r>
              <a:r>
                <a:rPr kumimoji="0" lang="en-US" altLang="zh-CN" sz="3200">
                  <a:latin typeface="黑体" pitchFamily="2" charset="-122"/>
                  <a:ea typeface="黑体" pitchFamily="2" charset="-122"/>
                </a:rPr>
                <a:t>38</a:t>
              </a:r>
            </a:p>
          </p:txBody>
        </p:sp>
        <p:sp>
          <p:nvSpPr>
            <p:cNvPr id="34848" name="Oval 73"/>
            <p:cNvSpPr>
              <a:spLocks noChangeArrowheads="1"/>
            </p:cNvSpPr>
            <p:nvPr/>
          </p:nvSpPr>
          <p:spPr bwMode="auto">
            <a:xfrm>
              <a:off x="1643" y="1248"/>
              <a:ext cx="350" cy="324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9" name="Text Box 74"/>
            <p:cNvSpPr txBox="1">
              <a:spLocks noChangeArrowheads="1"/>
            </p:cNvSpPr>
            <p:nvPr/>
          </p:nvSpPr>
          <p:spPr bwMode="auto">
            <a:xfrm>
              <a:off x="1606" y="1200"/>
              <a:ext cx="49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sz="1200">
                  <a:latin typeface="黑体" pitchFamily="2" charset="-122"/>
                  <a:ea typeface="黑体" pitchFamily="2" charset="-122"/>
                </a:rPr>
                <a:t> </a:t>
              </a:r>
              <a:r>
                <a:rPr kumimoji="0" lang="en-US" altLang="zh-CN" sz="3200">
                  <a:latin typeface="黑体" pitchFamily="2" charset="-122"/>
                  <a:ea typeface="黑体" pitchFamily="2" charset="-122"/>
                </a:rPr>
                <a:t>38</a:t>
              </a:r>
            </a:p>
          </p:txBody>
        </p:sp>
        <p:sp>
          <p:nvSpPr>
            <p:cNvPr id="34850" name="Oval 75"/>
            <p:cNvSpPr>
              <a:spLocks noChangeArrowheads="1"/>
            </p:cNvSpPr>
            <p:nvPr/>
          </p:nvSpPr>
          <p:spPr bwMode="auto">
            <a:xfrm>
              <a:off x="2351" y="1249"/>
              <a:ext cx="351" cy="325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1" name="Text Box 76"/>
            <p:cNvSpPr txBox="1">
              <a:spLocks noChangeArrowheads="1"/>
            </p:cNvSpPr>
            <p:nvPr/>
          </p:nvSpPr>
          <p:spPr bwMode="auto">
            <a:xfrm>
              <a:off x="2315" y="1200"/>
              <a:ext cx="49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sz="1000">
                  <a:latin typeface="隶书" pitchFamily="49" charset="-122"/>
                  <a:ea typeface="隶书" pitchFamily="49" charset="-122"/>
                </a:rPr>
                <a:t> </a:t>
              </a:r>
              <a:r>
                <a:rPr kumimoji="0" lang="en-US" altLang="zh-CN" sz="3200">
                  <a:latin typeface="黑体" pitchFamily="2" charset="-122"/>
                  <a:ea typeface="黑体" pitchFamily="2" charset="-122"/>
                </a:rPr>
                <a:t>65</a:t>
              </a:r>
            </a:p>
          </p:txBody>
        </p:sp>
        <p:sp>
          <p:nvSpPr>
            <p:cNvPr id="34852" name="Oval 77"/>
            <p:cNvSpPr>
              <a:spLocks noChangeArrowheads="1"/>
            </p:cNvSpPr>
            <p:nvPr/>
          </p:nvSpPr>
          <p:spPr bwMode="auto">
            <a:xfrm>
              <a:off x="2176" y="1680"/>
              <a:ext cx="351" cy="325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3" name="Text Box 78"/>
            <p:cNvSpPr txBox="1">
              <a:spLocks noChangeArrowheads="1"/>
            </p:cNvSpPr>
            <p:nvPr/>
          </p:nvSpPr>
          <p:spPr bwMode="auto">
            <a:xfrm>
              <a:off x="2138" y="1632"/>
              <a:ext cx="49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sz="1000">
                  <a:latin typeface="隶书" pitchFamily="49" charset="-122"/>
                  <a:ea typeface="隶书" pitchFamily="49" charset="-122"/>
                </a:rPr>
                <a:t> </a:t>
              </a:r>
              <a:r>
                <a:rPr kumimoji="0" lang="en-US" altLang="zh-CN" sz="3200">
                  <a:latin typeface="黑体" pitchFamily="2" charset="-122"/>
                  <a:ea typeface="黑体" pitchFamily="2" charset="-122"/>
                </a:rPr>
                <a:t>65</a:t>
              </a:r>
            </a:p>
          </p:txBody>
        </p:sp>
        <p:sp>
          <p:nvSpPr>
            <p:cNvPr id="34854" name="Oval 79"/>
            <p:cNvSpPr>
              <a:spLocks noChangeArrowheads="1"/>
            </p:cNvSpPr>
            <p:nvPr/>
          </p:nvSpPr>
          <p:spPr bwMode="auto">
            <a:xfrm>
              <a:off x="4081" y="1680"/>
              <a:ext cx="351" cy="325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5" name="Text Box 80"/>
            <p:cNvSpPr txBox="1">
              <a:spLocks noChangeArrowheads="1"/>
            </p:cNvSpPr>
            <p:nvPr/>
          </p:nvSpPr>
          <p:spPr bwMode="auto">
            <a:xfrm>
              <a:off x="4043" y="1632"/>
              <a:ext cx="49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sz="1000">
                  <a:latin typeface="隶书" pitchFamily="49" charset="-122"/>
                  <a:ea typeface="隶书" pitchFamily="49" charset="-122"/>
                </a:rPr>
                <a:t> </a:t>
              </a:r>
              <a:r>
                <a:rPr kumimoji="0" lang="en-US" altLang="zh-CN" sz="3200" u="sng">
                  <a:latin typeface="黑体" pitchFamily="2" charset="-122"/>
                  <a:ea typeface="黑体" pitchFamily="2" charset="-122"/>
                </a:rPr>
                <a:t>49</a:t>
              </a:r>
            </a:p>
          </p:txBody>
        </p:sp>
        <p:sp>
          <p:nvSpPr>
            <p:cNvPr id="34856" name="Oval 81"/>
            <p:cNvSpPr>
              <a:spLocks noChangeArrowheads="1"/>
            </p:cNvSpPr>
            <p:nvPr/>
          </p:nvSpPr>
          <p:spPr bwMode="auto">
            <a:xfrm>
              <a:off x="2530" y="1680"/>
              <a:ext cx="351" cy="325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7" name="Text Box 82"/>
            <p:cNvSpPr txBox="1">
              <a:spLocks noChangeArrowheads="1"/>
            </p:cNvSpPr>
            <p:nvPr/>
          </p:nvSpPr>
          <p:spPr bwMode="auto">
            <a:xfrm>
              <a:off x="2448" y="1632"/>
              <a:ext cx="49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sz="1000" dirty="0">
                  <a:latin typeface="隶书" pitchFamily="49" charset="-122"/>
                  <a:ea typeface="隶书" pitchFamily="49" charset="-122"/>
                </a:rPr>
                <a:t>  </a:t>
              </a:r>
              <a:r>
                <a:rPr kumimoji="0" lang="en-US" altLang="zh-CN" sz="3200" dirty="0">
                  <a:latin typeface="黑体" pitchFamily="2" charset="-122"/>
                  <a:ea typeface="黑体" pitchFamily="2" charset="-122"/>
                </a:rPr>
                <a:t>97</a:t>
              </a:r>
            </a:p>
          </p:txBody>
        </p:sp>
        <p:sp>
          <p:nvSpPr>
            <p:cNvPr id="34858" name="Oval 83"/>
            <p:cNvSpPr>
              <a:spLocks noChangeArrowheads="1"/>
            </p:cNvSpPr>
            <p:nvPr/>
          </p:nvSpPr>
          <p:spPr bwMode="auto">
            <a:xfrm>
              <a:off x="2929" y="1680"/>
              <a:ext cx="351" cy="325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9" name="Text Box 84"/>
            <p:cNvSpPr txBox="1">
              <a:spLocks noChangeArrowheads="1"/>
            </p:cNvSpPr>
            <p:nvPr/>
          </p:nvSpPr>
          <p:spPr bwMode="auto">
            <a:xfrm>
              <a:off x="2891" y="1632"/>
              <a:ext cx="49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sz="1000">
                  <a:latin typeface="隶书" pitchFamily="49" charset="-122"/>
                  <a:ea typeface="隶书" pitchFamily="49" charset="-122"/>
                </a:rPr>
                <a:t> </a:t>
              </a:r>
              <a:r>
                <a:rPr kumimoji="0" lang="en-US" altLang="zh-CN" sz="3200">
                  <a:latin typeface="黑体" pitchFamily="2" charset="-122"/>
                  <a:ea typeface="黑体" pitchFamily="2" charset="-122"/>
                </a:rPr>
                <a:t>76</a:t>
              </a:r>
            </a:p>
          </p:txBody>
        </p:sp>
        <p:sp>
          <p:nvSpPr>
            <p:cNvPr id="34860" name="Oval 85"/>
            <p:cNvSpPr>
              <a:spLocks noChangeArrowheads="1"/>
            </p:cNvSpPr>
            <p:nvPr/>
          </p:nvSpPr>
          <p:spPr bwMode="auto">
            <a:xfrm>
              <a:off x="3284" y="1680"/>
              <a:ext cx="350" cy="325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1" name="Text Box 86"/>
            <p:cNvSpPr txBox="1">
              <a:spLocks noChangeArrowheads="1"/>
            </p:cNvSpPr>
            <p:nvPr/>
          </p:nvSpPr>
          <p:spPr bwMode="auto">
            <a:xfrm>
              <a:off x="3246" y="1632"/>
              <a:ext cx="49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sz="1000">
                  <a:latin typeface="隶书" pitchFamily="49" charset="-122"/>
                  <a:ea typeface="隶书" pitchFamily="49" charset="-122"/>
                </a:rPr>
                <a:t> </a:t>
              </a:r>
              <a:r>
                <a:rPr kumimoji="0" lang="en-US" altLang="zh-CN" sz="3200">
                  <a:latin typeface="黑体" pitchFamily="2" charset="-122"/>
                  <a:ea typeface="黑体" pitchFamily="2" charset="-122"/>
                </a:rPr>
                <a:t>13</a:t>
              </a:r>
            </a:p>
          </p:txBody>
        </p:sp>
        <p:sp>
          <p:nvSpPr>
            <p:cNvPr id="34862" name="Oval 87"/>
            <p:cNvSpPr>
              <a:spLocks noChangeArrowheads="1"/>
            </p:cNvSpPr>
            <p:nvPr/>
          </p:nvSpPr>
          <p:spPr bwMode="auto">
            <a:xfrm>
              <a:off x="3683" y="1680"/>
              <a:ext cx="350" cy="325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3" name="Text Box 88"/>
            <p:cNvSpPr txBox="1">
              <a:spLocks noChangeArrowheads="1"/>
            </p:cNvSpPr>
            <p:nvPr/>
          </p:nvSpPr>
          <p:spPr bwMode="auto">
            <a:xfrm>
              <a:off x="3645" y="1632"/>
              <a:ext cx="49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sz="1000">
                  <a:latin typeface="隶书" pitchFamily="49" charset="-122"/>
                  <a:ea typeface="隶书" pitchFamily="49" charset="-122"/>
                </a:rPr>
                <a:t> </a:t>
              </a:r>
              <a:r>
                <a:rPr kumimoji="0" lang="en-US" altLang="zh-CN" sz="3200">
                  <a:latin typeface="黑体" pitchFamily="2" charset="-122"/>
                  <a:ea typeface="黑体" pitchFamily="2" charset="-122"/>
                </a:rPr>
                <a:t>27</a:t>
              </a:r>
            </a:p>
          </p:txBody>
        </p:sp>
        <p:sp>
          <p:nvSpPr>
            <p:cNvPr id="34864" name="Line 89"/>
            <p:cNvSpPr>
              <a:spLocks noChangeShapeType="1"/>
            </p:cNvSpPr>
            <p:nvPr/>
          </p:nvSpPr>
          <p:spPr bwMode="auto">
            <a:xfrm flipH="1" flipV="1">
              <a:off x="4088" y="1536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5" name="Line 90"/>
            <p:cNvSpPr>
              <a:spLocks noChangeShapeType="1"/>
            </p:cNvSpPr>
            <p:nvPr/>
          </p:nvSpPr>
          <p:spPr bwMode="auto">
            <a:xfrm flipH="1" flipV="1">
              <a:off x="2625" y="1536"/>
              <a:ext cx="89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6" name="Line 91"/>
            <p:cNvSpPr>
              <a:spLocks noChangeShapeType="1"/>
            </p:cNvSpPr>
            <p:nvPr/>
          </p:nvSpPr>
          <p:spPr bwMode="auto">
            <a:xfrm flipH="1" flipV="1">
              <a:off x="3334" y="1536"/>
              <a:ext cx="89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7" name="Line 92"/>
            <p:cNvSpPr>
              <a:spLocks noChangeShapeType="1"/>
            </p:cNvSpPr>
            <p:nvPr/>
          </p:nvSpPr>
          <p:spPr bwMode="auto">
            <a:xfrm flipH="1">
              <a:off x="3113" y="1536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917" name="Rectangle 9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dirty="0" smtClean="0"/>
              <a:t> 10.3.2 </a:t>
            </a:r>
            <a:r>
              <a:rPr lang="zh-CN" altLang="en-US" sz="4000" dirty="0" smtClean="0"/>
              <a:t>树型选择排序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 smtClean="0"/>
              <a:t>Tree Selection Sort</a:t>
            </a:r>
            <a:endParaRPr lang="zh-CN" altLang="en-US" sz="4000" dirty="0" smtClean="0"/>
          </a:p>
        </p:txBody>
      </p:sp>
      <p:sp>
        <p:nvSpPr>
          <p:cNvPr id="34822" name="Text Box 94"/>
          <p:cNvSpPr txBox="1">
            <a:spLocks noChangeArrowheads="1"/>
          </p:cNvSpPr>
          <p:nvPr/>
        </p:nvSpPr>
        <p:spPr bwMode="auto">
          <a:xfrm>
            <a:off x="328613" y="1437015"/>
            <a:ext cx="2833688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锦标赛</a:t>
            </a:r>
            <a:r>
              <a:rPr lang="zh-CN" altLang="en-US" dirty="0" smtClean="0"/>
              <a:t>排序</a:t>
            </a:r>
            <a:endParaRPr lang="en-US" altLang="zh-CN" dirty="0" smtClean="0"/>
          </a:p>
          <a:p>
            <a:pPr eaLnBrk="1" hangingPunct="1">
              <a:spcBef>
                <a:spcPct val="50000"/>
              </a:spcBef>
            </a:pPr>
            <a:r>
              <a:rPr lang="en-US" altLang="zh-CN" dirty="0" smtClean="0"/>
              <a:t>Tournament Sort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10.3.2 </a:t>
            </a:r>
            <a:r>
              <a:rPr lang="zh-CN" altLang="en-US" dirty="0"/>
              <a:t>树型选择排序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Tree Selection Sort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内容占位符 48"/>
              <p:cNvSpPr>
                <a:spLocks noGrp="1"/>
              </p:cNvSpPr>
              <p:nvPr>
                <p:ph idx="1"/>
              </p:nvPr>
            </p:nvSpPr>
            <p:spPr>
              <a:xfrm>
                <a:off x="261938" y="1488876"/>
                <a:ext cx="8642350" cy="5184775"/>
              </a:xfrm>
            </p:spPr>
            <p:txBody>
              <a:bodyPr/>
              <a:lstStyle/>
              <a:p>
                <a:r>
                  <a:rPr lang="zh-CN" altLang="en-US" dirty="0" smtClean="0"/>
                  <a:t>选择最小关键字：比较</a:t>
                </a:r>
                <a:r>
                  <a:rPr lang="en-US" altLang="zh-CN" dirty="0" smtClean="0"/>
                  <a:t>n-1</a:t>
                </a:r>
                <a:r>
                  <a:rPr lang="zh-CN" altLang="en-US" dirty="0" smtClean="0"/>
                  <a:t>次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选择其它当前最小关键字：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𝒍𝒐𝒈𝒏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排序的时间复杂度：</a:t>
                </a:r>
                <a:r>
                  <a:rPr lang="en-US" altLang="zh-CN" dirty="0" smtClean="0"/>
                  <a:t>O(</a:t>
                </a:r>
                <a:r>
                  <a:rPr lang="en-US" altLang="zh-CN" dirty="0" err="1" smtClean="0"/>
                  <a:t>nlogn</a:t>
                </a:r>
                <a:r>
                  <a:rPr lang="en-US" altLang="zh-CN" dirty="0" smtClean="0"/>
                  <a:t>)</a:t>
                </a:r>
              </a:p>
              <a:p>
                <a:r>
                  <a:rPr lang="zh-CN" altLang="en-US" dirty="0" smtClean="0"/>
                  <a:t>空间复杂度 </a:t>
                </a:r>
                <a:r>
                  <a:rPr lang="en-US" altLang="zh-CN" dirty="0" smtClean="0"/>
                  <a:t>O(n)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9" name="内容占位符 4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1938" y="1488876"/>
                <a:ext cx="8642350" cy="5184775"/>
              </a:xfrm>
              <a:blipFill rotWithShape="0">
                <a:blip r:embed="rId2"/>
                <a:stretch>
                  <a:fillRect l="-1269" t="-1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9EC1FB-5E93-4E35-942A-5EE126EF4377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546475" y="4005064"/>
            <a:ext cx="5151438" cy="2317750"/>
            <a:chOff x="1296" y="576"/>
            <a:chExt cx="3245" cy="1460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 flipH="1">
              <a:off x="3822" y="1536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 flipV="1">
              <a:off x="2315" y="768"/>
              <a:ext cx="399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3113" y="816"/>
              <a:ext cx="35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3689" y="1104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1562" y="1488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 flipV="1">
              <a:off x="1916" y="1536"/>
              <a:ext cx="89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3246" y="1152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2271" y="1152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1916" y="1104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2404" y="1536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2751" y="624"/>
              <a:ext cx="350" cy="324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2688" y="576"/>
              <a:ext cx="49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sz="1200">
                  <a:latin typeface="隶书" pitchFamily="49" charset="-122"/>
                  <a:ea typeface="隶书" pitchFamily="49" charset="-122"/>
                </a:rPr>
                <a:t> </a:t>
              </a:r>
              <a:r>
                <a:rPr kumimoji="0" lang="en-US" altLang="zh-CN" sz="3200">
                  <a:solidFill>
                    <a:srgbClr val="CC3300"/>
                  </a:solidFill>
                  <a:latin typeface="黑体" pitchFamily="2" charset="-122"/>
                  <a:ea typeface="黑体" pitchFamily="2" charset="-122"/>
                </a:rPr>
                <a:t>27</a:t>
              </a: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3417" y="864"/>
              <a:ext cx="350" cy="325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3360" y="816"/>
              <a:ext cx="49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sz="1000">
                  <a:latin typeface="隶书" pitchFamily="49" charset="-122"/>
                  <a:ea typeface="隶书" pitchFamily="49" charset="-122"/>
                </a:rPr>
                <a:t> </a:t>
              </a:r>
              <a:r>
                <a:rPr kumimoji="0" lang="en-US" altLang="zh-CN" sz="3200">
                  <a:latin typeface="黑体" pitchFamily="2" charset="-122"/>
                  <a:ea typeface="黑体" pitchFamily="2" charset="-122"/>
                </a:rPr>
                <a:t>27</a:t>
              </a:r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3814" y="1248"/>
              <a:ext cx="350" cy="324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3778" y="1200"/>
              <a:ext cx="49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sz="1200">
                  <a:latin typeface="黑体" pitchFamily="2" charset="-122"/>
                  <a:ea typeface="黑体" pitchFamily="2" charset="-122"/>
                </a:rPr>
                <a:t> </a:t>
              </a:r>
              <a:r>
                <a:rPr kumimoji="0" lang="en-US" altLang="zh-CN" sz="3200">
                  <a:latin typeface="黑体" pitchFamily="2" charset="-122"/>
                  <a:ea typeface="黑体" pitchFamily="2" charset="-122"/>
                </a:rPr>
                <a:t>27</a:t>
              </a: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1332" y="1681"/>
              <a:ext cx="351" cy="324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1296" y="1632"/>
              <a:ext cx="49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sz="1000">
                  <a:latin typeface="隶书" pitchFamily="49" charset="-122"/>
                  <a:ea typeface="隶书" pitchFamily="49" charset="-122"/>
                </a:rPr>
                <a:t> </a:t>
              </a:r>
              <a:r>
                <a:rPr kumimoji="0" lang="en-US" altLang="zh-CN" sz="3200">
                  <a:latin typeface="黑体" pitchFamily="2" charset="-122"/>
                  <a:ea typeface="黑体" pitchFamily="2" charset="-122"/>
                </a:rPr>
                <a:t>49</a:t>
              </a: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3104" y="1248"/>
              <a:ext cx="350" cy="324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3024" y="1200"/>
              <a:ext cx="49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sz="1000">
                  <a:latin typeface="隶书" pitchFamily="49" charset="-122"/>
                  <a:ea typeface="隶书" pitchFamily="49" charset="-122"/>
                </a:rPr>
                <a:t> </a:t>
              </a:r>
              <a:r>
                <a:rPr kumimoji="0" lang="en-US" altLang="zh-CN" sz="3200">
                  <a:latin typeface="黑体" pitchFamily="2" charset="-122"/>
                  <a:ea typeface="黑体" pitchFamily="2" charset="-122"/>
                </a:rPr>
                <a:t>76</a:t>
              </a:r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auto">
            <a:xfrm>
              <a:off x="1777" y="1681"/>
              <a:ext cx="350" cy="324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739" y="1632"/>
              <a:ext cx="49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sz="1000">
                  <a:latin typeface="隶书" pitchFamily="49" charset="-122"/>
                  <a:ea typeface="隶书" pitchFamily="49" charset="-122"/>
                </a:rPr>
                <a:t> </a:t>
              </a:r>
              <a:r>
                <a:rPr kumimoji="0" lang="en-US" altLang="zh-CN" sz="3200">
                  <a:latin typeface="黑体" pitchFamily="2" charset="-122"/>
                  <a:ea typeface="黑体" pitchFamily="2" charset="-122"/>
                </a:rPr>
                <a:t>38</a:t>
              </a:r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1953" y="865"/>
              <a:ext cx="351" cy="324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1916" y="816"/>
              <a:ext cx="49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sz="1000" dirty="0">
                  <a:latin typeface="隶书" pitchFamily="49" charset="-122"/>
                  <a:ea typeface="隶书" pitchFamily="49" charset="-122"/>
                </a:rPr>
                <a:t> </a:t>
              </a:r>
              <a:r>
                <a:rPr kumimoji="0" lang="en-US" altLang="zh-CN" sz="3200" dirty="0">
                  <a:latin typeface="黑体" pitchFamily="2" charset="-122"/>
                  <a:ea typeface="黑体" pitchFamily="2" charset="-122"/>
                </a:rPr>
                <a:t>38</a:t>
              </a:r>
            </a:p>
          </p:txBody>
        </p:sp>
        <p:sp>
          <p:nvSpPr>
            <p:cNvPr id="29" name="Oval 27"/>
            <p:cNvSpPr>
              <a:spLocks noChangeArrowheads="1"/>
            </p:cNvSpPr>
            <p:nvPr/>
          </p:nvSpPr>
          <p:spPr bwMode="auto">
            <a:xfrm>
              <a:off x="1643" y="1248"/>
              <a:ext cx="350" cy="324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1606" y="1200"/>
              <a:ext cx="49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sz="1200">
                  <a:latin typeface="黑体" pitchFamily="2" charset="-122"/>
                  <a:ea typeface="黑体" pitchFamily="2" charset="-122"/>
                </a:rPr>
                <a:t> </a:t>
              </a:r>
              <a:r>
                <a:rPr kumimoji="0" lang="en-US" altLang="zh-CN" sz="3200">
                  <a:latin typeface="黑体" pitchFamily="2" charset="-122"/>
                  <a:ea typeface="黑体" pitchFamily="2" charset="-122"/>
                </a:rPr>
                <a:t>38</a:t>
              </a:r>
            </a:p>
          </p:txBody>
        </p:sp>
        <p:sp>
          <p:nvSpPr>
            <p:cNvPr id="31" name="Oval 29"/>
            <p:cNvSpPr>
              <a:spLocks noChangeArrowheads="1"/>
            </p:cNvSpPr>
            <p:nvPr/>
          </p:nvSpPr>
          <p:spPr bwMode="auto">
            <a:xfrm>
              <a:off x="2351" y="1249"/>
              <a:ext cx="351" cy="325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2315" y="1200"/>
              <a:ext cx="49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sz="1000">
                  <a:latin typeface="隶书" pitchFamily="49" charset="-122"/>
                  <a:ea typeface="隶书" pitchFamily="49" charset="-122"/>
                </a:rPr>
                <a:t> </a:t>
              </a:r>
              <a:r>
                <a:rPr kumimoji="0" lang="en-US" altLang="zh-CN" sz="3200">
                  <a:latin typeface="黑体" pitchFamily="2" charset="-122"/>
                  <a:ea typeface="黑体" pitchFamily="2" charset="-122"/>
                </a:rPr>
                <a:t>65</a:t>
              </a:r>
            </a:p>
          </p:txBody>
        </p:sp>
        <p:sp>
          <p:nvSpPr>
            <p:cNvPr id="33" name="Oval 31"/>
            <p:cNvSpPr>
              <a:spLocks noChangeArrowheads="1"/>
            </p:cNvSpPr>
            <p:nvPr/>
          </p:nvSpPr>
          <p:spPr bwMode="auto">
            <a:xfrm>
              <a:off x="2176" y="1680"/>
              <a:ext cx="351" cy="325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Text Box 32"/>
            <p:cNvSpPr txBox="1">
              <a:spLocks noChangeArrowheads="1"/>
            </p:cNvSpPr>
            <p:nvPr/>
          </p:nvSpPr>
          <p:spPr bwMode="auto">
            <a:xfrm>
              <a:off x="2138" y="1632"/>
              <a:ext cx="49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sz="1000">
                  <a:latin typeface="隶书" pitchFamily="49" charset="-122"/>
                  <a:ea typeface="隶书" pitchFamily="49" charset="-122"/>
                </a:rPr>
                <a:t> </a:t>
              </a:r>
              <a:r>
                <a:rPr kumimoji="0" lang="en-US" altLang="zh-CN" sz="3200">
                  <a:latin typeface="黑体" pitchFamily="2" charset="-122"/>
                  <a:ea typeface="黑体" pitchFamily="2" charset="-122"/>
                </a:rPr>
                <a:t>65</a:t>
              </a:r>
            </a:p>
          </p:txBody>
        </p:sp>
        <p:sp>
          <p:nvSpPr>
            <p:cNvPr id="35" name="Oval 33"/>
            <p:cNvSpPr>
              <a:spLocks noChangeArrowheads="1"/>
            </p:cNvSpPr>
            <p:nvPr/>
          </p:nvSpPr>
          <p:spPr bwMode="auto">
            <a:xfrm>
              <a:off x="4081" y="1680"/>
              <a:ext cx="351" cy="325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4043" y="1632"/>
              <a:ext cx="49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sz="1000">
                  <a:latin typeface="隶书" pitchFamily="49" charset="-122"/>
                  <a:ea typeface="隶书" pitchFamily="49" charset="-122"/>
                </a:rPr>
                <a:t> </a:t>
              </a:r>
              <a:r>
                <a:rPr kumimoji="0" lang="en-US" altLang="zh-CN" sz="3200" u="sng">
                  <a:latin typeface="黑体" pitchFamily="2" charset="-122"/>
                  <a:ea typeface="黑体" pitchFamily="2" charset="-122"/>
                </a:rPr>
                <a:t>49</a:t>
              </a: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2530" y="1680"/>
              <a:ext cx="351" cy="325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36"/>
            <p:cNvSpPr txBox="1">
              <a:spLocks noChangeArrowheads="1"/>
            </p:cNvSpPr>
            <p:nvPr/>
          </p:nvSpPr>
          <p:spPr bwMode="auto">
            <a:xfrm>
              <a:off x="2448" y="1632"/>
              <a:ext cx="49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sz="1000">
                  <a:latin typeface="隶书" pitchFamily="49" charset="-122"/>
                  <a:ea typeface="隶书" pitchFamily="49" charset="-122"/>
                </a:rPr>
                <a:t>  </a:t>
              </a:r>
              <a:r>
                <a:rPr kumimoji="0" lang="en-US" altLang="zh-CN" sz="3200">
                  <a:latin typeface="黑体" pitchFamily="2" charset="-122"/>
                  <a:ea typeface="黑体" pitchFamily="2" charset="-122"/>
                </a:rPr>
                <a:t>97</a:t>
              </a:r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auto">
            <a:xfrm>
              <a:off x="2929" y="1680"/>
              <a:ext cx="351" cy="325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Text Box 38"/>
            <p:cNvSpPr txBox="1">
              <a:spLocks noChangeArrowheads="1"/>
            </p:cNvSpPr>
            <p:nvPr/>
          </p:nvSpPr>
          <p:spPr bwMode="auto">
            <a:xfrm>
              <a:off x="2891" y="1632"/>
              <a:ext cx="49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sz="1000">
                  <a:latin typeface="隶书" pitchFamily="49" charset="-122"/>
                  <a:ea typeface="隶书" pitchFamily="49" charset="-122"/>
                </a:rPr>
                <a:t> </a:t>
              </a:r>
              <a:r>
                <a:rPr kumimoji="0" lang="en-US" altLang="zh-CN" sz="3200">
                  <a:latin typeface="黑体" pitchFamily="2" charset="-122"/>
                  <a:ea typeface="黑体" pitchFamily="2" charset="-122"/>
                </a:rPr>
                <a:t>76</a:t>
              </a:r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auto">
            <a:xfrm>
              <a:off x="3284" y="1680"/>
              <a:ext cx="350" cy="325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Text Box 40"/>
            <p:cNvSpPr txBox="1">
              <a:spLocks noChangeArrowheads="1"/>
            </p:cNvSpPr>
            <p:nvPr/>
          </p:nvSpPr>
          <p:spPr bwMode="auto">
            <a:xfrm>
              <a:off x="3246" y="1632"/>
              <a:ext cx="49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sz="1000">
                  <a:latin typeface="隶书" pitchFamily="49" charset="-122"/>
                  <a:ea typeface="隶书" pitchFamily="49" charset="-122"/>
                </a:rPr>
                <a:t> </a:t>
              </a:r>
              <a:r>
                <a:rPr kumimoji="0" lang="en-US" altLang="zh-CN" sz="3600">
                  <a:solidFill>
                    <a:schemeClr val="hlink"/>
                  </a:solidFill>
                  <a:latin typeface="隶书" pitchFamily="49" charset="-122"/>
                  <a:ea typeface="隶书" pitchFamily="49" charset="-122"/>
                  <a:sym typeface="Symbol" pitchFamily="18" charset="2"/>
                </a:rPr>
                <a:t></a:t>
              </a:r>
              <a:r>
                <a:rPr kumimoji="0" lang="en-US" altLang="zh-CN" sz="3200">
                  <a:latin typeface="黑体" pitchFamily="2" charset="-122"/>
                  <a:ea typeface="黑体" pitchFamily="2" charset="-122"/>
                </a:rPr>
                <a:t> </a:t>
              </a:r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auto">
            <a:xfrm>
              <a:off x="3683" y="1680"/>
              <a:ext cx="350" cy="325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Text Box 42"/>
            <p:cNvSpPr txBox="1">
              <a:spLocks noChangeArrowheads="1"/>
            </p:cNvSpPr>
            <p:nvPr/>
          </p:nvSpPr>
          <p:spPr bwMode="auto">
            <a:xfrm>
              <a:off x="3645" y="1632"/>
              <a:ext cx="49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sz="1000">
                  <a:latin typeface="隶书" pitchFamily="49" charset="-122"/>
                  <a:ea typeface="隶书" pitchFamily="49" charset="-122"/>
                </a:rPr>
                <a:t> </a:t>
              </a:r>
              <a:r>
                <a:rPr kumimoji="0" lang="en-US" altLang="zh-CN" sz="3200">
                  <a:latin typeface="黑体" pitchFamily="2" charset="-122"/>
                  <a:ea typeface="黑体" pitchFamily="2" charset="-122"/>
                </a:rPr>
                <a:t>27</a:t>
              </a:r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 flipH="1" flipV="1">
              <a:off x="4088" y="1536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 flipH="1" flipV="1">
              <a:off x="2625" y="1536"/>
              <a:ext cx="89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 flipH="1" flipV="1">
              <a:off x="3334" y="1536"/>
              <a:ext cx="89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46"/>
            <p:cNvSpPr>
              <a:spLocks noChangeShapeType="1"/>
            </p:cNvSpPr>
            <p:nvPr/>
          </p:nvSpPr>
          <p:spPr bwMode="auto">
            <a:xfrm flipH="1">
              <a:off x="3113" y="1536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0" name="Text Box 95"/>
          <p:cNvSpPr txBox="1">
            <a:spLocks noChangeArrowheads="1"/>
          </p:cNvSpPr>
          <p:nvPr/>
        </p:nvSpPr>
        <p:spPr bwMode="auto">
          <a:xfrm>
            <a:off x="411162" y="4843264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完全二叉树</a:t>
            </a:r>
          </a:p>
        </p:txBody>
      </p:sp>
    </p:spTree>
    <p:extLst>
      <p:ext uri="{BB962C8B-B14F-4D97-AF65-F5344CB8AC3E}">
        <p14:creationId xmlns:p14="http://schemas.microsoft.com/office/powerpoint/2010/main" val="3909504460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F1724A-8AFB-4AAC-B98E-0917FE8CF249}" type="slidenum">
              <a:rPr lang="en-US" altLang="zh-CN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1822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10.3.3 </a:t>
            </a:r>
            <a:r>
              <a:rPr lang="zh-CN" altLang="en-US" dirty="0" smtClean="0"/>
              <a:t>堆排序</a:t>
            </a:r>
            <a:r>
              <a:rPr lang="en-US" altLang="zh-CN" dirty="0" smtClean="0"/>
              <a:t>Heap Sort</a:t>
            </a:r>
            <a:endParaRPr lang="zh-CN" altLang="en-US" dirty="0" smtClean="0"/>
          </a:p>
        </p:txBody>
      </p:sp>
      <p:sp>
        <p:nvSpPr>
          <p:cNvPr id="3584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完全二叉树</a:t>
            </a:r>
            <a:r>
              <a:rPr lang="en-US" altLang="zh-CN" smtClean="0"/>
              <a:t>: </a:t>
            </a:r>
          </a:p>
          <a:p>
            <a:pPr lvl="1" eaLnBrk="1" hangingPunct="1"/>
            <a:r>
              <a:rPr lang="en-US" altLang="zh-CN" smtClean="0"/>
              <a:t>r</a:t>
            </a:r>
            <a:r>
              <a:rPr lang="en-US" altLang="zh-CN" baseline="-25000" smtClean="0"/>
              <a:t>2i</a:t>
            </a:r>
            <a:r>
              <a:rPr lang="en-US" altLang="zh-CN" smtClean="0"/>
              <a:t> </a:t>
            </a:r>
            <a:r>
              <a:rPr lang="zh-CN" altLang="en-US" smtClean="0"/>
              <a:t>是 </a:t>
            </a:r>
            <a:r>
              <a:rPr lang="en-US" altLang="zh-CN" smtClean="0"/>
              <a:t>r</a:t>
            </a:r>
            <a:r>
              <a:rPr lang="en-US" altLang="zh-CN" baseline="-25000" smtClean="0"/>
              <a:t>i</a:t>
            </a:r>
            <a:r>
              <a:rPr lang="en-US" altLang="zh-CN" smtClean="0"/>
              <a:t> </a:t>
            </a:r>
            <a:r>
              <a:rPr lang="zh-CN" altLang="en-US" smtClean="0"/>
              <a:t>的左孩子；</a:t>
            </a:r>
          </a:p>
          <a:p>
            <a:pPr lvl="1" eaLnBrk="1" hangingPunct="1"/>
            <a:r>
              <a:rPr lang="en-US" altLang="zh-CN" smtClean="0"/>
              <a:t>r</a:t>
            </a:r>
            <a:r>
              <a:rPr lang="en-US" altLang="zh-CN" baseline="-25000" smtClean="0"/>
              <a:t>2i+1</a:t>
            </a:r>
            <a:r>
              <a:rPr lang="en-US" altLang="zh-CN" smtClean="0"/>
              <a:t> </a:t>
            </a:r>
            <a:r>
              <a:rPr lang="zh-CN" altLang="en-US" smtClean="0"/>
              <a:t>是 </a:t>
            </a:r>
            <a:r>
              <a:rPr lang="en-US" altLang="zh-CN" smtClean="0"/>
              <a:t>r</a:t>
            </a:r>
            <a:r>
              <a:rPr lang="en-US" altLang="zh-CN" baseline="-25000" smtClean="0"/>
              <a:t>i</a:t>
            </a:r>
            <a:r>
              <a:rPr lang="en-US" altLang="zh-CN" smtClean="0"/>
              <a:t> </a:t>
            </a:r>
            <a:r>
              <a:rPr lang="zh-CN" altLang="en-US" smtClean="0"/>
              <a:t>的右孩子。</a:t>
            </a:r>
          </a:p>
          <a:p>
            <a:pPr eaLnBrk="1" hangingPunct="1"/>
            <a:endParaRPr lang="en-US" altLang="zh-CN" smtClean="0"/>
          </a:p>
        </p:txBody>
      </p:sp>
      <p:grpSp>
        <p:nvGrpSpPr>
          <p:cNvPr id="35845" name="Group 13"/>
          <p:cNvGrpSpPr>
            <a:grpSpLocks/>
          </p:cNvGrpSpPr>
          <p:nvPr/>
        </p:nvGrpSpPr>
        <p:grpSpPr bwMode="auto">
          <a:xfrm>
            <a:off x="5867400" y="914400"/>
            <a:ext cx="2895600" cy="1905000"/>
            <a:chOff x="2784" y="1536"/>
            <a:chExt cx="1872" cy="1296"/>
          </a:xfrm>
        </p:grpSpPr>
        <p:sp>
          <p:nvSpPr>
            <p:cNvPr id="35871" name="Line 12"/>
            <p:cNvSpPr>
              <a:spLocks noChangeShapeType="1"/>
            </p:cNvSpPr>
            <p:nvPr/>
          </p:nvSpPr>
          <p:spPr bwMode="auto">
            <a:xfrm>
              <a:off x="3792" y="1872"/>
              <a:ext cx="576" cy="62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72" name="Line 11"/>
            <p:cNvSpPr>
              <a:spLocks noChangeShapeType="1"/>
            </p:cNvSpPr>
            <p:nvPr/>
          </p:nvSpPr>
          <p:spPr bwMode="auto">
            <a:xfrm flipH="1">
              <a:off x="3120" y="1872"/>
              <a:ext cx="528" cy="5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73" name="Oval 6"/>
            <p:cNvSpPr>
              <a:spLocks noChangeArrowheads="1"/>
            </p:cNvSpPr>
            <p:nvPr/>
          </p:nvSpPr>
          <p:spPr bwMode="auto">
            <a:xfrm>
              <a:off x="3456" y="1536"/>
              <a:ext cx="528" cy="528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3200">
                  <a:ea typeface="宋体" pitchFamily="2" charset="-122"/>
                </a:rPr>
                <a:t>r</a:t>
              </a:r>
              <a:r>
                <a:rPr lang="en-US" altLang="zh-CN" sz="3200" baseline="-25000">
                  <a:ea typeface="宋体" pitchFamily="2" charset="-122"/>
                </a:rPr>
                <a:t>i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35874" name="Oval 7"/>
            <p:cNvSpPr>
              <a:spLocks noChangeArrowheads="1"/>
            </p:cNvSpPr>
            <p:nvPr/>
          </p:nvSpPr>
          <p:spPr bwMode="auto">
            <a:xfrm>
              <a:off x="2784" y="2304"/>
              <a:ext cx="528" cy="528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3200">
                  <a:ea typeface="宋体" pitchFamily="2" charset="-122"/>
                </a:rPr>
                <a:t>r</a:t>
              </a:r>
              <a:r>
                <a:rPr lang="en-US" altLang="zh-CN" sz="3200" baseline="-25000">
                  <a:ea typeface="宋体" pitchFamily="2" charset="-122"/>
                </a:rPr>
                <a:t>2i </a:t>
              </a:r>
            </a:p>
          </p:txBody>
        </p:sp>
        <p:sp>
          <p:nvSpPr>
            <p:cNvPr id="35875" name="Oval 8"/>
            <p:cNvSpPr>
              <a:spLocks noChangeArrowheads="1"/>
            </p:cNvSpPr>
            <p:nvPr/>
          </p:nvSpPr>
          <p:spPr bwMode="auto">
            <a:xfrm>
              <a:off x="4128" y="2304"/>
              <a:ext cx="528" cy="528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3200">
                  <a:ea typeface="宋体" pitchFamily="2" charset="-122"/>
                </a:rPr>
                <a:t>r</a:t>
              </a:r>
              <a:r>
                <a:rPr lang="en-US" altLang="zh-CN" sz="3200" baseline="-25000">
                  <a:ea typeface="宋体" pitchFamily="2" charset="-122"/>
                </a:rPr>
                <a:t>2i+1 </a:t>
              </a:r>
            </a:p>
          </p:txBody>
        </p: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914400" y="2667000"/>
            <a:ext cx="6934200" cy="2667000"/>
            <a:chOff x="144" y="2112"/>
            <a:chExt cx="5184" cy="1968"/>
          </a:xfrm>
        </p:grpSpPr>
        <p:sp>
          <p:nvSpPr>
            <p:cNvPr id="35850" name="Line 25"/>
            <p:cNvSpPr>
              <a:spLocks noChangeShapeType="1"/>
            </p:cNvSpPr>
            <p:nvPr/>
          </p:nvSpPr>
          <p:spPr bwMode="auto">
            <a:xfrm flipH="1">
              <a:off x="1632" y="2400"/>
              <a:ext cx="1152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1" name="Line 26"/>
            <p:cNvSpPr>
              <a:spLocks noChangeShapeType="1"/>
            </p:cNvSpPr>
            <p:nvPr/>
          </p:nvSpPr>
          <p:spPr bwMode="auto">
            <a:xfrm>
              <a:off x="3120" y="2400"/>
              <a:ext cx="120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2" name="Line 27"/>
            <p:cNvSpPr>
              <a:spLocks noChangeShapeType="1"/>
            </p:cNvSpPr>
            <p:nvPr/>
          </p:nvSpPr>
          <p:spPr bwMode="auto">
            <a:xfrm flipH="1">
              <a:off x="768" y="2832"/>
              <a:ext cx="672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3" name="Line 28"/>
            <p:cNvSpPr>
              <a:spLocks noChangeShapeType="1"/>
            </p:cNvSpPr>
            <p:nvPr/>
          </p:nvSpPr>
          <p:spPr bwMode="auto">
            <a:xfrm>
              <a:off x="1872" y="2832"/>
              <a:ext cx="576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4" name="Line 29"/>
            <p:cNvSpPr>
              <a:spLocks noChangeShapeType="1"/>
            </p:cNvSpPr>
            <p:nvPr/>
          </p:nvSpPr>
          <p:spPr bwMode="auto">
            <a:xfrm flipH="1">
              <a:off x="3600" y="2832"/>
              <a:ext cx="528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5" name="Line 30"/>
            <p:cNvSpPr>
              <a:spLocks noChangeShapeType="1"/>
            </p:cNvSpPr>
            <p:nvPr/>
          </p:nvSpPr>
          <p:spPr bwMode="auto">
            <a:xfrm>
              <a:off x="4560" y="2832"/>
              <a:ext cx="576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6" name="Line 31"/>
            <p:cNvSpPr>
              <a:spLocks noChangeShapeType="1"/>
            </p:cNvSpPr>
            <p:nvPr/>
          </p:nvSpPr>
          <p:spPr bwMode="auto">
            <a:xfrm flipH="1">
              <a:off x="336" y="3360"/>
              <a:ext cx="384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7" name="Line 32"/>
            <p:cNvSpPr>
              <a:spLocks noChangeShapeType="1"/>
            </p:cNvSpPr>
            <p:nvPr/>
          </p:nvSpPr>
          <p:spPr bwMode="auto">
            <a:xfrm>
              <a:off x="864" y="3360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8" name="Line 33"/>
            <p:cNvSpPr>
              <a:spLocks noChangeShapeType="1"/>
            </p:cNvSpPr>
            <p:nvPr/>
          </p:nvSpPr>
          <p:spPr bwMode="auto">
            <a:xfrm flipH="1">
              <a:off x="2016" y="3360"/>
              <a:ext cx="432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9" name="Line 34"/>
            <p:cNvSpPr>
              <a:spLocks noChangeShapeType="1"/>
            </p:cNvSpPr>
            <p:nvPr/>
          </p:nvSpPr>
          <p:spPr bwMode="auto">
            <a:xfrm>
              <a:off x="2592" y="3408"/>
              <a:ext cx="336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0" name="Oval 14"/>
            <p:cNvSpPr>
              <a:spLocks noChangeArrowheads="1"/>
            </p:cNvSpPr>
            <p:nvPr/>
          </p:nvSpPr>
          <p:spPr bwMode="auto">
            <a:xfrm>
              <a:off x="2736" y="2112"/>
              <a:ext cx="432" cy="432"/>
            </a:xfrm>
            <a:prstGeom prst="ellipse">
              <a:avLst/>
            </a:prstGeom>
            <a:solidFill>
              <a:srgbClr val="FFCCFF"/>
            </a:solidFill>
            <a:ln w="1270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3200">
                  <a:ea typeface="宋体" pitchFamily="2" charset="-122"/>
                </a:rPr>
                <a:t>12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35861" name="Oval 15"/>
            <p:cNvSpPr>
              <a:spLocks noChangeArrowheads="1"/>
            </p:cNvSpPr>
            <p:nvPr/>
          </p:nvSpPr>
          <p:spPr bwMode="auto">
            <a:xfrm>
              <a:off x="1440" y="2592"/>
              <a:ext cx="432" cy="432"/>
            </a:xfrm>
            <a:prstGeom prst="ellipse">
              <a:avLst/>
            </a:prstGeom>
            <a:solidFill>
              <a:srgbClr val="FFCCFF"/>
            </a:solidFill>
            <a:ln w="1270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3200">
                  <a:ea typeface="宋体" pitchFamily="2" charset="-122"/>
                </a:rPr>
                <a:t>36</a:t>
              </a:r>
            </a:p>
          </p:txBody>
        </p:sp>
        <p:sp>
          <p:nvSpPr>
            <p:cNvPr id="35862" name="Oval 16"/>
            <p:cNvSpPr>
              <a:spLocks noChangeArrowheads="1"/>
            </p:cNvSpPr>
            <p:nvPr/>
          </p:nvSpPr>
          <p:spPr bwMode="auto">
            <a:xfrm>
              <a:off x="4128" y="2592"/>
              <a:ext cx="432" cy="432"/>
            </a:xfrm>
            <a:prstGeom prst="ellipse">
              <a:avLst/>
            </a:prstGeom>
            <a:solidFill>
              <a:srgbClr val="FFCCFF"/>
            </a:solidFill>
            <a:ln w="1270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3200">
                  <a:ea typeface="宋体" pitchFamily="2" charset="-122"/>
                </a:rPr>
                <a:t>27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35863" name="Oval 17"/>
            <p:cNvSpPr>
              <a:spLocks noChangeArrowheads="1"/>
            </p:cNvSpPr>
            <p:nvPr/>
          </p:nvSpPr>
          <p:spPr bwMode="auto">
            <a:xfrm>
              <a:off x="576" y="3072"/>
              <a:ext cx="432" cy="432"/>
            </a:xfrm>
            <a:prstGeom prst="ellipse">
              <a:avLst/>
            </a:prstGeom>
            <a:solidFill>
              <a:srgbClr val="FFCCFF"/>
            </a:solidFill>
            <a:ln w="1270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3200">
                  <a:ea typeface="宋体" pitchFamily="2" charset="-122"/>
                </a:rPr>
                <a:t>65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35864" name="Oval 18"/>
            <p:cNvSpPr>
              <a:spLocks noChangeArrowheads="1"/>
            </p:cNvSpPr>
            <p:nvPr/>
          </p:nvSpPr>
          <p:spPr bwMode="auto">
            <a:xfrm>
              <a:off x="2688" y="3648"/>
              <a:ext cx="432" cy="432"/>
            </a:xfrm>
            <a:prstGeom prst="ellipse">
              <a:avLst/>
            </a:prstGeom>
            <a:solidFill>
              <a:srgbClr val="FFCCFF"/>
            </a:solidFill>
            <a:ln w="1270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3200">
                  <a:ea typeface="宋体" pitchFamily="2" charset="-122"/>
                </a:rPr>
                <a:t>49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35865" name="Oval 19"/>
            <p:cNvSpPr>
              <a:spLocks noChangeArrowheads="1"/>
            </p:cNvSpPr>
            <p:nvPr/>
          </p:nvSpPr>
          <p:spPr bwMode="auto">
            <a:xfrm>
              <a:off x="144" y="3648"/>
              <a:ext cx="432" cy="432"/>
            </a:xfrm>
            <a:prstGeom prst="ellipse">
              <a:avLst/>
            </a:prstGeom>
            <a:solidFill>
              <a:srgbClr val="FFCCFF"/>
            </a:solidFill>
            <a:ln w="1270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3200">
                  <a:ea typeface="宋体" pitchFamily="2" charset="-122"/>
                </a:rPr>
                <a:t>81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35866" name="Oval 20"/>
            <p:cNvSpPr>
              <a:spLocks noChangeArrowheads="1"/>
            </p:cNvSpPr>
            <p:nvPr/>
          </p:nvSpPr>
          <p:spPr bwMode="auto">
            <a:xfrm>
              <a:off x="960" y="3648"/>
              <a:ext cx="432" cy="432"/>
            </a:xfrm>
            <a:prstGeom prst="ellipse">
              <a:avLst/>
            </a:prstGeom>
            <a:solidFill>
              <a:srgbClr val="FFCCFF"/>
            </a:solidFill>
            <a:ln w="1270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3200">
                  <a:ea typeface="宋体" pitchFamily="2" charset="-122"/>
                </a:rPr>
                <a:t>73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35867" name="Oval 21"/>
            <p:cNvSpPr>
              <a:spLocks noChangeArrowheads="1"/>
            </p:cNvSpPr>
            <p:nvPr/>
          </p:nvSpPr>
          <p:spPr bwMode="auto">
            <a:xfrm>
              <a:off x="1824" y="3648"/>
              <a:ext cx="432" cy="432"/>
            </a:xfrm>
            <a:prstGeom prst="ellipse">
              <a:avLst/>
            </a:prstGeom>
            <a:solidFill>
              <a:srgbClr val="FFCCFF"/>
            </a:solidFill>
            <a:ln w="1270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3200">
                  <a:ea typeface="宋体" pitchFamily="2" charset="-122"/>
                </a:rPr>
                <a:t>55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35868" name="Oval 22"/>
            <p:cNvSpPr>
              <a:spLocks noChangeArrowheads="1"/>
            </p:cNvSpPr>
            <p:nvPr/>
          </p:nvSpPr>
          <p:spPr bwMode="auto">
            <a:xfrm>
              <a:off x="2256" y="3072"/>
              <a:ext cx="432" cy="432"/>
            </a:xfrm>
            <a:prstGeom prst="ellipse">
              <a:avLst/>
            </a:prstGeom>
            <a:solidFill>
              <a:srgbClr val="FFCCFF"/>
            </a:solidFill>
            <a:ln w="1270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3200">
                  <a:ea typeface="宋体" pitchFamily="2" charset="-122"/>
                </a:rPr>
                <a:t>40</a:t>
              </a:r>
            </a:p>
          </p:txBody>
        </p:sp>
        <p:sp>
          <p:nvSpPr>
            <p:cNvPr id="35869" name="Oval 23"/>
            <p:cNvSpPr>
              <a:spLocks noChangeArrowheads="1"/>
            </p:cNvSpPr>
            <p:nvPr/>
          </p:nvSpPr>
          <p:spPr bwMode="auto">
            <a:xfrm>
              <a:off x="3408" y="3072"/>
              <a:ext cx="432" cy="432"/>
            </a:xfrm>
            <a:prstGeom prst="ellipse">
              <a:avLst/>
            </a:prstGeom>
            <a:solidFill>
              <a:srgbClr val="FFCCFF"/>
            </a:solidFill>
            <a:ln w="1270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3200">
                  <a:ea typeface="宋体" pitchFamily="2" charset="-122"/>
                </a:rPr>
                <a:t>34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35870" name="Oval 24"/>
            <p:cNvSpPr>
              <a:spLocks noChangeArrowheads="1"/>
            </p:cNvSpPr>
            <p:nvPr/>
          </p:nvSpPr>
          <p:spPr bwMode="auto">
            <a:xfrm>
              <a:off x="4896" y="3072"/>
              <a:ext cx="432" cy="432"/>
            </a:xfrm>
            <a:prstGeom prst="ellipse">
              <a:avLst/>
            </a:prstGeom>
            <a:solidFill>
              <a:srgbClr val="FFCCFF"/>
            </a:solidFill>
            <a:ln w="1270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3200">
                  <a:ea typeface="宋体" pitchFamily="2" charset="-122"/>
                </a:rPr>
                <a:t>98</a:t>
              </a:r>
            </a:p>
          </p:txBody>
        </p:sp>
      </p:grpSp>
      <p:sp>
        <p:nvSpPr>
          <p:cNvPr id="182308" name="Oval 36"/>
          <p:cNvSpPr>
            <a:spLocks noChangeArrowheads="1"/>
          </p:cNvSpPr>
          <p:nvPr/>
        </p:nvSpPr>
        <p:spPr bwMode="auto">
          <a:xfrm>
            <a:off x="5329466" y="4004700"/>
            <a:ext cx="577850" cy="585788"/>
          </a:xfrm>
          <a:prstGeom prst="ellipse">
            <a:avLst/>
          </a:prstGeom>
          <a:solidFill>
            <a:srgbClr val="99CCFF"/>
          </a:solidFill>
          <a:ln w="127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dirty="0">
                <a:ea typeface="宋体" pitchFamily="2" charset="-122"/>
              </a:rPr>
              <a:t>14</a:t>
            </a:r>
            <a:endParaRPr lang="en-US" altLang="zh-CN" sz="2400" b="0" dirty="0">
              <a:ea typeface="宋体" pitchFamily="2" charset="-122"/>
            </a:endParaRPr>
          </a:p>
        </p:txBody>
      </p:sp>
      <p:sp>
        <p:nvSpPr>
          <p:cNvPr id="182312" name="Text Box 40"/>
          <p:cNvSpPr txBox="1">
            <a:spLocks noChangeArrowheads="1"/>
          </p:cNvSpPr>
          <p:nvPr/>
        </p:nvSpPr>
        <p:spPr bwMode="auto">
          <a:xfrm>
            <a:off x="251520" y="5410200"/>
            <a:ext cx="7772705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990000"/>
                </a:solidFill>
              </a:rPr>
              <a:t>堆：</a:t>
            </a:r>
            <a:r>
              <a:rPr lang="en-US" altLang="zh-CN" dirty="0" smtClean="0">
                <a:solidFill>
                  <a:srgbClr val="990000"/>
                </a:solidFill>
              </a:rPr>
              <a:t>R[11]</a:t>
            </a:r>
            <a:r>
              <a:rPr lang="en-US" altLang="zh-CN" dirty="0" smtClean="0">
                <a:solidFill>
                  <a:srgbClr val="990000"/>
                </a:solidFill>
                <a:ea typeface="宋体" pitchFamily="2" charset="-122"/>
              </a:rPr>
              <a:t>{12</a:t>
            </a:r>
            <a:r>
              <a:rPr lang="en-US" altLang="zh-CN" dirty="0">
                <a:solidFill>
                  <a:srgbClr val="990000"/>
                </a:solidFill>
                <a:ea typeface="宋体" pitchFamily="2" charset="-122"/>
              </a:rPr>
              <a:t>, 36, 27, 65, 40, 34, 98, 81, 73, 55, 49}</a:t>
            </a:r>
          </a:p>
        </p:txBody>
      </p:sp>
      <p:sp>
        <p:nvSpPr>
          <p:cNvPr id="182313" name="Rectangle 41"/>
          <p:cNvSpPr>
            <a:spLocks noChangeArrowheads="1"/>
          </p:cNvSpPr>
          <p:nvPr/>
        </p:nvSpPr>
        <p:spPr bwMode="auto">
          <a:xfrm>
            <a:off x="1027808" y="5929313"/>
            <a:ext cx="813338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rgbClr val="003366"/>
                </a:solidFill>
                <a:ea typeface="宋体" pitchFamily="2" charset="-122"/>
              </a:rPr>
              <a:t>R[11]{12</a:t>
            </a:r>
            <a:r>
              <a:rPr lang="en-US" altLang="zh-CN" dirty="0">
                <a:solidFill>
                  <a:srgbClr val="003366"/>
                </a:solidFill>
                <a:ea typeface="宋体" pitchFamily="2" charset="-122"/>
              </a:rPr>
              <a:t>, 36, 27, 65, 40,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14</a:t>
            </a:r>
            <a:r>
              <a:rPr lang="en-US" altLang="zh-CN" dirty="0">
                <a:solidFill>
                  <a:srgbClr val="003366"/>
                </a:solidFill>
                <a:ea typeface="宋体" pitchFamily="2" charset="-122"/>
              </a:rPr>
              <a:t>, 98, 81, 73, 55, 49}</a:t>
            </a:r>
            <a:r>
              <a:rPr lang="zh-CN" altLang="en-US" dirty="0">
                <a:solidFill>
                  <a:srgbClr val="003366"/>
                </a:solidFill>
              </a:rPr>
              <a:t>不是堆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2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2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308" grpId="0" animBg="1" autoUpdateAnimBg="0"/>
      <p:bldP spid="182312" grpId="0" autoUpdateAnimBg="0"/>
      <p:bldP spid="182313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180286-ADB8-4391-B54C-C2BE49433DB5}" type="slidenum">
              <a:rPr lang="en-US" altLang="zh-CN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1812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10.3.3 </a:t>
            </a:r>
            <a:r>
              <a:rPr lang="zh-CN" altLang="en-US" smtClean="0"/>
              <a:t>堆排序</a:t>
            </a:r>
          </a:p>
        </p:txBody>
      </p:sp>
      <p:sp>
        <p:nvSpPr>
          <p:cNvPr id="410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990000"/>
                </a:solidFill>
              </a:rPr>
              <a:t>堆</a:t>
            </a:r>
            <a:r>
              <a:rPr lang="zh-CN" altLang="en-US" smtClean="0"/>
              <a:t>：是满足下列性质的数列</a:t>
            </a:r>
            <a:r>
              <a:rPr lang="en-US" altLang="zh-CN" smtClean="0"/>
              <a:t>{r1, r2, …</a:t>
            </a:r>
            <a:r>
              <a:rPr lang="zh-CN" altLang="en-US" smtClean="0"/>
              <a:t>，</a:t>
            </a:r>
            <a:r>
              <a:rPr lang="en-US" altLang="zh-CN" smtClean="0"/>
              <a:t>rn}</a:t>
            </a:r>
            <a:r>
              <a:rPr lang="zh-CN" altLang="en-US" smtClean="0"/>
              <a:t>：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en-US" altLang="zh-CN" smtClean="0"/>
          </a:p>
        </p:txBody>
      </p:sp>
      <p:sp>
        <p:nvSpPr>
          <p:cNvPr id="181254" name="Text Box 6"/>
          <p:cNvSpPr txBox="1">
            <a:spLocks noChangeArrowheads="1"/>
          </p:cNvSpPr>
          <p:nvPr/>
        </p:nvSpPr>
        <p:spPr bwMode="auto">
          <a:xfrm>
            <a:off x="4175125" y="2071688"/>
            <a:ext cx="644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600" dirty="0">
                <a:solidFill>
                  <a:srgbClr val="000099"/>
                </a:solidFill>
              </a:rPr>
              <a:t>或</a:t>
            </a:r>
            <a:endParaRPr lang="zh-CN" altLang="en-US" sz="3600" b="0" dirty="0">
              <a:solidFill>
                <a:srgbClr val="000099"/>
              </a:solidFill>
            </a:endParaRPr>
          </a:p>
        </p:txBody>
      </p:sp>
      <p:graphicFrame>
        <p:nvGraphicFramePr>
          <p:cNvPr id="181255" name="Object 7"/>
          <p:cNvGraphicFramePr>
            <a:graphicFrameLocks noChangeAspect="1"/>
          </p:cNvGraphicFramePr>
          <p:nvPr/>
        </p:nvGraphicFramePr>
        <p:xfrm>
          <a:off x="854075" y="1887538"/>
          <a:ext cx="15875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5" name="公式" r:id="rId3" imgW="1400040" imgH="923040" progId="Equation.3">
                  <p:embed/>
                </p:oleObj>
              </mc:Choice>
              <mc:Fallback>
                <p:oleObj name="公式" r:id="rId3" imgW="1400040" imgH="923040" progId="Equation.3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075" y="1887538"/>
                        <a:ext cx="15875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6" name="Object 8"/>
          <p:cNvGraphicFramePr>
            <a:graphicFrameLocks noChangeAspect="1"/>
          </p:cNvGraphicFramePr>
          <p:nvPr/>
        </p:nvGraphicFramePr>
        <p:xfrm>
          <a:off x="4892675" y="1887538"/>
          <a:ext cx="15875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" name="公式" r:id="rId5" imgW="1400040" imgH="923040" progId="Equation.3">
                  <p:embed/>
                </p:oleObj>
              </mc:Choice>
              <mc:Fallback>
                <p:oleObj name="公式" r:id="rId5" imgW="1400040" imgH="923040" progId="Equation.3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2675" y="1887538"/>
                        <a:ext cx="15875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2438400" y="2133600"/>
            <a:ext cx="16779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200" b="0"/>
              <a:t>(</a:t>
            </a:r>
            <a:r>
              <a:rPr lang="zh-CN" altLang="en-US" sz="3200"/>
              <a:t>小顶堆</a:t>
            </a:r>
            <a:r>
              <a:rPr lang="en-US" altLang="zh-CN" sz="3200" b="0"/>
              <a:t>)</a:t>
            </a:r>
          </a:p>
        </p:txBody>
      </p:sp>
      <p:sp>
        <p:nvSpPr>
          <p:cNvPr id="181258" name="Text Box 10"/>
          <p:cNvSpPr txBox="1">
            <a:spLocks noChangeArrowheads="1"/>
          </p:cNvSpPr>
          <p:nvPr/>
        </p:nvSpPr>
        <p:spPr bwMode="auto">
          <a:xfrm>
            <a:off x="6496050" y="2133600"/>
            <a:ext cx="16779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200" b="0"/>
              <a:t>(</a:t>
            </a:r>
            <a:r>
              <a:rPr lang="zh-CN" altLang="en-US" sz="3200"/>
              <a:t>大顶堆</a:t>
            </a:r>
            <a:r>
              <a:rPr lang="en-US" altLang="zh-CN" sz="3200" b="0"/>
              <a:t>)</a:t>
            </a:r>
          </a:p>
        </p:txBody>
      </p:sp>
      <p:sp>
        <p:nvSpPr>
          <p:cNvPr id="181263" name="Text Box 15"/>
          <p:cNvSpPr txBox="1">
            <a:spLocks noChangeArrowheads="1"/>
          </p:cNvSpPr>
          <p:nvPr/>
        </p:nvSpPr>
        <p:spPr bwMode="auto">
          <a:xfrm>
            <a:off x="1067792" y="3140968"/>
            <a:ext cx="6859190" cy="1168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dirty="0" err="1">
                <a:solidFill>
                  <a:srgbClr val="990000"/>
                </a:solidFill>
                <a:ea typeface="宋体" pitchFamily="2" charset="-122"/>
              </a:rPr>
              <a:t>typedef</a:t>
            </a:r>
            <a:r>
              <a:rPr lang="en-US" altLang="zh-CN" dirty="0">
                <a:solidFill>
                  <a:srgbClr val="990000"/>
                </a:solidFill>
                <a:ea typeface="宋体" pitchFamily="2" charset="-122"/>
              </a:rPr>
              <a:t>  </a:t>
            </a:r>
            <a:r>
              <a:rPr lang="en-US" altLang="zh-CN" dirty="0" err="1">
                <a:solidFill>
                  <a:srgbClr val="990000"/>
                </a:solidFill>
                <a:ea typeface="宋体" pitchFamily="2" charset="-122"/>
              </a:rPr>
              <a:t>SqList</a:t>
            </a:r>
            <a:r>
              <a:rPr lang="en-US" altLang="zh-CN" dirty="0">
                <a:solidFill>
                  <a:srgbClr val="990000"/>
                </a:solidFill>
                <a:ea typeface="宋体" pitchFamily="2" charset="-122"/>
              </a:rPr>
              <a:t> </a:t>
            </a:r>
            <a:r>
              <a:rPr lang="en-US" altLang="zh-CN" dirty="0" err="1">
                <a:solidFill>
                  <a:srgbClr val="990000"/>
                </a:solidFill>
                <a:ea typeface="宋体" pitchFamily="2" charset="-122"/>
              </a:rPr>
              <a:t>HeapType</a:t>
            </a:r>
            <a:r>
              <a:rPr lang="en-US" altLang="zh-CN" dirty="0">
                <a:solidFill>
                  <a:srgbClr val="990000"/>
                </a:solidFill>
                <a:ea typeface="宋体" pitchFamily="2" charset="-122"/>
              </a:rPr>
              <a:t>;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dirty="0">
                <a:solidFill>
                  <a:srgbClr val="990000"/>
                </a:solidFill>
                <a:ea typeface="宋体" pitchFamily="2" charset="-122"/>
              </a:rPr>
              <a:t>                          // </a:t>
            </a:r>
            <a:r>
              <a:rPr lang="zh-CN" altLang="en-US" dirty="0">
                <a:solidFill>
                  <a:srgbClr val="990000"/>
                </a:solidFill>
                <a:latin typeface="楷体_GB2312" pitchFamily="49" charset="-122"/>
              </a:rPr>
              <a:t>堆采用顺序表表示之</a:t>
            </a:r>
            <a:endParaRPr lang="zh-CN" altLang="en-US" dirty="0">
              <a:solidFill>
                <a:srgbClr val="990000"/>
              </a:solidFill>
              <a:ea typeface="宋体" pitchFamily="2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046692" y="4520545"/>
            <a:ext cx="6880289" cy="2308324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 err="1">
                <a:solidFill>
                  <a:schemeClr val="hlink"/>
                </a:solidFill>
                <a:latin typeface="Arial" charset="0"/>
              </a:rPr>
              <a:t>typedef</a:t>
            </a:r>
            <a:r>
              <a:rPr lang="en-US" altLang="zh-CN" sz="2000" b="1" dirty="0">
                <a:solidFill>
                  <a:schemeClr val="hlink"/>
                </a:solidFill>
                <a:latin typeface="Arial" charset="0"/>
              </a:rPr>
              <a:t>  </a:t>
            </a:r>
            <a:r>
              <a:rPr lang="en-US" altLang="zh-CN" sz="2000" b="1" dirty="0" err="1">
                <a:solidFill>
                  <a:schemeClr val="hlink"/>
                </a:solidFill>
                <a:latin typeface="Arial" charset="0"/>
              </a:rPr>
              <a:t>struct</a:t>
            </a:r>
            <a:r>
              <a:rPr lang="en-US" altLang="zh-CN" sz="2000" b="1" dirty="0">
                <a:solidFill>
                  <a:schemeClr val="hlink"/>
                </a:solidFill>
                <a:latin typeface="Arial" charset="0"/>
              </a:rPr>
              <a:t> {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hlink"/>
                </a:solidFill>
                <a:latin typeface="Arial" charset="0"/>
              </a:rPr>
              <a:t>     </a:t>
            </a:r>
            <a:r>
              <a:rPr lang="en-US" altLang="zh-CN" sz="2000" b="1" dirty="0" err="1">
                <a:solidFill>
                  <a:schemeClr val="hlink"/>
                </a:solidFill>
                <a:latin typeface="Arial" charset="0"/>
              </a:rPr>
              <a:t>ElemType</a:t>
            </a:r>
            <a:r>
              <a:rPr lang="en-US" altLang="zh-CN" sz="2000" b="1" dirty="0">
                <a:solidFill>
                  <a:schemeClr val="hlink"/>
                </a:solidFill>
                <a:latin typeface="Arial" charset="0"/>
              </a:rPr>
              <a:t> *</a:t>
            </a:r>
            <a:r>
              <a:rPr lang="en-US" altLang="zh-CN" sz="2000" b="1" dirty="0" err="1">
                <a:solidFill>
                  <a:schemeClr val="hlink"/>
                </a:solidFill>
                <a:latin typeface="Arial" charset="0"/>
              </a:rPr>
              <a:t>elem</a:t>
            </a:r>
            <a:r>
              <a:rPr lang="en-US" altLang="zh-CN" sz="2000" b="1" dirty="0">
                <a:solidFill>
                  <a:schemeClr val="hlink"/>
                </a:solidFill>
                <a:latin typeface="Arial" charset="0"/>
              </a:rPr>
              <a:t>;</a:t>
            </a:r>
            <a:r>
              <a:rPr lang="en-US" altLang="zh-CN" sz="2000" b="1" dirty="0">
                <a:solidFill>
                  <a:srgbClr val="000099"/>
                </a:solidFill>
                <a:latin typeface="Arial" charset="0"/>
              </a:rPr>
              <a:t>    // </a:t>
            </a:r>
            <a:r>
              <a:rPr lang="zh-CN" altLang="en-US" sz="2000" b="1" dirty="0">
                <a:solidFill>
                  <a:srgbClr val="000099"/>
                </a:solidFill>
                <a:latin typeface="Arial" charset="0"/>
              </a:rPr>
              <a:t>存储空间基址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000099"/>
                </a:solidFill>
                <a:latin typeface="Arial" charset="0"/>
              </a:rPr>
              <a:t>     </a:t>
            </a:r>
            <a:r>
              <a:rPr lang="en-US" altLang="zh-CN" sz="2000" b="1" dirty="0" err="1">
                <a:solidFill>
                  <a:schemeClr val="hlink"/>
                </a:solidFill>
                <a:latin typeface="Arial" charset="0"/>
              </a:rPr>
              <a:t>int</a:t>
            </a:r>
            <a:r>
              <a:rPr lang="en-US" altLang="zh-CN" sz="2000" b="1" dirty="0">
                <a:solidFill>
                  <a:schemeClr val="hlink"/>
                </a:solidFill>
                <a:latin typeface="Arial" charset="0"/>
              </a:rPr>
              <a:t>      length;</a:t>
            </a:r>
            <a:r>
              <a:rPr lang="en-US" altLang="zh-CN" sz="2000" b="1" dirty="0">
                <a:solidFill>
                  <a:srgbClr val="000099"/>
                </a:solidFill>
                <a:latin typeface="Arial" charset="0"/>
              </a:rPr>
              <a:t>   // </a:t>
            </a:r>
            <a:r>
              <a:rPr lang="zh-CN" altLang="en-US" sz="2000" b="1" dirty="0">
                <a:solidFill>
                  <a:srgbClr val="000099"/>
                </a:solidFill>
                <a:latin typeface="Arial" charset="0"/>
              </a:rPr>
              <a:t>当前长度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000099"/>
                </a:solidFill>
                <a:latin typeface="Arial" charset="0"/>
              </a:rPr>
              <a:t>     </a:t>
            </a:r>
            <a:r>
              <a:rPr lang="en-US" altLang="zh-CN" sz="2000" b="1" dirty="0" err="1">
                <a:solidFill>
                  <a:schemeClr val="hlink"/>
                </a:solidFill>
                <a:latin typeface="Arial" charset="0"/>
              </a:rPr>
              <a:t>int</a:t>
            </a:r>
            <a:r>
              <a:rPr lang="en-US" altLang="zh-CN" sz="2000" b="1" dirty="0">
                <a:solidFill>
                  <a:schemeClr val="hlink"/>
                </a:solidFill>
                <a:latin typeface="Arial" charset="0"/>
              </a:rPr>
              <a:t>      </a:t>
            </a:r>
            <a:r>
              <a:rPr lang="en-US" altLang="zh-CN" sz="2000" b="1" dirty="0" err="1">
                <a:solidFill>
                  <a:schemeClr val="hlink"/>
                </a:solidFill>
                <a:latin typeface="Arial" charset="0"/>
              </a:rPr>
              <a:t>listsize</a:t>
            </a:r>
            <a:r>
              <a:rPr lang="en-US" altLang="zh-CN" sz="2000" b="1" dirty="0">
                <a:solidFill>
                  <a:schemeClr val="hlink"/>
                </a:solidFill>
                <a:latin typeface="Arial" charset="0"/>
              </a:rPr>
              <a:t>;</a:t>
            </a:r>
            <a:r>
              <a:rPr lang="en-US" altLang="zh-CN" sz="2000" b="1" dirty="0">
                <a:solidFill>
                  <a:srgbClr val="000099"/>
                </a:solidFill>
                <a:latin typeface="Arial" charset="0"/>
              </a:rPr>
              <a:t>  // </a:t>
            </a:r>
            <a:r>
              <a:rPr lang="zh-CN" altLang="en-US" sz="2000" b="1" dirty="0">
                <a:solidFill>
                  <a:srgbClr val="000099"/>
                </a:solidFill>
                <a:latin typeface="Arial" charset="0"/>
              </a:rPr>
              <a:t>当前分配的存储容量  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000099"/>
                </a:solidFill>
                <a:latin typeface="Arial" charset="0"/>
              </a:rPr>
              <a:t>                         </a:t>
            </a:r>
            <a:r>
              <a:rPr lang="en-US" altLang="zh-CN" sz="2000" b="1" dirty="0">
                <a:solidFill>
                  <a:srgbClr val="000099"/>
                </a:solidFill>
                <a:latin typeface="Arial" charset="0"/>
              </a:rPr>
              <a:t>// (</a:t>
            </a:r>
            <a:r>
              <a:rPr lang="zh-CN" altLang="en-US" sz="2000" b="1" dirty="0">
                <a:solidFill>
                  <a:srgbClr val="000099"/>
                </a:solidFill>
                <a:latin typeface="Arial" charset="0"/>
              </a:rPr>
              <a:t>以</a:t>
            </a:r>
            <a:r>
              <a:rPr lang="en-US" altLang="zh-CN" sz="2000" b="1" dirty="0" err="1">
                <a:solidFill>
                  <a:srgbClr val="000099"/>
                </a:solidFill>
                <a:latin typeface="Arial" charset="0"/>
              </a:rPr>
              <a:t>sizeof</a:t>
            </a:r>
            <a:r>
              <a:rPr lang="en-US" altLang="zh-CN" sz="2000" b="1" dirty="0">
                <a:solidFill>
                  <a:srgbClr val="000099"/>
                </a:solidFill>
                <a:latin typeface="Arial" charset="0"/>
              </a:rPr>
              <a:t>(</a:t>
            </a:r>
            <a:r>
              <a:rPr lang="en-US" altLang="zh-CN" sz="2000" b="1" dirty="0" err="1">
                <a:solidFill>
                  <a:srgbClr val="000099"/>
                </a:solidFill>
                <a:latin typeface="Arial" charset="0"/>
              </a:rPr>
              <a:t>ElemType</a:t>
            </a:r>
            <a:r>
              <a:rPr lang="en-US" altLang="zh-CN" sz="2000" b="1" dirty="0">
                <a:solidFill>
                  <a:srgbClr val="000099"/>
                </a:solidFill>
                <a:latin typeface="Arial" charset="0"/>
              </a:rPr>
              <a:t>)</a:t>
            </a:r>
            <a:r>
              <a:rPr lang="zh-CN" altLang="en-US" sz="2000" b="1" dirty="0">
                <a:solidFill>
                  <a:srgbClr val="000099"/>
                </a:solidFill>
                <a:latin typeface="Arial" charset="0"/>
              </a:rPr>
              <a:t>为单位</a:t>
            </a:r>
            <a:r>
              <a:rPr lang="en-US" altLang="zh-CN" sz="2000" b="1" dirty="0">
                <a:solidFill>
                  <a:srgbClr val="000099"/>
                </a:solidFill>
                <a:latin typeface="Arial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hlink"/>
                </a:solidFill>
                <a:latin typeface="Arial" charset="0"/>
              </a:rPr>
              <a:t>} </a:t>
            </a:r>
            <a:r>
              <a:rPr lang="en-US" altLang="zh-CN" sz="2000" b="1" dirty="0" err="1">
                <a:solidFill>
                  <a:schemeClr val="hlink"/>
                </a:solidFill>
                <a:latin typeface="Arial" charset="0"/>
              </a:rPr>
              <a:t>SqList</a:t>
            </a:r>
            <a:r>
              <a:rPr lang="en-US" altLang="zh-CN" sz="2000" b="1" dirty="0">
                <a:solidFill>
                  <a:schemeClr val="hlink"/>
                </a:solidFill>
                <a:latin typeface="Arial" charset="0"/>
              </a:rPr>
              <a:t>;</a:t>
            </a:r>
            <a:r>
              <a:rPr lang="en-US" altLang="zh-CN" sz="2000" b="1" dirty="0">
                <a:solidFill>
                  <a:srgbClr val="000099"/>
                </a:solidFill>
                <a:latin typeface="Arial" charset="0"/>
              </a:rPr>
              <a:t>  // </a:t>
            </a:r>
            <a:r>
              <a:rPr lang="zh-CN" altLang="en-US" sz="2000" b="1" dirty="0">
                <a:solidFill>
                  <a:srgbClr val="000099"/>
                </a:solidFill>
                <a:latin typeface="Arial" charset="0"/>
              </a:rPr>
              <a:t>俗称顺序表</a:t>
            </a:r>
          </a:p>
        </p:txBody>
      </p:sp>
      <p:sp>
        <p:nvSpPr>
          <p:cNvPr id="3" name="矩形 2"/>
          <p:cNvSpPr/>
          <p:nvPr/>
        </p:nvSpPr>
        <p:spPr>
          <a:xfrm>
            <a:off x="1403648" y="4941168"/>
            <a:ext cx="2160240" cy="40011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6600CC"/>
                </a:solidFill>
                <a:latin typeface="Arial" charset="0"/>
              </a:rPr>
              <a:t>ElemType</a:t>
            </a:r>
            <a:r>
              <a:rPr lang="en-US" altLang="zh-CN" sz="2000" dirty="0">
                <a:solidFill>
                  <a:srgbClr val="6600CC"/>
                </a:solidFill>
                <a:latin typeface="Arial" charset="0"/>
              </a:rPr>
              <a:t> </a:t>
            </a:r>
            <a:r>
              <a:rPr lang="en-US" altLang="zh-CN" sz="2000" dirty="0" smtClean="0">
                <a:solidFill>
                  <a:srgbClr val="6600CC"/>
                </a:solidFill>
                <a:latin typeface="Arial" charset="0"/>
              </a:rPr>
              <a:t>*R;</a:t>
            </a:r>
            <a:endParaRPr lang="zh-CN" altLang="en-US" dirty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1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1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4" grpId="0" autoUpdateAnimBg="0"/>
      <p:bldP spid="181257" grpId="0" autoUpdateAnimBg="0"/>
      <p:bldP spid="181258" grpId="0" autoUpdateAnimBg="0"/>
      <p:bldP spid="181263" grpId="0" animBg="1" autoUpdateAnimBg="0"/>
      <p:bldP spid="11" grpId="0" animBg="1" autoUpdateAnimBg="0"/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222" name="Rectangle 30"/>
          <p:cNvSpPr>
            <a:spLocks noChangeArrowheads="1"/>
          </p:cNvSpPr>
          <p:nvPr/>
        </p:nvSpPr>
        <p:spPr bwMode="auto">
          <a:xfrm>
            <a:off x="539552" y="1268760"/>
            <a:ext cx="8104187" cy="250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FontTx/>
              <a:buChar char="–"/>
            </a:pPr>
            <a:r>
              <a:rPr kumimoji="0" lang="en-US" altLang="zh-CN" dirty="0">
                <a:solidFill>
                  <a:srgbClr val="000066"/>
                </a:solidFill>
              </a:rPr>
              <a:t>1</a:t>
            </a:r>
            <a:r>
              <a:rPr kumimoji="0" lang="zh-CN" altLang="en-US" dirty="0">
                <a:solidFill>
                  <a:srgbClr val="000066"/>
                </a:solidFill>
              </a:rPr>
              <a:t>）建立初始堆；</a:t>
            </a:r>
            <a:endParaRPr kumimoji="0" lang="en-US" altLang="zh-CN" dirty="0">
              <a:solidFill>
                <a:srgbClr val="000066"/>
              </a:solidFill>
            </a:endParaRP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kumimoji="0" lang="en-US" altLang="zh-CN" dirty="0">
                <a:solidFill>
                  <a:srgbClr val="000066"/>
                </a:solidFill>
              </a:rPr>
              <a:t>2</a:t>
            </a:r>
            <a:r>
              <a:rPr kumimoji="0" lang="zh-CN" altLang="en-US" dirty="0">
                <a:solidFill>
                  <a:srgbClr val="000066"/>
                </a:solidFill>
              </a:rPr>
              <a:t>）将堆顶元素与最后一个元素对换；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kumimoji="0" lang="en-US" altLang="zh-CN" dirty="0" smtClean="0">
                <a:solidFill>
                  <a:srgbClr val="FF6600"/>
                </a:solidFill>
              </a:rPr>
              <a:t>3</a:t>
            </a:r>
            <a:r>
              <a:rPr kumimoji="0" lang="zh-CN" altLang="en-US" dirty="0" smtClean="0">
                <a:solidFill>
                  <a:srgbClr val="FF6600"/>
                </a:solidFill>
              </a:rPr>
              <a:t>）调整堆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zh-CN" altLang="en-US" dirty="0" smtClean="0">
                <a:latin typeface="楷体_GB2312" pitchFamily="49" charset="-122"/>
              </a:rPr>
              <a:t>即假设</a:t>
            </a:r>
            <a:r>
              <a:rPr lang="en-US" altLang="zh-CN" dirty="0"/>
              <a:t>H.</a:t>
            </a:r>
            <a:r>
              <a:rPr lang="en-US" altLang="zh-CN" dirty="0" smtClean="0"/>
              <a:t>R[</a:t>
            </a:r>
            <a:r>
              <a:rPr lang="en-US" altLang="zh-CN" dirty="0" err="1" smtClean="0"/>
              <a:t>s</a:t>
            </a:r>
            <a:r>
              <a:rPr lang="en-US" altLang="zh-CN" dirty="0" err="1"/>
              <a:t>..m</a:t>
            </a:r>
            <a:r>
              <a:rPr lang="en-US" altLang="zh-CN" dirty="0"/>
              <a:t>]</a:t>
            </a:r>
            <a:r>
              <a:rPr lang="zh-CN" altLang="en-US" dirty="0"/>
              <a:t>中记录的关键字除 </a:t>
            </a:r>
            <a:r>
              <a:rPr lang="en-US" altLang="zh-CN" dirty="0"/>
              <a:t>R[s] </a:t>
            </a:r>
            <a:r>
              <a:rPr lang="zh-CN" altLang="en-US" dirty="0"/>
              <a:t>之外均满足堆的</a:t>
            </a:r>
            <a:r>
              <a:rPr lang="zh-CN" altLang="en-US" dirty="0" smtClean="0"/>
              <a:t>特征</a:t>
            </a:r>
            <a:endParaRPr kumimoji="0" lang="en-US" altLang="zh-CN" dirty="0">
              <a:solidFill>
                <a:srgbClr val="000066"/>
              </a:solidFill>
            </a:endParaRPr>
          </a:p>
        </p:txBody>
      </p:sp>
      <p:sp>
        <p:nvSpPr>
          <p:cNvPr id="3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62E788-81F6-4A5B-A20F-76EB3CA57E93}" type="slidenum">
              <a:rPr lang="en-US" altLang="zh-CN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10.3.3 </a:t>
            </a:r>
            <a:r>
              <a:rPr lang="zh-CN" altLang="en-US" smtClean="0"/>
              <a:t>堆排序</a:t>
            </a:r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 flipH="1">
            <a:off x="2817813" y="3501901"/>
            <a:ext cx="2019300" cy="798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>
            <a:off x="5180013" y="3501901"/>
            <a:ext cx="2103437" cy="798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 flipH="1">
            <a:off x="1398588" y="4325813"/>
            <a:ext cx="1301750" cy="758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>
            <a:off x="3046413" y="4260726"/>
            <a:ext cx="1177925" cy="835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6007100" y="4325813"/>
            <a:ext cx="1012825" cy="830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>
            <a:off x="7313613" y="4325813"/>
            <a:ext cx="1068387" cy="830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 flipH="1">
            <a:off x="749300" y="5013201"/>
            <a:ext cx="720725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1470025" y="5013201"/>
            <a:ext cx="720725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 flipH="1">
            <a:off x="3486150" y="5084638"/>
            <a:ext cx="720725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7" name="Oval 13"/>
          <p:cNvSpPr>
            <a:spLocks noChangeArrowheads="1"/>
          </p:cNvSpPr>
          <p:nvPr/>
        </p:nvSpPr>
        <p:spPr bwMode="auto">
          <a:xfrm>
            <a:off x="4570413" y="3212976"/>
            <a:ext cx="757237" cy="665162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98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36878" name="Oval 14"/>
          <p:cNvSpPr>
            <a:spLocks noChangeArrowheads="1"/>
          </p:cNvSpPr>
          <p:nvPr/>
        </p:nvSpPr>
        <p:spPr bwMode="auto">
          <a:xfrm>
            <a:off x="2513013" y="3974976"/>
            <a:ext cx="757237" cy="665162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73</a:t>
            </a:r>
          </a:p>
        </p:txBody>
      </p:sp>
      <p:sp>
        <p:nvSpPr>
          <p:cNvPr id="36879" name="Oval 15"/>
          <p:cNvSpPr>
            <a:spLocks noChangeArrowheads="1"/>
          </p:cNvSpPr>
          <p:nvPr/>
        </p:nvSpPr>
        <p:spPr bwMode="auto">
          <a:xfrm>
            <a:off x="6780213" y="3974976"/>
            <a:ext cx="757237" cy="665162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56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36880" name="Oval 16"/>
          <p:cNvSpPr>
            <a:spLocks noChangeArrowheads="1"/>
          </p:cNvSpPr>
          <p:nvPr/>
        </p:nvSpPr>
        <p:spPr bwMode="auto">
          <a:xfrm>
            <a:off x="1141413" y="4736976"/>
            <a:ext cx="757237" cy="665162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64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36881" name="Oval 17"/>
          <p:cNvSpPr>
            <a:spLocks noChangeArrowheads="1"/>
          </p:cNvSpPr>
          <p:nvPr/>
        </p:nvSpPr>
        <p:spPr bwMode="auto">
          <a:xfrm>
            <a:off x="455613" y="5498976"/>
            <a:ext cx="757237" cy="665162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40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36882" name="Oval 18"/>
          <p:cNvSpPr>
            <a:spLocks noChangeArrowheads="1"/>
          </p:cNvSpPr>
          <p:nvPr/>
        </p:nvSpPr>
        <p:spPr bwMode="auto">
          <a:xfrm>
            <a:off x="1751013" y="5498976"/>
            <a:ext cx="757237" cy="665162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64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36883" name="Oval 19"/>
          <p:cNvSpPr>
            <a:spLocks noChangeArrowheads="1"/>
          </p:cNvSpPr>
          <p:nvPr/>
        </p:nvSpPr>
        <p:spPr bwMode="auto">
          <a:xfrm>
            <a:off x="3122613" y="5498976"/>
            <a:ext cx="757237" cy="665162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12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36884" name="Oval 20"/>
          <p:cNvSpPr>
            <a:spLocks noChangeArrowheads="1"/>
          </p:cNvSpPr>
          <p:nvPr/>
        </p:nvSpPr>
        <p:spPr bwMode="auto">
          <a:xfrm>
            <a:off x="3808413" y="4736976"/>
            <a:ext cx="757237" cy="665162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36</a:t>
            </a:r>
          </a:p>
        </p:txBody>
      </p:sp>
      <p:sp>
        <p:nvSpPr>
          <p:cNvPr id="36885" name="Oval 21"/>
          <p:cNvSpPr>
            <a:spLocks noChangeArrowheads="1"/>
          </p:cNvSpPr>
          <p:nvPr/>
        </p:nvSpPr>
        <p:spPr bwMode="auto">
          <a:xfrm>
            <a:off x="5637213" y="4736976"/>
            <a:ext cx="757237" cy="665162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27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36886" name="Oval 22"/>
          <p:cNvSpPr>
            <a:spLocks noChangeArrowheads="1"/>
          </p:cNvSpPr>
          <p:nvPr/>
        </p:nvSpPr>
        <p:spPr bwMode="auto">
          <a:xfrm>
            <a:off x="7999413" y="4736976"/>
            <a:ext cx="757237" cy="665162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49</a:t>
            </a:r>
          </a:p>
        </p:txBody>
      </p:sp>
      <p:sp>
        <p:nvSpPr>
          <p:cNvPr id="36887" name="Oval 23"/>
          <p:cNvSpPr>
            <a:spLocks noChangeArrowheads="1"/>
          </p:cNvSpPr>
          <p:nvPr/>
        </p:nvSpPr>
        <p:spPr bwMode="auto">
          <a:xfrm>
            <a:off x="1751013" y="5498976"/>
            <a:ext cx="757237" cy="665162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55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36888" name="Oval 24"/>
          <p:cNvSpPr>
            <a:spLocks noChangeArrowheads="1"/>
          </p:cNvSpPr>
          <p:nvPr/>
        </p:nvSpPr>
        <p:spPr bwMode="auto">
          <a:xfrm>
            <a:off x="5637213" y="4736976"/>
            <a:ext cx="757237" cy="665162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27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264217" name="Oval 25"/>
          <p:cNvSpPr>
            <a:spLocks noChangeArrowheads="1"/>
          </p:cNvSpPr>
          <p:nvPr/>
        </p:nvSpPr>
        <p:spPr bwMode="auto">
          <a:xfrm>
            <a:off x="3166691" y="5570561"/>
            <a:ext cx="757237" cy="665163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98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264218" name="Oval 26"/>
          <p:cNvSpPr>
            <a:spLocks noChangeArrowheads="1"/>
          </p:cNvSpPr>
          <p:nvPr/>
        </p:nvSpPr>
        <p:spPr bwMode="auto">
          <a:xfrm>
            <a:off x="4606850" y="3266305"/>
            <a:ext cx="757238" cy="665163"/>
          </a:xfrm>
          <a:prstGeom prst="ellipse">
            <a:avLst/>
          </a:prstGeom>
          <a:solidFill>
            <a:srgbClr val="FFCCFF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dirty="0">
                <a:ea typeface="宋体" pitchFamily="2" charset="-122"/>
              </a:rPr>
              <a:t>12</a:t>
            </a:r>
            <a:endParaRPr lang="en-US" altLang="zh-CN" sz="2400" dirty="0">
              <a:ea typeface="宋体" pitchFamily="2" charset="-122"/>
            </a:endParaRPr>
          </a:p>
        </p:txBody>
      </p:sp>
      <p:sp>
        <p:nvSpPr>
          <p:cNvPr id="36891" name="Rectangle 28"/>
          <p:cNvSpPr>
            <a:spLocks noChangeArrowheads="1"/>
          </p:cNvSpPr>
          <p:nvPr/>
        </p:nvSpPr>
        <p:spPr bwMode="auto">
          <a:xfrm>
            <a:off x="539552" y="908720"/>
            <a:ext cx="784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kumimoji="0" lang="zh-CN" altLang="en-US" dirty="0"/>
              <a:t>堆排序的一般过程</a:t>
            </a:r>
            <a:r>
              <a:rPr kumimoji="0" lang="zh-CN" altLang="en-US" dirty="0" smtClean="0"/>
              <a:t>（</a:t>
            </a:r>
            <a:r>
              <a:rPr kumimoji="0" lang="zh-CN" altLang="en-US" dirty="0" smtClean="0">
                <a:solidFill>
                  <a:srgbClr val="FF6600"/>
                </a:solidFill>
              </a:rPr>
              <a:t>大</a:t>
            </a:r>
            <a:r>
              <a:rPr kumimoji="0" lang="zh-CN" altLang="en-US" dirty="0">
                <a:solidFill>
                  <a:srgbClr val="FF6600"/>
                </a:solidFill>
              </a:rPr>
              <a:t>顶堆</a:t>
            </a:r>
            <a:r>
              <a:rPr kumimoji="0" lang="zh-CN" altLang="en-US" dirty="0"/>
              <a:t>）</a:t>
            </a:r>
          </a:p>
        </p:txBody>
      </p:sp>
      <p:sp>
        <p:nvSpPr>
          <p:cNvPr id="29" name="Text Box 40"/>
          <p:cNvSpPr txBox="1">
            <a:spLocks noChangeArrowheads="1"/>
          </p:cNvSpPr>
          <p:nvPr/>
        </p:nvSpPr>
        <p:spPr bwMode="auto">
          <a:xfrm>
            <a:off x="749300" y="6272368"/>
            <a:ext cx="7253909" cy="609398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  <a:extLst/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990000"/>
                </a:solidFill>
              </a:rPr>
              <a:t>堆：</a:t>
            </a:r>
            <a:r>
              <a:rPr lang="en-US" altLang="zh-CN" dirty="0" smtClean="0">
                <a:solidFill>
                  <a:srgbClr val="990000"/>
                </a:solidFill>
              </a:rPr>
              <a:t>R[10]</a:t>
            </a:r>
            <a:r>
              <a:rPr lang="en-US" altLang="zh-CN" dirty="0" smtClean="0">
                <a:solidFill>
                  <a:srgbClr val="990000"/>
                </a:solidFill>
                <a:ea typeface="宋体" pitchFamily="2" charset="-122"/>
              </a:rPr>
              <a:t>{98, 73, 56, 64, 36, 27, 49, 40, 55, 12}</a:t>
            </a:r>
            <a:endParaRPr lang="en-US" altLang="zh-CN" dirty="0">
              <a:solidFill>
                <a:srgbClr val="990000"/>
              </a:solidFill>
              <a:ea typeface="宋体" pitchFamily="2" charset="-122"/>
            </a:endParaRP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941883" y="6200155"/>
            <a:ext cx="7446269" cy="609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990000"/>
                </a:solidFill>
              </a:rPr>
              <a:t>堆：</a:t>
            </a:r>
            <a:r>
              <a:rPr lang="en-US" altLang="zh-CN" dirty="0" smtClean="0">
                <a:solidFill>
                  <a:srgbClr val="990000"/>
                </a:solidFill>
              </a:rPr>
              <a:t>R[10]</a:t>
            </a:r>
            <a:r>
              <a:rPr lang="en-US" altLang="zh-CN" dirty="0" smtClean="0">
                <a:solidFill>
                  <a:srgbClr val="990000"/>
                </a:solidFill>
                <a:ea typeface="宋体" pitchFamily="2" charset="-122"/>
              </a:rPr>
              <a:t>{</a:t>
            </a:r>
            <a:r>
              <a:rPr lang="en-US" altLang="zh-CN" dirty="0" smtClean="0">
                <a:solidFill>
                  <a:srgbClr val="7030A0"/>
                </a:solidFill>
                <a:ea typeface="宋体" pitchFamily="2" charset="-122"/>
              </a:rPr>
              <a:t>12</a:t>
            </a:r>
            <a:r>
              <a:rPr lang="en-US" altLang="zh-CN" dirty="0" smtClean="0">
                <a:solidFill>
                  <a:srgbClr val="990000"/>
                </a:solidFill>
                <a:ea typeface="宋体" pitchFamily="2" charset="-122"/>
              </a:rPr>
              <a:t>, 73, 56, 64, 36, 27, 49, 40, 55} {98}</a:t>
            </a:r>
            <a:endParaRPr lang="en-US" altLang="zh-CN" dirty="0">
              <a:solidFill>
                <a:srgbClr val="99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4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4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4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4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26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26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22" grpId="0" build="p" bldLvl="2"/>
      <p:bldP spid="264217" grpId="0" animBg="1"/>
      <p:bldP spid="264218" grpId="0" animBg="1"/>
      <p:bldP spid="31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DCE72F-0055-4E49-B8EF-B452765A436E}" type="slidenum">
              <a:rPr lang="en-US" altLang="zh-CN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调整方法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大顶堆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sp>
        <p:nvSpPr>
          <p:cNvPr id="37892" name="Line 64"/>
          <p:cNvSpPr>
            <a:spLocks noChangeShapeType="1"/>
          </p:cNvSpPr>
          <p:nvPr/>
        </p:nvSpPr>
        <p:spPr bwMode="auto">
          <a:xfrm flipH="1">
            <a:off x="3743325" y="2513013"/>
            <a:ext cx="2019300" cy="798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3" name="Line 65"/>
          <p:cNvSpPr>
            <a:spLocks noChangeShapeType="1"/>
          </p:cNvSpPr>
          <p:nvPr/>
        </p:nvSpPr>
        <p:spPr bwMode="auto">
          <a:xfrm>
            <a:off x="6105525" y="2513013"/>
            <a:ext cx="1420813" cy="790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4" name="Line 66"/>
          <p:cNvSpPr>
            <a:spLocks noChangeShapeType="1"/>
          </p:cNvSpPr>
          <p:nvPr/>
        </p:nvSpPr>
        <p:spPr bwMode="auto">
          <a:xfrm flipH="1">
            <a:off x="2324100" y="3336925"/>
            <a:ext cx="1301750" cy="758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5" name="Line 67"/>
          <p:cNvSpPr>
            <a:spLocks noChangeShapeType="1"/>
          </p:cNvSpPr>
          <p:nvPr/>
        </p:nvSpPr>
        <p:spPr bwMode="auto">
          <a:xfrm>
            <a:off x="3971925" y="3271838"/>
            <a:ext cx="1177925" cy="835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6" name="Line 68"/>
          <p:cNvSpPr>
            <a:spLocks noChangeShapeType="1"/>
          </p:cNvSpPr>
          <p:nvPr/>
        </p:nvSpPr>
        <p:spPr bwMode="auto">
          <a:xfrm flipH="1">
            <a:off x="6392863" y="3367088"/>
            <a:ext cx="1012825" cy="830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7" name="Line 69"/>
          <p:cNvSpPr>
            <a:spLocks noChangeShapeType="1"/>
          </p:cNvSpPr>
          <p:nvPr/>
        </p:nvSpPr>
        <p:spPr bwMode="auto">
          <a:xfrm>
            <a:off x="7699375" y="3367088"/>
            <a:ext cx="8350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8" name="Line 70"/>
          <p:cNvSpPr>
            <a:spLocks noChangeShapeType="1"/>
          </p:cNvSpPr>
          <p:nvPr/>
        </p:nvSpPr>
        <p:spPr bwMode="auto">
          <a:xfrm flipH="1">
            <a:off x="1674813" y="4024313"/>
            <a:ext cx="720725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9" name="Line 71"/>
          <p:cNvSpPr>
            <a:spLocks noChangeShapeType="1"/>
          </p:cNvSpPr>
          <p:nvPr/>
        </p:nvSpPr>
        <p:spPr bwMode="auto">
          <a:xfrm>
            <a:off x="2395538" y="4024313"/>
            <a:ext cx="720725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0" name="Line 72"/>
          <p:cNvSpPr>
            <a:spLocks noChangeShapeType="1"/>
          </p:cNvSpPr>
          <p:nvPr/>
        </p:nvSpPr>
        <p:spPr bwMode="auto">
          <a:xfrm flipH="1">
            <a:off x="4411663" y="4095750"/>
            <a:ext cx="720725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1" name="Oval 73"/>
          <p:cNvSpPr>
            <a:spLocks noChangeArrowheads="1"/>
          </p:cNvSpPr>
          <p:nvPr/>
        </p:nvSpPr>
        <p:spPr bwMode="auto">
          <a:xfrm>
            <a:off x="5495925" y="2224088"/>
            <a:ext cx="757238" cy="665162"/>
          </a:xfrm>
          <a:prstGeom prst="ellipse">
            <a:avLst/>
          </a:prstGeom>
          <a:solidFill>
            <a:srgbClr val="FFCCFF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12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37902" name="Oval 74"/>
          <p:cNvSpPr>
            <a:spLocks noChangeArrowheads="1"/>
          </p:cNvSpPr>
          <p:nvPr/>
        </p:nvSpPr>
        <p:spPr bwMode="auto">
          <a:xfrm>
            <a:off x="3311525" y="2871788"/>
            <a:ext cx="757238" cy="665162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73</a:t>
            </a:r>
          </a:p>
        </p:txBody>
      </p:sp>
      <p:sp>
        <p:nvSpPr>
          <p:cNvPr id="37903" name="Oval 75"/>
          <p:cNvSpPr>
            <a:spLocks noChangeArrowheads="1"/>
          </p:cNvSpPr>
          <p:nvPr/>
        </p:nvSpPr>
        <p:spPr bwMode="auto">
          <a:xfrm>
            <a:off x="7165975" y="3016250"/>
            <a:ext cx="757238" cy="665163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56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37904" name="Oval 76"/>
          <p:cNvSpPr>
            <a:spLocks noChangeArrowheads="1"/>
          </p:cNvSpPr>
          <p:nvPr/>
        </p:nvSpPr>
        <p:spPr bwMode="auto">
          <a:xfrm>
            <a:off x="2066925" y="3736975"/>
            <a:ext cx="757238" cy="665163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64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37905" name="Oval 77"/>
          <p:cNvSpPr>
            <a:spLocks noChangeArrowheads="1"/>
          </p:cNvSpPr>
          <p:nvPr/>
        </p:nvSpPr>
        <p:spPr bwMode="auto">
          <a:xfrm>
            <a:off x="1368425" y="4510088"/>
            <a:ext cx="757238" cy="665162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40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37906" name="Oval 78"/>
          <p:cNvSpPr>
            <a:spLocks noChangeArrowheads="1"/>
          </p:cNvSpPr>
          <p:nvPr/>
        </p:nvSpPr>
        <p:spPr bwMode="auto">
          <a:xfrm>
            <a:off x="2676525" y="4510088"/>
            <a:ext cx="757238" cy="665162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64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37907" name="Oval 79"/>
          <p:cNvSpPr>
            <a:spLocks noChangeArrowheads="1"/>
          </p:cNvSpPr>
          <p:nvPr/>
        </p:nvSpPr>
        <p:spPr bwMode="auto">
          <a:xfrm>
            <a:off x="4048125" y="4510088"/>
            <a:ext cx="757238" cy="665162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98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37908" name="Oval 80"/>
          <p:cNvSpPr>
            <a:spLocks noChangeArrowheads="1"/>
          </p:cNvSpPr>
          <p:nvPr/>
        </p:nvSpPr>
        <p:spPr bwMode="auto">
          <a:xfrm>
            <a:off x="4733925" y="3748088"/>
            <a:ext cx="757238" cy="665162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36</a:t>
            </a:r>
          </a:p>
        </p:txBody>
      </p:sp>
      <p:sp>
        <p:nvSpPr>
          <p:cNvPr id="37909" name="Oval 81"/>
          <p:cNvSpPr>
            <a:spLocks noChangeArrowheads="1"/>
          </p:cNvSpPr>
          <p:nvPr/>
        </p:nvSpPr>
        <p:spPr bwMode="auto">
          <a:xfrm>
            <a:off x="6022975" y="3778250"/>
            <a:ext cx="757238" cy="665163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27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37910" name="Oval 82"/>
          <p:cNvSpPr>
            <a:spLocks noChangeArrowheads="1"/>
          </p:cNvSpPr>
          <p:nvPr/>
        </p:nvSpPr>
        <p:spPr bwMode="auto">
          <a:xfrm>
            <a:off x="8101013" y="3808413"/>
            <a:ext cx="757237" cy="665162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49</a:t>
            </a:r>
          </a:p>
        </p:txBody>
      </p:sp>
      <p:sp>
        <p:nvSpPr>
          <p:cNvPr id="37911" name="Oval 83"/>
          <p:cNvSpPr>
            <a:spLocks noChangeArrowheads="1"/>
          </p:cNvSpPr>
          <p:nvPr/>
        </p:nvSpPr>
        <p:spPr bwMode="auto">
          <a:xfrm>
            <a:off x="2676525" y="4510088"/>
            <a:ext cx="757238" cy="665162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55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37912" name="Oval 84"/>
          <p:cNvSpPr>
            <a:spLocks noChangeArrowheads="1"/>
          </p:cNvSpPr>
          <p:nvPr/>
        </p:nvSpPr>
        <p:spPr bwMode="auto">
          <a:xfrm>
            <a:off x="6022975" y="3778250"/>
            <a:ext cx="757238" cy="665163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27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263255" name="Oval 87"/>
          <p:cNvSpPr>
            <a:spLocks noChangeArrowheads="1"/>
          </p:cNvSpPr>
          <p:nvPr/>
        </p:nvSpPr>
        <p:spPr bwMode="auto">
          <a:xfrm>
            <a:off x="5472113" y="2224088"/>
            <a:ext cx="757237" cy="665162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73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263256" name="Oval 88"/>
          <p:cNvSpPr>
            <a:spLocks noChangeArrowheads="1"/>
          </p:cNvSpPr>
          <p:nvPr/>
        </p:nvSpPr>
        <p:spPr bwMode="auto">
          <a:xfrm>
            <a:off x="3311525" y="2871788"/>
            <a:ext cx="757238" cy="665162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12</a:t>
            </a:r>
          </a:p>
        </p:txBody>
      </p:sp>
      <p:sp>
        <p:nvSpPr>
          <p:cNvPr id="263257" name="Oval 89"/>
          <p:cNvSpPr>
            <a:spLocks noChangeArrowheads="1"/>
          </p:cNvSpPr>
          <p:nvPr/>
        </p:nvSpPr>
        <p:spPr bwMode="auto">
          <a:xfrm>
            <a:off x="3311525" y="2871788"/>
            <a:ext cx="757238" cy="665162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64</a:t>
            </a:r>
          </a:p>
        </p:txBody>
      </p:sp>
      <p:sp>
        <p:nvSpPr>
          <p:cNvPr id="263258" name="Oval 90"/>
          <p:cNvSpPr>
            <a:spLocks noChangeArrowheads="1"/>
          </p:cNvSpPr>
          <p:nvPr/>
        </p:nvSpPr>
        <p:spPr bwMode="auto">
          <a:xfrm>
            <a:off x="2066925" y="3736975"/>
            <a:ext cx="757238" cy="665163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12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263259" name="Oval 91"/>
          <p:cNvSpPr>
            <a:spLocks noChangeArrowheads="1"/>
          </p:cNvSpPr>
          <p:nvPr/>
        </p:nvSpPr>
        <p:spPr bwMode="auto">
          <a:xfrm>
            <a:off x="2087563" y="3736975"/>
            <a:ext cx="757237" cy="665163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55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263260" name="Oval 92"/>
          <p:cNvSpPr>
            <a:spLocks noChangeArrowheads="1"/>
          </p:cNvSpPr>
          <p:nvPr/>
        </p:nvSpPr>
        <p:spPr bwMode="auto">
          <a:xfrm>
            <a:off x="2700338" y="4508500"/>
            <a:ext cx="757237" cy="665163"/>
          </a:xfrm>
          <a:prstGeom prst="ellipse">
            <a:avLst/>
          </a:prstGeom>
          <a:solidFill>
            <a:srgbClr val="FFCCFF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12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263261" name="Text Box 93"/>
          <p:cNvSpPr txBox="1">
            <a:spLocks noChangeArrowheads="1"/>
          </p:cNvSpPr>
          <p:nvPr/>
        </p:nvSpPr>
        <p:spPr bwMode="auto">
          <a:xfrm>
            <a:off x="142875" y="1000125"/>
            <a:ext cx="56197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err="1" smtClean="0"/>
              <a:t>rc</a:t>
            </a:r>
            <a:r>
              <a:rPr lang="en-US" altLang="zh-CN" dirty="0" smtClean="0"/>
              <a:t> </a:t>
            </a:r>
            <a:r>
              <a:rPr lang="en-US" altLang="zh-CN" dirty="0"/>
              <a:t>= H.R(s)</a:t>
            </a:r>
            <a:r>
              <a:rPr lang="en-US" altLang="zh-CN" dirty="0">
                <a:solidFill>
                  <a:srgbClr val="840C26"/>
                </a:solidFill>
              </a:rPr>
              <a:t> // </a:t>
            </a:r>
            <a:r>
              <a:rPr lang="zh-CN" altLang="en-US" dirty="0">
                <a:solidFill>
                  <a:srgbClr val="840C26"/>
                </a:solidFill>
              </a:rPr>
              <a:t>暂存 </a:t>
            </a:r>
            <a:r>
              <a:rPr lang="en-US" altLang="zh-CN" dirty="0">
                <a:solidFill>
                  <a:srgbClr val="840C26"/>
                </a:solidFill>
              </a:rPr>
              <a:t>R[s]</a:t>
            </a:r>
            <a:r>
              <a:rPr lang="zh-CN" altLang="en-US" dirty="0">
                <a:solidFill>
                  <a:srgbClr val="840C26"/>
                </a:solidFill>
              </a:rPr>
              <a:t>在变量</a:t>
            </a:r>
            <a:r>
              <a:rPr lang="en-US" altLang="zh-CN" dirty="0" err="1">
                <a:solidFill>
                  <a:srgbClr val="840C26"/>
                </a:solidFill>
              </a:rPr>
              <a:t>rc</a:t>
            </a:r>
            <a:r>
              <a:rPr lang="zh-CN" altLang="en-US" dirty="0" smtClean="0">
                <a:solidFill>
                  <a:srgbClr val="840C26"/>
                </a:solidFill>
              </a:rPr>
              <a:t>中</a:t>
            </a:r>
            <a:r>
              <a:rPr lang="en-US" altLang="zh-CN" dirty="0" smtClean="0">
                <a:solidFill>
                  <a:srgbClr val="840C26"/>
                </a:solidFill>
              </a:rPr>
              <a:t> </a:t>
            </a:r>
            <a:endParaRPr lang="en-US" altLang="zh-CN" dirty="0"/>
          </a:p>
        </p:txBody>
      </p:sp>
      <p:sp>
        <p:nvSpPr>
          <p:cNvPr id="263262" name="AutoShape 94"/>
          <p:cNvSpPr>
            <a:spLocks noChangeArrowheads="1"/>
          </p:cNvSpPr>
          <p:nvPr/>
        </p:nvSpPr>
        <p:spPr bwMode="auto">
          <a:xfrm rot="1800000">
            <a:off x="4457700" y="1490663"/>
            <a:ext cx="1079500" cy="974725"/>
          </a:xfrm>
          <a:prstGeom prst="rightArrow">
            <a:avLst>
              <a:gd name="adj1" fmla="val 50000"/>
              <a:gd name="adj2" fmla="val 27687"/>
            </a:avLst>
          </a:prstGeom>
          <a:noFill/>
          <a:ln w="28575" cap="sq" algn="ctr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dirty="0" smtClean="0"/>
              <a:t>s</a:t>
            </a:r>
            <a:endParaRPr lang="en-US" altLang="zh-CN" dirty="0"/>
          </a:p>
        </p:txBody>
      </p:sp>
      <p:sp>
        <p:nvSpPr>
          <p:cNvPr id="263263" name="AutoShape 95"/>
          <p:cNvSpPr>
            <a:spLocks noChangeArrowheads="1"/>
          </p:cNvSpPr>
          <p:nvPr/>
        </p:nvSpPr>
        <p:spPr bwMode="auto">
          <a:xfrm rot="1800000">
            <a:off x="2232025" y="2151063"/>
            <a:ext cx="1079500" cy="974725"/>
          </a:xfrm>
          <a:prstGeom prst="rightArrow">
            <a:avLst>
              <a:gd name="adj1" fmla="val 50000"/>
              <a:gd name="adj2" fmla="val 27687"/>
            </a:avLst>
          </a:prstGeom>
          <a:noFill/>
          <a:ln w="28575" cap="sq" algn="ctr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dirty="0" smtClean="0"/>
              <a:t>s</a:t>
            </a:r>
            <a:endParaRPr lang="en-US" altLang="zh-CN" dirty="0"/>
          </a:p>
        </p:txBody>
      </p:sp>
      <p:sp>
        <p:nvSpPr>
          <p:cNvPr id="263264" name="AutoShape 96"/>
          <p:cNvSpPr>
            <a:spLocks noChangeArrowheads="1"/>
          </p:cNvSpPr>
          <p:nvPr/>
        </p:nvSpPr>
        <p:spPr bwMode="auto">
          <a:xfrm rot="1800000">
            <a:off x="1189038" y="2943225"/>
            <a:ext cx="1079500" cy="974725"/>
          </a:xfrm>
          <a:prstGeom prst="rightArrow">
            <a:avLst>
              <a:gd name="adj1" fmla="val 50000"/>
              <a:gd name="adj2" fmla="val 27687"/>
            </a:avLst>
          </a:prstGeom>
          <a:noFill/>
          <a:ln w="28575" cap="sq" algn="ctr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dirty="0" smtClean="0"/>
              <a:t>s</a:t>
            </a:r>
            <a:endParaRPr lang="en-US" altLang="zh-CN" dirty="0"/>
          </a:p>
        </p:txBody>
      </p:sp>
      <p:sp>
        <p:nvSpPr>
          <p:cNvPr id="263265" name="Text Box 97"/>
          <p:cNvSpPr txBox="1">
            <a:spLocks noChangeArrowheads="1"/>
          </p:cNvSpPr>
          <p:nvPr/>
        </p:nvSpPr>
        <p:spPr bwMode="auto">
          <a:xfrm>
            <a:off x="684212" y="5445125"/>
            <a:ext cx="20716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H.R(s) = </a:t>
            </a:r>
            <a:r>
              <a:rPr lang="en-US" altLang="zh-CN" dirty="0" err="1"/>
              <a:t>rc</a:t>
            </a:r>
            <a:endParaRPr lang="en-US" altLang="zh-CN" dirty="0"/>
          </a:p>
        </p:txBody>
      </p:sp>
      <p:sp>
        <p:nvSpPr>
          <p:cNvPr id="263266" name="AutoShape 98"/>
          <p:cNvSpPr>
            <a:spLocks noChangeArrowheads="1"/>
          </p:cNvSpPr>
          <p:nvPr/>
        </p:nvSpPr>
        <p:spPr bwMode="auto">
          <a:xfrm rot="8100000">
            <a:off x="3132138" y="3716338"/>
            <a:ext cx="1079500" cy="974725"/>
          </a:xfrm>
          <a:prstGeom prst="rightArrow">
            <a:avLst>
              <a:gd name="adj1" fmla="val 50000"/>
              <a:gd name="adj2" fmla="val 27687"/>
            </a:avLst>
          </a:prstGeom>
          <a:noFill/>
          <a:ln w="28575" cap="sq" algn="ctr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dirty="0" smtClean="0"/>
              <a:t>s</a:t>
            </a:r>
            <a:endParaRPr lang="en-US" altLang="zh-CN" dirty="0"/>
          </a:p>
        </p:txBody>
      </p:sp>
      <p:sp>
        <p:nvSpPr>
          <p:cNvPr id="263267" name="Rectangle 99"/>
          <p:cNvSpPr>
            <a:spLocks noChangeArrowheads="1"/>
          </p:cNvSpPr>
          <p:nvPr/>
        </p:nvSpPr>
        <p:spPr bwMode="auto">
          <a:xfrm>
            <a:off x="1187450" y="5948363"/>
            <a:ext cx="6677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/>
              <a:t>调整需要多次从上向下的交换，称为筛选</a:t>
            </a:r>
          </a:p>
        </p:txBody>
      </p:sp>
      <p:sp>
        <p:nvSpPr>
          <p:cNvPr id="38" name="Text Box 93"/>
          <p:cNvSpPr txBox="1">
            <a:spLocks noChangeArrowheads="1"/>
          </p:cNvSpPr>
          <p:nvPr/>
        </p:nvSpPr>
        <p:spPr bwMode="auto">
          <a:xfrm>
            <a:off x="142875" y="1564121"/>
            <a:ext cx="1387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err="1" smtClean="0">
                <a:solidFill>
                  <a:srgbClr val="840C26"/>
                </a:solidFill>
              </a:rPr>
              <a:t>rc</a:t>
            </a:r>
            <a:r>
              <a:rPr lang="en-US" altLang="zh-CN" dirty="0" smtClean="0">
                <a:solidFill>
                  <a:srgbClr val="840C26"/>
                </a:solidFill>
              </a:rPr>
              <a:t> </a:t>
            </a:r>
            <a:r>
              <a:rPr lang="en-US" altLang="zh-CN" dirty="0" smtClean="0">
                <a:solidFill>
                  <a:srgbClr val="840C26"/>
                </a:solidFill>
              </a:rPr>
              <a:t>= 12 </a:t>
            </a:r>
            <a:endParaRPr lang="en-US" altLang="zh-CN" dirty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3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3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3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3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3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3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26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3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3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3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3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26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26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3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3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63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3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26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1000"/>
                                        <p:tgtEl>
                                          <p:spTgt spid="26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3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63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63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63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63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3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63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3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255" grpId="0" animBg="1"/>
      <p:bldP spid="263256" grpId="0" animBg="1"/>
      <p:bldP spid="263257" grpId="0" animBg="1"/>
      <p:bldP spid="263258" grpId="0" animBg="1"/>
      <p:bldP spid="263259" grpId="0" animBg="1"/>
      <p:bldP spid="263260" grpId="0" animBg="1"/>
      <p:bldP spid="263261" grpId="0"/>
      <p:bldP spid="263262" grpId="0" animBg="1"/>
      <p:bldP spid="263263" grpId="0" animBg="1"/>
      <p:bldP spid="263264" grpId="0" animBg="1"/>
      <p:bldP spid="263265" grpId="0"/>
      <p:bldP spid="263266" grpId="0" animBg="1"/>
      <p:bldP spid="263267" grpId="0"/>
      <p:bldP spid="3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D9C2A3-4088-4821-919B-43DB8FB25E29}" type="slidenum">
              <a:rPr lang="en-US" altLang="zh-CN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 sz="2800" smtClean="0">
                <a:solidFill>
                  <a:srgbClr val="990000"/>
                </a:solidFill>
                <a:effectLst/>
              </a:rPr>
              <a:t>HeapAdjust</a:t>
            </a:r>
          </a:p>
        </p:txBody>
      </p:sp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158750" y="1066800"/>
            <a:ext cx="8909050" cy="53562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dirty="0">
                <a:solidFill>
                  <a:schemeClr val="hlink"/>
                </a:solidFill>
              </a:rPr>
              <a:t>void </a:t>
            </a:r>
            <a:r>
              <a:rPr lang="en-US" altLang="zh-CN" dirty="0" err="1">
                <a:solidFill>
                  <a:schemeClr val="hlink"/>
                </a:solidFill>
              </a:rPr>
              <a:t>HeapAdjust</a:t>
            </a:r>
            <a:r>
              <a:rPr lang="en-US" altLang="zh-CN" dirty="0">
                <a:solidFill>
                  <a:srgbClr val="990000"/>
                </a:solidFill>
              </a:rPr>
              <a:t> (</a:t>
            </a:r>
            <a:r>
              <a:rPr lang="en-US" altLang="zh-CN" dirty="0" err="1">
                <a:solidFill>
                  <a:srgbClr val="990000"/>
                </a:solidFill>
                <a:ea typeface="宋体" pitchFamily="2" charset="-122"/>
              </a:rPr>
              <a:t>HeapType</a:t>
            </a:r>
            <a:r>
              <a:rPr lang="en-US" altLang="zh-CN" dirty="0">
                <a:solidFill>
                  <a:srgbClr val="990000"/>
                </a:solidFill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rgbClr val="990000"/>
                </a:solidFill>
              </a:rPr>
              <a:t>&amp;H,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s,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m</a:t>
            </a:r>
            <a:r>
              <a:rPr lang="en-US" altLang="zh-CN" dirty="0">
                <a:solidFill>
                  <a:srgbClr val="990000"/>
                </a:solidFill>
              </a:rPr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dirty="0">
                <a:solidFill>
                  <a:srgbClr val="990000"/>
                </a:solidFill>
              </a:rPr>
              <a:t>{   </a:t>
            </a:r>
            <a:r>
              <a:rPr lang="en-US" altLang="zh-CN" dirty="0"/>
              <a:t>// </a:t>
            </a:r>
            <a:r>
              <a:rPr lang="zh-CN" altLang="en-US" dirty="0">
                <a:latin typeface="楷体_GB2312" pitchFamily="49" charset="-122"/>
              </a:rPr>
              <a:t>已知</a:t>
            </a:r>
            <a:r>
              <a:rPr lang="zh-CN" altLang="en-US" dirty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H.</a:t>
            </a:r>
            <a:r>
              <a:rPr lang="en-US" altLang="zh-CN" dirty="0" smtClean="0"/>
              <a:t>R[</a:t>
            </a:r>
            <a:r>
              <a:rPr lang="en-US" altLang="zh-CN" dirty="0" err="1" smtClean="0"/>
              <a:t>s</a:t>
            </a:r>
            <a:r>
              <a:rPr lang="en-US" altLang="zh-CN" dirty="0" err="1"/>
              <a:t>..m</a:t>
            </a:r>
            <a:r>
              <a:rPr lang="en-US" altLang="zh-CN" dirty="0"/>
              <a:t>]</a:t>
            </a:r>
            <a:r>
              <a:rPr lang="zh-CN" altLang="en-US" dirty="0"/>
              <a:t>中记录的关键字除 </a:t>
            </a:r>
            <a:r>
              <a:rPr lang="en-US" altLang="zh-CN" dirty="0" smtClean="0"/>
              <a:t>R[s</a:t>
            </a:r>
            <a:r>
              <a:rPr lang="en-US" altLang="zh-CN" dirty="0"/>
              <a:t>] </a:t>
            </a:r>
            <a:r>
              <a:rPr lang="zh-CN" altLang="en-US" dirty="0"/>
              <a:t>之外均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dirty="0"/>
              <a:t>    </a:t>
            </a:r>
            <a:r>
              <a:rPr lang="en-US" altLang="zh-CN" dirty="0"/>
              <a:t>// </a:t>
            </a:r>
            <a:r>
              <a:rPr lang="zh-CN" altLang="en-US" dirty="0"/>
              <a:t>满足堆的特征，本函数自上而下调整 </a:t>
            </a:r>
            <a:r>
              <a:rPr lang="en-US" altLang="zh-CN" dirty="0" smtClean="0"/>
              <a:t>R[s</a:t>
            </a:r>
            <a:r>
              <a:rPr lang="en-US" altLang="zh-CN" dirty="0"/>
              <a:t>] </a:t>
            </a:r>
            <a:r>
              <a:rPr lang="zh-CN" altLang="en-US" dirty="0"/>
              <a:t>的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dirty="0"/>
              <a:t>    </a:t>
            </a:r>
            <a:r>
              <a:rPr lang="en-US" altLang="zh-CN" dirty="0"/>
              <a:t>// </a:t>
            </a:r>
            <a:r>
              <a:rPr lang="zh-CN" altLang="en-US" dirty="0"/>
              <a:t>关键字，使  </a:t>
            </a:r>
            <a:r>
              <a:rPr lang="en-US" altLang="zh-CN" dirty="0"/>
              <a:t>H.</a:t>
            </a:r>
            <a:r>
              <a:rPr lang="en-US" altLang="zh-CN" dirty="0" smtClean="0"/>
              <a:t>R[</a:t>
            </a:r>
            <a:r>
              <a:rPr lang="en-US" altLang="zh-CN" dirty="0" err="1" smtClean="0"/>
              <a:t>s</a:t>
            </a:r>
            <a:r>
              <a:rPr lang="en-US" altLang="zh-CN" dirty="0" err="1"/>
              <a:t>..m</a:t>
            </a:r>
            <a:r>
              <a:rPr lang="en-US" altLang="zh-CN" dirty="0"/>
              <a:t>] </a:t>
            </a:r>
            <a:r>
              <a:rPr lang="zh-CN" altLang="en-US" dirty="0"/>
              <a:t>也成为一个大顶堆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dirty="0">
                <a:solidFill>
                  <a:srgbClr val="840C26"/>
                </a:solidFill>
              </a:rPr>
              <a:t>        </a:t>
            </a:r>
          </a:p>
          <a:p>
            <a:pPr eaLnBrk="1" hangingPunct="1">
              <a:lnSpc>
                <a:spcPct val="110000"/>
              </a:lnSpc>
            </a:pPr>
            <a:endParaRPr lang="zh-CN" altLang="en-US" dirty="0">
              <a:solidFill>
                <a:srgbClr val="840C26"/>
              </a:solidFill>
            </a:endParaRPr>
          </a:p>
          <a:p>
            <a:pPr eaLnBrk="1" hangingPunct="1">
              <a:lnSpc>
                <a:spcPct val="110000"/>
              </a:lnSpc>
            </a:pPr>
            <a:endParaRPr lang="zh-CN" altLang="en-US" dirty="0">
              <a:solidFill>
                <a:srgbClr val="840C26"/>
              </a:solidFill>
            </a:endParaRPr>
          </a:p>
          <a:p>
            <a:pPr eaLnBrk="1" hangingPunct="1">
              <a:lnSpc>
                <a:spcPct val="110000"/>
              </a:lnSpc>
            </a:pPr>
            <a:endParaRPr lang="zh-CN" altLang="en-US" dirty="0">
              <a:solidFill>
                <a:srgbClr val="840C26"/>
              </a:solidFill>
            </a:endParaRPr>
          </a:p>
          <a:p>
            <a:pPr eaLnBrk="1" hangingPunct="1">
              <a:lnSpc>
                <a:spcPct val="110000"/>
              </a:lnSpc>
            </a:pPr>
            <a:endParaRPr lang="zh-CN" altLang="en-US" dirty="0">
              <a:solidFill>
                <a:srgbClr val="840C26"/>
              </a:solidFill>
            </a:endParaRPr>
          </a:p>
          <a:p>
            <a:pPr eaLnBrk="1" hangingPunct="1">
              <a:lnSpc>
                <a:spcPct val="110000"/>
              </a:lnSpc>
            </a:pPr>
            <a:endParaRPr lang="zh-CN" altLang="en-US" dirty="0"/>
          </a:p>
          <a:p>
            <a:pPr eaLnBrk="1" hangingPunct="1">
              <a:lnSpc>
                <a:spcPct val="130000"/>
              </a:lnSpc>
            </a:pPr>
            <a:r>
              <a:rPr lang="en-US" altLang="zh-CN" dirty="0">
                <a:solidFill>
                  <a:srgbClr val="990000"/>
                </a:solidFill>
              </a:rPr>
              <a:t>} </a:t>
            </a:r>
            <a:r>
              <a:rPr lang="en-US" altLang="zh-CN" dirty="0">
                <a:solidFill>
                  <a:schemeClr val="hlink"/>
                </a:solidFill>
              </a:rPr>
              <a:t>// </a:t>
            </a:r>
            <a:r>
              <a:rPr lang="en-US" altLang="zh-CN" dirty="0" err="1">
                <a:solidFill>
                  <a:schemeClr val="hlink"/>
                </a:solidFill>
              </a:rPr>
              <a:t>HeapAdjust</a:t>
            </a:r>
            <a:endParaRPr lang="en-US" altLang="zh-CN" dirty="0">
              <a:solidFill>
                <a:schemeClr val="hlink"/>
              </a:solidFill>
            </a:endParaRPr>
          </a:p>
        </p:txBody>
      </p:sp>
      <p:sp>
        <p:nvSpPr>
          <p:cNvPr id="198661" name="Rectangle 5"/>
          <p:cNvSpPr>
            <a:spLocks noChangeArrowheads="1"/>
          </p:cNvSpPr>
          <p:nvPr/>
        </p:nvSpPr>
        <p:spPr bwMode="auto">
          <a:xfrm>
            <a:off x="533400" y="3124200"/>
            <a:ext cx="8229600" cy="2598738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 err="1">
                <a:solidFill>
                  <a:srgbClr val="840C26"/>
                </a:solidFill>
              </a:rPr>
              <a:t>rc</a:t>
            </a:r>
            <a:r>
              <a:rPr lang="en-US" altLang="zh-CN" dirty="0">
                <a:solidFill>
                  <a:srgbClr val="840C26"/>
                </a:solidFill>
              </a:rPr>
              <a:t> =  H.R[s];    // </a:t>
            </a:r>
            <a:r>
              <a:rPr lang="zh-CN" altLang="en-US" dirty="0">
                <a:solidFill>
                  <a:srgbClr val="840C26"/>
                </a:solidFill>
              </a:rPr>
              <a:t>暂存 </a:t>
            </a:r>
            <a:r>
              <a:rPr lang="en-US" altLang="zh-CN" dirty="0">
                <a:solidFill>
                  <a:srgbClr val="840C26"/>
                </a:solidFill>
              </a:rPr>
              <a:t>R[s] </a:t>
            </a:r>
          </a:p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rgbClr val="990000"/>
                </a:solidFill>
              </a:rPr>
              <a:t>for </a:t>
            </a:r>
            <a:r>
              <a:rPr lang="en-US" altLang="zh-CN" dirty="0">
                <a:solidFill>
                  <a:srgbClr val="FF0000"/>
                </a:solidFill>
              </a:rPr>
              <a:t>( j=2*s; j&lt;=m; </a:t>
            </a:r>
            <a:r>
              <a:rPr lang="en-US" altLang="zh-CN" u="sng" dirty="0">
                <a:solidFill>
                  <a:srgbClr val="FF0000"/>
                </a:solidFill>
              </a:rPr>
              <a:t>j*=2</a:t>
            </a:r>
            <a:r>
              <a:rPr lang="en-US" altLang="zh-CN" dirty="0">
                <a:solidFill>
                  <a:srgbClr val="FF0000"/>
                </a:solidFill>
              </a:rPr>
              <a:t> )</a:t>
            </a:r>
            <a:r>
              <a:rPr lang="en-US" altLang="zh-CN" dirty="0">
                <a:solidFill>
                  <a:srgbClr val="990000"/>
                </a:solidFill>
              </a:rPr>
              <a:t> { // j </a:t>
            </a:r>
            <a:r>
              <a:rPr lang="zh-CN" altLang="en-US" dirty="0">
                <a:solidFill>
                  <a:srgbClr val="990000"/>
                </a:solidFill>
              </a:rPr>
              <a:t>初值指向左孩子</a:t>
            </a:r>
          </a:p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rgbClr val="990000"/>
                </a:solidFill>
              </a:rPr>
              <a:t>                  自上而下的筛选过程</a:t>
            </a:r>
            <a:r>
              <a:rPr lang="en-US" altLang="zh-CN" dirty="0">
                <a:solidFill>
                  <a:srgbClr val="990000"/>
                </a:solidFill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rgbClr val="990000"/>
                </a:solidFill>
              </a:rPr>
              <a:t>}</a:t>
            </a:r>
          </a:p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rgbClr val="0000FF"/>
                </a:solidFill>
              </a:rPr>
              <a:t> H.R[s] = </a:t>
            </a:r>
            <a:r>
              <a:rPr lang="en-US" altLang="zh-CN" dirty="0" err="1">
                <a:solidFill>
                  <a:srgbClr val="0000FF"/>
                </a:solidFill>
              </a:rPr>
              <a:t>rc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990000"/>
                </a:solidFill>
              </a:rPr>
              <a:t>// </a:t>
            </a:r>
            <a:r>
              <a:rPr lang="zh-CN" altLang="en-US" dirty="0">
                <a:solidFill>
                  <a:srgbClr val="990000"/>
                </a:solidFill>
              </a:rPr>
              <a:t>将调整前的堆顶记录插入到 </a:t>
            </a:r>
            <a:r>
              <a:rPr lang="en-US" altLang="zh-CN" dirty="0">
                <a:solidFill>
                  <a:srgbClr val="990000"/>
                </a:solidFill>
              </a:rPr>
              <a:t>s </a:t>
            </a:r>
            <a:r>
              <a:rPr lang="zh-CN" altLang="en-US" dirty="0">
                <a:solidFill>
                  <a:srgbClr val="990000"/>
                </a:solidFill>
              </a:rPr>
              <a:t>位置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866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866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8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8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8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8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86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86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86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86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86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86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0" grpId="0" animBg="1" autoUpdateAnimBg="0"/>
      <p:bldP spid="198661" grpId="0" build="p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BC58A8-E9E0-4675-94FB-8A55A633F5A5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排序：</a:t>
            </a:r>
          </a:p>
          <a:p>
            <a:pPr lvl="1" eaLnBrk="1" hangingPunct="1"/>
            <a:r>
              <a:rPr lang="zh-CN" altLang="en-US" smtClean="0"/>
              <a:t>假设含</a:t>
            </a:r>
            <a:r>
              <a:rPr lang="en-US" altLang="zh-CN" smtClean="0"/>
              <a:t>n</a:t>
            </a:r>
            <a:r>
              <a:rPr lang="zh-CN" altLang="en-US" smtClean="0"/>
              <a:t>个记录的序列为</a:t>
            </a:r>
            <a:r>
              <a:rPr lang="en-US" altLang="zh-CN" smtClean="0"/>
              <a:t>{ R1, R2, …</a:t>
            </a:r>
            <a:r>
              <a:rPr lang="zh-CN" altLang="en-US" smtClean="0"/>
              <a:t>， </a:t>
            </a:r>
            <a:r>
              <a:rPr lang="en-US" altLang="zh-CN" smtClean="0"/>
              <a:t>Rn }</a:t>
            </a:r>
          </a:p>
          <a:p>
            <a:pPr lvl="1" eaLnBrk="1" hangingPunct="1"/>
            <a:r>
              <a:rPr lang="zh-CN" altLang="en-US" smtClean="0"/>
              <a:t>其相应的关键字序列为  </a:t>
            </a:r>
            <a:r>
              <a:rPr lang="en-US" altLang="zh-CN" smtClean="0"/>
              <a:t>{ K1, K2, …</a:t>
            </a:r>
            <a:r>
              <a:rPr lang="zh-CN" altLang="en-US" smtClean="0"/>
              <a:t>，</a:t>
            </a:r>
            <a:r>
              <a:rPr lang="en-US" altLang="zh-CN" smtClean="0"/>
              <a:t>Kn }</a:t>
            </a:r>
          </a:p>
          <a:p>
            <a:pPr lvl="1" eaLnBrk="1" hangingPunct="1"/>
            <a:r>
              <a:rPr lang="zh-CN" altLang="en-US" smtClean="0"/>
              <a:t>这些关键字相互之间可以进行比较，即在它们之间存在着这样一个关系 ： </a:t>
            </a:r>
            <a:r>
              <a:rPr lang="en-US" altLang="zh-CN" smtClean="0"/>
              <a:t>Kp1≤Kp2≤…≤Kpn</a:t>
            </a:r>
          </a:p>
          <a:p>
            <a:pPr lvl="1" eaLnBrk="1" hangingPunct="1"/>
            <a:r>
              <a:rPr lang="zh-CN" altLang="en-US" smtClean="0"/>
              <a:t>按此固有关系将上式记录序列重新排列为</a:t>
            </a:r>
            <a:br>
              <a:rPr lang="zh-CN" altLang="en-US" smtClean="0"/>
            </a:br>
            <a:r>
              <a:rPr lang="zh-CN" altLang="en-US" smtClean="0"/>
              <a:t>                  </a:t>
            </a:r>
            <a:r>
              <a:rPr lang="en-US" altLang="zh-CN" smtClean="0"/>
              <a:t>{ Rp1, Rp2, …</a:t>
            </a:r>
            <a:r>
              <a:rPr lang="zh-CN" altLang="en-US" smtClean="0"/>
              <a:t>，</a:t>
            </a:r>
            <a:r>
              <a:rPr lang="en-US" altLang="zh-CN" smtClean="0"/>
              <a:t>Rpn }</a:t>
            </a:r>
            <a:br>
              <a:rPr lang="en-US" altLang="zh-CN" smtClean="0"/>
            </a:b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990000"/>
                </a:solidFill>
              </a:rPr>
              <a:t>操作</a:t>
            </a:r>
            <a:r>
              <a:rPr lang="zh-CN" altLang="en-US" smtClean="0"/>
              <a:t>称作</a:t>
            </a:r>
            <a:r>
              <a:rPr lang="zh-CN" altLang="en-US" smtClean="0">
                <a:solidFill>
                  <a:srgbClr val="990000"/>
                </a:solidFill>
              </a:rPr>
              <a:t>排序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EAB025-B2F8-4797-A951-153124EC4001}" type="slidenum">
              <a:rPr lang="en-US" altLang="zh-CN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调整方法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1</a:t>
            </a:r>
            <a:r>
              <a:rPr lang="zh-CN" altLang="en-US" dirty="0" smtClean="0"/>
              <a:t>）左</a:t>
            </a:r>
            <a:r>
              <a:rPr lang="en-US" altLang="zh-CN" dirty="0" smtClean="0"/>
              <a:t>/</a:t>
            </a:r>
            <a:r>
              <a:rPr lang="zh-CN" altLang="en-US" dirty="0" smtClean="0"/>
              <a:t>右“子树根”之间先进行相互比较</a:t>
            </a:r>
          </a:p>
          <a:p>
            <a:pPr lvl="1" eaLnBrk="1" hangingPunct="1"/>
            <a:r>
              <a:rPr lang="en-US" altLang="zh-CN" dirty="0" smtClean="0"/>
              <a:t>//</a:t>
            </a:r>
            <a:r>
              <a:rPr lang="zh-CN" altLang="en-US" dirty="0" smtClean="0"/>
              <a:t>令 </a:t>
            </a:r>
            <a:r>
              <a:rPr lang="en-US" altLang="zh-CN" dirty="0" smtClean="0"/>
              <a:t>j </a:t>
            </a:r>
            <a:r>
              <a:rPr lang="zh-CN" altLang="en-US" dirty="0" smtClean="0"/>
              <a:t>指示关键字较大记录的位置</a:t>
            </a:r>
          </a:p>
          <a:p>
            <a:pPr lvl="1" eaLnBrk="1" hangingPunct="1"/>
            <a:r>
              <a:rPr lang="en-US" altLang="zh-CN" dirty="0" smtClean="0"/>
              <a:t>if ( </a:t>
            </a:r>
            <a:r>
              <a:rPr lang="en-US" altLang="zh-CN" u="sng" dirty="0" smtClean="0">
                <a:solidFill>
                  <a:srgbClr val="FF0000"/>
                </a:solidFill>
              </a:rPr>
              <a:t>j&lt;m</a:t>
            </a:r>
            <a:r>
              <a:rPr lang="en-US" altLang="zh-CN" dirty="0" smtClean="0"/>
              <a:t> &amp;&amp; </a:t>
            </a:r>
            <a:r>
              <a:rPr lang="zh-CN" altLang="en-US" dirty="0"/>
              <a:t> </a:t>
            </a:r>
            <a:r>
              <a:rPr lang="en-US" altLang="zh-CN" dirty="0"/>
              <a:t>H.</a:t>
            </a:r>
            <a:r>
              <a:rPr lang="en-US" altLang="zh-CN" dirty="0" smtClean="0"/>
              <a:t>R[j].key&lt;</a:t>
            </a:r>
            <a:r>
              <a:rPr lang="zh-CN" altLang="en-US" dirty="0"/>
              <a:t> </a:t>
            </a:r>
            <a:r>
              <a:rPr lang="en-US" altLang="zh-CN" dirty="0"/>
              <a:t>H.</a:t>
            </a:r>
            <a:r>
              <a:rPr lang="en-US" altLang="zh-CN" dirty="0" smtClean="0"/>
              <a:t>R[j+1].key )  ++j; </a:t>
            </a:r>
          </a:p>
          <a:p>
            <a:pPr eaLnBrk="1" hangingPunct="1"/>
            <a:r>
              <a:rPr lang="en-US" altLang="zh-CN" dirty="0" smtClean="0"/>
              <a:t>2</a:t>
            </a:r>
            <a:r>
              <a:rPr lang="zh-CN" altLang="en-US" dirty="0" smtClean="0"/>
              <a:t>） “根”和“大子树根”之间的比较</a:t>
            </a:r>
          </a:p>
          <a:p>
            <a:pPr lvl="1" eaLnBrk="1" hangingPunct="1"/>
            <a:r>
              <a:rPr lang="en-US" altLang="zh-CN" dirty="0" smtClean="0"/>
              <a:t>// </a:t>
            </a:r>
            <a:r>
              <a:rPr lang="zh-CN" altLang="en-US" dirty="0" smtClean="0"/>
              <a:t>若“</a:t>
            </a:r>
            <a:r>
              <a:rPr lang="en-US" altLang="zh-CN" dirty="0" smtClean="0"/>
              <a:t>&gt;=”</a:t>
            </a:r>
            <a:r>
              <a:rPr lang="zh-CN" altLang="en-US" dirty="0" smtClean="0"/>
              <a:t>成立，则不需要继续往下调整</a:t>
            </a:r>
          </a:p>
          <a:p>
            <a:pPr lvl="1" eaLnBrk="1" hangingPunct="1"/>
            <a:r>
              <a:rPr lang="en-US" altLang="zh-CN" dirty="0" smtClean="0"/>
              <a:t>if ( </a:t>
            </a:r>
            <a:r>
              <a:rPr lang="en-US" altLang="zh-CN" dirty="0" err="1" smtClean="0"/>
              <a:t>rc.key</a:t>
            </a:r>
            <a:r>
              <a:rPr lang="en-US" altLang="zh-CN" dirty="0" smtClean="0"/>
              <a:t> &gt;= </a:t>
            </a:r>
            <a:r>
              <a:rPr lang="zh-CN" altLang="en-US" dirty="0"/>
              <a:t> </a:t>
            </a:r>
            <a:r>
              <a:rPr lang="en-US" altLang="zh-CN" dirty="0"/>
              <a:t>H.</a:t>
            </a:r>
            <a:r>
              <a:rPr lang="en-US" altLang="zh-CN" dirty="0" smtClean="0"/>
              <a:t>R[j].key )  break; </a:t>
            </a:r>
          </a:p>
          <a:p>
            <a:pPr eaLnBrk="1" hangingPunct="1"/>
            <a:r>
              <a:rPr lang="en-US" altLang="zh-CN" dirty="0" smtClean="0"/>
              <a:t>3</a:t>
            </a:r>
            <a:r>
              <a:rPr lang="zh-CN" altLang="en-US" dirty="0" smtClean="0"/>
              <a:t>）否则记录上移，尚需继续往下调整，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指向较大子树根节点</a:t>
            </a:r>
          </a:p>
          <a:p>
            <a:pPr lvl="1" eaLnBrk="1" hangingPunct="1"/>
            <a:r>
              <a:rPr lang="zh-CN" altLang="en-US" dirty="0" smtClean="0"/>
              <a:t> </a:t>
            </a:r>
            <a:r>
              <a:rPr lang="en-US" altLang="zh-CN" dirty="0"/>
              <a:t>H.</a:t>
            </a:r>
            <a:r>
              <a:rPr lang="en-US" altLang="zh-CN" dirty="0" smtClean="0"/>
              <a:t>R[s] = </a:t>
            </a:r>
            <a:r>
              <a:rPr lang="zh-CN" altLang="en-US" dirty="0"/>
              <a:t> </a:t>
            </a:r>
            <a:r>
              <a:rPr lang="en-US" altLang="zh-CN" dirty="0"/>
              <a:t>H.</a:t>
            </a:r>
            <a:r>
              <a:rPr lang="en-US" altLang="zh-CN" dirty="0" smtClean="0"/>
              <a:t>R[j];   s = j;    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0C1319-011A-422A-8379-99AD015DD67F}" type="slidenum">
              <a:rPr lang="en-US" altLang="zh-CN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40963" name="Line 35"/>
          <p:cNvSpPr>
            <a:spLocks noChangeShapeType="1"/>
          </p:cNvSpPr>
          <p:nvPr/>
        </p:nvSpPr>
        <p:spPr bwMode="auto">
          <a:xfrm flipH="1">
            <a:off x="2895600" y="2422525"/>
            <a:ext cx="2019300" cy="798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4" name="Line 36"/>
          <p:cNvSpPr>
            <a:spLocks noChangeShapeType="1"/>
          </p:cNvSpPr>
          <p:nvPr/>
        </p:nvSpPr>
        <p:spPr bwMode="auto">
          <a:xfrm>
            <a:off x="5257800" y="2422525"/>
            <a:ext cx="2103438" cy="798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5" name="Line 37"/>
          <p:cNvSpPr>
            <a:spLocks noChangeShapeType="1"/>
          </p:cNvSpPr>
          <p:nvPr/>
        </p:nvSpPr>
        <p:spPr bwMode="auto">
          <a:xfrm flipH="1">
            <a:off x="1476375" y="3246438"/>
            <a:ext cx="1301750" cy="758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6" name="Line 38"/>
          <p:cNvSpPr>
            <a:spLocks noChangeShapeType="1"/>
          </p:cNvSpPr>
          <p:nvPr/>
        </p:nvSpPr>
        <p:spPr bwMode="auto">
          <a:xfrm>
            <a:off x="3124200" y="3181350"/>
            <a:ext cx="1177925" cy="835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7" name="Line 39"/>
          <p:cNvSpPr>
            <a:spLocks noChangeShapeType="1"/>
          </p:cNvSpPr>
          <p:nvPr/>
        </p:nvSpPr>
        <p:spPr bwMode="auto">
          <a:xfrm flipH="1">
            <a:off x="6084888" y="3246438"/>
            <a:ext cx="1012825" cy="830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8" name="Line 40"/>
          <p:cNvSpPr>
            <a:spLocks noChangeShapeType="1"/>
          </p:cNvSpPr>
          <p:nvPr/>
        </p:nvSpPr>
        <p:spPr bwMode="auto">
          <a:xfrm>
            <a:off x="7391400" y="3246438"/>
            <a:ext cx="1068388" cy="830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9" name="Line 41"/>
          <p:cNvSpPr>
            <a:spLocks noChangeShapeType="1"/>
          </p:cNvSpPr>
          <p:nvPr/>
        </p:nvSpPr>
        <p:spPr bwMode="auto">
          <a:xfrm flipH="1">
            <a:off x="827088" y="3933825"/>
            <a:ext cx="720725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0" name="Line 42"/>
          <p:cNvSpPr>
            <a:spLocks noChangeShapeType="1"/>
          </p:cNvSpPr>
          <p:nvPr/>
        </p:nvSpPr>
        <p:spPr bwMode="auto">
          <a:xfrm>
            <a:off x="1547813" y="3933825"/>
            <a:ext cx="720725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1" name="Line 43"/>
          <p:cNvSpPr>
            <a:spLocks noChangeShapeType="1"/>
          </p:cNvSpPr>
          <p:nvPr/>
        </p:nvSpPr>
        <p:spPr bwMode="auto">
          <a:xfrm flipH="1">
            <a:off x="3563938" y="4005263"/>
            <a:ext cx="720725" cy="719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建立初始的最大堆</a:t>
            </a:r>
          </a:p>
        </p:txBody>
      </p:sp>
      <p:sp>
        <p:nvSpPr>
          <p:cNvPr id="40974" name="Oval 25"/>
          <p:cNvSpPr>
            <a:spLocks noChangeArrowheads="1"/>
          </p:cNvSpPr>
          <p:nvPr/>
        </p:nvSpPr>
        <p:spPr bwMode="auto">
          <a:xfrm>
            <a:off x="4648200" y="2133600"/>
            <a:ext cx="757238" cy="665163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40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40975" name="Oval 26"/>
          <p:cNvSpPr>
            <a:spLocks noChangeArrowheads="1"/>
          </p:cNvSpPr>
          <p:nvPr/>
        </p:nvSpPr>
        <p:spPr bwMode="auto">
          <a:xfrm>
            <a:off x="2590800" y="2895600"/>
            <a:ext cx="757238" cy="665163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55</a:t>
            </a:r>
          </a:p>
        </p:txBody>
      </p:sp>
      <p:sp>
        <p:nvSpPr>
          <p:cNvPr id="40976" name="Oval 27"/>
          <p:cNvSpPr>
            <a:spLocks noChangeArrowheads="1"/>
          </p:cNvSpPr>
          <p:nvPr/>
        </p:nvSpPr>
        <p:spPr bwMode="auto">
          <a:xfrm>
            <a:off x="6858000" y="2895600"/>
            <a:ext cx="757238" cy="665163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49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40977" name="Oval 28"/>
          <p:cNvSpPr>
            <a:spLocks noChangeArrowheads="1"/>
          </p:cNvSpPr>
          <p:nvPr/>
        </p:nvSpPr>
        <p:spPr bwMode="auto">
          <a:xfrm>
            <a:off x="1219200" y="3657600"/>
            <a:ext cx="757238" cy="665163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73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40978" name="Oval 29"/>
          <p:cNvSpPr>
            <a:spLocks noChangeArrowheads="1"/>
          </p:cNvSpPr>
          <p:nvPr/>
        </p:nvSpPr>
        <p:spPr bwMode="auto">
          <a:xfrm>
            <a:off x="533400" y="4419600"/>
            <a:ext cx="757238" cy="665163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81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40979" name="Oval 30"/>
          <p:cNvSpPr>
            <a:spLocks noChangeArrowheads="1"/>
          </p:cNvSpPr>
          <p:nvPr/>
        </p:nvSpPr>
        <p:spPr bwMode="auto">
          <a:xfrm>
            <a:off x="1828800" y="4419600"/>
            <a:ext cx="757238" cy="665163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64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40980" name="Oval 31"/>
          <p:cNvSpPr>
            <a:spLocks noChangeArrowheads="1"/>
          </p:cNvSpPr>
          <p:nvPr/>
        </p:nvSpPr>
        <p:spPr bwMode="auto">
          <a:xfrm>
            <a:off x="3200400" y="4419600"/>
            <a:ext cx="757238" cy="665163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36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40981" name="Oval 32"/>
          <p:cNvSpPr>
            <a:spLocks noChangeArrowheads="1"/>
          </p:cNvSpPr>
          <p:nvPr/>
        </p:nvSpPr>
        <p:spPr bwMode="auto">
          <a:xfrm>
            <a:off x="3886200" y="3657600"/>
            <a:ext cx="757238" cy="665163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12</a:t>
            </a:r>
          </a:p>
        </p:txBody>
      </p:sp>
      <p:sp>
        <p:nvSpPr>
          <p:cNvPr id="40982" name="Oval 33"/>
          <p:cNvSpPr>
            <a:spLocks noChangeArrowheads="1"/>
          </p:cNvSpPr>
          <p:nvPr/>
        </p:nvSpPr>
        <p:spPr bwMode="auto">
          <a:xfrm>
            <a:off x="5715000" y="3657600"/>
            <a:ext cx="757238" cy="665163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27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40983" name="Oval 34"/>
          <p:cNvSpPr>
            <a:spLocks noChangeArrowheads="1"/>
          </p:cNvSpPr>
          <p:nvPr/>
        </p:nvSpPr>
        <p:spPr bwMode="auto">
          <a:xfrm>
            <a:off x="8077200" y="3657600"/>
            <a:ext cx="757238" cy="665163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98</a:t>
            </a:r>
          </a:p>
        </p:txBody>
      </p:sp>
      <p:sp>
        <p:nvSpPr>
          <p:cNvPr id="200748" name="Rectangle 44"/>
          <p:cNvSpPr>
            <a:spLocks noChangeArrowheads="1"/>
          </p:cNvSpPr>
          <p:nvPr/>
        </p:nvSpPr>
        <p:spPr bwMode="auto">
          <a:xfrm>
            <a:off x="3065462" y="3573463"/>
            <a:ext cx="1849437" cy="16002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49" name="Oval 45"/>
          <p:cNvSpPr>
            <a:spLocks noChangeArrowheads="1"/>
          </p:cNvSpPr>
          <p:nvPr/>
        </p:nvSpPr>
        <p:spPr bwMode="auto">
          <a:xfrm>
            <a:off x="3200400" y="4419600"/>
            <a:ext cx="757238" cy="665163"/>
          </a:xfrm>
          <a:prstGeom prst="ellipse">
            <a:avLst/>
          </a:prstGeom>
          <a:solidFill>
            <a:srgbClr val="FF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12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200750" name="Oval 46"/>
          <p:cNvSpPr>
            <a:spLocks noChangeArrowheads="1"/>
          </p:cNvSpPr>
          <p:nvPr/>
        </p:nvSpPr>
        <p:spPr bwMode="auto">
          <a:xfrm>
            <a:off x="3886200" y="3657600"/>
            <a:ext cx="757238" cy="665163"/>
          </a:xfrm>
          <a:prstGeom prst="ellipse">
            <a:avLst/>
          </a:prstGeom>
          <a:solidFill>
            <a:srgbClr val="FF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36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200751" name="Rectangle 47"/>
          <p:cNvSpPr>
            <a:spLocks noChangeArrowheads="1"/>
          </p:cNvSpPr>
          <p:nvPr/>
        </p:nvSpPr>
        <p:spPr bwMode="auto">
          <a:xfrm>
            <a:off x="395288" y="3573463"/>
            <a:ext cx="2263775" cy="16002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52" name="Oval 48"/>
          <p:cNvSpPr>
            <a:spLocks noChangeArrowheads="1"/>
          </p:cNvSpPr>
          <p:nvPr/>
        </p:nvSpPr>
        <p:spPr bwMode="auto">
          <a:xfrm>
            <a:off x="1219200" y="3657600"/>
            <a:ext cx="757238" cy="665163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81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200753" name="Oval 49"/>
          <p:cNvSpPr>
            <a:spLocks noChangeArrowheads="1"/>
          </p:cNvSpPr>
          <p:nvPr/>
        </p:nvSpPr>
        <p:spPr bwMode="auto">
          <a:xfrm>
            <a:off x="533400" y="4419600"/>
            <a:ext cx="757238" cy="665163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73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200754" name="Rectangle 50"/>
          <p:cNvSpPr>
            <a:spLocks noChangeArrowheads="1"/>
          </p:cNvSpPr>
          <p:nvPr/>
        </p:nvSpPr>
        <p:spPr bwMode="auto">
          <a:xfrm>
            <a:off x="5590480" y="2819400"/>
            <a:ext cx="3302000" cy="16764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55" name="Oval 51"/>
          <p:cNvSpPr>
            <a:spLocks noChangeArrowheads="1"/>
          </p:cNvSpPr>
          <p:nvPr/>
        </p:nvSpPr>
        <p:spPr bwMode="auto">
          <a:xfrm>
            <a:off x="8077200" y="3657600"/>
            <a:ext cx="757238" cy="665163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49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200756" name="Oval 52"/>
          <p:cNvSpPr>
            <a:spLocks noChangeArrowheads="1"/>
          </p:cNvSpPr>
          <p:nvPr/>
        </p:nvSpPr>
        <p:spPr bwMode="auto">
          <a:xfrm>
            <a:off x="6858000" y="2895600"/>
            <a:ext cx="757238" cy="665163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98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200757" name="Rectangle 53"/>
          <p:cNvSpPr>
            <a:spLocks noChangeArrowheads="1"/>
          </p:cNvSpPr>
          <p:nvPr/>
        </p:nvSpPr>
        <p:spPr bwMode="auto">
          <a:xfrm>
            <a:off x="179388" y="1844675"/>
            <a:ext cx="8785225" cy="3744913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58" name="Oval 54"/>
          <p:cNvSpPr>
            <a:spLocks noChangeArrowheads="1"/>
          </p:cNvSpPr>
          <p:nvPr/>
        </p:nvSpPr>
        <p:spPr bwMode="auto">
          <a:xfrm>
            <a:off x="2590800" y="2895600"/>
            <a:ext cx="757238" cy="665163"/>
          </a:xfrm>
          <a:prstGeom prst="ellipse">
            <a:avLst/>
          </a:prstGeom>
          <a:solidFill>
            <a:srgbClr val="FF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81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200759" name="Oval 55"/>
          <p:cNvSpPr>
            <a:spLocks noChangeArrowheads="1"/>
          </p:cNvSpPr>
          <p:nvPr/>
        </p:nvSpPr>
        <p:spPr bwMode="auto">
          <a:xfrm>
            <a:off x="1219200" y="3657600"/>
            <a:ext cx="757238" cy="665163"/>
          </a:xfrm>
          <a:prstGeom prst="ellipse">
            <a:avLst/>
          </a:prstGeom>
          <a:solidFill>
            <a:srgbClr val="FF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73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200760" name="Oval 56"/>
          <p:cNvSpPr>
            <a:spLocks noChangeArrowheads="1"/>
          </p:cNvSpPr>
          <p:nvPr/>
        </p:nvSpPr>
        <p:spPr bwMode="auto">
          <a:xfrm>
            <a:off x="533400" y="4419600"/>
            <a:ext cx="757238" cy="665163"/>
          </a:xfrm>
          <a:prstGeom prst="ellipse">
            <a:avLst/>
          </a:prstGeom>
          <a:solidFill>
            <a:srgbClr val="FF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55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200761" name="Oval 57"/>
          <p:cNvSpPr>
            <a:spLocks noChangeArrowheads="1"/>
          </p:cNvSpPr>
          <p:nvPr/>
        </p:nvSpPr>
        <p:spPr bwMode="auto">
          <a:xfrm>
            <a:off x="4648200" y="2133600"/>
            <a:ext cx="757238" cy="665163"/>
          </a:xfrm>
          <a:prstGeom prst="ellipse">
            <a:avLst/>
          </a:prstGeom>
          <a:solidFill>
            <a:srgbClr val="FF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98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200762" name="Oval 58"/>
          <p:cNvSpPr>
            <a:spLocks noChangeArrowheads="1"/>
          </p:cNvSpPr>
          <p:nvPr/>
        </p:nvSpPr>
        <p:spPr bwMode="auto">
          <a:xfrm>
            <a:off x="6848475" y="2895600"/>
            <a:ext cx="757238" cy="665163"/>
          </a:xfrm>
          <a:prstGeom prst="ellipse">
            <a:avLst/>
          </a:prstGeom>
          <a:solidFill>
            <a:srgbClr val="FF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49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200763" name="Oval 59"/>
          <p:cNvSpPr>
            <a:spLocks noChangeArrowheads="1"/>
          </p:cNvSpPr>
          <p:nvPr/>
        </p:nvSpPr>
        <p:spPr bwMode="auto">
          <a:xfrm>
            <a:off x="8077200" y="3657600"/>
            <a:ext cx="757238" cy="665163"/>
          </a:xfrm>
          <a:prstGeom prst="ellipse">
            <a:avLst/>
          </a:prstGeom>
          <a:solidFill>
            <a:srgbClr val="FF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40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41000" name="Oval 60"/>
          <p:cNvSpPr>
            <a:spLocks noChangeArrowheads="1"/>
          </p:cNvSpPr>
          <p:nvPr/>
        </p:nvSpPr>
        <p:spPr bwMode="auto">
          <a:xfrm>
            <a:off x="1828800" y="4419600"/>
            <a:ext cx="757238" cy="665163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64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41001" name="Oval 63"/>
          <p:cNvSpPr>
            <a:spLocks noChangeArrowheads="1"/>
          </p:cNvSpPr>
          <p:nvPr/>
        </p:nvSpPr>
        <p:spPr bwMode="auto">
          <a:xfrm>
            <a:off x="5715000" y="3657600"/>
            <a:ext cx="757238" cy="665163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ea typeface="宋体" pitchFamily="2" charset="-122"/>
              </a:rPr>
              <a:t>27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200768" name="Rectangle 64"/>
          <p:cNvSpPr>
            <a:spLocks noChangeArrowheads="1"/>
          </p:cNvSpPr>
          <p:nvPr/>
        </p:nvSpPr>
        <p:spPr bwMode="auto">
          <a:xfrm>
            <a:off x="323849" y="2821781"/>
            <a:ext cx="4702969" cy="2551907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4354513" y="1874043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1</a:t>
            </a:r>
            <a:endParaRPr lang="en-US" altLang="zh-CN" sz="2400" b="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2228850" y="2737064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2</a:t>
            </a:r>
            <a:endParaRPr lang="en-US" altLang="zh-CN" sz="2400" b="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46" name="Text Box 22"/>
          <p:cNvSpPr txBox="1">
            <a:spLocks noChangeArrowheads="1"/>
          </p:cNvSpPr>
          <p:nvPr/>
        </p:nvSpPr>
        <p:spPr bwMode="auto">
          <a:xfrm>
            <a:off x="7635496" y="2821781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3</a:t>
            </a:r>
            <a:endParaRPr lang="en-US" altLang="zh-CN" sz="2400" b="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47" name="Text Box 23"/>
          <p:cNvSpPr txBox="1">
            <a:spLocks noChangeArrowheads="1"/>
          </p:cNvSpPr>
          <p:nvPr/>
        </p:nvSpPr>
        <p:spPr bwMode="auto">
          <a:xfrm>
            <a:off x="857250" y="3717131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4</a:t>
            </a:r>
            <a:endParaRPr lang="en-US" altLang="zh-CN" sz="2400" b="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48" name="Text Box 24"/>
          <p:cNvSpPr txBox="1">
            <a:spLocks noChangeArrowheads="1"/>
          </p:cNvSpPr>
          <p:nvPr/>
        </p:nvSpPr>
        <p:spPr bwMode="auto">
          <a:xfrm>
            <a:off x="4555629" y="3527827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5</a:t>
            </a:r>
            <a:endParaRPr lang="en-US" altLang="zh-CN" sz="2400" b="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49" name="Text Box 25"/>
          <p:cNvSpPr txBox="1">
            <a:spLocks noChangeArrowheads="1"/>
          </p:cNvSpPr>
          <p:nvPr/>
        </p:nvSpPr>
        <p:spPr bwMode="auto">
          <a:xfrm>
            <a:off x="6486525" y="3745706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6</a:t>
            </a:r>
            <a:endParaRPr lang="en-US" altLang="zh-CN" sz="2400" b="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715250" y="3781424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 smtClean="0">
                <a:ea typeface="宋体" charset="-122"/>
              </a:rPr>
              <a:t>7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51" name="Text Box 25"/>
          <p:cNvSpPr txBox="1">
            <a:spLocks noChangeArrowheads="1"/>
          </p:cNvSpPr>
          <p:nvPr/>
        </p:nvSpPr>
        <p:spPr bwMode="auto">
          <a:xfrm>
            <a:off x="323528" y="4160043"/>
            <a:ext cx="3642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8</a:t>
            </a:r>
            <a:endParaRPr lang="en-US" altLang="zh-CN" sz="2400" b="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52" name="Text Box 25"/>
          <p:cNvSpPr txBox="1">
            <a:spLocks noChangeArrowheads="1"/>
          </p:cNvSpPr>
          <p:nvPr/>
        </p:nvSpPr>
        <p:spPr bwMode="auto">
          <a:xfrm>
            <a:off x="1547813" y="4322763"/>
            <a:ext cx="3642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9</a:t>
            </a:r>
            <a:endParaRPr lang="en-US" altLang="zh-CN" sz="2400" b="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53" name="Text Box 25"/>
          <p:cNvSpPr txBox="1">
            <a:spLocks noChangeArrowheads="1"/>
          </p:cNvSpPr>
          <p:nvPr/>
        </p:nvSpPr>
        <p:spPr bwMode="auto">
          <a:xfrm>
            <a:off x="3951570" y="4535815"/>
            <a:ext cx="58391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10</a:t>
            </a:r>
            <a:endParaRPr lang="en-US" altLang="zh-CN" sz="2400" b="0" dirty="0">
              <a:solidFill>
                <a:schemeClr val="bg1"/>
              </a:solidFill>
              <a:ea typeface="宋体" charset="-122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0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0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0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0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0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0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0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0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0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0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07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07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0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0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07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07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0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0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0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0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0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0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07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07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07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07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00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00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00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00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00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00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00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00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48" grpId="0" animBg="1"/>
      <p:bldP spid="200749" grpId="0" animBg="1" autoUpdateAnimBg="0"/>
      <p:bldP spid="200750" grpId="0" animBg="1" autoUpdateAnimBg="0"/>
      <p:bldP spid="200751" grpId="0" animBg="1"/>
      <p:bldP spid="200752" grpId="0" animBg="1" autoUpdateAnimBg="0"/>
      <p:bldP spid="200753" grpId="0" animBg="1" autoUpdateAnimBg="0"/>
      <p:bldP spid="200754" grpId="0" animBg="1"/>
      <p:bldP spid="200755" grpId="0" animBg="1" autoUpdateAnimBg="0"/>
      <p:bldP spid="200756" grpId="0" animBg="1" autoUpdateAnimBg="0"/>
      <p:bldP spid="200757" grpId="0" animBg="1"/>
      <p:bldP spid="200758" grpId="0" animBg="1" autoUpdateAnimBg="0"/>
      <p:bldP spid="200759" grpId="0" animBg="1" autoUpdateAnimBg="0"/>
      <p:bldP spid="200760" grpId="0" animBg="1" autoUpdateAnimBg="0"/>
      <p:bldP spid="200761" grpId="0" animBg="1" autoUpdateAnimBg="0"/>
      <p:bldP spid="200762" grpId="0" animBg="1" autoUpdateAnimBg="0"/>
      <p:bldP spid="200763" grpId="0" animBg="1" autoUpdateAnimBg="0"/>
      <p:bldP spid="20076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1187B5-79F9-46EA-8EF5-53053E30C438}" type="slidenum">
              <a:rPr lang="en-US" altLang="zh-CN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185412" name="Rectangle 6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建立初始的最大堆</a:t>
            </a:r>
          </a:p>
        </p:txBody>
      </p:sp>
      <p:sp>
        <p:nvSpPr>
          <p:cNvPr id="185385" name="AutoShape 41"/>
          <p:cNvSpPr>
            <a:spLocks noChangeArrowheads="1"/>
          </p:cNvSpPr>
          <p:nvPr/>
        </p:nvSpPr>
        <p:spPr bwMode="auto">
          <a:xfrm>
            <a:off x="7772400" y="23622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CFF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989" name="Group 60"/>
          <p:cNvGrpSpPr>
            <a:grpSpLocks/>
          </p:cNvGrpSpPr>
          <p:nvPr/>
        </p:nvGrpSpPr>
        <p:grpSpPr bwMode="auto">
          <a:xfrm>
            <a:off x="381000" y="1081088"/>
            <a:ext cx="3352800" cy="4714875"/>
            <a:chOff x="240" y="681"/>
            <a:chExt cx="2112" cy="2970"/>
          </a:xfrm>
        </p:grpSpPr>
        <p:sp>
          <p:nvSpPr>
            <p:cNvPr id="42017" name="Line 8"/>
            <p:cNvSpPr>
              <a:spLocks noChangeShapeType="1"/>
            </p:cNvSpPr>
            <p:nvPr/>
          </p:nvSpPr>
          <p:spPr bwMode="auto">
            <a:xfrm flipH="1">
              <a:off x="1680" y="1728"/>
              <a:ext cx="144" cy="336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8" name="Line 9"/>
            <p:cNvSpPr>
              <a:spLocks noChangeShapeType="1"/>
            </p:cNvSpPr>
            <p:nvPr/>
          </p:nvSpPr>
          <p:spPr bwMode="auto">
            <a:xfrm>
              <a:off x="1008" y="1728"/>
              <a:ext cx="96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9" name="Line 10"/>
            <p:cNvSpPr>
              <a:spLocks noChangeShapeType="1"/>
            </p:cNvSpPr>
            <p:nvPr/>
          </p:nvSpPr>
          <p:spPr bwMode="auto">
            <a:xfrm>
              <a:off x="1536" y="1152"/>
              <a:ext cx="384" cy="48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0" name="Line 11"/>
            <p:cNvSpPr>
              <a:spLocks noChangeShapeType="1"/>
            </p:cNvSpPr>
            <p:nvPr/>
          </p:nvSpPr>
          <p:spPr bwMode="auto">
            <a:xfrm flipH="1">
              <a:off x="528" y="1152"/>
              <a:ext cx="768" cy="96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58" name="Oval 14"/>
            <p:cNvSpPr>
              <a:spLocks noChangeArrowheads="1"/>
            </p:cNvSpPr>
            <p:nvPr/>
          </p:nvSpPr>
          <p:spPr bwMode="auto">
            <a:xfrm>
              <a:off x="1248" y="91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50000">
                  <a:schemeClr val="accent2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990000"/>
                  </a:solidFill>
                  <a:ea typeface="宋体" charset="-122"/>
                </a:rPr>
                <a:t>21</a:t>
              </a:r>
              <a:endParaRPr lang="en-US" altLang="zh-CN" sz="2400" b="0" dirty="0">
                <a:solidFill>
                  <a:schemeClr val="accent2"/>
                </a:solidFill>
                <a:ea typeface="宋体" charset="-122"/>
              </a:endParaRPr>
            </a:p>
          </p:txBody>
        </p:sp>
        <p:sp>
          <p:nvSpPr>
            <p:cNvPr id="185359" name="Oval 15"/>
            <p:cNvSpPr>
              <a:spLocks noChangeArrowheads="1"/>
            </p:cNvSpPr>
            <p:nvPr/>
          </p:nvSpPr>
          <p:spPr bwMode="auto">
            <a:xfrm>
              <a:off x="768" y="14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50000">
                  <a:schemeClr val="accent2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25</a:t>
              </a:r>
              <a:endParaRPr lang="en-US" altLang="zh-CN" sz="2400" b="0">
                <a:solidFill>
                  <a:schemeClr val="accent2"/>
                </a:solidFill>
                <a:ea typeface="宋体" charset="-122"/>
              </a:endParaRPr>
            </a:p>
          </p:txBody>
        </p:sp>
        <p:sp>
          <p:nvSpPr>
            <p:cNvPr id="185360" name="Oval 16"/>
            <p:cNvSpPr>
              <a:spLocks noChangeArrowheads="1"/>
            </p:cNvSpPr>
            <p:nvPr/>
          </p:nvSpPr>
          <p:spPr bwMode="auto">
            <a:xfrm>
              <a:off x="288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50000">
                  <a:schemeClr val="accent2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990000"/>
                  </a:solidFill>
                  <a:ea typeface="宋体" charset="-122"/>
                </a:rPr>
                <a:t>25*</a:t>
              </a:r>
              <a:endParaRPr lang="en-US" altLang="zh-CN" sz="2400" b="0">
                <a:solidFill>
                  <a:schemeClr val="accent2"/>
                </a:solidFill>
                <a:ea typeface="宋体" charset="-122"/>
              </a:endParaRPr>
            </a:p>
          </p:txBody>
        </p:sp>
        <p:sp>
          <p:nvSpPr>
            <p:cNvPr id="185361" name="Oval 17"/>
            <p:cNvSpPr>
              <a:spLocks noChangeArrowheads="1"/>
            </p:cNvSpPr>
            <p:nvPr/>
          </p:nvSpPr>
          <p:spPr bwMode="auto">
            <a:xfrm>
              <a:off x="1728" y="14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50000">
                  <a:schemeClr val="accent2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990000"/>
                  </a:solidFill>
                  <a:ea typeface="宋体" charset="-122"/>
                </a:rPr>
                <a:t>08</a:t>
              </a:r>
              <a:endParaRPr lang="en-US" altLang="zh-CN" sz="2400" b="0" dirty="0">
                <a:solidFill>
                  <a:schemeClr val="accent2"/>
                </a:solidFill>
                <a:ea typeface="宋体" charset="-122"/>
              </a:endParaRPr>
            </a:p>
          </p:txBody>
        </p:sp>
        <p:sp>
          <p:nvSpPr>
            <p:cNvPr id="185362" name="Oval 18"/>
            <p:cNvSpPr>
              <a:spLocks noChangeArrowheads="1"/>
            </p:cNvSpPr>
            <p:nvPr/>
          </p:nvSpPr>
          <p:spPr bwMode="auto">
            <a:xfrm>
              <a:off x="960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50000">
                  <a:schemeClr val="accent2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16</a:t>
              </a:r>
              <a:endParaRPr lang="en-US" altLang="zh-CN" sz="2400" b="0">
                <a:solidFill>
                  <a:schemeClr val="accent2"/>
                </a:solidFill>
                <a:ea typeface="宋体" charset="-122"/>
              </a:endParaRPr>
            </a:p>
          </p:txBody>
        </p:sp>
        <p:sp>
          <p:nvSpPr>
            <p:cNvPr id="185363" name="Oval 19"/>
            <p:cNvSpPr>
              <a:spLocks noChangeArrowheads="1"/>
            </p:cNvSpPr>
            <p:nvPr/>
          </p:nvSpPr>
          <p:spPr bwMode="auto">
            <a:xfrm>
              <a:off x="1488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50000">
                  <a:schemeClr val="accent2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49</a:t>
              </a:r>
              <a:endParaRPr lang="en-US" altLang="zh-CN" sz="2400" b="0">
                <a:solidFill>
                  <a:schemeClr val="accent2"/>
                </a:solidFill>
                <a:ea typeface="宋体" charset="-122"/>
              </a:endParaRPr>
            </a:p>
          </p:txBody>
        </p:sp>
        <p:sp>
          <p:nvSpPr>
            <p:cNvPr id="185364" name="Text Box 20"/>
            <p:cNvSpPr txBox="1">
              <a:spLocks noChangeArrowheads="1"/>
            </p:cNvSpPr>
            <p:nvPr/>
          </p:nvSpPr>
          <p:spPr bwMode="auto">
            <a:xfrm>
              <a:off x="1116" y="681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dirty="0">
                  <a:ea typeface="宋体" charset="-122"/>
                </a:rPr>
                <a:t>1</a:t>
              </a:r>
              <a:endParaRPr lang="en-US" altLang="zh-CN" sz="2400" b="0" dirty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85365" name="Text Box 21"/>
            <p:cNvSpPr txBox="1">
              <a:spLocks noChangeArrowheads="1"/>
            </p:cNvSpPr>
            <p:nvPr/>
          </p:nvSpPr>
          <p:spPr bwMode="auto">
            <a:xfrm>
              <a:off x="684" y="115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2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85366" name="Text Box 22"/>
            <p:cNvSpPr txBox="1">
              <a:spLocks noChangeArrowheads="1"/>
            </p:cNvSpPr>
            <p:nvPr/>
          </p:nvSpPr>
          <p:spPr bwMode="auto">
            <a:xfrm>
              <a:off x="2028" y="124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3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85367" name="Text Box 23"/>
            <p:cNvSpPr txBox="1">
              <a:spLocks noChangeArrowheads="1"/>
            </p:cNvSpPr>
            <p:nvPr/>
          </p:nvSpPr>
          <p:spPr bwMode="auto">
            <a:xfrm>
              <a:off x="240" y="1737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4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85368" name="Text Box 24"/>
            <p:cNvSpPr txBox="1">
              <a:spLocks noChangeArrowheads="1"/>
            </p:cNvSpPr>
            <p:nvPr/>
          </p:nvSpPr>
          <p:spPr bwMode="auto">
            <a:xfrm>
              <a:off x="1104" y="1737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5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85369" name="Text Box 25"/>
            <p:cNvSpPr txBox="1">
              <a:spLocks noChangeArrowheads="1"/>
            </p:cNvSpPr>
            <p:nvPr/>
          </p:nvSpPr>
          <p:spPr bwMode="auto">
            <a:xfrm>
              <a:off x="1452" y="1737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6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85388" name="Rectangle 44"/>
            <p:cNvSpPr>
              <a:spLocks noChangeArrowheads="1"/>
            </p:cNvSpPr>
            <p:nvPr/>
          </p:nvSpPr>
          <p:spPr bwMode="auto">
            <a:xfrm>
              <a:off x="288" y="2736"/>
              <a:ext cx="2064" cy="33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990000"/>
                  </a:solidFill>
                  <a:ea typeface="宋体" charset="-122"/>
                </a:rPr>
                <a:t>21  25  08  25* 16  49</a:t>
              </a:r>
              <a:endParaRPr lang="en-US" altLang="zh-CN" sz="2400" b="0" dirty="0">
                <a:solidFill>
                  <a:schemeClr val="tx2"/>
                </a:solidFill>
                <a:ea typeface="宋体" charset="-122"/>
              </a:endParaRPr>
            </a:p>
          </p:txBody>
        </p:sp>
        <p:sp>
          <p:nvSpPr>
            <p:cNvPr id="42034" name="Line 45"/>
            <p:cNvSpPr>
              <a:spLocks noChangeShapeType="1"/>
            </p:cNvSpPr>
            <p:nvPr/>
          </p:nvSpPr>
          <p:spPr bwMode="auto">
            <a:xfrm>
              <a:off x="624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5" name="Line 46"/>
            <p:cNvSpPr>
              <a:spLocks noChangeShapeType="1"/>
            </p:cNvSpPr>
            <p:nvPr/>
          </p:nvSpPr>
          <p:spPr bwMode="auto">
            <a:xfrm>
              <a:off x="960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6" name="Line 47"/>
            <p:cNvSpPr>
              <a:spLocks noChangeShapeType="1"/>
            </p:cNvSpPr>
            <p:nvPr/>
          </p:nvSpPr>
          <p:spPr bwMode="auto">
            <a:xfrm>
              <a:off x="1296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7" name="Line 48"/>
            <p:cNvSpPr>
              <a:spLocks noChangeShapeType="1"/>
            </p:cNvSpPr>
            <p:nvPr/>
          </p:nvSpPr>
          <p:spPr bwMode="auto">
            <a:xfrm>
              <a:off x="1680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8" name="Line 49"/>
            <p:cNvSpPr>
              <a:spLocks noChangeShapeType="1"/>
            </p:cNvSpPr>
            <p:nvPr/>
          </p:nvSpPr>
          <p:spPr bwMode="auto">
            <a:xfrm>
              <a:off x="2016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94" name="Text Box 50"/>
            <p:cNvSpPr txBox="1">
              <a:spLocks noChangeArrowheads="1"/>
            </p:cNvSpPr>
            <p:nvPr/>
          </p:nvSpPr>
          <p:spPr bwMode="auto">
            <a:xfrm>
              <a:off x="483" y="3324"/>
              <a:ext cx="16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dirty="0"/>
                <a:t>初始排序码集合</a:t>
              </a:r>
              <a:endParaRPr lang="zh-CN" altLang="en-US" sz="2400" b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3810000" y="1066800"/>
            <a:ext cx="3943350" cy="4665664"/>
            <a:chOff x="2400" y="672"/>
            <a:chExt cx="2484" cy="2939"/>
          </a:xfrm>
        </p:grpSpPr>
        <p:sp>
          <p:nvSpPr>
            <p:cNvPr id="41991" name="AutoShape 28"/>
            <p:cNvSpPr>
              <a:spLocks noChangeArrowheads="1"/>
            </p:cNvSpPr>
            <p:nvPr/>
          </p:nvSpPr>
          <p:spPr bwMode="auto">
            <a:xfrm>
              <a:off x="2400" y="1488"/>
              <a:ext cx="576" cy="28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2" name="Line 62"/>
            <p:cNvSpPr>
              <a:spLocks noChangeShapeType="1"/>
            </p:cNvSpPr>
            <p:nvPr/>
          </p:nvSpPr>
          <p:spPr bwMode="auto">
            <a:xfrm flipV="1">
              <a:off x="4368" y="1776"/>
              <a:ext cx="144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3" name="Line 63"/>
            <p:cNvSpPr>
              <a:spLocks noChangeShapeType="1"/>
            </p:cNvSpPr>
            <p:nvPr/>
          </p:nvSpPr>
          <p:spPr bwMode="auto">
            <a:xfrm flipH="1">
              <a:off x="4320" y="1776"/>
              <a:ext cx="144" cy="28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4" name="Line 4"/>
            <p:cNvSpPr>
              <a:spLocks noChangeShapeType="1"/>
            </p:cNvSpPr>
            <p:nvPr/>
          </p:nvSpPr>
          <p:spPr bwMode="auto">
            <a:xfrm flipH="1">
              <a:off x="4250" y="1728"/>
              <a:ext cx="144" cy="336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5" name="Line 5"/>
            <p:cNvSpPr>
              <a:spLocks noChangeShapeType="1"/>
            </p:cNvSpPr>
            <p:nvPr/>
          </p:nvSpPr>
          <p:spPr bwMode="auto">
            <a:xfrm>
              <a:off x="4010" y="1152"/>
              <a:ext cx="384" cy="48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6" name="Line 6"/>
            <p:cNvSpPr>
              <a:spLocks noChangeShapeType="1"/>
            </p:cNvSpPr>
            <p:nvPr/>
          </p:nvSpPr>
          <p:spPr bwMode="auto">
            <a:xfrm>
              <a:off x="3588" y="1728"/>
              <a:ext cx="96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7" name="Line 7"/>
            <p:cNvSpPr>
              <a:spLocks noChangeShapeType="1"/>
            </p:cNvSpPr>
            <p:nvPr/>
          </p:nvSpPr>
          <p:spPr bwMode="auto">
            <a:xfrm flipH="1">
              <a:off x="3108" y="1152"/>
              <a:ext cx="768" cy="96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73" name="Oval 29"/>
            <p:cNvSpPr>
              <a:spLocks noChangeArrowheads="1"/>
            </p:cNvSpPr>
            <p:nvPr/>
          </p:nvSpPr>
          <p:spPr bwMode="auto">
            <a:xfrm>
              <a:off x="3780" y="91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50000">
                  <a:schemeClr val="accent2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990000"/>
                  </a:solidFill>
                  <a:ea typeface="宋体" charset="-122"/>
                </a:rPr>
                <a:t>21</a:t>
              </a:r>
              <a:endParaRPr lang="en-US" altLang="zh-CN" sz="2400" b="0" dirty="0">
                <a:solidFill>
                  <a:schemeClr val="accent2"/>
                </a:solidFill>
                <a:ea typeface="宋体" charset="-122"/>
              </a:endParaRPr>
            </a:p>
          </p:txBody>
        </p:sp>
        <p:sp>
          <p:nvSpPr>
            <p:cNvPr id="185374" name="Oval 30"/>
            <p:cNvSpPr>
              <a:spLocks noChangeArrowheads="1"/>
            </p:cNvSpPr>
            <p:nvPr/>
          </p:nvSpPr>
          <p:spPr bwMode="auto">
            <a:xfrm>
              <a:off x="3348" y="14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50000">
                  <a:schemeClr val="accent2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25</a:t>
              </a:r>
              <a:endParaRPr lang="en-US" altLang="zh-CN" sz="2400" b="0">
                <a:solidFill>
                  <a:schemeClr val="accent2"/>
                </a:solidFill>
                <a:ea typeface="宋体" charset="-122"/>
              </a:endParaRPr>
            </a:p>
          </p:txBody>
        </p:sp>
        <p:sp>
          <p:nvSpPr>
            <p:cNvPr id="185375" name="Oval 31"/>
            <p:cNvSpPr>
              <a:spLocks noChangeArrowheads="1"/>
            </p:cNvSpPr>
            <p:nvPr/>
          </p:nvSpPr>
          <p:spPr bwMode="auto">
            <a:xfrm>
              <a:off x="2868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50000">
                  <a:schemeClr val="accent2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990000"/>
                  </a:solidFill>
                  <a:ea typeface="宋体" charset="-122"/>
                </a:rPr>
                <a:t>25*</a:t>
              </a:r>
              <a:endParaRPr lang="en-US" altLang="zh-CN" sz="2400" b="0">
                <a:solidFill>
                  <a:schemeClr val="accent2"/>
                </a:solidFill>
                <a:ea typeface="宋体" charset="-122"/>
              </a:endParaRPr>
            </a:p>
          </p:txBody>
        </p:sp>
        <p:sp>
          <p:nvSpPr>
            <p:cNvPr id="185376" name="Oval 32"/>
            <p:cNvSpPr>
              <a:spLocks noChangeArrowheads="1"/>
            </p:cNvSpPr>
            <p:nvPr/>
          </p:nvSpPr>
          <p:spPr bwMode="auto">
            <a:xfrm>
              <a:off x="3540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50000">
                  <a:schemeClr val="accent2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16</a:t>
              </a:r>
              <a:endParaRPr lang="en-US" altLang="zh-CN" sz="2400" b="0">
                <a:solidFill>
                  <a:schemeClr val="accent2"/>
                </a:solidFill>
                <a:ea typeface="宋体" charset="-122"/>
              </a:endParaRPr>
            </a:p>
          </p:txBody>
        </p:sp>
        <p:sp>
          <p:nvSpPr>
            <p:cNvPr id="185377" name="Oval 33"/>
            <p:cNvSpPr>
              <a:spLocks noChangeArrowheads="1"/>
            </p:cNvSpPr>
            <p:nvPr/>
          </p:nvSpPr>
          <p:spPr bwMode="auto">
            <a:xfrm>
              <a:off x="4260" y="1440"/>
              <a:ext cx="336" cy="336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49</a:t>
              </a:r>
              <a:endParaRPr lang="en-US" altLang="zh-CN" sz="2400" b="0">
                <a:solidFill>
                  <a:srgbClr val="FFCCFF"/>
                </a:solidFill>
                <a:ea typeface="宋体" charset="-122"/>
              </a:endParaRPr>
            </a:p>
          </p:txBody>
        </p:sp>
        <p:sp>
          <p:nvSpPr>
            <p:cNvPr id="185378" name="Oval 34"/>
            <p:cNvSpPr>
              <a:spLocks noChangeArrowheads="1"/>
            </p:cNvSpPr>
            <p:nvPr/>
          </p:nvSpPr>
          <p:spPr bwMode="auto">
            <a:xfrm>
              <a:off x="4068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50000">
                  <a:schemeClr val="accent2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08</a:t>
              </a:r>
              <a:endParaRPr lang="en-US" altLang="zh-CN" sz="2400" b="0">
                <a:solidFill>
                  <a:schemeClr val="accent2"/>
                </a:solidFill>
                <a:ea typeface="宋体" charset="-122"/>
              </a:endParaRPr>
            </a:p>
          </p:txBody>
        </p:sp>
        <p:sp>
          <p:nvSpPr>
            <p:cNvPr id="185379" name="Text Box 35"/>
            <p:cNvSpPr txBox="1">
              <a:spLocks noChangeArrowheads="1"/>
            </p:cNvSpPr>
            <p:nvPr/>
          </p:nvSpPr>
          <p:spPr bwMode="auto">
            <a:xfrm>
              <a:off x="3948" y="67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1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85380" name="Text Box 36"/>
            <p:cNvSpPr txBox="1">
              <a:spLocks noChangeArrowheads="1"/>
            </p:cNvSpPr>
            <p:nvPr/>
          </p:nvSpPr>
          <p:spPr bwMode="auto">
            <a:xfrm>
              <a:off x="4560" y="129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3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85381" name="Text Box 37"/>
            <p:cNvSpPr txBox="1">
              <a:spLocks noChangeArrowheads="1"/>
            </p:cNvSpPr>
            <p:nvPr/>
          </p:nvSpPr>
          <p:spPr bwMode="auto">
            <a:xfrm>
              <a:off x="3984" y="177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6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85382" name="Text Box 38"/>
            <p:cNvSpPr txBox="1">
              <a:spLocks noChangeArrowheads="1"/>
            </p:cNvSpPr>
            <p:nvPr/>
          </p:nvSpPr>
          <p:spPr bwMode="auto">
            <a:xfrm>
              <a:off x="3732" y="177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5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85383" name="Text Box 39"/>
            <p:cNvSpPr txBox="1">
              <a:spLocks noChangeArrowheads="1"/>
            </p:cNvSpPr>
            <p:nvPr/>
          </p:nvSpPr>
          <p:spPr bwMode="auto">
            <a:xfrm>
              <a:off x="2784" y="177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4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85384" name="Text Box 40"/>
            <p:cNvSpPr txBox="1">
              <a:spLocks noChangeArrowheads="1"/>
            </p:cNvSpPr>
            <p:nvPr/>
          </p:nvSpPr>
          <p:spPr bwMode="auto">
            <a:xfrm>
              <a:off x="3194" y="1209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2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85395" name="Rectangle 51"/>
            <p:cNvSpPr>
              <a:spLocks noChangeArrowheads="1"/>
            </p:cNvSpPr>
            <p:nvPr/>
          </p:nvSpPr>
          <p:spPr bwMode="auto">
            <a:xfrm>
              <a:off x="2820" y="2736"/>
              <a:ext cx="2064" cy="33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990000"/>
                  </a:solidFill>
                  <a:ea typeface="宋体" charset="-122"/>
                </a:rPr>
                <a:t>21  25  </a:t>
              </a:r>
              <a:r>
                <a:rPr lang="en-US" altLang="zh-CN" dirty="0">
                  <a:solidFill>
                    <a:srgbClr val="FF0000"/>
                  </a:solidFill>
                  <a:ea typeface="宋体" charset="-122"/>
                </a:rPr>
                <a:t>49</a:t>
              </a:r>
              <a:r>
                <a:rPr lang="en-US" altLang="zh-CN" dirty="0">
                  <a:solidFill>
                    <a:srgbClr val="990000"/>
                  </a:solidFill>
                  <a:ea typeface="宋体" charset="-122"/>
                </a:rPr>
                <a:t>  25* 16  </a:t>
              </a:r>
              <a:r>
                <a:rPr lang="en-US" altLang="zh-CN" dirty="0">
                  <a:solidFill>
                    <a:srgbClr val="FF0000"/>
                  </a:solidFill>
                  <a:ea typeface="宋体" charset="-122"/>
                </a:rPr>
                <a:t>08</a:t>
              </a:r>
              <a:endParaRPr lang="en-US" altLang="zh-CN" sz="2400" b="0" dirty="0">
                <a:solidFill>
                  <a:schemeClr val="tx2"/>
                </a:solidFill>
                <a:ea typeface="宋体" charset="-122"/>
              </a:endParaRPr>
            </a:p>
          </p:txBody>
        </p:sp>
        <p:sp>
          <p:nvSpPr>
            <p:cNvPr id="42011" name="Line 52"/>
            <p:cNvSpPr>
              <a:spLocks noChangeShapeType="1"/>
            </p:cNvSpPr>
            <p:nvPr/>
          </p:nvSpPr>
          <p:spPr bwMode="auto">
            <a:xfrm>
              <a:off x="3156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2" name="Line 53"/>
            <p:cNvSpPr>
              <a:spLocks noChangeShapeType="1"/>
            </p:cNvSpPr>
            <p:nvPr/>
          </p:nvSpPr>
          <p:spPr bwMode="auto">
            <a:xfrm>
              <a:off x="3492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3" name="Line 54"/>
            <p:cNvSpPr>
              <a:spLocks noChangeShapeType="1"/>
            </p:cNvSpPr>
            <p:nvPr/>
          </p:nvSpPr>
          <p:spPr bwMode="auto">
            <a:xfrm>
              <a:off x="3828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4" name="Line 55"/>
            <p:cNvSpPr>
              <a:spLocks noChangeShapeType="1"/>
            </p:cNvSpPr>
            <p:nvPr/>
          </p:nvSpPr>
          <p:spPr bwMode="auto">
            <a:xfrm>
              <a:off x="4212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5" name="Line 56"/>
            <p:cNvSpPr>
              <a:spLocks noChangeShapeType="1"/>
            </p:cNvSpPr>
            <p:nvPr/>
          </p:nvSpPr>
          <p:spPr bwMode="auto">
            <a:xfrm>
              <a:off x="4548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09" name="Text Box 65"/>
            <p:cNvSpPr txBox="1">
              <a:spLocks noChangeArrowheads="1"/>
            </p:cNvSpPr>
            <p:nvPr/>
          </p:nvSpPr>
          <p:spPr bwMode="auto">
            <a:xfrm>
              <a:off x="3552" y="3284"/>
              <a:ext cx="5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dirty="0">
                  <a:ea typeface="仿宋_GB2312" pitchFamily="49" charset="-122"/>
                </a:rPr>
                <a:t>i = 3</a:t>
              </a:r>
              <a:endParaRPr lang="en-US" altLang="zh-CN" sz="2400" b="0" dirty="0">
                <a:solidFill>
                  <a:schemeClr val="bg1"/>
                </a:solidFill>
                <a:ea typeface="宋体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57200" y="4876801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1     2       3       4       5       6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4476750" y="5775647"/>
            <a:ext cx="39116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HeapAdjust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(H, 3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H.length</a:t>
            </a:r>
            <a:r>
              <a:rPr lang="en-US" altLang="zh-CN" sz="2400" dirty="0"/>
              <a:t>)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2305050" y="2088357"/>
            <a:ext cx="1330846" cy="1844699"/>
          </a:xfrm>
          <a:prstGeom prst="rect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419600" y="4876741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1     2       3       4       5       6</a:t>
            </a:r>
            <a:endParaRPr lang="zh-CN" altLang="en-US" sz="2000" dirty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85" grpId="0" animBg="1"/>
      <p:bldP spid="5" grpId="0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017DF9-2337-492E-B86D-A1B5B3ED3921}" type="slidenum">
              <a:rPr lang="en-US" altLang="zh-CN"/>
              <a:pPr>
                <a:defRPr/>
              </a:pPr>
              <a:t>43</a:t>
            </a:fld>
            <a:endParaRPr lang="en-US" altLang="zh-CN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4162425" y="1066800"/>
            <a:ext cx="4054475" cy="4883152"/>
            <a:chOff x="2622" y="672"/>
            <a:chExt cx="2554" cy="3076"/>
          </a:xfrm>
        </p:grpSpPr>
        <p:sp>
          <p:nvSpPr>
            <p:cNvPr id="43038" name="Line 4"/>
            <p:cNvSpPr>
              <a:spLocks noChangeShapeType="1"/>
            </p:cNvSpPr>
            <p:nvPr/>
          </p:nvSpPr>
          <p:spPr bwMode="auto">
            <a:xfrm flipH="1">
              <a:off x="4552" y="1728"/>
              <a:ext cx="144" cy="336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9" name="Line 5"/>
            <p:cNvSpPr>
              <a:spLocks noChangeShapeType="1"/>
            </p:cNvSpPr>
            <p:nvPr/>
          </p:nvSpPr>
          <p:spPr bwMode="auto">
            <a:xfrm>
              <a:off x="4312" y="1152"/>
              <a:ext cx="384" cy="48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0" name="Line 6"/>
            <p:cNvSpPr>
              <a:spLocks noChangeShapeType="1"/>
            </p:cNvSpPr>
            <p:nvPr/>
          </p:nvSpPr>
          <p:spPr bwMode="auto">
            <a:xfrm>
              <a:off x="3880" y="1728"/>
              <a:ext cx="96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1" name="Line 7"/>
            <p:cNvSpPr>
              <a:spLocks noChangeShapeType="1"/>
            </p:cNvSpPr>
            <p:nvPr/>
          </p:nvSpPr>
          <p:spPr bwMode="auto">
            <a:xfrm flipH="1">
              <a:off x="3400" y="1152"/>
              <a:ext cx="768" cy="96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2" name="AutoShape 27"/>
            <p:cNvSpPr>
              <a:spLocks noChangeArrowheads="1"/>
            </p:cNvSpPr>
            <p:nvPr/>
          </p:nvSpPr>
          <p:spPr bwMode="auto">
            <a:xfrm>
              <a:off x="2622" y="1488"/>
              <a:ext cx="576" cy="28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396" name="Oval 28"/>
            <p:cNvSpPr>
              <a:spLocks noChangeArrowheads="1"/>
            </p:cNvSpPr>
            <p:nvPr/>
          </p:nvSpPr>
          <p:spPr bwMode="auto">
            <a:xfrm>
              <a:off x="4072" y="912"/>
              <a:ext cx="336" cy="336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990000"/>
                  </a:solidFill>
                  <a:ea typeface="宋体" charset="-122"/>
                </a:rPr>
                <a:t>49</a:t>
              </a:r>
              <a:endParaRPr lang="en-US" altLang="zh-CN" sz="2400" b="0" dirty="0">
                <a:solidFill>
                  <a:srgbClr val="FFCCFF"/>
                </a:solidFill>
                <a:ea typeface="宋体" charset="-122"/>
              </a:endParaRPr>
            </a:p>
          </p:txBody>
        </p:sp>
        <p:sp>
          <p:nvSpPr>
            <p:cNvPr id="186397" name="Oval 29"/>
            <p:cNvSpPr>
              <a:spLocks noChangeArrowheads="1"/>
            </p:cNvSpPr>
            <p:nvPr/>
          </p:nvSpPr>
          <p:spPr bwMode="auto">
            <a:xfrm>
              <a:off x="3640" y="14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50000">
                  <a:schemeClr val="accent2"/>
                </a:gs>
                <a:gs pos="100000">
                  <a:srgbClr val="FFFFFF"/>
                </a:gs>
              </a:gsLst>
              <a:lin ang="189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25</a:t>
              </a:r>
              <a:endParaRPr lang="en-US" altLang="zh-CN" sz="2400" b="0">
                <a:solidFill>
                  <a:schemeClr val="accent2"/>
                </a:solidFill>
                <a:ea typeface="宋体" charset="-122"/>
              </a:endParaRPr>
            </a:p>
          </p:txBody>
        </p:sp>
        <p:sp>
          <p:nvSpPr>
            <p:cNvPr id="186398" name="Oval 30"/>
            <p:cNvSpPr>
              <a:spLocks noChangeArrowheads="1"/>
            </p:cNvSpPr>
            <p:nvPr/>
          </p:nvSpPr>
          <p:spPr bwMode="auto">
            <a:xfrm>
              <a:off x="3160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50000">
                  <a:schemeClr val="accent2"/>
                </a:gs>
                <a:gs pos="100000">
                  <a:srgbClr val="FFFFFF"/>
                </a:gs>
              </a:gsLst>
              <a:lin ang="189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990000"/>
                  </a:solidFill>
                  <a:ea typeface="宋体" charset="-122"/>
                </a:rPr>
                <a:t>25*</a:t>
              </a:r>
              <a:endParaRPr lang="en-US" altLang="zh-CN" sz="2400" b="0">
                <a:solidFill>
                  <a:schemeClr val="accent2"/>
                </a:solidFill>
                <a:ea typeface="宋体" charset="-122"/>
              </a:endParaRPr>
            </a:p>
          </p:txBody>
        </p:sp>
        <p:sp>
          <p:nvSpPr>
            <p:cNvPr id="186399" name="Oval 31"/>
            <p:cNvSpPr>
              <a:spLocks noChangeArrowheads="1"/>
            </p:cNvSpPr>
            <p:nvPr/>
          </p:nvSpPr>
          <p:spPr bwMode="auto">
            <a:xfrm>
              <a:off x="3832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50000">
                  <a:schemeClr val="accent2"/>
                </a:gs>
                <a:gs pos="100000">
                  <a:srgbClr val="FFFFFF"/>
                </a:gs>
              </a:gsLst>
              <a:lin ang="189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16</a:t>
              </a:r>
              <a:endParaRPr lang="en-US" altLang="zh-CN" sz="2400" b="0">
                <a:solidFill>
                  <a:schemeClr val="accent2"/>
                </a:solidFill>
                <a:ea typeface="宋体" charset="-122"/>
              </a:endParaRPr>
            </a:p>
          </p:txBody>
        </p:sp>
        <p:sp>
          <p:nvSpPr>
            <p:cNvPr id="186400" name="Oval 32"/>
            <p:cNvSpPr>
              <a:spLocks noChangeArrowheads="1"/>
            </p:cNvSpPr>
            <p:nvPr/>
          </p:nvSpPr>
          <p:spPr bwMode="auto">
            <a:xfrm>
              <a:off x="4552" y="14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50000">
                  <a:schemeClr val="accent2"/>
                </a:gs>
                <a:gs pos="100000">
                  <a:srgbClr val="FFFFFF"/>
                </a:gs>
              </a:gsLst>
              <a:lin ang="189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21</a:t>
              </a:r>
              <a:endParaRPr lang="en-US" altLang="zh-CN" sz="2400" b="0">
                <a:solidFill>
                  <a:schemeClr val="accent2"/>
                </a:solidFill>
                <a:ea typeface="宋体" charset="-122"/>
              </a:endParaRPr>
            </a:p>
          </p:txBody>
        </p:sp>
        <p:sp>
          <p:nvSpPr>
            <p:cNvPr id="186401" name="Oval 33"/>
            <p:cNvSpPr>
              <a:spLocks noChangeArrowheads="1"/>
            </p:cNvSpPr>
            <p:nvPr/>
          </p:nvSpPr>
          <p:spPr bwMode="auto">
            <a:xfrm>
              <a:off x="4360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50000">
                  <a:schemeClr val="accent2"/>
                </a:gs>
                <a:gs pos="100000">
                  <a:srgbClr val="FFFFFF"/>
                </a:gs>
              </a:gsLst>
              <a:lin ang="189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08</a:t>
              </a:r>
              <a:endParaRPr lang="en-US" altLang="zh-CN" sz="2400" b="0">
                <a:solidFill>
                  <a:schemeClr val="accent2"/>
                </a:solidFill>
                <a:ea typeface="宋体" charset="-122"/>
              </a:endParaRPr>
            </a:p>
          </p:txBody>
        </p:sp>
        <p:sp>
          <p:nvSpPr>
            <p:cNvPr id="186402" name="Text Box 34"/>
            <p:cNvSpPr txBox="1">
              <a:spLocks noChangeArrowheads="1"/>
            </p:cNvSpPr>
            <p:nvPr/>
          </p:nvSpPr>
          <p:spPr bwMode="auto">
            <a:xfrm>
              <a:off x="3988" y="67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1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86403" name="Text Box 35"/>
            <p:cNvSpPr txBox="1">
              <a:spLocks noChangeArrowheads="1"/>
            </p:cNvSpPr>
            <p:nvPr/>
          </p:nvSpPr>
          <p:spPr bwMode="auto">
            <a:xfrm>
              <a:off x="4852" y="1209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3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86404" name="Text Box 36"/>
            <p:cNvSpPr txBox="1">
              <a:spLocks noChangeArrowheads="1"/>
            </p:cNvSpPr>
            <p:nvPr/>
          </p:nvSpPr>
          <p:spPr bwMode="auto">
            <a:xfrm>
              <a:off x="4276" y="177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6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86405" name="Text Box 37"/>
            <p:cNvSpPr txBox="1">
              <a:spLocks noChangeArrowheads="1"/>
            </p:cNvSpPr>
            <p:nvPr/>
          </p:nvSpPr>
          <p:spPr bwMode="auto">
            <a:xfrm>
              <a:off x="4024" y="177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5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86406" name="Text Box 38"/>
            <p:cNvSpPr txBox="1">
              <a:spLocks noChangeArrowheads="1"/>
            </p:cNvSpPr>
            <p:nvPr/>
          </p:nvSpPr>
          <p:spPr bwMode="auto">
            <a:xfrm>
              <a:off x="3076" y="177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4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86407" name="Text Box 39"/>
            <p:cNvSpPr txBox="1">
              <a:spLocks noChangeArrowheads="1"/>
            </p:cNvSpPr>
            <p:nvPr/>
          </p:nvSpPr>
          <p:spPr bwMode="auto">
            <a:xfrm>
              <a:off x="3496" y="1209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2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86414" name="Rectangle 46"/>
            <p:cNvSpPr>
              <a:spLocks noChangeArrowheads="1"/>
            </p:cNvSpPr>
            <p:nvPr/>
          </p:nvSpPr>
          <p:spPr bwMode="auto">
            <a:xfrm>
              <a:off x="3112" y="2736"/>
              <a:ext cx="2064" cy="33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FF0000"/>
                  </a:solidFill>
                  <a:ea typeface="宋体" charset="-122"/>
                </a:rPr>
                <a:t>49</a:t>
              </a: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  25  </a:t>
              </a:r>
              <a:r>
                <a:rPr lang="en-US" altLang="zh-CN">
                  <a:solidFill>
                    <a:srgbClr val="FF0000"/>
                  </a:solidFill>
                  <a:ea typeface="宋体" charset="-122"/>
                </a:rPr>
                <a:t>21</a:t>
              </a: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  25* 16  08</a:t>
              </a:r>
              <a:endParaRPr lang="en-US" altLang="zh-CN" sz="2400" b="0">
                <a:solidFill>
                  <a:schemeClr val="tx2"/>
                </a:solidFill>
                <a:ea typeface="宋体" charset="-122"/>
              </a:endParaRPr>
            </a:p>
          </p:txBody>
        </p:sp>
        <p:sp>
          <p:nvSpPr>
            <p:cNvPr id="43056" name="Line 47"/>
            <p:cNvSpPr>
              <a:spLocks noChangeShapeType="1"/>
            </p:cNvSpPr>
            <p:nvPr/>
          </p:nvSpPr>
          <p:spPr bwMode="auto">
            <a:xfrm>
              <a:off x="3448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57" name="Line 48"/>
            <p:cNvSpPr>
              <a:spLocks noChangeShapeType="1"/>
            </p:cNvSpPr>
            <p:nvPr/>
          </p:nvSpPr>
          <p:spPr bwMode="auto">
            <a:xfrm>
              <a:off x="3784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58" name="Line 49"/>
            <p:cNvSpPr>
              <a:spLocks noChangeShapeType="1"/>
            </p:cNvSpPr>
            <p:nvPr/>
          </p:nvSpPr>
          <p:spPr bwMode="auto">
            <a:xfrm>
              <a:off x="4120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59" name="Line 50"/>
            <p:cNvSpPr>
              <a:spLocks noChangeShapeType="1"/>
            </p:cNvSpPr>
            <p:nvPr/>
          </p:nvSpPr>
          <p:spPr bwMode="auto">
            <a:xfrm>
              <a:off x="4504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60" name="Line 51"/>
            <p:cNvSpPr>
              <a:spLocks noChangeShapeType="1"/>
            </p:cNvSpPr>
            <p:nvPr/>
          </p:nvSpPr>
          <p:spPr bwMode="auto">
            <a:xfrm>
              <a:off x="4840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420" name="Text Box 52"/>
            <p:cNvSpPr txBox="1">
              <a:spLocks noChangeArrowheads="1"/>
            </p:cNvSpPr>
            <p:nvPr/>
          </p:nvSpPr>
          <p:spPr bwMode="auto">
            <a:xfrm>
              <a:off x="3112" y="3418"/>
              <a:ext cx="206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dirty="0">
                  <a:ea typeface="仿宋_GB2312" pitchFamily="49" charset="-122"/>
                </a:rPr>
                <a:t>i = </a:t>
              </a:r>
              <a:r>
                <a:rPr lang="en-US" altLang="zh-CN" dirty="0" smtClean="0">
                  <a:ea typeface="仿宋_GB2312" pitchFamily="49" charset="-122"/>
                </a:rPr>
                <a:t>1.</a:t>
              </a:r>
              <a:r>
                <a:rPr lang="zh-CN" altLang="en-US" dirty="0" smtClean="0">
                  <a:ea typeface="仿宋_GB2312" pitchFamily="49" charset="-122"/>
                </a:rPr>
                <a:t>形成</a:t>
              </a:r>
              <a:r>
                <a:rPr lang="zh-CN" altLang="en-US" dirty="0">
                  <a:ea typeface="仿宋_GB2312" pitchFamily="49" charset="-122"/>
                </a:rPr>
                <a:t>最大堆</a:t>
              </a:r>
            </a:p>
          </p:txBody>
        </p:sp>
        <p:sp>
          <p:nvSpPr>
            <p:cNvPr id="43062" name="Line 55"/>
            <p:cNvSpPr>
              <a:spLocks noChangeShapeType="1"/>
            </p:cNvSpPr>
            <p:nvPr/>
          </p:nvSpPr>
          <p:spPr bwMode="auto">
            <a:xfrm flipH="1" flipV="1">
              <a:off x="4456" y="1152"/>
              <a:ext cx="192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63" name="Line 56"/>
            <p:cNvSpPr>
              <a:spLocks noChangeShapeType="1"/>
            </p:cNvSpPr>
            <p:nvPr/>
          </p:nvSpPr>
          <p:spPr bwMode="auto">
            <a:xfrm>
              <a:off x="4504" y="1104"/>
              <a:ext cx="240" cy="28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3012" name="Group 58"/>
          <p:cNvGrpSpPr>
            <a:grpSpLocks/>
          </p:cNvGrpSpPr>
          <p:nvPr/>
        </p:nvGrpSpPr>
        <p:grpSpPr bwMode="auto">
          <a:xfrm>
            <a:off x="292100" y="1081088"/>
            <a:ext cx="3810000" cy="4714875"/>
            <a:chOff x="184" y="681"/>
            <a:chExt cx="2400" cy="2970"/>
          </a:xfrm>
        </p:grpSpPr>
        <p:sp>
          <p:nvSpPr>
            <p:cNvPr id="43014" name="Line 8"/>
            <p:cNvSpPr>
              <a:spLocks noChangeShapeType="1"/>
            </p:cNvSpPr>
            <p:nvPr/>
          </p:nvSpPr>
          <p:spPr bwMode="auto">
            <a:xfrm flipH="1">
              <a:off x="2008" y="1728"/>
              <a:ext cx="144" cy="336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15" name="Line 9"/>
            <p:cNvSpPr>
              <a:spLocks noChangeShapeType="1"/>
            </p:cNvSpPr>
            <p:nvPr/>
          </p:nvSpPr>
          <p:spPr bwMode="auto">
            <a:xfrm>
              <a:off x="1336" y="1728"/>
              <a:ext cx="96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16" name="Line 10"/>
            <p:cNvSpPr>
              <a:spLocks noChangeShapeType="1"/>
            </p:cNvSpPr>
            <p:nvPr/>
          </p:nvSpPr>
          <p:spPr bwMode="auto">
            <a:xfrm>
              <a:off x="1864" y="1152"/>
              <a:ext cx="384" cy="48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17" name="Line 11"/>
            <p:cNvSpPr>
              <a:spLocks noChangeShapeType="1"/>
            </p:cNvSpPr>
            <p:nvPr/>
          </p:nvSpPr>
          <p:spPr bwMode="auto">
            <a:xfrm flipH="1">
              <a:off x="856" y="1152"/>
              <a:ext cx="768" cy="96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381" name="Oval 13"/>
            <p:cNvSpPr>
              <a:spLocks noChangeArrowheads="1"/>
            </p:cNvSpPr>
            <p:nvPr/>
          </p:nvSpPr>
          <p:spPr bwMode="auto">
            <a:xfrm>
              <a:off x="1576" y="91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50000">
                  <a:schemeClr val="accent2"/>
                </a:gs>
                <a:gs pos="100000">
                  <a:srgbClr val="FFFFFF"/>
                </a:gs>
              </a:gsLst>
              <a:lin ang="189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990000"/>
                  </a:solidFill>
                  <a:ea typeface="宋体" charset="-122"/>
                </a:rPr>
                <a:t>21</a:t>
              </a:r>
              <a:endParaRPr lang="en-US" altLang="zh-CN" sz="2400" b="0" dirty="0">
                <a:solidFill>
                  <a:schemeClr val="accent2"/>
                </a:solidFill>
                <a:ea typeface="宋体" charset="-122"/>
              </a:endParaRPr>
            </a:p>
          </p:txBody>
        </p:sp>
        <p:sp>
          <p:nvSpPr>
            <p:cNvPr id="186382" name="Oval 14"/>
            <p:cNvSpPr>
              <a:spLocks noChangeArrowheads="1"/>
            </p:cNvSpPr>
            <p:nvPr/>
          </p:nvSpPr>
          <p:spPr bwMode="auto">
            <a:xfrm>
              <a:off x="1096" y="1440"/>
              <a:ext cx="336" cy="336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25</a:t>
              </a:r>
              <a:endParaRPr lang="en-US" altLang="zh-CN" sz="2400" b="0">
                <a:solidFill>
                  <a:srgbClr val="FFCCFF"/>
                </a:solidFill>
                <a:ea typeface="宋体" charset="-122"/>
              </a:endParaRPr>
            </a:p>
          </p:txBody>
        </p:sp>
        <p:sp>
          <p:nvSpPr>
            <p:cNvPr id="186383" name="Oval 15"/>
            <p:cNvSpPr>
              <a:spLocks noChangeArrowheads="1"/>
            </p:cNvSpPr>
            <p:nvPr/>
          </p:nvSpPr>
          <p:spPr bwMode="auto">
            <a:xfrm>
              <a:off x="616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50000">
                  <a:schemeClr val="accent2"/>
                </a:gs>
                <a:gs pos="100000">
                  <a:srgbClr val="FFFFFF"/>
                </a:gs>
              </a:gsLst>
              <a:lin ang="189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990000"/>
                  </a:solidFill>
                  <a:ea typeface="宋体" charset="-122"/>
                </a:rPr>
                <a:t>25*</a:t>
              </a:r>
              <a:endParaRPr lang="en-US" altLang="zh-CN" sz="2400" b="0">
                <a:solidFill>
                  <a:schemeClr val="accent2"/>
                </a:solidFill>
                <a:ea typeface="宋体" charset="-122"/>
              </a:endParaRPr>
            </a:p>
          </p:txBody>
        </p:sp>
        <p:sp>
          <p:nvSpPr>
            <p:cNvPr id="186384" name="Oval 16"/>
            <p:cNvSpPr>
              <a:spLocks noChangeArrowheads="1"/>
            </p:cNvSpPr>
            <p:nvPr/>
          </p:nvSpPr>
          <p:spPr bwMode="auto">
            <a:xfrm>
              <a:off x="2056" y="14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50000">
                  <a:schemeClr val="accent2"/>
                </a:gs>
                <a:gs pos="100000">
                  <a:srgbClr val="FFFFFF"/>
                </a:gs>
              </a:gsLst>
              <a:lin ang="189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49</a:t>
              </a:r>
              <a:endParaRPr lang="en-US" altLang="zh-CN" sz="2400" b="0">
                <a:solidFill>
                  <a:schemeClr val="accent2"/>
                </a:solidFill>
                <a:ea typeface="宋体" charset="-122"/>
              </a:endParaRPr>
            </a:p>
          </p:txBody>
        </p:sp>
        <p:sp>
          <p:nvSpPr>
            <p:cNvPr id="186385" name="Oval 17"/>
            <p:cNvSpPr>
              <a:spLocks noChangeArrowheads="1"/>
            </p:cNvSpPr>
            <p:nvPr/>
          </p:nvSpPr>
          <p:spPr bwMode="auto">
            <a:xfrm>
              <a:off x="1288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50000">
                  <a:schemeClr val="accent2"/>
                </a:gs>
                <a:gs pos="100000">
                  <a:srgbClr val="FFFFFF"/>
                </a:gs>
              </a:gsLst>
              <a:lin ang="189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16</a:t>
              </a:r>
              <a:endParaRPr lang="en-US" altLang="zh-CN" sz="2400" b="0">
                <a:solidFill>
                  <a:schemeClr val="accent2"/>
                </a:solidFill>
                <a:ea typeface="宋体" charset="-122"/>
              </a:endParaRPr>
            </a:p>
          </p:txBody>
        </p:sp>
        <p:sp>
          <p:nvSpPr>
            <p:cNvPr id="186386" name="Oval 18"/>
            <p:cNvSpPr>
              <a:spLocks noChangeArrowheads="1"/>
            </p:cNvSpPr>
            <p:nvPr/>
          </p:nvSpPr>
          <p:spPr bwMode="auto">
            <a:xfrm>
              <a:off x="1816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50000">
                  <a:schemeClr val="accent2"/>
                </a:gs>
                <a:gs pos="100000">
                  <a:srgbClr val="FFFFFF"/>
                </a:gs>
              </a:gsLst>
              <a:lin ang="189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08</a:t>
              </a:r>
              <a:endParaRPr lang="en-US" altLang="zh-CN" sz="2400" b="0">
                <a:solidFill>
                  <a:schemeClr val="accent2"/>
                </a:solidFill>
                <a:ea typeface="宋体" charset="-122"/>
              </a:endParaRPr>
            </a:p>
          </p:txBody>
        </p:sp>
        <p:sp>
          <p:nvSpPr>
            <p:cNvPr id="186387" name="Text Box 19"/>
            <p:cNvSpPr txBox="1">
              <a:spLocks noChangeArrowheads="1"/>
            </p:cNvSpPr>
            <p:nvPr/>
          </p:nvSpPr>
          <p:spPr bwMode="auto">
            <a:xfrm>
              <a:off x="1444" y="681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1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86388" name="Text Box 20"/>
            <p:cNvSpPr txBox="1">
              <a:spLocks noChangeArrowheads="1"/>
            </p:cNvSpPr>
            <p:nvPr/>
          </p:nvSpPr>
          <p:spPr bwMode="auto">
            <a:xfrm>
              <a:off x="1012" y="115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2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86389" name="Text Box 21"/>
            <p:cNvSpPr txBox="1">
              <a:spLocks noChangeArrowheads="1"/>
            </p:cNvSpPr>
            <p:nvPr/>
          </p:nvSpPr>
          <p:spPr bwMode="auto">
            <a:xfrm>
              <a:off x="2256" y="115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3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86390" name="Text Box 22"/>
            <p:cNvSpPr txBox="1">
              <a:spLocks noChangeArrowheads="1"/>
            </p:cNvSpPr>
            <p:nvPr/>
          </p:nvSpPr>
          <p:spPr bwMode="auto">
            <a:xfrm>
              <a:off x="568" y="1737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4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86391" name="Text Box 23"/>
            <p:cNvSpPr txBox="1">
              <a:spLocks noChangeArrowheads="1"/>
            </p:cNvSpPr>
            <p:nvPr/>
          </p:nvSpPr>
          <p:spPr bwMode="auto">
            <a:xfrm>
              <a:off x="1432" y="1737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5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86392" name="Text Box 24"/>
            <p:cNvSpPr txBox="1">
              <a:spLocks noChangeArrowheads="1"/>
            </p:cNvSpPr>
            <p:nvPr/>
          </p:nvSpPr>
          <p:spPr bwMode="auto">
            <a:xfrm>
              <a:off x="1780" y="1737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6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86408" name="Rectangle 40"/>
            <p:cNvSpPr>
              <a:spLocks noChangeArrowheads="1"/>
            </p:cNvSpPr>
            <p:nvPr/>
          </p:nvSpPr>
          <p:spPr bwMode="auto">
            <a:xfrm>
              <a:off x="520" y="2736"/>
              <a:ext cx="2064" cy="33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21  25  49  25* 16  08</a:t>
              </a:r>
              <a:endParaRPr lang="en-US" altLang="zh-CN" sz="2400" b="0">
                <a:solidFill>
                  <a:schemeClr val="tx2"/>
                </a:solidFill>
                <a:ea typeface="宋体" charset="-122"/>
              </a:endParaRPr>
            </a:p>
          </p:txBody>
        </p:sp>
        <p:sp>
          <p:nvSpPr>
            <p:cNvPr id="43031" name="Line 41"/>
            <p:cNvSpPr>
              <a:spLocks noChangeShapeType="1"/>
            </p:cNvSpPr>
            <p:nvPr/>
          </p:nvSpPr>
          <p:spPr bwMode="auto">
            <a:xfrm>
              <a:off x="882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2" name="Line 42"/>
            <p:cNvSpPr>
              <a:spLocks noChangeShapeType="1"/>
            </p:cNvSpPr>
            <p:nvPr/>
          </p:nvSpPr>
          <p:spPr bwMode="auto">
            <a:xfrm>
              <a:off x="1218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3" name="Line 43"/>
            <p:cNvSpPr>
              <a:spLocks noChangeShapeType="1"/>
            </p:cNvSpPr>
            <p:nvPr/>
          </p:nvSpPr>
          <p:spPr bwMode="auto">
            <a:xfrm>
              <a:off x="1554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4" name="Line 44"/>
            <p:cNvSpPr>
              <a:spLocks noChangeShapeType="1"/>
            </p:cNvSpPr>
            <p:nvPr/>
          </p:nvSpPr>
          <p:spPr bwMode="auto">
            <a:xfrm>
              <a:off x="1938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5" name="Line 45"/>
            <p:cNvSpPr>
              <a:spLocks noChangeShapeType="1"/>
            </p:cNvSpPr>
            <p:nvPr/>
          </p:nvSpPr>
          <p:spPr bwMode="auto">
            <a:xfrm>
              <a:off x="2274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6" name="AutoShape 53"/>
            <p:cNvSpPr>
              <a:spLocks noChangeArrowheads="1"/>
            </p:cNvSpPr>
            <p:nvPr/>
          </p:nvSpPr>
          <p:spPr bwMode="auto">
            <a:xfrm>
              <a:off x="184" y="1488"/>
              <a:ext cx="576" cy="28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425" name="Text Box 57"/>
            <p:cNvSpPr txBox="1">
              <a:spLocks noChangeArrowheads="1"/>
            </p:cNvSpPr>
            <p:nvPr/>
          </p:nvSpPr>
          <p:spPr bwMode="auto">
            <a:xfrm>
              <a:off x="1152" y="3324"/>
              <a:ext cx="5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dirty="0">
                  <a:ea typeface="仿宋_GB2312" pitchFamily="49" charset="-122"/>
                </a:rPr>
                <a:t>i = 2</a:t>
              </a:r>
              <a:endParaRPr lang="en-US" altLang="zh-CN" sz="2400" b="0" dirty="0">
                <a:solidFill>
                  <a:schemeClr val="bg1"/>
                </a:solidFill>
                <a:ea typeface="宋体" charset="-122"/>
              </a:endParaRPr>
            </a:p>
          </p:txBody>
        </p:sp>
      </p:grpSp>
      <p:sp>
        <p:nvSpPr>
          <p:cNvPr id="186428" name="Rectangle 6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建立初始的最大堆</a:t>
            </a:r>
          </a:p>
        </p:txBody>
      </p:sp>
      <p:sp>
        <p:nvSpPr>
          <p:cNvPr id="56" name="矩形 55"/>
          <p:cNvSpPr/>
          <p:nvPr/>
        </p:nvSpPr>
        <p:spPr>
          <a:xfrm>
            <a:off x="546063" y="5813498"/>
            <a:ext cx="39116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HeapAdjust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(H, 2, </a:t>
            </a:r>
            <a:r>
              <a:rPr lang="en-US" altLang="zh-CN" sz="2400" dirty="0" err="1"/>
              <a:t>H.length</a:t>
            </a:r>
            <a:r>
              <a:rPr lang="en-US" altLang="zh-CN" sz="2400" dirty="0"/>
              <a:t>)</a:t>
            </a:r>
          </a:p>
        </p:txBody>
      </p:sp>
      <p:sp>
        <p:nvSpPr>
          <p:cNvPr id="58" name="矩形 57"/>
          <p:cNvSpPr/>
          <p:nvPr/>
        </p:nvSpPr>
        <p:spPr>
          <a:xfrm>
            <a:off x="5013288" y="5997127"/>
            <a:ext cx="39116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HeapAdjust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(H, 1, </a:t>
            </a:r>
            <a:r>
              <a:rPr lang="en-US" altLang="zh-CN" sz="2400" dirty="0" err="1"/>
              <a:t>H.length</a:t>
            </a:r>
            <a:r>
              <a:rPr lang="en-US" altLang="zh-CN" sz="2400" dirty="0"/>
              <a:t>)</a:t>
            </a:r>
          </a:p>
        </p:txBody>
      </p:sp>
      <p:sp>
        <p:nvSpPr>
          <p:cNvPr id="59" name="矩形 58"/>
          <p:cNvSpPr/>
          <p:nvPr/>
        </p:nvSpPr>
        <p:spPr bwMode="auto">
          <a:xfrm>
            <a:off x="749300" y="2047663"/>
            <a:ext cx="1919880" cy="1844699"/>
          </a:xfrm>
          <a:prstGeom prst="rect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693192" y="1081089"/>
            <a:ext cx="3302546" cy="2869720"/>
          </a:xfrm>
          <a:prstGeom prst="rect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91344" y="4876801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1     2       3       4       5       6</a:t>
            </a:r>
            <a:endParaRPr lang="zh-CN" alt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4902200" y="4876741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1     2       3       4       5       6</a:t>
            </a:r>
            <a:endParaRPr lang="zh-CN" altLang="en-US" sz="2000" dirty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8" grpId="0"/>
      <p:bldP spid="59" grpId="0" animBg="1"/>
      <p:bldP spid="6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3A5558-8420-4DA1-9545-561B6FD34079}" type="slidenum">
              <a:rPr lang="en-US" altLang="zh-CN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zh-CN" altLang="en-US" smtClean="0"/>
              <a:t>建立最大堆：</a:t>
            </a:r>
          </a:p>
        </p:txBody>
      </p:sp>
      <p:sp>
        <p:nvSpPr>
          <p:cNvPr id="199684" name="Rectangle 4"/>
          <p:cNvSpPr>
            <a:spLocks noChangeArrowheads="1"/>
          </p:cNvSpPr>
          <p:nvPr/>
        </p:nvSpPr>
        <p:spPr bwMode="auto">
          <a:xfrm>
            <a:off x="838200" y="1981200"/>
            <a:ext cx="7086600" cy="1316038"/>
          </a:xfrm>
          <a:prstGeom prst="rect">
            <a:avLst/>
          </a:prstGeom>
          <a:noFill/>
          <a:ln w="28575" cap="sq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990000"/>
                </a:solidFill>
              </a:rPr>
              <a:t>for ( i=</a:t>
            </a:r>
            <a:r>
              <a:rPr lang="en-US" altLang="zh-CN" dirty="0" err="1">
                <a:solidFill>
                  <a:srgbClr val="990000"/>
                </a:solidFill>
              </a:rPr>
              <a:t>H.length</a:t>
            </a:r>
            <a:r>
              <a:rPr lang="en-US" altLang="zh-CN" dirty="0">
                <a:solidFill>
                  <a:srgbClr val="990000"/>
                </a:solidFill>
              </a:rPr>
              <a:t>/2;   i&gt;0;   --i )</a:t>
            </a: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990000"/>
                </a:solidFill>
              </a:rPr>
              <a:t>           </a:t>
            </a:r>
            <a:r>
              <a:rPr lang="en-US" altLang="zh-CN" dirty="0" err="1">
                <a:solidFill>
                  <a:srgbClr val="FF0000"/>
                </a:solidFill>
              </a:rPr>
              <a:t>HeapAdjust</a:t>
            </a:r>
            <a:r>
              <a:rPr lang="en-US" altLang="zh-CN" dirty="0">
                <a:solidFill>
                  <a:srgbClr val="FF0000"/>
                </a:solidFill>
              </a:rPr>
              <a:t> ( </a:t>
            </a:r>
            <a:r>
              <a:rPr lang="en-US" altLang="zh-CN" dirty="0" smtClean="0">
                <a:solidFill>
                  <a:srgbClr val="FF0000"/>
                </a:solidFill>
              </a:rPr>
              <a:t>H.R, </a:t>
            </a:r>
            <a:r>
              <a:rPr lang="en-US" altLang="zh-CN" dirty="0">
                <a:solidFill>
                  <a:srgbClr val="FF0000"/>
                </a:solidFill>
              </a:rPr>
              <a:t>i, </a:t>
            </a:r>
            <a:r>
              <a:rPr lang="en-US" altLang="zh-CN" dirty="0" err="1">
                <a:solidFill>
                  <a:srgbClr val="FF0000"/>
                </a:solidFill>
              </a:rPr>
              <a:t>H.length</a:t>
            </a:r>
            <a:r>
              <a:rPr lang="en-US" altLang="zh-CN" dirty="0">
                <a:solidFill>
                  <a:srgbClr val="FF0000"/>
                </a:solidFill>
              </a:rPr>
              <a:t> );</a:t>
            </a:r>
          </a:p>
        </p:txBody>
      </p:sp>
      <p:grpSp>
        <p:nvGrpSpPr>
          <p:cNvPr id="44037" name="Group 33"/>
          <p:cNvGrpSpPr>
            <a:grpSpLocks/>
          </p:cNvGrpSpPr>
          <p:nvPr/>
        </p:nvGrpSpPr>
        <p:grpSpPr bwMode="auto">
          <a:xfrm>
            <a:off x="323850" y="3352800"/>
            <a:ext cx="7677150" cy="2667000"/>
            <a:chOff x="204" y="2112"/>
            <a:chExt cx="4836" cy="1680"/>
          </a:xfrm>
        </p:grpSpPr>
        <p:sp>
          <p:nvSpPr>
            <p:cNvPr id="44039" name="Line 7"/>
            <p:cNvSpPr>
              <a:spLocks noChangeShapeType="1"/>
            </p:cNvSpPr>
            <p:nvPr/>
          </p:nvSpPr>
          <p:spPr bwMode="auto">
            <a:xfrm flipV="1">
              <a:off x="4620" y="3216"/>
              <a:ext cx="144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0" name="Line 8"/>
            <p:cNvSpPr>
              <a:spLocks noChangeShapeType="1"/>
            </p:cNvSpPr>
            <p:nvPr/>
          </p:nvSpPr>
          <p:spPr bwMode="auto">
            <a:xfrm flipH="1">
              <a:off x="4572" y="3216"/>
              <a:ext cx="144" cy="28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1" name="Line 9"/>
            <p:cNvSpPr>
              <a:spLocks noChangeShapeType="1"/>
            </p:cNvSpPr>
            <p:nvPr/>
          </p:nvSpPr>
          <p:spPr bwMode="auto">
            <a:xfrm flipH="1">
              <a:off x="4502" y="3168"/>
              <a:ext cx="144" cy="336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2" name="Line 10"/>
            <p:cNvSpPr>
              <a:spLocks noChangeShapeType="1"/>
            </p:cNvSpPr>
            <p:nvPr/>
          </p:nvSpPr>
          <p:spPr bwMode="auto">
            <a:xfrm>
              <a:off x="4262" y="2592"/>
              <a:ext cx="384" cy="48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3" name="Line 11"/>
            <p:cNvSpPr>
              <a:spLocks noChangeShapeType="1"/>
            </p:cNvSpPr>
            <p:nvPr/>
          </p:nvSpPr>
          <p:spPr bwMode="auto">
            <a:xfrm>
              <a:off x="3840" y="3168"/>
              <a:ext cx="96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4" name="Line 12"/>
            <p:cNvSpPr>
              <a:spLocks noChangeShapeType="1"/>
            </p:cNvSpPr>
            <p:nvPr/>
          </p:nvSpPr>
          <p:spPr bwMode="auto">
            <a:xfrm flipH="1">
              <a:off x="3360" y="2592"/>
              <a:ext cx="768" cy="96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9693" name="Oval 13"/>
            <p:cNvSpPr>
              <a:spLocks noChangeArrowheads="1"/>
            </p:cNvSpPr>
            <p:nvPr/>
          </p:nvSpPr>
          <p:spPr bwMode="auto">
            <a:xfrm>
              <a:off x="4032" y="235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50000">
                  <a:schemeClr val="accent2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990000"/>
                  </a:solidFill>
                  <a:ea typeface="宋体" charset="-122"/>
                </a:rPr>
                <a:t>21</a:t>
              </a:r>
              <a:endParaRPr lang="en-US" altLang="zh-CN" sz="2400" b="0" dirty="0">
                <a:solidFill>
                  <a:schemeClr val="accent2"/>
                </a:solidFill>
                <a:ea typeface="宋体" charset="-122"/>
              </a:endParaRPr>
            </a:p>
          </p:txBody>
        </p:sp>
        <p:sp>
          <p:nvSpPr>
            <p:cNvPr id="199694" name="Oval 14"/>
            <p:cNvSpPr>
              <a:spLocks noChangeArrowheads="1"/>
            </p:cNvSpPr>
            <p:nvPr/>
          </p:nvSpPr>
          <p:spPr bwMode="auto">
            <a:xfrm>
              <a:off x="3600" y="288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50000">
                  <a:schemeClr val="accent2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25</a:t>
              </a:r>
              <a:endParaRPr lang="en-US" altLang="zh-CN" sz="2400" b="0">
                <a:solidFill>
                  <a:schemeClr val="accent2"/>
                </a:solidFill>
                <a:ea typeface="宋体" charset="-122"/>
              </a:endParaRPr>
            </a:p>
          </p:txBody>
        </p:sp>
        <p:sp>
          <p:nvSpPr>
            <p:cNvPr id="199695" name="Oval 15"/>
            <p:cNvSpPr>
              <a:spLocks noChangeArrowheads="1"/>
            </p:cNvSpPr>
            <p:nvPr/>
          </p:nvSpPr>
          <p:spPr bwMode="auto">
            <a:xfrm>
              <a:off x="3120" y="345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50000">
                  <a:schemeClr val="accent2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990000"/>
                  </a:solidFill>
                  <a:ea typeface="宋体" charset="-122"/>
                </a:rPr>
                <a:t>25*</a:t>
              </a:r>
              <a:endParaRPr lang="en-US" altLang="zh-CN" sz="2400" b="0">
                <a:solidFill>
                  <a:schemeClr val="accent2"/>
                </a:solidFill>
                <a:ea typeface="宋体" charset="-122"/>
              </a:endParaRPr>
            </a:p>
          </p:txBody>
        </p:sp>
        <p:sp>
          <p:nvSpPr>
            <p:cNvPr id="199696" name="Oval 16"/>
            <p:cNvSpPr>
              <a:spLocks noChangeArrowheads="1"/>
            </p:cNvSpPr>
            <p:nvPr/>
          </p:nvSpPr>
          <p:spPr bwMode="auto">
            <a:xfrm>
              <a:off x="3792" y="345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50000">
                  <a:schemeClr val="accent2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16</a:t>
              </a:r>
              <a:endParaRPr lang="en-US" altLang="zh-CN" sz="2400" b="0">
                <a:solidFill>
                  <a:schemeClr val="accent2"/>
                </a:solidFill>
                <a:ea typeface="宋体" charset="-122"/>
              </a:endParaRPr>
            </a:p>
          </p:txBody>
        </p:sp>
        <p:sp>
          <p:nvSpPr>
            <p:cNvPr id="199697" name="Oval 17"/>
            <p:cNvSpPr>
              <a:spLocks noChangeArrowheads="1"/>
            </p:cNvSpPr>
            <p:nvPr/>
          </p:nvSpPr>
          <p:spPr bwMode="auto">
            <a:xfrm>
              <a:off x="4512" y="2880"/>
              <a:ext cx="336" cy="336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49</a:t>
              </a:r>
              <a:endParaRPr lang="en-US" altLang="zh-CN" sz="2400" b="0">
                <a:solidFill>
                  <a:srgbClr val="FFCCFF"/>
                </a:solidFill>
                <a:ea typeface="宋体" charset="-122"/>
              </a:endParaRPr>
            </a:p>
          </p:txBody>
        </p:sp>
        <p:sp>
          <p:nvSpPr>
            <p:cNvPr id="199698" name="Oval 18"/>
            <p:cNvSpPr>
              <a:spLocks noChangeArrowheads="1"/>
            </p:cNvSpPr>
            <p:nvPr/>
          </p:nvSpPr>
          <p:spPr bwMode="auto">
            <a:xfrm>
              <a:off x="4320" y="345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50000">
                  <a:schemeClr val="accent2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08</a:t>
              </a:r>
              <a:endParaRPr lang="en-US" altLang="zh-CN" sz="2400" b="0">
                <a:solidFill>
                  <a:schemeClr val="accent2"/>
                </a:solidFill>
                <a:ea typeface="宋体" charset="-122"/>
              </a:endParaRPr>
            </a:p>
          </p:txBody>
        </p:sp>
        <p:sp>
          <p:nvSpPr>
            <p:cNvPr id="199699" name="Text Box 19"/>
            <p:cNvSpPr txBox="1">
              <a:spLocks noChangeArrowheads="1"/>
            </p:cNvSpPr>
            <p:nvPr/>
          </p:nvSpPr>
          <p:spPr bwMode="auto">
            <a:xfrm>
              <a:off x="4200" y="211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1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9700" name="Text Box 20"/>
            <p:cNvSpPr txBox="1">
              <a:spLocks noChangeArrowheads="1"/>
            </p:cNvSpPr>
            <p:nvPr/>
          </p:nvSpPr>
          <p:spPr bwMode="auto">
            <a:xfrm>
              <a:off x="4812" y="273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3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9701" name="Text Box 21"/>
            <p:cNvSpPr txBox="1">
              <a:spLocks noChangeArrowheads="1"/>
            </p:cNvSpPr>
            <p:nvPr/>
          </p:nvSpPr>
          <p:spPr bwMode="auto">
            <a:xfrm>
              <a:off x="4236" y="321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6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9702" name="Text Box 22"/>
            <p:cNvSpPr txBox="1">
              <a:spLocks noChangeArrowheads="1"/>
            </p:cNvSpPr>
            <p:nvPr/>
          </p:nvSpPr>
          <p:spPr bwMode="auto">
            <a:xfrm>
              <a:off x="3984" y="321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5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9703" name="Text Box 23"/>
            <p:cNvSpPr txBox="1">
              <a:spLocks noChangeArrowheads="1"/>
            </p:cNvSpPr>
            <p:nvPr/>
          </p:nvSpPr>
          <p:spPr bwMode="auto">
            <a:xfrm>
              <a:off x="3036" y="321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4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9704" name="Text Box 24"/>
            <p:cNvSpPr txBox="1">
              <a:spLocks noChangeArrowheads="1"/>
            </p:cNvSpPr>
            <p:nvPr/>
          </p:nvSpPr>
          <p:spPr bwMode="auto">
            <a:xfrm>
              <a:off x="3446" y="2649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2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9705" name="Rectangle 25"/>
            <p:cNvSpPr>
              <a:spLocks noChangeArrowheads="1"/>
            </p:cNvSpPr>
            <p:nvPr/>
          </p:nvSpPr>
          <p:spPr bwMode="auto">
            <a:xfrm>
              <a:off x="864" y="2832"/>
              <a:ext cx="2064" cy="33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21  25  49  25* 16  08</a:t>
              </a:r>
              <a:endParaRPr lang="en-US" altLang="zh-CN" sz="2400" b="0">
                <a:solidFill>
                  <a:schemeClr val="tx2"/>
                </a:solidFill>
                <a:ea typeface="宋体" charset="-122"/>
              </a:endParaRPr>
            </a:p>
          </p:txBody>
        </p:sp>
        <p:sp>
          <p:nvSpPr>
            <p:cNvPr id="44058" name="Line 26"/>
            <p:cNvSpPr>
              <a:spLocks noChangeShapeType="1"/>
            </p:cNvSpPr>
            <p:nvPr/>
          </p:nvSpPr>
          <p:spPr bwMode="auto">
            <a:xfrm>
              <a:off x="1200" y="283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9" name="Line 27"/>
            <p:cNvSpPr>
              <a:spLocks noChangeShapeType="1"/>
            </p:cNvSpPr>
            <p:nvPr/>
          </p:nvSpPr>
          <p:spPr bwMode="auto">
            <a:xfrm>
              <a:off x="1536" y="283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0" name="Line 28"/>
            <p:cNvSpPr>
              <a:spLocks noChangeShapeType="1"/>
            </p:cNvSpPr>
            <p:nvPr/>
          </p:nvSpPr>
          <p:spPr bwMode="auto">
            <a:xfrm>
              <a:off x="1872" y="283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1" name="Line 29"/>
            <p:cNvSpPr>
              <a:spLocks noChangeShapeType="1"/>
            </p:cNvSpPr>
            <p:nvPr/>
          </p:nvSpPr>
          <p:spPr bwMode="auto">
            <a:xfrm>
              <a:off x="2604" y="283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2" name="Line 30"/>
            <p:cNvSpPr>
              <a:spLocks noChangeShapeType="1"/>
            </p:cNvSpPr>
            <p:nvPr/>
          </p:nvSpPr>
          <p:spPr bwMode="auto">
            <a:xfrm>
              <a:off x="2256" y="283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9711" name="Text Box 31"/>
            <p:cNvSpPr txBox="1">
              <a:spLocks noChangeArrowheads="1"/>
            </p:cNvSpPr>
            <p:nvPr/>
          </p:nvSpPr>
          <p:spPr bwMode="auto">
            <a:xfrm>
              <a:off x="204" y="2832"/>
              <a:ext cx="5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仿宋_GB2312" pitchFamily="49" charset="-122"/>
                </a:rPr>
                <a:t>i = 3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</p:grpSp>
      <p:sp>
        <p:nvSpPr>
          <p:cNvPr id="199714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建立初始的最大堆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33500" y="5013176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1     2       3       4       5       6</a:t>
            </a:r>
            <a:endParaRPr lang="zh-CN" altLang="en-US" sz="2000" dirty="0"/>
          </a:p>
        </p:txBody>
      </p:sp>
      <p:sp>
        <p:nvSpPr>
          <p:cNvPr id="34" name="矩形 33"/>
          <p:cNvSpPr/>
          <p:nvPr/>
        </p:nvSpPr>
        <p:spPr bwMode="auto">
          <a:xfrm>
            <a:off x="6764077" y="4373550"/>
            <a:ext cx="1330846" cy="1844699"/>
          </a:xfrm>
          <a:prstGeom prst="rect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0B589-9C0F-4FEA-B9F0-24B1DF1D1748}" type="slidenum">
              <a:rPr lang="en-US" altLang="zh-CN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1873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基于初始堆进行堆排序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90600" lvl="1" indent="-533400" eaLnBrk="1" hangingPunct="1">
              <a:buFontTx/>
              <a:buAutoNum type="arabicPeriod"/>
            </a:pPr>
            <a:r>
              <a:rPr lang="zh-CN" altLang="en-US" smtClean="0"/>
              <a:t>最大堆堆顶</a:t>
            </a:r>
            <a:r>
              <a:rPr lang="en-US" altLang="zh-CN" smtClean="0"/>
              <a:t>r[1]</a:t>
            </a:r>
            <a:r>
              <a:rPr lang="zh-CN" altLang="en-US" smtClean="0"/>
              <a:t>具有最大的排序码</a:t>
            </a:r>
            <a:r>
              <a:rPr lang="en-US" altLang="zh-CN" smtClean="0"/>
              <a:t>, </a:t>
            </a:r>
            <a:r>
              <a:rPr lang="zh-CN" altLang="en-US" smtClean="0"/>
              <a:t>将</a:t>
            </a:r>
            <a:r>
              <a:rPr lang="en-US" altLang="zh-CN" smtClean="0"/>
              <a:t>r[1]</a:t>
            </a:r>
            <a:r>
              <a:rPr lang="zh-CN" altLang="en-US" smtClean="0"/>
              <a:t>与 </a:t>
            </a:r>
            <a:r>
              <a:rPr lang="en-US" altLang="zh-CN" smtClean="0"/>
              <a:t>r[n]</a:t>
            </a:r>
            <a:r>
              <a:rPr lang="zh-CN" altLang="en-US" smtClean="0"/>
              <a:t>对调</a:t>
            </a:r>
            <a:r>
              <a:rPr lang="en-US" altLang="zh-CN" smtClean="0"/>
              <a:t>,   </a:t>
            </a:r>
            <a:r>
              <a:rPr lang="zh-CN" altLang="en-US" smtClean="0"/>
              <a:t>把具有最大排序码的对象交换到最后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zh-CN" altLang="en-US" smtClean="0"/>
              <a:t>对前面的</a:t>
            </a:r>
            <a:r>
              <a:rPr lang="en-US" altLang="zh-CN" smtClean="0"/>
              <a:t>n-1</a:t>
            </a:r>
            <a:r>
              <a:rPr lang="zh-CN" altLang="en-US" smtClean="0"/>
              <a:t>个对象</a:t>
            </a:r>
            <a:r>
              <a:rPr lang="en-US" altLang="zh-CN" smtClean="0"/>
              <a:t>,  </a:t>
            </a:r>
            <a:r>
              <a:rPr lang="zh-CN" altLang="en-US" smtClean="0"/>
              <a:t>使用堆的调整算法重新建立最大堆</a:t>
            </a:r>
            <a:r>
              <a:rPr lang="en-US" altLang="zh-CN" smtClean="0"/>
              <a:t>, </a:t>
            </a:r>
            <a:r>
              <a:rPr lang="zh-CN" altLang="en-US" smtClean="0"/>
              <a:t>具有次最大排序码的对象又上浮到</a:t>
            </a:r>
            <a:r>
              <a:rPr lang="en-US" altLang="zh-CN" smtClean="0"/>
              <a:t>r[1]</a:t>
            </a:r>
            <a:r>
              <a:rPr lang="zh-CN" altLang="en-US" smtClean="0"/>
              <a:t>位置。称为</a:t>
            </a:r>
            <a:r>
              <a:rPr lang="zh-CN" altLang="en-US" smtClean="0">
                <a:solidFill>
                  <a:srgbClr val="990000"/>
                </a:solidFill>
              </a:rPr>
              <a:t>筛选</a:t>
            </a:r>
            <a:r>
              <a:rPr lang="zh-CN" altLang="en-US" smtClean="0"/>
              <a:t>。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zh-CN" altLang="en-US" smtClean="0"/>
              <a:t>对调</a:t>
            </a:r>
            <a:r>
              <a:rPr lang="en-US" altLang="zh-CN" smtClean="0"/>
              <a:t>r[1]</a:t>
            </a:r>
            <a:r>
              <a:rPr lang="zh-CN" altLang="en-US" smtClean="0"/>
              <a:t>和</a:t>
            </a:r>
            <a:r>
              <a:rPr lang="en-US" altLang="zh-CN" smtClean="0"/>
              <a:t>r[n-1],</a:t>
            </a:r>
            <a:r>
              <a:rPr lang="zh-CN" altLang="en-US" smtClean="0"/>
              <a:t>调用调整算法</a:t>
            </a:r>
            <a:r>
              <a:rPr lang="en-US" altLang="zh-CN" smtClean="0"/>
              <a:t>, </a:t>
            </a:r>
            <a:r>
              <a:rPr lang="zh-CN" altLang="en-US" smtClean="0"/>
              <a:t>对前</a:t>
            </a:r>
            <a:r>
              <a:rPr lang="en-US" altLang="zh-CN" smtClean="0"/>
              <a:t>n-2</a:t>
            </a:r>
            <a:r>
              <a:rPr lang="zh-CN" altLang="en-US" smtClean="0"/>
              <a:t>个对象重新调整。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zh-CN" altLang="en-US" smtClean="0"/>
              <a:t>如此反复执行，最后得到全部排序好的对象序列。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E882A-1EDD-4372-ABBE-3EE7401BD82D}" type="slidenum">
              <a:rPr lang="en-US" altLang="zh-CN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192563" name="AutoShape 51"/>
          <p:cNvSpPr>
            <a:spLocks noChangeArrowheads="1"/>
          </p:cNvSpPr>
          <p:nvPr/>
        </p:nvSpPr>
        <p:spPr bwMode="auto">
          <a:xfrm>
            <a:off x="8001000" y="23622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6084" name="Group 66"/>
          <p:cNvGrpSpPr>
            <a:grpSpLocks/>
          </p:cNvGrpSpPr>
          <p:nvPr/>
        </p:nvGrpSpPr>
        <p:grpSpPr bwMode="auto">
          <a:xfrm>
            <a:off x="533400" y="1081088"/>
            <a:ext cx="3276600" cy="4795839"/>
            <a:chOff x="336" y="681"/>
            <a:chExt cx="2064" cy="3021"/>
          </a:xfrm>
        </p:grpSpPr>
        <p:sp>
          <p:nvSpPr>
            <p:cNvPr id="46111" name="Line 6"/>
            <p:cNvSpPr>
              <a:spLocks noChangeShapeType="1"/>
            </p:cNvSpPr>
            <p:nvPr/>
          </p:nvSpPr>
          <p:spPr bwMode="auto">
            <a:xfrm flipH="1">
              <a:off x="1824" y="1728"/>
              <a:ext cx="144" cy="336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2" name="Line 7"/>
            <p:cNvSpPr>
              <a:spLocks noChangeShapeType="1"/>
            </p:cNvSpPr>
            <p:nvPr/>
          </p:nvSpPr>
          <p:spPr bwMode="auto">
            <a:xfrm>
              <a:off x="1152" y="1728"/>
              <a:ext cx="96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3" name="Line 8"/>
            <p:cNvSpPr>
              <a:spLocks noChangeShapeType="1"/>
            </p:cNvSpPr>
            <p:nvPr/>
          </p:nvSpPr>
          <p:spPr bwMode="auto">
            <a:xfrm>
              <a:off x="1680" y="1152"/>
              <a:ext cx="384" cy="48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4" name="Line 9"/>
            <p:cNvSpPr>
              <a:spLocks noChangeShapeType="1"/>
            </p:cNvSpPr>
            <p:nvPr/>
          </p:nvSpPr>
          <p:spPr bwMode="auto">
            <a:xfrm flipH="1">
              <a:off x="672" y="1152"/>
              <a:ext cx="768" cy="96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23" name="Oval 11"/>
            <p:cNvSpPr>
              <a:spLocks noChangeArrowheads="1"/>
            </p:cNvSpPr>
            <p:nvPr/>
          </p:nvSpPr>
          <p:spPr bwMode="auto">
            <a:xfrm>
              <a:off x="1392" y="9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66667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990000"/>
                  </a:solidFill>
                  <a:ea typeface="宋体" charset="-122"/>
                </a:rPr>
                <a:t>49</a:t>
              </a:r>
              <a:endParaRPr lang="en-US" altLang="zh-CN" sz="2400" b="0" dirty="0">
                <a:solidFill>
                  <a:schemeClr val="accent1"/>
                </a:solidFill>
                <a:ea typeface="宋体" charset="-122"/>
              </a:endParaRPr>
            </a:p>
          </p:txBody>
        </p:sp>
        <p:sp>
          <p:nvSpPr>
            <p:cNvPr id="192524" name="Oval 12"/>
            <p:cNvSpPr>
              <a:spLocks noChangeArrowheads="1"/>
            </p:cNvSpPr>
            <p:nvPr/>
          </p:nvSpPr>
          <p:spPr bwMode="auto">
            <a:xfrm>
              <a:off x="912" y="1440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66667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25</a:t>
              </a:r>
              <a:endParaRPr lang="en-US" altLang="zh-CN" sz="2400" b="0">
                <a:solidFill>
                  <a:schemeClr val="accent1"/>
                </a:solidFill>
                <a:ea typeface="宋体" charset="-122"/>
              </a:endParaRPr>
            </a:p>
          </p:txBody>
        </p:sp>
        <p:sp>
          <p:nvSpPr>
            <p:cNvPr id="192525" name="Oval 13"/>
            <p:cNvSpPr>
              <a:spLocks noChangeArrowheads="1"/>
            </p:cNvSpPr>
            <p:nvPr/>
          </p:nvSpPr>
          <p:spPr bwMode="auto">
            <a:xfrm>
              <a:off x="432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66667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990000"/>
                  </a:solidFill>
                  <a:ea typeface="宋体" charset="-122"/>
                </a:rPr>
                <a:t>25*</a:t>
              </a:r>
              <a:endParaRPr lang="en-US" altLang="zh-CN" sz="2400" b="0">
                <a:solidFill>
                  <a:schemeClr val="accent1"/>
                </a:solidFill>
                <a:ea typeface="宋体" charset="-122"/>
              </a:endParaRPr>
            </a:p>
          </p:txBody>
        </p:sp>
        <p:sp>
          <p:nvSpPr>
            <p:cNvPr id="192526" name="Oval 14"/>
            <p:cNvSpPr>
              <a:spLocks noChangeArrowheads="1"/>
            </p:cNvSpPr>
            <p:nvPr/>
          </p:nvSpPr>
          <p:spPr bwMode="auto">
            <a:xfrm>
              <a:off x="1872" y="1440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66667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21</a:t>
              </a:r>
              <a:endParaRPr lang="en-US" altLang="zh-CN" sz="2400" b="0">
                <a:solidFill>
                  <a:schemeClr val="accent1"/>
                </a:solidFill>
                <a:ea typeface="宋体" charset="-122"/>
              </a:endParaRPr>
            </a:p>
          </p:txBody>
        </p:sp>
        <p:sp>
          <p:nvSpPr>
            <p:cNvPr id="192527" name="Oval 15"/>
            <p:cNvSpPr>
              <a:spLocks noChangeArrowheads="1"/>
            </p:cNvSpPr>
            <p:nvPr/>
          </p:nvSpPr>
          <p:spPr bwMode="auto">
            <a:xfrm>
              <a:off x="1104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66667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16</a:t>
              </a:r>
              <a:endParaRPr lang="en-US" altLang="zh-CN" sz="2400" b="0">
                <a:solidFill>
                  <a:schemeClr val="accent1"/>
                </a:solidFill>
                <a:ea typeface="宋体" charset="-122"/>
              </a:endParaRPr>
            </a:p>
          </p:txBody>
        </p:sp>
        <p:sp>
          <p:nvSpPr>
            <p:cNvPr id="192528" name="Oval 16"/>
            <p:cNvSpPr>
              <a:spLocks noChangeArrowheads="1"/>
            </p:cNvSpPr>
            <p:nvPr/>
          </p:nvSpPr>
          <p:spPr bwMode="auto">
            <a:xfrm>
              <a:off x="1632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66667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08</a:t>
              </a:r>
              <a:endParaRPr lang="en-US" altLang="zh-CN" sz="2400" b="0">
                <a:solidFill>
                  <a:schemeClr val="accent1"/>
                </a:solidFill>
                <a:ea typeface="宋体" charset="-122"/>
              </a:endParaRPr>
            </a:p>
          </p:txBody>
        </p:sp>
        <p:sp>
          <p:nvSpPr>
            <p:cNvPr id="192548" name="Rectangle 36"/>
            <p:cNvSpPr>
              <a:spLocks noChangeArrowheads="1"/>
            </p:cNvSpPr>
            <p:nvPr/>
          </p:nvSpPr>
          <p:spPr bwMode="auto">
            <a:xfrm>
              <a:off x="336" y="2736"/>
              <a:ext cx="2064" cy="33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49  25  21  25* 16  08</a:t>
              </a:r>
              <a:endParaRPr lang="en-US" altLang="zh-CN" sz="2400" b="0">
                <a:solidFill>
                  <a:schemeClr val="tx2"/>
                </a:solidFill>
                <a:ea typeface="宋体" charset="-122"/>
              </a:endParaRPr>
            </a:p>
          </p:txBody>
        </p:sp>
        <p:sp>
          <p:nvSpPr>
            <p:cNvPr id="46122" name="Line 37"/>
            <p:cNvSpPr>
              <a:spLocks noChangeShapeType="1"/>
            </p:cNvSpPr>
            <p:nvPr/>
          </p:nvSpPr>
          <p:spPr bwMode="auto">
            <a:xfrm>
              <a:off x="672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3" name="Line 38"/>
            <p:cNvSpPr>
              <a:spLocks noChangeShapeType="1"/>
            </p:cNvSpPr>
            <p:nvPr/>
          </p:nvSpPr>
          <p:spPr bwMode="auto">
            <a:xfrm>
              <a:off x="1008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4" name="Line 39"/>
            <p:cNvSpPr>
              <a:spLocks noChangeShapeType="1"/>
            </p:cNvSpPr>
            <p:nvPr/>
          </p:nvSpPr>
          <p:spPr bwMode="auto">
            <a:xfrm>
              <a:off x="1344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5" name="Line 40"/>
            <p:cNvSpPr>
              <a:spLocks noChangeShapeType="1"/>
            </p:cNvSpPr>
            <p:nvPr/>
          </p:nvSpPr>
          <p:spPr bwMode="auto">
            <a:xfrm>
              <a:off x="1728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6" name="Line 41"/>
            <p:cNvSpPr>
              <a:spLocks noChangeShapeType="1"/>
            </p:cNvSpPr>
            <p:nvPr/>
          </p:nvSpPr>
          <p:spPr bwMode="auto">
            <a:xfrm>
              <a:off x="2064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61" name="Text Box 49"/>
            <p:cNvSpPr txBox="1">
              <a:spLocks noChangeArrowheads="1"/>
            </p:cNvSpPr>
            <p:nvPr/>
          </p:nvSpPr>
          <p:spPr bwMode="auto">
            <a:xfrm>
              <a:off x="722" y="3375"/>
              <a:ext cx="124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dirty="0">
                  <a:ea typeface="仿宋_GB2312" pitchFamily="49" charset="-122"/>
                </a:rPr>
                <a:t>初始最大堆</a:t>
              </a:r>
            </a:p>
          </p:txBody>
        </p:sp>
        <p:sp>
          <p:nvSpPr>
            <p:cNvPr id="192565" name="Text Box 53"/>
            <p:cNvSpPr txBox="1">
              <a:spLocks noChangeArrowheads="1"/>
            </p:cNvSpPr>
            <p:nvPr/>
          </p:nvSpPr>
          <p:spPr bwMode="auto">
            <a:xfrm>
              <a:off x="1260" y="681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1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2566" name="Text Box 54"/>
            <p:cNvSpPr txBox="1">
              <a:spLocks noChangeArrowheads="1"/>
            </p:cNvSpPr>
            <p:nvPr/>
          </p:nvSpPr>
          <p:spPr bwMode="auto">
            <a:xfrm>
              <a:off x="828" y="115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2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2567" name="Text Box 55"/>
            <p:cNvSpPr txBox="1">
              <a:spLocks noChangeArrowheads="1"/>
            </p:cNvSpPr>
            <p:nvPr/>
          </p:nvSpPr>
          <p:spPr bwMode="auto">
            <a:xfrm>
              <a:off x="2160" y="115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3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2568" name="Text Box 56"/>
            <p:cNvSpPr txBox="1">
              <a:spLocks noChangeArrowheads="1"/>
            </p:cNvSpPr>
            <p:nvPr/>
          </p:nvSpPr>
          <p:spPr bwMode="auto">
            <a:xfrm>
              <a:off x="384" y="1737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4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2569" name="Text Box 57"/>
            <p:cNvSpPr txBox="1">
              <a:spLocks noChangeArrowheads="1"/>
            </p:cNvSpPr>
            <p:nvPr/>
          </p:nvSpPr>
          <p:spPr bwMode="auto">
            <a:xfrm>
              <a:off x="1248" y="1737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5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2570" name="Text Box 58"/>
            <p:cNvSpPr txBox="1">
              <a:spLocks noChangeArrowheads="1"/>
            </p:cNvSpPr>
            <p:nvPr/>
          </p:nvSpPr>
          <p:spPr bwMode="auto">
            <a:xfrm>
              <a:off x="1596" y="1737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6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</p:grpSp>
      <p:grpSp>
        <p:nvGrpSpPr>
          <p:cNvPr id="3" name="Group 65"/>
          <p:cNvGrpSpPr>
            <a:grpSpLocks/>
          </p:cNvGrpSpPr>
          <p:nvPr/>
        </p:nvGrpSpPr>
        <p:grpSpPr bwMode="auto">
          <a:xfrm>
            <a:off x="3886200" y="1028700"/>
            <a:ext cx="4322763" cy="5280027"/>
            <a:chOff x="2448" y="648"/>
            <a:chExt cx="2723" cy="3326"/>
          </a:xfrm>
        </p:grpSpPr>
        <p:sp>
          <p:nvSpPr>
            <p:cNvPr id="46086" name="Line 2"/>
            <p:cNvSpPr>
              <a:spLocks noChangeShapeType="1"/>
            </p:cNvSpPr>
            <p:nvPr/>
          </p:nvSpPr>
          <p:spPr bwMode="auto">
            <a:xfrm flipH="1">
              <a:off x="4512" y="1728"/>
              <a:ext cx="144" cy="336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87" name="Line 3"/>
            <p:cNvSpPr>
              <a:spLocks noChangeShapeType="1"/>
            </p:cNvSpPr>
            <p:nvPr/>
          </p:nvSpPr>
          <p:spPr bwMode="auto">
            <a:xfrm>
              <a:off x="4272" y="1152"/>
              <a:ext cx="384" cy="48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88" name="Line 4"/>
            <p:cNvSpPr>
              <a:spLocks noChangeShapeType="1"/>
            </p:cNvSpPr>
            <p:nvPr/>
          </p:nvSpPr>
          <p:spPr bwMode="auto">
            <a:xfrm>
              <a:off x="3840" y="1728"/>
              <a:ext cx="96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89" name="Line 5"/>
            <p:cNvSpPr>
              <a:spLocks noChangeShapeType="1"/>
            </p:cNvSpPr>
            <p:nvPr/>
          </p:nvSpPr>
          <p:spPr bwMode="auto">
            <a:xfrm flipH="1">
              <a:off x="3360" y="1152"/>
              <a:ext cx="768" cy="96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0" name="AutoShape 23"/>
            <p:cNvSpPr>
              <a:spLocks noChangeArrowheads="1"/>
            </p:cNvSpPr>
            <p:nvPr/>
          </p:nvSpPr>
          <p:spPr bwMode="auto">
            <a:xfrm>
              <a:off x="2448" y="1488"/>
              <a:ext cx="576" cy="288"/>
            </a:xfrm>
            <a:prstGeom prst="rightArrow">
              <a:avLst>
                <a:gd name="adj1" fmla="val 50000"/>
                <a:gd name="adj2" fmla="val 50000"/>
              </a:avLst>
            </a:prstGeom>
            <a:gradFill rotWithShape="0">
              <a:gsLst>
                <a:gs pos="0">
                  <a:srgbClr val="0000FF"/>
                </a:gs>
                <a:gs pos="100000">
                  <a:srgbClr val="000076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36" name="Oval 24"/>
            <p:cNvSpPr>
              <a:spLocks noChangeArrowheads="1"/>
            </p:cNvSpPr>
            <p:nvPr/>
          </p:nvSpPr>
          <p:spPr bwMode="auto">
            <a:xfrm>
              <a:off x="4032" y="91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CCECFF"/>
                </a:gs>
                <a:gs pos="100000">
                  <a:srgbClr val="CCECFF">
                    <a:gamma/>
                    <a:tint val="66667"/>
                    <a:invGamma/>
                  </a:srgbClr>
                </a:gs>
              </a:gsLst>
              <a:lin ang="2700000" scaled="1"/>
            </a:gra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08</a:t>
              </a:r>
              <a:endParaRPr lang="en-US" altLang="zh-CN" sz="2400" b="0">
                <a:solidFill>
                  <a:srgbClr val="CCECFF"/>
                </a:solidFill>
                <a:ea typeface="宋体" charset="-122"/>
              </a:endParaRPr>
            </a:p>
          </p:txBody>
        </p:sp>
        <p:sp>
          <p:nvSpPr>
            <p:cNvPr id="192537" name="Oval 25"/>
            <p:cNvSpPr>
              <a:spLocks noChangeArrowheads="1"/>
            </p:cNvSpPr>
            <p:nvPr/>
          </p:nvSpPr>
          <p:spPr bwMode="auto">
            <a:xfrm>
              <a:off x="3600" y="1440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66667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25</a:t>
              </a:r>
              <a:endParaRPr lang="en-US" altLang="zh-CN" sz="2400" b="0">
                <a:solidFill>
                  <a:schemeClr val="accent1"/>
                </a:solidFill>
                <a:ea typeface="宋体" charset="-122"/>
              </a:endParaRPr>
            </a:p>
          </p:txBody>
        </p:sp>
        <p:sp>
          <p:nvSpPr>
            <p:cNvPr id="192538" name="Oval 26"/>
            <p:cNvSpPr>
              <a:spLocks noChangeArrowheads="1"/>
            </p:cNvSpPr>
            <p:nvPr/>
          </p:nvSpPr>
          <p:spPr bwMode="auto">
            <a:xfrm>
              <a:off x="3120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66667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990000"/>
                  </a:solidFill>
                  <a:ea typeface="宋体" charset="-122"/>
                </a:rPr>
                <a:t>25*</a:t>
              </a:r>
              <a:endParaRPr lang="en-US" altLang="zh-CN" sz="2400" b="0">
                <a:solidFill>
                  <a:schemeClr val="accent1"/>
                </a:solidFill>
                <a:ea typeface="宋体" charset="-122"/>
              </a:endParaRPr>
            </a:p>
          </p:txBody>
        </p:sp>
        <p:sp>
          <p:nvSpPr>
            <p:cNvPr id="192539" name="Oval 27"/>
            <p:cNvSpPr>
              <a:spLocks noChangeArrowheads="1"/>
            </p:cNvSpPr>
            <p:nvPr/>
          </p:nvSpPr>
          <p:spPr bwMode="auto">
            <a:xfrm>
              <a:off x="3792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66667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16</a:t>
              </a:r>
              <a:endParaRPr lang="en-US" altLang="zh-CN" sz="2400" b="0">
                <a:solidFill>
                  <a:schemeClr val="accent1"/>
                </a:solidFill>
                <a:ea typeface="宋体" charset="-122"/>
              </a:endParaRPr>
            </a:p>
          </p:txBody>
        </p:sp>
        <p:sp>
          <p:nvSpPr>
            <p:cNvPr id="192540" name="Oval 28"/>
            <p:cNvSpPr>
              <a:spLocks noChangeArrowheads="1"/>
            </p:cNvSpPr>
            <p:nvPr/>
          </p:nvSpPr>
          <p:spPr bwMode="auto">
            <a:xfrm>
              <a:off x="4512" y="1440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66667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21</a:t>
              </a:r>
              <a:endParaRPr lang="en-US" altLang="zh-CN" sz="2400" b="0">
                <a:solidFill>
                  <a:schemeClr val="accent1"/>
                </a:solidFill>
                <a:ea typeface="宋体" charset="-122"/>
              </a:endParaRPr>
            </a:p>
          </p:txBody>
        </p:sp>
        <p:sp>
          <p:nvSpPr>
            <p:cNvPr id="192541" name="Oval 29"/>
            <p:cNvSpPr>
              <a:spLocks noChangeArrowheads="1"/>
            </p:cNvSpPr>
            <p:nvPr/>
          </p:nvSpPr>
          <p:spPr bwMode="auto">
            <a:xfrm>
              <a:off x="4320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chemeClr val="bg2"/>
                  </a:solidFill>
                  <a:ea typeface="宋体" charset="-122"/>
                </a:rPr>
                <a:t>49</a:t>
              </a:r>
              <a:endParaRPr lang="en-US" altLang="zh-CN" sz="2400" b="0" dirty="0">
                <a:solidFill>
                  <a:srgbClr val="CCECFF"/>
                </a:solidFill>
                <a:ea typeface="宋体" charset="-122"/>
              </a:endParaRPr>
            </a:p>
          </p:txBody>
        </p:sp>
        <p:sp>
          <p:nvSpPr>
            <p:cNvPr id="192554" name="Rectangle 42"/>
            <p:cNvSpPr>
              <a:spLocks noChangeArrowheads="1"/>
            </p:cNvSpPr>
            <p:nvPr/>
          </p:nvSpPr>
          <p:spPr bwMode="auto">
            <a:xfrm>
              <a:off x="3024" y="2736"/>
              <a:ext cx="2064" cy="33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08  25  21  25* 16  </a:t>
              </a:r>
              <a:r>
                <a:rPr lang="en-US" altLang="zh-CN">
                  <a:solidFill>
                    <a:srgbClr val="FF0000"/>
                  </a:solidFill>
                  <a:ea typeface="宋体" charset="-122"/>
                </a:rPr>
                <a:t>49</a:t>
              </a:r>
              <a:endParaRPr lang="en-US" altLang="zh-CN" sz="2400" b="0">
                <a:solidFill>
                  <a:schemeClr val="tx2"/>
                </a:solidFill>
                <a:ea typeface="宋体" charset="-122"/>
              </a:endParaRPr>
            </a:p>
          </p:txBody>
        </p:sp>
        <p:sp>
          <p:nvSpPr>
            <p:cNvPr id="46098" name="Line 43"/>
            <p:cNvSpPr>
              <a:spLocks noChangeShapeType="1"/>
            </p:cNvSpPr>
            <p:nvPr/>
          </p:nvSpPr>
          <p:spPr bwMode="auto">
            <a:xfrm>
              <a:off x="3360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9" name="Line 44"/>
            <p:cNvSpPr>
              <a:spLocks noChangeShapeType="1"/>
            </p:cNvSpPr>
            <p:nvPr/>
          </p:nvSpPr>
          <p:spPr bwMode="auto">
            <a:xfrm>
              <a:off x="3696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0" name="Line 45"/>
            <p:cNvSpPr>
              <a:spLocks noChangeShapeType="1"/>
            </p:cNvSpPr>
            <p:nvPr/>
          </p:nvSpPr>
          <p:spPr bwMode="auto">
            <a:xfrm>
              <a:off x="4032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1" name="Line 46"/>
            <p:cNvSpPr>
              <a:spLocks noChangeShapeType="1"/>
            </p:cNvSpPr>
            <p:nvPr/>
          </p:nvSpPr>
          <p:spPr bwMode="auto">
            <a:xfrm>
              <a:off x="4416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2" name="Line 47"/>
            <p:cNvSpPr>
              <a:spLocks noChangeShapeType="1"/>
            </p:cNvSpPr>
            <p:nvPr/>
          </p:nvSpPr>
          <p:spPr bwMode="auto">
            <a:xfrm>
              <a:off x="4752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60" name="Text Box 48"/>
            <p:cNvSpPr txBox="1">
              <a:spLocks noChangeArrowheads="1"/>
            </p:cNvSpPr>
            <p:nvPr/>
          </p:nvSpPr>
          <p:spPr bwMode="auto">
            <a:xfrm>
              <a:off x="2976" y="3378"/>
              <a:ext cx="2195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dirty="0">
                  <a:ea typeface="仿宋_GB2312" pitchFamily="49" charset="-122"/>
                </a:rPr>
                <a:t>交换 </a:t>
              </a:r>
              <a:r>
                <a:rPr lang="en-US" altLang="en-US" dirty="0">
                  <a:ea typeface="仿宋_GB2312" pitchFamily="49" charset="-122"/>
                </a:rPr>
                <a:t>1 </a:t>
              </a:r>
              <a:r>
                <a:rPr lang="zh-CN" altLang="en-US" dirty="0">
                  <a:ea typeface="仿宋_GB2312" pitchFamily="49" charset="-122"/>
                </a:rPr>
                <a:t>号与 </a:t>
              </a:r>
              <a:r>
                <a:rPr lang="en-US" altLang="zh-CN" dirty="0">
                  <a:ea typeface="仿宋_GB2312" pitchFamily="49" charset="-122"/>
                </a:rPr>
                <a:t>6 </a:t>
              </a:r>
              <a:r>
                <a:rPr lang="zh-CN" altLang="en-US" dirty="0">
                  <a:ea typeface="仿宋_GB2312" pitchFamily="49" charset="-122"/>
                </a:rPr>
                <a:t>号对象</a:t>
              </a:r>
              <a:r>
                <a:rPr lang="en-US" altLang="zh-CN" dirty="0">
                  <a:ea typeface="仿宋_GB2312" pitchFamily="49" charset="-122"/>
                </a:rPr>
                <a:t>,</a:t>
              </a:r>
            </a:p>
            <a:p>
              <a:pPr>
                <a:defRPr/>
              </a:pPr>
              <a:r>
                <a:rPr lang="en-US" altLang="zh-CN" dirty="0">
                  <a:ea typeface="仿宋_GB2312" pitchFamily="49" charset="-122"/>
                </a:rPr>
                <a:t>6 </a:t>
              </a:r>
              <a:r>
                <a:rPr lang="zh-CN" altLang="en-US" dirty="0">
                  <a:ea typeface="仿宋_GB2312" pitchFamily="49" charset="-122"/>
                </a:rPr>
                <a:t>号对象就位</a:t>
              </a:r>
              <a:endParaRPr lang="zh-CN" altLang="en-US" sz="2400" b="0" dirty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46104" name="Freeform 50"/>
            <p:cNvSpPr>
              <a:spLocks/>
            </p:cNvSpPr>
            <p:nvPr/>
          </p:nvSpPr>
          <p:spPr bwMode="auto">
            <a:xfrm>
              <a:off x="2856" y="648"/>
              <a:ext cx="2280" cy="1912"/>
            </a:xfrm>
            <a:custGeom>
              <a:avLst/>
              <a:gdLst>
                <a:gd name="T0" fmla="*/ 936 w 2280"/>
                <a:gd name="T1" fmla="*/ 216 h 1912"/>
                <a:gd name="T2" fmla="*/ 168 w 2280"/>
                <a:gd name="T3" fmla="*/ 1176 h 1912"/>
                <a:gd name="T4" fmla="*/ 168 w 2280"/>
                <a:gd name="T5" fmla="*/ 1752 h 1912"/>
                <a:gd name="T6" fmla="*/ 1176 w 2280"/>
                <a:gd name="T7" fmla="*/ 1848 h 1912"/>
                <a:gd name="T8" fmla="*/ 1416 w 2280"/>
                <a:gd name="T9" fmla="*/ 1368 h 1912"/>
                <a:gd name="T10" fmla="*/ 1656 w 2280"/>
                <a:gd name="T11" fmla="*/ 1272 h 1912"/>
                <a:gd name="T12" fmla="*/ 1992 w 2280"/>
                <a:gd name="T13" fmla="*/ 1272 h 1912"/>
                <a:gd name="T14" fmla="*/ 2184 w 2280"/>
                <a:gd name="T15" fmla="*/ 1032 h 1912"/>
                <a:gd name="T16" fmla="*/ 2184 w 2280"/>
                <a:gd name="T17" fmla="*/ 744 h 1912"/>
                <a:gd name="T18" fmla="*/ 1608 w 2280"/>
                <a:gd name="T19" fmla="*/ 120 h 1912"/>
                <a:gd name="T20" fmla="*/ 1224 w 2280"/>
                <a:gd name="T21" fmla="*/ 24 h 1912"/>
                <a:gd name="T22" fmla="*/ 936 w 2280"/>
                <a:gd name="T23" fmla="*/ 216 h 191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280"/>
                <a:gd name="T37" fmla="*/ 0 h 1912"/>
                <a:gd name="T38" fmla="*/ 2280 w 2280"/>
                <a:gd name="T39" fmla="*/ 1912 h 191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280" h="1912">
                  <a:moveTo>
                    <a:pt x="936" y="216"/>
                  </a:moveTo>
                  <a:cubicBezTo>
                    <a:pt x="760" y="408"/>
                    <a:pt x="296" y="920"/>
                    <a:pt x="168" y="1176"/>
                  </a:cubicBezTo>
                  <a:cubicBezTo>
                    <a:pt x="40" y="1432"/>
                    <a:pt x="0" y="1640"/>
                    <a:pt x="168" y="1752"/>
                  </a:cubicBezTo>
                  <a:cubicBezTo>
                    <a:pt x="336" y="1864"/>
                    <a:pt x="968" y="1912"/>
                    <a:pt x="1176" y="1848"/>
                  </a:cubicBezTo>
                  <a:cubicBezTo>
                    <a:pt x="1384" y="1784"/>
                    <a:pt x="1336" y="1464"/>
                    <a:pt x="1416" y="1368"/>
                  </a:cubicBezTo>
                  <a:cubicBezTo>
                    <a:pt x="1496" y="1272"/>
                    <a:pt x="1560" y="1288"/>
                    <a:pt x="1656" y="1272"/>
                  </a:cubicBezTo>
                  <a:cubicBezTo>
                    <a:pt x="1752" y="1256"/>
                    <a:pt x="1904" y="1312"/>
                    <a:pt x="1992" y="1272"/>
                  </a:cubicBezTo>
                  <a:cubicBezTo>
                    <a:pt x="2080" y="1232"/>
                    <a:pt x="2152" y="1120"/>
                    <a:pt x="2184" y="1032"/>
                  </a:cubicBezTo>
                  <a:cubicBezTo>
                    <a:pt x="2216" y="944"/>
                    <a:pt x="2280" y="896"/>
                    <a:pt x="2184" y="744"/>
                  </a:cubicBezTo>
                  <a:cubicBezTo>
                    <a:pt x="2088" y="592"/>
                    <a:pt x="1768" y="240"/>
                    <a:pt x="1608" y="120"/>
                  </a:cubicBezTo>
                  <a:cubicBezTo>
                    <a:pt x="1448" y="0"/>
                    <a:pt x="1336" y="8"/>
                    <a:pt x="1224" y="24"/>
                  </a:cubicBezTo>
                  <a:cubicBezTo>
                    <a:pt x="1112" y="40"/>
                    <a:pt x="1112" y="24"/>
                    <a:pt x="936" y="216"/>
                  </a:cubicBez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71" name="Text Box 59"/>
            <p:cNvSpPr txBox="1">
              <a:spLocks noChangeArrowheads="1"/>
            </p:cNvSpPr>
            <p:nvPr/>
          </p:nvSpPr>
          <p:spPr bwMode="auto">
            <a:xfrm>
              <a:off x="3948" y="67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1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2572" name="Text Box 60"/>
            <p:cNvSpPr txBox="1">
              <a:spLocks noChangeArrowheads="1"/>
            </p:cNvSpPr>
            <p:nvPr/>
          </p:nvSpPr>
          <p:spPr bwMode="auto">
            <a:xfrm>
              <a:off x="3516" y="1143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2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2573" name="Text Box 61"/>
            <p:cNvSpPr txBox="1">
              <a:spLocks noChangeArrowheads="1"/>
            </p:cNvSpPr>
            <p:nvPr/>
          </p:nvSpPr>
          <p:spPr bwMode="auto">
            <a:xfrm>
              <a:off x="4848" y="1143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3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2574" name="Text Box 62"/>
            <p:cNvSpPr txBox="1">
              <a:spLocks noChangeArrowheads="1"/>
            </p:cNvSpPr>
            <p:nvPr/>
          </p:nvSpPr>
          <p:spPr bwMode="auto">
            <a:xfrm>
              <a:off x="3072" y="172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4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2575" name="Text Box 63"/>
            <p:cNvSpPr txBox="1">
              <a:spLocks noChangeArrowheads="1"/>
            </p:cNvSpPr>
            <p:nvPr/>
          </p:nvSpPr>
          <p:spPr bwMode="auto">
            <a:xfrm>
              <a:off x="3936" y="172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5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2576" name="Text Box 64"/>
            <p:cNvSpPr txBox="1">
              <a:spLocks noChangeArrowheads="1"/>
            </p:cNvSpPr>
            <p:nvPr/>
          </p:nvSpPr>
          <p:spPr bwMode="auto">
            <a:xfrm>
              <a:off x="4284" y="172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6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523875" y="4876800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1     2       3       4       5       6</a:t>
            </a:r>
            <a:endParaRPr lang="zh-CN" altLang="en-US" sz="2000" dirty="0"/>
          </a:p>
        </p:txBody>
      </p:sp>
      <p:sp>
        <p:nvSpPr>
          <p:cNvPr id="57" name="TextBox 56"/>
          <p:cNvSpPr txBox="1"/>
          <p:nvPr/>
        </p:nvSpPr>
        <p:spPr>
          <a:xfrm>
            <a:off x="4810125" y="4858512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1     2       3       4       5       6</a:t>
            </a:r>
            <a:endParaRPr lang="zh-CN" altLang="en-US" sz="2000" dirty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6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1209AD-ECFB-421D-BB61-D994A781A8DF}" type="slidenum">
              <a:rPr lang="en-US" altLang="zh-CN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193593" name="AutoShape 57"/>
          <p:cNvSpPr>
            <a:spLocks noChangeArrowheads="1"/>
          </p:cNvSpPr>
          <p:nvPr/>
        </p:nvSpPr>
        <p:spPr bwMode="auto">
          <a:xfrm>
            <a:off x="8153400" y="23622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" name="Group 70"/>
          <p:cNvGrpSpPr>
            <a:grpSpLocks/>
          </p:cNvGrpSpPr>
          <p:nvPr/>
        </p:nvGrpSpPr>
        <p:grpSpPr bwMode="auto">
          <a:xfrm>
            <a:off x="4267200" y="1084262"/>
            <a:ext cx="4246563" cy="5297489"/>
            <a:chOff x="2688" y="683"/>
            <a:chExt cx="2675" cy="3337"/>
          </a:xfrm>
        </p:grpSpPr>
        <p:sp>
          <p:nvSpPr>
            <p:cNvPr id="47139" name="Line 2"/>
            <p:cNvSpPr>
              <a:spLocks noChangeShapeType="1"/>
            </p:cNvSpPr>
            <p:nvPr/>
          </p:nvSpPr>
          <p:spPr bwMode="auto">
            <a:xfrm flipH="1">
              <a:off x="4500" y="1728"/>
              <a:ext cx="144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0" name="Line 3"/>
            <p:cNvSpPr>
              <a:spLocks noChangeShapeType="1"/>
            </p:cNvSpPr>
            <p:nvPr/>
          </p:nvSpPr>
          <p:spPr bwMode="auto">
            <a:xfrm>
              <a:off x="4260" y="1152"/>
              <a:ext cx="384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1" name="Line 4"/>
            <p:cNvSpPr>
              <a:spLocks noChangeShapeType="1"/>
            </p:cNvSpPr>
            <p:nvPr/>
          </p:nvSpPr>
          <p:spPr bwMode="auto">
            <a:xfrm>
              <a:off x="3828" y="1728"/>
              <a:ext cx="9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2" name="Line 5"/>
            <p:cNvSpPr>
              <a:spLocks noChangeShapeType="1"/>
            </p:cNvSpPr>
            <p:nvPr/>
          </p:nvSpPr>
          <p:spPr bwMode="auto">
            <a:xfrm flipH="1">
              <a:off x="3348" y="1152"/>
              <a:ext cx="768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3" name="AutoShape 23"/>
            <p:cNvSpPr>
              <a:spLocks noChangeArrowheads="1"/>
            </p:cNvSpPr>
            <p:nvPr/>
          </p:nvSpPr>
          <p:spPr bwMode="auto">
            <a:xfrm>
              <a:off x="2688" y="1488"/>
              <a:ext cx="576" cy="288"/>
            </a:xfrm>
            <a:prstGeom prst="rightArrow">
              <a:avLst>
                <a:gd name="adj1" fmla="val 50000"/>
                <a:gd name="adj2" fmla="val 50000"/>
              </a:avLst>
            </a:prstGeom>
            <a:gradFill rotWithShape="0">
              <a:gsLst>
                <a:gs pos="0">
                  <a:srgbClr val="0000FF"/>
                </a:gs>
                <a:gs pos="100000">
                  <a:srgbClr val="000076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560" name="Oval 24"/>
            <p:cNvSpPr>
              <a:spLocks noChangeArrowheads="1"/>
            </p:cNvSpPr>
            <p:nvPr/>
          </p:nvSpPr>
          <p:spPr bwMode="auto">
            <a:xfrm>
              <a:off x="4020" y="91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00FFFF"/>
                </a:gs>
                <a:gs pos="100000">
                  <a:srgbClr val="00FFFF">
                    <a:gamma/>
                    <a:tint val="27451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990000"/>
                  </a:solidFill>
                  <a:ea typeface="宋体" charset="-122"/>
                </a:rPr>
                <a:t>16</a:t>
              </a:r>
              <a:endParaRPr lang="en-US" altLang="zh-CN" sz="2400" b="0" dirty="0">
                <a:solidFill>
                  <a:srgbClr val="00FFFF"/>
                </a:solidFill>
                <a:ea typeface="宋体" charset="-122"/>
              </a:endParaRPr>
            </a:p>
          </p:txBody>
        </p:sp>
        <p:sp>
          <p:nvSpPr>
            <p:cNvPr id="193561" name="Oval 25"/>
            <p:cNvSpPr>
              <a:spLocks noChangeArrowheads="1"/>
            </p:cNvSpPr>
            <p:nvPr/>
          </p:nvSpPr>
          <p:spPr bwMode="auto">
            <a:xfrm>
              <a:off x="3588" y="1440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27451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990000"/>
                  </a:solidFill>
                  <a:ea typeface="宋体" charset="-122"/>
                </a:rPr>
                <a:t>25*</a:t>
              </a:r>
              <a:endParaRPr lang="en-US" altLang="zh-CN" sz="2400" b="0">
                <a:solidFill>
                  <a:schemeClr val="accent1"/>
                </a:solidFill>
                <a:ea typeface="宋体" charset="-122"/>
              </a:endParaRPr>
            </a:p>
          </p:txBody>
        </p:sp>
        <p:sp>
          <p:nvSpPr>
            <p:cNvPr id="193562" name="Oval 26"/>
            <p:cNvSpPr>
              <a:spLocks noChangeArrowheads="1"/>
            </p:cNvSpPr>
            <p:nvPr/>
          </p:nvSpPr>
          <p:spPr bwMode="auto">
            <a:xfrm>
              <a:off x="3108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27451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08</a:t>
              </a:r>
              <a:endParaRPr lang="en-US" altLang="zh-CN" b="0">
                <a:solidFill>
                  <a:schemeClr val="accent1"/>
                </a:solidFill>
                <a:ea typeface="宋体" charset="-122"/>
              </a:endParaRPr>
            </a:p>
          </p:txBody>
        </p:sp>
        <p:sp>
          <p:nvSpPr>
            <p:cNvPr id="193563" name="Oval 27"/>
            <p:cNvSpPr>
              <a:spLocks noChangeArrowheads="1"/>
            </p:cNvSpPr>
            <p:nvPr/>
          </p:nvSpPr>
          <p:spPr bwMode="auto">
            <a:xfrm>
              <a:off x="3780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00FFFF"/>
                </a:gs>
                <a:gs pos="100000">
                  <a:srgbClr val="00FFFF">
                    <a:gamma/>
                    <a:tint val="27451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chemeClr val="bg2"/>
                  </a:solidFill>
                  <a:ea typeface="宋体" charset="-122"/>
                </a:rPr>
                <a:t>25</a:t>
              </a:r>
              <a:endParaRPr lang="en-US" altLang="zh-CN" sz="2400" b="0" dirty="0">
                <a:solidFill>
                  <a:srgbClr val="00FFFF"/>
                </a:solidFill>
                <a:ea typeface="宋体" charset="-122"/>
              </a:endParaRPr>
            </a:p>
          </p:txBody>
        </p:sp>
        <p:sp>
          <p:nvSpPr>
            <p:cNvPr id="193564" name="Oval 28"/>
            <p:cNvSpPr>
              <a:spLocks noChangeArrowheads="1"/>
            </p:cNvSpPr>
            <p:nvPr/>
          </p:nvSpPr>
          <p:spPr bwMode="auto">
            <a:xfrm>
              <a:off x="4500" y="1440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27451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21</a:t>
              </a:r>
              <a:endParaRPr lang="en-US" altLang="zh-CN" sz="2400" b="0">
                <a:solidFill>
                  <a:schemeClr val="accent1"/>
                </a:solidFill>
                <a:ea typeface="宋体" charset="-122"/>
              </a:endParaRPr>
            </a:p>
          </p:txBody>
        </p:sp>
        <p:sp>
          <p:nvSpPr>
            <p:cNvPr id="193565" name="Oval 29"/>
            <p:cNvSpPr>
              <a:spLocks noChangeArrowheads="1"/>
            </p:cNvSpPr>
            <p:nvPr/>
          </p:nvSpPr>
          <p:spPr bwMode="auto">
            <a:xfrm>
              <a:off x="4308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chemeClr val="bg2"/>
                  </a:solidFill>
                  <a:ea typeface="宋体" charset="-122"/>
                </a:rPr>
                <a:t>49</a:t>
              </a:r>
              <a:endParaRPr lang="en-US" altLang="zh-CN" sz="2400" b="0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93578" name="Rectangle 42"/>
            <p:cNvSpPr>
              <a:spLocks noChangeArrowheads="1"/>
            </p:cNvSpPr>
            <p:nvPr/>
          </p:nvSpPr>
          <p:spPr bwMode="auto">
            <a:xfrm>
              <a:off x="3216" y="2736"/>
              <a:ext cx="2064" cy="33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16  25* 21  08  </a:t>
              </a:r>
              <a:r>
                <a:rPr lang="en-US" altLang="zh-CN">
                  <a:solidFill>
                    <a:srgbClr val="FF0000"/>
                  </a:solidFill>
                  <a:ea typeface="宋体" charset="-122"/>
                </a:rPr>
                <a:t>25  49</a:t>
              </a:r>
              <a:endParaRPr lang="en-US" altLang="zh-CN" sz="2400" b="0">
                <a:solidFill>
                  <a:schemeClr val="tx2"/>
                </a:solidFill>
                <a:ea typeface="宋体" charset="-122"/>
              </a:endParaRPr>
            </a:p>
          </p:txBody>
        </p:sp>
        <p:sp>
          <p:nvSpPr>
            <p:cNvPr id="47151" name="Line 43"/>
            <p:cNvSpPr>
              <a:spLocks noChangeShapeType="1"/>
            </p:cNvSpPr>
            <p:nvPr/>
          </p:nvSpPr>
          <p:spPr bwMode="auto">
            <a:xfrm>
              <a:off x="3552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2" name="Line 44"/>
            <p:cNvSpPr>
              <a:spLocks noChangeShapeType="1"/>
            </p:cNvSpPr>
            <p:nvPr/>
          </p:nvSpPr>
          <p:spPr bwMode="auto">
            <a:xfrm>
              <a:off x="3936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3" name="Line 45"/>
            <p:cNvSpPr>
              <a:spLocks noChangeShapeType="1"/>
            </p:cNvSpPr>
            <p:nvPr/>
          </p:nvSpPr>
          <p:spPr bwMode="auto">
            <a:xfrm>
              <a:off x="4272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4" name="Line 46"/>
            <p:cNvSpPr>
              <a:spLocks noChangeShapeType="1"/>
            </p:cNvSpPr>
            <p:nvPr/>
          </p:nvSpPr>
          <p:spPr bwMode="auto">
            <a:xfrm>
              <a:off x="4608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5" name="Line 47"/>
            <p:cNvSpPr>
              <a:spLocks noChangeShapeType="1"/>
            </p:cNvSpPr>
            <p:nvPr/>
          </p:nvSpPr>
          <p:spPr bwMode="auto">
            <a:xfrm>
              <a:off x="4944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584" name="Text Box 48"/>
            <p:cNvSpPr txBox="1">
              <a:spLocks noChangeArrowheads="1"/>
            </p:cNvSpPr>
            <p:nvPr/>
          </p:nvSpPr>
          <p:spPr bwMode="auto">
            <a:xfrm>
              <a:off x="3168" y="3424"/>
              <a:ext cx="2195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dirty="0">
                  <a:ea typeface="仿宋_GB2312" pitchFamily="49" charset="-122"/>
                </a:rPr>
                <a:t>交换 </a:t>
              </a:r>
              <a:r>
                <a:rPr lang="en-US" altLang="en-US" dirty="0">
                  <a:ea typeface="仿宋_GB2312" pitchFamily="49" charset="-122"/>
                </a:rPr>
                <a:t>1 </a:t>
              </a:r>
              <a:r>
                <a:rPr lang="zh-CN" altLang="en-US" dirty="0">
                  <a:ea typeface="仿宋_GB2312" pitchFamily="49" charset="-122"/>
                </a:rPr>
                <a:t>号与 </a:t>
              </a:r>
              <a:r>
                <a:rPr lang="en-US" altLang="zh-CN" dirty="0">
                  <a:ea typeface="仿宋_GB2312" pitchFamily="49" charset="-122"/>
                </a:rPr>
                <a:t>5 </a:t>
              </a:r>
              <a:r>
                <a:rPr lang="zh-CN" altLang="en-US" dirty="0">
                  <a:ea typeface="仿宋_GB2312" pitchFamily="49" charset="-122"/>
                </a:rPr>
                <a:t>号对象</a:t>
              </a:r>
              <a:r>
                <a:rPr lang="en-US" altLang="zh-CN" dirty="0">
                  <a:ea typeface="仿宋_GB2312" pitchFamily="49" charset="-122"/>
                </a:rPr>
                <a:t>,</a:t>
              </a:r>
            </a:p>
            <a:p>
              <a:pPr>
                <a:defRPr/>
              </a:pPr>
              <a:r>
                <a:rPr lang="en-US" altLang="zh-CN" dirty="0">
                  <a:ea typeface="仿宋_GB2312" pitchFamily="49" charset="-122"/>
                </a:rPr>
                <a:t>5 </a:t>
              </a:r>
              <a:r>
                <a:rPr lang="zh-CN" altLang="en-US" dirty="0">
                  <a:ea typeface="仿宋_GB2312" pitchFamily="49" charset="-122"/>
                </a:rPr>
                <a:t>号对象就位</a:t>
              </a:r>
              <a:endParaRPr lang="zh-CN" altLang="en-US" sz="2400" b="0" dirty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47157" name="Freeform 56"/>
            <p:cNvSpPr>
              <a:spLocks/>
            </p:cNvSpPr>
            <p:nvPr/>
          </p:nvSpPr>
          <p:spPr bwMode="auto">
            <a:xfrm>
              <a:off x="3035" y="683"/>
              <a:ext cx="2149" cy="1824"/>
            </a:xfrm>
            <a:custGeom>
              <a:avLst/>
              <a:gdLst>
                <a:gd name="T0" fmla="*/ 896 w 2144"/>
                <a:gd name="T1" fmla="*/ 192 h 1848"/>
                <a:gd name="T2" fmla="*/ 128 w 2144"/>
                <a:gd name="T3" fmla="*/ 1200 h 1848"/>
                <a:gd name="T4" fmla="*/ 128 w 2144"/>
                <a:gd name="T5" fmla="*/ 1680 h 1848"/>
                <a:gd name="T6" fmla="*/ 464 w 2144"/>
                <a:gd name="T7" fmla="*/ 1824 h 1848"/>
                <a:gd name="T8" fmla="*/ 704 w 2144"/>
                <a:gd name="T9" fmla="*/ 1536 h 1848"/>
                <a:gd name="T10" fmla="*/ 800 w 2144"/>
                <a:gd name="T11" fmla="*/ 1344 h 1848"/>
                <a:gd name="T12" fmla="*/ 848 w 2144"/>
                <a:gd name="T13" fmla="*/ 1296 h 1848"/>
                <a:gd name="T14" fmla="*/ 896 w 2144"/>
                <a:gd name="T15" fmla="*/ 1248 h 1848"/>
                <a:gd name="T16" fmla="*/ 992 w 2144"/>
                <a:gd name="T17" fmla="*/ 1200 h 1848"/>
                <a:gd name="T18" fmla="*/ 1280 w 2144"/>
                <a:gd name="T19" fmla="*/ 1152 h 1848"/>
                <a:gd name="T20" fmla="*/ 1712 w 2144"/>
                <a:gd name="T21" fmla="*/ 1248 h 1848"/>
                <a:gd name="T22" fmla="*/ 2000 w 2144"/>
                <a:gd name="T23" fmla="*/ 1200 h 1848"/>
                <a:gd name="T24" fmla="*/ 2144 w 2144"/>
                <a:gd name="T25" fmla="*/ 864 h 1848"/>
                <a:gd name="T26" fmla="*/ 2000 w 2144"/>
                <a:gd name="T27" fmla="*/ 480 h 1848"/>
                <a:gd name="T28" fmla="*/ 1472 w 2144"/>
                <a:gd name="T29" fmla="*/ 96 h 1848"/>
                <a:gd name="T30" fmla="*/ 1088 w 2144"/>
                <a:gd name="T31" fmla="*/ 48 h 1848"/>
                <a:gd name="T32" fmla="*/ 896 w 2144"/>
                <a:gd name="T33" fmla="*/ 192 h 184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44"/>
                <a:gd name="T52" fmla="*/ 0 h 1848"/>
                <a:gd name="T53" fmla="*/ 2144 w 2144"/>
                <a:gd name="T54" fmla="*/ 1848 h 1848"/>
                <a:gd name="connsiteX0" fmla="*/ 3916 w 9737"/>
                <a:gd name="connsiteY0" fmla="*/ 838 h 9698"/>
                <a:gd name="connsiteX1" fmla="*/ 334 w 9737"/>
                <a:gd name="connsiteY1" fmla="*/ 6293 h 9698"/>
                <a:gd name="connsiteX2" fmla="*/ 334 w 9737"/>
                <a:gd name="connsiteY2" fmla="*/ 8890 h 9698"/>
                <a:gd name="connsiteX3" fmla="*/ 1901 w 9737"/>
                <a:gd name="connsiteY3" fmla="*/ 9669 h 9698"/>
                <a:gd name="connsiteX4" fmla="*/ 2740 w 9737"/>
                <a:gd name="connsiteY4" fmla="*/ 8064 h 9698"/>
                <a:gd name="connsiteX5" fmla="*/ 3468 w 9737"/>
                <a:gd name="connsiteY5" fmla="*/ 7072 h 9698"/>
                <a:gd name="connsiteX6" fmla="*/ 3692 w 9737"/>
                <a:gd name="connsiteY6" fmla="*/ 6812 h 9698"/>
                <a:gd name="connsiteX7" fmla="*/ 3916 w 9737"/>
                <a:gd name="connsiteY7" fmla="*/ 6552 h 9698"/>
                <a:gd name="connsiteX8" fmla="*/ 4364 w 9737"/>
                <a:gd name="connsiteY8" fmla="*/ 6293 h 9698"/>
                <a:gd name="connsiteX9" fmla="*/ 5707 w 9737"/>
                <a:gd name="connsiteY9" fmla="*/ 6033 h 9698"/>
                <a:gd name="connsiteX10" fmla="*/ 7722 w 9737"/>
                <a:gd name="connsiteY10" fmla="*/ 6552 h 9698"/>
                <a:gd name="connsiteX11" fmla="*/ 9065 w 9737"/>
                <a:gd name="connsiteY11" fmla="*/ 6293 h 9698"/>
                <a:gd name="connsiteX12" fmla="*/ 9737 w 9737"/>
                <a:gd name="connsiteY12" fmla="*/ 4474 h 9698"/>
                <a:gd name="connsiteX13" fmla="*/ 9065 w 9737"/>
                <a:gd name="connsiteY13" fmla="*/ 2396 h 9698"/>
                <a:gd name="connsiteX14" fmla="*/ 6603 w 9737"/>
                <a:gd name="connsiteY14" fmla="*/ 318 h 9698"/>
                <a:gd name="connsiteX15" fmla="*/ 4812 w 9737"/>
                <a:gd name="connsiteY15" fmla="*/ 59 h 9698"/>
                <a:gd name="connsiteX16" fmla="*/ 3916 w 9737"/>
                <a:gd name="connsiteY16" fmla="*/ 838 h 9698"/>
                <a:gd name="connsiteX0" fmla="*/ 4022 w 10000"/>
                <a:gd name="connsiteY0" fmla="*/ 864 h 10000"/>
                <a:gd name="connsiteX1" fmla="*/ 343 w 10000"/>
                <a:gd name="connsiteY1" fmla="*/ 6489 h 10000"/>
                <a:gd name="connsiteX2" fmla="*/ 343 w 10000"/>
                <a:gd name="connsiteY2" fmla="*/ 9167 h 10000"/>
                <a:gd name="connsiteX3" fmla="*/ 1952 w 10000"/>
                <a:gd name="connsiteY3" fmla="*/ 9970 h 10000"/>
                <a:gd name="connsiteX4" fmla="*/ 2814 w 10000"/>
                <a:gd name="connsiteY4" fmla="*/ 8315 h 10000"/>
                <a:gd name="connsiteX5" fmla="*/ 3397 w 10000"/>
                <a:gd name="connsiteY5" fmla="*/ 7196 h 10000"/>
                <a:gd name="connsiteX6" fmla="*/ 3792 w 10000"/>
                <a:gd name="connsiteY6" fmla="*/ 7024 h 10000"/>
                <a:gd name="connsiteX7" fmla="*/ 4022 w 10000"/>
                <a:gd name="connsiteY7" fmla="*/ 6756 h 10000"/>
                <a:gd name="connsiteX8" fmla="*/ 4482 w 10000"/>
                <a:gd name="connsiteY8" fmla="*/ 6489 h 10000"/>
                <a:gd name="connsiteX9" fmla="*/ 5861 w 10000"/>
                <a:gd name="connsiteY9" fmla="*/ 6221 h 10000"/>
                <a:gd name="connsiteX10" fmla="*/ 7931 w 10000"/>
                <a:gd name="connsiteY10" fmla="*/ 6756 h 10000"/>
                <a:gd name="connsiteX11" fmla="*/ 9310 w 10000"/>
                <a:gd name="connsiteY11" fmla="*/ 6489 h 10000"/>
                <a:gd name="connsiteX12" fmla="*/ 10000 w 10000"/>
                <a:gd name="connsiteY12" fmla="*/ 4613 h 10000"/>
                <a:gd name="connsiteX13" fmla="*/ 9310 w 10000"/>
                <a:gd name="connsiteY13" fmla="*/ 2471 h 10000"/>
                <a:gd name="connsiteX14" fmla="*/ 6781 w 10000"/>
                <a:gd name="connsiteY14" fmla="*/ 328 h 10000"/>
                <a:gd name="connsiteX15" fmla="*/ 4942 w 10000"/>
                <a:gd name="connsiteY15" fmla="*/ 61 h 10000"/>
                <a:gd name="connsiteX16" fmla="*/ 4022 w 10000"/>
                <a:gd name="connsiteY16" fmla="*/ 864 h 10000"/>
                <a:gd name="connsiteX0" fmla="*/ 4022 w 10000"/>
                <a:gd name="connsiteY0" fmla="*/ 864 h 10000"/>
                <a:gd name="connsiteX1" fmla="*/ 343 w 10000"/>
                <a:gd name="connsiteY1" fmla="*/ 6489 h 10000"/>
                <a:gd name="connsiteX2" fmla="*/ 343 w 10000"/>
                <a:gd name="connsiteY2" fmla="*/ 9167 h 10000"/>
                <a:gd name="connsiteX3" fmla="*/ 1952 w 10000"/>
                <a:gd name="connsiteY3" fmla="*/ 9970 h 10000"/>
                <a:gd name="connsiteX4" fmla="*/ 2814 w 10000"/>
                <a:gd name="connsiteY4" fmla="*/ 8315 h 10000"/>
                <a:gd name="connsiteX5" fmla="*/ 3397 w 10000"/>
                <a:gd name="connsiteY5" fmla="*/ 7196 h 10000"/>
                <a:gd name="connsiteX6" fmla="*/ 3792 w 10000"/>
                <a:gd name="connsiteY6" fmla="*/ 7024 h 10000"/>
                <a:gd name="connsiteX7" fmla="*/ 4022 w 10000"/>
                <a:gd name="connsiteY7" fmla="*/ 6756 h 10000"/>
                <a:gd name="connsiteX8" fmla="*/ 4441 w 10000"/>
                <a:gd name="connsiteY8" fmla="*/ 6153 h 10000"/>
                <a:gd name="connsiteX9" fmla="*/ 5861 w 10000"/>
                <a:gd name="connsiteY9" fmla="*/ 6221 h 10000"/>
                <a:gd name="connsiteX10" fmla="*/ 7931 w 10000"/>
                <a:gd name="connsiteY10" fmla="*/ 6756 h 10000"/>
                <a:gd name="connsiteX11" fmla="*/ 9310 w 10000"/>
                <a:gd name="connsiteY11" fmla="*/ 6489 h 10000"/>
                <a:gd name="connsiteX12" fmla="*/ 10000 w 10000"/>
                <a:gd name="connsiteY12" fmla="*/ 4613 h 10000"/>
                <a:gd name="connsiteX13" fmla="*/ 9310 w 10000"/>
                <a:gd name="connsiteY13" fmla="*/ 2471 h 10000"/>
                <a:gd name="connsiteX14" fmla="*/ 6781 w 10000"/>
                <a:gd name="connsiteY14" fmla="*/ 328 h 10000"/>
                <a:gd name="connsiteX15" fmla="*/ 4942 w 10000"/>
                <a:gd name="connsiteY15" fmla="*/ 61 h 10000"/>
                <a:gd name="connsiteX16" fmla="*/ 4022 w 10000"/>
                <a:gd name="connsiteY16" fmla="*/ 864 h 10000"/>
                <a:gd name="connsiteX0" fmla="*/ 4022 w 10000"/>
                <a:gd name="connsiteY0" fmla="*/ 864 h 10000"/>
                <a:gd name="connsiteX1" fmla="*/ 343 w 10000"/>
                <a:gd name="connsiteY1" fmla="*/ 6489 h 10000"/>
                <a:gd name="connsiteX2" fmla="*/ 343 w 10000"/>
                <a:gd name="connsiteY2" fmla="*/ 9167 h 10000"/>
                <a:gd name="connsiteX3" fmla="*/ 1952 w 10000"/>
                <a:gd name="connsiteY3" fmla="*/ 9970 h 10000"/>
                <a:gd name="connsiteX4" fmla="*/ 2814 w 10000"/>
                <a:gd name="connsiteY4" fmla="*/ 8315 h 10000"/>
                <a:gd name="connsiteX5" fmla="*/ 3397 w 10000"/>
                <a:gd name="connsiteY5" fmla="*/ 7196 h 10000"/>
                <a:gd name="connsiteX6" fmla="*/ 3792 w 10000"/>
                <a:gd name="connsiteY6" fmla="*/ 7024 h 10000"/>
                <a:gd name="connsiteX7" fmla="*/ 4441 w 10000"/>
                <a:gd name="connsiteY7" fmla="*/ 6153 h 10000"/>
                <a:gd name="connsiteX8" fmla="*/ 5861 w 10000"/>
                <a:gd name="connsiteY8" fmla="*/ 6221 h 10000"/>
                <a:gd name="connsiteX9" fmla="*/ 7931 w 10000"/>
                <a:gd name="connsiteY9" fmla="*/ 6756 h 10000"/>
                <a:gd name="connsiteX10" fmla="*/ 9310 w 10000"/>
                <a:gd name="connsiteY10" fmla="*/ 6489 h 10000"/>
                <a:gd name="connsiteX11" fmla="*/ 10000 w 10000"/>
                <a:gd name="connsiteY11" fmla="*/ 4613 h 10000"/>
                <a:gd name="connsiteX12" fmla="*/ 9310 w 10000"/>
                <a:gd name="connsiteY12" fmla="*/ 2471 h 10000"/>
                <a:gd name="connsiteX13" fmla="*/ 6781 w 10000"/>
                <a:gd name="connsiteY13" fmla="*/ 328 h 10000"/>
                <a:gd name="connsiteX14" fmla="*/ 4942 w 10000"/>
                <a:gd name="connsiteY14" fmla="*/ 61 h 10000"/>
                <a:gd name="connsiteX15" fmla="*/ 4022 w 10000"/>
                <a:gd name="connsiteY15" fmla="*/ 864 h 10000"/>
                <a:gd name="connsiteX0" fmla="*/ 4022 w 10000"/>
                <a:gd name="connsiteY0" fmla="*/ 864 h 10000"/>
                <a:gd name="connsiteX1" fmla="*/ 343 w 10000"/>
                <a:gd name="connsiteY1" fmla="*/ 6489 h 10000"/>
                <a:gd name="connsiteX2" fmla="*/ 343 w 10000"/>
                <a:gd name="connsiteY2" fmla="*/ 9167 h 10000"/>
                <a:gd name="connsiteX3" fmla="*/ 1952 w 10000"/>
                <a:gd name="connsiteY3" fmla="*/ 9970 h 10000"/>
                <a:gd name="connsiteX4" fmla="*/ 2814 w 10000"/>
                <a:gd name="connsiteY4" fmla="*/ 8315 h 10000"/>
                <a:gd name="connsiteX5" fmla="*/ 3397 w 10000"/>
                <a:gd name="connsiteY5" fmla="*/ 7196 h 10000"/>
                <a:gd name="connsiteX6" fmla="*/ 3751 w 10000"/>
                <a:gd name="connsiteY6" fmla="*/ 6688 h 10000"/>
                <a:gd name="connsiteX7" fmla="*/ 4441 w 10000"/>
                <a:gd name="connsiteY7" fmla="*/ 6153 h 10000"/>
                <a:gd name="connsiteX8" fmla="*/ 5861 w 10000"/>
                <a:gd name="connsiteY8" fmla="*/ 6221 h 10000"/>
                <a:gd name="connsiteX9" fmla="*/ 7931 w 10000"/>
                <a:gd name="connsiteY9" fmla="*/ 6756 h 10000"/>
                <a:gd name="connsiteX10" fmla="*/ 9310 w 10000"/>
                <a:gd name="connsiteY10" fmla="*/ 6489 h 10000"/>
                <a:gd name="connsiteX11" fmla="*/ 10000 w 10000"/>
                <a:gd name="connsiteY11" fmla="*/ 4613 h 10000"/>
                <a:gd name="connsiteX12" fmla="*/ 9310 w 10000"/>
                <a:gd name="connsiteY12" fmla="*/ 2471 h 10000"/>
                <a:gd name="connsiteX13" fmla="*/ 6781 w 10000"/>
                <a:gd name="connsiteY13" fmla="*/ 328 h 10000"/>
                <a:gd name="connsiteX14" fmla="*/ 4942 w 10000"/>
                <a:gd name="connsiteY14" fmla="*/ 61 h 10000"/>
                <a:gd name="connsiteX15" fmla="*/ 4022 w 10000"/>
                <a:gd name="connsiteY15" fmla="*/ 864 h 10000"/>
                <a:gd name="connsiteX0" fmla="*/ 4149 w 10127"/>
                <a:gd name="connsiteY0" fmla="*/ 864 h 10029"/>
                <a:gd name="connsiteX1" fmla="*/ 470 w 10127"/>
                <a:gd name="connsiteY1" fmla="*/ 6489 h 10029"/>
                <a:gd name="connsiteX2" fmla="*/ 223 w 10127"/>
                <a:gd name="connsiteY2" fmla="*/ 9359 h 10029"/>
                <a:gd name="connsiteX3" fmla="*/ 2079 w 10127"/>
                <a:gd name="connsiteY3" fmla="*/ 9970 h 10029"/>
                <a:gd name="connsiteX4" fmla="*/ 2941 w 10127"/>
                <a:gd name="connsiteY4" fmla="*/ 8315 h 10029"/>
                <a:gd name="connsiteX5" fmla="*/ 3524 w 10127"/>
                <a:gd name="connsiteY5" fmla="*/ 7196 h 10029"/>
                <a:gd name="connsiteX6" fmla="*/ 3878 w 10127"/>
                <a:gd name="connsiteY6" fmla="*/ 6688 h 10029"/>
                <a:gd name="connsiteX7" fmla="*/ 4568 w 10127"/>
                <a:gd name="connsiteY7" fmla="*/ 6153 h 10029"/>
                <a:gd name="connsiteX8" fmla="*/ 5988 w 10127"/>
                <a:gd name="connsiteY8" fmla="*/ 6221 h 10029"/>
                <a:gd name="connsiteX9" fmla="*/ 8058 w 10127"/>
                <a:gd name="connsiteY9" fmla="*/ 6756 h 10029"/>
                <a:gd name="connsiteX10" fmla="*/ 9437 w 10127"/>
                <a:gd name="connsiteY10" fmla="*/ 6489 h 10029"/>
                <a:gd name="connsiteX11" fmla="*/ 10127 w 10127"/>
                <a:gd name="connsiteY11" fmla="*/ 4613 h 10029"/>
                <a:gd name="connsiteX12" fmla="*/ 9437 w 10127"/>
                <a:gd name="connsiteY12" fmla="*/ 2471 h 10029"/>
                <a:gd name="connsiteX13" fmla="*/ 6908 w 10127"/>
                <a:gd name="connsiteY13" fmla="*/ 328 h 10029"/>
                <a:gd name="connsiteX14" fmla="*/ 5069 w 10127"/>
                <a:gd name="connsiteY14" fmla="*/ 61 h 10029"/>
                <a:gd name="connsiteX15" fmla="*/ 4149 w 10127"/>
                <a:gd name="connsiteY15" fmla="*/ 864 h 10029"/>
                <a:gd name="connsiteX0" fmla="*/ 4326 w 10304"/>
                <a:gd name="connsiteY0" fmla="*/ 864 h 10034"/>
                <a:gd name="connsiteX1" fmla="*/ 359 w 10304"/>
                <a:gd name="connsiteY1" fmla="*/ 6297 h 10034"/>
                <a:gd name="connsiteX2" fmla="*/ 400 w 10304"/>
                <a:gd name="connsiteY2" fmla="*/ 9359 h 10034"/>
                <a:gd name="connsiteX3" fmla="*/ 2256 w 10304"/>
                <a:gd name="connsiteY3" fmla="*/ 9970 h 10034"/>
                <a:gd name="connsiteX4" fmla="*/ 3118 w 10304"/>
                <a:gd name="connsiteY4" fmla="*/ 8315 h 10034"/>
                <a:gd name="connsiteX5" fmla="*/ 3701 w 10304"/>
                <a:gd name="connsiteY5" fmla="*/ 7196 h 10034"/>
                <a:gd name="connsiteX6" fmla="*/ 4055 w 10304"/>
                <a:gd name="connsiteY6" fmla="*/ 6688 h 10034"/>
                <a:gd name="connsiteX7" fmla="*/ 4745 w 10304"/>
                <a:gd name="connsiteY7" fmla="*/ 6153 h 10034"/>
                <a:gd name="connsiteX8" fmla="*/ 6165 w 10304"/>
                <a:gd name="connsiteY8" fmla="*/ 6221 h 10034"/>
                <a:gd name="connsiteX9" fmla="*/ 8235 w 10304"/>
                <a:gd name="connsiteY9" fmla="*/ 6756 h 10034"/>
                <a:gd name="connsiteX10" fmla="*/ 9614 w 10304"/>
                <a:gd name="connsiteY10" fmla="*/ 6489 h 10034"/>
                <a:gd name="connsiteX11" fmla="*/ 10304 w 10304"/>
                <a:gd name="connsiteY11" fmla="*/ 4613 h 10034"/>
                <a:gd name="connsiteX12" fmla="*/ 9614 w 10304"/>
                <a:gd name="connsiteY12" fmla="*/ 2471 h 10034"/>
                <a:gd name="connsiteX13" fmla="*/ 7085 w 10304"/>
                <a:gd name="connsiteY13" fmla="*/ 328 h 10034"/>
                <a:gd name="connsiteX14" fmla="*/ 5246 w 10304"/>
                <a:gd name="connsiteY14" fmla="*/ 61 h 10034"/>
                <a:gd name="connsiteX15" fmla="*/ 4326 w 10304"/>
                <a:gd name="connsiteY15" fmla="*/ 864 h 10034"/>
                <a:gd name="connsiteX0" fmla="*/ 4106 w 10290"/>
                <a:gd name="connsiteY0" fmla="*/ 709 h 10023"/>
                <a:gd name="connsiteX1" fmla="*/ 345 w 10290"/>
                <a:gd name="connsiteY1" fmla="*/ 6286 h 10023"/>
                <a:gd name="connsiteX2" fmla="*/ 386 w 10290"/>
                <a:gd name="connsiteY2" fmla="*/ 9348 h 10023"/>
                <a:gd name="connsiteX3" fmla="*/ 2242 w 10290"/>
                <a:gd name="connsiteY3" fmla="*/ 9959 h 10023"/>
                <a:gd name="connsiteX4" fmla="*/ 3104 w 10290"/>
                <a:gd name="connsiteY4" fmla="*/ 8304 h 10023"/>
                <a:gd name="connsiteX5" fmla="*/ 3687 w 10290"/>
                <a:gd name="connsiteY5" fmla="*/ 7185 h 10023"/>
                <a:gd name="connsiteX6" fmla="*/ 4041 w 10290"/>
                <a:gd name="connsiteY6" fmla="*/ 6677 h 10023"/>
                <a:gd name="connsiteX7" fmla="*/ 4731 w 10290"/>
                <a:gd name="connsiteY7" fmla="*/ 6142 h 10023"/>
                <a:gd name="connsiteX8" fmla="*/ 6151 w 10290"/>
                <a:gd name="connsiteY8" fmla="*/ 6210 h 10023"/>
                <a:gd name="connsiteX9" fmla="*/ 8221 w 10290"/>
                <a:gd name="connsiteY9" fmla="*/ 6745 h 10023"/>
                <a:gd name="connsiteX10" fmla="*/ 9600 w 10290"/>
                <a:gd name="connsiteY10" fmla="*/ 6478 h 10023"/>
                <a:gd name="connsiteX11" fmla="*/ 10290 w 10290"/>
                <a:gd name="connsiteY11" fmla="*/ 4602 h 10023"/>
                <a:gd name="connsiteX12" fmla="*/ 9600 w 10290"/>
                <a:gd name="connsiteY12" fmla="*/ 2460 h 10023"/>
                <a:gd name="connsiteX13" fmla="*/ 7071 w 10290"/>
                <a:gd name="connsiteY13" fmla="*/ 317 h 10023"/>
                <a:gd name="connsiteX14" fmla="*/ 5232 w 10290"/>
                <a:gd name="connsiteY14" fmla="*/ 50 h 10023"/>
                <a:gd name="connsiteX15" fmla="*/ 4106 w 10290"/>
                <a:gd name="connsiteY15" fmla="*/ 709 h 10023"/>
                <a:gd name="connsiteX0" fmla="*/ 4106 w 10290"/>
                <a:gd name="connsiteY0" fmla="*/ 867 h 10181"/>
                <a:gd name="connsiteX1" fmla="*/ 345 w 10290"/>
                <a:gd name="connsiteY1" fmla="*/ 6444 h 10181"/>
                <a:gd name="connsiteX2" fmla="*/ 386 w 10290"/>
                <a:gd name="connsiteY2" fmla="*/ 9506 h 10181"/>
                <a:gd name="connsiteX3" fmla="*/ 2242 w 10290"/>
                <a:gd name="connsiteY3" fmla="*/ 10117 h 10181"/>
                <a:gd name="connsiteX4" fmla="*/ 3104 w 10290"/>
                <a:gd name="connsiteY4" fmla="*/ 8462 h 10181"/>
                <a:gd name="connsiteX5" fmla="*/ 3687 w 10290"/>
                <a:gd name="connsiteY5" fmla="*/ 7343 h 10181"/>
                <a:gd name="connsiteX6" fmla="*/ 4041 w 10290"/>
                <a:gd name="connsiteY6" fmla="*/ 6835 h 10181"/>
                <a:gd name="connsiteX7" fmla="*/ 4731 w 10290"/>
                <a:gd name="connsiteY7" fmla="*/ 6300 h 10181"/>
                <a:gd name="connsiteX8" fmla="*/ 6151 w 10290"/>
                <a:gd name="connsiteY8" fmla="*/ 6368 h 10181"/>
                <a:gd name="connsiteX9" fmla="*/ 8221 w 10290"/>
                <a:gd name="connsiteY9" fmla="*/ 6903 h 10181"/>
                <a:gd name="connsiteX10" fmla="*/ 9600 w 10290"/>
                <a:gd name="connsiteY10" fmla="*/ 6636 h 10181"/>
                <a:gd name="connsiteX11" fmla="*/ 10290 w 10290"/>
                <a:gd name="connsiteY11" fmla="*/ 4760 h 10181"/>
                <a:gd name="connsiteX12" fmla="*/ 9600 w 10290"/>
                <a:gd name="connsiteY12" fmla="*/ 2618 h 10181"/>
                <a:gd name="connsiteX13" fmla="*/ 7071 w 10290"/>
                <a:gd name="connsiteY13" fmla="*/ 475 h 10181"/>
                <a:gd name="connsiteX14" fmla="*/ 5479 w 10290"/>
                <a:gd name="connsiteY14" fmla="*/ 16 h 10181"/>
                <a:gd name="connsiteX15" fmla="*/ 4106 w 10290"/>
                <a:gd name="connsiteY15" fmla="*/ 867 h 1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290" h="10181">
                  <a:moveTo>
                    <a:pt x="4106" y="867"/>
                  </a:moveTo>
                  <a:cubicBezTo>
                    <a:pt x="3250" y="1938"/>
                    <a:pt x="965" y="5004"/>
                    <a:pt x="345" y="6444"/>
                  </a:cubicBezTo>
                  <a:cubicBezTo>
                    <a:pt x="-275" y="7884"/>
                    <a:pt x="70" y="8894"/>
                    <a:pt x="386" y="9506"/>
                  </a:cubicBezTo>
                  <a:cubicBezTo>
                    <a:pt x="702" y="10118"/>
                    <a:pt x="1789" y="10291"/>
                    <a:pt x="2242" y="10117"/>
                  </a:cubicBezTo>
                  <a:cubicBezTo>
                    <a:pt x="2695" y="9943"/>
                    <a:pt x="2863" y="8924"/>
                    <a:pt x="3104" y="8462"/>
                  </a:cubicBezTo>
                  <a:cubicBezTo>
                    <a:pt x="3345" y="8000"/>
                    <a:pt x="3531" y="7614"/>
                    <a:pt x="3687" y="7343"/>
                  </a:cubicBezTo>
                  <a:cubicBezTo>
                    <a:pt x="3843" y="7072"/>
                    <a:pt x="3867" y="7009"/>
                    <a:pt x="4041" y="6835"/>
                  </a:cubicBezTo>
                  <a:cubicBezTo>
                    <a:pt x="4215" y="6661"/>
                    <a:pt x="4379" y="6378"/>
                    <a:pt x="4731" y="6300"/>
                  </a:cubicBezTo>
                  <a:cubicBezTo>
                    <a:pt x="5083" y="6222"/>
                    <a:pt x="5569" y="6268"/>
                    <a:pt x="6151" y="6368"/>
                  </a:cubicBezTo>
                  <a:cubicBezTo>
                    <a:pt x="6733" y="6468"/>
                    <a:pt x="7645" y="6859"/>
                    <a:pt x="8221" y="6903"/>
                  </a:cubicBezTo>
                  <a:cubicBezTo>
                    <a:pt x="8796" y="6948"/>
                    <a:pt x="9256" y="6993"/>
                    <a:pt x="9600" y="6636"/>
                  </a:cubicBezTo>
                  <a:cubicBezTo>
                    <a:pt x="9945" y="6278"/>
                    <a:pt x="10290" y="5431"/>
                    <a:pt x="10290" y="4760"/>
                  </a:cubicBezTo>
                  <a:cubicBezTo>
                    <a:pt x="10290" y="4091"/>
                    <a:pt x="10137" y="3332"/>
                    <a:pt x="9600" y="2618"/>
                  </a:cubicBezTo>
                  <a:cubicBezTo>
                    <a:pt x="9064" y="1904"/>
                    <a:pt x="7799" y="877"/>
                    <a:pt x="7071" y="475"/>
                  </a:cubicBezTo>
                  <a:cubicBezTo>
                    <a:pt x="6343" y="74"/>
                    <a:pt x="5973" y="-49"/>
                    <a:pt x="5479" y="16"/>
                  </a:cubicBezTo>
                  <a:cubicBezTo>
                    <a:pt x="4985" y="81"/>
                    <a:pt x="4962" y="-204"/>
                    <a:pt x="4106" y="867"/>
                  </a:cubicBez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594" name="Text Box 58"/>
            <p:cNvSpPr txBox="1">
              <a:spLocks noChangeArrowheads="1"/>
            </p:cNvSpPr>
            <p:nvPr/>
          </p:nvSpPr>
          <p:spPr bwMode="auto">
            <a:xfrm>
              <a:off x="3900" y="729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1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3595" name="Text Box 59"/>
            <p:cNvSpPr txBox="1">
              <a:spLocks noChangeArrowheads="1"/>
            </p:cNvSpPr>
            <p:nvPr/>
          </p:nvSpPr>
          <p:spPr bwMode="auto">
            <a:xfrm>
              <a:off x="3468" y="120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2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3596" name="Text Box 60"/>
            <p:cNvSpPr txBox="1">
              <a:spLocks noChangeArrowheads="1"/>
            </p:cNvSpPr>
            <p:nvPr/>
          </p:nvSpPr>
          <p:spPr bwMode="auto">
            <a:xfrm>
              <a:off x="4800" y="120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3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3597" name="Text Box 61"/>
            <p:cNvSpPr txBox="1">
              <a:spLocks noChangeArrowheads="1"/>
            </p:cNvSpPr>
            <p:nvPr/>
          </p:nvSpPr>
          <p:spPr bwMode="auto">
            <a:xfrm>
              <a:off x="3024" y="1785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4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3598" name="Text Box 62"/>
            <p:cNvSpPr txBox="1">
              <a:spLocks noChangeArrowheads="1"/>
            </p:cNvSpPr>
            <p:nvPr/>
          </p:nvSpPr>
          <p:spPr bwMode="auto">
            <a:xfrm>
              <a:off x="3888" y="1785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5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3599" name="Text Box 63"/>
            <p:cNvSpPr txBox="1">
              <a:spLocks noChangeArrowheads="1"/>
            </p:cNvSpPr>
            <p:nvPr/>
          </p:nvSpPr>
          <p:spPr bwMode="auto">
            <a:xfrm>
              <a:off x="4236" y="1785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6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</p:grp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76200" y="1004888"/>
            <a:ext cx="4038600" cy="5303835"/>
            <a:chOff x="48" y="633"/>
            <a:chExt cx="2544" cy="3341"/>
          </a:xfrm>
        </p:grpSpPr>
        <p:sp>
          <p:nvSpPr>
            <p:cNvPr id="47110" name="Line 6"/>
            <p:cNvSpPr>
              <a:spLocks noChangeShapeType="1"/>
            </p:cNvSpPr>
            <p:nvPr/>
          </p:nvSpPr>
          <p:spPr bwMode="auto">
            <a:xfrm flipH="1">
              <a:off x="1968" y="1728"/>
              <a:ext cx="144" cy="336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1" name="Line 7"/>
            <p:cNvSpPr>
              <a:spLocks noChangeShapeType="1"/>
            </p:cNvSpPr>
            <p:nvPr/>
          </p:nvSpPr>
          <p:spPr bwMode="auto">
            <a:xfrm>
              <a:off x="1296" y="1728"/>
              <a:ext cx="96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2" name="Line 8"/>
            <p:cNvSpPr>
              <a:spLocks noChangeShapeType="1"/>
            </p:cNvSpPr>
            <p:nvPr/>
          </p:nvSpPr>
          <p:spPr bwMode="auto">
            <a:xfrm>
              <a:off x="1824" y="1152"/>
              <a:ext cx="384" cy="48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3" name="Line 9"/>
            <p:cNvSpPr>
              <a:spLocks noChangeShapeType="1"/>
            </p:cNvSpPr>
            <p:nvPr/>
          </p:nvSpPr>
          <p:spPr bwMode="auto">
            <a:xfrm flipH="1">
              <a:off x="816" y="1152"/>
              <a:ext cx="768" cy="96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547" name="Oval 11"/>
            <p:cNvSpPr>
              <a:spLocks noChangeArrowheads="1"/>
            </p:cNvSpPr>
            <p:nvPr/>
          </p:nvSpPr>
          <p:spPr bwMode="auto">
            <a:xfrm>
              <a:off x="1536" y="9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27451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990000"/>
                  </a:solidFill>
                  <a:ea typeface="宋体" charset="-122"/>
                </a:rPr>
                <a:t>25</a:t>
              </a:r>
              <a:endParaRPr lang="en-US" altLang="zh-CN" sz="2400" b="0" dirty="0">
                <a:solidFill>
                  <a:schemeClr val="accent1"/>
                </a:solidFill>
                <a:ea typeface="宋体" charset="-122"/>
              </a:endParaRPr>
            </a:p>
          </p:txBody>
        </p:sp>
        <p:sp>
          <p:nvSpPr>
            <p:cNvPr id="193548" name="Oval 12"/>
            <p:cNvSpPr>
              <a:spLocks noChangeArrowheads="1"/>
            </p:cNvSpPr>
            <p:nvPr/>
          </p:nvSpPr>
          <p:spPr bwMode="auto">
            <a:xfrm>
              <a:off x="1056" y="1440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27451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990000"/>
                  </a:solidFill>
                  <a:ea typeface="宋体" charset="-122"/>
                </a:rPr>
                <a:t>25*</a:t>
              </a:r>
            </a:p>
          </p:txBody>
        </p:sp>
        <p:sp>
          <p:nvSpPr>
            <p:cNvPr id="193549" name="Oval 13"/>
            <p:cNvSpPr>
              <a:spLocks noChangeArrowheads="1"/>
            </p:cNvSpPr>
            <p:nvPr/>
          </p:nvSpPr>
          <p:spPr bwMode="auto">
            <a:xfrm>
              <a:off x="576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27451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08</a:t>
              </a:r>
              <a:endParaRPr lang="en-US" altLang="zh-CN" sz="2400" b="0">
                <a:solidFill>
                  <a:schemeClr val="accent1"/>
                </a:solidFill>
                <a:ea typeface="宋体" charset="-122"/>
              </a:endParaRPr>
            </a:p>
          </p:txBody>
        </p:sp>
        <p:sp>
          <p:nvSpPr>
            <p:cNvPr id="193550" name="Oval 14"/>
            <p:cNvSpPr>
              <a:spLocks noChangeArrowheads="1"/>
            </p:cNvSpPr>
            <p:nvPr/>
          </p:nvSpPr>
          <p:spPr bwMode="auto">
            <a:xfrm>
              <a:off x="2016" y="1440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27451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21</a:t>
              </a:r>
              <a:endParaRPr lang="en-US" altLang="zh-CN" sz="2400" b="0">
                <a:solidFill>
                  <a:schemeClr val="accent1"/>
                </a:solidFill>
                <a:ea typeface="宋体" charset="-122"/>
              </a:endParaRPr>
            </a:p>
          </p:txBody>
        </p:sp>
        <p:sp>
          <p:nvSpPr>
            <p:cNvPr id="193551" name="Oval 15"/>
            <p:cNvSpPr>
              <a:spLocks noChangeArrowheads="1"/>
            </p:cNvSpPr>
            <p:nvPr/>
          </p:nvSpPr>
          <p:spPr bwMode="auto">
            <a:xfrm>
              <a:off x="1248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27451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16</a:t>
              </a:r>
              <a:endParaRPr lang="en-US" altLang="zh-CN" sz="2400" b="0">
                <a:solidFill>
                  <a:schemeClr val="accent1"/>
                </a:solidFill>
                <a:ea typeface="宋体" charset="-122"/>
              </a:endParaRPr>
            </a:p>
          </p:txBody>
        </p:sp>
        <p:sp>
          <p:nvSpPr>
            <p:cNvPr id="193552" name="Oval 16"/>
            <p:cNvSpPr>
              <a:spLocks noChangeArrowheads="1"/>
            </p:cNvSpPr>
            <p:nvPr/>
          </p:nvSpPr>
          <p:spPr bwMode="auto">
            <a:xfrm>
              <a:off x="1776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chemeClr val="bg2"/>
                  </a:solidFill>
                  <a:ea typeface="宋体" charset="-122"/>
                </a:rPr>
                <a:t>49</a:t>
              </a:r>
              <a:endParaRPr lang="en-US" altLang="zh-CN" sz="2400" b="0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93572" name="Rectangle 36"/>
            <p:cNvSpPr>
              <a:spLocks noChangeArrowheads="1"/>
            </p:cNvSpPr>
            <p:nvPr/>
          </p:nvSpPr>
          <p:spPr bwMode="auto">
            <a:xfrm>
              <a:off x="432" y="2736"/>
              <a:ext cx="2064" cy="33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990000"/>
                  </a:solidFill>
                  <a:ea typeface="宋体" charset="-122"/>
                </a:rPr>
                <a:t>25  25* 21  08  16  </a:t>
              </a:r>
              <a:r>
                <a:rPr lang="en-US" altLang="zh-CN" dirty="0">
                  <a:solidFill>
                    <a:srgbClr val="FF0000"/>
                  </a:solidFill>
                  <a:ea typeface="宋体" charset="-122"/>
                </a:rPr>
                <a:t>49</a:t>
              </a:r>
              <a:endParaRPr lang="en-US" altLang="zh-CN" sz="2400" b="0" dirty="0">
                <a:solidFill>
                  <a:schemeClr val="tx2"/>
                </a:solidFill>
                <a:ea typeface="宋体" charset="-122"/>
              </a:endParaRPr>
            </a:p>
          </p:txBody>
        </p:sp>
        <p:sp>
          <p:nvSpPr>
            <p:cNvPr id="47121" name="Line 37"/>
            <p:cNvSpPr>
              <a:spLocks noChangeShapeType="1"/>
            </p:cNvSpPr>
            <p:nvPr/>
          </p:nvSpPr>
          <p:spPr bwMode="auto">
            <a:xfrm>
              <a:off x="768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2" name="Line 38"/>
            <p:cNvSpPr>
              <a:spLocks noChangeShapeType="1"/>
            </p:cNvSpPr>
            <p:nvPr/>
          </p:nvSpPr>
          <p:spPr bwMode="auto">
            <a:xfrm>
              <a:off x="1152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3" name="Line 39"/>
            <p:cNvSpPr>
              <a:spLocks noChangeShapeType="1"/>
            </p:cNvSpPr>
            <p:nvPr/>
          </p:nvSpPr>
          <p:spPr bwMode="auto">
            <a:xfrm>
              <a:off x="1488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4" name="Line 40"/>
            <p:cNvSpPr>
              <a:spLocks noChangeShapeType="1"/>
            </p:cNvSpPr>
            <p:nvPr/>
          </p:nvSpPr>
          <p:spPr bwMode="auto">
            <a:xfrm>
              <a:off x="1824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5" name="Line 41"/>
            <p:cNvSpPr>
              <a:spLocks noChangeShapeType="1"/>
            </p:cNvSpPr>
            <p:nvPr/>
          </p:nvSpPr>
          <p:spPr bwMode="auto">
            <a:xfrm>
              <a:off x="2160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585" name="Text Box 49"/>
            <p:cNvSpPr txBox="1">
              <a:spLocks noChangeArrowheads="1"/>
            </p:cNvSpPr>
            <p:nvPr/>
          </p:nvSpPr>
          <p:spPr bwMode="auto">
            <a:xfrm>
              <a:off x="528" y="3378"/>
              <a:ext cx="1970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dirty="0">
                  <a:ea typeface="仿宋_GB2312" pitchFamily="49" charset="-122"/>
                </a:rPr>
                <a:t>从 </a:t>
              </a:r>
              <a:r>
                <a:rPr lang="en-US" altLang="zh-CN" dirty="0">
                  <a:ea typeface="仿宋_GB2312" pitchFamily="49" charset="-122"/>
                </a:rPr>
                <a:t>1 </a:t>
              </a:r>
              <a:r>
                <a:rPr lang="zh-CN" altLang="en-US" dirty="0">
                  <a:ea typeface="仿宋_GB2312" pitchFamily="49" charset="-122"/>
                </a:rPr>
                <a:t>号到 </a:t>
              </a:r>
              <a:r>
                <a:rPr lang="en-US" altLang="zh-CN" dirty="0">
                  <a:ea typeface="仿宋_GB2312" pitchFamily="49" charset="-122"/>
                </a:rPr>
                <a:t>5 </a:t>
              </a:r>
              <a:r>
                <a:rPr lang="zh-CN" altLang="en-US" dirty="0">
                  <a:ea typeface="仿宋_GB2312" pitchFamily="49" charset="-122"/>
                </a:rPr>
                <a:t>号 重新</a:t>
              </a:r>
            </a:p>
            <a:p>
              <a:pPr>
                <a:defRPr/>
              </a:pPr>
              <a:r>
                <a:rPr lang="zh-CN" altLang="en-US" dirty="0">
                  <a:ea typeface="仿宋_GB2312" pitchFamily="49" charset="-122"/>
                </a:rPr>
                <a:t>调整为最大堆</a:t>
              </a:r>
            </a:p>
          </p:txBody>
        </p:sp>
        <p:sp>
          <p:nvSpPr>
            <p:cNvPr id="47127" name="Freeform 50"/>
            <p:cNvSpPr>
              <a:spLocks/>
            </p:cNvSpPr>
            <p:nvPr/>
          </p:nvSpPr>
          <p:spPr bwMode="auto">
            <a:xfrm>
              <a:off x="312" y="648"/>
              <a:ext cx="2280" cy="1912"/>
            </a:xfrm>
            <a:custGeom>
              <a:avLst/>
              <a:gdLst>
                <a:gd name="T0" fmla="*/ 936 w 2280"/>
                <a:gd name="T1" fmla="*/ 216 h 1912"/>
                <a:gd name="T2" fmla="*/ 168 w 2280"/>
                <a:gd name="T3" fmla="*/ 1176 h 1912"/>
                <a:gd name="T4" fmla="*/ 168 w 2280"/>
                <a:gd name="T5" fmla="*/ 1752 h 1912"/>
                <a:gd name="T6" fmla="*/ 1176 w 2280"/>
                <a:gd name="T7" fmla="*/ 1848 h 1912"/>
                <a:gd name="T8" fmla="*/ 1416 w 2280"/>
                <a:gd name="T9" fmla="*/ 1368 h 1912"/>
                <a:gd name="T10" fmla="*/ 1656 w 2280"/>
                <a:gd name="T11" fmla="*/ 1272 h 1912"/>
                <a:gd name="T12" fmla="*/ 1992 w 2280"/>
                <a:gd name="T13" fmla="*/ 1272 h 1912"/>
                <a:gd name="T14" fmla="*/ 2184 w 2280"/>
                <a:gd name="T15" fmla="*/ 1032 h 1912"/>
                <a:gd name="T16" fmla="*/ 2184 w 2280"/>
                <a:gd name="T17" fmla="*/ 744 h 1912"/>
                <a:gd name="T18" fmla="*/ 1608 w 2280"/>
                <a:gd name="T19" fmla="*/ 120 h 1912"/>
                <a:gd name="T20" fmla="*/ 1224 w 2280"/>
                <a:gd name="T21" fmla="*/ 24 h 1912"/>
                <a:gd name="T22" fmla="*/ 936 w 2280"/>
                <a:gd name="T23" fmla="*/ 216 h 191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280"/>
                <a:gd name="T37" fmla="*/ 0 h 1912"/>
                <a:gd name="T38" fmla="*/ 2280 w 2280"/>
                <a:gd name="T39" fmla="*/ 1912 h 191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280" h="1912">
                  <a:moveTo>
                    <a:pt x="936" y="216"/>
                  </a:moveTo>
                  <a:cubicBezTo>
                    <a:pt x="760" y="408"/>
                    <a:pt x="296" y="920"/>
                    <a:pt x="168" y="1176"/>
                  </a:cubicBezTo>
                  <a:cubicBezTo>
                    <a:pt x="40" y="1432"/>
                    <a:pt x="0" y="1640"/>
                    <a:pt x="168" y="1752"/>
                  </a:cubicBezTo>
                  <a:cubicBezTo>
                    <a:pt x="336" y="1864"/>
                    <a:pt x="968" y="1912"/>
                    <a:pt x="1176" y="1848"/>
                  </a:cubicBezTo>
                  <a:cubicBezTo>
                    <a:pt x="1384" y="1784"/>
                    <a:pt x="1336" y="1464"/>
                    <a:pt x="1416" y="1368"/>
                  </a:cubicBezTo>
                  <a:cubicBezTo>
                    <a:pt x="1496" y="1272"/>
                    <a:pt x="1560" y="1288"/>
                    <a:pt x="1656" y="1272"/>
                  </a:cubicBezTo>
                  <a:cubicBezTo>
                    <a:pt x="1752" y="1256"/>
                    <a:pt x="1904" y="1312"/>
                    <a:pt x="1992" y="1272"/>
                  </a:cubicBezTo>
                  <a:cubicBezTo>
                    <a:pt x="2080" y="1232"/>
                    <a:pt x="2152" y="1120"/>
                    <a:pt x="2184" y="1032"/>
                  </a:cubicBezTo>
                  <a:cubicBezTo>
                    <a:pt x="2216" y="944"/>
                    <a:pt x="2280" y="896"/>
                    <a:pt x="2184" y="744"/>
                  </a:cubicBezTo>
                  <a:cubicBezTo>
                    <a:pt x="2088" y="592"/>
                    <a:pt x="1768" y="240"/>
                    <a:pt x="1608" y="120"/>
                  </a:cubicBezTo>
                  <a:cubicBezTo>
                    <a:pt x="1448" y="0"/>
                    <a:pt x="1336" y="8"/>
                    <a:pt x="1224" y="24"/>
                  </a:cubicBezTo>
                  <a:cubicBezTo>
                    <a:pt x="1112" y="40"/>
                    <a:pt x="1112" y="24"/>
                    <a:pt x="936" y="216"/>
                  </a:cubicBez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8" name="AutoShape 51"/>
            <p:cNvSpPr>
              <a:spLocks noChangeArrowheads="1"/>
            </p:cNvSpPr>
            <p:nvPr/>
          </p:nvSpPr>
          <p:spPr bwMode="auto">
            <a:xfrm>
              <a:off x="48" y="1488"/>
              <a:ext cx="576" cy="288"/>
            </a:xfrm>
            <a:prstGeom prst="rightArrow">
              <a:avLst>
                <a:gd name="adj1" fmla="val 50000"/>
                <a:gd name="adj2" fmla="val 50000"/>
              </a:avLst>
            </a:prstGeom>
            <a:gradFill rotWithShape="0">
              <a:gsLst>
                <a:gs pos="0">
                  <a:srgbClr val="0000FF"/>
                </a:gs>
                <a:gs pos="100000">
                  <a:srgbClr val="000076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9" name="Line 52"/>
            <p:cNvSpPr>
              <a:spLocks noChangeShapeType="1"/>
            </p:cNvSpPr>
            <p:nvPr/>
          </p:nvSpPr>
          <p:spPr bwMode="auto">
            <a:xfrm flipV="1">
              <a:off x="816" y="1728"/>
              <a:ext cx="192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0" name="Line 53"/>
            <p:cNvSpPr>
              <a:spLocks noChangeShapeType="1"/>
            </p:cNvSpPr>
            <p:nvPr/>
          </p:nvSpPr>
          <p:spPr bwMode="auto">
            <a:xfrm flipV="1">
              <a:off x="1296" y="1152"/>
              <a:ext cx="192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1" name="Line 54"/>
            <p:cNvSpPr>
              <a:spLocks noChangeShapeType="1"/>
            </p:cNvSpPr>
            <p:nvPr/>
          </p:nvSpPr>
          <p:spPr bwMode="auto">
            <a:xfrm flipH="1">
              <a:off x="1200" y="1104"/>
              <a:ext cx="192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2" name="Line 55"/>
            <p:cNvSpPr>
              <a:spLocks noChangeShapeType="1"/>
            </p:cNvSpPr>
            <p:nvPr/>
          </p:nvSpPr>
          <p:spPr bwMode="auto">
            <a:xfrm flipH="1">
              <a:off x="768" y="1680"/>
              <a:ext cx="192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600" name="Text Box 64"/>
            <p:cNvSpPr txBox="1">
              <a:spLocks noChangeArrowheads="1"/>
            </p:cNvSpPr>
            <p:nvPr/>
          </p:nvSpPr>
          <p:spPr bwMode="auto">
            <a:xfrm>
              <a:off x="1392" y="633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1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3601" name="Text Box 65"/>
            <p:cNvSpPr txBox="1">
              <a:spLocks noChangeArrowheads="1"/>
            </p:cNvSpPr>
            <p:nvPr/>
          </p:nvSpPr>
          <p:spPr bwMode="auto">
            <a:xfrm>
              <a:off x="960" y="110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2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3602" name="Text Box 66"/>
            <p:cNvSpPr txBox="1">
              <a:spLocks noChangeArrowheads="1"/>
            </p:cNvSpPr>
            <p:nvPr/>
          </p:nvSpPr>
          <p:spPr bwMode="auto">
            <a:xfrm>
              <a:off x="2292" y="110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3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3603" name="Text Box 67"/>
            <p:cNvSpPr txBox="1">
              <a:spLocks noChangeArrowheads="1"/>
            </p:cNvSpPr>
            <p:nvPr/>
          </p:nvSpPr>
          <p:spPr bwMode="auto">
            <a:xfrm>
              <a:off x="516" y="1689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4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3604" name="Text Box 68"/>
            <p:cNvSpPr txBox="1">
              <a:spLocks noChangeArrowheads="1"/>
            </p:cNvSpPr>
            <p:nvPr/>
          </p:nvSpPr>
          <p:spPr bwMode="auto">
            <a:xfrm>
              <a:off x="1380" y="1689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5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3605" name="Text Box 69"/>
            <p:cNvSpPr txBox="1">
              <a:spLocks noChangeArrowheads="1"/>
            </p:cNvSpPr>
            <p:nvPr/>
          </p:nvSpPr>
          <p:spPr bwMode="auto">
            <a:xfrm>
              <a:off x="1728" y="1689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6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666750" y="4876799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1     2       3       4       5       6</a:t>
            </a:r>
            <a:endParaRPr lang="zh-CN" alt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5086350" y="4876799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1     2       3       4       5       6</a:t>
            </a:r>
            <a:endParaRPr lang="zh-CN" altLang="en-US" sz="2000" dirty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9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C5373C-6508-4434-8CA8-52475C7B22E4}" type="slidenum">
              <a:rPr lang="en-US" altLang="zh-CN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194614" name="AutoShape 54"/>
          <p:cNvSpPr>
            <a:spLocks noChangeArrowheads="1"/>
          </p:cNvSpPr>
          <p:nvPr/>
        </p:nvSpPr>
        <p:spPr bwMode="auto">
          <a:xfrm>
            <a:off x="8077200" y="23622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4114800" y="1028700"/>
            <a:ext cx="4103688" cy="5280027"/>
            <a:chOff x="2592" y="648"/>
            <a:chExt cx="2585" cy="3326"/>
          </a:xfrm>
        </p:grpSpPr>
        <p:sp>
          <p:nvSpPr>
            <p:cNvPr id="48161" name="Line 2"/>
            <p:cNvSpPr>
              <a:spLocks noChangeShapeType="1"/>
            </p:cNvSpPr>
            <p:nvPr/>
          </p:nvSpPr>
          <p:spPr bwMode="auto">
            <a:xfrm flipH="1">
              <a:off x="4456" y="1728"/>
              <a:ext cx="144" cy="336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2" name="Line 3"/>
            <p:cNvSpPr>
              <a:spLocks noChangeShapeType="1"/>
            </p:cNvSpPr>
            <p:nvPr/>
          </p:nvSpPr>
          <p:spPr bwMode="auto">
            <a:xfrm>
              <a:off x="4216" y="1152"/>
              <a:ext cx="384" cy="48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3" name="Line 4"/>
            <p:cNvSpPr>
              <a:spLocks noChangeShapeType="1"/>
            </p:cNvSpPr>
            <p:nvPr/>
          </p:nvSpPr>
          <p:spPr bwMode="auto">
            <a:xfrm>
              <a:off x="3784" y="1728"/>
              <a:ext cx="96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4" name="Line 5"/>
            <p:cNvSpPr>
              <a:spLocks noChangeShapeType="1"/>
            </p:cNvSpPr>
            <p:nvPr/>
          </p:nvSpPr>
          <p:spPr bwMode="auto">
            <a:xfrm flipH="1">
              <a:off x="3304" y="1152"/>
              <a:ext cx="768" cy="96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5" name="AutoShape 23"/>
            <p:cNvSpPr>
              <a:spLocks noChangeArrowheads="1"/>
            </p:cNvSpPr>
            <p:nvPr/>
          </p:nvSpPr>
          <p:spPr bwMode="auto">
            <a:xfrm>
              <a:off x="2592" y="1488"/>
              <a:ext cx="576" cy="288"/>
            </a:xfrm>
            <a:prstGeom prst="rightArrow">
              <a:avLst>
                <a:gd name="adj1" fmla="val 50000"/>
                <a:gd name="adj2" fmla="val 50000"/>
              </a:avLst>
            </a:prstGeom>
            <a:gradFill rotWithShape="0">
              <a:gsLst>
                <a:gs pos="0">
                  <a:srgbClr val="0000FF"/>
                </a:gs>
                <a:gs pos="100000">
                  <a:srgbClr val="000076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584" name="Oval 24"/>
            <p:cNvSpPr>
              <a:spLocks noChangeArrowheads="1"/>
            </p:cNvSpPr>
            <p:nvPr/>
          </p:nvSpPr>
          <p:spPr bwMode="auto">
            <a:xfrm>
              <a:off x="3976" y="91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CCECFF"/>
                </a:gs>
                <a:gs pos="100000">
                  <a:srgbClr val="CCECFF">
                    <a:gamma/>
                    <a:tint val="45490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990000"/>
                  </a:solidFill>
                  <a:ea typeface="宋体" charset="-122"/>
                </a:rPr>
                <a:t>08</a:t>
              </a:r>
              <a:endParaRPr lang="en-US" altLang="zh-CN" sz="2400" b="0" dirty="0">
                <a:solidFill>
                  <a:srgbClr val="CCECFF"/>
                </a:solidFill>
                <a:ea typeface="宋体" charset="-122"/>
              </a:endParaRPr>
            </a:p>
          </p:txBody>
        </p:sp>
        <p:sp>
          <p:nvSpPr>
            <p:cNvPr id="194585" name="Oval 25"/>
            <p:cNvSpPr>
              <a:spLocks noChangeArrowheads="1"/>
            </p:cNvSpPr>
            <p:nvPr/>
          </p:nvSpPr>
          <p:spPr bwMode="auto">
            <a:xfrm>
              <a:off x="3544" y="1440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45490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16</a:t>
              </a:r>
              <a:endParaRPr lang="en-US" altLang="zh-CN" sz="2400" b="0">
                <a:solidFill>
                  <a:schemeClr val="accent1"/>
                </a:solidFill>
                <a:ea typeface="宋体" charset="-122"/>
              </a:endParaRPr>
            </a:p>
          </p:txBody>
        </p:sp>
        <p:sp>
          <p:nvSpPr>
            <p:cNvPr id="194586" name="Oval 26"/>
            <p:cNvSpPr>
              <a:spLocks noChangeArrowheads="1"/>
            </p:cNvSpPr>
            <p:nvPr/>
          </p:nvSpPr>
          <p:spPr bwMode="auto">
            <a:xfrm>
              <a:off x="3064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chemeClr val="bg2"/>
                  </a:solidFill>
                  <a:ea typeface="宋体" charset="-122"/>
                </a:rPr>
                <a:t>25*</a:t>
              </a:r>
              <a:endParaRPr lang="en-US" altLang="zh-CN" b="0">
                <a:solidFill>
                  <a:srgbClr val="CCECFF"/>
                </a:solidFill>
                <a:ea typeface="宋体" charset="-122"/>
              </a:endParaRPr>
            </a:p>
          </p:txBody>
        </p:sp>
        <p:sp>
          <p:nvSpPr>
            <p:cNvPr id="194587" name="Oval 27"/>
            <p:cNvSpPr>
              <a:spLocks noChangeArrowheads="1"/>
            </p:cNvSpPr>
            <p:nvPr/>
          </p:nvSpPr>
          <p:spPr bwMode="auto">
            <a:xfrm>
              <a:off x="3736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chemeClr val="bg2"/>
                  </a:solidFill>
                  <a:ea typeface="宋体" charset="-122"/>
                </a:rPr>
                <a:t>25</a:t>
              </a:r>
              <a:endParaRPr lang="en-US" altLang="zh-CN" sz="2400" b="0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94588" name="Oval 28"/>
            <p:cNvSpPr>
              <a:spLocks noChangeArrowheads="1"/>
            </p:cNvSpPr>
            <p:nvPr/>
          </p:nvSpPr>
          <p:spPr bwMode="auto">
            <a:xfrm>
              <a:off x="4456" y="1440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45490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21</a:t>
              </a:r>
              <a:endParaRPr lang="en-US" altLang="zh-CN" sz="2400" b="0">
                <a:solidFill>
                  <a:schemeClr val="accent1"/>
                </a:solidFill>
                <a:ea typeface="宋体" charset="-122"/>
              </a:endParaRPr>
            </a:p>
          </p:txBody>
        </p:sp>
        <p:sp>
          <p:nvSpPr>
            <p:cNvPr id="194589" name="Oval 29"/>
            <p:cNvSpPr>
              <a:spLocks noChangeArrowheads="1"/>
            </p:cNvSpPr>
            <p:nvPr/>
          </p:nvSpPr>
          <p:spPr bwMode="auto">
            <a:xfrm>
              <a:off x="4264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chemeClr val="bg2"/>
                  </a:solidFill>
                  <a:ea typeface="宋体" charset="-122"/>
                </a:rPr>
                <a:t>49</a:t>
              </a:r>
              <a:endParaRPr lang="en-US" altLang="zh-CN" sz="2400" b="0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94602" name="Rectangle 42"/>
            <p:cNvSpPr>
              <a:spLocks noChangeArrowheads="1"/>
            </p:cNvSpPr>
            <p:nvPr/>
          </p:nvSpPr>
          <p:spPr bwMode="auto">
            <a:xfrm>
              <a:off x="3030" y="2736"/>
              <a:ext cx="2064" cy="33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08  16  21</a:t>
              </a:r>
              <a:r>
                <a:rPr lang="en-US" altLang="zh-CN">
                  <a:solidFill>
                    <a:schemeClr val="tx2"/>
                  </a:solidFill>
                  <a:ea typeface="宋体" charset="-122"/>
                </a:rPr>
                <a:t>  </a:t>
              </a:r>
              <a:r>
                <a:rPr lang="en-US" altLang="zh-CN">
                  <a:ea typeface="宋体" charset="-122"/>
                </a:rPr>
                <a:t>25* 25  49</a:t>
              </a:r>
              <a:endParaRPr lang="en-US" altLang="zh-CN" sz="2400" b="0">
                <a:solidFill>
                  <a:schemeClr val="tx2"/>
                </a:solidFill>
                <a:ea typeface="宋体" charset="-122"/>
              </a:endParaRPr>
            </a:p>
          </p:txBody>
        </p:sp>
        <p:sp>
          <p:nvSpPr>
            <p:cNvPr id="48173" name="Line 43"/>
            <p:cNvSpPr>
              <a:spLocks noChangeShapeType="1"/>
            </p:cNvSpPr>
            <p:nvPr/>
          </p:nvSpPr>
          <p:spPr bwMode="auto">
            <a:xfrm>
              <a:off x="3366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74" name="Line 44"/>
            <p:cNvSpPr>
              <a:spLocks noChangeShapeType="1"/>
            </p:cNvSpPr>
            <p:nvPr/>
          </p:nvSpPr>
          <p:spPr bwMode="auto">
            <a:xfrm>
              <a:off x="3702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75" name="Line 45"/>
            <p:cNvSpPr>
              <a:spLocks noChangeShapeType="1"/>
            </p:cNvSpPr>
            <p:nvPr/>
          </p:nvSpPr>
          <p:spPr bwMode="auto">
            <a:xfrm>
              <a:off x="4038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76" name="Line 46"/>
            <p:cNvSpPr>
              <a:spLocks noChangeShapeType="1"/>
            </p:cNvSpPr>
            <p:nvPr/>
          </p:nvSpPr>
          <p:spPr bwMode="auto">
            <a:xfrm>
              <a:off x="4422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77" name="Line 47"/>
            <p:cNvSpPr>
              <a:spLocks noChangeShapeType="1"/>
            </p:cNvSpPr>
            <p:nvPr/>
          </p:nvSpPr>
          <p:spPr bwMode="auto">
            <a:xfrm>
              <a:off x="4758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08" name="Text Box 48"/>
            <p:cNvSpPr txBox="1">
              <a:spLocks noChangeArrowheads="1"/>
            </p:cNvSpPr>
            <p:nvPr/>
          </p:nvSpPr>
          <p:spPr bwMode="auto">
            <a:xfrm>
              <a:off x="2982" y="3378"/>
              <a:ext cx="2195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dirty="0">
                  <a:ea typeface="仿宋_GB2312" pitchFamily="49" charset="-122"/>
                </a:rPr>
                <a:t>交换 </a:t>
              </a:r>
              <a:r>
                <a:rPr lang="en-US" altLang="en-US" dirty="0">
                  <a:ea typeface="仿宋_GB2312" pitchFamily="49" charset="-122"/>
                </a:rPr>
                <a:t>1 </a:t>
              </a:r>
              <a:r>
                <a:rPr lang="zh-CN" altLang="en-US" dirty="0">
                  <a:ea typeface="仿宋_GB2312" pitchFamily="49" charset="-122"/>
                </a:rPr>
                <a:t>号与 </a:t>
              </a:r>
              <a:r>
                <a:rPr lang="en-US" altLang="zh-CN" dirty="0">
                  <a:ea typeface="仿宋_GB2312" pitchFamily="49" charset="-122"/>
                </a:rPr>
                <a:t>4 </a:t>
              </a:r>
              <a:r>
                <a:rPr lang="zh-CN" altLang="en-US" dirty="0">
                  <a:ea typeface="仿宋_GB2312" pitchFamily="49" charset="-122"/>
                </a:rPr>
                <a:t>号对象</a:t>
              </a:r>
              <a:r>
                <a:rPr lang="en-US" altLang="zh-CN" dirty="0">
                  <a:ea typeface="仿宋_GB2312" pitchFamily="49" charset="-122"/>
                </a:rPr>
                <a:t>,</a:t>
              </a:r>
            </a:p>
            <a:p>
              <a:pPr>
                <a:defRPr/>
              </a:pPr>
              <a:r>
                <a:rPr lang="en-US" altLang="zh-CN" dirty="0">
                  <a:ea typeface="仿宋_GB2312" pitchFamily="49" charset="-122"/>
                </a:rPr>
                <a:t>4 </a:t>
              </a:r>
              <a:r>
                <a:rPr lang="zh-CN" altLang="en-US" dirty="0">
                  <a:ea typeface="仿宋_GB2312" pitchFamily="49" charset="-122"/>
                </a:rPr>
                <a:t>号对象就位</a:t>
              </a:r>
              <a:endParaRPr lang="zh-CN" altLang="en-US" sz="2400" b="0" dirty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48179" name="Freeform 55"/>
            <p:cNvSpPr>
              <a:spLocks/>
            </p:cNvSpPr>
            <p:nvPr/>
          </p:nvSpPr>
          <p:spPr bwMode="auto">
            <a:xfrm>
              <a:off x="3288" y="648"/>
              <a:ext cx="1752" cy="1288"/>
            </a:xfrm>
            <a:custGeom>
              <a:avLst/>
              <a:gdLst>
                <a:gd name="T0" fmla="*/ 496 w 1752"/>
                <a:gd name="T1" fmla="*/ 216 h 1288"/>
                <a:gd name="T2" fmla="*/ 64 w 1752"/>
                <a:gd name="T3" fmla="*/ 744 h 1288"/>
                <a:gd name="T4" fmla="*/ 112 w 1752"/>
                <a:gd name="T5" fmla="*/ 1128 h 1288"/>
                <a:gd name="T6" fmla="*/ 352 w 1752"/>
                <a:gd name="T7" fmla="*/ 1272 h 1288"/>
                <a:gd name="T8" fmla="*/ 1504 w 1752"/>
                <a:gd name="T9" fmla="*/ 1224 h 1288"/>
                <a:gd name="T10" fmla="*/ 1744 w 1752"/>
                <a:gd name="T11" fmla="*/ 936 h 1288"/>
                <a:gd name="T12" fmla="*/ 1456 w 1752"/>
                <a:gd name="T13" fmla="*/ 408 h 1288"/>
                <a:gd name="T14" fmla="*/ 1024 w 1752"/>
                <a:gd name="T15" fmla="*/ 72 h 1288"/>
                <a:gd name="T16" fmla="*/ 736 w 1752"/>
                <a:gd name="T17" fmla="*/ 24 h 1288"/>
                <a:gd name="T18" fmla="*/ 496 w 1752"/>
                <a:gd name="T19" fmla="*/ 216 h 12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52"/>
                <a:gd name="T31" fmla="*/ 0 h 1288"/>
                <a:gd name="T32" fmla="*/ 1752 w 1752"/>
                <a:gd name="T33" fmla="*/ 1288 h 128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52" h="1288">
                  <a:moveTo>
                    <a:pt x="496" y="216"/>
                  </a:moveTo>
                  <a:cubicBezTo>
                    <a:pt x="384" y="336"/>
                    <a:pt x="128" y="592"/>
                    <a:pt x="64" y="744"/>
                  </a:cubicBezTo>
                  <a:cubicBezTo>
                    <a:pt x="0" y="896"/>
                    <a:pt x="64" y="1040"/>
                    <a:pt x="112" y="1128"/>
                  </a:cubicBezTo>
                  <a:cubicBezTo>
                    <a:pt x="160" y="1216"/>
                    <a:pt x="120" y="1256"/>
                    <a:pt x="352" y="1272"/>
                  </a:cubicBezTo>
                  <a:cubicBezTo>
                    <a:pt x="584" y="1288"/>
                    <a:pt x="1272" y="1280"/>
                    <a:pt x="1504" y="1224"/>
                  </a:cubicBezTo>
                  <a:cubicBezTo>
                    <a:pt x="1736" y="1168"/>
                    <a:pt x="1752" y="1072"/>
                    <a:pt x="1744" y="936"/>
                  </a:cubicBezTo>
                  <a:cubicBezTo>
                    <a:pt x="1736" y="800"/>
                    <a:pt x="1576" y="552"/>
                    <a:pt x="1456" y="408"/>
                  </a:cubicBezTo>
                  <a:cubicBezTo>
                    <a:pt x="1336" y="264"/>
                    <a:pt x="1144" y="136"/>
                    <a:pt x="1024" y="72"/>
                  </a:cubicBezTo>
                  <a:cubicBezTo>
                    <a:pt x="904" y="8"/>
                    <a:pt x="824" y="0"/>
                    <a:pt x="736" y="24"/>
                  </a:cubicBezTo>
                  <a:cubicBezTo>
                    <a:pt x="648" y="48"/>
                    <a:pt x="608" y="96"/>
                    <a:pt x="496" y="216"/>
                  </a:cubicBez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16" name="Text Box 56"/>
            <p:cNvSpPr txBox="1">
              <a:spLocks noChangeArrowheads="1"/>
            </p:cNvSpPr>
            <p:nvPr/>
          </p:nvSpPr>
          <p:spPr bwMode="auto">
            <a:xfrm>
              <a:off x="3864" y="67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1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4617" name="Text Box 57"/>
            <p:cNvSpPr txBox="1">
              <a:spLocks noChangeArrowheads="1"/>
            </p:cNvSpPr>
            <p:nvPr/>
          </p:nvSpPr>
          <p:spPr bwMode="auto">
            <a:xfrm>
              <a:off x="3432" y="1143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2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4618" name="Text Box 58"/>
            <p:cNvSpPr txBox="1">
              <a:spLocks noChangeArrowheads="1"/>
            </p:cNvSpPr>
            <p:nvPr/>
          </p:nvSpPr>
          <p:spPr bwMode="auto">
            <a:xfrm>
              <a:off x="4764" y="1143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3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4619" name="Text Box 59"/>
            <p:cNvSpPr txBox="1">
              <a:spLocks noChangeArrowheads="1"/>
            </p:cNvSpPr>
            <p:nvPr/>
          </p:nvSpPr>
          <p:spPr bwMode="auto">
            <a:xfrm>
              <a:off x="2988" y="172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4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4620" name="Text Box 60"/>
            <p:cNvSpPr txBox="1">
              <a:spLocks noChangeArrowheads="1"/>
            </p:cNvSpPr>
            <p:nvPr/>
          </p:nvSpPr>
          <p:spPr bwMode="auto">
            <a:xfrm>
              <a:off x="3852" y="172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5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4621" name="Text Box 61"/>
            <p:cNvSpPr txBox="1">
              <a:spLocks noChangeArrowheads="1"/>
            </p:cNvSpPr>
            <p:nvPr/>
          </p:nvSpPr>
          <p:spPr bwMode="auto">
            <a:xfrm>
              <a:off x="4200" y="172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6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</p:grpSp>
      <p:grpSp>
        <p:nvGrpSpPr>
          <p:cNvPr id="3" name="Group 68"/>
          <p:cNvGrpSpPr>
            <a:grpSpLocks/>
          </p:cNvGrpSpPr>
          <p:nvPr/>
        </p:nvGrpSpPr>
        <p:grpSpPr bwMode="auto">
          <a:xfrm>
            <a:off x="152400" y="1066800"/>
            <a:ext cx="3860800" cy="5170489"/>
            <a:chOff x="96" y="672"/>
            <a:chExt cx="2432" cy="3257"/>
          </a:xfrm>
        </p:grpSpPr>
        <p:sp>
          <p:nvSpPr>
            <p:cNvPr id="48134" name="Line 6"/>
            <p:cNvSpPr>
              <a:spLocks noChangeShapeType="1"/>
            </p:cNvSpPr>
            <p:nvPr/>
          </p:nvSpPr>
          <p:spPr bwMode="auto">
            <a:xfrm flipH="1">
              <a:off x="1968" y="1728"/>
              <a:ext cx="144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5" name="Line 7"/>
            <p:cNvSpPr>
              <a:spLocks noChangeShapeType="1"/>
            </p:cNvSpPr>
            <p:nvPr/>
          </p:nvSpPr>
          <p:spPr bwMode="auto">
            <a:xfrm>
              <a:off x="1296" y="1728"/>
              <a:ext cx="9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6" name="Line 8"/>
            <p:cNvSpPr>
              <a:spLocks noChangeShapeType="1"/>
            </p:cNvSpPr>
            <p:nvPr/>
          </p:nvSpPr>
          <p:spPr bwMode="auto">
            <a:xfrm>
              <a:off x="1824" y="1152"/>
              <a:ext cx="384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7" name="Line 9"/>
            <p:cNvSpPr>
              <a:spLocks noChangeShapeType="1"/>
            </p:cNvSpPr>
            <p:nvPr/>
          </p:nvSpPr>
          <p:spPr bwMode="auto">
            <a:xfrm flipH="1">
              <a:off x="816" y="1152"/>
              <a:ext cx="768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571" name="Oval 11"/>
            <p:cNvSpPr>
              <a:spLocks noChangeArrowheads="1"/>
            </p:cNvSpPr>
            <p:nvPr/>
          </p:nvSpPr>
          <p:spPr bwMode="auto">
            <a:xfrm>
              <a:off x="1536" y="9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45490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990000"/>
                  </a:solidFill>
                  <a:ea typeface="宋体" charset="-122"/>
                </a:rPr>
                <a:t>25*</a:t>
              </a:r>
              <a:endParaRPr lang="en-US" altLang="zh-CN" sz="2400" b="0" dirty="0">
                <a:solidFill>
                  <a:schemeClr val="accent1"/>
                </a:solidFill>
                <a:ea typeface="宋体" charset="-122"/>
              </a:endParaRPr>
            </a:p>
          </p:txBody>
        </p:sp>
        <p:sp>
          <p:nvSpPr>
            <p:cNvPr id="194572" name="Oval 12"/>
            <p:cNvSpPr>
              <a:spLocks noChangeArrowheads="1"/>
            </p:cNvSpPr>
            <p:nvPr/>
          </p:nvSpPr>
          <p:spPr bwMode="auto">
            <a:xfrm>
              <a:off x="1056" y="1440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45490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16</a:t>
              </a:r>
              <a:endParaRPr lang="en-US" altLang="zh-CN" sz="2400">
                <a:solidFill>
                  <a:srgbClr val="990000"/>
                </a:solidFill>
                <a:ea typeface="宋体" charset="-122"/>
              </a:endParaRPr>
            </a:p>
          </p:txBody>
        </p:sp>
        <p:sp>
          <p:nvSpPr>
            <p:cNvPr id="194573" name="Oval 13"/>
            <p:cNvSpPr>
              <a:spLocks noChangeArrowheads="1"/>
            </p:cNvSpPr>
            <p:nvPr/>
          </p:nvSpPr>
          <p:spPr bwMode="auto">
            <a:xfrm>
              <a:off x="576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45490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08</a:t>
              </a:r>
              <a:endParaRPr lang="en-US" altLang="zh-CN" sz="2400" b="0">
                <a:solidFill>
                  <a:schemeClr val="accent1"/>
                </a:solidFill>
                <a:ea typeface="宋体" charset="-122"/>
              </a:endParaRPr>
            </a:p>
          </p:txBody>
        </p:sp>
        <p:sp>
          <p:nvSpPr>
            <p:cNvPr id="194574" name="Oval 14"/>
            <p:cNvSpPr>
              <a:spLocks noChangeArrowheads="1"/>
            </p:cNvSpPr>
            <p:nvPr/>
          </p:nvSpPr>
          <p:spPr bwMode="auto">
            <a:xfrm>
              <a:off x="2016" y="1440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45490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21</a:t>
              </a:r>
              <a:endParaRPr lang="en-US" altLang="zh-CN" sz="2400" b="0">
                <a:solidFill>
                  <a:schemeClr val="accent1"/>
                </a:solidFill>
                <a:ea typeface="宋体" charset="-122"/>
              </a:endParaRPr>
            </a:p>
          </p:txBody>
        </p:sp>
        <p:sp>
          <p:nvSpPr>
            <p:cNvPr id="194575" name="Oval 15"/>
            <p:cNvSpPr>
              <a:spLocks noChangeArrowheads="1"/>
            </p:cNvSpPr>
            <p:nvPr/>
          </p:nvSpPr>
          <p:spPr bwMode="auto">
            <a:xfrm>
              <a:off x="1248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chemeClr val="bg2"/>
                  </a:solidFill>
                  <a:ea typeface="宋体" charset="-122"/>
                </a:rPr>
                <a:t>25</a:t>
              </a:r>
              <a:endParaRPr lang="en-US" altLang="zh-CN" sz="2400" b="0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94576" name="Oval 16"/>
            <p:cNvSpPr>
              <a:spLocks noChangeArrowheads="1"/>
            </p:cNvSpPr>
            <p:nvPr/>
          </p:nvSpPr>
          <p:spPr bwMode="auto">
            <a:xfrm>
              <a:off x="1776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chemeClr val="bg2"/>
                  </a:solidFill>
                  <a:ea typeface="宋体" charset="-122"/>
                </a:rPr>
                <a:t>49</a:t>
              </a:r>
              <a:endParaRPr lang="en-US" altLang="zh-CN" sz="2400" b="0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94596" name="Rectangle 36"/>
            <p:cNvSpPr>
              <a:spLocks noChangeArrowheads="1"/>
            </p:cNvSpPr>
            <p:nvPr/>
          </p:nvSpPr>
          <p:spPr bwMode="auto">
            <a:xfrm>
              <a:off x="432" y="2736"/>
              <a:ext cx="2064" cy="33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25* 16  21  08</a:t>
              </a:r>
              <a:r>
                <a:rPr lang="en-US" altLang="zh-CN">
                  <a:solidFill>
                    <a:schemeClr val="tx2"/>
                  </a:solidFill>
                  <a:ea typeface="宋体" charset="-122"/>
                </a:rPr>
                <a:t>  </a:t>
              </a:r>
              <a:r>
                <a:rPr lang="en-US" altLang="zh-CN">
                  <a:ea typeface="宋体" charset="-122"/>
                </a:rPr>
                <a:t>25  49</a:t>
              </a:r>
              <a:endParaRPr lang="en-US" altLang="zh-CN" sz="2400" b="0">
                <a:solidFill>
                  <a:schemeClr val="tx2"/>
                </a:solidFill>
                <a:ea typeface="宋体" charset="-122"/>
              </a:endParaRPr>
            </a:p>
          </p:txBody>
        </p:sp>
        <p:sp>
          <p:nvSpPr>
            <p:cNvPr id="48145" name="Line 37"/>
            <p:cNvSpPr>
              <a:spLocks noChangeShapeType="1"/>
            </p:cNvSpPr>
            <p:nvPr/>
          </p:nvSpPr>
          <p:spPr bwMode="auto">
            <a:xfrm>
              <a:off x="816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6" name="Line 38"/>
            <p:cNvSpPr>
              <a:spLocks noChangeShapeType="1"/>
            </p:cNvSpPr>
            <p:nvPr/>
          </p:nvSpPr>
          <p:spPr bwMode="auto">
            <a:xfrm>
              <a:off x="1152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7" name="Line 39"/>
            <p:cNvSpPr>
              <a:spLocks noChangeShapeType="1"/>
            </p:cNvSpPr>
            <p:nvPr/>
          </p:nvSpPr>
          <p:spPr bwMode="auto">
            <a:xfrm>
              <a:off x="1488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8" name="Line 40"/>
            <p:cNvSpPr>
              <a:spLocks noChangeShapeType="1"/>
            </p:cNvSpPr>
            <p:nvPr/>
          </p:nvSpPr>
          <p:spPr bwMode="auto">
            <a:xfrm>
              <a:off x="1824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9" name="Line 41"/>
            <p:cNvSpPr>
              <a:spLocks noChangeShapeType="1"/>
            </p:cNvSpPr>
            <p:nvPr/>
          </p:nvSpPr>
          <p:spPr bwMode="auto">
            <a:xfrm>
              <a:off x="2160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09" name="Text Box 49"/>
            <p:cNvSpPr txBox="1">
              <a:spLocks noChangeArrowheads="1"/>
            </p:cNvSpPr>
            <p:nvPr/>
          </p:nvSpPr>
          <p:spPr bwMode="auto">
            <a:xfrm>
              <a:off x="528" y="3333"/>
              <a:ext cx="1970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dirty="0">
                  <a:ea typeface="仿宋_GB2312" pitchFamily="49" charset="-122"/>
                </a:rPr>
                <a:t>从 </a:t>
              </a:r>
              <a:r>
                <a:rPr lang="en-US" altLang="zh-CN" dirty="0">
                  <a:ea typeface="仿宋_GB2312" pitchFamily="49" charset="-122"/>
                </a:rPr>
                <a:t>1 </a:t>
              </a:r>
              <a:r>
                <a:rPr lang="zh-CN" altLang="en-US" dirty="0">
                  <a:ea typeface="仿宋_GB2312" pitchFamily="49" charset="-122"/>
                </a:rPr>
                <a:t>号到 </a:t>
              </a:r>
              <a:r>
                <a:rPr lang="en-US" altLang="zh-CN" dirty="0">
                  <a:ea typeface="仿宋_GB2312" pitchFamily="49" charset="-122"/>
                </a:rPr>
                <a:t>4 </a:t>
              </a:r>
              <a:r>
                <a:rPr lang="zh-CN" altLang="en-US" dirty="0">
                  <a:ea typeface="仿宋_GB2312" pitchFamily="49" charset="-122"/>
                </a:rPr>
                <a:t>号 重新</a:t>
              </a:r>
            </a:p>
            <a:p>
              <a:pPr>
                <a:defRPr/>
              </a:pPr>
              <a:r>
                <a:rPr lang="zh-CN" altLang="en-US" dirty="0">
                  <a:ea typeface="仿宋_GB2312" pitchFamily="49" charset="-122"/>
                </a:rPr>
                <a:t>调整为最大堆</a:t>
              </a:r>
            </a:p>
          </p:txBody>
        </p:sp>
        <p:sp>
          <p:nvSpPr>
            <p:cNvPr id="48151" name="AutoShape 50"/>
            <p:cNvSpPr>
              <a:spLocks noChangeArrowheads="1"/>
            </p:cNvSpPr>
            <p:nvPr/>
          </p:nvSpPr>
          <p:spPr bwMode="auto">
            <a:xfrm>
              <a:off x="96" y="1488"/>
              <a:ext cx="576" cy="288"/>
            </a:xfrm>
            <a:prstGeom prst="rightArrow">
              <a:avLst>
                <a:gd name="adj1" fmla="val 50000"/>
                <a:gd name="adj2" fmla="val 50000"/>
              </a:avLst>
            </a:prstGeom>
            <a:gradFill rotWithShape="0">
              <a:gsLst>
                <a:gs pos="0">
                  <a:srgbClr val="0000FF"/>
                </a:gs>
                <a:gs pos="100000">
                  <a:srgbClr val="000076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2" name="Line 51"/>
            <p:cNvSpPr>
              <a:spLocks noChangeShapeType="1"/>
            </p:cNvSpPr>
            <p:nvPr/>
          </p:nvSpPr>
          <p:spPr bwMode="auto">
            <a:xfrm flipV="1">
              <a:off x="1296" y="1152"/>
              <a:ext cx="192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3" name="Line 52"/>
            <p:cNvSpPr>
              <a:spLocks noChangeShapeType="1"/>
            </p:cNvSpPr>
            <p:nvPr/>
          </p:nvSpPr>
          <p:spPr bwMode="auto">
            <a:xfrm flipH="1">
              <a:off x="1200" y="1104"/>
              <a:ext cx="192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4" name="Freeform 53"/>
            <p:cNvSpPr>
              <a:spLocks/>
            </p:cNvSpPr>
            <p:nvPr/>
          </p:nvSpPr>
          <p:spPr bwMode="auto">
            <a:xfrm>
              <a:off x="384" y="672"/>
              <a:ext cx="2144" cy="1848"/>
            </a:xfrm>
            <a:custGeom>
              <a:avLst/>
              <a:gdLst>
                <a:gd name="T0" fmla="*/ 896 w 2144"/>
                <a:gd name="T1" fmla="*/ 192 h 1848"/>
                <a:gd name="T2" fmla="*/ 128 w 2144"/>
                <a:gd name="T3" fmla="*/ 1200 h 1848"/>
                <a:gd name="T4" fmla="*/ 128 w 2144"/>
                <a:gd name="T5" fmla="*/ 1680 h 1848"/>
                <a:gd name="T6" fmla="*/ 464 w 2144"/>
                <a:gd name="T7" fmla="*/ 1824 h 1848"/>
                <a:gd name="T8" fmla="*/ 704 w 2144"/>
                <a:gd name="T9" fmla="*/ 1536 h 1848"/>
                <a:gd name="T10" fmla="*/ 800 w 2144"/>
                <a:gd name="T11" fmla="*/ 1344 h 1848"/>
                <a:gd name="T12" fmla="*/ 848 w 2144"/>
                <a:gd name="T13" fmla="*/ 1296 h 1848"/>
                <a:gd name="T14" fmla="*/ 896 w 2144"/>
                <a:gd name="T15" fmla="*/ 1248 h 1848"/>
                <a:gd name="T16" fmla="*/ 992 w 2144"/>
                <a:gd name="T17" fmla="*/ 1200 h 1848"/>
                <a:gd name="T18" fmla="*/ 1280 w 2144"/>
                <a:gd name="T19" fmla="*/ 1152 h 1848"/>
                <a:gd name="T20" fmla="*/ 1712 w 2144"/>
                <a:gd name="T21" fmla="*/ 1248 h 1848"/>
                <a:gd name="T22" fmla="*/ 2000 w 2144"/>
                <a:gd name="T23" fmla="*/ 1200 h 1848"/>
                <a:gd name="T24" fmla="*/ 2144 w 2144"/>
                <a:gd name="T25" fmla="*/ 864 h 1848"/>
                <a:gd name="T26" fmla="*/ 2000 w 2144"/>
                <a:gd name="T27" fmla="*/ 480 h 1848"/>
                <a:gd name="T28" fmla="*/ 1472 w 2144"/>
                <a:gd name="T29" fmla="*/ 96 h 1848"/>
                <a:gd name="T30" fmla="*/ 1088 w 2144"/>
                <a:gd name="T31" fmla="*/ 48 h 1848"/>
                <a:gd name="T32" fmla="*/ 896 w 2144"/>
                <a:gd name="T33" fmla="*/ 192 h 184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44"/>
                <a:gd name="T52" fmla="*/ 0 h 1848"/>
                <a:gd name="T53" fmla="*/ 2144 w 2144"/>
                <a:gd name="T54" fmla="*/ 1848 h 184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44" h="1848">
                  <a:moveTo>
                    <a:pt x="896" y="192"/>
                  </a:moveTo>
                  <a:cubicBezTo>
                    <a:pt x="736" y="384"/>
                    <a:pt x="256" y="952"/>
                    <a:pt x="128" y="1200"/>
                  </a:cubicBezTo>
                  <a:cubicBezTo>
                    <a:pt x="0" y="1448"/>
                    <a:pt x="72" y="1576"/>
                    <a:pt x="128" y="1680"/>
                  </a:cubicBezTo>
                  <a:cubicBezTo>
                    <a:pt x="184" y="1784"/>
                    <a:pt x="368" y="1848"/>
                    <a:pt x="464" y="1824"/>
                  </a:cubicBezTo>
                  <a:cubicBezTo>
                    <a:pt x="560" y="1800"/>
                    <a:pt x="648" y="1616"/>
                    <a:pt x="704" y="1536"/>
                  </a:cubicBezTo>
                  <a:cubicBezTo>
                    <a:pt x="760" y="1456"/>
                    <a:pt x="776" y="1384"/>
                    <a:pt x="800" y="1344"/>
                  </a:cubicBezTo>
                  <a:cubicBezTo>
                    <a:pt x="824" y="1304"/>
                    <a:pt x="832" y="1312"/>
                    <a:pt x="848" y="1296"/>
                  </a:cubicBezTo>
                  <a:cubicBezTo>
                    <a:pt x="864" y="1280"/>
                    <a:pt x="872" y="1264"/>
                    <a:pt x="896" y="1248"/>
                  </a:cubicBezTo>
                  <a:cubicBezTo>
                    <a:pt x="920" y="1232"/>
                    <a:pt x="928" y="1216"/>
                    <a:pt x="992" y="1200"/>
                  </a:cubicBezTo>
                  <a:cubicBezTo>
                    <a:pt x="1056" y="1184"/>
                    <a:pt x="1160" y="1144"/>
                    <a:pt x="1280" y="1152"/>
                  </a:cubicBezTo>
                  <a:cubicBezTo>
                    <a:pt x="1400" y="1160"/>
                    <a:pt x="1592" y="1240"/>
                    <a:pt x="1712" y="1248"/>
                  </a:cubicBezTo>
                  <a:cubicBezTo>
                    <a:pt x="1832" y="1256"/>
                    <a:pt x="1928" y="1264"/>
                    <a:pt x="2000" y="1200"/>
                  </a:cubicBezTo>
                  <a:cubicBezTo>
                    <a:pt x="2072" y="1136"/>
                    <a:pt x="2144" y="984"/>
                    <a:pt x="2144" y="864"/>
                  </a:cubicBezTo>
                  <a:cubicBezTo>
                    <a:pt x="2144" y="744"/>
                    <a:pt x="2112" y="608"/>
                    <a:pt x="2000" y="480"/>
                  </a:cubicBezTo>
                  <a:cubicBezTo>
                    <a:pt x="1888" y="352"/>
                    <a:pt x="1624" y="168"/>
                    <a:pt x="1472" y="96"/>
                  </a:cubicBezTo>
                  <a:cubicBezTo>
                    <a:pt x="1320" y="24"/>
                    <a:pt x="1184" y="32"/>
                    <a:pt x="1088" y="48"/>
                  </a:cubicBezTo>
                  <a:cubicBezTo>
                    <a:pt x="992" y="64"/>
                    <a:pt x="1056" y="0"/>
                    <a:pt x="896" y="192"/>
                  </a:cubicBez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22" name="Text Box 62"/>
            <p:cNvSpPr txBox="1">
              <a:spLocks noChangeArrowheads="1"/>
            </p:cNvSpPr>
            <p:nvPr/>
          </p:nvSpPr>
          <p:spPr bwMode="auto">
            <a:xfrm>
              <a:off x="1392" y="681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1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4623" name="Text Box 63"/>
            <p:cNvSpPr txBox="1">
              <a:spLocks noChangeArrowheads="1"/>
            </p:cNvSpPr>
            <p:nvPr/>
          </p:nvSpPr>
          <p:spPr bwMode="auto">
            <a:xfrm>
              <a:off x="960" y="115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2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4624" name="Text Box 64"/>
            <p:cNvSpPr txBox="1">
              <a:spLocks noChangeArrowheads="1"/>
            </p:cNvSpPr>
            <p:nvPr/>
          </p:nvSpPr>
          <p:spPr bwMode="auto">
            <a:xfrm>
              <a:off x="2292" y="115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3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4625" name="Text Box 65"/>
            <p:cNvSpPr txBox="1">
              <a:spLocks noChangeArrowheads="1"/>
            </p:cNvSpPr>
            <p:nvPr/>
          </p:nvSpPr>
          <p:spPr bwMode="auto">
            <a:xfrm>
              <a:off x="516" y="1737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4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4626" name="Text Box 66"/>
            <p:cNvSpPr txBox="1">
              <a:spLocks noChangeArrowheads="1"/>
            </p:cNvSpPr>
            <p:nvPr/>
          </p:nvSpPr>
          <p:spPr bwMode="auto">
            <a:xfrm>
              <a:off x="1380" y="1737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5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4627" name="Text Box 67"/>
            <p:cNvSpPr txBox="1">
              <a:spLocks noChangeArrowheads="1"/>
            </p:cNvSpPr>
            <p:nvPr/>
          </p:nvSpPr>
          <p:spPr bwMode="auto">
            <a:xfrm>
              <a:off x="1728" y="1737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6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611560" y="4901098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1     2       3       4       5       6</a:t>
            </a:r>
            <a:endParaRPr lang="zh-CN" alt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4810125" y="4876801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1     2       3       4       5       6</a:t>
            </a:r>
            <a:endParaRPr lang="zh-CN" altLang="en-US" sz="2000" dirty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189192"/>
            <a:ext cx="2133600" cy="457200"/>
          </a:xfrm>
        </p:spPr>
        <p:txBody>
          <a:bodyPr/>
          <a:lstStyle/>
          <a:p>
            <a:pPr>
              <a:defRPr/>
            </a:pPr>
            <a:fld id="{BA3B03A0-1925-46E6-B533-7EE19C47F629}" type="slidenum">
              <a:rPr lang="en-US" altLang="zh-CN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195637" name="AutoShape 53"/>
          <p:cNvSpPr>
            <a:spLocks noChangeArrowheads="1"/>
          </p:cNvSpPr>
          <p:nvPr/>
        </p:nvSpPr>
        <p:spPr bwMode="auto">
          <a:xfrm>
            <a:off x="7924800" y="2123604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4038600" y="764704"/>
            <a:ext cx="4475163" cy="5305427"/>
            <a:chOff x="2544" y="632"/>
            <a:chExt cx="2819" cy="3342"/>
          </a:xfrm>
        </p:grpSpPr>
        <p:sp>
          <p:nvSpPr>
            <p:cNvPr id="49185" name="Line 2"/>
            <p:cNvSpPr>
              <a:spLocks noChangeShapeType="1"/>
            </p:cNvSpPr>
            <p:nvPr/>
          </p:nvSpPr>
          <p:spPr bwMode="auto">
            <a:xfrm flipH="1">
              <a:off x="4356" y="1728"/>
              <a:ext cx="144" cy="336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6" name="Line 3"/>
            <p:cNvSpPr>
              <a:spLocks noChangeShapeType="1"/>
            </p:cNvSpPr>
            <p:nvPr/>
          </p:nvSpPr>
          <p:spPr bwMode="auto">
            <a:xfrm>
              <a:off x="4116" y="1152"/>
              <a:ext cx="384" cy="48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7" name="Line 4"/>
            <p:cNvSpPr>
              <a:spLocks noChangeShapeType="1"/>
            </p:cNvSpPr>
            <p:nvPr/>
          </p:nvSpPr>
          <p:spPr bwMode="auto">
            <a:xfrm>
              <a:off x="3684" y="1728"/>
              <a:ext cx="96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8" name="Line 5"/>
            <p:cNvSpPr>
              <a:spLocks noChangeShapeType="1"/>
            </p:cNvSpPr>
            <p:nvPr/>
          </p:nvSpPr>
          <p:spPr bwMode="auto">
            <a:xfrm flipH="1">
              <a:off x="3204" y="1152"/>
              <a:ext cx="768" cy="96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9" name="AutoShape 23"/>
            <p:cNvSpPr>
              <a:spLocks noChangeArrowheads="1"/>
            </p:cNvSpPr>
            <p:nvPr/>
          </p:nvSpPr>
          <p:spPr bwMode="auto">
            <a:xfrm>
              <a:off x="2544" y="1488"/>
              <a:ext cx="576" cy="288"/>
            </a:xfrm>
            <a:prstGeom prst="rightArrow">
              <a:avLst>
                <a:gd name="adj1" fmla="val 50000"/>
                <a:gd name="adj2" fmla="val 50000"/>
              </a:avLst>
            </a:prstGeom>
            <a:gradFill rotWithShape="0">
              <a:gsLst>
                <a:gs pos="0">
                  <a:srgbClr val="0000FF"/>
                </a:gs>
                <a:gs pos="100000">
                  <a:srgbClr val="000076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08" name="Oval 24"/>
            <p:cNvSpPr>
              <a:spLocks noChangeArrowheads="1"/>
            </p:cNvSpPr>
            <p:nvPr/>
          </p:nvSpPr>
          <p:spPr bwMode="auto">
            <a:xfrm>
              <a:off x="3876" y="91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CCECFF"/>
                </a:gs>
                <a:gs pos="100000">
                  <a:srgbClr val="CCECFF">
                    <a:gamma/>
                    <a:tint val="51373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990000"/>
                  </a:solidFill>
                  <a:ea typeface="宋体" charset="-122"/>
                </a:rPr>
                <a:t>08</a:t>
              </a:r>
              <a:endParaRPr lang="en-US" altLang="zh-CN" sz="2400" b="0" dirty="0">
                <a:solidFill>
                  <a:srgbClr val="CCECFF"/>
                </a:solidFill>
                <a:ea typeface="宋体" charset="-122"/>
              </a:endParaRPr>
            </a:p>
          </p:txBody>
        </p:sp>
        <p:sp>
          <p:nvSpPr>
            <p:cNvPr id="195609" name="Oval 25"/>
            <p:cNvSpPr>
              <a:spLocks noChangeArrowheads="1"/>
            </p:cNvSpPr>
            <p:nvPr/>
          </p:nvSpPr>
          <p:spPr bwMode="auto">
            <a:xfrm>
              <a:off x="3444" y="1440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51373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16</a:t>
              </a:r>
              <a:endParaRPr lang="en-US" altLang="zh-CN" sz="2400" b="0">
                <a:solidFill>
                  <a:schemeClr val="accent1"/>
                </a:solidFill>
                <a:ea typeface="宋体" charset="-122"/>
              </a:endParaRPr>
            </a:p>
          </p:txBody>
        </p:sp>
        <p:sp>
          <p:nvSpPr>
            <p:cNvPr id="195610" name="Oval 26"/>
            <p:cNvSpPr>
              <a:spLocks noChangeArrowheads="1"/>
            </p:cNvSpPr>
            <p:nvPr/>
          </p:nvSpPr>
          <p:spPr bwMode="auto">
            <a:xfrm>
              <a:off x="2964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chemeClr val="bg2"/>
                  </a:solidFill>
                  <a:ea typeface="宋体" charset="-122"/>
                </a:rPr>
                <a:t>25*</a:t>
              </a:r>
              <a:endParaRPr lang="en-US" altLang="zh-CN" b="0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95611" name="Oval 27"/>
            <p:cNvSpPr>
              <a:spLocks noChangeArrowheads="1"/>
            </p:cNvSpPr>
            <p:nvPr/>
          </p:nvSpPr>
          <p:spPr bwMode="auto">
            <a:xfrm>
              <a:off x="3636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chemeClr val="bg2"/>
                  </a:solidFill>
                  <a:ea typeface="宋体" charset="-122"/>
                </a:rPr>
                <a:t>25</a:t>
              </a:r>
              <a:endParaRPr lang="en-US" altLang="zh-CN" sz="2400" b="0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95612" name="Oval 28"/>
            <p:cNvSpPr>
              <a:spLocks noChangeArrowheads="1"/>
            </p:cNvSpPr>
            <p:nvPr/>
          </p:nvSpPr>
          <p:spPr bwMode="auto">
            <a:xfrm>
              <a:off x="4356" y="14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00FFFF"/>
                </a:gs>
                <a:gs pos="100000">
                  <a:srgbClr val="00FFFF">
                    <a:gamma/>
                    <a:tint val="51373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chemeClr val="bg2"/>
                  </a:solidFill>
                  <a:ea typeface="宋体" charset="-122"/>
                </a:rPr>
                <a:t>21</a:t>
              </a:r>
              <a:endParaRPr lang="en-US" altLang="zh-CN" sz="2400" b="0">
                <a:solidFill>
                  <a:srgbClr val="00FFFF"/>
                </a:solidFill>
                <a:ea typeface="宋体" charset="-122"/>
              </a:endParaRPr>
            </a:p>
          </p:txBody>
        </p:sp>
        <p:sp>
          <p:nvSpPr>
            <p:cNvPr id="195613" name="Oval 29"/>
            <p:cNvSpPr>
              <a:spLocks noChangeArrowheads="1"/>
            </p:cNvSpPr>
            <p:nvPr/>
          </p:nvSpPr>
          <p:spPr bwMode="auto">
            <a:xfrm>
              <a:off x="4164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chemeClr val="bg2"/>
                  </a:solidFill>
                  <a:ea typeface="宋体" charset="-122"/>
                </a:rPr>
                <a:t>49</a:t>
              </a:r>
              <a:endParaRPr lang="en-US" altLang="zh-CN" sz="2400" b="0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95626" name="Rectangle 42"/>
            <p:cNvSpPr>
              <a:spLocks noChangeArrowheads="1"/>
            </p:cNvSpPr>
            <p:nvPr/>
          </p:nvSpPr>
          <p:spPr bwMode="auto">
            <a:xfrm>
              <a:off x="3216" y="2736"/>
              <a:ext cx="2064" cy="33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08  16</a:t>
              </a:r>
              <a:r>
                <a:rPr lang="en-US" altLang="zh-CN">
                  <a:solidFill>
                    <a:schemeClr val="tx2"/>
                  </a:solidFill>
                  <a:ea typeface="宋体" charset="-122"/>
                </a:rPr>
                <a:t>  </a:t>
              </a:r>
              <a:r>
                <a:rPr lang="en-US" altLang="zh-CN">
                  <a:ea typeface="宋体" charset="-122"/>
                </a:rPr>
                <a:t>21  25* 25  49</a:t>
              </a:r>
              <a:endParaRPr lang="en-US" altLang="zh-CN" sz="2400" b="0">
                <a:solidFill>
                  <a:schemeClr val="tx2"/>
                </a:solidFill>
                <a:ea typeface="宋体" charset="-122"/>
              </a:endParaRPr>
            </a:p>
          </p:txBody>
        </p:sp>
        <p:sp>
          <p:nvSpPr>
            <p:cNvPr id="49197" name="Line 43"/>
            <p:cNvSpPr>
              <a:spLocks noChangeShapeType="1"/>
            </p:cNvSpPr>
            <p:nvPr/>
          </p:nvSpPr>
          <p:spPr bwMode="auto">
            <a:xfrm>
              <a:off x="3552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8" name="Line 44"/>
            <p:cNvSpPr>
              <a:spLocks noChangeShapeType="1"/>
            </p:cNvSpPr>
            <p:nvPr/>
          </p:nvSpPr>
          <p:spPr bwMode="auto">
            <a:xfrm>
              <a:off x="3888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9" name="Line 45"/>
            <p:cNvSpPr>
              <a:spLocks noChangeShapeType="1"/>
            </p:cNvSpPr>
            <p:nvPr/>
          </p:nvSpPr>
          <p:spPr bwMode="auto">
            <a:xfrm>
              <a:off x="4224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0" name="Line 46"/>
            <p:cNvSpPr>
              <a:spLocks noChangeShapeType="1"/>
            </p:cNvSpPr>
            <p:nvPr/>
          </p:nvSpPr>
          <p:spPr bwMode="auto">
            <a:xfrm>
              <a:off x="4608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1" name="Line 47"/>
            <p:cNvSpPr>
              <a:spLocks noChangeShapeType="1"/>
            </p:cNvSpPr>
            <p:nvPr/>
          </p:nvSpPr>
          <p:spPr bwMode="auto">
            <a:xfrm>
              <a:off x="4944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32" name="Text Box 48"/>
            <p:cNvSpPr txBox="1">
              <a:spLocks noChangeArrowheads="1"/>
            </p:cNvSpPr>
            <p:nvPr/>
          </p:nvSpPr>
          <p:spPr bwMode="auto">
            <a:xfrm>
              <a:off x="3168" y="3378"/>
              <a:ext cx="2195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dirty="0">
                  <a:ea typeface="仿宋_GB2312" pitchFamily="49" charset="-122"/>
                </a:rPr>
                <a:t>交换 </a:t>
              </a:r>
              <a:r>
                <a:rPr lang="en-US" altLang="en-US" dirty="0">
                  <a:ea typeface="仿宋_GB2312" pitchFamily="49" charset="-122"/>
                </a:rPr>
                <a:t>1 </a:t>
              </a:r>
              <a:r>
                <a:rPr lang="zh-CN" altLang="en-US" dirty="0">
                  <a:ea typeface="仿宋_GB2312" pitchFamily="49" charset="-122"/>
                </a:rPr>
                <a:t>号与 </a:t>
              </a:r>
              <a:r>
                <a:rPr lang="en-US" altLang="zh-CN" dirty="0">
                  <a:ea typeface="仿宋_GB2312" pitchFamily="49" charset="-122"/>
                </a:rPr>
                <a:t>3 </a:t>
              </a:r>
              <a:r>
                <a:rPr lang="zh-CN" altLang="en-US" dirty="0">
                  <a:ea typeface="仿宋_GB2312" pitchFamily="49" charset="-122"/>
                </a:rPr>
                <a:t>号对象</a:t>
              </a:r>
              <a:r>
                <a:rPr lang="en-US" altLang="zh-CN" dirty="0">
                  <a:ea typeface="仿宋_GB2312" pitchFamily="49" charset="-122"/>
                </a:rPr>
                <a:t>,</a:t>
              </a:r>
            </a:p>
            <a:p>
              <a:pPr>
                <a:defRPr/>
              </a:pPr>
              <a:r>
                <a:rPr lang="en-US" altLang="zh-CN" dirty="0">
                  <a:ea typeface="仿宋_GB2312" pitchFamily="49" charset="-122"/>
                </a:rPr>
                <a:t>3 </a:t>
              </a:r>
              <a:r>
                <a:rPr lang="zh-CN" altLang="en-US" dirty="0">
                  <a:ea typeface="仿宋_GB2312" pitchFamily="49" charset="-122"/>
                </a:rPr>
                <a:t>号对象就位</a:t>
              </a:r>
              <a:endParaRPr lang="zh-CN" altLang="en-US" sz="2400" b="0" dirty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49203" name="Freeform 55"/>
            <p:cNvSpPr>
              <a:spLocks/>
            </p:cNvSpPr>
            <p:nvPr/>
          </p:nvSpPr>
          <p:spPr bwMode="auto">
            <a:xfrm>
              <a:off x="3140" y="632"/>
              <a:ext cx="1248" cy="1400"/>
            </a:xfrm>
            <a:custGeom>
              <a:avLst/>
              <a:gdLst>
                <a:gd name="T0" fmla="*/ 544 w 1248"/>
                <a:gd name="T1" fmla="*/ 280 h 1400"/>
                <a:gd name="T2" fmla="*/ 64 w 1248"/>
                <a:gd name="T3" fmla="*/ 856 h 1400"/>
                <a:gd name="T4" fmla="*/ 160 w 1248"/>
                <a:gd name="T5" fmla="*/ 1192 h 1400"/>
                <a:gd name="T6" fmla="*/ 544 w 1248"/>
                <a:gd name="T7" fmla="*/ 1336 h 1400"/>
                <a:gd name="T8" fmla="*/ 976 w 1248"/>
                <a:gd name="T9" fmla="*/ 808 h 1400"/>
                <a:gd name="T10" fmla="*/ 1216 w 1248"/>
                <a:gd name="T11" fmla="*/ 424 h 1400"/>
                <a:gd name="T12" fmla="*/ 1168 w 1248"/>
                <a:gd name="T13" fmla="*/ 136 h 1400"/>
                <a:gd name="T14" fmla="*/ 976 w 1248"/>
                <a:gd name="T15" fmla="*/ 40 h 1400"/>
                <a:gd name="T16" fmla="*/ 784 w 1248"/>
                <a:gd name="T17" fmla="*/ 40 h 1400"/>
                <a:gd name="T18" fmla="*/ 544 w 1248"/>
                <a:gd name="T19" fmla="*/ 280 h 14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48"/>
                <a:gd name="T31" fmla="*/ 0 h 1400"/>
                <a:gd name="T32" fmla="*/ 1248 w 1248"/>
                <a:gd name="T33" fmla="*/ 1400 h 14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48" h="1400">
                  <a:moveTo>
                    <a:pt x="544" y="280"/>
                  </a:moveTo>
                  <a:cubicBezTo>
                    <a:pt x="424" y="416"/>
                    <a:pt x="128" y="704"/>
                    <a:pt x="64" y="856"/>
                  </a:cubicBezTo>
                  <a:cubicBezTo>
                    <a:pt x="0" y="1008"/>
                    <a:pt x="80" y="1112"/>
                    <a:pt x="160" y="1192"/>
                  </a:cubicBezTo>
                  <a:cubicBezTo>
                    <a:pt x="240" y="1272"/>
                    <a:pt x="408" y="1400"/>
                    <a:pt x="544" y="1336"/>
                  </a:cubicBezTo>
                  <a:cubicBezTo>
                    <a:pt x="680" y="1272"/>
                    <a:pt x="864" y="960"/>
                    <a:pt x="976" y="808"/>
                  </a:cubicBezTo>
                  <a:cubicBezTo>
                    <a:pt x="1088" y="656"/>
                    <a:pt x="1184" y="536"/>
                    <a:pt x="1216" y="424"/>
                  </a:cubicBezTo>
                  <a:cubicBezTo>
                    <a:pt x="1248" y="312"/>
                    <a:pt x="1208" y="200"/>
                    <a:pt x="1168" y="136"/>
                  </a:cubicBezTo>
                  <a:cubicBezTo>
                    <a:pt x="1128" y="72"/>
                    <a:pt x="1040" y="56"/>
                    <a:pt x="976" y="40"/>
                  </a:cubicBezTo>
                  <a:cubicBezTo>
                    <a:pt x="912" y="24"/>
                    <a:pt x="856" y="0"/>
                    <a:pt x="784" y="40"/>
                  </a:cubicBezTo>
                  <a:cubicBezTo>
                    <a:pt x="712" y="80"/>
                    <a:pt x="664" y="144"/>
                    <a:pt x="544" y="280"/>
                  </a:cubicBez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40" name="Text Box 56"/>
            <p:cNvSpPr txBox="1">
              <a:spLocks noChangeArrowheads="1"/>
            </p:cNvSpPr>
            <p:nvPr/>
          </p:nvSpPr>
          <p:spPr bwMode="auto">
            <a:xfrm>
              <a:off x="3804" y="681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1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5641" name="Text Box 57"/>
            <p:cNvSpPr txBox="1">
              <a:spLocks noChangeArrowheads="1"/>
            </p:cNvSpPr>
            <p:nvPr/>
          </p:nvSpPr>
          <p:spPr bwMode="auto">
            <a:xfrm>
              <a:off x="3372" y="115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2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5642" name="Text Box 58"/>
            <p:cNvSpPr txBox="1">
              <a:spLocks noChangeArrowheads="1"/>
            </p:cNvSpPr>
            <p:nvPr/>
          </p:nvSpPr>
          <p:spPr bwMode="auto">
            <a:xfrm>
              <a:off x="4704" y="115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3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5643" name="Text Box 59"/>
            <p:cNvSpPr txBox="1">
              <a:spLocks noChangeArrowheads="1"/>
            </p:cNvSpPr>
            <p:nvPr/>
          </p:nvSpPr>
          <p:spPr bwMode="auto">
            <a:xfrm>
              <a:off x="2928" y="1737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4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5644" name="Text Box 60"/>
            <p:cNvSpPr txBox="1">
              <a:spLocks noChangeArrowheads="1"/>
            </p:cNvSpPr>
            <p:nvPr/>
          </p:nvSpPr>
          <p:spPr bwMode="auto">
            <a:xfrm>
              <a:off x="3792" y="1737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5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5645" name="Text Box 61"/>
            <p:cNvSpPr txBox="1">
              <a:spLocks noChangeArrowheads="1"/>
            </p:cNvSpPr>
            <p:nvPr/>
          </p:nvSpPr>
          <p:spPr bwMode="auto">
            <a:xfrm>
              <a:off x="4140" y="1737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6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</p:grpSp>
      <p:grpSp>
        <p:nvGrpSpPr>
          <p:cNvPr id="3" name="Group 68"/>
          <p:cNvGrpSpPr>
            <a:grpSpLocks/>
          </p:cNvGrpSpPr>
          <p:nvPr/>
        </p:nvGrpSpPr>
        <p:grpSpPr bwMode="auto">
          <a:xfrm>
            <a:off x="228600" y="790104"/>
            <a:ext cx="3886200" cy="5280027"/>
            <a:chOff x="144" y="648"/>
            <a:chExt cx="2448" cy="3326"/>
          </a:xfrm>
        </p:grpSpPr>
        <p:sp>
          <p:nvSpPr>
            <p:cNvPr id="49158" name="Line 6"/>
            <p:cNvSpPr>
              <a:spLocks noChangeShapeType="1"/>
            </p:cNvSpPr>
            <p:nvPr/>
          </p:nvSpPr>
          <p:spPr bwMode="auto">
            <a:xfrm flipH="1">
              <a:off x="1968" y="1728"/>
              <a:ext cx="144" cy="336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59" name="Line 7"/>
            <p:cNvSpPr>
              <a:spLocks noChangeShapeType="1"/>
            </p:cNvSpPr>
            <p:nvPr/>
          </p:nvSpPr>
          <p:spPr bwMode="auto">
            <a:xfrm>
              <a:off x="1296" y="1728"/>
              <a:ext cx="96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0" name="Line 8"/>
            <p:cNvSpPr>
              <a:spLocks noChangeShapeType="1"/>
            </p:cNvSpPr>
            <p:nvPr/>
          </p:nvSpPr>
          <p:spPr bwMode="auto">
            <a:xfrm>
              <a:off x="1824" y="1152"/>
              <a:ext cx="384" cy="48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1" name="Line 9"/>
            <p:cNvSpPr>
              <a:spLocks noChangeShapeType="1"/>
            </p:cNvSpPr>
            <p:nvPr/>
          </p:nvSpPr>
          <p:spPr bwMode="auto">
            <a:xfrm flipH="1">
              <a:off x="816" y="1152"/>
              <a:ext cx="768" cy="96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95" name="Oval 11"/>
            <p:cNvSpPr>
              <a:spLocks noChangeArrowheads="1"/>
            </p:cNvSpPr>
            <p:nvPr/>
          </p:nvSpPr>
          <p:spPr bwMode="auto">
            <a:xfrm>
              <a:off x="1536" y="9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51373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990000"/>
                  </a:solidFill>
                  <a:ea typeface="宋体" charset="-122"/>
                </a:rPr>
                <a:t>21</a:t>
              </a:r>
              <a:endParaRPr lang="en-US" altLang="zh-CN" sz="2400" b="0" dirty="0">
                <a:solidFill>
                  <a:schemeClr val="accent1"/>
                </a:solidFill>
                <a:ea typeface="宋体" charset="-122"/>
              </a:endParaRPr>
            </a:p>
          </p:txBody>
        </p:sp>
        <p:sp>
          <p:nvSpPr>
            <p:cNvPr id="195596" name="Oval 12"/>
            <p:cNvSpPr>
              <a:spLocks noChangeArrowheads="1"/>
            </p:cNvSpPr>
            <p:nvPr/>
          </p:nvSpPr>
          <p:spPr bwMode="auto">
            <a:xfrm>
              <a:off x="1056" y="1440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51373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16</a:t>
              </a:r>
              <a:endParaRPr lang="en-US" altLang="zh-CN" sz="2400">
                <a:solidFill>
                  <a:srgbClr val="990000"/>
                </a:solidFill>
                <a:ea typeface="宋体" charset="-122"/>
              </a:endParaRPr>
            </a:p>
          </p:txBody>
        </p:sp>
        <p:sp>
          <p:nvSpPr>
            <p:cNvPr id="195597" name="Oval 13"/>
            <p:cNvSpPr>
              <a:spLocks noChangeArrowheads="1"/>
            </p:cNvSpPr>
            <p:nvPr/>
          </p:nvSpPr>
          <p:spPr bwMode="auto">
            <a:xfrm>
              <a:off x="576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chemeClr val="bg2"/>
                  </a:solidFill>
                  <a:ea typeface="宋体" charset="-122"/>
                </a:rPr>
                <a:t>25*</a:t>
              </a:r>
              <a:endParaRPr lang="en-US" altLang="zh-CN" sz="2400" b="0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95598" name="Oval 14"/>
            <p:cNvSpPr>
              <a:spLocks noChangeArrowheads="1"/>
            </p:cNvSpPr>
            <p:nvPr/>
          </p:nvSpPr>
          <p:spPr bwMode="auto">
            <a:xfrm>
              <a:off x="2016" y="1440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51373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08</a:t>
              </a:r>
              <a:endParaRPr lang="en-US" altLang="zh-CN" sz="2400" b="0">
                <a:solidFill>
                  <a:schemeClr val="accent1"/>
                </a:solidFill>
                <a:ea typeface="宋体" charset="-122"/>
              </a:endParaRPr>
            </a:p>
          </p:txBody>
        </p:sp>
        <p:sp>
          <p:nvSpPr>
            <p:cNvPr id="195599" name="Oval 15"/>
            <p:cNvSpPr>
              <a:spLocks noChangeArrowheads="1"/>
            </p:cNvSpPr>
            <p:nvPr/>
          </p:nvSpPr>
          <p:spPr bwMode="auto">
            <a:xfrm>
              <a:off x="1248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chemeClr val="bg2"/>
                  </a:solidFill>
                  <a:ea typeface="宋体" charset="-122"/>
                </a:rPr>
                <a:t>25</a:t>
              </a:r>
              <a:endParaRPr lang="en-US" altLang="zh-CN" sz="2400" b="0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95600" name="Oval 16"/>
            <p:cNvSpPr>
              <a:spLocks noChangeArrowheads="1"/>
            </p:cNvSpPr>
            <p:nvPr/>
          </p:nvSpPr>
          <p:spPr bwMode="auto">
            <a:xfrm>
              <a:off x="1776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chemeClr val="bg2"/>
                  </a:solidFill>
                  <a:ea typeface="宋体" charset="-122"/>
                </a:rPr>
                <a:t>49</a:t>
              </a:r>
              <a:endParaRPr lang="en-US" altLang="zh-CN" sz="2400" b="0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95620" name="Rectangle 36"/>
            <p:cNvSpPr>
              <a:spLocks noChangeArrowheads="1"/>
            </p:cNvSpPr>
            <p:nvPr/>
          </p:nvSpPr>
          <p:spPr bwMode="auto">
            <a:xfrm>
              <a:off x="432" y="2736"/>
              <a:ext cx="2064" cy="33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21  16  08</a:t>
              </a:r>
              <a:r>
                <a:rPr lang="en-US" altLang="zh-CN">
                  <a:solidFill>
                    <a:schemeClr val="tx2"/>
                  </a:solidFill>
                  <a:ea typeface="宋体" charset="-122"/>
                </a:rPr>
                <a:t>  </a:t>
              </a:r>
              <a:r>
                <a:rPr lang="en-US" altLang="zh-CN">
                  <a:ea typeface="宋体" charset="-122"/>
                </a:rPr>
                <a:t>25* 25  49</a:t>
              </a:r>
              <a:endParaRPr lang="en-US" altLang="zh-CN" sz="2400" b="0">
                <a:solidFill>
                  <a:schemeClr val="tx2"/>
                </a:solidFill>
                <a:ea typeface="宋体" charset="-122"/>
              </a:endParaRPr>
            </a:p>
          </p:txBody>
        </p:sp>
        <p:sp>
          <p:nvSpPr>
            <p:cNvPr id="49169" name="Line 37"/>
            <p:cNvSpPr>
              <a:spLocks noChangeShapeType="1"/>
            </p:cNvSpPr>
            <p:nvPr/>
          </p:nvSpPr>
          <p:spPr bwMode="auto">
            <a:xfrm>
              <a:off x="768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0" name="Line 38"/>
            <p:cNvSpPr>
              <a:spLocks noChangeShapeType="1"/>
            </p:cNvSpPr>
            <p:nvPr/>
          </p:nvSpPr>
          <p:spPr bwMode="auto">
            <a:xfrm>
              <a:off x="1104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1" name="Line 39"/>
            <p:cNvSpPr>
              <a:spLocks noChangeShapeType="1"/>
            </p:cNvSpPr>
            <p:nvPr/>
          </p:nvSpPr>
          <p:spPr bwMode="auto">
            <a:xfrm>
              <a:off x="1440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2" name="Line 40"/>
            <p:cNvSpPr>
              <a:spLocks noChangeShapeType="1"/>
            </p:cNvSpPr>
            <p:nvPr/>
          </p:nvSpPr>
          <p:spPr bwMode="auto">
            <a:xfrm>
              <a:off x="1824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3" name="Line 41"/>
            <p:cNvSpPr>
              <a:spLocks noChangeShapeType="1"/>
            </p:cNvSpPr>
            <p:nvPr/>
          </p:nvSpPr>
          <p:spPr bwMode="auto">
            <a:xfrm>
              <a:off x="2160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33" name="Text Box 49"/>
            <p:cNvSpPr txBox="1">
              <a:spLocks noChangeArrowheads="1"/>
            </p:cNvSpPr>
            <p:nvPr/>
          </p:nvSpPr>
          <p:spPr bwMode="auto">
            <a:xfrm>
              <a:off x="528" y="3378"/>
              <a:ext cx="1970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dirty="0">
                  <a:ea typeface="仿宋_GB2312" pitchFamily="49" charset="-122"/>
                </a:rPr>
                <a:t>从 </a:t>
              </a:r>
              <a:r>
                <a:rPr lang="en-US" altLang="zh-CN" dirty="0">
                  <a:ea typeface="仿宋_GB2312" pitchFamily="49" charset="-122"/>
                </a:rPr>
                <a:t>1 </a:t>
              </a:r>
              <a:r>
                <a:rPr lang="zh-CN" altLang="en-US" dirty="0">
                  <a:ea typeface="仿宋_GB2312" pitchFamily="49" charset="-122"/>
                </a:rPr>
                <a:t>号到 </a:t>
              </a:r>
              <a:r>
                <a:rPr lang="en-US" altLang="zh-CN" dirty="0">
                  <a:ea typeface="仿宋_GB2312" pitchFamily="49" charset="-122"/>
                </a:rPr>
                <a:t>3 </a:t>
              </a:r>
              <a:r>
                <a:rPr lang="zh-CN" altLang="en-US" dirty="0">
                  <a:ea typeface="仿宋_GB2312" pitchFamily="49" charset="-122"/>
                </a:rPr>
                <a:t>号 重新</a:t>
              </a:r>
            </a:p>
            <a:p>
              <a:pPr>
                <a:defRPr/>
              </a:pPr>
              <a:r>
                <a:rPr lang="zh-CN" altLang="en-US" dirty="0">
                  <a:ea typeface="仿宋_GB2312" pitchFamily="49" charset="-122"/>
                </a:rPr>
                <a:t>调整为最大堆</a:t>
              </a:r>
            </a:p>
          </p:txBody>
        </p:sp>
        <p:sp>
          <p:nvSpPr>
            <p:cNvPr id="49175" name="AutoShape 50"/>
            <p:cNvSpPr>
              <a:spLocks noChangeArrowheads="1"/>
            </p:cNvSpPr>
            <p:nvPr/>
          </p:nvSpPr>
          <p:spPr bwMode="auto">
            <a:xfrm>
              <a:off x="144" y="1488"/>
              <a:ext cx="576" cy="288"/>
            </a:xfrm>
            <a:prstGeom prst="rightArrow">
              <a:avLst>
                <a:gd name="adj1" fmla="val 50000"/>
                <a:gd name="adj2" fmla="val 50000"/>
              </a:avLst>
            </a:prstGeom>
            <a:gradFill rotWithShape="0">
              <a:gsLst>
                <a:gs pos="0">
                  <a:srgbClr val="0000FF"/>
                </a:gs>
                <a:gs pos="100000">
                  <a:srgbClr val="000076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6" name="Line 51"/>
            <p:cNvSpPr>
              <a:spLocks noChangeShapeType="1"/>
            </p:cNvSpPr>
            <p:nvPr/>
          </p:nvSpPr>
          <p:spPr bwMode="auto">
            <a:xfrm flipH="1" flipV="1">
              <a:off x="1968" y="1152"/>
              <a:ext cx="14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7" name="Line 52"/>
            <p:cNvSpPr>
              <a:spLocks noChangeShapeType="1"/>
            </p:cNvSpPr>
            <p:nvPr/>
          </p:nvSpPr>
          <p:spPr bwMode="auto">
            <a:xfrm>
              <a:off x="2064" y="1104"/>
              <a:ext cx="144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8" name="Freeform 54"/>
            <p:cNvSpPr>
              <a:spLocks/>
            </p:cNvSpPr>
            <p:nvPr/>
          </p:nvSpPr>
          <p:spPr bwMode="auto">
            <a:xfrm>
              <a:off x="840" y="648"/>
              <a:ext cx="1752" cy="1288"/>
            </a:xfrm>
            <a:custGeom>
              <a:avLst/>
              <a:gdLst>
                <a:gd name="T0" fmla="*/ 496 w 1752"/>
                <a:gd name="T1" fmla="*/ 216 h 1288"/>
                <a:gd name="T2" fmla="*/ 64 w 1752"/>
                <a:gd name="T3" fmla="*/ 744 h 1288"/>
                <a:gd name="T4" fmla="*/ 112 w 1752"/>
                <a:gd name="T5" fmla="*/ 1128 h 1288"/>
                <a:gd name="T6" fmla="*/ 352 w 1752"/>
                <a:gd name="T7" fmla="*/ 1272 h 1288"/>
                <a:gd name="T8" fmla="*/ 1504 w 1752"/>
                <a:gd name="T9" fmla="*/ 1224 h 1288"/>
                <a:gd name="T10" fmla="*/ 1744 w 1752"/>
                <a:gd name="T11" fmla="*/ 936 h 1288"/>
                <a:gd name="T12" fmla="*/ 1456 w 1752"/>
                <a:gd name="T13" fmla="*/ 408 h 1288"/>
                <a:gd name="T14" fmla="*/ 1024 w 1752"/>
                <a:gd name="T15" fmla="*/ 72 h 1288"/>
                <a:gd name="T16" fmla="*/ 736 w 1752"/>
                <a:gd name="T17" fmla="*/ 24 h 1288"/>
                <a:gd name="T18" fmla="*/ 496 w 1752"/>
                <a:gd name="T19" fmla="*/ 216 h 12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52"/>
                <a:gd name="T31" fmla="*/ 0 h 1288"/>
                <a:gd name="T32" fmla="*/ 1752 w 1752"/>
                <a:gd name="T33" fmla="*/ 1288 h 128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52" h="1288">
                  <a:moveTo>
                    <a:pt x="496" y="216"/>
                  </a:moveTo>
                  <a:cubicBezTo>
                    <a:pt x="384" y="336"/>
                    <a:pt x="128" y="592"/>
                    <a:pt x="64" y="744"/>
                  </a:cubicBezTo>
                  <a:cubicBezTo>
                    <a:pt x="0" y="896"/>
                    <a:pt x="64" y="1040"/>
                    <a:pt x="112" y="1128"/>
                  </a:cubicBezTo>
                  <a:cubicBezTo>
                    <a:pt x="160" y="1216"/>
                    <a:pt x="120" y="1256"/>
                    <a:pt x="352" y="1272"/>
                  </a:cubicBezTo>
                  <a:cubicBezTo>
                    <a:pt x="584" y="1288"/>
                    <a:pt x="1272" y="1280"/>
                    <a:pt x="1504" y="1224"/>
                  </a:cubicBezTo>
                  <a:cubicBezTo>
                    <a:pt x="1736" y="1168"/>
                    <a:pt x="1752" y="1072"/>
                    <a:pt x="1744" y="936"/>
                  </a:cubicBezTo>
                  <a:cubicBezTo>
                    <a:pt x="1736" y="800"/>
                    <a:pt x="1576" y="552"/>
                    <a:pt x="1456" y="408"/>
                  </a:cubicBezTo>
                  <a:cubicBezTo>
                    <a:pt x="1336" y="264"/>
                    <a:pt x="1144" y="136"/>
                    <a:pt x="1024" y="72"/>
                  </a:cubicBezTo>
                  <a:cubicBezTo>
                    <a:pt x="904" y="8"/>
                    <a:pt x="824" y="0"/>
                    <a:pt x="736" y="24"/>
                  </a:cubicBezTo>
                  <a:cubicBezTo>
                    <a:pt x="648" y="48"/>
                    <a:pt x="608" y="96"/>
                    <a:pt x="496" y="216"/>
                  </a:cubicBez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46" name="Text Box 62"/>
            <p:cNvSpPr txBox="1">
              <a:spLocks noChangeArrowheads="1"/>
            </p:cNvSpPr>
            <p:nvPr/>
          </p:nvSpPr>
          <p:spPr bwMode="auto">
            <a:xfrm>
              <a:off x="1416" y="729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1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5647" name="Text Box 63"/>
            <p:cNvSpPr txBox="1">
              <a:spLocks noChangeArrowheads="1"/>
            </p:cNvSpPr>
            <p:nvPr/>
          </p:nvSpPr>
          <p:spPr bwMode="auto">
            <a:xfrm>
              <a:off x="984" y="120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2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5648" name="Text Box 64"/>
            <p:cNvSpPr txBox="1">
              <a:spLocks noChangeArrowheads="1"/>
            </p:cNvSpPr>
            <p:nvPr/>
          </p:nvSpPr>
          <p:spPr bwMode="auto">
            <a:xfrm>
              <a:off x="2316" y="120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3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5649" name="Text Box 65"/>
            <p:cNvSpPr txBox="1">
              <a:spLocks noChangeArrowheads="1"/>
            </p:cNvSpPr>
            <p:nvPr/>
          </p:nvSpPr>
          <p:spPr bwMode="auto">
            <a:xfrm>
              <a:off x="540" y="1785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4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5650" name="Text Box 66"/>
            <p:cNvSpPr txBox="1">
              <a:spLocks noChangeArrowheads="1"/>
            </p:cNvSpPr>
            <p:nvPr/>
          </p:nvSpPr>
          <p:spPr bwMode="auto">
            <a:xfrm>
              <a:off x="1404" y="1785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5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5651" name="Text Box 67"/>
            <p:cNvSpPr txBox="1">
              <a:spLocks noChangeArrowheads="1"/>
            </p:cNvSpPr>
            <p:nvPr/>
          </p:nvSpPr>
          <p:spPr bwMode="auto">
            <a:xfrm>
              <a:off x="1752" y="1785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6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561454" y="4642653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1     2       3       4       5       6</a:t>
            </a:r>
            <a:endParaRPr lang="zh-CN" alt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5086350" y="4638205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1     2       3       4       5       6</a:t>
            </a:r>
            <a:endParaRPr lang="zh-CN" altLang="en-US" sz="2000" dirty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A1E81-33AC-453A-B1F7-7944C93E842B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排序的稳定性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zh-CN" altLang="en-US" dirty="0" smtClean="0"/>
              <a:t>在待排记录序列中，任何两个关键字相同的记录，用某种排序方法排序后相对位置不变，则称这种排序方法是</a:t>
            </a:r>
            <a:r>
              <a:rPr kumimoji="1" lang="zh-CN" altLang="en-US" dirty="0" smtClean="0">
                <a:solidFill>
                  <a:srgbClr val="0000FF"/>
                </a:solidFill>
              </a:rPr>
              <a:t>稳定</a:t>
            </a:r>
            <a:r>
              <a:rPr kumimoji="1" lang="zh-CN" altLang="en-US" dirty="0" smtClean="0"/>
              <a:t>的，否则称为</a:t>
            </a:r>
            <a:r>
              <a:rPr kumimoji="1" lang="zh-CN" altLang="en-US" dirty="0" smtClean="0">
                <a:solidFill>
                  <a:srgbClr val="0000FF"/>
                </a:solidFill>
              </a:rPr>
              <a:t>不稳定</a:t>
            </a:r>
            <a:r>
              <a:rPr kumimoji="1" lang="zh-CN" altLang="en-US" dirty="0" smtClean="0"/>
              <a:t>的。</a:t>
            </a:r>
          </a:p>
          <a:p>
            <a:pPr eaLnBrk="1" hangingPunct="1"/>
            <a:endParaRPr kumimoji="1" lang="zh-CN" altLang="en-US" dirty="0" smtClean="0"/>
          </a:p>
          <a:p>
            <a:pPr eaLnBrk="1" hangingPunct="1"/>
            <a:r>
              <a:rPr kumimoji="1" lang="zh-CN" altLang="en-US" dirty="0" smtClean="0"/>
              <a:t>例如：</a:t>
            </a:r>
          </a:p>
          <a:p>
            <a:pPr eaLnBrk="1" hangingPunct="1"/>
            <a:r>
              <a:rPr kumimoji="1" lang="zh-CN" altLang="en-US" dirty="0" smtClean="0"/>
              <a:t>待排序列： </a:t>
            </a:r>
            <a:r>
              <a:rPr kumimoji="1" lang="en-US" altLang="zh-CN" dirty="0" smtClean="0">
                <a:solidFill>
                  <a:srgbClr val="990000"/>
                </a:solidFill>
              </a:rPr>
              <a:t>49</a:t>
            </a:r>
            <a:r>
              <a:rPr kumimoji="1" lang="en-US" altLang="zh-CN" dirty="0" smtClean="0"/>
              <a:t>,38,65,97,76,13,27,</a:t>
            </a:r>
            <a:r>
              <a:rPr kumimoji="1" lang="en-US" altLang="zh-CN" u="sng" dirty="0" smtClean="0">
                <a:solidFill>
                  <a:srgbClr val="0000FF"/>
                </a:solidFill>
              </a:rPr>
              <a:t>49</a:t>
            </a:r>
            <a:r>
              <a:rPr kumimoji="1" lang="en-US" altLang="zh-CN" dirty="0" smtClean="0"/>
              <a:t> </a:t>
            </a:r>
          </a:p>
          <a:p>
            <a:pPr eaLnBrk="1" hangingPunct="1"/>
            <a:r>
              <a:rPr kumimoji="1" lang="zh-CN" altLang="en-US" dirty="0" smtClean="0"/>
              <a:t>排序后</a:t>
            </a:r>
            <a:r>
              <a:rPr kumimoji="1" lang="en-US" altLang="zh-CN" dirty="0" smtClean="0"/>
              <a:t>:        13,27,38,</a:t>
            </a:r>
            <a:r>
              <a:rPr kumimoji="1" lang="en-US" altLang="zh-CN" dirty="0" smtClean="0">
                <a:solidFill>
                  <a:srgbClr val="990000"/>
                </a:solidFill>
              </a:rPr>
              <a:t>49</a:t>
            </a:r>
            <a:r>
              <a:rPr kumimoji="1" lang="en-US" altLang="zh-CN" dirty="0" smtClean="0"/>
              <a:t>,</a:t>
            </a:r>
            <a:r>
              <a:rPr kumimoji="1" lang="en-US" altLang="zh-CN" u="sng" dirty="0" smtClean="0">
                <a:solidFill>
                  <a:srgbClr val="0000FF"/>
                </a:solidFill>
              </a:rPr>
              <a:t>49</a:t>
            </a:r>
            <a:r>
              <a:rPr kumimoji="1" lang="en-US" altLang="zh-CN" dirty="0" smtClean="0"/>
              <a:t>,65,76,97 — </a:t>
            </a:r>
            <a:r>
              <a:rPr kumimoji="1" lang="zh-CN" altLang="en-US" dirty="0" smtClean="0"/>
              <a:t>稳定</a:t>
            </a:r>
          </a:p>
          <a:p>
            <a:pPr eaLnBrk="1" hangingPunct="1"/>
            <a:r>
              <a:rPr kumimoji="1" lang="zh-CN" altLang="en-US" dirty="0" smtClean="0"/>
              <a:t>排序后</a:t>
            </a:r>
            <a:r>
              <a:rPr kumimoji="1" lang="en-US" altLang="zh-CN" dirty="0" smtClean="0"/>
              <a:t>:        13,27,38,</a:t>
            </a:r>
            <a:r>
              <a:rPr kumimoji="1" lang="en-US" altLang="zh-CN" u="sng" dirty="0" smtClean="0">
                <a:solidFill>
                  <a:srgbClr val="0000FF"/>
                </a:solidFill>
              </a:rPr>
              <a:t>49</a:t>
            </a:r>
            <a:r>
              <a:rPr kumimoji="1" lang="en-US" altLang="zh-CN" dirty="0" smtClean="0"/>
              <a:t>,</a:t>
            </a:r>
            <a:r>
              <a:rPr kumimoji="1" lang="en-US" altLang="zh-CN" dirty="0" smtClean="0">
                <a:solidFill>
                  <a:srgbClr val="990000"/>
                </a:solidFill>
              </a:rPr>
              <a:t>49</a:t>
            </a:r>
            <a:r>
              <a:rPr kumimoji="1" lang="en-US" altLang="zh-CN" dirty="0" smtClean="0"/>
              <a:t>,65,76,97—</a:t>
            </a:r>
            <a:r>
              <a:rPr kumimoji="1" lang="zh-CN" altLang="en-US" dirty="0" smtClean="0"/>
              <a:t>不稳定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EEC2E5-800D-4331-8CB6-DD1514050D10}" type="slidenum">
              <a:rPr lang="en-US" altLang="zh-CN"/>
              <a:pPr>
                <a:defRPr/>
              </a:pPr>
              <a:t>50</a:t>
            </a:fld>
            <a:endParaRPr lang="en-US" altLang="zh-CN"/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228600" y="620688"/>
            <a:ext cx="3867150" cy="5378452"/>
            <a:chOff x="144" y="632"/>
            <a:chExt cx="2436" cy="3388"/>
          </a:xfrm>
        </p:grpSpPr>
        <p:sp>
          <p:nvSpPr>
            <p:cNvPr id="50206" name="Line 6"/>
            <p:cNvSpPr>
              <a:spLocks noChangeShapeType="1"/>
            </p:cNvSpPr>
            <p:nvPr/>
          </p:nvSpPr>
          <p:spPr bwMode="auto">
            <a:xfrm flipH="1">
              <a:off x="2016" y="1728"/>
              <a:ext cx="144" cy="336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7" name="Line 7"/>
            <p:cNvSpPr>
              <a:spLocks noChangeShapeType="1"/>
            </p:cNvSpPr>
            <p:nvPr/>
          </p:nvSpPr>
          <p:spPr bwMode="auto">
            <a:xfrm>
              <a:off x="1344" y="1728"/>
              <a:ext cx="96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8" name="Line 8"/>
            <p:cNvSpPr>
              <a:spLocks noChangeShapeType="1"/>
            </p:cNvSpPr>
            <p:nvPr/>
          </p:nvSpPr>
          <p:spPr bwMode="auto">
            <a:xfrm>
              <a:off x="1872" y="1152"/>
              <a:ext cx="384" cy="48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9" name="Line 9"/>
            <p:cNvSpPr>
              <a:spLocks noChangeShapeType="1"/>
            </p:cNvSpPr>
            <p:nvPr/>
          </p:nvSpPr>
          <p:spPr bwMode="auto">
            <a:xfrm flipH="1">
              <a:off x="864" y="1152"/>
              <a:ext cx="768" cy="96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19" name="Oval 11"/>
            <p:cNvSpPr>
              <a:spLocks noChangeArrowheads="1"/>
            </p:cNvSpPr>
            <p:nvPr/>
          </p:nvSpPr>
          <p:spPr bwMode="auto">
            <a:xfrm>
              <a:off x="1584" y="9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27451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990000"/>
                  </a:solidFill>
                  <a:ea typeface="宋体" charset="-122"/>
                </a:rPr>
                <a:t>16</a:t>
              </a:r>
              <a:endParaRPr lang="en-US" altLang="zh-CN" sz="2400" b="0" dirty="0">
                <a:solidFill>
                  <a:schemeClr val="accent1"/>
                </a:solidFill>
                <a:ea typeface="宋体" charset="-122"/>
              </a:endParaRPr>
            </a:p>
          </p:txBody>
        </p:sp>
        <p:sp>
          <p:nvSpPr>
            <p:cNvPr id="196620" name="Oval 12"/>
            <p:cNvSpPr>
              <a:spLocks noChangeArrowheads="1"/>
            </p:cNvSpPr>
            <p:nvPr/>
          </p:nvSpPr>
          <p:spPr bwMode="auto">
            <a:xfrm>
              <a:off x="1104" y="1440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27451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08</a:t>
              </a:r>
              <a:endParaRPr lang="en-US" altLang="zh-CN" sz="2400">
                <a:solidFill>
                  <a:srgbClr val="990000"/>
                </a:solidFill>
                <a:ea typeface="宋体" charset="-122"/>
              </a:endParaRPr>
            </a:p>
          </p:txBody>
        </p:sp>
        <p:sp>
          <p:nvSpPr>
            <p:cNvPr id="196621" name="Oval 13"/>
            <p:cNvSpPr>
              <a:spLocks noChangeArrowheads="1"/>
            </p:cNvSpPr>
            <p:nvPr/>
          </p:nvSpPr>
          <p:spPr bwMode="auto">
            <a:xfrm>
              <a:off x="624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chemeClr val="bg2"/>
                  </a:solidFill>
                  <a:ea typeface="宋体" charset="-122"/>
                </a:rPr>
                <a:t>25*</a:t>
              </a:r>
              <a:endParaRPr lang="en-US" altLang="zh-CN" sz="2400" b="0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96622" name="Oval 14"/>
            <p:cNvSpPr>
              <a:spLocks noChangeArrowheads="1"/>
            </p:cNvSpPr>
            <p:nvPr/>
          </p:nvSpPr>
          <p:spPr bwMode="auto">
            <a:xfrm>
              <a:off x="2064" y="14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chemeClr val="bg2"/>
                  </a:solidFill>
                  <a:ea typeface="宋体" charset="-122"/>
                </a:rPr>
                <a:t>21</a:t>
              </a:r>
              <a:endParaRPr lang="en-US" altLang="zh-CN" sz="2400" b="0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96623" name="Oval 15"/>
            <p:cNvSpPr>
              <a:spLocks noChangeArrowheads="1"/>
            </p:cNvSpPr>
            <p:nvPr/>
          </p:nvSpPr>
          <p:spPr bwMode="auto">
            <a:xfrm>
              <a:off x="1296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chemeClr val="bg2"/>
                  </a:solidFill>
                  <a:ea typeface="宋体" charset="-122"/>
                </a:rPr>
                <a:t>25</a:t>
              </a:r>
              <a:endParaRPr lang="en-US" altLang="zh-CN" sz="2400" b="0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96624" name="Oval 16"/>
            <p:cNvSpPr>
              <a:spLocks noChangeArrowheads="1"/>
            </p:cNvSpPr>
            <p:nvPr/>
          </p:nvSpPr>
          <p:spPr bwMode="auto">
            <a:xfrm>
              <a:off x="1824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chemeClr val="bg2"/>
                  </a:solidFill>
                  <a:ea typeface="宋体" charset="-122"/>
                </a:rPr>
                <a:t>49</a:t>
              </a:r>
              <a:endParaRPr lang="en-US" altLang="zh-CN" sz="2400" b="0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96625" name="Text Box 17"/>
            <p:cNvSpPr txBox="1">
              <a:spLocks noChangeArrowheads="1"/>
            </p:cNvSpPr>
            <p:nvPr/>
          </p:nvSpPr>
          <p:spPr bwMode="auto">
            <a:xfrm>
              <a:off x="1452" y="681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1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6626" name="Text Box 18"/>
            <p:cNvSpPr txBox="1">
              <a:spLocks noChangeArrowheads="1"/>
            </p:cNvSpPr>
            <p:nvPr/>
          </p:nvSpPr>
          <p:spPr bwMode="auto">
            <a:xfrm>
              <a:off x="1020" y="115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2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6627" name="Text Box 19"/>
            <p:cNvSpPr txBox="1">
              <a:spLocks noChangeArrowheads="1"/>
            </p:cNvSpPr>
            <p:nvPr/>
          </p:nvSpPr>
          <p:spPr bwMode="auto">
            <a:xfrm>
              <a:off x="2352" y="115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3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6628" name="Text Box 20"/>
            <p:cNvSpPr txBox="1">
              <a:spLocks noChangeArrowheads="1"/>
            </p:cNvSpPr>
            <p:nvPr/>
          </p:nvSpPr>
          <p:spPr bwMode="auto">
            <a:xfrm>
              <a:off x="576" y="1737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4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6629" name="Text Box 21"/>
            <p:cNvSpPr txBox="1">
              <a:spLocks noChangeArrowheads="1"/>
            </p:cNvSpPr>
            <p:nvPr/>
          </p:nvSpPr>
          <p:spPr bwMode="auto">
            <a:xfrm>
              <a:off x="1440" y="1737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5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6630" name="Text Box 22"/>
            <p:cNvSpPr txBox="1">
              <a:spLocks noChangeArrowheads="1"/>
            </p:cNvSpPr>
            <p:nvPr/>
          </p:nvSpPr>
          <p:spPr bwMode="auto">
            <a:xfrm>
              <a:off x="1788" y="1737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6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6644" name="Rectangle 36"/>
            <p:cNvSpPr>
              <a:spLocks noChangeArrowheads="1"/>
            </p:cNvSpPr>
            <p:nvPr/>
          </p:nvSpPr>
          <p:spPr bwMode="auto">
            <a:xfrm>
              <a:off x="432" y="2736"/>
              <a:ext cx="2064" cy="33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16  08</a:t>
              </a:r>
              <a:r>
                <a:rPr lang="en-US" altLang="zh-CN">
                  <a:solidFill>
                    <a:schemeClr val="tx2"/>
                  </a:solidFill>
                  <a:ea typeface="宋体" charset="-122"/>
                </a:rPr>
                <a:t>  </a:t>
              </a:r>
              <a:r>
                <a:rPr lang="en-US" altLang="zh-CN">
                  <a:ea typeface="宋体" charset="-122"/>
                </a:rPr>
                <a:t>21  25* 25  49</a:t>
              </a:r>
              <a:endParaRPr lang="en-US" altLang="zh-CN" sz="2400" b="0">
                <a:solidFill>
                  <a:schemeClr val="tx2"/>
                </a:solidFill>
                <a:ea typeface="宋体" charset="-122"/>
              </a:endParaRPr>
            </a:p>
          </p:txBody>
        </p:sp>
        <p:sp>
          <p:nvSpPr>
            <p:cNvPr id="50223" name="Line 37"/>
            <p:cNvSpPr>
              <a:spLocks noChangeShapeType="1"/>
            </p:cNvSpPr>
            <p:nvPr/>
          </p:nvSpPr>
          <p:spPr bwMode="auto">
            <a:xfrm>
              <a:off x="768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24" name="Line 38"/>
            <p:cNvSpPr>
              <a:spLocks noChangeShapeType="1"/>
            </p:cNvSpPr>
            <p:nvPr/>
          </p:nvSpPr>
          <p:spPr bwMode="auto">
            <a:xfrm>
              <a:off x="1104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25" name="Line 39"/>
            <p:cNvSpPr>
              <a:spLocks noChangeShapeType="1"/>
            </p:cNvSpPr>
            <p:nvPr/>
          </p:nvSpPr>
          <p:spPr bwMode="auto">
            <a:xfrm>
              <a:off x="1440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26" name="Line 40"/>
            <p:cNvSpPr>
              <a:spLocks noChangeShapeType="1"/>
            </p:cNvSpPr>
            <p:nvPr/>
          </p:nvSpPr>
          <p:spPr bwMode="auto">
            <a:xfrm>
              <a:off x="1824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27" name="Line 41"/>
            <p:cNvSpPr>
              <a:spLocks noChangeShapeType="1"/>
            </p:cNvSpPr>
            <p:nvPr/>
          </p:nvSpPr>
          <p:spPr bwMode="auto">
            <a:xfrm>
              <a:off x="2160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57" name="Text Box 49"/>
            <p:cNvSpPr txBox="1">
              <a:spLocks noChangeArrowheads="1"/>
            </p:cNvSpPr>
            <p:nvPr/>
          </p:nvSpPr>
          <p:spPr bwMode="auto">
            <a:xfrm>
              <a:off x="528" y="3424"/>
              <a:ext cx="1970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dirty="0">
                  <a:ea typeface="仿宋_GB2312" pitchFamily="49" charset="-122"/>
                </a:rPr>
                <a:t>从 </a:t>
              </a:r>
              <a:r>
                <a:rPr lang="en-US" altLang="zh-CN" dirty="0">
                  <a:ea typeface="仿宋_GB2312" pitchFamily="49" charset="-122"/>
                </a:rPr>
                <a:t>1 </a:t>
              </a:r>
              <a:r>
                <a:rPr lang="zh-CN" altLang="en-US" dirty="0">
                  <a:ea typeface="仿宋_GB2312" pitchFamily="49" charset="-122"/>
                </a:rPr>
                <a:t>号到 </a:t>
              </a:r>
              <a:r>
                <a:rPr lang="en-US" altLang="zh-CN" dirty="0">
                  <a:ea typeface="仿宋_GB2312" pitchFamily="49" charset="-122"/>
                </a:rPr>
                <a:t>2 </a:t>
              </a:r>
              <a:r>
                <a:rPr lang="zh-CN" altLang="en-US" dirty="0">
                  <a:ea typeface="仿宋_GB2312" pitchFamily="49" charset="-122"/>
                </a:rPr>
                <a:t>号 重新</a:t>
              </a:r>
            </a:p>
            <a:p>
              <a:pPr>
                <a:defRPr/>
              </a:pPr>
              <a:r>
                <a:rPr lang="zh-CN" altLang="en-US" dirty="0">
                  <a:ea typeface="仿宋_GB2312" pitchFamily="49" charset="-122"/>
                </a:rPr>
                <a:t>调整为最大堆</a:t>
              </a:r>
            </a:p>
          </p:txBody>
        </p:sp>
        <p:sp>
          <p:nvSpPr>
            <p:cNvPr id="50229" name="AutoShape 50"/>
            <p:cNvSpPr>
              <a:spLocks noChangeArrowheads="1"/>
            </p:cNvSpPr>
            <p:nvPr/>
          </p:nvSpPr>
          <p:spPr bwMode="auto">
            <a:xfrm>
              <a:off x="144" y="1488"/>
              <a:ext cx="576" cy="288"/>
            </a:xfrm>
            <a:prstGeom prst="rightArrow">
              <a:avLst>
                <a:gd name="adj1" fmla="val 50000"/>
                <a:gd name="adj2" fmla="val 50000"/>
              </a:avLst>
            </a:prstGeom>
            <a:gradFill rotWithShape="0">
              <a:gsLst>
                <a:gs pos="0">
                  <a:srgbClr val="0000FF"/>
                </a:gs>
                <a:gs pos="100000">
                  <a:srgbClr val="000076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30" name="Line 51"/>
            <p:cNvSpPr>
              <a:spLocks noChangeShapeType="1"/>
            </p:cNvSpPr>
            <p:nvPr/>
          </p:nvSpPr>
          <p:spPr bwMode="auto">
            <a:xfrm flipV="1">
              <a:off x="1344" y="1152"/>
              <a:ext cx="192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31" name="Line 52"/>
            <p:cNvSpPr>
              <a:spLocks noChangeShapeType="1"/>
            </p:cNvSpPr>
            <p:nvPr/>
          </p:nvSpPr>
          <p:spPr bwMode="auto">
            <a:xfrm flipH="1">
              <a:off x="1296" y="1104"/>
              <a:ext cx="192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32" name="Freeform 53"/>
            <p:cNvSpPr>
              <a:spLocks/>
            </p:cNvSpPr>
            <p:nvPr/>
          </p:nvSpPr>
          <p:spPr bwMode="auto">
            <a:xfrm>
              <a:off x="816" y="632"/>
              <a:ext cx="1248" cy="1400"/>
            </a:xfrm>
            <a:custGeom>
              <a:avLst/>
              <a:gdLst>
                <a:gd name="T0" fmla="*/ 544 w 1248"/>
                <a:gd name="T1" fmla="*/ 280 h 1400"/>
                <a:gd name="T2" fmla="*/ 64 w 1248"/>
                <a:gd name="T3" fmla="*/ 856 h 1400"/>
                <a:gd name="T4" fmla="*/ 160 w 1248"/>
                <a:gd name="T5" fmla="*/ 1192 h 1400"/>
                <a:gd name="T6" fmla="*/ 544 w 1248"/>
                <a:gd name="T7" fmla="*/ 1336 h 1400"/>
                <a:gd name="T8" fmla="*/ 976 w 1248"/>
                <a:gd name="T9" fmla="*/ 808 h 1400"/>
                <a:gd name="T10" fmla="*/ 1216 w 1248"/>
                <a:gd name="T11" fmla="*/ 424 h 1400"/>
                <a:gd name="T12" fmla="*/ 1168 w 1248"/>
                <a:gd name="T13" fmla="*/ 136 h 1400"/>
                <a:gd name="T14" fmla="*/ 976 w 1248"/>
                <a:gd name="T15" fmla="*/ 40 h 1400"/>
                <a:gd name="T16" fmla="*/ 784 w 1248"/>
                <a:gd name="T17" fmla="*/ 40 h 1400"/>
                <a:gd name="T18" fmla="*/ 544 w 1248"/>
                <a:gd name="T19" fmla="*/ 280 h 14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48"/>
                <a:gd name="T31" fmla="*/ 0 h 1400"/>
                <a:gd name="T32" fmla="*/ 1248 w 1248"/>
                <a:gd name="T33" fmla="*/ 1400 h 14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48" h="1400">
                  <a:moveTo>
                    <a:pt x="544" y="280"/>
                  </a:moveTo>
                  <a:cubicBezTo>
                    <a:pt x="424" y="416"/>
                    <a:pt x="128" y="704"/>
                    <a:pt x="64" y="856"/>
                  </a:cubicBezTo>
                  <a:cubicBezTo>
                    <a:pt x="0" y="1008"/>
                    <a:pt x="80" y="1112"/>
                    <a:pt x="160" y="1192"/>
                  </a:cubicBezTo>
                  <a:cubicBezTo>
                    <a:pt x="240" y="1272"/>
                    <a:pt x="408" y="1400"/>
                    <a:pt x="544" y="1336"/>
                  </a:cubicBezTo>
                  <a:cubicBezTo>
                    <a:pt x="680" y="1272"/>
                    <a:pt x="864" y="960"/>
                    <a:pt x="976" y="808"/>
                  </a:cubicBezTo>
                  <a:cubicBezTo>
                    <a:pt x="1088" y="656"/>
                    <a:pt x="1184" y="536"/>
                    <a:pt x="1216" y="424"/>
                  </a:cubicBezTo>
                  <a:cubicBezTo>
                    <a:pt x="1248" y="312"/>
                    <a:pt x="1208" y="200"/>
                    <a:pt x="1168" y="136"/>
                  </a:cubicBezTo>
                  <a:cubicBezTo>
                    <a:pt x="1128" y="72"/>
                    <a:pt x="1040" y="56"/>
                    <a:pt x="976" y="40"/>
                  </a:cubicBezTo>
                  <a:cubicBezTo>
                    <a:pt x="912" y="24"/>
                    <a:pt x="856" y="0"/>
                    <a:pt x="784" y="40"/>
                  </a:cubicBezTo>
                  <a:cubicBezTo>
                    <a:pt x="712" y="80"/>
                    <a:pt x="664" y="144"/>
                    <a:pt x="544" y="280"/>
                  </a:cubicBez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4267200" y="684188"/>
            <a:ext cx="4246563" cy="5314952"/>
            <a:chOff x="2688" y="672"/>
            <a:chExt cx="2675" cy="3348"/>
          </a:xfrm>
        </p:grpSpPr>
        <p:sp>
          <p:nvSpPr>
            <p:cNvPr id="50181" name="Line 2"/>
            <p:cNvSpPr>
              <a:spLocks noChangeShapeType="1"/>
            </p:cNvSpPr>
            <p:nvPr/>
          </p:nvSpPr>
          <p:spPr bwMode="auto">
            <a:xfrm flipH="1">
              <a:off x="4656" y="1728"/>
              <a:ext cx="144" cy="336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2" name="Line 3"/>
            <p:cNvSpPr>
              <a:spLocks noChangeShapeType="1"/>
            </p:cNvSpPr>
            <p:nvPr/>
          </p:nvSpPr>
          <p:spPr bwMode="auto">
            <a:xfrm>
              <a:off x="4416" y="1152"/>
              <a:ext cx="384" cy="48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3" name="Line 4"/>
            <p:cNvSpPr>
              <a:spLocks noChangeShapeType="1"/>
            </p:cNvSpPr>
            <p:nvPr/>
          </p:nvSpPr>
          <p:spPr bwMode="auto">
            <a:xfrm>
              <a:off x="3984" y="1728"/>
              <a:ext cx="96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4" name="Line 5"/>
            <p:cNvSpPr>
              <a:spLocks noChangeShapeType="1"/>
            </p:cNvSpPr>
            <p:nvPr/>
          </p:nvSpPr>
          <p:spPr bwMode="auto">
            <a:xfrm flipH="1">
              <a:off x="3504" y="1152"/>
              <a:ext cx="768" cy="96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5" name="AutoShape 23"/>
            <p:cNvSpPr>
              <a:spLocks noChangeArrowheads="1"/>
            </p:cNvSpPr>
            <p:nvPr/>
          </p:nvSpPr>
          <p:spPr bwMode="auto">
            <a:xfrm>
              <a:off x="2688" y="1488"/>
              <a:ext cx="576" cy="288"/>
            </a:xfrm>
            <a:prstGeom prst="rightArrow">
              <a:avLst>
                <a:gd name="adj1" fmla="val 50000"/>
                <a:gd name="adj2" fmla="val 50000"/>
              </a:avLst>
            </a:prstGeom>
            <a:gradFill rotWithShape="0">
              <a:gsLst>
                <a:gs pos="0">
                  <a:srgbClr val="0000FF"/>
                </a:gs>
                <a:gs pos="100000">
                  <a:srgbClr val="000076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32" name="Oval 24"/>
            <p:cNvSpPr>
              <a:spLocks noChangeArrowheads="1"/>
            </p:cNvSpPr>
            <p:nvPr/>
          </p:nvSpPr>
          <p:spPr bwMode="auto">
            <a:xfrm>
              <a:off x="4176" y="91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CCECFF"/>
                </a:gs>
                <a:gs pos="100000">
                  <a:srgbClr val="CCECFF">
                    <a:gamma/>
                    <a:tint val="27451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990000"/>
                  </a:solidFill>
                  <a:ea typeface="宋体" charset="-122"/>
                </a:rPr>
                <a:t>08</a:t>
              </a:r>
              <a:endParaRPr lang="en-US" altLang="zh-CN" sz="2400" b="0" dirty="0">
                <a:solidFill>
                  <a:srgbClr val="CCECFF"/>
                </a:solidFill>
                <a:ea typeface="宋体" charset="-122"/>
              </a:endParaRPr>
            </a:p>
          </p:txBody>
        </p:sp>
        <p:sp>
          <p:nvSpPr>
            <p:cNvPr id="196633" name="Oval 25"/>
            <p:cNvSpPr>
              <a:spLocks noChangeArrowheads="1"/>
            </p:cNvSpPr>
            <p:nvPr/>
          </p:nvSpPr>
          <p:spPr bwMode="auto">
            <a:xfrm>
              <a:off x="3744" y="14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chemeClr val="bg2"/>
                  </a:solidFill>
                  <a:ea typeface="宋体" charset="-122"/>
                </a:rPr>
                <a:t>16</a:t>
              </a:r>
              <a:endParaRPr lang="en-US" altLang="zh-CN" sz="2400" b="0">
                <a:solidFill>
                  <a:srgbClr val="CCECFF"/>
                </a:solidFill>
                <a:ea typeface="宋体" charset="-122"/>
              </a:endParaRPr>
            </a:p>
          </p:txBody>
        </p:sp>
        <p:sp>
          <p:nvSpPr>
            <p:cNvPr id="196634" name="Oval 26"/>
            <p:cNvSpPr>
              <a:spLocks noChangeArrowheads="1"/>
            </p:cNvSpPr>
            <p:nvPr/>
          </p:nvSpPr>
          <p:spPr bwMode="auto">
            <a:xfrm>
              <a:off x="3264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chemeClr val="bg2"/>
                  </a:solidFill>
                  <a:ea typeface="宋体" charset="-122"/>
                </a:rPr>
                <a:t>25*</a:t>
              </a:r>
              <a:endParaRPr lang="en-US" altLang="zh-CN" b="0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96635" name="Oval 27"/>
            <p:cNvSpPr>
              <a:spLocks noChangeArrowheads="1"/>
            </p:cNvSpPr>
            <p:nvPr/>
          </p:nvSpPr>
          <p:spPr bwMode="auto">
            <a:xfrm>
              <a:off x="3936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chemeClr val="bg2"/>
                  </a:solidFill>
                  <a:ea typeface="宋体" charset="-122"/>
                </a:rPr>
                <a:t>25</a:t>
              </a:r>
              <a:endParaRPr lang="en-US" altLang="zh-CN" sz="2400" b="0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96636" name="Oval 28"/>
            <p:cNvSpPr>
              <a:spLocks noChangeArrowheads="1"/>
            </p:cNvSpPr>
            <p:nvPr/>
          </p:nvSpPr>
          <p:spPr bwMode="auto">
            <a:xfrm>
              <a:off x="4656" y="14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chemeClr val="bg2"/>
                  </a:solidFill>
                  <a:ea typeface="宋体" charset="-122"/>
                </a:rPr>
                <a:t>21</a:t>
              </a:r>
              <a:endParaRPr lang="en-US" altLang="zh-CN" sz="2400" b="0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96637" name="Oval 29"/>
            <p:cNvSpPr>
              <a:spLocks noChangeArrowheads="1"/>
            </p:cNvSpPr>
            <p:nvPr/>
          </p:nvSpPr>
          <p:spPr bwMode="auto">
            <a:xfrm>
              <a:off x="4464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chemeClr val="bg2"/>
                  </a:solidFill>
                  <a:ea typeface="宋体" charset="-122"/>
                </a:rPr>
                <a:t>49</a:t>
              </a:r>
              <a:endParaRPr lang="en-US" altLang="zh-CN" sz="2400" b="0">
                <a:solidFill>
                  <a:srgbClr val="FFFFCC"/>
                </a:solidFill>
                <a:ea typeface="宋体" charset="-122"/>
              </a:endParaRPr>
            </a:p>
          </p:txBody>
        </p:sp>
        <p:sp>
          <p:nvSpPr>
            <p:cNvPr id="196650" name="Rectangle 42"/>
            <p:cNvSpPr>
              <a:spLocks noChangeArrowheads="1"/>
            </p:cNvSpPr>
            <p:nvPr/>
          </p:nvSpPr>
          <p:spPr bwMode="auto">
            <a:xfrm>
              <a:off x="3216" y="2736"/>
              <a:ext cx="2064" cy="33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990000"/>
                  </a:solidFill>
                  <a:ea typeface="宋体" charset="-122"/>
                </a:rPr>
                <a:t>08</a:t>
              </a:r>
              <a:r>
                <a:rPr lang="en-US" altLang="zh-CN">
                  <a:solidFill>
                    <a:schemeClr val="tx2"/>
                  </a:solidFill>
                  <a:ea typeface="宋体" charset="-122"/>
                </a:rPr>
                <a:t>  </a:t>
              </a:r>
              <a:r>
                <a:rPr lang="en-US" altLang="zh-CN">
                  <a:ea typeface="宋体" charset="-122"/>
                </a:rPr>
                <a:t>16  21  25* 25  49</a:t>
              </a:r>
              <a:endParaRPr lang="en-US" altLang="zh-CN" sz="2400" b="0">
                <a:solidFill>
                  <a:schemeClr val="tx2"/>
                </a:solidFill>
                <a:ea typeface="宋体" charset="-122"/>
              </a:endParaRPr>
            </a:p>
          </p:txBody>
        </p:sp>
        <p:sp>
          <p:nvSpPr>
            <p:cNvPr id="50193" name="Line 43"/>
            <p:cNvSpPr>
              <a:spLocks noChangeShapeType="1"/>
            </p:cNvSpPr>
            <p:nvPr/>
          </p:nvSpPr>
          <p:spPr bwMode="auto">
            <a:xfrm>
              <a:off x="3552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4" name="Line 44"/>
            <p:cNvSpPr>
              <a:spLocks noChangeShapeType="1"/>
            </p:cNvSpPr>
            <p:nvPr/>
          </p:nvSpPr>
          <p:spPr bwMode="auto">
            <a:xfrm>
              <a:off x="3888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5" name="Line 45"/>
            <p:cNvSpPr>
              <a:spLocks noChangeShapeType="1"/>
            </p:cNvSpPr>
            <p:nvPr/>
          </p:nvSpPr>
          <p:spPr bwMode="auto">
            <a:xfrm>
              <a:off x="4224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6" name="Line 46"/>
            <p:cNvSpPr>
              <a:spLocks noChangeShapeType="1"/>
            </p:cNvSpPr>
            <p:nvPr/>
          </p:nvSpPr>
          <p:spPr bwMode="auto">
            <a:xfrm>
              <a:off x="4608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7" name="Line 47"/>
            <p:cNvSpPr>
              <a:spLocks noChangeShapeType="1"/>
            </p:cNvSpPr>
            <p:nvPr/>
          </p:nvSpPr>
          <p:spPr bwMode="auto">
            <a:xfrm>
              <a:off x="4944" y="273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56" name="Text Box 48"/>
            <p:cNvSpPr txBox="1">
              <a:spLocks noChangeArrowheads="1"/>
            </p:cNvSpPr>
            <p:nvPr/>
          </p:nvSpPr>
          <p:spPr bwMode="auto">
            <a:xfrm>
              <a:off x="3168" y="3424"/>
              <a:ext cx="2195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dirty="0">
                  <a:ea typeface="仿宋_GB2312" pitchFamily="49" charset="-122"/>
                </a:rPr>
                <a:t>交换 </a:t>
              </a:r>
              <a:r>
                <a:rPr lang="en-US" altLang="en-US" dirty="0">
                  <a:ea typeface="仿宋_GB2312" pitchFamily="49" charset="-122"/>
                </a:rPr>
                <a:t>1 </a:t>
              </a:r>
              <a:r>
                <a:rPr lang="zh-CN" altLang="en-US" dirty="0">
                  <a:ea typeface="仿宋_GB2312" pitchFamily="49" charset="-122"/>
                </a:rPr>
                <a:t>号与 </a:t>
              </a:r>
              <a:r>
                <a:rPr lang="en-US" altLang="zh-CN" dirty="0">
                  <a:ea typeface="仿宋_GB2312" pitchFamily="49" charset="-122"/>
                </a:rPr>
                <a:t>2 </a:t>
              </a:r>
              <a:r>
                <a:rPr lang="zh-CN" altLang="en-US" dirty="0">
                  <a:ea typeface="仿宋_GB2312" pitchFamily="49" charset="-122"/>
                </a:rPr>
                <a:t>号对象</a:t>
              </a:r>
              <a:r>
                <a:rPr lang="en-US" altLang="zh-CN" dirty="0">
                  <a:ea typeface="仿宋_GB2312" pitchFamily="49" charset="-122"/>
                </a:rPr>
                <a:t>,</a:t>
              </a:r>
            </a:p>
            <a:p>
              <a:pPr>
                <a:defRPr/>
              </a:pPr>
              <a:r>
                <a:rPr lang="en-US" altLang="zh-CN" dirty="0">
                  <a:ea typeface="仿宋_GB2312" pitchFamily="49" charset="-122"/>
                </a:rPr>
                <a:t>2 </a:t>
              </a:r>
              <a:r>
                <a:rPr lang="zh-CN" altLang="en-US" dirty="0">
                  <a:ea typeface="仿宋_GB2312" pitchFamily="49" charset="-122"/>
                </a:rPr>
                <a:t>号对象就位</a:t>
              </a:r>
              <a:endParaRPr lang="zh-CN" altLang="en-US" sz="2400" b="0" dirty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50199" name="Freeform 54"/>
            <p:cNvSpPr>
              <a:spLocks/>
            </p:cNvSpPr>
            <p:nvPr/>
          </p:nvSpPr>
          <p:spPr bwMode="auto">
            <a:xfrm>
              <a:off x="3976" y="672"/>
              <a:ext cx="736" cy="736"/>
            </a:xfrm>
            <a:custGeom>
              <a:avLst/>
              <a:gdLst>
                <a:gd name="T0" fmla="*/ 56 w 736"/>
                <a:gd name="T1" fmla="*/ 144 h 736"/>
                <a:gd name="T2" fmla="*/ 8 w 736"/>
                <a:gd name="T3" fmla="*/ 288 h 736"/>
                <a:gd name="T4" fmla="*/ 56 w 736"/>
                <a:gd name="T5" fmla="*/ 480 h 736"/>
                <a:gd name="T6" fmla="*/ 296 w 736"/>
                <a:gd name="T7" fmla="*/ 720 h 736"/>
                <a:gd name="T8" fmla="*/ 680 w 736"/>
                <a:gd name="T9" fmla="*/ 576 h 736"/>
                <a:gd name="T10" fmla="*/ 632 w 736"/>
                <a:gd name="T11" fmla="*/ 144 h 736"/>
                <a:gd name="T12" fmla="*/ 344 w 736"/>
                <a:gd name="T13" fmla="*/ 0 h 736"/>
                <a:gd name="T14" fmla="*/ 56 w 736"/>
                <a:gd name="T15" fmla="*/ 144 h 7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36"/>
                <a:gd name="T25" fmla="*/ 0 h 736"/>
                <a:gd name="T26" fmla="*/ 736 w 736"/>
                <a:gd name="T27" fmla="*/ 736 h 7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36" h="736">
                  <a:moveTo>
                    <a:pt x="56" y="144"/>
                  </a:moveTo>
                  <a:cubicBezTo>
                    <a:pt x="0" y="192"/>
                    <a:pt x="8" y="232"/>
                    <a:pt x="8" y="288"/>
                  </a:cubicBezTo>
                  <a:cubicBezTo>
                    <a:pt x="8" y="344"/>
                    <a:pt x="8" y="408"/>
                    <a:pt x="56" y="480"/>
                  </a:cubicBezTo>
                  <a:cubicBezTo>
                    <a:pt x="104" y="552"/>
                    <a:pt x="192" y="704"/>
                    <a:pt x="296" y="720"/>
                  </a:cubicBezTo>
                  <a:cubicBezTo>
                    <a:pt x="400" y="736"/>
                    <a:pt x="624" y="672"/>
                    <a:pt x="680" y="576"/>
                  </a:cubicBezTo>
                  <a:cubicBezTo>
                    <a:pt x="736" y="480"/>
                    <a:pt x="688" y="240"/>
                    <a:pt x="632" y="144"/>
                  </a:cubicBezTo>
                  <a:cubicBezTo>
                    <a:pt x="576" y="48"/>
                    <a:pt x="440" y="0"/>
                    <a:pt x="344" y="0"/>
                  </a:cubicBezTo>
                  <a:cubicBezTo>
                    <a:pt x="248" y="0"/>
                    <a:pt x="112" y="96"/>
                    <a:pt x="56" y="144"/>
                  </a:cubicBez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63" name="Text Box 55"/>
            <p:cNvSpPr txBox="1">
              <a:spLocks noChangeArrowheads="1"/>
            </p:cNvSpPr>
            <p:nvPr/>
          </p:nvSpPr>
          <p:spPr bwMode="auto">
            <a:xfrm>
              <a:off x="4104" y="681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1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6664" name="Text Box 56"/>
            <p:cNvSpPr txBox="1">
              <a:spLocks noChangeArrowheads="1"/>
            </p:cNvSpPr>
            <p:nvPr/>
          </p:nvSpPr>
          <p:spPr bwMode="auto">
            <a:xfrm>
              <a:off x="3672" y="115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2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6665" name="Text Box 57"/>
            <p:cNvSpPr txBox="1">
              <a:spLocks noChangeArrowheads="1"/>
            </p:cNvSpPr>
            <p:nvPr/>
          </p:nvSpPr>
          <p:spPr bwMode="auto">
            <a:xfrm>
              <a:off x="5004" y="115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3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6666" name="Text Box 58"/>
            <p:cNvSpPr txBox="1">
              <a:spLocks noChangeArrowheads="1"/>
            </p:cNvSpPr>
            <p:nvPr/>
          </p:nvSpPr>
          <p:spPr bwMode="auto">
            <a:xfrm>
              <a:off x="3228" y="1737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4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6667" name="Text Box 59"/>
            <p:cNvSpPr txBox="1">
              <a:spLocks noChangeArrowheads="1"/>
            </p:cNvSpPr>
            <p:nvPr/>
          </p:nvSpPr>
          <p:spPr bwMode="auto">
            <a:xfrm>
              <a:off x="4092" y="1737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5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96668" name="Text Box 60"/>
            <p:cNvSpPr txBox="1">
              <a:spLocks noChangeArrowheads="1"/>
            </p:cNvSpPr>
            <p:nvPr/>
          </p:nvSpPr>
          <p:spPr bwMode="auto">
            <a:xfrm>
              <a:off x="4440" y="1737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a typeface="宋体" charset="-122"/>
                </a:rPr>
                <a:t>6</a:t>
              </a:r>
              <a:endParaRPr lang="en-US" altLang="zh-CN" sz="2400" b="0">
                <a:solidFill>
                  <a:schemeClr val="bg1"/>
                </a:solidFill>
                <a:ea typeface="宋体" charset="-122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533400" y="4501653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1     2       3       4       5       6</a:t>
            </a:r>
            <a:endParaRPr lang="zh-CN" altLang="en-US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5067300" y="4506101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1     2       3       4       5       6</a:t>
            </a:r>
            <a:endParaRPr lang="zh-CN" altLang="en-US" sz="2000" dirty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60A838-00B6-4BD6-A246-CE89AB7591ED}" type="slidenum">
              <a:rPr lang="en-US" altLang="zh-CN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457200" y="304800"/>
            <a:ext cx="8458200" cy="631348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>
                <a:solidFill>
                  <a:schemeClr val="hlink"/>
                </a:solidFill>
              </a:rPr>
              <a:t>void HeapSort</a:t>
            </a:r>
            <a:r>
              <a:rPr lang="en-US" altLang="zh-CN"/>
              <a:t> ( HeapType &amp;H ) {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/>
              <a:t>  // </a:t>
            </a:r>
            <a:r>
              <a:rPr lang="zh-CN" altLang="en-US"/>
              <a:t>对顺序表 </a:t>
            </a:r>
            <a:r>
              <a:rPr lang="en-US" altLang="zh-CN"/>
              <a:t>H </a:t>
            </a:r>
            <a:r>
              <a:rPr lang="zh-CN" altLang="en-US"/>
              <a:t>进行堆排序</a:t>
            </a:r>
          </a:p>
          <a:p>
            <a:pPr eaLnBrk="1" hangingPunct="1">
              <a:lnSpc>
                <a:spcPct val="115000"/>
              </a:lnSpc>
            </a:pPr>
            <a:endParaRPr lang="zh-CN" altLang="en-US">
              <a:solidFill>
                <a:srgbClr val="990000"/>
              </a:solidFill>
            </a:endParaRPr>
          </a:p>
          <a:p>
            <a:pPr eaLnBrk="1" hangingPunct="1">
              <a:lnSpc>
                <a:spcPct val="115000"/>
              </a:lnSpc>
            </a:pPr>
            <a:endParaRPr lang="zh-CN" altLang="en-US">
              <a:solidFill>
                <a:srgbClr val="990000"/>
              </a:solidFill>
            </a:endParaRPr>
          </a:p>
          <a:p>
            <a:pPr eaLnBrk="1" hangingPunct="1">
              <a:lnSpc>
                <a:spcPct val="115000"/>
              </a:lnSpc>
            </a:pPr>
            <a:endParaRPr lang="zh-CN" altLang="en-US">
              <a:solidFill>
                <a:srgbClr val="990000"/>
              </a:solidFill>
            </a:endParaRPr>
          </a:p>
          <a:p>
            <a:pPr eaLnBrk="1" hangingPunct="1">
              <a:lnSpc>
                <a:spcPct val="110000"/>
              </a:lnSpc>
            </a:pPr>
            <a:endParaRPr lang="zh-CN" altLang="en-US"/>
          </a:p>
          <a:p>
            <a:pPr eaLnBrk="1" hangingPunct="1">
              <a:lnSpc>
                <a:spcPct val="110000"/>
              </a:lnSpc>
            </a:pPr>
            <a:endParaRPr lang="zh-CN" altLang="en-US"/>
          </a:p>
          <a:p>
            <a:pPr eaLnBrk="1" hangingPunct="1">
              <a:lnSpc>
                <a:spcPct val="110000"/>
              </a:lnSpc>
            </a:pPr>
            <a:endParaRPr lang="zh-CN" altLang="en-US"/>
          </a:p>
          <a:p>
            <a:pPr eaLnBrk="1" hangingPunct="1">
              <a:lnSpc>
                <a:spcPct val="110000"/>
              </a:lnSpc>
            </a:pPr>
            <a:endParaRPr lang="zh-CN" altLang="en-US"/>
          </a:p>
          <a:p>
            <a:pPr eaLnBrk="1" hangingPunct="1">
              <a:lnSpc>
                <a:spcPct val="110000"/>
              </a:lnSpc>
            </a:pPr>
            <a:endParaRPr lang="zh-CN" altLang="en-US"/>
          </a:p>
          <a:p>
            <a:pPr eaLnBrk="1" hangingPunct="1">
              <a:lnSpc>
                <a:spcPct val="110000"/>
              </a:lnSpc>
            </a:pPr>
            <a:endParaRPr lang="zh-CN" altLang="en-US"/>
          </a:p>
          <a:p>
            <a:pPr eaLnBrk="1" hangingPunct="1">
              <a:lnSpc>
                <a:spcPct val="110000"/>
              </a:lnSpc>
            </a:pPr>
            <a:endParaRPr lang="zh-CN" altLang="en-US"/>
          </a:p>
          <a:p>
            <a:pPr eaLnBrk="1" hangingPunct="1">
              <a:lnSpc>
                <a:spcPct val="110000"/>
              </a:lnSpc>
            </a:pPr>
            <a:r>
              <a:rPr lang="en-US" altLang="zh-CN"/>
              <a:t>} </a:t>
            </a:r>
            <a:r>
              <a:rPr lang="en-US" altLang="zh-CN">
                <a:solidFill>
                  <a:schemeClr val="hlink"/>
                </a:solidFill>
              </a:rPr>
              <a:t>// HeapSort</a:t>
            </a:r>
          </a:p>
        </p:txBody>
      </p:sp>
      <p:sp>
        <p:nvSpPr>
          <p:cNvPr id="183299" name="Rectangle 3"/>
          <p:cNvSpPr>
            <a:spLocks noChangeArrowheads="1"/>
          </p:cNvSpPr>
          <p:nvPr/>
        </p:nvSpPr>
        <p:spPr bwMode="auto">
          <a:xfrm>
            <a:off x="838200" y="1447800"/>
            <a:ext cx="8001000" cy="1298817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990000"/>
                </a:solidFill>
              </a:rPr>
              <a:t>for ( i=</a:t>
            </a:r>
            <a:r>
              <a:rPr lang="en-US" altLang="zh-CN" dirty="0" err="1">
                <a:solidFill>
                  <a:srgbClr val="990000"/>
                </a:solidFill>
              </a:rPr>
              <a:t>H.length</a:t>
            </a:r>
            <a:r>
              <a:rPr lang="en-US" altLang="zh-CN" dirty="0">
                <a:solidFill>
                  <a:srgbClr val="990000"/>
                </a:solidFill>
              </a:rPr>
              <a:t>/2;   i&gt;0;   --i ) // </a:t>
            </a:r>
            <a:r>
              <a:rPr lang="zh-CN" altLang="en-US" dirty="0">
                <a:solidFill>
                  <a:srgbClr val="990000"/>
                </a:solidFill>
              </a:rPr>
              <a:t>建大顶堆</a:t>
            </a:r>
            <a:endParaRPr lang="en-US" altLang="zh-CN" dirty="0">
              <a:solidFill>
                <a:srgbClr val="990000"/>
              </a:solidFill>
            </a:endParaRP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990000"/>
                </a:solidFill>
              </a:rPr>
              <a:t>         </a:t>
            </a:r>
            <a:r>
              <a:rPr lang="en-US" altLang="zh-CN" dirty="0" err="1">
                <a:solidFill>
                  <a:srgbClr val="FF0000"/>
                </a:solidFill>
              </a:rPr>
              <a:t>HeapAdjust</a:t>
            </a:r>
            <a:r>
              <a:rPr lang="en-US" altLang="zh-CN" dirty="0">
                <a:solidFill>
                  <a:srgbClr val="FF0000"/>
                </a:solidFill>
              </a:rPr>
              <a:t> ( </a:t>
            </a:r>
            <a:r>
              <a:rPr lang="en-US" altLang="zh-CN" dirty="0" smtClean="0">
                <a:solidFill>
                  <a:srgbClr val="FF0000"/>
                </a:solidFill>
              </a:rPr>
              <a:t>H.R, </a:t>
            </a:r>
            <a:r>
              <a:rPr lang="en-US" altLang="zh-CN" dirty="0">
                <a:solidFill>
                  <a:srgbClr val="FF0000"/>
                </a:solidFill>
              </a:rPr>
              <a:t>i, </a:t>
            </a:r>
            <a:r>
              <a:rPr lang="en-US" altLang="zh-CN" dirty="0" err="1">
                <a:solidFill>
                  <a:srgbClr val="FF0000"/>
                </a:solidFill>
              </a:rPr>
              <a:t>H.length</a:t>
            </a:r>
            <a:r>
              <a:rPr lang="en-US" altLang="zh-CN" dirty="0">
                <a:solidFill>
                  <a:srgbClr val="FF0000"/>
                </a:solidFill>
              </a:rPr>
              <a:t> );</a:t>
            </a:r>
            <a:r>
              <a:rPr lang="en-US" altLang="zh-CN" dirty="0">
                <a:solidFill>
                  <a:srgbClr val="990000"/>
                </a:solidFill>
              </a:rPr>
              <a:t>    </a:t>
            </a:r>
            <a:endParaRPr lang="zh-CN" altLang="en-US" dirty="0">
              <a:solidFill>
                <a:srgbClr val="990000"/>
              </a:solidFill>
            </a:endParaRPr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838200" y="2895600"/>
            <a:ext cx="8001000" cy="3280898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rgbClr val="990000"/>
                </a:solidFill>
              </a:rPr>
              <a:t>for ( i=</a:t>
            </a:r>
            <a:r>
              <a:rPr lang="en-US" altLang="zh-CN" dirty="0" err="1">
                <a:solidFill>
                  <a:srgbClr val="990000"/>
                </a:solidFill>
              </a:rPr>
              <a:t>H.length</a:t>
            </a:r>
            <a:r>
              <a:rPr lang="en-US" altLang="zh-CN" dirty="0">
                <a:solidFill>
                  <a:srgbClr val="990000"/>
                </a:solidFill>
              </a:rPr>
              <a:t>; i&gt;1; --i ) {</a:t>
            </a:r>
          </a:p>
          <a:p>
            <a:r>
              <a:rPr lang="en-US" altLang="zh-CN" dirty="0">
                <a:solidFill>
                  <a:srgbClr val="990000"/>
                </a:solidFill>
              </a:rPr>
              <a:t>	// </a:t>
            </a:r>
            <a:r>
              <a:rPr lang="zh-CN" altLang="en-US" dirty="0">
                <a:solidFill>
                  <a:srgbClr val="990000"/>
                </a:solidFill>
              </a:rPr>
              <a:t>将堆顶记录和当前未经排序子序列</a:t>
            </a:r>
          </a:p>
          <a:p>
            <a:r>
              <a:rPr lang="zh-CN" altLang="en-US" dirty="0">
                <a:solidFill>
                  <a:srgbClr val="990000"/>
                </a:solidFill>
              </a:rPr>
              <a:t>          </a:t>
            </a:r>
            <a:r>
              <a:rPr lang="en-US" altLang="zh-CN" dirty="0">
                <a:solidFill>
                  <a:srgbClr val="990000"/>
                </a:solidFill>
              </a:rPr>
              <a:t>//  </a:t>
            </a:r>
            <a:r>
              <a:rPr lang="zh-CN" altLang="en-US" dirty="0">
                <a:solidFill>
                  <a:srgbClr val="990000"/>
                </a:solidFill>
              </a:rPr>
              <a:t>最后一个记录相互交换</a:t>
            </a:r>
          </a:p>
          <a:p>
            <a:r>
              <a:rPr lang="zh-CN" altLang="en-US" dirty="0">
                <a:solidFill>
                  <a:srgbClr val="990000"/>
                </a:solidFill>
              </a:rPr>
              <a:t>       </a:t>
            </a:r>
            <a:r>
              <a:rPr lang="en-US" altLang="zh-CN" dirty="0">
                <a:solidFill>
                  <a:srgbClr val="990000"/>
                </a:solidFill>
              </a:rPr>
              <a:t>H. R[1]←→</a:t>
            </a:r>
            <a:r>
              <a:rPr lang="en-US" altLang="zh-CN" dirty="0" smtClean="0">
                <a:solidFill>
                  <a:srgbClr val="990000"/>
                </a:solidFill>
              </a:rPr>
              <a:t>H.R[i</a:t>
            </a:r>
            <a:r>
              <a:rPr lang="en-US" altLang="zh-CN" dirty="0">
                <a:solidFill>
                  <a:srgbClr val="990000"/>
                </a:solidFill>
              </a:rPr>
              <a:t>];           </a:t>
            </a:r>
          </a:p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rgbClr val="FF0000"/>
                </a:solidFill>
              </a:rPr>
              <a:t>       </a:t>
            </a:r>
            <a:r>
              <a:rPr lang="en-US" altLang="zh-CN" dirty="0" err="1" smtClean="0">
                <a:solidFill>
                  <a:srgbClr val="FF0000"/>
                </a:solidFill>
              </a:rPr>
              <a:t>HeapAdjust</a:t>
            </a:r>
            <a:r>
              <a:rPr lang="en-US" altLang="zh-CN" dirty="0" smtClean="0">
                <a:solidFill>
                  <a:srgbClr val="FF0000"/>
                </a:solidFill>
              </a:rPr>
              <a:t>(H.R</a:t>
            </a:r>
            <a:r>
              <a:rPr lang="en-US" altLang="zh-CN" dirty="0">
                <a:solidFill>
                  <a:srgbClr val="FF0000"/>
                </a:solidFill>
              </a:rPr>
              <a:t>, 1, i-1);</a:t>
            </a:r>
            <a:r>
              <a:rPr lang="en-US" altLang="zh-CN" dirty="0">
                <a:solidFill>
                  <a:srgbClr val="990000"/>
                </a:solidFill>
              </a:rPr>
              <a:t>  // </a:t>
            </a:r>
            <a:r>
              <a:rPr lang="zh-CN" altLang="zh-CN" dirty="0">
                <a:solidFill>
                  <a:srgbClr val="990000"/>
                </a:solidFill>
              </a:rPr>
              <a:t>对 </a:t>
            </a:r>
            <a:r>
              <a:rPr lang="en-US" altLang="zh-CN" dirty="0" smtClean="0">
                <a:solidFill>
                  <a:srgbClr val="990000"/>
                </a:solidFill>
              </a:rPr>
              <a:t>H.R[1</a:t>
            </a:r>
            <a:r>
              <a:rPr lang="en-US" altLang="zh-CN" dirty="0">
                <a:solidFill>
                  <a:srgbClr val="990000"/>
                </a:solidFill>
              </a:rPr>
              <a:t>] </a:t>
            </a:r>
            <a:r>
              <a:rPr lang="zh-CN" altLang="en-US" dirty="0">
                <a:solidFill>
                  <a:srgbClr val="990000"/>
                </a:solidFill>
              </a:rPr>
              <a:t>进行筛选</a:t>
            </a:r>
          </a:p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rgbClr val="990000"/>
                </a:solidFill>
              </a:rPr>
              <a:t>}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8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8330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83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83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83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83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83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183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8" grpId="0" animBg="1" autoUpdateAnimBg="0"/>
      <p:bldP spid="183299" grpId="0" animBg="1" autoUpdateAnimBg="0"/>
      <p:bldP spid="183300" grpId="0" build="p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DB1DA7-5162-4EBE-8BCC-284CF35F9F7B}" type="slidenum">
              <a:rPr lang="en-US" altLang="zh-CN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堆排序的时间复杂度分析</a:t>
            </a:r>
          </a:p>
        </p:txBody>
      </p:sp>
      <p:sp>
        <p:nvSpPr>
          <p:cNvPr id="512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196975"/>
            <a:ext cx="8642350" cy="5184775"/>
          </a:xfrm>
        </p:spPr>
        <p:txBody>
          <a:bodyPr/>
          <a:lstStyle/>
          <a:p>
            <a:pPr eaLnBrk="1" hangingPunct="1"/>
            <a:r>
              <a:rPr lang="en-US" altLang="zh-CN" sz="2400" dirty="0" smtClean="0"/>
              <a:t>1. </a:t>
            </a:r>
            <a:r>
              <a:rPr lang="zh-CN" altLang="en-US" sz="2400" dirty="0"/>
              <a:t>含有</a:t>
            </a:r>
            <a:r>
              <a:rPr lang="en-US" altLang="zh-CN" sz="2400" dirty="0" smtClean="0"/>
              <a:t>n </a:t>
            </a:r>
            <a:r>
              <a:rPr lang="zh-CN" altLang="en-US" sz="2400" dirty="0"/>
              <a:t>个</a:t>
            </a:r>
            <a:r>
              <a:rPr lang="zh-CN" altLang="en-US" sz="2400" dirty="0" smtClean="0"/>
              <a:t>关键字的完全二叉树的深度</a:t>
            </a:r>
            <a:r>
              <a:rPr lang="en-US" altLang="zh-CN" sz="2400" dirty="0"/>
              <a:t>h= </a:t>
            </a:r>
            <a:r>
              <a:rPr lang="en-US" altLang="zh-CN" sz="2400" dirty="0">
                <a:sym typeface="Symbol" pitchFamily="18" charset="2"/>
              </a:rPr>
              <a:t></a:t>
            </a:r>
            <a:r>
              <a:rPr lang="en-US" altLang="zh-CN" sz="2400" dirty="0"/>
              <a:t>log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n</a:t>
            </a:r>
            <a:r>
              <a:rPr lang="en-US" altLang="zh-CN" sz="2400" dirty="0">
                <a:sym typeface="Symbol" pitchFamily="18" charset="2"/>
              </a:rPr>
              <a:t>+</a:t>
            </a:r>
            <a:r>
              <a:rPr lang="en-US" altLang="zh-CN" sz="2400" dirty="0" smtClean="0">
                <a:sym typeface="Symbol" pitchFamily="18" charset="2"/>
              </a:rPr>
              <a:t>1</a:t>
            </a:r>
            <a:r>
              <a:rPr lang="zh-CN" altLang="en-US" sz="2400" dirty="0" smtClean="0">
                <a:sym typeface="Symbol" pitchFamily="18" charset="2"/>
              </a:rPr>
              <a:t>。</a:t>
            </a:r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2. </a:t>
            </a:r>
            <a:r>
              <a:rPr lang="zh-CN" altLang="en-US" sz="2400" dirty="0" smtClean="0"/>
              <a:t>对深度为 </a:t>
            </a:r>
            <a:r>
              <a:rPr lang="en-US" altLang="zh-CN" sz="2400" dirty="0"/>
              <a:t>h (h</a:t>
            </a:r>
            <a:r>
              <a:rPr lang="en-US" altLang="zh-CN" sz="2400" dirty="0" smtClean="0"/>
              <a:t>= </a:t>
            </a:r>
            <a:r>
              <a:rPr lang="en-US" altLang="zh-CN" sz="2400" dirty="0" smtClean="0">
                <a:sym typeface="Symbol" pitchFamily="18" charset="2"/>
              </a:rPr>
              <a:t></a:t>
            </a:r>
            <a:r>
              <a:rPr lang="en-US" altLang="zh-CN" sz="2400" dirty="0"/>
              <a:t>log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n</a:t>
            </a:r>
            <a:r>
              <a:rPr lang="en-US" altLang="zh-CN" sz="2400" dirty="0">
                <a:sym typeface="Symbol" pitchFamily="18" charset="2"/>
              </a:rPr>
              <a:t>+1)</a:t>
            </a:r>
            <a:r>
              <a:rPr lang="zh-CN" altLang="en-US" sz="2400" dirty="0" smtClean="0"/>
              <a:t>的堆，“筛选”所需进行的关键字比较的次数至多为</a:t>
            </a:r>
            <a:r>
              <a:rPr lang="en-US" altLang="zh-CN" sz="2400" dirty="0" smtClean="0"/>
              <a:t>2(h-1) = 2</a:t>
            </a:r>
            <a:r>
              <a:rPr lang="en-US" altLang="zh-CN" sz="2400" dirty="0">
                <a:sym typeface="Symbol" pitchFamily="18" charset="2"/>
              </a:rPr>
              <a:t> </a:t>
            </a:r>
            <a:r>
              <a:rPr lang="en-US" altLang="zh-CN" sz="2400" dirty="0"/>
              <a:t>log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n</a:t>
            </a:r>
            <a:r>
              <a:rPr lang="en-US" altLang="zh-CN" sz="2400" dirty="0">
                <a:sym typeface="Symbol" pitchFamily="18" charset="2"/>
              </a:rPr>
              <a:t> </a:t>
            </a:r>
            <a:r>
              <a:rPr lang="zh-CN" altLang="en-US" sz="2400" dirty="0" smtClean="0"/>
              <a:t>；</a:t>
            </a:r>
          </a:p>
          <a:p>
            <a:pPr eaLnBrk="1" hangingPunct="1"/>
            <a:r>
              <a:rPr lang="en-US" altLang="zh-CN" sz="2400" dirty="0" smtClean="0"/>
              <a:t>3</a:t>
            </a:r>
            <a:r>
              <a:rPr lang="en-US" altLang="zh-CN" sz="2400" dirty="0" smtClean="0">
                <a:solidFill>
                  <a:srgbClr val="FF0000"/>
                </a:solidFill>
              </a:rPr>
              <a:t>. </a:t>
            </a:r>
            <a:r>
              <a:rPr lang="zh-CN" altLang="en-US" sz="2400" dirty="0" smtClean="0">
                <a:solidFill>
                  <a:srgbClr val="FF0000"/>
                </a:solidFill>
              </a:rPr>
              <a:t>建堆的复杂度</a:t>
            </a:r>
            <a:r>
              <a:rPr lang="zh-CN" altLang="en-US" sz="2400" dirty="0" smtClean="0"/>
              <a:t>：对 </a:t>
            </a:r>
            <a:r>
              <a:rPr lang="en-US" altLang="zh-CN" sz="2400" dirty="0" smtClean="0"/>
              <a:t>n </a:t>
            </a:r>
            <a:r>
              <a:rPr lang="zh-CN" altLang="en-US" sz="2400" dirty="0" smtClean="0"/>
              <a:t>个关键字，建立深度为</a:t>
            </a:r>
            <a:r>
              <a:rPr lang="en-US" altLang="zh-CN" sz="2400" dirty="0" smtClean="0"/>
              <a:t>h (h=</a:t>
            </a:r>
            <a:r>
              <a:rPr lang="en-US" altLang="zh-CN" sz="2400" dirty="0" smtClean="0">
                <a:sym typeface="Symbol" pitchFamily="18" charset="2"/>
              </a:rPr>
              <a:t></a:t>
            </a:r>
            <a:r>
              <a:rPr lang="en-US" altLang="zh-CN" sz="2400" dirty="0" smtClean="0"/>
              <a:t>log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n</a:t>
            </a:r>
            <a:r>
              <a:rPr lang="en-US" altLang="zh-CN" sz="2400" dirty="0" smtClean="0">
                <a:sym typeface="Symbol" pitchFamily="18" charset="2"/>
              </a:rPr>
              <a:t>+1) </a:t>
            </a:r>
            <a:r>
              <a:rPr lang="zh-CN" altLang="en-US" sz="2400" dirty="0" smtClean="0">
                <a:sym typeface="Symbol" pitchFamily="18" charset="2"/>
              </a:rPr>
              <a:t>的堆，</a:t>
            </a:r>
            <a:r>
              <a:rPr lang="zh-CN" altLang="en-US" sz="2400" dirty="0" smtClean="0"/>
              <a:t>所需进行的关键字比较的次数</a:t>
            </a:r>
            <a:r>
              <a:rPr lang="en-US" altLang="zh-CN" sz="2400" dirty="0" smtClean="0"/>
              <a:t>t</a:t>
            </a:r>
            <a:r>
              <a:rPr lang="zh-CN" altLang="en-US" sz="2400" dirty="0" smtClean="0"/>
              <a:t>：</a:t>
            </a:r>
          </a:p>
          <a:p>
            <a:pPr lvl="1" eaLnBrk="1" hangingPunct="1"/>
            <a:r>
              <a:rPr lang="zh-CN" altLang="en-US" sz="2400" dirty="0" smtClean="0"/>
              <a:t>建立初始堆需要对</a:t>
            </a:r>
            <a:r>
              <a:rPr lang="zh-CN" altLang="en-US" sz="2400" dirty="0" smtClean="0">
                <a:sym typeface="Symbol" pitchFamily="18" charset="2"/>
              </a:rPr>
              <a:t></a:t>
            </a:r>
            <a:r>
              <a:rPr lang="en-US" altLang="zh-CN" sz="2400" dirty="0" smtClean="0"/>
              <a:t>n/2</a:t>
            </a:r>
            <a:r>
              <a:rPr lang="en-US" altLang="zh-CN" sz="2400" dirty="0" smtClean="0">
                <a:sym typeface="Symbol" pitchFamily="18" charset="2"/>
              </a:rPr>
              <a:t> </a:t>
            </a:r>
            <a:r>
              <a:rPr lang="zh-CN" altLang="en-US" sz="2400" dirty="0" smtClean="0">
                <a:sym typeface="Symbol" pitchFamily="18" charset="2"/>
              </a:rPr>
              <a:t>棵子树进行调整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第</a:t>
            </a:r>
            <a:r>
              <a:rPr lang="en-US" altLang="zh-CN" sz="2400" i="1" dirty="0" smtClean="0"/>
              <a:t>i</a:t>
            </a:r>
            <a:r>
              <a:rPr lang="zh-CN" altLang="en-US" sz="2400" dirty="0" smtClean="0"/>
              <a:t>层上的节点至多为</a:t>
            </a:r>
            <a:r>
              <a:rPr lang="en-US" altLang="zh-CN" sz="2400" dirty="0" smtClean="0"/>
              <a:t>2</a:t>
            </a:r>
            <a:r>
              <a:rPr lang="en-US" altLang="zh-CN" sz="2400" baseline="30000" dirty="0" smtClean="0"/>
              <a:t>i-1</a:t>
            </a:r>
            <a:r>
              <a:rPr lang="zh-CN" altLang="en-US" sz="2400" dirty="0" smtClean="0"/>
              <a:t>个，以它们为根的</a:t>
            </a:r>
            <a:r>
              <a:rPr lang="zh-CN" altLang="en-US" sz="2400" dirty="0"/>
              <a:t>子</a:t>
            </a:r>
            <a:r>
              <a:rPr lang="zh-CN" altLang="en-US" sz="2400" dirty="0" smtClean="0"/>
              <a:t>树深度为：</a:t>
            </a:r>
            <a:r>
              <a:rPr lang="en-US" altLang="zh-CN" sz="2400" dirty="0" smtClean="0"/>
              <a:t>h-i+1</a:t>
            </a:r>
          </a:p>
          <a:p>
            <a:pPr eaLnBrk="1" hangingPunct="1"/>
            <a:endParaRPr lang="en-US" altLang="zh-CN" sz="2400" dirty="0" smtClean="0"/>
          </a:p>
        </p:txBody>
      </p:sp>
      <p:graphicFrame>
        <p:nvGraphicFramePr>
          <p:cNvPr id="190473" name="Object 9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181391801"/>
              </p:ext>
            </p:extLst>
          </p:nvPr>
        </p:nvGraphicFramePr>
        <p:xfrm>
          <a:off x="523478" y="4330470"/>
          <a:ext cx="431958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4" name="公式" r:id="rId3" imgW="2070100" imgH="431800" progId="Equation.3">
                  <p:embed/>
                </p:oleObj>
              </mc:Choice>
              <mc:Fallback>
                <p:oleObj name="公式" r:id="rId3" imgW="2070100" imgH="431800" progId="Equation.3">
                  <p:embed/>
                  <p:pic>
                    <p:nvPicPr>
                      <p:cNvPr id="0" name="Picture 20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478" y="4330470"/>
                        <a:ext cx="4319588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410131"/>
              </p:ext>
            </p:extLst>
          </p:nvPr>
        </p:nvGraphicFramePr>
        <p:xfrm>
          <a:off x="753877" y="5214299"/>
          <a:ext cx="5830887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5" name="公式" r:id="rId5" imgW="2565400" imgH="444500" progId="Equation.3">
                  <p:embed/>
                </p:oleObj>
              </mc:Choice>
              <mc:Fallback>
                <p:oleObj name="公式" r:id="rId5" imgW="2565400" imgH="444500" progId="Equation.3">
                  <p:embed/>
                  <p:pic>
                    <p:nvPicPr>
                      <p:cNvPr id="0" name="Picture 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877" y="5214299"/>
                        <a:ext cx="5830887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51520" y="6223949"/>
            <a:ext cx="8257389" cy="461665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dirty="0"/>
              <a:t>数列</a:t>
            </a:r>
            <a:r>
              <a:rPr lang="en-US" altLang="zh-CN" sz="2400" dirty="0"/>
              <a:t>1/2</a:t>
            </a:r>
            <a:r>
              <a:rPr lang="zh-CN" altLang="en-US" sz="2400" dirty="0"/>
              <a:t>，</a:t>
            </a:r>
            <a:r>
              <a:rPr lang="en-US" altLang="zh-CN" sz="2400" dirty="0"/>
              <a:t>2/4</a:t>
            </a:r>
            <a:r>
              <a:rPr lang="zh-CN" altLang="en-US" sz="2400" dirty="0"/>
              <a:t>，</a:t>
            </a:r>
            <a:r>
              <a:rPr lang="en-US" altLang="zh-CN" sz="2400" dirty="0"/>
              <a:t>3/8</a:t>
            </a:r>
            <a:r>
              <a:rPr lang="zh-CN" altLang="en-US" sz="2400" dirty="0"/>
              <a:t>，</a:t>
            </a:r>
            <a:r>
              <a:rPr lang="en-US" altLang="zh-CN" sz="2400" dirty="0"/>
              <a:t>……n/2ⁿ</a:t>
            </a:r>
            <a:r>
              <a:rPr lang="zh-CN" altLang="en-US" sz="2400" dirty="0"/>
              <a:t>，</a:t>
            </a:r>
            <a:r>
              <a:rPr lang="en-US" altLang="zh-CN" sz="2400" dirty="0"/>
              <a:t>……</a:t>
            </a:r>
            <a:r>
              <a:rPr lang="zh-CN" altLang="en-US" sz="2400" dirty="0"/>
              <a:t>的前</a:t>
            </a:r>
            <a:r>
              <a:rPr lang="en-US" altLang="zh-CN" sz="2400" dirty="0"/>
              <a:t>n</a:t>
            </a:r>
            <a:r>
              <a:rPr lang="zh-CN" altLang="en-US" sz="2400" dirty="0"/>
              <a:t>项</a:t>
            </a:r>
            <a:r>
              <a:rPr lang="zh-CN" altLang="en-US" sz="2400" dirty="0" smtClean="0"/>
              <a:t>和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= 2-</a:t>
            </a:r>
            <a:r>
              <a:rPr lang="en-US" altLang="zh-CN" sz="2400" dirty="0"/>
              <a:t>(n+2)/2ⁿ</a:t>
            </a:r>
            <a:endParaRPr lang="zh-CN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364088" y="4541552"/>
            <a:ext cx="208823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（令</a:t>
            </a:r>
            <a:r>
              <a:rPr lang="en-US" altLang="zh-CN" sz="2400" i="1" dirty="0" smtClean="0"/>
              <a:t>j</a:t>
            </a:r>
            <a:r>
              <a:rPr lang="en-US" altLang="zh-CN" sz="2400" dirty="0" smtClean="0"/>
              <a:t> = </a:t>
            </a:r>
            <a:r>
              <a:rPr lang="en-US" altLang="zh-CN" sz="2400" i="1" dirty="0" smtClean="0"/>
              <a:t>h – i</a:t>
            </a:r>
            <a:r>
              <a:rPr lang="zh-CN" altLang="en-US" sz="2400" dirty="0" smtClean="0"/>
              <a:t>）</a:t>
            </a:r>
          </a:p>
        </p:txBody>
      </p:sp>
      <p:graphicFrame>
        <p:nvGraphicFramePr>
          <p:cNvPr id="5" name="对象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00816306"/>
              </p:ext>
            </p:extLst>
          </p:nvPr>
        </p:nvGraphicFramePr>
        <p:xfrm>
          <a:off x="6659563" y="5300663"/>
          <a:ext cx="1008062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6" name="公式" r:id="rId7" imgW="317087" imgH="177569" progId="Equation.3">
                  <p:embed/>
                </p:oleObj>
              </mc:Choice>
              <mc:Fallback>
                <p:oleObj name="公式" r:id="rId7" imgW="317087" imgH="177569" progId="Equation.3">
                  <p:embed/>
                  <p:pic>
                    <p:nvPicPr>
                      <p:cNvPr id="0" name="Picture 20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5300663"/>
                        <a:ext cx="1008062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0DE01-13CB-4B60-9954-74574DB8AD2C}" type="slidenum">
              <a:rPr lang="en-US" altLang="zh-CN"/>
              <a:pPr>
                <a:defRPr/>
              </a:pPr>
              <a:t>53</a:t>
            </a:fld>
            <a:endParaRPr lang="en-US" altLang="zh-CN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堆排序的时间复杂度分析</a:t>
            </a:r>
            <a:endParaRPr lang="zh-CN" altLang="zh-CN" dirty="0" smtClean="0"/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0. </a:t>
            </a:r>
            <a:r>
              <a:rPr lang="zh-CN" altLang="en-US" dirty="0" smtClean="0"/>
              <a:t>对于有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个节点的</a:t>
            </a:r>
            <a:r>
              <a:rPr lang="zh-CN" altLang="en-US" dirty="0"/>
              <a:t>堆，“筛选”所需进行的关键字比较的次数至多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2</a:t>
            </a:r>
            <a:r>
              <a:rPr lang="en-US" altLang="zh-CN" dirty="0" smtClean="0"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</a:t>
            </a:r>
            <a:r>
              <a:rPr lang="en-US" altLang="zh-CN" dirty="0"/>
              <a:t>log</a:t>
            </a:r>
            <a:r>
              <a:rPr lang="en-US" altLang="zh-CN" baseline="-25000" dirty="0"/>
              <a:t>2</a:t>
            </a:r>
            <a:r>
              <a:rPr lang="en-US" altLang="zh-CN" dirty="0"/>
              <a:t>n</a:t>
            </a:r>
            <a:r>
              <a:rPr lang="en-US" altLang="zh-CN" dirty="0">
                <a:sym typeface="Symbol" pitchFamily="18" charset="2"/>
              </a:rPr>
              <a:t> </a:t>
            </a:r>
            <a:r>
              <a:rPr lang="zh-CN" altLang="en-US" dirty="0"/>
              <a:t>；</a:t>
            </a:r>
          </a:p>
          <a:p>
            <a:pPr eaLnBrk="1" hangingPunct="1"/>
            <a:r>
              <a:rPr lang="en-US" altLang="zh-CN" dirty="0" smtClean="0"/>
              <a:t>1. </a:t>
            </a:r>
            <a:r>
              <a:rPr lang="zh-CN" altLang="en-US" dirty="0" smtClean="0"/>
              <a:t>建立初始的最大堆的比较次数</a:t>
            </a:r>
            <a:r>
              <a:rPr lang="en-US" altLang="zh-CN" dirty="0" smtClean="0"/>
              <a:t>&lt;=4n;</a:t>
            </a:r>
          </a:p>
          <a:p>
            <a:pPr eaLnBrk="1" hangingPunct="1"/>
            <a:r>
              <a:rPr lang="en-US" altLang="zh-CN" dirty="0" smtClean="0"/>
              <a:t>2. </a:t>
            </a:r>
            <a:r>
              <a:rPr lang="zh-CN" altLang="en-US" dirty="0" smtClean="0"/>
              <a:t>排序：调整“堆顶” </a:t>
            </a:r>
            <a:r>
              <a:rPr lang="en-US" altLang="zh-CN" dirty="0" smtClean="0"/>
              <a:t>n-1 </a:t>
            </a:r>
            <a:r>
              <a:rPr lang="zh-CN" altLang="en-US" dirty="0" smtClean="0"/>
              <a:t>次</a:t>
            </a:r>
          </a:p>
          <a:p>
            <a:pPr lvl="1" eaLnBrk="1" hangingPunct="1"/>
            <a:r>
              <a:rPr lang="zh-CN" altLang="en-US" dirty="0" smtClean="0"/>
              <a:t>总共进行的关键字比较的次数不超过</a:t>
            </a:r>
          </a:p>
          <a:p>
            <a:pPr lvl="1" eaLnBrk="1" hangingPunct="1"/>
            <a:r>
              <a:rPr lang="en-US" altLang="zh-CN" dirty="0" smtClean="0"/>
              <a:t>2 (</a:t>
            </a:r>
            <a:r>
              <a:rPr lang="en-US" altLang="zh-CN" dirty="0" smtClean="0">
                <a:sym typeface="Symbol" pitchFamily="18" charset="2"/>
              </a:rPr>
              <a:t></a:t>
            </a:r>
            <a:r>
              <a:rPr lang="en-US" altLang="zh-CN" dirty="0" smtClean="0"/>
              <a:t>log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(n-1)</a:t>
            </a:r>
            <a:r>
              <a:rPr lang="en-US" altLang="zh-CN" dirty="0" smtClean="0">
                <a:sym typeface="Symbol" pitchFamily="18" charset="2"/>
              </a:rPr>
              <a:t></a:t>
            </a:r>
            <a:r>
              <a:rPr lang="en-US" altLang="zh-CN" dirty="0" smtClean="0"/>
              <a:t>+ </a:t>
            </a:r>
            <a:r>
              <a:rPr lang="en-US" altLang="zh-CN" dirty="0" smtClean="0">
                <a:sym typeface="Symbol" pitchFamily="18" charset="2"/>
              </a:rPr>
              <a:t></a:t>
            </a:r>
            <a:r>
              <a:rPr lang="en-US" altLang="zh-CN" dirty="0" smtClean="0"/>
              <a:t>log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(n-2)</a:t>
            </a:r>
            <a:r>
              <a:rPr lang="en-US" altLang="zh-CN" dirty="0" smtClean="0">
                <a:sym typeface="Symbol" pitchFamily="18" charset="2"/>
              </a:rPr>
              <a:t></a:t>
            </a:r>
            <a:r>
              <a:rPr lang="en-US" altLang="zh-CN" dirty="0" smtClean="0"/>
              <a:t>+ …+log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2) &lt; 2n(</a:t>
            </a:r>
            <a:r>
              <a:rPr lang="en-US" altLang="zh-CN" dirty="0" smtClean="0">
                <a:sym typeface="Symbol" pitchFamily="18" charset="2"/>
              </a:rPr>
              <a:t></a:t>
            </a:r>
            <a:r>
              <a:rPr lang="en-US" altLang="zh-CN" dirty="0" smtClean="0"/>
              <a:t>log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n</a:t>
            </a:r>
            <a:r>
              <a:rPr lang="en-US" altLang="zh-CN" dirty="0" smtClean="0">
                <a:sym typeface="Symbol" pitchFamily="18" charset="2"/>
              </a:rPr>
              <a:t></a:t>
            </a:r>
            <a:r>
              <a:rPr lang="en-US" altLang="zh-CN" dirty="0" smtClean="0"/>
              <a:t>) </a:t>
            </a:r>
          </a:p>
          <a:p>
            <a:pPr eaLnBrk="1" hangingPunct="1"/>
            <a:r>
              <a:rPr lang="zh-CN" altLang="en-US" dirty="0" smtClean="0"/>
              <a:t>因此，堆排序的</a:t>
            </a:r>
            <a:r>
              <a:rPr lang="zh-CN" altLang="en-US" dirty="0" smtClean="0">
                <a:solidFill>
                  <a:srgbClr val="FF0000"/>
                </a:solidFill>
              </a:rPr>
              <a:t>最坏时间复杂度</a:t>
            </a:r>
            <a:r>
              <a:rPr lang="zh-CN" altLang="en-US" dirty="0" smtClean="0"/>
              <a:t>为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堆排序</a:t>
            </a:r>
            <a:r>
              <a:rPr lang="zh-CN" altLang="en-US" dirty="0" smtClean="0"/>
              <a:t>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堆排序的</a:t>
            </a:r>
            <a:r>
              <a:rPr lang="zh-CN" altLang="en-US" dirty="0">
                <a:solidFill>
                  <a:srgbClr val="FF0000"/>
                </a:solidFill>
              </a:rPr>
              <a:t>最坏</a:t>
            </a:r>
            <a:r>
              <a:rPr lang="zh-CN" altLang="en-US" dirty="0"/>
              <a:t>时间复杂度为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/>
            <a:r>
              <a:rPr lang="zh-CN" altLang="en-US" dirty="0" smtClean="0"/>
              <a:t>空间</a:t>
            </a:r>
            <a:r>
              <a:rPr lang="zh-CN" altLang="en-US" dirty="0"/>
              <a:t>复杂度：</a:t>
            </a:r>
            <a:r>
              <a:rPr lang="en-US" altLang="zh-CN" dirty="0"/>
              <a:t>1</a:t>
            </a:r>
            <a:r>
              <a:rPr lang="zh-CN" altLang="en-US" dirty="0"/>
              <a:t>个记录空间，</a:t>
            </a:r>
            <a:r>
              <a:rPr lang="en-US" altLang="zh-CN" dirty="0"/>
              <a:t>O(1)</a:t>
            </a:r>
          </a:p>
          <a:p>
            <a:pPr eaLnBrk="1" hangingPunct="1"/>
            <a:r>
              <a:rPr lang="zh-CN" altLang="en-US" dirty="0"/>
              <a:t>稳定性：不稳定</a:t>
            </a:r>
          </a:p>
          <a:p>
            <a:r>
              <a:rPr lang="zh-CN" altLang="en-US" dirty="0" smtClean="0"/>
              <a:t>适合于</a:t>
            </a:r>
            <a:r>
              <a:rPr lang="en-US" altLang="zh-CN" dirty="0" smtClean="0"/>
              <a:t>n</a:t>
            </a:r>
            <a:r>
              <a:rPr lang="zh-CN" altLang="en-US" dirty="0" smtClean="0"/>
              <a:t>较大的情况。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476568-7606-4AF4-B416-2A5C6DA42EC9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9800658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堆与优先队列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优先队列的应用</a:t>
            </a:r>
            <a:endParaRPr lang="en-US" altLang="zh-CN" dirty="0" smtClean="0"/>
          </a:p>
          <a:p>
            <a:pPr lvl="1"/>
            <a:r>
              <a:rPr lang="en-GB" altLang="zh-CN" dirty="0" smtClean="0"/>
              <a:t>Huffman</a:t>
            </a:r>
            <a:r>
              <a:rPr lang="zh-CN" altLang="en-US" dirty="0" smtClean="0"/>
              <a:t>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最小生成树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迪杰斯特拉算法、</a:t>
            </a:r>
            <a:r>
              <a:rPr lang="en-US" altLang="zh-CN" dirty="0" smtClean="0"/>
              <a:t>A*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476568-7606-4AF4-B416-2A5C6DA42EC9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堆与优先队列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.1 </a:t>
            </a:r>
            <a:r>
              <a:rPr lang="zh-CN" altLang="en-US" dirty="0" smtClean="0"/>
              <a:t>优先队列的定义 </a:t>
            </a:r>
          </a:p>
          <a:p>
            <a:pPr lvl="1"/>
            <a:r>
              <a:rPr lang="zh-CN" altLang="en-US" dirty="0" smtClean="0"/>
              <a:t>优先队列中的每一个元素都有一个优先级值。</a:t>
            </a:r>
          </a:p>
          <a:p>
            <a:pPr lvl="1"/>
            <a:r>
              <a:rPr lang="zh-CN" altLang="en-US" dirty="0" smtClean="0"/>
              <a:t>通常约定优先级值小的优先级高</a:t>
            </a:r>
          </a:p>
          <a:p>
            <a:r>
              <a:rPr lang="zh-CN" altLang="en-US" dirty="0" smtClean="0"/>
              <a:t>优先队列支持的基本运算有：</a:t>
            </a:r>
          </a:p>
          <a:p>
            <a:pPr lvl="1"/>
            <a:r>
              <a:rPr lang="en-US" altLang="zh-CN" dirty="0" smtClean="0"/>
              <a:t>(1)Size( )</a:t>
            </a:r>
            <a:r>
              <a:rPr lang="zh-CN" altLang="en-US" dirty="0" smtClean="0"/>
              <a:t>：返回优先队列中元素个数。</a:t>
            </a:r>
          </a:p>
          <a:p>
            <a:pPr lvl="1"/>
            <a:r>
              <a:rPr lang="en-US" altLang="zh-CN" dirty="0" smtClean="0"/>
              <a:t>(2)Min( )</a:t>
            </a:r>
            <a:r>
              <a:rPr lang="zh-CN" altLang="en-US" dirty="0" smtClean="0"/>
              <a:t>：返回优先队列中最小优先级值元素。</a:t>
            </a:r>
          </a:p>
          <a:p>
            <a:pPr lvl="1"/>
            <a:r>
              <a:rPr lang="en-US" altLang="zh-CN" dirty="0" smtClean="0"/>
              <a:t>(3)Insert(x)</a:t>
            </a:r>
            <a:r>
              <a:rPr lang="zh-CN" altLang="en-US" dirty="0" smtClean="0"/>
              <a:t>：将元素</a:t>
            </a:r>
            <a:r>
              <a:rPr lang="en-US" altLang="zh-CN" dirty="0" smtClean="0"/>
              <a:t>x</a:t>
            </a:r>
            <a:r>
              <a:rPr lang="zh-CN" altLang="en-US" dirty="0" smtClean="0"/>
              <a:t>插入优先队列。</a:t>
            </a:r>
          </a:p>
          <a:p>
            <a:pPr lvl="1"/>
            <a:r>
              <a:rPr lang="en-US" altLang="zh-CN" dirty="0" smtClean="0"/>
              <a:t>(4)</a:t>
            </a:r>
            <a:r>
              <a:rPr lang="en-US" altLang="zh-CN" dirty="0" err="1" smtClean="0"/>
              <a:t>DeleteMin</a:t>
            </a:r>
            <a:r>
              <a:rPr lang="en-US" altLang="zh-CN" dirty="0" smtClean="0"/>
              <a:t>(x)</a:t>
            </a:r>
            <a:r>
              <a:rPr lang="zh-CN" altLang="en-US" dirty="0" smtClean="0"/>
              <a:t>：删除优先队列中具有最小优先级值的元素，并保存到</a:t>
            </a:r>
            <a:r>
              <a:rPr lang="en-US" altLang="zh-CN" dirty="0" smtClean="0"/>
              <a:t>x</a:t>
            </a:r>
            <a:r>
              <a:rPr lang="zh-CN" altLang="en-US" dirty="0" smtClean="0"/>
              <a:t>中。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476568-7606-4AF4-B416-2A5C6DA42EC9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堆与优先队列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.2 </a:t>
            </a:r>
            <a:r>
              <a:rPr lang="zh-CN" altLang="en-US" dirty="0" smtClean="0"/>
              <a:t>优先队列的实现方式：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顺序表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链表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二叉排序树、</a:t>
            </a:r>
            <a:r>
              <a:rPr lang="en-US" altLang="zh-CN" dirty="0" smtClean="0"/>
              <a:t>AVL</a:t>
            </a:r>
            <a:r>
              <a:rPr lang="zh-CN" altLang="en-US" dirty="0" smtClean="0"/>
              <a:t>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优先级树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堆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左偏树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476568-7606-4AF4-B416-2A5C6DA42EC9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0" dirty="0" smtClean="0">
                <a:solidFill>
                  <a:srgbClr val="990000"/>
                </a:solidFill>
              </a:rPr>
              <a:t>10.4 </a:t>
            </a:r>
            <a:r>
              <a:rPr lang="zh-CN" altLang="en-US" i="0" dirty="0" smtClean="0">
                <a:solidFill>
                  <a:srgbClr val="990000"/>
                </a:solidFill>
              </a:rPr>
              <a:t>选择排序</a:t>
            </a:r>
            <a:r>
              <a:rPr lang="en-US" altLang="zh-CN" i="0" dirty="0" smtClean="0">
                <a:solidFill>
                  <a:srgbClr val="990000"/>
                </a:solidFill>
                <a:latin typeface="Arial" panose="020B0604020202020204" pitchFamily="34" charset="0"/>
              </a:rPr>
              <a:t>—</a:t>
            </a:r>
            <a:r>
              <a:rPr lang="zh-CN" altLang="en-US" i="0" dirty="0" smtClean="0">
                <a:solidFill>
                  <a:srgbClr val="990000"/>
                </a:solidFill>
              </a:rPr>
              <a:t>堆排序</a:t>
            </a:r>
          </a:p>
        </p:txBody>
      </p:sp>
      <p:sp>
        <p:nvSpPr>
          <p:cNvPr id="1536035" name="Text Box 35"/>
          <p:cNvSpPr txBox="1">
            <a:spLocks noChangeArrowheads="1"/>
          </p:cNvSpPr>
          <p:nvPr/>
        </p:nvSpPr>
        <p:spPr bwMode="auto">
          <a:xfrm>
            <a:off x="337457" y="1234267"/>
            <a:ext cx="8437563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3200"/>
              <a:t> </a:t>
            </a:r>
            <a:r>
              <a:rPr lang="zh-CN" altLang="en-US" sz="3200"/>
              <a:t>堆应用</a:t>
            </a:r>
            <a:r>
              <a:rPr lang="en-US" altLang="zh-CN" sz="3200"/>
              <a:t>——</a:t>
            </a:r>
            <a:r>
              <a:rPr lang="zh-CN" altLang="en-US" sz="3200"/>
              <a:t>优先队列</a:t>
            </a:r>
            <a:endParaRPr lang="zh-CN" altLang="en-US" sz="3200">
              <a:latin typeface="宋体" panose="02010600030101010101" pitchFamily="2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956175" y="3675063"/>
            <a:ext cx="3933825" cy="2208212"/>
            <a:chOff x="306" y="210"/>
            <a:chExt cx="2478" cy="1391"/>
          </a:xfrm>
        </p:grpSpPr>
        <p:sp>
          <p:nvSpPr>
            <p:cNvPr id="72734" name="Line 6"/>
            <p:cNvSpPr>
              <a:spLocks noChangeShapeType="1"/>
            </p:cNvSpPr>
            <p:nvPr/>
          </p:nvSpPr>
          <p:spPr bwMode="auto">
            <a:xfrm flipV="1">
              <a:off x="134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5" name="Line 7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6" name="Line 8"/>
            <p:cNvSpPr>
              <a:spLocks noChangeShapeType="1"/>
            </p:cNvSpPr>
            <p:nvPr/>
          </p:nvSpPr>
          <p:spPr bwMode="auto">
            <a:xfrm>
              <a:off x="2397" y="786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7" name="Line 9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8" name="Line 10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9" name="Line 11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40" name="Line 12"/>
            <p:cNvSpPr>
              <a:spLocks noChangeShapeType="1"/>
            </p:cNvSpPr>
            <p:nvPr/>
          </p:nvSpPr>
          <p:spPr bwMode="auto">
            <a:xfrm>
              <a:off x="1289" y="786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41" name="Line 13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42" name="Line 14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43" name="Oval 15"/>
            <p:cNvSpPr>
              <a:spLocks noChangeArrowheads="1"/>
            </p:cNvSpPr>
            <p:nvPr/>
          </p:nvSpPr>
          <p:spPr bwMode="auto">
            <a:xfrm>
              <a:off x="1597" y="210"/>
              <a:ext cx="350" cy="324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72744" name="Oval 16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6</a:t>
              </a:r>
              <a:endParaRPr lang="zh-CN" altLang="en-US"/>
            </a:p>
          </p:txBody>
        </p:sp>
        <p:sp>
          <p:nvSpPr>
            <p:cNvPr id="72745" name="Oval 17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8</a:t>
              </a:r>
              <a:endParaRPr lang="zh-CN" altLang="en-US"/>
            </a:p>
          </p:txBody>
        </p:sp>
        <p:sp>
          <p:nvSpPr>
            <p:cNvPr id="72746" name="Oval 18"/>
            <p:cNvSpPr>
              <a:spLocks noChangeArrowheads="1"/>
            </p:cNvSpPr>
            <p:nvPr/>
          </p:nvSpPr>
          <p:spPr bwMode="auto">
            <a:xfrm>
              <a:off x="306" y="1267"/>
              <a:ext cx="351" cy="324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11</a:t>
              </a:r>
              <a:endParaRPr lang="zh-CN" altLang="en-US"/>
            </a:p>
          </p:txBody>
        </p:sp>
        <p:sp>
          <p:nvSpPr>
            <p:cNvPr id="72747" name="Oval 19"/>
            <p:cNvSpPr>
              <a:spLocks noChangeArrowheads="1"/>
            </p:cNvSpPr>
            <p:nvPr/>
          </p:nvSpPr>
          <p:spPr bwMode="auto">
            <a:xfrm>
              <a:off x="1767" y="882"/>
              <a:ext cx="351" cy="324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9</a:t>
              </a:r>
              <a:endParaRPr lang="zh-CN" altLang="en-US"/>
            </a:p>
          </p:txBody>
        </p:sp>
        <p:sp>
          <p:nvSpPr>
            <p:cNvPr id="72748" name="Oval 20"/>
            <p:cNvSpPr>
              <a:spLocks noChangeArrowheads="1"/>
            </p:cNvSpPr>
            <p:nvPr/>
          </p:nvSpPr>
          <p:spPr bwMode="auto">
            <a:xfrm>
              <a:off x="751" y="1267"/>
              <a:ext cx="350" cy="324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16</a:t>
              </a:r>
              <a:endParaRPr lang="zh-CN" altLang="en-US"/>
            </a:p>
          </p:txBody>
        </p:sp>
        <p:sp>
          <p:nvSpPr>
            <p:cNvPr id="72749" name="Oval 21"/>
            <p:cNvSpPr>
              <a:spLocks noChangeArrowheads="1"/>
            </p:cNvSpPr>
            <p:nvPr/>
          </p:nvSpPr>
          <p:spPr bwMode="auto">
            <a:xfrm>
              <a:off x="972" y="499"/>
              <a:ext cx="351" cy="324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72750" name="Oval 22"/>
            <p:cNvSpPr>
              <a:spLocks noChangeArrowheads="1"/>
            </p:cNvSpPr>
            <p:nvPr/>
          </p:nvSpPr>
          <p:spPr bwMode="auto">
            <a:xfrm>
              <a:off x="573" y="882"/>
              <a:ext cx="350" cy="324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10</a:t>
              </a:r>
              <a:endParaRPr lang="zh-CN" altLang="en-US"/>
            </a:p>
          </p:txBody>
        </p:sp>
        <p:sp>
          <p:nvSpPr>
            <p:cNvPr id="72751" name="Oval 23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4</a:t>
              </a:r>
              <a:endParaRPr lang="zh-CN" altLang="en-US"/>
            </a:p>
          </p:txBody>
        </p:sp>
        <p:sp>
          <p:nvSpPr>
            <p:cNvPr id="72752" name="Oval 24"/>
            <p:cNvSpPr>
              <a:spLocks noChangeArrowheads="1"/>
            </p:cNvSpPr>
            <p:nvPr/>
          </p:nvSpPr>
          <p:spPr bwMode="auto">
            <a:xfrm>
              <a:off x="1150" y="1276"/>
              <a:ext cx="351" cy="325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5</a:t>
              </a:r>
              <a:endParaRPr lang="zh-CN" altLang="en-US"/>
            </a:p>
          </p:txBody>
        </p:sp>
      </p:grpSp>
      <p:sp>
        <p:nvSpPr>
          <p:cNvPr id="44" name="Text Box 36"/>
          <p:cNvSpPr txBox="1">
            <a:spLocks noChangeArrowheads="1"/>
          </p:cNvSpPr>
          <p:nvPr/>
        </p:nvSpPr>
        <p:spPr bwMode="auto">
          <a:xfrm>
            <a:off x="1066800" y="3392488"/>
            <a:ext cx="6019800" cy="64135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zh-CN"/>
          </a:p>
        </p:txBody>
      </p:sp>
      <p:sp>
        <p:nvSpPr>
          <p:cNvPr id="45" name="Rectangle 37"/>
          <p:cNvSpPr>
            <a:spLocks noChangeArrowheads="1"/>
          </p:cNvSpPr>
          <p:nvPr/>
        </p:nvSpPr>
        <p:spPr bwMode="auto">
          <a:xfrm>
            <a:off x="704170" y="1843867"/>
            <a:ext cx="7645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buClr>
                <a:srgbClr val="FFFF00"/>
              </a:buClr>
              <a:buSzPct val="75000"/>
            </a:pPr>
            <a:r>
              <a:rPr lang="zh-CN" altLang="en-US" sz="3200" dirty="0"/>
              <a:t>要求建立</a:t>
            </a:r>
            <a:r>
              <a:rPr lang="zh-CN" altLang="en-US" sz="3200" dirty="0">
                <a:solidFill>
                  <a:srgbClr val="FF0000"/>
                </a:solidFill>
              </a:rPr>
              <a:t>小根堆</a:t>
            </a:r>
            <a:r>
              <a:rPr lang="zh-CN" altLang="en-US" sz="3200" dirty="0"/>
              <a:t>，基本操作：</a:t>
            </a:r>
          </a:p>
          <a:p>
            <a:pPr marL="457200" indent="-457200" algn="l">
              <a:buClr>
                <a:srgbClr val="003366"/>
              </a:buClr>
              <a:buSzPct val="75000"/>
              <a:buFont typeface="Wingdings" panose="05000000000000000000" pitchFamily="2" charset="2"/>
              <a:buChar char="u"/>
            </a:pPr>
            <a:r>
              <a:rPr lang="zh-CN" altLang="en-US" sz="3200" dirty="0"/>
              <a:t>出队：</a:t>
            </a:r>
            <a:r>
              <a:rPr lang="en-US" altLang="zh-CN" sz="3200" dirty="0"/>
              <a:t>Delete( &amp;H, &amp;e )</a:t>
            </a:r>
          </a:p>
          <a:p>
            <a:pPr marL="457200" indent="-457200" algn="l">
              <a:buClr>
                <a:srgbClr val="003366"/>
              </a:buClr>
              <a:buSzPct val="75000"/>
              <a:buFont typeface="Wingdings" panose="05000000000000000000" pitchFamily="2" charset="2"/>
              <a:buChar char="u"/>
            </a:pPr>
            <a:r>
              <a:rPr lang="zh-CN" altLang="en-US" sz="3200" dirty="0"/>
              <a:t>入队：</a:t>
            </a:r>
            <a:r>
              <a:rPr lang="en-US" altLang="zh-CN" sz="3200" dirty="0"/>
              <a:t>Insert( &amp;H, e )</a:t>
            </a:r>
          </a:p>
        </p:txBody>
      </p: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333375" y="3648075"/>
            <a:ext cx="3933825" cy="2192338"/>
            <a:chOff x="306" y="210"/>
            <a:chExt cx="2478" cy="1381"/>
          </a:xfrm>
        </p:grpSpPr>
        <p:sp>
          <p:nvSpPr>
            <p:cNvPr id="72715" name="Line 41"/>
            <p:cNvSpPr>
              <a:spLocks noChangeShapeType="1"/>
            </p:cNvSpPr>
            <p:nvPr/>
          </p:nvSpPr>
          <p:spPr bwMode="auto">
            <a:xfrm flipV="1">
              <a:off x="1298" y="432"/>
              <a:ext cx="323" cy="1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6" name="Line 42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7" name="Line 43"/>
            <p:cNvSpPr>
              <a:spLocks noChangeShapeType="1"/>
            </p:cNvSpPr>
            <p:nvPr/>
          </p:nvSpPr>
          <p:spPr bwMode="auto">
            <a:xfrm>
              <a:off x="2397" y="786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8" name="Line 44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9" name="Line 45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0" name="Line 46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1" name="Line 47"/>
            <p:cNvSpPr>
              <a:spLocks noChangeShapeType="1"/>
            </p:cNvSpPr>
            <p:nvPr/>
          </p:nvSpPr>
          <p:spPr bwMode="auto">
            <a:xfrm>
              <a:off x="1289" y="786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2" name="Line 48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3" name="Line 49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4" name="Oval 50"/>
            <p:cNvSpPr>
              <a:spLocks noChangeArrowheads="1"/>
            </p:cNvSpPr>
            <p:nvPr/>
          </p:nvSpPr>
          <p:spPr bwMode="auto">
            <a:xfrm>
              <a:off x="1597" y="210"/>
              <a:ext cx="350" cy="324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>
                  <a:solidFill>
                    <a:srgbClr val="FF0000"/>
                  </a:solidFill>
                </a:rPr>
                <a:t>1</a:t>
              </a:r>
              <a:endParaRPr lang="zh-CN" altLang="en-US" sz="3200">
                <a:solidFill>
                  <a:srgbClr val="FF0000"/>
                </a:solidFill>
              </a:endParaRPr>
            </a:p>
          </p:txBody>
        </p:sp>
        <p:sp>
          <p:nvSpPr>
            <p:cNvPr id="72725" name="Oval 51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>
                  <a:solidFill>
                    <a:srgbClr val="FF0000"/>
                  </a:solidFill>
                </a:rPr>
                <a:t>9</a:t>
              </a:r>
              <a:endParaRPr lang="zh-CN" altLang="en-US" sz="3200">
                <a:solidFill>
                  <a:srgbClr val="FF0000"/>
                </a:solidFill>
              </a:endParaRPr>
            </a:p>
          </p:txBody>
        </p:sp>
        <p:sp>
          <p:nvSpPr>
            <p:cNvPr id="72726" name="Oval 52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>
                  <a:solidFill>
                    <a:srgbClr val="FF0000"/>
                  </a:solidFill>
                </a:rPr>
                <a:t>8</a:t>
              </a:r>
              <a:endParaRPr lang="zh-CN" altLang="en-US" sz="3200">
                <a:solidFill>
                  <a:srgbClr val="FF0000"/>
                </a:solidFill>
              </a:endParaRPr>
            </a:p>
          </p:txBody>
        </p:sp>
        <p:sp>
          <p:nvSpPr>
            <p:cNvPr id="72727" name="Oval 53"/>
            <p:cNvSpPr>
              <a:spLocks noChangeArrowheads="1"/>
            </p:cNvSpPr>
            <p:nvPr/>
          </p:nvSpPr>
          <p:spPr bwMode="auto">
            <a:xfrm>
              <a:off x="306" y="1267"/>
              <a:ext cx="351" cy="324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>
                  <a:solidFill>
                    <a:srgbClr val="FF0000"/>
                  </a:solidFill>
                </a:rPr>
                <a:t>10</a:t>
              </a:r>
              <a:endParaRPr lang="zh-CN" altLang="en-US" sz="3200">
                <a:solidFill>
                  <a:srgbClr val="FF0000"/>
                </a:solidFill>
              </a:endParaRPr>
            </a:p>
          </p:txBody>
        </p:sp>
        <p:sp>
          <p:nvSpPr>
            <p:cNvPr id="72728" name="Oval 54"/>
            <p:cNvSpPr>
              <a:spLocks noChangeArrowheads="1"/>
            </p:cNvSpPr>
            <p:nvPr/>
          </p:nvSpPr>
          <p:spPr bwMode="auto">
            <a:xfrm>
              <a:off x="1767" y="882"/>
              <a:ext cx="351" cy="324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>
                  <a:solidFill>
                    <a:srgbClr val="FF0000"/>
                  </a:solidFill>
                </a:rPr>
                <a:t>6</a:t>
              </a:r>
              <a:endParaRPr lang="zh-CN" altLang="en-US" sz="3200">
                <a:solidFill>
                  <a:srgbClr val="FF0000"/>
                </a:solidFill>
              </a:endParaRPr>
            </a:p>
          </p:txBody>
        </p:sp>
        <p:sp>
          <p:nvSpPr>
            <p:cNvPr id="72729" name="Oval 55"/>
            <p:cNvSpPr>
              <a:spLocks noChangeArrowheads="1"/>
            </p:cNvSpPr>
            <p:nvPr/>
          </p:nvSpPr>
          <p:spPr bwMode="auto">
            <a:xfrm>
              <a:off x="751" y="1267"/>
              <a:ext cx="350" cy="324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>
                  <a:solidFill>
                    <a:srgbClr val="FF0000"/>
                  </a:solidFill>
                </a:rPr>
                <a:t>16</a:t>
              </a:r>
              <a:endParaRPr lang="zh-CN" altLang="en-US" sz="3200">
                <a:solidFill>
                  <a:srgbClr val="FF0000"/>
                </a:solidFill>
              </a:endParaRPr>
            </a:p>
          </p:txBody>
        </p:sp>
        <p:sp>
          <p:nvSpPr>
            <p:cNvPr id="72730" name="Oval 56"/>
            <p:cNvSpPr>
              <a:spLocks noChangeArrowheads="1"/>
            </p:cNvSpPr>
            <p:nvPr/>
          </p:nvSpPr>
          <p:spPr bwMode="auto">
            <a:xfrm>
              <a:off x="972" y="499"/>
              <a:ext cx="351" cy="324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>
                  <a:solidFill>
                    <a:srgbClr val="FF0000"/>
                  </a:solidFill>
                </a:rPr>
                <a:t>2</a:t>
              </a:r>
              <a:endParaRPr lang="zh-CN" altLang="en-US" sz="3200">
                <a:solidFill>
                  <a:srgbClr val="FF0000"/>
                </a:solidFill>
              </a:endParaRPr>
            </a:p>
          </p:txBody>
        </p:sp>
        <p:sp>
          <p:nvSpPr>
            <p:cNvPr id="72731" name="Oval 57"/>
            <p:cNvSpPr>
              <a:spLocks noChangeArrowheads="1"/>
            </p:cNvSpPr>
            <p:nvPr/>
          </p:nvSpPr>
          <p:spPr bwMode="auto">
            <a:xfrm>
              <a:off x="573" y="882"/>
              <a:ext cx="350" cy="324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>
                  <a:solidFill>
                    <a:srgbClr val="FF0000"/>
                  </a:solidFill>
                </a:rPr>
                <a:t>11</a:t>
              </a:r>
              <a:endParaRPr lang="zh-CN" altLang="en-US" sz="3200">
                <a:solidFill>
                  <a:srgbClr val="FF0000"/>
                </a:solidFill>
              </a:endParaRPr>
            </a:p>
          </p:txBody>
        </p:sp>
        <p:sp>
          <p:nvSpPr>
            <p:cNvPr id="72732" name="Oval 58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>
                  <a:solidFill>
                    <a:srgbClr val="FF0000"/>
                  </a:solidFill>
                </a:rPr>
                <a:t>4</a:t>
              </a:r>
              <a:endParaRPr lang="zh-CN" altLang="en-US" sz="3200">
                <a:solidFill>
                  <a:srgbClr val="FF0000"/>
                </a:solidFill>
              </a:endParaRPr>
            </a:p>
          </p:txBody>
        </p:sp>
        <p:sp>
          <p:nvSpPr>
            <p:cNvPr id="72733" name="Oval 59"/>
            <p:cNvSpPr>
              <a:spLocks noChangeArrowheads="1"/>
            </p:cNvSpPr>
            <p:nvPr/>
          </p:nvSpPr>
          <p:spPr bwMode="auto">
            <a:xfrm>
              <a:off x="1150" y="1266"/>
              <a:ext cx="351" cy="325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>
                  <a:solidFill>
                    <a:srgbClr val="FF0000"/>
                  </a:solidFill>
                </a:rPr>
                <a:t>5</a:t>
              </a:r>
              <a:endParaRPr lang="zh-CN" altLang="en-US" sz="3200">
                <a:solidFill>
                  <a:srgbClr val="FF0000"/>
                </a:solidFill>
              </a:endParaRPr>
            </a:p>
          </p:txBody>
        </p:sp>
      </p:grpSp>
      <p:sp>
        <p:nvSpPr>
          <p:cNvPr id="78" name="Rectangle 72"/>
          <p:cNvSpPr>
            <a:spLocks noChangeArrowheads="1"/>
          </p:cNvSpPr>
          <p:nvPr/>
        </p:nvSpPr>
        <p:spPr bwMode="auto">
          <a:xfrm>
            <a:off x="4267200" y="4078288"/>
            <a:ext cx="10001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/>
              <a:t>建堆</a:t>
            </a:r>
          </a:p>
        </p:txBody>
      </p:sp>
      <p:sp>
        <p:nvSpPr>
          <p:cNvPr id="79" name="Line 73"/>
          <p:cNvSpPr>
            <a:spLocks noChangeShapeType="1"/>
          </p:cNvSpPr>
          <p:nvPr/>
        </p:nvSpPr>
        <p:spPr bwMode="auto">
          <a:xfrm>
            <a:off x="4419600" y="4916488"/>
            <a:ext cx="762000" cy="0"/>
          </a:xfrm>
          <a:prstGeom prst="line">
            <a:avLst/>
          </a:prstGeom>
          <a:noFill/>
          <a:ln w="57150" cap="rnd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476568-7606-4AF4-B416-2A5C6DA42EC9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910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5" grpId="0" build="p"/>
      <p:bldP spid="45" grpId="0" autoUpdateAnimBg="0"/>
      <p:bldP spid="78" grpId="0"/>
      <p:bldP spid="7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0" dirty="0" smtClean="0">
                <a:solidFill>
                  <a:srgbClr val="C00000"/>
                </a:solidFill>
              </a:rPr>
              <a:t>10.4 </a:t>
            </a:r>
            <a:r>
              <a:rPr lang="zh-CN" altLang="en-US" i="0" dirty="0" smtClean="0">
                <a:solidFill>
                  <a:srgbClr val="C00000"/>
                </a:solidFill>
              </a:rPr>
              <a:t>选择排序</a:t>
            </a:r>
            <a:r>
              <a:rPr lang="en-US" altLang="zh-CN" i="0" dirty="0" smtClean="0">
                <a:solidFill>
                  <a:srgbClr val="C00000"/>
                </a:solidFill>
                <a:latin typeface="Arial" panose="020B0604020202020204" pitchFamily="34" charset="0"/>
              </a:rPr>
              <a:t>—</a:t>
            </a:r>
            <a:r>
              <a:rPr lang="zh-CN" altLang="en-US" i="0" dirty="0" smtClean="0">
                <a:solidFill>
                  <a:srgbClr val="C00000"/>
                </a:solidFill>
              </a:rPr>
              <a:t>堆排序</a:t>
            </a:r>
          </a:p>
        </p:txBody>
      </p:sp>
      <p:sp>
        <p:nvSpPr>
          <p:cNvPr id="1536035" name="Text Box 35"/>
          <p:cNvSpPr txBox="1">
            <a:spLocks noChangeArrowheads="1"/>
          </p:cNvSpPr>
          <p:nvPr/>
        </p:nvSpPr>
        <p:spPr bwMode="auto">
          <a:xfrm>
            <a:off x="369888" y="1001712"/>
            <a:ext cx="8437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ClrTx/>
              <a:buFont typeface="Arial" pitchFamily="34" charset="0"/>
              <a:buChar char="•"/>
              <a:defRPr/>
            </a:pPr>
            <a:r>
              <a:rPr lang="en-US" altLang="zh-CN" sz="3200" kern="0" dirty="0"/>
              <a:t> Delete( &amp;H, &amp;e ) ——</a:t>
            </a:r>
            <a:r>
              <a:rPr lang="zh-CN" altLang="en-US" sz="3200" kern="0" dirty="0"/>
              <a:t>删除堆顶元素</a:t>
            </a:r>
          </a:p>
        </p:txBody>
      </p:sp>
      <p:sp>
        <p:nvSpPr>
          <p:cNvPr id="81" name="Rectangle 3"/>
          <p:cNvSpPr txBox="1">
            <a:spLocks noChangeArrowheads="1"/>
          </p:cNvSpPr>
          <p:nvPr/>
        </p:nvSpPr>
        <p:spPr bwMode="auto">
          <a:xfrm>
            <a:off x="468313" y="1533525"/>
            <a:ext cx="4508500" cy="173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l">
              <a:spcBef>
                <a:spcPts val="0"/>
              </a:spcBef>
              <a:buClr>
                <a:srgbClr val="002060"/>
              </a:buClr>
              <a:buSzPct val="70000"/>
              <a:buFont typeface="Wingdings" pitchFamily="2" charset="2"/>
              <a:buChar char="l"/>
              <a:defRPr/>
            </a:pPr>
            <a:r>
              <a:rPr lang="en-US" altLang="zh-CN" sz="3200" kern="0" dirty="0">
                <a:solidFill>
                  <a:srgbClr val="FF0000"/>
                </a:solidFill>
                <a:latin typeface="+mn-lt"/>
                <a:ea typeface="+mn-ea"/>
              </a:rPr>
              <a:t>e=</a:t>
            </a:r>
            <a:r>
              <a:rPr lang="zh-CN" altLang="en-US" sz="3200" kern="0" dirty="0">
                <a:solidFill>
                  <a:srgbClr val="FF0000"/>
                </a:solidFill>
                <a:latin typeface="+mn-lt"/>
                <a:ea typeface="+mn-ea"/>
              </a:rPr>
              <a:t>堆顶元素</a:t>
            </a:r>
          </a:p>
          <a:p>
            <a:pPr marL="342900" indent="-342900" algn="l">
              <a:spcBef>
                <a:spcPts val="0"/>
              </a:spcBef>
              <a:buClr>
                <a:srgbClr val="002060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3200" kern="0" dirty="0">
                <a:solidFill>
                  <a:srgbClr val="FF0000"/>
                </a:solidFill>
                <a:latin typeface="+mn-lt"/>
                <a:ea typeface="+mn-ea"/>
              </a:rPr>
              <a:t>删除</a:t>
            </a:r>
          </a:p>
          <a:p>
            <a:pPr marL="742950" lvl="1" indent="-285750" algn="l">
              <a:spcBef>
                <a:spcPts val="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3200" kern="0" dirty="0">
                <a:latin typeface="+mn-lt"/>
                <a:ea typeface="+mn-ea"/>
              </a:rPr>
              <a:t>代换、向下筛选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07988" y="3527425"/>
            <a:ext cx="3933825" cy="2192338"/>
            <a:chOff x="306" y="210"/>
            <a:chExt cx="2478" cy="1381"/>
          </a:xfrm>
        </p:grpSpPr>
        <p:sp>
          <p:nvSpPr>
            <p:cNvPr id="73775" name="Line 6"/>
            <p:cNvSpPr>
              <a:spLocks noChangeShapeType="1"/>
            </p:cNvSpPr>
            <p:nvPr/>
          </p:nvSpPr>
          <p:spPr bwMode="auto">
            <a:xfrm flipV="1">
              <a:off x="1338" y="45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76" name="Line 7"/>
            <p:cNvSpPr>
              <a:spLocks noChangeShapeType="1"/>
            </p:cNvSpPr>
            <p:nvPr/>
          </p:nvSpPr>
          <p:spPr bwMode="auto">
            <a:xfrm>
              <a:off x="1878" y="462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77" name="Line 8"/>
            <p:cNvSpPr>
              <a:spLocks noChangeShapeType="1"/>
            </p:cNvSpPr>
            <p:nvPr/>
          </p:nvSpPr>
          <p:spPr bwMode="auto">
            <a:xfrm>
              <a:off x="2397" y="786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78" name="Line 9"/>
            <p:cNvSpPr>
              <a:spLocks noChangeShapeType="1"/>
            </p:cNvSpPr>
            <p:nvPr/>
          </p:nvSpPr>
          <p:spPr bwMode="auto">
            <a:xfrm flipH="1">
              <a:off x="536" y="1170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79" name="Line 10"/>
            <p:cNvSpPr>
              <a:spLocks noChangeShapeType="1"/>
            </p:cNvSpPr>
            <p:nvPr/>
          </p:nvSpPr>
          <p:spPr bwMode="auto">
            <a:xfrm flipH="1" flipV="1">
              <a:off x="802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80" name="Line 11"/>
            <p:cNvSpPr>
              <a:spLocks noChangeShapeType="1"/>
            </p:cNvSpPr>
            <p:nvPr/>
          </p:nvSpPr>
          <p:spPr bwMode="auto">
            <a:xfrm flipH="1">
              <a:off x="1954" y="786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81" name="Line 12"/>
            <p:cNvSpPr>
              <a:spLocks noChangeShapeType="1"/>
            </p:cNvSpPr>
            <p:nvPr/>
          </p:nvSpPr>
          <p:spPr bwMode="auto">
            <a:xfrm>
              <a:off x="1289" y="786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82" name="Line 13"/>
            <p:cNvSpPr>
              <a:spLocks noChangeShapeType="1"/>
            </p:cNvSpPr>
            <p:nvPr/>
          </p:nvSpPr>
          <p:spPr bwMode="auto">
            <a:xfrm flipH="1">
              <a:off x="846" y="738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83" name="Line 14"/>
            <p:cNvSpPr>
              <a:spLocks noChangeShapeType="1"/>
            </p:cNvSpPr>
            <p:nvPr/>
          </p:nvSpPr>
          <p:spPr bwMode="auto">
            <a:xfrm flipH="1">
              <a:off x="1334" y="1170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84" name="Oval 15"/>
            <p:cNvSpPr>
              <a:spLocks noChangeArrowheads="1"/>
            </p:cNvSpPr>
            <p:nvPr/>
          </p:nvSpPr>
          <p:spPr bwMode="auto">
            <a:xfrm>
              <a:off x="1597" y="210"/>
              <a:ext cx="350" cy="324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/>
                <a:t>1</a:t>
              </a:r>
              <a:endParaRPr lang="zh-CN" altLang="en-US" sz="3200"/>
            </a:p>
          </p:txBody>
        </p:sp>
        <p:sp>
          <p:nvSpPr>
            <p:cNvPr id="73785" name="Oval 16"/>
            <p:cNvSpPr>
              <a:spLocks noChangeArrowheads="1"/>
            </p:cNvSpPr>
            <p:nvPr/>
          </p:nvSpPr>
          <p:spPr bwMode="auto">
            <a:xfrm>
              <a:off x="2125" y="498"/>
              <a:ext cx="350" cy="326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/>
                <a:t>6</a:t>
              </a:r>
              <a:endParaRPr lang="zh-CN" altLang="en-US" sz="3200"/>
            </a:p>
          </p:txBody>
        </p:sp>
        <p:sp>
          <p:nvSpPr>
            <p:cNvPr id="73786" name="Oval 17"/>
            <p:cNvSpPr>
              <a:spLocks noChangeArrowheads="1"/>
            </p:cNvSpPr>
            <p:nvPr/>
          </p:nvSpPr>
          <p:spPr bwMode="auto">
            <a:xfrm>
              <a:off x="2434" y="882"/>
              <a:ext cx="350" cy="324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/>
                <a:t>8</a:t>
              </a:r>
              <a:endParaRPr lang="zh-CN" altLang="en-US" sz="3200"/>
            </a:p>
          </p:txBody>
        </p:sp>
        <p:sp>
          <p:nvSpPr>
            <p:cNvPr id="73787" name="Oval 18"/>
            <p:cNvSpPr>
              <a:spLocks noChangeArrowheads="1"/>
            </p:cNvSpPr>
            <p:nvPr/>
          </p:nvSpPr>
          <p:spPr bwMode="auto">
            <a:xfrm>
              <a:off x="306" y="1267"/>
              <a:ext cx="351" cy="324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/>
                <a:t>11</a:t>
              </a:r>
              <a:endParaRPr lang="zh-CN" altLang="en-US" sz="3200"/>
            </a:p>
          </p:txBody>
        </p:sp>
        <p:sp>
          <p:nvSpPr>
            <p:cNvPr id="73788" name="Oval 19"/>
            <p:cNvSpPr>
              <a:spLocks noChangeArrowheads="1"/>
            </p:cNvSpPr>
            <p:nvPr/>
          </p:nvSpPr>
          <p:spPr bwMode="auto">
            <a:xfrm>
              <a:off x="1807" y="882"/>
              <a:ext cx="351" cy="324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/>
                <a:t>9</a:t>
              </a:r>
              <a:endParaRPr lang="zh-CN" altLang="en-US" sz="3200"/>
            </a:p>
          </p:txBody>
        </p:sp>
        <p:sp>
          <p:nvSpPr>
            <p:cNvPr id="73789" name="Oval 20"/>
            <p:cNvSpPr>
              <a:spLocks noChangeArrowheads="1"/>
            </p:cNvSpPr>
            <p:nvPr/>
          </p:nvSpPr>
          <p:spPr bwMode="auto">
            <a:xfrm>
              <a:off x="751" y="1267"/>
              <a:ext cx="350" cy="324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/>
                <a:t>16</a:t>
              </a:r>
              <a:endParaRPr lang="zh-CN" altLang="en-US" sz="3200"/>
            </a:p>
          </p:txBody>
        </p:sp>
        <p:sp>
          <p:nvSpPr>
            <p:cNvPr id="73790" name="Oval 21"/>
            <p:cNvSpPr>
              <a:spLocks noChangeArrowheads="1"/>
            </p:cNvSpPr>
            <p:nvPr/>
          </p:nvSpPr>
          <p:spPr bwMode="auto">
            <a:xfrm>
              <a:off x="972" y="499"/>
              <a:ext cx="351" cy="324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/>
                <a:t>2</a:t>
              </a:r>
              <a:endParaRPr lang="zh-CN" altLang="en-US" sz="3200"/>
            </a:p>
          </p:txBody>
        </p:sp>
        <p:sp>
          <p:nvSpPr>
            <p:cNvPr id="73791" name="Oval 22"/>
            <p:cNvSpPr>
              <a:spLocks noChangeArrowheads="1"/>
            </p:cNvSpPr>
            <p:nvPr/>
          </p:nvSpPr>
          <p:spPr bwMode="auto">
            <a:xfrm>
              <a:off x="573" y="882"/>
              <a:ext cx="350" cy="324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/>
                <a:t>10</a:t>
              </a:r>
              <a:endParaRPr lang="zh-CN" altLang="en-US" sz="3200"/>
            </a:p>
          </p:txBody>
        </p:sp>
        <p:sp>
          <p:nvSpPr>
            <p:cNvPr id="73792" name="Oval 23"/>
            <p:cNvSpPr>
              <a:spLocks noChangeArrowheads="1"/>
            </p:cNvSpPr>
            <p:nvPr/>
          </p:nvSpPr>
          <p:spPr bwMode="auto">
            <a:xfrm>
              <a:off x="1325" y="883"/>
              <a:ext cx="351" cy="325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/>
                <a:t>4</a:t>
              </a:r>
              <a:endParaRPr lang="zh-CN" altLang="en-US" sz="3200"/>
            </a:p>
          </p:txBody>
        </p:sp>
        <p:sp>
          <p:nvSpPr>
            <p:cNvPr id="73793" name="Oval 24"/>
            <p:cNvSpPr>
              <a:spLocks noChangeArrowheads="1"/>
            </p:cNvSpPr>
            <p:nvPr/>
          </p:nvSpPr>
          <p:spPr bwMode="auto">
            <a:xfrm>
              <a:off x="1150" y="1266"/>
              <a:ext cx="351" cy="325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/>
                <a:t>5</a:t>
              </a:r>
              <a:endParaRPr lang="zh-CN" altLang="en-US" sz="3200"/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4749800" y="1612900"/>
            <a:ext cx="3933825" cy="2192338"/>
            <a:chOff x="380" y="2444"/>
            <a:chExt cx="2478" cy="1381"/>
          </a:xfrm>
        </p:grpSpPr>
        <p:sp>
          <p:nvSpPr>
            <p:cNvPr id="73758" name="Line 37"/>
            <p:cNvSpPr>
              <a:spLocks noChangeShapeType="1"/>
            </p:cNvSpPr>
            <p:nvPr/>
          </p:nvSpPr>
          <p:spPr bwMode="auto">
            <a:xfrm flipV="1">
              <a:off x="1410" y="2696"/>
              <a:ext cx="295" cy="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59" name="Line 38"/>
            <p:cNvSpPr>
              <a:spLocks noChangeShapeType="1"/>
            </p:cNvSpPr>
            <p:nvPr/>
          </p:nvSpPr>
          <p:spPr bwMode="auto">
            <a:xfrm>
              <a:off x="1962" y="2706"/>
              <a:ext cx="283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60" name="Line 39"/>
            <p:cNvSpPr>
              <a:spLocks noChangeShapeType="1"/>
            </p:cNvSpPr>
            <p:nvPr/>
          </p:nvSpPr>
          <p:spPr bwMode="auto">
            <a:xfrm>
              <a:off x="2471" y="3020"/>
              <a:ext cx="177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61" name="Line 40"/>
            <p:cNvSpPr>
              <a:spLocks noChangeShapeType="1"/>
            </p:cNvSpPr>
            <p:nvPr/>
          </p:nvSpPr>
          <p:spPr bwMode="auto">
            <a:xfrm flipH="1">
              <a:off x="610" y="3404"/>
              <a:ext cx="133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62" name="Line 41"/>
            <p:cNvSpPr>
              <a:spLocks noChangeShapeType="1"/>
            </p:cNvSpPr>
            <p:nvPr/>
          </p:nvSpPr>
          <p:spPr bwMode="auto">
            <a:xfrm flipH="1" flipV="1">
              <a:off x="876" y="3404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63" name="Line 42"/>
            <p:cNvSpPr>
              <a:spLocks noChangeShapeType="1"/>
            </p:cNvSpPr>
            <p:nvPr/>
          </p:nvSpPr>
          <p:spPr bwMode="auto">
            <a:xfrm flipH="1">
              <a:off x="2028" y="3020"/>
              <a:ext cx="2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64" name="Line 43"/>
            <p:cNvSpPr>
              <a:spLocks noChangeShapeType="1"/>
            </p:cNvSpPr>
            <p:nvPr/>
          </p:nvSpPr>
          <p:spPr bwMode="auto">
            <a:xfrm>
              <a:off x="1363" y="3020"/>
              <a:ext cx="178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65" name="Line 44"/>
            <p:cNvSpPr>
              <a:spLocks noChangeShapeType="1"/>
            </p:cNvSpPr>
            <p:nvPr/>
          </p:nvSpPr>
          <p:spPr bwMode="auto">
            <a:xfrm flipH="1">
              <a:off x="920" y="2972"/>
              <a:ext cx="176" cy="1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66" name="Oval 45"/>
            <p:cNvSpPr>
              <a:spLocks noChangeArrowheads="1"/>
            </p:cNvSpPr>
            <p:nvPr/>
          </p:nvSpPr>
          <p:spPr bwMode="auto">
            <a:xfrm>
              <a:off x="1671" y="2444"/>
              <a:ext cx="350" cy="324"/>
            </a:xfrm>
            <a:prstGeom prst="ellipse">
              <a:avLst/>
            </a:prstGeom>
            <a:solidFill>
              <a:srgbClr val="FFCC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/>
                <a:t>5</a:t>
              </a:r>
              <a:endParaRPr lang="zh-CN" altLang="en-US" sz="3200"/>
            </a:p>
          </p:txBody>
        </p:sp>
        <p:sp>
          <p:nvSpPr>
            <p:cNvPr id="73767" name="Oval 46"/>
            <p:cNvSpPr>
              <a:spLocks noChangeArrowheads="1"/>
            </p:cNvSpPr>
            <p:nvPr/>
          </p:nvSpPr>
          <p:spPr bwMode="auto">
            <a:xfrm>
              <a:off x="2199" y="2732"/>
              <a:ext cx="350" cy="326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/>
                <a:t>6</a:t>
              </a:r>
              <a:endParaRPr lang="zh-CN" altLang="en-US" sz="3200"/>
            </a:p>
          </p:txBody>
        </p:sp>
        <p:sp>
          <p:nvSpPr>
            <p:cNvPr id="73768" name="Oval 47"/>
            <p:cNvSpPr>
              <a:spLocks noChangeArrowheads="1"/>
            </p:cNvSpPr>
            <p:nvPr/>
          </p:nvSpPr>
          <p:spPr bwMode="auto">
            <a:xfrm>
              <a:off x="2508" y="3116"/>
              <a:ext cx="350" cy="324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/>
                <a:t>8</a:t>
              </a:r>
              <a:endParaRPr lang="zh-CN" altLang="en-US" sz="3200"/>
            </a:p>
          </p:txBody>
        </p:sp>
        <p:sp>
          <p:nvSpPr>
            <p:cNvPr id="73769" name="Oval 48"/>
            <p:cNvSpPr>
              <a:spLocks noChangeArrowheads="1"/>
            </p:cNvSpPr>
            <p:nvPr/>
          </p:nvSpPr>
          <p:spPr bwMode="auto">
            <a:xfrm>
              <a:off x="380" y="3501"/>
              <a:ext cx="351" cy="324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/>
                <a:t>11</a:t>
              </a:r>
              <a:endParaRPr lang="zh-CN" altLang="en-US" sz="3200"/>
            </a:p>
          </p:txBody>
        </p:sp>
        <p:sp>
          <p:nvSpPr>
            <p:cNvPr id="73770" name="Oval 49"/>
            <p:cNvSpPr>
              <a:spLocks noChangeArrowheads="1"/>
            </p:cNvSpPr>
            <p:nvPr/>
          </p:nvSpPr>
          <p:spPr bwMode="auto">
            <a:xfrm>
              <a:off x="1841" y="3116"/>
              <a:ext cx="351" cy="324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/>
                <a:t>9</a:t>
              </a:r>
              <a:endParaRPr lang="zh-CN" altLang="en-US" sz="3200"/>
            </a:p>
          </p:txBody>
        </p:sp>
        <p:sp>
          <p:nvSpPr>
            <p:cNvPr id="73771" name="Oval 50"/>
            <p:cNvSpPr>
              <a:spLocks noChangeArrowheads="1"/>
            </p:cNvSpPr>
            <p:nvPr/>
          </p:nvSpPr>
          <p:spPr bwMode="auto">
            <a:xfrm>
              <a:off x="825" y="3501"/>
              <a:ext cx="350" cy="324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/>
                <a:t>16</a:t>
              </a:r>
              <a:endParaRPr lang="zh-CN" altLang="en-US" sz="3200"/>
            </a:p>
          </p:txBody>
        </p:sp>
        <p:sp>
          <p:nvSpPr>
            <p:cNvPr id="73772" name="Oval 51"/>
            <p:cNvSpPr>
              <a:spLocks noChangeArrowheads="1"/>
            </p:cNvSpPr>
            <p:nvPr/>
          </p:nvSpPr>
          <p:spPr bwMode="auto">
            <a:xfrm>
              <a:off x="1046" y="2733"/>
              <a:ext cx="351" cy="324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/>
                <a:t>2</a:t>
              </a:r>
              <a:endParaRPr lang="zh-CN" altLang="en-US" sz="3200"/>
            </a:p>
          </p:txBody>
        </p:sp>
        <p:sp>
          <p:nvSpPr>
            <p:cNvPr id="73773" name="Oval 52"/>
            <p:cNvSpPr>
              <a:spLocks noChangeArrowheads="1"/>
            </p:cNvSpPr>
            <p:nvPr/>
          </p:nvSpPr>
          <p:spPr bwMode="auto">
            <a:xfrm>
              <a:off x="647" y="3116"/>
              <a:ext cx="350" cy="324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/>
                <a:t>10</a:t>
              </a:r>
              <a:endParaRPr lang="zh-CN" altLang="en-US" sz="3200"/>
            </a:p>
          </p:txBody>
        </p:sp>
        <p:sp>
          <p:nvSpPr>
            <p:cNvPr id="73774" name="Oval 53"/>
            <p:cNvSpPr>
              <a:spLocks noChangeArrowheads="1"/>
            </p:cNvSpPr>
            <p:nvPr/>
          </p:nvSpPr>
          <p:spPr bwMode="auto">
            <a:xfrm>
              <a:off x="1399" y="3117"/>
              <a:ext cx="351" cy="325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/>
                <a:t>4</a:t>
              </a:r>
              <a:endParaRPr lang="zh-CN" altLang="en-US" sz="3200"/>
            </a:p>
          </p:txBody>
        </p:sp>
      </p:grpSp>
      <p:sp>
        <p:nvSpPr>
          <p:cNvPr id="71691" name="Line 64"/>
          <p:cNvSpPr>
            <a:spLocks noChangeShapeType="1"/>
          </p:cNvSpPr>
          <p:nvPr/>
        </p:nvSpPr>
        <p:spPr bwMode="auto">
          <a:xfrm flipV="1">
            <a:off x="6227763" y="4689475"/>
            <a:ext cx="488950" cy="260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97" name="Line 70"/>
          <p:cNvSpPr>
            <a:spLocks noChangeShapeType="1"/>
          </p:cNvSpPr>
          <p:nvPr/>
        </p:nvSpPr>
        <p:spPr bwMode="auto">
          <a:xfrm>
            <a:off x="6173788" y="5172075"/>
            <a:ext cx="195262" cy="250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99" name="Oval 72"/>
          <p:cNvSpPr>
            <a:spLocks noChangeArrowheads="1"/>
          </p:cNvSpPr>
          <p:nvPr/>
        </p:nvSpPr>
        <p:spPr bwMode="auto">
          <a:xfrm>
            <a:off x="6662738" y="4289425"/>
            <a:ext cx="555625" cy="514350"/>
          </a:xfrm>
          <a:prstGeom prst="ellipse">
            <a:avLst/>
          </a:prstGeom>
          <a:solidFill>
            <a:srgbClr val="FFFFCC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grpSp>
        <p:nvGrpSpPr>
          <p:cNvPr id="5" name="组合 70"/>
          <p:cNvGrpSpPr>
            <a:grpSpLocks/>
          </p:cNvGrpSpPr>
          <p:nvPr/>
        </p:nvGrpSpPr>
        <p:grpSpPr bwMode="auto">
          <a:xfrm>
            <a:off x="6932613" y="4689475"/>
            <a:ext cx="1614487" cy="1181100"/>
            <a:chOff x="6932613" y="4689475"/>
            <a:chExt cx="1614487" cy="1181100"/>
          </a:xfrm>
        </p:grpSpPr>
        <p:sp>
          <p:nvSpPr>
            <p:cNvPr id="73752" name="Line 65"/>
            <p:cNvSpPr>
              <a:spLocks noChangeShapeType="1"/>
            </p:cNvSpPr>
            <p:nvPr/>
          </p:nvSpPr>
          <p:spPr bwMode="auto">
            <a:xfrm>
              <a:off x="7108825" y="4689475"/>
              <a:ext cx="449263" cy="2857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53" name="Line 66"/>
            <p:cNvSpPr>
              <a:spLocks noChangeShapeType="1"/>
            </p:cNvSpPr>
            <p:nvPr/>
          </p:nvSpPr>
          <p:spPr bwMode="auto">
            <a:xfrm>
              <a:off x="7932738" y="5203825"/>
              <a:ext cx="280988" cy="2857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54" name="Line 69"/>
            <p:cNvSpPr>
              <a:spLocks noChangeShapeType="1"/>
            </p:cNvSpPr>
            <p:nvPr/>
          </p:nvSpPr>
          <p:spPr bwMode="auto">
            <a:xfrm flipH="1">
              <a:off x="7378261" y="5203825"/>
              <a:ext cx="213163" cy="2352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55" name="Oval 73"/>
            <p:cNvSpPr>
              <a:spLocks noChangeArrowheads="1"/>
            </p:cNvSpPr>
            <p:nvPr/>
          </p:nvSpPr>
          <p:spPr bwMode="auto">
            <a:xfrm>
              <a:off x="7500938" y="4746625"/>
              <a:ext cx="555625" cy="517525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6</a:t>
              </a:r>
              <a:endParaRPr lang="zh-CN" altLang="en-US"/>
            </a:p>
          </p:txBody>
        </p:sp>
        <p:sp>
          <p:nvSpPr>
            <p:cNvPr id="73756" name="Oval 74"/>
            <p:cNvSpPr>
              <a:spLocks noChangeArrowheads="1"/>
            </p:cNvSpPr>
            <p:nvPr/>
          </p:nvSpPr>
          <p:spPr bwMode="auto">
            <a:xfrm>
              <a:off x="7991475" y="5356225"/>
              <a:ext cx="555625" cy="514350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8</a:t>
              </a:r>
              <a:endParaRPr lang="zh-CN" altLang="en-US"/>
            </a:p>
          </p:txBody>
        </p:sp>
        <p:sp>
          <p:nvSpPr>
            <p:cNvPr id="73757" name="Oval 76"/>
            <p:cNvSpPr>
              <a:spLocks noChangeArrowheads="1"/>
            </p:cNvSpPr>
            <p:nvPr/>
          </p:nvSpPr>
          <p:spPr bwMode="auto">
            <a:xfrm>
              <a:off x="6932613" y="5356225"/>
              <a:ext cx="557213" cy="514350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9</a:t>
              </a:r>
              <a:endParaRPr lang="zh-CN" altLang="en-US"/>
            </a:p>
          </p:txBody>
        </p:sp>
      </p:grpSp>
      <p:sp>
        <p:nvSpPr>
          <p:cNvPr id="71705" name="Oval 78"/>
          <p:cNvSpPr>
            <a:spLocks noChangeArrowheads="1"/>
          </p:cNvSpPr>
          <p:nvPr/>
        </p:nvSpPr>
        <p:spPr bwMode="auto">
          <a:xfrm>
            <a:off x="5670550" y="4748213"/>
            <a:ext cx="557213" cy="514350"/>
          </a:xfrm>
          <a:prstGeom prst="ellipse">
            <a:avLst/>
          </a:prstGeom>
          <a:solidFill>
            <a:srgbClr val="FFFFCC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4</a:t>
            </a:r>
            <a:endParaRPr lang="zh-CN" altLang="en-US"/>
          </a:p>
        </p:txBody>
      </p:sp>
      <p:grpSp>
        <p:nvGrpSpPr>
          <p:cNvPr id="6" name="组合 71"/>
          <p:cNvGrpSpPr>
            <a:grpSpLocks/>
          </p:cNvGrpSpPr>
          <p:nvPr/>
        </p:nvGrpSpPr>
        <p:grpSpPr bwMode="auto">
          <a:xfrm>
            <a:off x="4613275" y="5127625"/>
            <a:ext cx="1357313" cy="1354138"/>
            <a:chOff x="4613275" y="5127625"/>
            <a:chExt cx="1356659" cy="1354138"/>
          </a:xfrm>
        </p:grpSpPr>
        <p:sp>
          <p:nvSpPr>
            <p:cNvPr id="73746" name="Line 67"/>
            <p:cNvSpPr>
              <a:spLocks noChangeShapeType="1"/>
            </p:cNvSpPr>
            <p:nvPr/>
          </p:nvSpPr>
          <p:spPr bwMode="auto">
            <a:xfrm flipH="1">
              <a:off x="4978400" y="5813425"/>
              <a:ext cx="211138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7" name="Line 68"/>
            <p:cNvSpPr>
              <a:spLocks noChangeShapeType="1"/>
            </p:cNvSpPr>
            <p:nvPr/>
          </p:nvSpPr>
          <p:spPr bwMode="auto">
            <a:xfrm flipH="1" flipV="1">
              <a:off x="5400675" y="5813425"/>
              <a:ext cx="13970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8" name="Line 71"/>
            <p:cNvSpPr>
              <a:spLocks noChangeShapeType="1"/>
            </p:cNvSpPr>
            <p:nvPr/>
          </p:nvSpPr>
          <p:spPr bwMode="auto">
            <a:xfrm flipH="1">
              <a:off x="5470525" y="5127625"/>
              <a:ext cx="279400" cy="2857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9" name="Oval 75"/>
            <p:cNvSpPr>
              <a:spLocks noChangeArrowheads="1"/>
            </p:cNvSpPr>
            <p:nvPr/>
          </p:nvSpPr>
          <p:spPr bwMode="auto">
            <a:xfrm>
              <a:off x="4613275" y="5967413"/>
              <a:ext cx="557213" cy="514350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11</a:t>
              </a:r>
              <a:endParaRPr lang="zh-CN" altLang="en-US"/>
            </a:p>
          </p:txBody>
        </p:sp>
        <p:sp>
          <p:nvSpPr>
            <p:cNvPr id="73750" name="Oval 77"/>
            <p:cNvSpPr>
              <a:spLocks noChangeArrowheads="1"/>
            </p:cNvSpPr>
            <p:nvPr/>
          </p:nvSpPr>
          <p:spPr bwMode="auto">
            <a:xfrm>
              <a:off x="5414309" y="5967413"/>
              <a:ext cx="555625" cy="514350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16</a:t>
              </a:r>
              <a:endParaRPr lang="zh-CN" altLang="en-US"/>
            </a:p>
          </p:txBody>
        </p:sp>
        <p:sp>
          <p:nvSpPr>
            <p:cNvPr id="73751" name="Oval 79"/>
            <p:cNvSpPr>
              <a:spLocks noChangeArrowheads="1"/>
            </p:cNvSpPr>
            <p:nvPr/>
          </p:nvSpPr>
          <p:spPr bwMode="auto">
            <a:xfrm>
              <a:off x="5037138" y="5356225"/>
              <a:ext cx="555625" cy="514350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10</a:t>
              </a:r>
              <a:endParaRPr lang="zh-CN" altLang="en-US"/>
            </a:p>
          </p:txBody>
        </p:sp>
      </p:grpSp>
      <p:sp>
        <p:nvSpPr>
          <p:cNvPr id="71707" name="Oval 80"/>
          <p:cNvSpPr>
            <a:spLocks noChangeArrowheads="1"/>
          </p:cNvSpPr>
          <p:nvPr/>
        </p:nvSpPr>
        <p:spPr bwMode="auto">
          <a:xfrm>
            <a:off x="6230938" y="5357813"/>
            <a:ext cx="557212" cy="515937"/>
          </a:xfrm>
          <a:prstGeom prst="ellipse">
            <a:avLst/>
          </a:prstGeom>
          <a:solidFill>
            <a:srgbClr val="FFCCCC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71689" name="Line 90"/>
          <p:cNvSpPr>
            <a:spLocks noChangeShapeType="1"/>
          </p:cNvSpPr>
          <p:nvPr/>
        </p:nvSpPr>
        <p:spPr bwMode="auto">
          <a:xfrm>
            <a:off x="6989763" y="3636963"/>
            <a:ext cx="0" cy="457200"/>
          </a:xfrm>
          <a:prstGeom prst="line">
            <a:avLst/>
          </a:prstGeom>
          <a:noFill/>
          <a:ln w="76200" cap="rnd" cmpd="dbl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90" name="Line 91"/>
          <p:cNvSpPr>
            <a:spLocks noChangeShapeType="1"/>
          </p:cNvSpPr>
          <p:nvPr/>
        </p:nvSpPr>
        <p:spPr bwMode="auto">
          <a:xfrm flipV="1">
            <a:off x="3941763" y="3546475"/>
            <a:ext cx="534987" cy="363538"/>
          </a:xfrm>
          <a:prstGeom prst="line">
            <a:avLst/>
          </a:prstGeom>
          <a:noFill/>
          <a:ln w="76200" cap="rnd" cmpd="dbl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476568-7606-4AF4-B416-2A5C6DA42EC9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94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7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71691" grpId="0" animBg="1"/>
      <p:bldP spid="71697" grpId="0" animBg="1"/>
      <p:bldP spid="71699" grpId="0" animBg="1"/>
      <p:bldP spid="71705" grpId="0" animBg="1"/>
      <p:bldP spid="71707" grpId="0" animBg="1"/>
      <p:bldP spid="71689" grpId="0" animBg="1"/>
      <p:bldP spid="7169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6734F1-61B0-4C92-9EBC-D0BC66913781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排序方法的分类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按照是否访问外存：</a:t>
            </a:r>
          </a:p>
          <a:p>
            <a:pPr lvl="1" eaLnBrk="1" hangingPunct="1"/>
            <a:r>
              <a:rPr lang="zh-CN" altLang="en-US" smtClean="0">
                <a:solidFill>
                  <a:srgbClr val="990000"/>
                </a:solidFill>
              </a:rPr>
              <a:t>内部排序：</a:t>
            </a:r>
            <a:r>
              <a:rPr lang="zh-CN" altLang="en-US" smtClean="0"/>
              <a:t>整个排序过程</a:t>
            </a:r>
            <a:r>
              <a:rPr lang="zh-CN" altLang="en-US" smtClean="0">
                <a:solidFill>
                  <a:srgbClr val="0000FF"/>
                </a:solidFill>
              </a:rPr>
              <a:t>不需要访问外存</a:t>
            </a:r>
            <a:r>
              <a:rPr lang="zh-CN" altLang="en-US" smtClean="0"/>
              <a:t>； </a:t>
            </a:r>
          </a:p>
          <a:p>
            <a:pPr lvl="1" eaLnBrk="1" hangingPunct="1"/>
            <a:r>
              <a:rPr lang="zh-CN" altLang="en-US" smtClean="0">
                <a:solidFill>
                  <a:srgbClr val="990000"/>
                </a:solidFill>
              </a:rPr>
              <a:t>外部排序：</a:t>
            </a:r>
            <a:r>
              <a:rPr lang="zh-CN" altLang="en-US" smtClean="0"/>
              <a:t>若参加排序的</a:t>
            </a:r>
            <a:r>
              <a:rPr lang="zh-CN" altLang="en-US" smtClean="0">
                <a:solidFill>
                  <a:srgbClr val="0000FF"/>
                </a:solidFill>
              </a:rPr>
              <a:t>记录数量很大</a:t>
            </a:r>
            <a:r>
              <a:rPr lang="zh-CN" altLang="en-US" smtClean="0"/>
              <a:t>，整个序列的排序过程</a:t>
            </a:r>
            <a:r>
              <a:rPr lang="zh-CN" altLang="en-US" smtClean="0">
                <a:solidFill>
                  <a:srgbClr val="0000FF"/>
                </a:solidFill>
              </a:rPr>
              <a:t>不可能在内存中完成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0" dirty="0" smtClean="0">
                <a:solidFill>
                  <a:srgbClr val="C00000"/>
                </a:solidFill>
              </a:rPr>
              <a:t>10.4 </a:t>
            </a:r>
            <a:r>
              <a:rPr lang="zh-CN" altLang="en-US" i="0" dirty="0" smtClean="0">
                <a:solidFill>
                  <a:srgbClr val="C00000"/>
                </a:solidFill>
              </a:rPr>
              <a:t>选择排序</a:t>
            </a:r>
            <a:r>
              <a:rPr lang="en-US" altLang="zh-CN" i="0" dirty="0" smtClean="0">
                <a:solidFill>
                  <a:srgbClr val="C00000"/>
                </a:solidFill>
                <a:latin typeface="Arial" panose="020B0604020202020204" pitchFamily="34" charset="0"/>
              </a:rPr>
              <a:t>—</a:t>
            </a:r>
            <a:r>
              <a:rPr lang="zh-CN" altLang="en-US" i="0" dirty="0" smtClean="0">
                <a:solidFill>
                  <a:srgbClr val="C00000"/>
                </a:solidFill>
              </a:rPr>
              <a:t>堆排序</a:t>
            </a:r>
          </a:p>
        </p:txBody>
      </p:sp>
      <p:sp>
        <p:nvSpPr>
          <p:cNvPr id="1536035" name="Text Box 35"/>
          <p:cNvSpPr txBox="1">
            <a:spLocks noChangeArrowheads="1"/>
          </p:cNvSpPr>
          <p:nvPr/>
        </p:nvSpPr>
        <p:spPr bwMode="auto">
          <a:xfrm>
            <a:off x="380207" y="1104106"/>
            <a:ext cx="8437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ClrTx/>
              <a:buSzPct val="80000"/>
              <a:buFont typeface="Wingdings" pitchFamily="2" charset="2"/>
              <a:buChar char="l"/>
              <a:defRPr/>
            </a:pPr>
            <a:r>
              <a:rPr lang="en-US" altLang="zh-CN" sz="3200" dirty="0"/>
              <a:t> Insert( &amp;H, e ) ——</a:t>
            </a:r>
            <a:r>
              <a:rPr lang="zh-CN" altLang="en-US" sz="3200" dirty="0"/>
              <a:t>堆插入</a:t>
            </a:r>
            <a:endParaRPr lang="zh-CN" altLang="en-US" sz="3200" kern="0" dirty="0"/>
          </a:p>
        </p:txBody>
      </p:sp>
      <p:sp>
        <p:nvSpPr>
          <p:cNvPr id="114" name="Rectangle 3"/>
          <p:cNvSpPr txBox="1">
            <a:spLocks noChangeArrowheads="1"/>
          </p:cNvSpPr>
          <p:nvPr/>
        </p:nvSpPr>
        <p:spPr bwMode="auto">
          <a:xfrm>
            <a:off x="462757" y="1697831"/>
            <a:ext cx="398938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60000" indent="-360000" algn="l">
              <a:spcBef>
                <a:spcPts val="0"/>
              </a:spcBef>
              <a:buClr>
                <a:srgbClr val="002060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3200" kern="0" dirty="0">
                <a:solidFill>
                  <a:srgbClr val="FF0000"/>
                </a:solidFill>
                <a:latin typeface="+mn-lt"/>
                <a:ea typeface="+mn-ea"/>
              </a:rPr>
              <a:t>插入“堆尾”</a:t>
            </a:r>
          </a:p>
          <a:p>
            <a:pPr marL="360000" indent="-360000" algn="l">
              <a:spcBef>
                <a:spcPts val="0"/>
              </a:spcBef>
              <a:buClr>
                <a:srgbClr val="002060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3200" kern="0" dirty="0">
                <a:solidFill>
                  <a:srgbClr val="FF0000"/>
                </a:solidFill>
                <a:latin typeface="+mn-lt"/>
                <a:ea typeface="+mn-ea"/>
              </a:rPr>
              <a:t>向上筛选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89463" y="1416050"/>
            <a:ext cx="3933825" cy="2224088"/>
            <a:chOff x="206" y="1307"/>
            <a:chExt cx="2478" cy="1401"/>
          </a:xfrm>
        </p:grpSpPr>
        <p:grpSp>
          <p:nvGrpSpPr>
            <p:cNvPr id="74817" name="Group 6"/>
            <p:cNvGrpSpPr>
              <a:grpSpLocks/>
            </p:cNvGrpSpPr>
            <p:nvPr/>
          </p:nvGrpSpPr>
          <p:grpSpPr bwMode="auto">
            <a:xfrm>
              <a:off x="206" y="1307"/>
              <a:ext cx="2478" cy="1381"/>
              <a:chOff x="306" y="210"/>
              <a:chExt cx="2478" cy="1381"/>
            </a:xfrm>
          </p:grpSpPr>
          <p:sp>
            <p:nvSpPr>
              <p:cNvPr id="74820" name="Line 7"/>
              <p:cNvSpPr>
                <a:spLocks noChangeShapeType="1"/>
              </p:cNvSpPr>
              <p:nvPr/>
            </p:nvSpPr>
            <p:spPr bwMode="auto">
              <a:xfrm flipV="1">
                <a:off x="1348" y="462"/>
                <a:ext cx="283" cy="1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21" name="Line 8"/>
              <p:cNvSpPr>
                <a:spLocks noChangeShapeType="1"/>
              </p:cNvSpPr>
              <p:nvPr/>
            </p:nvSpPr>
            <p:spPr bwMode="auto">
              <a:xfrm>
                <a:off x="1878" y="462"/>
                <a:ext cx="283" cy="1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22" name="Line 9"/>
              <p:cNvSpPr>
                <a:spLocks noChangeShapeType="1"/>
              </p:cNvSpPr>
              <p:nvPr/>
            </p:nvSpPr>
            <p:spPr bwMode="auto">
              <a:xfrm>
                <a:off x="2397" y="786"/>
                <a:ext cx="177" cy="1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23" name="Line 10"/>
              <p:cNvSpPr>
                <a:spLocks noChangeShapeType="1"/>
              </p:cNvSpPr>
              <p:nvPr/>
            </p:nvSpPr>
            <p:spPr bwMode="auto">
              <a:xfrm flipH="1">
                <a:off x="536" y="1170"/>
                <a:ext cx="133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24" name="Line 11"/>
              <p:cNvSpPr>
                <a:spLocks noChangeShapeType="1"/>
              </p:cNvSpPr>
              <p:nvPr/>
            </p:nvSpPr>
            <p:spPr bwMode="auto">
              <a:xfrm flipH="1" flipV="1">
                <a:off x="802" y="1170"/>
                <a:ext cx="88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25" name="Line 12"/>
              <p:cNvSpPr>
                <a:spLocks noChangeShapeType="1"/>
              </p:cNvSpPr>
              <p:nvPr/>
            </p:nvSpPr>
            <p:spPr bwMode="auto">
              <a:xfrm flipH="1">
                <a:off x="1954" y="786"/>
                <a:ext cx="228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26" name="Line 13"/>
              <p:cNvSpPr>
                <a:spLocks noChangeShapeType="1"/>
              </p:cNvSpPr>
              <p:nvPr/>
            </p:nvSpPr>
            <p:spPr bwMode="auto">
              <a:xfrm>
                <a:off x="1289" y="786"/>
                <a:ext cx="178" cy="1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27" name="Line 14"/>
              <p:cNvSpPr>
                <a:spLocks noChangeShapeType="1"/>
              </p:cNvSpPr>
              <p:nvPr/>
            </p:nvSpPr>
            <p:spPr bwMode="auto">
              <a:xfrm flipH="1">
                <a:off x="846" y="738"/>
                <a:ext cx="176" cy="1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28" name="Line 15"/>
              <p:cNvSpPr>
                <a:spLocks noChangeShapeType="1"/>
              </p:cNvSpPr>
              <p:nvPr/>
            </p:nvSpPr>
            <p:spPr bwMode="auto">
              <a:xfrm flipH="1">
                <a:off x="1334" y="1170"/>
                <a:ext cx="88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29" name="Oval 16"/>
              <p:cNvSpPr>
                <a:spLocks noChangeArrowheads="1"/>
              </p:cNvSpPr>
              <p:nvPr/>
            </p:nvSpPr>
            <p:spPr bwMode="auto">
              <a:xfrm>
                <a:off x="1597" y="210"/>
                <a:ext cx="350" cy="324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3200"/>
                  <a:t>1</a:t>
                </a:r>
                <a:endParaRPr lang="zh-CN" altLang="en-US" sz="3200"/>
              </a:p>
            </p:txBody>
          </p:sp>
          <p:sp>
            <p:nvSpPr>
              <p:cNvPr id="74830" name="Oval 17"/>
              <p:cNvSpPr>
                <a:spLocks noChangeArrowheads="1"/>
              </p:cNvSpPr>
              <p:nvPr/>
            </p:nvSpPr>
            <p:spPr bwMode="auto">
              <a:xfrm>
                <a:off x="2125" y="498"/>
                <a:ext cx="350" cy="326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3200"/>
                  <a:t>6</a:t>
                </a:r>
                <a:endParaRPr lang="zh-CN" altLang="en-US" sz="3200"/>
              </a:p>
            </p:txBody>
          </p:sp>
          <p:sp>
            <p:nvSpPr>
              <p:cNvPr id="74831" name="Oval 18"/>
              <p:cNvSpPr>
                <a:spLocks noChangeArrowheads="1"/>
              </p:cNvSpPr>
              <p:nvPr/>
            </p:nvSpPr>
            <p:spPr bwMode="auto">
              <a:xfrm>
                <a:off x="2434" y="882"/>
                <a:ext cx="350" cy="324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3200"/>
                  <a:t>8</a:t>
                </a:r>
                <a:endParaRPr lang="zh-CN" altLang="en-US" sz="3200"/>
              </a:p>
            </p:txBody>
          </p:sp>
          <p:sp>
            <p:nvSpPr>
              <p:cNvPr id="74832" name="Oval 19"/>
              <p:cNvSpPr>
                <a:spLocks noChangeArrowheads="1"/>
              </p:cNvSpPr>
              <p:nvPr/>
            </p:nvSpPr>
            <p:spPr bwMode="auto">
              <a:xfrm>
                <a:off x="306" y="1267"/>
                <a:ext cx="351" cy="324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3200"/>
                  <a:t>11</a:t>
                </a:r>
                <a:endParaRPr lang="zh-CN" altLang="en-US" sz="3200"/>
              </a:p>
            </p:txBody>
          </p:sp>
          <p:sp>
            <p:nvSpPr>
              <p:cNvPr id="74833" name="Oval 20"/>
              <p:cNvSpPr>
                <a:spLocks noChangeArrowheads="1"/>
              </p:cNvSpPr>
              <p:nvPr/>
            </p:nvSpPr>
            <p:spPr bwMode="auto">
              <a:xfrm>
                <a:off x="1767" y="882"/>
                <a:ext cx="351" cy="324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3200"/>
                  <a:t>9</a:t>
                </a:r>
                <a:endParaRPr lang="zh-CN" altLang="en-US" sz="3200"/>
              </a:p>
            </p:txBody>
          </p:sp>
          <p:sp>
            <p:nvSpPr>
              <p:cNvPr id="74834" name="Oval 21"/>
              <p:cNvSpPr>
                <a:spLocks noChangeArrowheads="1"/>
              </p:cNvSpPr>
              <p:nvPr/>
            </p:nvSpPr>
            <p:spPr bwMode="auto">
              <a:xfrm>
                <a:off x="751" y="1267"/>
                <a:ext cx="350" cy="324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3200"/>
                  <a:t>16</a:t>
                </a:r>
                <a:endParaRPr lang="zh-CN" altLang="en-US" sz="3200"/>
              </a:p>
            </p:txBody>
          </p:sp>
          <p:sp>
            <p:nvSpPr>
              <p:cNvPr id="74835" name="Oval 22"/>
              <p:cNvSpPr>
                <a:spLocks noChangeArrowheads="1"/>
              </p:cNvSpPr>
              <p:nvPr/>
            </p:nvSpPr>
            <p:spPr bwMode="auto">
              <a:xfrm>
                <a:off x="972" y="499"/>
                <a:ext cx="351" cy="324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3200"/>
                  <a:t>2</a:t>
                </a:r>
                <a:endParaRPr lang="zh-CN" altLang="en-US" sz="3200"/>
              </a:p>
            </p:txBody>
          </p:sp>
          <p:sp>
            <p:nvSpPr>
              <p:cNvPr id="74836" name="Oval 23"/>
              <p:cNvSpPr>
                <a:spLocks noChangeArrowheads="1"/>
              </p:cNvSpPr>
              <p:nvPr/>
            </p:nvSpPr>
            <p:spPr bwMode="auto">
              <a:xfrm>
                <a:off x="573" y="882"/>
                <a:ext cx="350" cy="324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3200"/>
                  <a:t>10</a:t>
                </a:r>
                <a:endParaRPr lang="zh-CN" altLang="en-US" sz="3200"/>
              </a:p>
            </p:txBody>
          </p:sp>
          <p:sp>
            <p:nvSpPr>
              <p:cNvPr id="74837" name="Oval 24"/>
              <p:cNvSpPr>
                <a:spLocks noChangeArrowheads="1"/>
              </p:cNvSpPr>
              <p:nvPr/>
            </p:nvSpPr>
            <p:spPr bwMode="auto">
              <a:xfrm>
                <a:off x="1325" y="883"/>
                <a:ext cx="351" cy="325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3200"/>
                  <a:t>4</a:t>
                </a:r>
                <a:endParaRPr lang="zh-CN" altLang="en-US" sz="3200"/>
              </a:p>
            </p:txBody>
          </p:sp>
          <p:sp>
            <p:nvSpPr>
              <p:cNvPr id="74838" name="Oval 25"/>
              <p:cNvSpPr>
                <a:spLocks noChangeArrowheads="1"/>
              </p:cNvSpPr>
              <p:nvPr/>
            </p:nvSpPr>
            <p:spPr bwMode="auto">
              <a:xfrm>
                <a:off x="1150" y="1266"/>
                <a:ext cx="351" cy="325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3200"/>
                  <a:t>5</a:t>
                </a:r>
                <a:endParaRPr lang="zh-CN" altLang="en-US" sz="3200"/>
              </a:p>
            </p:txBody>
          </p:sp>
        </p:grpSp>
        <p:sp>
          <p:nvSpPr>
            <p:cNvPr id="74818" name="Line 37"/>
            <p:cNvSpPr>
              <a:spLocks noChangeShapeType="1"/>
            </p:cNvSpPr>
            <p:nvPr/>
          </p:nvSpPr>
          <p:spPr bwMode="auto">
            <a:xfrm flipH="1" flipV="1">
              <a:off x="1536" y="2256"/>
              <a:ext cx="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819" name="Oval 39"/>
            <p:cNvSpPr>
              <a:spLocks noChangeArrowheads="1"/>
            </p:cNvSpPr>
            <p:nvPr/>
          </p:nvSpPr>
          <p:spPr bwMode="auto">
            <a:xfrm>
              <a:off x="1488" y="2384"/>
              <a:ext cx="350" cy="324"/>
            </a:xfrm>
            <a:prstGeom prst="ellipse">
              <a:avLst/>
            </a:prstGeom>
            <a:solidFill>
              <a:srgbClr val="FFCC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 dirty="0"/>
                <a:t>3</a:t>
              </a:r>
              <a:endParaRPr lang="zh-CN" altLang="en-US" sz="3200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578350" y="4159250"/>
            <a:ext cx="3933825" cy="2192338"/>
            <a:chOff x="4578350" y="4159250"/>
            <a:chExt cx="3933825" cy="2192338"/>
          </a:xfrm>
        </p:grpSpPr>
        <p:sp>
          <p:nvSpPr>
            <p:cNvPr id="72755" name="Line 50"/>
            <p:cNvSpPr>
              <a:spLocks noChangeShapeType="1"/>
            </p:cNvSpPr>
            <p:nvPr/>
          </p:nvSpPr>
          <p:spPr bwMode="auto">
            <a:xfrm>
              <a:off x="6107113" y="5041900"/>
              <a:ext cx="242887" cy="255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" name="组合 88"/>
            <p:cNvGrpSpPr>
              <a:grpSpLocks/>
            </p:cNvGrpSpPr>
            <p:nvPr/>
          </p:nvGrpSpPr>
          <p:grpSpPr bwMode="auto">
            <a:xfrm>
              <a:off x="6211888" y="4159250"/>
              <a:ext cx="2300287" cy="1581150"/>
              <a:chOff x="6211615" y="4159250"/>
              <a:chExt cx="2300560" cy="1581150"/>
            </a:xfrm>
          </p:grpSpPr>
          <p:sp>
            <p:nvSpPr>
              <p:cNvPr id="74809" name="Line 44"/>
              <p:cNvSpPr>
                <a:spLocks noChangeShapeType="1"/>
              </p:cNvSpPr>
              <p:nvPr/>
            </p:nvSpPr>
            <p:spPr bwMode="auto">
              <a:xfrm flipV="1">
                <a:off x="6211615" y="4559300"/>
                <a:ext cx="470174" cy="2649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10" name="Line 45"/>
              <p:cNvSpPr>
                <a:spLocks noChangeShapeType="1"/>
              </p:cNvSpPr>
              <p:nvPr/>
            </p:nvSpPr>
            <p:spPr bwMode="auto">
              <a:xfrm>
                <a:off x="7073900" y="4559300"/>
                <a:ext cx="449263" cy="28575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11" name="Line 46"/>
              <p:cNvSpPr>
                <a:spLocks noChangeShapeType="1"/>
              </p:cNvSpPr>
              <p:nvPr/>
            </p:nvSpPr>
            <p:spPr bwMode="auto">
              <a:xfrm>
                <a:off x="7897813" y="5073650"/>
                <a:ext cx="280988" cy="28575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12" name="Line 49"/>
              <p:cNvSpPr>
                <a:spLocks noChangeShapeType="1"/>
              </p:cNvSpPr>
              <p:nvPr/>
            </p:nvSpPr>
            <p:spPr bwMode="auto">
              <a:xfrm flipH="1">
                <a:off x="7194550" y="5073650"/>
                <a:ext cx="361950" cy="3048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13" name="Oval 53"/>
              <p:cNvSpPr>
                <a:spLocks noChangeArrowheads="1"/>
              </p:cNvSpPr>
              <p:nvPr/>
            </p:nvSpPr>
            <p:spPr bwMode="auto">
              <a:xfrm>
                <a:off x="6627813" y="4159250"/>
                <a:ext cx="555625" cy="514350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3200"/>
                  <a:t>1</a:t>
                </a:r>
                <a:endParaRPr lang="zh-CN" altLang="en-US" sz="3200"/>
              </a:p>
            </p:txBody>
          </p:sp>
          <p:sp>
            <p:nvSpPr>
              <p:cNvPr id="74814" name="Oval 54"/>
              <p:cNvSpPr>
                <a:spLocks noChangeArrowheads="1"/>
              </p:cNvSpPr>
              <p:nvPr/>
            </p:nvSpPr>
            <p:spPr bwMode="auto">
              <a:xfrm>
                <a:off x="7466013" y="4616450"/>
                <a:ext cx="555625" cy="517525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3200"/>
                  <a:t>6</a:t>
                </a:r>
                <a:endParaRPr lang="zh-CN" altLang="en-US" sz="3200"/>
              </a:p>
            </p:txBody>
          </p:sp>
          <p:sp>
            <p:nvSpPr>
              <p:cNvPr id="74815" name="Oval 55"/>
              <p:cNvSpPr>
                <a:spLocks noChangeArrowheads="1"/>
              </p:cNvSpPr>
              <p:nvPr/>
            </p:nvSpPr>
            <p:spPr bwMode="auto">
              <a:xfrm>
                <a:off x="7956550" y="5226050"/>
                <a:ext cx="555625" cy="514350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3200"/>
                  <a:t>8</a:t>
                </a:r>
                <a:endParaRPr lang="zh-CN" altLang="en-US" sz="3200"/>
              </a:p>
            </p:txBody>
          </p:sp>
          <p:sp>
            <p:nvSpPr>
              <p:cNvPr id="74816" name="Oval 57"/>
              <p:cNvSpPr>
                <a:spLocks noChangeArrowheads="1"/>
              </p:cNvSpPr>
              <p:nvPr/>
            </p:nvSpPr>
            <p:spPr bwMode="auto">
              <a:xfrm>
                <a:off x="6897688" y="5226050"/>
                <a:ext cx="557213" cy="514350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3200"/>
                  <a:t>9</a:t>
                </a:r>
                <a:endParaRPr lang="zh-CN" altLang="en-US" sz="3200"/>
              </a:p>
            </p:txBody>
          </p:sp>
        </p:grpSp>
        <p:sp>
          <p:nvSpPr>
            <p:cNvPr id="72764" name="Oval 59"/>
            <p:cNvSpPr>
              <a:spLocks noChangeArrowheads="1"/>
            </p:cNvSpPr>
            <p:nvPr/>
          </p:nvSpPr>
          <p:spPr bwMode="auto">
            <a:xfrm>
              <a:off x="5635625" y="4618038"/>
              <a:ext cx="557213" cy="514350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/>
                <a:t>2</a:t>
              </a:r>
              <a:endParaRPr lang="zh-CN" altLang="en-US" sz="3200"/>
            </a:p>
          </p:txBody>
        </p:sp>
        <p:sp>
          <p:nvSpPr>
            <p:cNvPr id="72756" name="Line 51"/>
            <p:cNvSpPr>
              <a:spLocks noChangeShapeType="1"/>
            </p:cNvSpPr>
            <p:nvPr/>
          </p:nvSpPr>
          <p:spPr bwMode="auto">
            <a:xfrm flipH="1">
              <a:off x="5435600" y="4997450"/>
              <a:ext cx="279400" cy="2857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组合 87"/>
            <p:cNvGrpSpPr>
              <a:grpSpLocks/>
            </p:cNvGrpSpPr>
            <p:nvPr/>
          </p:nvGrpSpPr>
          <p:grpSpPr bwMode="auto">
            <a:xfrm>
              <a:off x="4578350" y="5226050"/>
              <a:ext cx="1262063" cy="1125538"/>
              <a:chOff x="4578350" y="5226050"/>
              <a:chExt cx="1262063" cy="1125538"/>
            </a:xfrm>
          </p:grpSpPr>
          <p:sp>
            <p:nvSpPr>
              <p:cNvPr id="74804" name="Line 47"/>
              <p:cNvSpPr>
                <a:spLocks noChangeShapeType="1"/>
              </p:cNvSpPr>
              <p:nvPr/>
            </p:nvSpPr>
            <p:spPr bwMode="auto">
              <a:xfrm flipH="1">
                <a:off x="4943475" y="5683250"/>
                <a:ext cx="211138" cy="3048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05" name="Line 48"/>
              <p:cNvSpPr>
                <a:spLocks noChangeShapeType="1"/>
              </p:cNvSpPr>
              <p:nvPr/>
            </p:nvSpPr>
            <p:spPr bwMode="auto">
              <a:xfrm flipH="1" flipV="1">
                <a:off x="5365750" y="5683250"/>
                <a:ext cx="139700" cy="2286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06" name="Oval 56"/>
              <p:cNvSpPr>
                <a:spLocks noChangeArrowheads="1"/>
              </p:cNvSpPr>
              <p:nvPr/>
            </p:nvSpPr>
            <p:spPr bwMode="auto">
              <a:xfrm>
                <a:off x="4578350" y="5837238"/>
                <a:ext cx="557213" cy="514350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3200" dirty="0"/>
                  <a:t>10</a:t>
                </a:r>
                <a:endParaRPr lang="zh-CN" altLang="en-US" sz="3200" dirty="0"/>
              </a:p>
            </p:txBody>
          </p:sp>
          <p:sp>
            <p:nvSpPr>
              <p:cNvPr id="74807" name="Oval 58"/>
              <p:cNvSpPr>
                <a:spLocks noChangeArrowheads="1"/>
              </p:cNvSpPr>
              <p:nvPr/>
            </p:nvSpPr>
            <p:spPr bwMode="auto">
              <a:xfrm>
                <a:off x="5284788" y="5837238"/>
                <a:ext cx="555625" cy="514350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3200"/>
                  <a:t>16</a:t>
                </a:r>
                <a:endParaRPr lang="zh-CN" altLang="en-US" sz="3200"/>
              </a:p>
            </p:txBody>
          </p:sp>
          <p:sp>
            <p:nvSpPr>
              <p:cNvPr id="74808" name="Oval 60"/>
              <p:cNvSpPr>
                <a:spLocks noChangeArrowheads="1"/>
              </p:cNvSpPr>
              <p:nvPr/>
            </p:nvSpPr>
            <p:spPr bwMode="auto">
              <a:xfrm>
                <a:off x="5002213" y="5226050"/>
                <a:ext cx="555625" cy="514350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3200"/>
                  <a:t>11</a:t>
                </a:r>
                <a:endParaRPr lang="zh-CN" altLang="en-US" sz="3200"/>
              </a:p>
            </p:txBody>
          </p:sp>
        </p:grpSp>
        <p:grpSp>
          <p:nvGrpSpPr>
            <p:cNvPr id="7" name="组合 85"/>
            <p:cNvGrpSpPr>
              <a:grpSpLocks/>
            </p:cNvGrpSpPr>
            <p:nvPr/>
          </p:nvGrpSpPr>
          <p:grpSpPr bwMode="auto">
            <a:xfrm>
              <a:off x="5918200" y="5227638"/>
              <a:ext cx="1250950" cy="1123950"/>
              <a:chOff x="5918200" y="5227638"/>
              <a:chExt cx="1250950" cy="1123950"/>
            </a:xfrm>
          </p:grpSpPr>
          <p:sp>
            <p:nvSpPr>
              <p:cNvPr id="74799" name="Line 52"/>
              <p:cNvSpPr>
                <a:spLocks noChangeShapeType="1"/>
              </p:cNvSpPr>
              <p:nvPr/>
            </p:nvSpPr>
            <p:spPr bwMode="auto">
              <a:xfrm flipH="1">
                <a:off x="6210300" y="5699016"/>
                <a:ext cx="139700" cy="2286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00" name="Oval 61"/>
              <p:cNvSpPr>
                <a:spLocks noChangeArrowheads="1"/>
              </p:cNvSpPr>
              <p:nvPr/>
            </p:nvSpPr>
            <p:spPr bwMode="auto">
              <a:xfrm>
                <a:off x="6196013" y="5227638"/>
                <a:ext cx="557213" cy="515938"/>
              </a:xfrm>
              <a:prstGeom prst="ellipse">
                <a:avLst/>
              </a:prstGeom>
              <a:solidFill>
                <a:srgbClr val="FFCC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3200"/>
                  <a:t>3</a:t>
                </a:r>
                <a:endParaRPr lang="zh-CN" altLang="en-US" sz="3200"/>
              </a:p>
            </p:txBody>
          </p:sp>
          <p:sp>
            <p:nvSpPr>
              <p:cNvPr id="74801" name="Oval 62"/>
              <p:cNvSpPr>
                <a:spLocks noChangeArrowheads="1"/>
              </p:cNvSpPr>
              <p:nvPr/>
            </p:nvSpPr>
            <p:spPr bwMode="auto">
              <a:xfrm>
                <a:off x="5918200" y="5835650"/>
                <a:ext cx="557213" cy="515938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3200"/>
                  <a:t>5</a:t>
                </a:r>
                <a:endParaRPr lang="zh-CN" altLang="en-US" sz="3200"/>
              </a:p>
            </p:txBody>
          </p:sp>
          <p:sp>
            <p:nvSpPr>
              <p:cNvPr id="74802" name="Line 74"/>
              <p:cNvSpPr>
                <a:spLocks noChangeShapeType="1"/>
              </p:cNvSpPr>
              <p:nvPr/>
            </p:nvSpPr>
            <p:spPr bwMode="auto">
              <a:xfrm flipH="1" flipV="1">
                <a:off x="6689725" y="5665788"/>
                <a:ext cx="139700" cy="2286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03" name="Oval 76"/>
              <p:cNvSpPr>
                <a:spLocks noChangeArrowheads="1"/>
              </p:cNvSpPr>
              <p:nvPr/>
            </p:nvSpPr>
            <p:spPr bwMode="auto">
              <a:xfrm>
                <a:off x="6613525" y="5837238"/>
                <a:ext cx="555625" cy="514350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3200"/>
                  <a:t>4</a:t>
                </a:r>
                <a:endParaRPr lang="zh-CN" altLang="en-US" sz="3200"/>
              </a:p>
            </p:txBody>
          </p:sp>
        </p:grpSp>
      </p:grpSp>
      <p:grpSp>
        <p:nvGrpSpPr>
          <p:cNvPr id="8" name="Group 78"/>
          <p:cNvGrpSpPr>
            <a:grpSpLocks/>
          </p:cNvGrpSpPr>
          <p:nvPr/>
        </p:nvGrpSpPr>
        <p:grpSpPr bwMode="auto">
          <a:xfrm>
            <a:off x="338138" y="3048000"/>
            <a:ext cx="4162425" cy="2262188"/>
            <a:chOff x="2517" y="799"/>
            <a:chExt cx="2622" cy="1425"/>
          </a:xfrm>
        </p:grpSpPr>
        <p:grpSp>
          <p:nvGrpSpPr>
            <p:cNvPr id="74768" name="Group 79"/>
            <p:cNvGrpSpPr>
              <a:grpSpLocks/>
            </p:cNvGrpSpPr>
            <p:nvPr/>
          </p:nvGrpSpPr>
          <p:grpSpPr bwMode="auto">
            <a:xfrm>
              <a:off x="2561" y="843"/>
              <a:ext cx="2478" cy="1381"/>
              <a:chOff x="306" y="210"/>
              <a:chExt cx="2478" cy="1381"/>
            </a:xfrm>
          </p:grpSpPr>
          <p:sp>
            <p:nvSpPr>
              <p:cNvPr id="74780" name="Line 80"/>
              <p:cNvSpPr>
                <a:spLocks noChangeShapeType="1"/>
              </p:cNvSpPr>
              <p:nvPr/>
            </p:nvSpPr>
            <p:spPr bwMode="auto">
              <a:xfrm flipV="1">
                <a:off x="1300" y="462"/>
                <a:ext cx="331" cy="17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81" name="Line 81"/>
              <p:cNvSpPr>
                <a:spLocks noChangeShapeType="1"/>
              </p:cNvSpPr>
              <p:nvPr/>
            </p:nvSpPr>
            <p:spPr bwMode="auto">
              <a:xfrm>
                <a:off x="1878" y="462"/>
                <a:ext cx="283" cy="1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82" name="Line 82"/>
              <p:cNvSpPr>
                <a:spLocks noChangeShapeType="1"/>
              </p:cNvSpPr>
              <p:nvPr/>
            </p:nvSpPr>
            <p:spPr bwMode="auto">
              <a:xfrm>
                <a:off x="2397" y="786"/>
                <a:ext cx="177" cy="1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83" name="Line 83"/>
              <p:cNvSpPr>
                <a:spLocks noChangeShapeType="1"/>
              </p:cNvSpPr>
              <p:nvPr/>
            </p:nvSpPr>
            <p:spPr bwMode="auto">
              <a:xfrm flipH="1">
                <a:off x="536" y="1170"/>
                <a:ext cx="133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84" name="Line 84"/>
              <p:cNvSpPr>
                <a:spLocks noChangeShapeType="1"/>
              </p:cNvSpPr>
              <p:nvPr/>
            </p:nvSpPr>
            <p:spPr bwMode="auto">
              <a:xfrm flipH="1" flipV="1">
                <a:off x="802" y="1170"/>
                <a:ext cx="88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85" name="Line 85"/>
              <p:cNvSpPr>
                <a:spLocks noChangeShapeType="1"/>
              </p:cNvSpPr>
              <p:nvPr/>
            </p:nvSpPr>
            <p:spPr bwMode="auto">
              <a:xfrm flipH="1">
                <a:off x="1954" y="786"/>
                <a:ext cx="228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86" name="Line 86"/>
              <p:cNvSpPr>
                <a:spLocks noChangeShapeType="1"/>
              </p:cNvSpPr>
              <p:nvPr/>
            </p:nvSpPr>
            <p:spPr bwMode="auto">
              <a:xfrm>
                <a:off x="1289" y="786"/>
                <a:ext cx="178" cy="1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87" name="Line 87"/>
              <p:cNvSpPr>
                <a:spLocks noChangeShapeType="1"/>
              </p:cNvSpPr>
              <p:nvPr/>
            </p:nvSpPr>
            <p:spPr bwMode="auto">
              <a:xfrm flipH="1">
                <a:off x="846" y="738"/>
                <a:ext cx="176" cy="1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88" name="Line 88"/>
              <p:cNvSpPr>
                <a:spLocks noChangeShapeType="1"/>
              </p:cNvSpPr>
              <p:nvPr/>
            </p:nvSpPr>
            <p:spPr bwMode="auto">
              <a:xfrm flipH="1">
                <a:off x="1334" y="1170"/>
                <a:ext cx="88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89" name="Oval 89"/>
              <p:cNvSpPr>
                <a:spLocks noChangeArrowheads="1"/>
              </p:cNvSpPr>
              <p:nvPr/>
            </p:nvSpPr>
            <p:spPr bwMode="auto">
              <a:xfrm>
                <a:off x="1597" y="210"/>
                <a:ext cx="350" cy="324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4790" name="Oval 90"/>
              <p:cNvSpPr>
                <a:spLocks noChangeArrowheads="1"/>
              </p:cNvSpPr>
              <p:nvPr/>
            </p:nvSpPr>
            <p:spPr bwMode="auto">
              <a:xfrm>
                <a:off x="2125" y="498"/>
                <a:ext cx="350" cy="326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4791" name="Oval 91"/>
              <p:cNvSpPr>
                <a:spLocks noChangeArrowheads="1"/>
              </p:cNvSpPr>
              <p:nvPr/>
            </p:nvSpPr>
            <p:spPr bwMode="auto">
              <a:xfrm>
                <a:off x="2434" y="882"/>
                <a:ext cx="350" cy="324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4792" name="Oval 92"/>
              <p:cNvSpPr>
                <a:spLocks noChangeArrowheads="1"/>
              </p:cNvSpPr>
              <p:nvPr/>
            </p:nvSpPr>
            <p:spPr bwMode="auto">
              <a:xfrm>
                <a:off x="306" y="1267"/>
                <a:ext cx="351" cy="324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4793" name="Oval 93"/>
              <p:cNvSpPr>
                <a:spLocks noChangeArrowheads="1"/>
              </p:cNvSpPr>
              <p:nvPr/>
            </p:nvSpPr>
            <p:spPr bwMode="auto">
              <a:xfrm>
                <a:off x="1767" y="882"/>
                <a:ext cx="351" cy="324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4794" name="Oval 94"/>
              <p:cNvSpPr>
                <a:spLocks noChangeArrowheads="1"/>
              </p:cNvSpPr>
              <p:nvPr/>
            </p:nvSpPr>
            <p:spPr bwMode="auto">
              <a:xfrm>
                <a:off x="751" y="1267"/>
                <a:ext cx="350" cy="324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4795" name="Oval 95"/>
              <p:cNvSpPr>
                <a:spLocks noChangeArrowheads="1"/>
              </p:cNvSpPr>
              <p:nvPr/>
            </p:nvSpPr>
            <p:spPr bwMode="auto">
              <a:xfrm>
                <a:off x="972" y="499"/>
                <a:ext cx="351" cy="324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4796" name="Oval 96"/>
              <p:cNvSpPr>
                <a:spLocks noChangeArrowheads="1"/>
              </p:cNvSpPr>
              <p:nvPr/>
            </p:nvSpPr>
            <p:spPr bwMode="auto">
              <a:xfrm>
                <a:off x="573" y="882"/>
                <a:ext cx="350" cy="324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4797" name="Oval 97"/>
              <p:cNvSpPr>
                <a:spLocks noChangeArrowheads="1"/>
              </p:cNvSpPr>
              <p:nvPr/>
            </p:nvSpPr>
            <p:spPr bwMode="auto">
              <a:xfrm>
                <a:off x="1325" y="883"/>
                <a:ext cx="351" cy="325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4798" name="Oval 98"/>
              <p:cNvSpPr>
                <a:spLocks noChangeArrowheads="1"/>
              </p:cNvSpPr>
              <p:nvPr/>
            </p:nvSpPr>
            <p:spPr bwMode="auto">
              <a:xfrm>
                <a:off x="1150" y="1266"/>
                <a:ext cx="351" cy="325"/>
              </a:xfrm>
              <a:prstGeom prst="ellipse">
                <a:avLst/>
              </a:prstGeom>
              <a:solidFill>
                <a:srgbClr val="FFFF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74769" name="Group 99"/>
            <p:cNvGrpSpPr>
              <a:grpSpLocks/>
            </p:cNvGrpSpPr>
            <p:nvPr/>
          </p:nvGrpSpPr>
          <p:grpSpPr bwMode="auto">
            <a:xfrm>
              <a:off x="2517" y="799"/>
              <a:ext cx="2622" cy="1423"/>
              <a:chOff x="284" y="2160"/>
              <a:chExt cx="2622" cy="1423"/>
            </a:xfrm>
          </p:grpSpPr>
          <p:sp>
            <p:nvSpPr>
              <p:cNvPr id="74770" name="Text Box 100"/>
              <p:cNvSpPr txBox="1">
                <a:spLocks noChangeArrowheads="1"/>
              </p:cNvSpPr>
              <p:nvPr/>
            </p:nvSpPr>
            <p:spPr bwMode="auto">
              <a:xfrm>
                <a:off x="1574" y="2160"/>
                <a:ext cx="49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kumimoji="0" lang="en-US" altLang="zh-CN" sz="1200">
                    <a:latin typeface="隶书" panose="02010509060101010101" pitchFamily="49" charset="-122"/>
                    <a:ea typeface="隶书" panose="02010509060101010101" pitchFamily="49" charset="-122"/>
                  </a:rPr>
                  <a:t>  </a:t>
                </a:r>
                <a:r>
                  <a:rPr kumimoji="0" lang="en-US" altLang="zh-CN" sz="3200"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74771" name="Text Box 101"/>
              <p:cNvSpPr txBox="1">
                <a:spLocks noChangeArrowheads="1"/>
              </p:cNvSpPr>
              <p:nvPr/>
            </p:nvSpPr>
            <p:spPr bwMode="auto">
              <a:xfrm>
                <a:off x="2101" y="2448"/>
                <a:ext cx="496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kumimoji="0" lang="en-US" altLang="zh-CN" sz="1000">
                    <a:latin typeface="隶书" panose="02010509060101010101" pitchFamily="49" charset="-122"/>
                    <a:ea typeface="隶书" panose="02010509060101010101" pitchFamily="49" charset="-122"/>
                  </a:rPr>
                  <a:t>  </a:t>
                </a:r>
                <a:r>
                  <a:rPr kumimoji="0" lang="en-US" altLang="zh-CN" sz="3200">
                    <a:latin typeface="黑体" panose="02010609060101010101" pitchFamily="49" charset="-122"/>
                    <a:ea typeface="黑体" panose="02010609060101010101" pitchFamily="49" charset="-122"/>
                  </a:rPr>
                  <a:t>6</a:t>
                </a:r>
              </a:p>
            </p:txBody>
          </p:sp>
          <p:sp>
            <p:nvSpPr>
              <p:cNvPr id="74772" name="Text Box 102"/>
              <p:cNvSpPr txBox="1">
                <a:spLocks noChangeArrowheads="1"/>
              </p:cNvSpPr>
              <p:nvPr/>
            </p:nvSpPr>
            <p:spPr bwMode="auto">
              <a:xfrm>
                <a:off x="2411" y="2835"/>
                <a:ext cx="495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kumimoji="0" lang="en-US" altLang="zh-CN" sz="240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kumimoji="0" lang="en-US" altLang="zh-CN" sz="3200">
                    <a:latin typeface="黑体" panose="02010609060101010101" pitchFamily="49" charset="-122"/>
                    <a:ea typeface="黑体" panose="02010609060101010101" pitchFamily="49" charset="-122"/>
                  </a:rPr>
                  <a:t>8</a:t>
                </a:r>
              </a:p>
            </p:txBody>
          </p:sp>
          <p:sp>
            <p:nvSpPr>
              <p:cNvPr id="74773" name="Text Box 103"/>
              <p:cNvSpPr txBox="1">
                <a:spLocks noChangeArrowheads="1"/>
              </p:cNvSpPr>
              <p:nvPr/>
            </p:nvSpPr>
            <p:spPr bwMode="auto">
              <a:xfrm>
                <a:off x="284" y="3216"/>
                <a:ext cx="49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kumimoji="0" lang="en-US" altLang="zh-CN" sz="100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kumimoji="0" lang="en-US" altLang="zh-CN" sz="3200">
                    <a:latin typeface="黑体" panose="02010609060101010101" pitchFamily="49" charset="-122"/>
                    <a:ea typeface="黑体" panose="02010609060101010101" pitchFamily="49" charset="-122"/>
                  </a:rPr>
                  <a:t>11</a:t>
                </a:r>
              </a:p>
            </p:txBody>
          </p:sp>
          <p:sp>
            <p:nvSpPr>
              <p:cNvPr id="74774" name="Text Box 104"/>
              <p:cNvSpPr txBox="1">
                <a:spLocks noChangeArrowheads="1"/>
              </p:cNvSpPr>
              <p:nvPr/>
            </p:nvSpPr>
            <p:spPr bwMode="auto">
              <a:xfrm>
                <a:off x="1746" y="2835"/>
                <a:ext cx="493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kumimoji="0" lang="en-US" altLang="zh-CN" sz="1000">
                    <a:latin typeface="隶书" panose="02010509060101010101" pitchFamily="49" charset="-122"/>
                    <a:ea typeface="隶书" panose="02010509060101010101" pitchFamily="49" charset="-122"/>
                  </a:rPr>
                  <a:t>   </a:t>
                </a:r>
                <a:r>
                  <a:rPr kumimoji="0" lang="en-US" altLang="zh-CN" sz="3200">
                    <a:latin typeface="黑体" panose="02010609060101010101" pitchFamily="49" charset="-122"/>
                    <a:ea typeface="黑体" panose="02010609060101010101" pitchFamily="49" charset="-122"/>
                  </a:rPr>
                  <a:t>9</a:t>
                </a:r>
              </a:p>
            </p:txBody>
          </p:sp>
          <p:sp>
            <p:nvSpPr>
              <p:cNvPr id="74775" name="Text Box 105"/>
              <p:cNvSpPr txBox="1">
                <a:spLocks noChangeArrowheads="1"/>
              </p:cNvSpPr>
              <p:nvPr/>
            </p:nvSpPr>
            <p:spPr bwMode="auto">
              <a:xfrm>
                <a:off x="727" y="3216"/>
                <a:ext cx="497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kumimoji="0" lang="en-US" altLang="zh-CN" sz="3200">
                    <a:latin typeface="黑体" panose="02010609060101010101" pitchFamily="49" charset="-122"/>
                    <a:ea typeface="黑体" panose="02010609060101010101" pitchFamily="49" charset="-122"/>
                  </a:rPr>
                  <a:t>16</a:t>
                </a:r>
              </a:p>
            </p:txBody>
          </p:sp>
          <p:sp>
            <p:nvSpPr>
              <p:cNvPr id="74776" name="Text Box 106"/>
              <p:cNvSpPr txBox="1">
                <a:spLocks noChangeArrowheads="1"/>
              </p:cNvSpPr>
              <p:nvPr/>
            </p:nvSpPr>
            <p:spPr bwMode="auto">
              <a:xfrm>
                <a:off x="949" y="2448"/>
                <a:ext cx="49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kumimoji="0" lang="en-US" altLang="zh-CN" sz="1000">
                    <a:latin typeface="隶书" panose="02010509060101010101" pitchFamily="49" charset="-122"/>
                    <a:ea typeface="隶书" panose="02010509060101010101" pitchFamily="49" charset="-122"/>
                  </a:rPr>
                  <a:t>  </a:t>
                </a:r>
                <a:r>
                  <a:rPr kumimoji="0" lang="en-US" altLang="zh-CN" sz="3200"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</a:p>
            </p:txBody>
          </p:sp>
          <p:sp>
            <p:nvSpPr>
              <p:cNvPr id="74777" name="Text Box 107"/>
              <p:cNvSpPr txBox="1">
                <a:spLocks noChangeArrowheads="1"/>
              </p:cNvSpPr>
              <p:nvPr/>
            </p:nvSpPr>
            <p:spPr bwMode="auto">
              <a:xfrm>
                <a:off x="550" y="2832"/>
                <a:ext cx="493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kumimoji="0" lang="en-US" altLang="zh-CN" sz="3200">
                    <a:latin typeface="黑体" panose="02010609060101010101" pitchFamily="49" charset="-122"/>
                    <a:ea typeface="黑体" panose="02010609060101010101" pitchFamily="49" charset="-122"/>
                  </a:rPr>
                  <a:t>10</a:t>
                </a:r>
              </a:p>
            </p:txBody>
          </p:sp>
          <p:sp>
            <p:nvSpPr>
              <p:cNvPr id="74778" name="Text Box 108"/>
              <p:cNvSpPr txBox="1">
                <a:spLocks noChangeArrowheads="1"/>
              </p:cNvSpPr>
              <p:nvPr/>
            </p:nvSpPr>
            <p:spPr bwMode="auto">
              <a:xfrm>
                <a:off x="1303" y="2832"/>
                <a:ext cx="494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kumimoji="0" lang="en-US" altLang="zh-CN" sz="1000">
                    <a:latin typeface="隶书" panose="02010509060101010101" pitchFamily="49" charset="-122"/>
                    <a:ea typeface="隶书" panose="02010509060101010101" pitchFamily="49" charset="-122"/>
                  </a:rPr>
                  <a:t>  </a:t>
                </a:r>
                <a:r>
                  <a:rPr kumimoji="0" lang="en-US" altLang="zh-CN" sz="3200">
                    <a:latin typeface="黑体" panose="02010609060101010101" pitchFamily="49" charset="-122"/>
                    <a:ea typeface="黑体" panose="02010609060101010101" pitchFamily="49" charset="-122"/>
                  </a:rPr>
                  <a:t>4</a:t>
                </a:r>
              </a:p>
            </p:txBody>
          </p:sp>
          <p:sp>
            <p:nvSpPr>
              <p:cNvPr id="74779" name="Text Box 109"/>
              <p:cNvSpPr txBox="1">
                <a:spLocks noChangeArrowheads="1"/>
              </p:cNvSpPr>
              <p:nvPr/>
            </p:nvSpPr>
            <p:spPr bwMode="auto">
              <a:xfrm>
                <a:off x="1126" y="3218"/>
                <a:ext cx="49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99FF"/>
                  </a:buClr>
                  <a:buFont typeface="Monotype Sorts" pitchFamily="2" charset="2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kumimoji="0" lang="en-US" altLang="zh-CN" sz="1000">
                    <a:latin typeface="隶书" panose="02010509060101010101" pitchFamily="49" charset="-122"/>
                    <a:ea typeface="隶书" panose="02010509060101010101" pitchFamily="49" charset="-122"/>
                  </a:rPr>
                  <a:t>  </a:t>
                </a:r>
                <a:r>
                  <a:rPr kumimoji="0" lang="en-US" altLang="zh-CN" sz="3200">
                    <a:latin typeface="黑体" panose="02010609060101010101" pitchFamily="49" charset="-122"/>
                    <a:ea typeface="黑体" panose="02010609060101010101" pitchFamily="49" charset="-122"/>
                  </a:rPr>
                  <a:t>5</a:t>
                </a:r>
              </a:p>
            </p:txBody>
          </p:sp>
        </p:grpSp>
      </p:grpSp>
      <p:sp>
        <p:nvSpPr>
          <p:cNvPr id="72713" name="Line 110"/>
          <p:cNvSpPr>
            <a:spLocks noChangeShapeType="1"/>
          </p:cNvSpPr>
          <p:nvPr/>
        </p:nvSpPr>
        <p:spPr bwMode="auto">
          <a:xfrm flipV="1">
            <a:off x="3814763" y="2932113"/>
            <a:ext cx="536575" cy="363537"/>
          </a:xfrm>
          <a:prstGeom prst="line">
            <a:avLst/>
          </a:prstGeom>
          <a:noFill/>
          <a:ln w="76200" cap="rnd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14" name="Line 111"/>
          <p:cNvSpPr>
            <a:spLocks noChangeShapeType="1"/>
          </p:cNvSpPr>
          <p:nvPr/>
        </p:nvSpPr>
        <p:spPr bwMode="auto">
          <a:xfrm>
            <a:off x="7086600" y="3741738"/>
            <a:ext cx="0" cy="381000"/>
          </a:xfrm>
          <a:prstGeom prst="line">
            <a:avLst/>
          </a:prstGeom>
          <a:noFill/>
          <a:ln w="76200" cap="rnd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476568-7606-4AF4-B416-2A5C6DA42EC9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066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3" grpId="0" animBg="1"/>
      <p:bldP spid="7271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BD44F8-9DA8-4609-BB1B-4EC65E2044CC}" type="slidenum">
              <a:rPr lang="en-US" altLang="zh-CN"/>
              <a:pPr>
                <a:defRPr/>
              </a:pPr>
              <a:t>61</a:t>
            </a:fld>
            <a:endParaRPr lang="en-US" altLang="zh-CN"/>
          </a:p>
        </p:txBody>
      </p:sp>
      <p:sp>
        <p:nvSpPr>
          <p:cNvPr id="2089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10.3 </a:t>
            </a:r>
            <a:r>
              <a:rPr lang="zh-CN" altLang="en-US" smtClean="0"/>
              <a:t>交换排序</a:t>
            </a:r>
          </a:p>
        </p:txBody>
      </p:sp>
      <p:sp>
        <p:nvSpPr>
          <p:cNvPr id="5325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基本思想：</a:t>
            </a:r>
            <a:r>
              <a:rPr lang="zh-CN" altLang="en-US" dirty="0" smtClean="0"/>
              <a:t>将待排记录中两两记录关键字进行比较，若逆序则交换位置。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600" dirty="0" smtClean="0">
                <a:solidFill>
                  <a:srgbClr val="990000"/>
                </a:solidFill>
              </a:rPr>
              <a:t>10.3.1  </a:t>
            </a:r>
            <a:r>
              <a:rPr lang="zh-CN" altLang="en-US" sz="3600" dirty="0" smtClean="0">
                <a:solidFill>
                  <a:srgbClr val="990000"/>
                </a:solidFill>
              </a:rPr>
              <a:t>起泡排序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    </a:t>
            </a:r>
            <a:r>
              <a:rPr lang="en-US" altLang="zh-CN" dirty="0" smtClean="0"/>
              <a:t>49  38  65  97  76  13  27  </a:t>
            </a:r>
            <a:r>
              <a:rPr lang="en-US" altLang="zh-CN" u="sng" dirty="0" smtClean="0"/>
              <a:t>49</a:t>
            </a:r>
            <a:r>
              <a:rPr lang="en-US" altLang="zh-CN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38  49  65  76  13  27  </a:t>
            </a:r>
            <a:r>
              <a:rPr lang="en-US" altLang="zh-CN" u="sng" dirty="0" smtClean="0"/>
              <a:t>49</a:t>
            </a: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97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38  49  65  13  27  </a:t>
            </a:r>
            <a:r>
              <a:rPr lang="en-US" altLang="zh-CN" u="sng" dirty="0" smtClean="0"/>
              <a:t>49</a:t>
            </a: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76  97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38  49  13  27  </a:t>
            </a:r>
            <a:r>
              <a:rPr lang="en-US" altLang="zh-CN" u="sng" dirty="0" smtClean="0"/>
              <a:t>49</a:t>
            </a: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65  76  97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38  13  27  49  </a:t>
            </a:r>
            <a:r>
              <a:rPr lang="en-US" altLang="zh-CN" u="sng" dirty="0" smtClean="0">
                <a:solidFill>
                  <a:srgbClr val="FF0000"/>
                </a:solidFill>
              </a:rPr>
              <a:t>49</a:t>
            </a:r>
            <a:r>
              <a:rPr lang="en-US" altLang="zh-CN" dirty="0" smtClean="0">
                <a:solidFill>
                  <a:srgbClr val="FF0000"/>
                </a:solidFill>
              </a:rPr>
              <a:t>  65  76  97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13  27  38  </a:t>
            </a:r>
            <a:r>
              <a:rPr lang="en-US" altLang="zh-CN" dirty="0" smtClean="0">
                <a:solidFill>
                  <a:srgbClr val="FF0000"/>
                </a:solidFill>
              </a:rPr>
              <a:t>49  </a:t>
            </a:r>
            <a:r>
              <a:rPr lang="en-US" altLang="zh-CN" u="sng" dirty="0" smtClean="0">
                <a:solidFill>
                  <a:srgbClr val="FF0000"/>
                </a:solidFill>
              </a:rPr>
              <a:t>49</a:t>
            </a:r>
            <a:r>
              <a:rPr lang="en-US" altLang="zh-CN" dirty="0" smtClean="0">
                <a:solidFill>
                  <a:srgbClr val="FF0000"/>
                </a:solidFill>
              </a:rPr>
              <a:t>  65  76  97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13  27  38  49  </a:t>
            </a:r>
            <a:r>
              <a:rPr lang="en-US" altLang="zh-CN" u="sng" dirty="0" smtClean="0">
                <a:solidFill>
                  <a:srgbClr val="FF0000"/>
                </a:solidFill>
              </a:rPr>
              <a:t>49</a:t>
            </a:r>
            <a:r>
              <a:rPr lang="en-US" altLang="zh-CN" dirty="0" smtClean="0">
                <a:solidFill>
                  <a:srgbClr val="FF0000"/>
                </a:solidFill>
              </a:rPr>
              <a:t>  65  76  97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990000"/>
                </a:solidFill>
              </a:rPr>
              <a:t>10.3.1  </a:t>
            </a:r>
            <a:r>
              <a:rPr lang="zh-CN" altLang="en-US" dirty="0">
                <a:solidFill>
                  <a:srgbClr val="990000"/>
                </a:solidFill>
              </a:rPr>
              <a:t>起泡</a:t>
            </a:r>
            <a:r>
              <a:rPr lang="zh-CN" altLang="en-US" dirty="0" smtClean="0">
                <a:solidFill>
                  <a:srgbClr val="990000"/>
                </a:solidFill>
              </a:rPr>
              <a:t>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476568-7606-4AF4-B416-2A5C6DA42EC9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8900" y="1273175"/>
            <a:ext cx="7848426" cy="516255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chemeClr val="bg1"/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50000"/>
              </a:lnSpc>
              <a:spcBef>
                <a:spcPct val="6000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Void bubble-sort (</a:t>
            </a:r>
            <a:r>
              <a:rPr lang="en-US" altLang="zh-CN" sz="2400" dirty="0" err="1">
                <a:solidFill>
                  <a:schemeClr val="tx1"/>
                </a:solidFill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</a:rPr>
              <a:t> a[]</a:t>
            </a:r>
            <a:r>
              <a:rPr lang="zh-CN" altLang="en-US" sz="2400" dirty="0">
                <a:solidFill>
                  <a:schemeClr val="tx1"/>
                </a:solidFill>
              </a:rPr>
              <a:t>，</a:t>
            </a:r>
            <a:r>
              <a:rPr lang="en-US" altLang="zh-CN" sz="2400" dirty="0" err="1">
                <a:solidFill>
                  <a:schemeClr val="tx1"/>
                </a:solidFill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</a:rPr>
              <a:t> n)</a:t>
            </a:r>
          </a:p>
          <a:p>
            <a:pPr>
              <a:lnSpc>
                <a:spcPct val="50000"/>
              </a:lnSpc>
              <a:spcBef>
                <a:spcPct val="60000"/>
              </a:spcBef>
            </a:pPr>
            <a:r>
              <a:rPr lang="en-US" altLang="zh-CN" sz="2400" dirty="0">
                <a:solidFill>
                  <a:schemeClr val="hlink"/>
                </a:solidFill>
              </a:rPr>
              <a:t>{ </a:t>
            </a:r>
            <a:r>
              <a:rPr lang="en-US" altLang="zh-CN" sz="2400" dirty="0">
                <a:solidFill>
                  <a:srgbClr val="660066"/>
                </a:solidFill>
              </a:rPr>
              <a:t>//</a:t>
            </a:r>
            <a:r>
              <a:rPr lang="zh-CN" altLang="en-US" sz="2400" dirty="0">
                <a:solidFill>
                  <a:srgbClr val="660066"/>
                </a:solidFill>
              </a:rPr>
              <a:t>起泡排序，从小到大排列</a:t>
            </a:r>
          </a:p>
          <a:p>
            <a:pPr>
              <a:lnSpc>
                <a:spcPct val="50000"/>
              </a:lnSpc>
              <a:spcBef>
                <a:spcPct val="6000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      </a:t>
            </a:r>
            <a:r>
              <a:rPr lang="en-US" altLang="zh-CN" sz="2400" dirty="0">
                <a:solidFill>
                  <a:srgbClr val="FF0000"/>
                </a:solidFill>
              </a:rPr>
              <a:t>for</a:t>
            </a:r>
            <a:r>
              <a:rPr lang="en-US" altLang="zh-CN" sz="2400" dirty="0">
                <a:solidFill>
                  <a:schemeClr val="tx1"/>
                </a:solidFill>
              </a:rPr>
              <a:t>(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=n-1,change=TURE</a:t>
            </a:r>
            <a:r>
              <a:rPr lang="en-US" altLang="zh-CN" sz="2400" dirty="0" smtClean="0">
                <a:solidFill>
                  <a:schemeClr val="tx1"/>
                </a:solidFill>
              </a:rPr>
              <a:t>; 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&gt;1 &amp;&amp; change;- -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50000"/>
              </a:lnSpc>
              <a:spcBef>
                <a:spcPct val="6000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 {</a:t>
            </a:r>
          </a:p>
          <a:p>
            <a:pPr>
              <a:lnSpc>
                <a:spcPct val="50000"/>
              </a:lnSpc>
              <a:spcBef>
                <a:spcPct val="6000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        change=false;</a:t>
            </a:r>
          </a:p>
          <a:p>
            <a:pPr>
              <a:lnSpc>
                <a:spcPct val="50000"/>
              </a:lnSpc>
              <a:spcBef>
                <a:spcPct val="6000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         </a:t>
            </a:r>
            <a:r>
              <a:rPr lang="en-US" altLang="zh-CN" sz="2400" dirty="0">
                <a:solidFill>
                  <a:srgbClr val="FF0000"/>
                </a:solidFill>
              </a:rPr>
              <a:t>for</a:t>
            </a:r>
            <a:r>
              <a:rPr lang="en-US" altLang="zh-CN" sz="2400" dirty="0">
                <a:solidFill>
                  <a:schemeClr val="tx1"/>
                </a:solidFill>
              </a:rPr>
              <a:t>( j=0;j&lt;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; ++j)</a:t>
            </a:r>
          </a:p>
          <a:p>
            <a:pPr>
              <a:lnSpc>
                <a:spcPct val="50000"/>
              </a:lnSpc>
              <a:spcBef>
                <a:spcPct val="6000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             if ( a[j]&gt;a[j+1]) {</a:t>
            </a:r>
          </a:p>
          <a:p>
            <a:pPr>
              <a:lnSpc>
                <a:spcPct val="50000"/>
              </a:lnSpc>
              <a:spcBef>
                <a:spcPct val="6000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                  </a:t>
            </a:r>
            <a:r>
              <a:rPr lang="en-US" altLang="zh-CN" sz="2400" dirty="0">
                <a:solidFill>
                  <a:srgbClr val="FF0000"/>
                </a:solidFill>
              </a:rPr>
              <a:t>a[j] ←→a[j+1];</a:t>
            </a:r>
          </a:p>
          <a:p>
            <a:pPr>
              <a:lnSpc>
                <a:spcPct val="50000"/>
              </a:lnSpc>
              <a:spcBef>
                <a:spcPct val="6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                       </a:t>
            </a:r>
            <a:r>
              <a:rPr lang="en-US" altLang="zh-CN" sz="2400" dirty="0" smtClean="0">
                <a:solidFill>
                  <a:srgbClr val="FF0000"/>
                </a:solidFill>
              </a:rPr>
              <a:t>change=TURE;</a:t>
            </a:r>
          </a:p>
          <a:p>
            <a:pPr>
              <a:lnSpc>
                <a:spcPct val="50000"/>
              </a:lnSpc>
              <a:spcBef>
                <a:spcPct val="6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	 </a:t>
            </a:r>
            <a:r>
              <a:rPr lang="en-US" altLang="zh-CN" sz="2400" dirty="0" smtClean="0">
                <a:solidFill>
                  <a:srgbClr val="FF0000"/>
                </a:solidFill>
              </a:rPr>
              <a:t>     </a:t>
            </a:r>
            <a:r>
              <a:rPr lang="en-US" altLang="zh-CN" sz="2400" dirty="0" smtClean="0">
                <a:solidFill>
                  <a:schemeClr val="tx1"/>
                </a:solidFill>
              </a:rPr>
              <a:t>}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50000"/>
              </a:lnSpc>
              <a:spcBef>
                <a:spcPct val="6000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     }</a:t>
            </a:r>
          </a:p>
          <a:p>
            <a:pPr>
              <a:lnSpc>
                <a:spcPct val="50000"/>
              </a:lnSpc>
              <a:spcBef>
                <a:spcPct val="6000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314605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39E01-8B46-4701-9875-AA4029793C32}" type="slidenum">
              <a:rPr lang="en-US" altLang="zh-CN"/>
              <a:pPr>
                <a:defRPr/>
              </a:pPr>
              <a:t>63</a:t>
            </a:fld>
            <a:endParaRPr lang="en-US" altLang="zh-CN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起泡排序分析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正序：</a:t>
            </a:r>
          </a:p>
          <a:p>
            <a:pPr lvl="1" eaLnBrk="1" hangingPunct="1"/>
            <a:r>
              <a:rPr lang="zh-CN" altLang="en-US" dirty="0" smtClean="0"/>
              <a:t>比较</a:t>
            </a:r>
            <a:r>
              <a:rPr lang="en-US" altLang="zh-CN" dirty="0" smtClean="0"/>
              <a:t>(n-1)</a:t>
            </a:r>
            <a:r>
              <a:rPr lang="zh-CN" altLang="en-US" dirty="0" smtClean="0"/>
              <a:t>次</a:t>
            </a:r>
          </a:p>
          <a:p>
            <a:pPr lvl="1" eaLnBrk="1" hangingPunct="1"/>
            <a:r>
              <a:rPr lang="zh-CN" altLang="en-US" dirty="0" smtClean="0"/>
              <a:t>不移动记录</a:t>
            </a:r>
          </a:p>
          <a:p>
            <a:pPr eaLnBrk="1" hangingPunct="1"/>
            <a:r>
              <a:rPr lang="zh-CN" altLang="en-US" dirty="0" smtClean="0"/>
              <a:t>逆序：</a:t>
            </a:r>
          </a:p>
          <a:p>
            <a:pPr lvl="1" eaLnBrk="1" hangingPunct="1"/>
            <a:r>
              <a:rPr lang="zh-CN" altLang="en-US" dirty="0" smtClean="0"/>
              <a:t>比较</a:t>
            </a:r>
            <a:r>
              <a:rPr lang="en-US" altLang="zh-CN" dirty="0" smtClean="0"/>
              <a:t>(n-1)+(n-2)+…+1=n(n-1)/2</a:t>
            </a:r>
            <a:r>
              <a:rPr lang="zh-CN" altLang="en-US" dirty="0" smtClean="0"/>
              <a:t>次</a:t>
            </a:r>
          </a:p>
          <a:p>
            <a:pPr lvl="1" eaLnBrk="1" hangingPunct="1"/>
            <a:r>
              <a:rPr lang="zh-CN" altLang="en-US" dirty="0"/>
              <a:t>交换</a:t>
            </a:r>
            <a:r>
              <a:rPr lang="en-US" altLang="zh-CN" dirty="0" smtClean="0"/>
              <a:t>n(n-1)/2</a:t>
            </a:r>
            <a:r>
              <a:rPr lang="zh-CN" altLang="en-US" dirty="0" smtClean="0"/>
              <a:t>次</a:t>
            </a:r>
          </a:p>
          <a:p>
            <a:pPr eaLnBrk="1" hangingPunct="1"/>
            <a:r>
              <a:rPr lang="zh-CN" altLang="en-US" dirty="0" smtClean="0"/>
              <a:t>时间复杂度</a:t>
            </a:r>
            <a:r>
              <a:rPr lang="en-US" altLang="zh-CN" dirty="0" smtClean="0"/>
              <a:t>O(n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</a:p>
          <a:p>
            <a:pPr eaLnBrk="1" hangingPunct="1"/>
            <a:r>
              <a:rPr lang="zh-CN" altLang="en-US" dirty="0" smtClean="0"/>
              <a:t>空间复杂度</a:t>
            </a:r>
            <a:r>
              <a:rPr lang="en-US" altLang="zh-CN" dirty="0"/>
              <a:t>O(1)</a:t>
            </a:r>
          </a:p>
          <a:p>
            <a:pPr eaLnBrk="1" hangingPunct="1"/>
            <a:r>
              <a:rPr lang="zh-CN" altLang="en-US" dirty="0"/>
              <a:t>稳定性</a:t>
            </a:r>
            <a:r>
              <a:rPr lang="zh-CN" altLang="en-US" dirty="0" smtClean="0"/>
              <a:t>：稳定</a:t>
            </a:r>
            <a:endParaRPr lang="en-US" altLang="zh-CN" dirty="0" smtClean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28B5D3-3F53-4B8F-9997-178385DB7C4D}" type="slidenum">
              <a:rPr lang="en-US" altLang="zh-CN"/>
              <a:pPr>
                <a:defRPr/>
              </a:pPr>
              <a:t>64</a:t>
            </a:fld>
            <a:endParaRPr lang="en-US" altLang="zh-CN"/>
          </a:p>
        </p:txBody>
      </p:sp>
      <p:sp>
        <p:nvSpPr>
          <p:cNvPr id="2099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10.3.2 </a:t>
            </a:r>
            <a:r>
              <a:rPr lang="zh-CN" altLang="en-US" smtClean="0"/>
              <a:t>快速排序</a:t>
            </a:r>
          </a:p>
        </p:txBody>
      </p:sp>
      <p:sp>
        <p:nvSpPr>
          <p:cNvPr id="5530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FF0000"/>
                </a:solidFill>
              </a:rPr>
              <a:t>基本思想</a:t>
            </a:r>
            <a:r>
              <a:rPr lang="zh-CN" altLang="en-US" smtClean="0"/>
              <a:t>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通过一趟排序将待排序记录分割成两个部分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一部分记录的关键字比另一部分的小。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选择一个关键字作为分割标准，称为</a:t>
            </a:r>
            <a:r>
              <a:rPr lang="en-US" altLang="zh-CN" smtClean="0"/>
              <a:t>pivot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FF0000"/>
                </a:solidFill>
              </a:rPr>
              <a:t>基本操作：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选定一记录</a:t>
            </a:r>
            <a:r>
              <a:rPr lang="en-US" altLang="zh-CN" smtClean="0"/>
              <a:t>R</a:t>
            </a:r>
            <a:r>
              <a:rPr lang="zh-CN" altLang="en-US" smtClean="0"/>
              <a:t>（</a:t>
            </a:r>
            <a:r>
              <a:rPr lang="en-US" altLang="zh-CN" smtClean="0"/>
              <a:t>pivot</a:t>
            </a:r>
            <a:r>
              <a:rPr lang="zh-CN" altLang="en-US" smtClean="0"/>
              <a:t>），将所有其他记录关键字</a:t>
            </a:r>
            <a:r>
              <a:rPr lang="en-US" altLang="zh-CN" smtClean="0"/>
              <a:t>k’</a:t>
            </a:r>
            <a:r>
              <a:rPr lang="zh-CN" altLang="en-US" smtClean="0"/>
              <a:t>与该记录关键字</a:t>
            </a:r>
            <a:r>
              <a:rPr lang="en-US" altLang="zh-CN" smtClean="0"/>
              <a:t>k</a:t>
            </a:r>
            <a:r>
              <a:rPr lang="zh-CN" altLang="en-US" smtClean="0"/>
              <a:t>比较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mtClean="0"/>
              <a:t>若 </a:t>
            </a:r>
            <a:r>
              <a:rPr lang="en-US" altLang="zh-CN" smtClean="0"/>
              <a:t>k’&lt;k</a:t>
            </a:r>
            <a:r>
              <a:rPr lang="zh-CN" altLang="en-US" smtClean="0"/>
              <a:t>则将记录换至</a:t>
            </a:r>
            <a:r>
              <a:rPr lang="en-US" altLang="zh-CN" smtClean="0"/>
              <a:t>R</a:t>
            </a:r>
            <a:r>
              <a:rPr lang="zh-CN" altLang="en-US" smtClean="0"/>
              <a:t>之前；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mtClean="0"/>
              <a:t>若</a:t>
            </a:r>
            <a:r>
              <a:rPr lang="en-US" altLang="zh-CN" smtClean="0"/>
              <a:t>k’ &gt;k </a:t>
            </a:r>
            <a:r>
              <a:rPr lang="zh-CN" altLang="en-US" smtClean="0"/>
              <a:t>则将记录换至</a:t>
            </a:r>
            <a:r>
              <a:rPr lang="en-US" altLang="zh-CN" smtClean="0"/>
              <a:t>R</a:t>
            </a:r>
            <a:r>
              <a:rPr lang="zh-CN" altLang="en-US" smtClean="0"/>
              <a:t>之后</a:t>
            </a:r>
            <a:r>
              <a:rPr lang="en-US" altLang="zh-CN" smtClean="0"/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继续对</a:t>
            </a:r>
            <a:r>
              <a:rPr lang="en-US" altLang="zh-CN" smtClean="0"/>
              <a:t>R</a:t>
            </a:r>
            <a:r>
              <a:rPr lang="zh-CN" altLang="en-US" smtClean="0"/>
              <a:t>前后两部分记录进行快速排序，直至排序范围为</a:t>
            </a:r>
            <a:r>
              <a:rPr lang="en-US" altLang="zh-CN" smtClean="0"/>
              <a:t>1;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DB9AB7-E601-4468-BC60-8A5115662182}" type="slidenum">
              <a:rPr lang="en-US" altLang="zh-CN"/>
              <a:pPr>
                <a:defRPr/>
              </a:pPr>
              <a:t>65</a:t>
            </a:fld>
            <a:endParaRPr lang="en-US" altLang="zh-CN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10.3.2 </a:t>
            </a:r>
            <a:r>
              <a:rPr lang="zh-CN" altLang="en-US" smtClean="0"/>
              <a:t>快速排序</a:t>
            </a:r>
          </a:p>
        </p:txBody>
      </p:sp>
      <p:sp>
        <p:nvSpPr>
          <p:cNvPr id="252933" name="Rectangle 5"/>
          <p:cNvSpPr>
            <a:spLocks noChangeArrowheads="1"/>
          </p:cNvSpPr>
          <p:nvPr/>
        </p:nvSpPr>
        <p:spPr bwMode="auto">
          <a:xfrm>
            <a:off x="1619250" y="1887538"/>
            <a:ext cx="5689600" cy="531812"/>
          </a:xfrm>
          <a:prstGeom prst="rect">
            <a:avLst/>
          </a:prstGeom>
          <a:solidFill>
            <a:schemeClr val="accent2"/>
          </a:solidFill>
          <a:ln w="12700" cap="sq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无序序列</a:t>
            </a:r>
          </a:p>
        </p:txBody>
      </p:sp>
      <p:sp>
        <p:nvSpPr>
          <p:cNvPr id="252934" name="Rectangle 6"/>
          <p:cNvSpPr>
            <a:spLocks noChangeArrowheads="1"/>
          </p:cNvSpPr>
          <p:nvPr/>
        </p:nvSpPr>
        <p:spPr bwMode="auto">
          <a:xfrm>
            <a:off x="1619250" y="3133725"/>
            <a:ext cx="2592388" cy="531813"/>
          </a:xfrm>
          <a:prstGeom prst="rect">
            <a:avLst/>
          </a:prstGeom>
          <a:solidFill>
            <a:srgbClr val="FFFFCC"/>
          </a:solidFill>
          <a:ln w="12700" cap="sq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无序子序列</a:t>
            </a:r>
            <a:r>
              <a:rPr lang="en-US" altLang="zh-CN"/>
              <a:t>1</a:t>
            </a:r>
          </a:p>
        </p:txBody>
      </p:sp>
      <p:sp>
        <p:nvSpPr>
          <p:cNvPr id="252935" name="Rectangle 7"/>
          <p:cNvSpPr>
            <a:spLocks noChangeArrowheads="1"/>
          </p:cNvSpPr>
          <p:nvPr/>
        </p:nvSpPr>
        <p:spPr bwMode="auto">
          <a:xfrm>
            <a:off x="4716463" y="3133725"/>
            <a:ext cx="2592387" cy="531813"/>
          </a:xfrm>
          <a:prstGeom prst="rect">
            <a:avLst/>
          </a:prstGeom>
          <a:solidFill>
            <a:srgbClr val="FF9900"/>
          </a:solidFill>
          <a:ln w="12700" cap="sq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无序子序列</a:t>
            </a:r>
            <a:r>
              <a:rPr lang="en-US" altLang="zh-CN"/>
              <a:t>2</a:t>
            </a:r>
          </a:p>
        </p:txBody>
      </p:sp>
      <p:sp>
        <p:nvSpPr>
          <p:cNvPr id="252937" name="Oval 9"/>
          <p:cNvSpPr>
            <a:spLocks noChangeArrowheads="1"/>
          </p:cNvSpPr>
          <p:nvPr/>
        </p:nvSpPr>
        <p:spPr bwMode="auto">
          <a:xfrm>
            <a:off x="2051050" y="1893888"/>
            <a:ext cx="504825" cy="504825"/>
          </a:xfrm>
          <a:prstGeom prst="ellipse">
            <a:avLst/>
          </a:prstGeom>
          <a:solidFill>
            <a:srgbClr val="0000FF"/>
          </a:solidFill>
          <a:ln w="28575" cap="sq" algn="ctr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4211638" y="3133725"/>
            <a:ext cx="504825" cy="531813"/>
            <a:chOff x="2653" y="2143"/>
            <a:chExt cx="318" cy="335"/>
          </a:xfrm>
        </p:grpSpPr>
        <p:sp>
          <p:nvSpPr>
            <p:cNvPr id="56339" name="Rectangle 8"/>
            <p:cNvSpPr>
              <a:spLocks noChangeArrowheads="1"/>
            </p:cNvSpPr>
            <p:nvPr/>
          </p:nvSpPr>
          <p:spPr bwMode="auto">
            <a:xfrm>
              <a:off x="2653" y="2143"/>
              <a:ext cx="318" cy="335"/>
            </a:xfrm>
            <a:prstGeom prst="rect">
              <a:avLst/>
            </a:prstGeom>
            <a:solidFill>
              <a:schemeClr val="accent2"/>
            </a:solidFill>
            <a:ln w="12700" cap="sq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56340" name="Oval 12"/>
            <p:cNvSpPr>
              <a:spLocks noChangeArrowheads="1"/>
            </p:cNvSpPr>
            <p:nvPr/>
          </p:nvSpPr>
          <p:spPr bwMode="auto">
            <a:xfrm>
              <a:off x="2653" y="2152"/>
              <a:ext cx="318" cy="318"/>
            </a:xfrm>
            <a:prstGeom prst="ellipse">
              <a:avLst/>
            </a:prstGeom>
            <a:solidFill>
              <a:srgbClr val="0000FF"/>
            </a:solidFill>
            <a:ln w="28575" cap="sq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067175" y="2513013"/>
            <a:ext cx="2952750" cy="576262"/>
            <a:chOff x="2562" y="1752"/>
            <a:chExt cx="1860" cy="363"/>
          </a:xfrm>
        </p:grpSpPr>
        <p:sp>
          <p:nvSpPr>
            <p:cNvPr id="56337" name="AutoShape 13"/>
            <p:cNvSpPr>
              <a:spLocks noChangeArrowheads="1"/>
            </p:cNvSpPr>
            <p:nvPr/>
          </p:nvSpPr>
          <p:spPr bwMode="auto">
            <a:xfrm>
              <a:off x="2562" y="1752"/>
              <a:ext cx="590" cy="363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38" name="Text Box 14"/>
            <p:cNvSpPr txBox="1">
              <a:spLocks noChangeArrowheads="1"/>
            </p:cNvSpPr>
            <p:nvPr/>
          </p:nvSpPr>
          <p:spPr bwMode="auto">
            <a:xfrm>
              <a:off x="3243" y="1770"/>
              <a:ext cx="11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一次划分</a:t>
              </a: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2786063" y="5072063"/>
            <a:ext cx="5759450" cy="576262"/>
            <a:chOff x="1565" y="2568"/>
            <a:chExt cx="3628" cy="363"/>
          </a:xfrm>
        </p:grpSpPr>
        <p:sp>
          <p:nvSpPr>
            <p:cNvPr id="56334" name="AutoShape 15"/>
            <p:cNvSpPr>
              <a:spLocks noChangeArrowheads="1"/>
            </p:cNvSpPr>
            <p:nvPr/>
          </p:nvSpPr>
          <p:spPr bwMode="auto">
            <a:xfrm>
              <a:off x="1565" y="2568"/>
              <a:ext cx="317" cy="363"/>
            </a:xfrm>
            <a:prstGeom prst="downArrow">
              <a:avLst>
                <a:gd name="adj1" fmla="val 50000"/>
                <a:gd name="adj2" fmla="val 28628"/>
              </a:avLst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35" name="AutoShape 16"/>
            <p:cNvSpPr>
              <a:spLocks noChangeArrowheads="1"/>
            </p:cNvSpPr>
            <p:nvPr/>
          </p:nvSpPr>
          <p:spPr bwMode="auto">
            <a:xfrm>
              <a:off x="3560" y="2568"/>
              <a:ext cx="317" cy="363"/>
            </a:xfrm>
            <a:prstGeom prst="downArrow">
              <a:avLst>
                <a:gd name="adj1" fmla="val 50000"/>
                <a:gd name="adj2" fmla="val 28628"/>
              </a:avLst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36" name="Text Box 17"/>
            <p:cNvSpPr txBox="1">
              <a:spLocks noChangeArrowheads="1"/>
            </p:cNvSpPr>
            <p:nvPr/>
          </p:nvSpPr>
          <p:spPr bwMode="auto">
            <a:xfrm>
              <a:off x="4014" y="2568"/>
              <a:ext cx="11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继续划分</a:t>
              </a:r>
            </a:p>
          </p:txBody>
        </p:sp>
      </p:grpSp>
      <p:sp>
        <p:nvSpPr>
          <p:cNvPr id="252949" name="AutoShape 21"/>
          <p:cNvSpPr>
            <a:spLocks noChangeArrowheads="1"/>
          </p:cNvSpPr>
          <p:nvPr/>
        </p:nvSpPr>
        <p:spPr bwMode="auto">
          <a:xfrm>
            <a:off x="1835150" y="928688"/>
            <a:ext cx="1223963" cy="503237"/>
          </a:xfrm>
          <a:prstGeom prst="wedgeRectCallout">
            <a:avLst>
              <a:gd name="adj1" fmla="val -14722"/>
              <a:gd name="adj2" fmla="val 140537"/>
            </a:avLst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kumimoji="0" lang="en-US" altLang="zh-CN"/>
              <a:t>pivot</a:t>
            </a: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1857375" y="3929063"/>
            <a:ext cx="571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    49</a:t>
            </a:r>
            <a:r>
              <a:rPr lang="en-US" altLang="zh-CN">
                <a:ea typeface="宋体" pitchFamily="2" charset="-122"/>
              </a:rPr>
              <a:t>   38   65   97  76   13   27   </a:t>
            </a:r>
            <a:r>
              <a:rPr lang="en-US" altLang="zh-CN" u="sng">
                <a:ea typeface="宋体" pitchFamily="2" charset="-122"/>
              </a:rPr>
              <a:t>49</a:t>
            </a:r>
            <a:r>
              <a:rPr lang="en-US" altLang="zh-CN" sz="2400" b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            </a:t>
            </a:r>
            <a:endParaRPr lang="en-US" altLang="zh-CN" sz="2400" b="0">
              <a:solidFill>
                <a:srgbClr val="FFFFA5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1" name="Text Box 69"/>
          <p:cNvSpPr txBox="1">
            <a:spLocks noChangeArrowheads="1"/>
          </p:cNvSpPr>
          <p:nvPr/>
        </p:nvSpPr>
        <p:spPr bwMode="auto">
          <a:xfrm>
            <a:off x="650875" y="4572000"/>
            <a:ext cx="79930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FFA5"/>
                </a:solidFill>
                <a:ea typeface="宋体" pitchFamily="2" charset="-122"/>
              </a:rPr>
              <a:t>                     </a:t>
            </a:r>
            <a:r>
              <a:rPr lang="en-US" altLang="zh-CN" u="sng">
                <a:ea typeface="宋体" pitchFamily="2" charset="-122"/>
              </a:rPr>
              <a:t>27   38   13   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49</a:t>
            </a:r>
            <a:r>
              <a:rPr lang="en-US" altLang="zh-CN">
                <a:ea typeface="宋体" pitchFamily="2" charset="-122"/>
              </a:rPr>
              <a:t>  </a:t>
            </a:r>
            <a:r>
              <a:rPr lang="en-US" altLang="zh-CN" u="sng">
                <a:ea typeface="宋体" pitchFamily="2" charset="-122"/>
              </a:rPr>
              <a:t>76  97   65   49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2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5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5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2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3" grpId="0" animBg="1"/>
      <p:bldP spid="252934" grpId="0" animBg="1"/>
      <p:bldP spid="252935" grpId="0" animBg="1"/>
      <p:bldP spid="252937" grpId="0" animBg="1"/>
      <p:bldP spid="252949" grpId="0" animBg="1"/>
      <p:bldP spid="19" grpId="0"/>
      <p:bldP spid="2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B09A50-4958-4B7C-AA6C-9EA48CDA41A6}" type="slidenum">
              <a:rPr lang="en-US" altLang="zh-CN"/>
              <a:pPr>
                <a:defRPr/>
              </a:pPr>
              <a:t>66</a:t>
            </a:fld>
            <a:endParaRPr lang="en-US" altLang="zh-CN"/>
          </a:p>
        </p:txBody>
      </p:sp>
      <p:sp>
        <p:nvSpPr>
          <p:cNvPr id="57347" name="Text Box 2"/>
          <p:cNvSpPr txBox="1">
            <a:spLocks noChangeArrowheads="1"/>
          </p:cNvSpPr>
          <p:nvPr/>
        </p:nvSpPr>
        <p:spPr bwMode="auto">
          <a:xfrm>
            <a:off x="0" y="762000"/>
            <a:ext cx="914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FFA5"/>
                </a:solidFill>
                <a:ea typeface="宋体" pitchFamily="2" charset="-122"/>
              </a:rPr>
              <a:t>                           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49</a:t>
            </a:r>
            <a:r>
              <a:rPr lang="en-US" altLang="zh-CN">
                <a:ea typeface="宋体" pitchFamily="2" charset="-122"/>
              </a:rPr>
              <a:t>   38   65   97  76   13   27   </a:t>
            </a:r>
            <a:r>
              <a:rPr lang="en-US" altLang="zh-CN" u="sng">
                <a:ea typeface="宋体" pitchFamily="2" charset="-122"/>
              </a:rPr>
              <a:t>49</a:t>
            </a:r>
            <a:r>
              <a:rPr lang="en-US" altLang="zh-CN" sz="2400" b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            </a:t>
            </a:r>
            <a:endParaRPr lang="en-US" altLang="zh-CN" sz="2400" b="0">
              <a:solidFill>
                <a:srgbClr val="FFFFA5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10947" name="Text Box 3"/>
          <p:cNvSpPr txBox="1">
            <a:spLocks noChangeArrowheads="1"/>
          </p:cNvSpPr>
          <p:nvPr/>
        </p:nvSpPr>
        <p:spPr bwMode="auto">
          <a:xfrm>
            <a:off x="1006475" y="762000"/>
            <a:ext cx="704850" cy="531813"/>
          </a:xfrm>
          <a:prstGeom prst="rect">
            <a:avLst/>
          </a:prstGeom>
          <a:noFill/>
          <a:ln w="12700" cap="rnd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CC3300"/>
                </a:solidFill>
                <a:ea typeface="隶书" pitchFamily="49" charset="-122"/>
              </a:rPr>
              <a:t>49</a:t>
            </a:r>
          </a:p>
        </p:txBody>
      </p:sp>
      <p:sp>
        <p:nvSpPr>
          <p:cNvPr id="210948" name="Text Box 4"/>
          <p:cNvSpPr txBox="1">
            <a:spLocks noChangeArrowheads="1"/>
          </p:cNvSpPr>
          <p:nvPr/>
        </p:nvSpPr>
        <p:spPr bwMode="auto">
          <a:xfrm flipH="1">
            <a:off x="8124825" y="1524000"/>
            <a:ext cx="684213" cy="3889375"/>
          </a:xfrm>
          <a:prstGeom prst="rect">
            <a:avLst/>
          </a:prstGeom>
          <a:solidFill>
            <a:srgbClr val="CCFFCC"/>
          </a:solidFill>
          <a:ln w="12700" cap="rnd">
            <a:solidFill>
              <a:schemeClr val="tx1"/>
            </a:solidFill>
            <a:miter lim="800000"/>
            <a:headEnd/>
            <a:tailEnd/>
          </a:ln>
        </p:spPr>
        <p:txBody>
          <a:bodyPr vert="eaVert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/>
            <a:r>
              <a:rPr lang="zh-CN" altLang="en-US" sz="3200">
                <a:latin typeface="宋体" pitchFamily="2" charset="-122"/>
                <a:ea typeface="宋体" pitchFamily="2" charset="-122"/>
              </a:rPr>
              <a:t>一趟</a:t>
            </a:r>
            <a:r>
              <a:rPr lang="zh-CN" altLang="en-US" sz="3200">
                <a:ea typeface="宋体" pitchFamily="2" charset="-122"/>
              </a:rPr>
              <a:t>快速</a:t>
            </a:r>
            <a:r>
              <a:rPr lang="zh-CN" altLang="en-US" sz="3200">
                <a:latin typeface="宋体" pitchFamily="2" charset="-122"/>
                <a:ea typeface="宋体" pitchFamily="2" charset="-122"/>
              </a:rPr>
              <a:t>排序</a:t>
            </a:r>
            <a:endParaRPr lang="zh-CN" altLang="en-US" sz="32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10949" name="Freeform 5"/>
          <p:cNvSpPr>
            <a:spLocks/>
          </p:cNvSpPr>
          <p:nvPr/>
        </p:nvSpPr>
        <p:spPr bwMode="auto">
          <a:xfrm>
            <a:off x="2338388" y="1265238"/>
            <a:ext cx="3536950" cy="212725"/>
          </a:xfrm>
          <a:custGeom>
            <a:avLst/>
            <a:gdLst>
              <a:gd name="T0" fmla="*/ 2147483647 w 2316"/>
              <a:gd name="T1" fmla="*/ 66940189 h 156"/>
              <a:gd name="T2" fmla="*/ 2147483647 w 2316"/>
              <a:gd name="T3" fmla="*/ 290076418 h 156"/>
              <a:gd name="T4" fmla="*/ 0 w 2316"/>
              <a:gd name="T5" fmla="*/ 290076418 h 156"/>
              <a:gd name="T6" fmla="*/ 0 w 2316"/>
              <a:gd name="T7" fmla="*/ 0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2316"/>
              <a:gd name="T13" fmla="*/ 0 h 156"/>
              <a:gd name="T14" fmla="*/ 2316 w 2316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6" h="156">
                <a:moveTo>
                  <a:pt x="2316" y="36"/>
                </a:moveTo>
                <a:lnTo>
                  <a:pt x="2316" y="156"/>
                </a:lnTo>
                <a:lnTo>
                  <a:pt x="0" y="156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7351" name="Group 6"/>
          <p:cNvGrpSpPr>
            <a:grpSpLocks/>
          </p:cNvGrpSpPr>
          <p:nvPr/>
        </p:nvGrpSpPr>
        <p:grpSpPr bwMode="auto">
          <a:xfrm>
            <a:off x="6478588" y="1265238"/>
            <a:ext cx="827087" cy="457200"/>
            <a:chOff x="4081" y="968"/>
            <a:chExt cx="521" cy="288"/>
          </a:xfrm>
        </p:grpSpPr>
        <p:sp>
          <p:nvSpPr>
            <p:cNvPr id="57415" name="Line 7"/>
            <p:cNvSpPr>
              <a:spLocks noChangeShapeType="1"/>
            </p:cNvSpPr>
            <p:nvPr/>
          </p:nvSpPr>
          <p:spPr bwMode="auto">
            <a:xfrm flipV="1">
              <a:off x="4175" y="968"/>
              <a:ext cx="0" cy="179"/>
            </a:xfrm>
            <a:prstGeom prst="line">
              <a:avLst/>
            </a:prstGeom>
            <a:noFill/>
            <a:ln w="28575" cap="rnd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16" name="Text Box 8"/>
            <p:cNvSpPr txBox="1">
              <a:spLocks noChangeArrowheads="1"/>
            </p:cNvSpPr>
            <p:nvPr/>
          </p:nvSpPr>
          <p:spPr bwMode="auto">
            <a:xfrm>
              <a:off x="4081" y="968"/>
              <a:ext cx="5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i="1">
                  <a:solidFill>
                    <a:srgbClr val="FF6600"/>
                  </a:solidFill>
                  <a:ea typeface="GulimChe" pitchFamily="49" charset="-127"/>
                </a:rPr>
                <a:t>h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499100" y="1265238"/>
            <a:ext cx="1128713" cy="457200"/>
            <a:chOff x="3464" y="968"/>
            <a:chExt cx="711" cy="288"/>
          </a:xfrm>
        </p:grpSpPr>
        <p:sp>
          <p:nvSpPr>
            <p:cNvPr id="57412" name="Line 10"/>
            <p:cNvSpPr>
              <a:spLocks noChangeShapeType="1"/>
            </p:cNvSpPr>
            <p:nvPr/>
          </p:nvSpPr>
          <p:spPr bwMode="auto">
            <a:xfrm flipH="1">
              <a:off x="3891" y="1152"/>
              <a:ext cx="284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13" name="Line 11"/>
            <p:cNvSpPr>
              <a:spLocks noChangeShapeType="1"/>
            </p:cNvSpPr>
            <p:nvPr/>
          </p:nvSpPr>
          <p:spPr bwMode="auto">
            <a:xfrm flipV="1">
              <a:off x="3796" y="968"/>
              <a:ext cx="0" cy="179"/>
            </a:xfrm>
            <a:prstGeom prst="line">
              <a:avLst/>
            </a:prstGeom>
            <a:noFill/>
            <a:ln w="28575" cap="rnd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14" name="Text Box 12"/>
            <p:cNvSpPr txBox="1">
              <a:spLocks noChangeArrowheads="1"/>
            </p:cNvSpPr>
            <p:nvPr/>
          </p:nvSpPr>
          <p:spPr bwMode="auto">
            <a:xfrm>
              <a:off x="3464" y="968"/>
              <a:ext cx="5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i="1">
                  <a:solidFill>
                    <a:srgbClr val="FF6600"/>
                  </a:solidFill>
                  <a:ea typeface="GulimChe" pitchFamily="49" charset="-127"/>
                </a:rPr>
                <a:t>h</a:t>
              </a:r>
            </a:p>
          </p:txBody>
        </p:sp>
      </p:grpSp>
      <p:grpSp>
        <p:nvGrpSpPr>
          <p:cNvPr id="57353" name="Group 13"/>
          <p:cNvGrpSpPr>
            <a:grpSpLocks/>
          </p:cNvGrpSpPr>
          <p:nvPr/>
        </p:nvGrpSpPr>
        <p:grpSpPr bwMode="auto">
          <a:xfrm>
            <a:off x="1692275" y="1193800"/>
            <a:ext cx="773113" cy="592138"/>
            <a:chOff x="476" y="3702"/>
            <a:chExt cx="487" cy="373"/>
          </a:xfrm>
        </p:grpSpPr>
        <p:sp>
          <p:nvSpPr>
            <p:cNvPr id="57410" name="Text Box 14"/>
            <p:cNvSpPr txBox="1">
              <a:spLocks noChangeArrowheads="1"/>
            </p:cNvSpPr>
            <p:nvPr/>
          </p:nvSpPr>
          <p:spPr bwMode="auto">
            <a:xfrm>
              <a:off x="476" y="3748"/>
              <a:ext cx="48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i="1">
                  <a:solidFill>
                    <a:srgbClr val="FF6600"/>
                  </a:solidFill>
                  <a:ea typeface="GulimChe" pitchFamily="49" charset="-127"/>
                </a:rPr>
                <a:t>l</a:t>
              </a:r>
            </a:p>
          </p:txBody>
        </p:sp>
        <p:sp>
          <p:nvSpPr>
            <p:cNvPr id="57411" name="Line 15"/>
            <p:cNvSpPr>
              <a:spLocks noChangeShapeType="1"/>
            </p:cNvSpPr>
            <p:nvPr/>
          </p:nvSpPr>
          <p:spPr bwMode="auto">
            <a:xfrm flipV="1">
              <a:off x="793" y="3702"/>
              <a:ext cx="0" cy="192"/>
            </a:xfrm>
            <a:prstGeom prst="line">
              <a:avLst/>
            </a:prstGeom>
            <a:noFill/>
            <a:ln w="28575" cap="rnd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0960" name="Freeform 16"/>
          <p:cNvSpPr>
            <a:spLocks/>
          </p:cNvSpPr>
          <p:nvPr/>
        </p:nvSpPr>
        <p:spPr bwMode="auto">
          <a:xfrm rot="10800000" flipV="1">
            <a:off x="3800475" y="2222500"/>
            <a:ext cx="2138363" cy="211138"/>
          </a:xfrm>
          <a:custGeom>
            <a:avLst/>
            <a:gdLst>
              <a:gd name="T0" fmla="*/ 1974349910 w 2316"/>
              <a:gd name="T1" fmla="*/ 65945431 h 156"/>
              <a:gd name="T2" fmla="*/ 1974349910 w 2316"/>
              <a:gd name="T3" fmla="*/ 285764428 h 156"/>
              <a:gd name="T4" fmla="*/ 0 w 2316"/>
              <a:gd name="T5" fmla="*/ 285764428 h 156"/>
              <a:gd name="T6" fmla="*/ 0 w 2316"/>
              <a:gd name="T7" fmla="*/ 0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2316"/>
              <a:gd name="T13" fmla="*/ 0 h 156"/>
              <a:gd name="T14" fmla="*/ 2316 w 2316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6" h="156">
                <a:moveTo>
                  <a:pt x="2316" y="36"/>
                </a:moveTo>
                <a:lnTo>
                  <a:pt x="2316" y="156"/>
                </a:lnTo>
                <a:lnTo>
                  <a:pt x="0" y="156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2339975" y="2146300"/>
            <a:ext cx="1919288" cy="590550"/>
            <a:chOff x="1474" y="1603"/>
            <a:chExt cx="1209" cy="372"/>
          </a:xfrm>
        </p:grpSpPr>
        <p:sp>
          <p:nvSpPr>
            <p:cNvPr id="57407" name="Line 18"/>
            <p:cNvSpPr>
              <a:spLocks noChangeShapeType="1"/>
            </p:cNvSpPr>
            <p:nvPr/>
          </p:nvSpPr>
          <p:spPr bwMode="auto">
            <a:xfrm flipV="1">
              <a:off x="2282" y="1603"/>
              <a:ext cx="0" cy="192"/>
            </a:xfrm>
            <a:prstGeom prst="line">
              <a:avLst/>
            </a:prstGeom>
            <a:noFill/>
            <a:ln w="28575" cap="rnd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08" name="Line 19"/>
            <p:cNvSpPr>
              <a:spLocks noChangeShapeType="1"/>
            </p:cNvSpPr>
            <p:nvPr/>
          </p:nvSpPr>
          <p:spPr bwMode="auto">
            <a:xfrm>
              <a:off x="1474" y="1784"/>
              <a:ext cx="771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09" name="Text Box 20"/>
            <p:cNvSpPr txBox="1">
              <a:spLocks noChangeArrowheads="1"/>
            </p:cNvSpPr>
            <p:nvPr/>
          </p:nvSpPr>
          <p:spPr bwMode="auto">
            <a:xfrm>
              <a:off x="2063" y="1648"/>
              <a:ext cx="6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i="1">
                  <a:solidFill>
                    <a:srgbClr val="FF6600"/>
                  </a:solidFill>
                </a:rPr>
                <a:t>l</a:t>
              </a: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71438" y="1785938"/>
            <a:ext cx="8820150" cy="1022350"/>
            <a:chOff x="45" y="1376"/>
            <a:chExt cx="5556" cy="644"/>
          </a:xfrm>
        </p:grpSpPr>
        <p:sp>
          <p:nvSpPr>
            <p:cNvPr id="57400" name="Text Box 22"/>
            <p:cNvSpPr txBox="1">
              <a:spLocks noChangeArrowheads="1"/>
            </p:cNvSpPr>
            <p:nvPr/>
          </p:nvSpPr>
          <p:spPr bwMode="auto">
            <a:xfrm>
              <a:off x="45" y="1376"/>
              <a:ext cx="55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FFFFA5"/>
                  </a:solidFill>
                  <a:ea typeface="宋体" pitchFamily="2" charset="-122"/>
                </a:rPr>
                <a:t>                         </a:t>
              </a:r>
              <a:r>
                <a:rPr lang="en-US" altLang="zh-CN" sz="2400" i="1">
                  <a:solidFill>
                    <a:srgbClr val="CCFFCC"/>
                  </a:solidFill>
                  <a:ea typeface="宋体" pitchFamily="2" charset="-122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ea typeface="宋体" pitchFamily="2" charset="-122"/>
                </a:rPr>
                <a:t>27 </a:t>
              </a:r>
              <a:r>
                <a:rPr lang="en-US" altLang="zh-CN">
                  <a:solidFill>
                    <a:srgbClr val="FFFFA5"/>
                  </a:solidFill>
                  <a:ea typeface="宋体" pitchFamily="2" charset="-122"/>
                </a:rPr>
                <a:t>  </a:t>
              </a:r>
              <a:r>
                <a:rPr lang="en-US" altLang="zh-CN">
                  <a:ea typeface="宋体" pitchFamily="2" charset="-122"/>
                </a:rPr>
                <a:t>38   65   97  76   13   </a:t>
              </a:r>
              <a:r>
                <a:rPr lang="en-US" altLang="zh-CN">
                  <a:solidFill>
                    <a:srgbClr val="FF0000"/>
                  </a:solidFill>
                  <a:ea typeface="宋体" pitchFamily="2" charset="-122"/>
                </a:rPr>
                <a:t>27</a:t>
              </a:r>
              <a:r>
                <a:rPr lang="en-US" altLang="zh-CN">
                  <a:ea typeface="宋体" pitchFamily="2" charset="-122"/>
                </a:rPr>
                <a:t>   </a:t>
              </a:r>
              <a:r>
                <a:rPr lang="en-US" altLang="zh-CN" u="sng">
                  <a:ea typeface="宋体" pitchFamily="2" charset="-122"/>
                </a:rPr>
                <a:t>49</a:t>
              </a:r>
            </a:p>
          </p:txBody>
        </p:sp>
        <p:grpSp>
          <p:nvGrpSpPr>
            <p:cNvPr id="57401" name="Group 23"/>
            <p:cNvGrpSpPr>
              <a:grpSpLocks/>
            </p:cNvGrpSpPr>
            <p:nvPr/>
          </p:nvGrpSpPr>
          <p:grpSpPr bwMode="auto">
            <a:xfrm>
              <a:off x="1111" y="1602"/>
              <a:ext cx="619" cy="373"/>
              <a:chOff x="1111" y="1602"/>
              <a:chExt cx="619" cy="373"/>
            </a:xfrm>
          </p:grpSpPr>
          <p:sp>
            <p:nvSpPr>
              <p:cNvPr id="57405" name="Text Box 24"/>
              <p:cNvSpPr txBox="1">
                <a:spLocks noChangeArrowheads="1"/>
              </p:cNvSpPr>
              <p:nvPr/>
            </p:nvSpPr>
            <p:spPr bwMode="auto">
              <a:xfrm>
                <a:off x="1111" y="1648"/>
                <a:ext cx="61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i="1">
                    <a:solidFill>
                      <a:srgbClr val="FF6600"/>
                    </a:solidFill>
                  </a:rPr>
                  <a:t>l</a:t>
                </a:r>
              </a:p>
            </p:txBody>
          </p:sp>
          <p:sp>
            <p:nvSpPr>
              <p:cNvPr id="57406" name="Line 25"/>
              <p:cNvSpPr>
                <a:spLocks noChangeShapeType="1"/>
              </p:cNvSpPr>
              <p:nvPr/>
            </p:nvSpPr>
            <p:spPr bwMode="auto">
              <a:xfrm flipV="1">
                <a:off x="1474" y="1602"/>
                <a:ext cx="0" cy="192"/>
              </a:xfrm>
              <a:prstGeom prst="line">
                <a:avLst/>
              </a:prstGeom>
              <a:noFill/>
              <a:ln w="28575" cap="rnd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7402" name="Group 26"/>
            <p:cNvGrpSpPr>
              <a:grpSpLocks/>
            </p:cNvGrpSpPr>
            <p:nvPr/>
          </p:nvGrpSpPr>
          <p:grpSpPr bwMode="auto">
            <a:xfrm>
              <a:off x="3424" y="1648"/>
              <a:ext cx="619" cy="372"/>
              <a:chOff x="3424" y="1648"/>
              <a:chExt cx="619" cy="372"/>
            </a:xfrm>
          </p:grpSpPr>
          <p:sp>
            <p:nvSpPr>
              <p:cNvPr id="57403" name="Text Box 27"/>
              <p:cNvSpPr txBox="1">
                <a:spLocks noChangeArrowheads="1"/>
              </p:cNvSpPr>
              <p:nvPr/>
            </p:nvSpPr>
            <p:spPr bwMode="auto">
              <a:xfrm>
                <a:off x="3424" y="1693"/>
                <a:ext cx="61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i="1">
                    <a:solidFill>
                      <a:srgbClr val="FF6600"/>
                    </a:solidFill>
                    <a:ea typeface="隶书" pitchFamily="49" charset="-122"/>
                  </a:rPr>
                  <a:t>h</a:t>
                </a:r>
              </a:p>
            </p:txBody>
          </p:sp>
          <p:sp>
            <p:nvSpPr>
              <p:cNvPr id="57404" name="Line 28"/>
              <p:cNvSpPr>
                <a:spLocks noChangeShapeType="1"/>
              </p:cNvSpPr>
              <p:nvPr/>
            </p:nvSpPr>
            <p:spPr bwMode="auto">
              <a:xfrm flipV="1">
                <a:off x="3832" y="1648"/>
                <a:ext cx="0" cy="192"/>
              </a:xfrm>
              <a:prstGeom prst="line">
                <a:avLst/>
              </a:prstGeom>
              <a:noFill/>
              <a:ln w="28575" cap="rnd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5003800" y="3429000"/>
            <a:ext cx="838200" cy="592138"/>
            <a:chOff x="3164" y="2311"/>
            <a:chExt cx="528" cy="373"/>
          </a:xfrm>
        </p:grpSpPr>
        <p:sp>
          <p:nvSpPr>
            <p:cNvPr id="57397" name="Text Box 30"/>
            <p:cNvSpPr txBox="1">
              <a:spLocks noChangeArrowheads="1"/>
            </p:cNvSpPr>
            <p:nvPr/>
          </p:nvSpPr>
          <p:spPr bwMode="auto">
            <a:xfrm>
              <a:off x="3164" y="2357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rgbClr val="FF6600"/>
                  </a:solidFill>
                  <a:ea typeface="隶书" pitchFamily="49" charset="-122"/>
                </a:rPr>
                <a:t>h</a:t>
              </a:r>
            </a:p>
          </p:txBody>
        </p:sp>
        <p:sp>
          <p:nvSpPr>
            <p:cNvPr id="57398" name="Line 31"/>
            <p:cNvSpPr>
              <a:spLocks noChangeShapeType="1"/>
            </p:cNvSpPr>
            <p:nvPr/>
          </p:nvSpPr>
          <p:spPr bwMode="auto">
            <a:xfrm flipV="1">
              <a:off x="3403" y="2311"/>
              <a:ext cx="0" cy="195"/>
            </a:xfrm>
            <a:prstGeom prst="line">
              <a:avLst/>
            </a:prstGeom>
            <a:noFill/>
            <a:ln w="28575" cap="rnd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99" name="Line 32"/>
            <p:cNvSpPr>
              <a:spLocks noChangeShapeType="1"/>
            </p:cNvSpPr>
            <p:nvPr/>
          </p:nvSpPr>
          <p:spPr bwMode="auto">
            <a:xfrm flipH="1">
              <a:off x="3451" y="2458"/>
              <a:ext cx="24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0977" name="Freeform 33"/>
          <p:cNvSpPr>
            <a:spLocks/>
          </p:cNvSpPr>
          <p:nvPr/>
        </p:nvSpPr>
        <p:spPr bwMode="auto">
          <a:xfrm>
            <a:off x="3576638" y="3397250"/>
            <a:ext cx="1673225" cy="233363"/>
          </a:xfrm>
          <a:custGeom>
            <a:avLst/>
            <a:gdLst>
              <a:gd name="T0" fmla="*/ 1208843505 w 2316"/>
              <a:gd name="T1" fmla="*/ 80559592 h 156"/>
              <a:gd name="T2" fmla="*/ 1208843505 w 2316"/>
              <a:gd name="T3" fmla="*/ 349091558 h 156"/>
              <a:gd name="T4" fmla="*/ 0 w 2316"/>
              <a:gd name="T5" fmla="*/ 349091558 h 156"/>
              <a:gd name="T6" fmla="*/ 0 w 2316"/>
              <a:gd name="T7" fmla="*/ 0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2316"/>
              <a:gd name="T13" fmla="*/ 0 h 156"/>
              <a:gd name="T14" fmla="*/ 2316 w 2316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6" h="156">
                <a:moveTo>
                  <a:pt x="2316" y="36"/>
                </a:moveTo>
                <a:lnTo>
                  <a:pt x="2316" y="156"/>
                </a:lnTo>
                <a:lnTo>
                  <a:pt x="0" y="156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" name="Group 34"/>
          <p:cNvGrpSpPr>
            <a:grpSpLocks/>
          </p:cNvGrpSpPr>
          <p:nvPr/>
        </p:nvGrpSpPr>
        <p:grpSpPr bwMode="auto">
          <a:xfrm>
            <a:off x="430213" y="2921000"/>
            <a:ext cx="7993062" cy="1073150"/>
            <a:chOff x="271" y="2011"/>
            <a:chExt cx="5035" cy="676"/>
          </a:xfrm>
        </p:grpSpPr>
        <p:sp>
          <p:nvSpPr>
            <p:cNvPr id="57390" name="Text Box 35"/>
            <p:cNvSpPr txBox="1">
              <a:spLocks noChangeArrowheads="1"/>
            </p:cNvSpPr>
            <p:nvPr/>
          </p:nvSpPr>
          <p:spPr bwMode="auto">
            <a:xfrm>
              <a:off x="271" y="2011"/>
              <a:ext cx="503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FFA5"/>
                  </a:solidFill>
                  <a:ea typeface="宋体" pitchFamily="2" charset="-122"/>
                </a:rPr>
                <a:t>                   </a:t>
              </a:r>
              <a:r>
                <a:rPr lang="en-US" altLang="zh-CN" sz="2400">
                  <a:solidFill>
                    <a:schemeClr val="hlink"/>
                  </a:solidFill>
                  <a:ea typeface="宋体" pitchFamily="2" charset="-122"/>
                </a:rPr>
                <a:t>  </a:t>
              </a:r>
              <a:r>
                <a:rPr lang="en-US" altLang="zh-CN">
                  <a:solidFill>
                    <a:schemeClr val="hlink"/>
                  </a:solidFill>
                  <a:ea typeface="宋体" pitchFamily="2" charset="-122"/>
                </a:rPr>
                <a:t>27 </a:t>
              </a:r>
              <a:r>
                <a:rPr lang="en-US" altLang="zh-CN">
                  <a:ea typeface="宋体" pitchFamily="2" charset="-122"/>
                </a:rPr>
                <a:t>  38   </a:t>
              </a:r>
              <a:r>
                <a:rPr lang="en-US" altLang="zh-CN">
                  <a:solidFill>
                    <a:srgbClr val="FF0000"/>
                  </a:solidFill>
                  <a:ea typeface="宋体" pitchFamily="2" charset="-122"/>
                </a:rPr>
                <a:t>65</a:t>
              </a:r>
              <a:r>
                <a:rPr lang="en-US" altLang="zh-CN">
                  <a:ea typeface="宋体" pitchFamily="2" charset="-122"/>
                </a:rPr>
                <a:t>   97  76   13   </a:t>
              </a:r>
              <a:r>
                <a:rPr lang="en-US" altLang="zh-CN">
                  <a:solidFill>
                    <a:schemeClr val="hlink"/>
                  </a:solidFill>
                  <a:ea typeface="宋体" pitchFamily="2" charset="-122"/>
                </a:rPr>
                <a:t>65</a:t>
              </a:r>
              <a:r>
                <a:rPr lang="en-US" altLang="zh-CN">
                  <a:ea typeface="宋体" pitchFamily="2" charset="-122"/>
                </a:rPr>
                <a:t>   </a:t>
              </a:r>
              <a:r>
                <a:rPr lang="en-US" altLang="zh-CN" u="sng">
                  <a:ea typeface="宋体" pitchFamily="2" charset="-122"/>
                </a:rPr>
                <a:t>49</a:t>
              </a:r>
            </a:p>
          </p:txBody>
        </p:sp>
        <p:grpSp>
          <p:nvGrpSpPr>
            <p:cNvPr id="57391" name="Group 36"/>
            <p:cNvGrpSpPr>
              <a:grpSpLocks/>
            </p:cNvGrpSpPr>
            <p:nvPr/>
          </p:nvGrpSpPr>
          <p:grpSpPr bwMode="auto">
            <a:xfrm>
              <a:off x="3575" y="2311"/>
              <a:ext cx="528" cy="373"/>
              <a:chOff x="3575" y="2311"/>
              <a:chExt cx="528" cy="373"/>
            </a:xfrm>
          </p:grpSpPr>
          <p:sp>
            <p:nvSpPr>
              <p:cNvPr id="57395" name="Text Box 37"/>
              <p:cNvSpPr txBox="1">
                <a:spLocks noChangeArrowheads="1"/>
              </p:cNvSpPr>
              <p:nvPr/>
            </p:nvSpPr>
            <p:spPr bwMode="auto">
              <a:xfrm>
                <a:off x="3575" y="2357"/>
                <a:ext cx="5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i="1">
                    <a:solidFill>
                      <a:srgbClr val="FF6600"/>
                    </a:solidFill>
                    <a:ea typeface="隶书" pitchFamily="49" charset="-122"/>
                  </a:rPr>
                  <a:t>h</a:t>
                </a:r>
              </a:p>
            </p:txBody>
          </p:sp>
          <p:sp>
            <p:nvSpPr>
              <p:cNvPr id="57396" name="Line 38"/>
              <p:cNvSpPr>
                <a:spLocks noChangeShapeType="1"/>
              </p:cNvSpPr>
              <p:nvPr/>
            </p:nvSpPr>
            <p:spPr bwMode="auto">
              <a:xfrm flipV="1">
                <a:off x="3786" y="2311"/>
                <a:ext cx="0" cy="195"/>
              </a:xfrm>
              <a:prstGeom prst="line">
                <a:avLst/>
              </a:prstGeom>
              <a:noFill/>
              <a:ln w="28575" cap="rnd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7392" name="Group 39"/>
            <p:cNvGrpSpPr>
              <a:grpSpLocks/>
            </p:cNvGrpSpPr>
            <p:nvPr/>
          </p:nvGrpSpPr>
          <p:grpSpPr bwMode="auto">
            <a:xfrm>
              <a:off x="1797" y="2311"/>
              <a:ext cx="622" cy="376"/>
              <a:chOff x="2018" y="1931"/>
              <a:chExt cx="619" cy="370"/>
            </a:xfrm>
          </p:grpSpPr>
          <p:sp>
            <p:nvSpPr>
              <p:cNvPr id="57393" name="Text Box 40"/>
              <p:cNvSpPr txBox="1">
                <a:spLocks noChangeArrowheads="1"/>
              </p:cNvSpPr>
              <p:nvPr/>
            </p:nvSpPr>
            <p:spPr bwMode="auto">
              <a:xfrm>
                <a:off x="2018" y="1979"/>
                <a:ext cx="619" cy="3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i="1">
                    <a:solidFill>
                      <a:srgbClr val="FF6600"/>
                    </a:solidFill>
                  </a:rPr>
                  <a:t>l</a:t>
                </a:r>
              </a:p>
            </p:txBody>
          </p:sp>
          <p:sp>
            <p:nvSpPr>
              <p:cNvPr id="57394" name="Line 41"/>
              <p:cNvSpPr>
                <a:spLocks noChangeShapeType="1"/>
              </p:cNvSpPr>
              <p:nvPr/>
            </p:nvSpPr>
            <p:spPr bwMode="auto">
              <a:xfrm flipV="1">
                <a:off x="2412" y="1931"/>
                <a:ext cx="0" cy="192"/>
              </a:xfrm>
              <a:prstGeom prst="line">
                <a:avLst/>
              </a:prstGeom>
              <a:noFill/>
              <a:ln w="28575" cap="rnd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Group 42"/>
          <p:cNvGrpSpPr>
            <a:grpSpLocks/>
          </p:cNvGrpSpPr>
          <p:nvPr/>
        </p:nvGrpSpPr>
        <p:grpSpPr bwMode="auto">
          <a:xfrm>
            <a:off x="466725" y="3843338"/>
            <a:ext cx="7993063" cy="1027112"/>
            <a:chOff x="249" y="2251"/>
            <a:chExt cx="5035" cy="647"/>
          </a:xfrm>
        </p:grpSpPr>
        <p:grpSp>
          <p:nvGrpSpPr>
            <p:cNvPr id="57379" name="Group 43"/>
            <p:cNvGrpSpPr>
              <a:grpSpLocks/>
            </p:cNvGrpSpPr>
            <p:nvPr/>
          </p:nvGrpSpPr>
          <p:grpSpPr bwMode="auto">
            <a:xfrm>
              <a:off x="1859" y="2523"/>
              <a:ext cx="1475" cy="375"/>
              <a:chOff x="2208" y="2880"/>
              <a:chExt cx="1440" cy="375"/>
            </a:xfrm>
          </p:grpSpPr>
          <p:sp>
            <p:nvSpPr>
              <p:cNvPr id="57384" name="Text Box 44"/>
              <p:cNvSpPr txBox="1">
                <a:spLocks noChangeArrowheads="1"/>
              </p:cNvSpPr>
              <p:nvPr/>
            </p:nvSpPr>
            <p:spPr bwMode="auto">
              <a:xfrm>
                <a:off x="2208" y="2928"/>
                <a:ext cx="5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i="1">
                    <a:solidFill>
                      <a:srgbClr val="FF6600"/>
                    </a:solidFill>
                  </a:rPr>
                  <a:t>l</a:t>
                </a:r>
              </a:p>
            </p:txBody>
          </p:sp>
          <p:sp>
            <p:nvSpPr>
              <p:cNvPr id="57385" name="Line 45"/>
              <p:cNvSpPr>
                <a:spLocks noChangeShapeType="1"/>
              </p:cNvSpPr>
              <p:nvPr/>
            </p:nvSpPr>
            <p:spPr bwMode="auto">
              <a:xfrm flipV="1">
                <a:off x="2544" y="2880"/>
                <a:ext cx="0" cy="192"/>
              </a:xfrm>
              <a:prstGeom prst="line">
                <a:avLst/>
              </a:prstGeom>
              <a:noFill/>
              <a:ln w="28575" cap="rnd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86" name="Line 46"/>
              <p:cNvSpPr>
                <a:spLocks noChangeShapeType="1"/>
              </p:cNvSpPr>
              <p:nvPr/>
            </p:nvSpPr>
            <p:spPr bwMode="auto">
              <a:xfrm flipV="1">
                <a:off x="2880" y="2880"/>
                <a:ext cx="0" cy="192"/>
              </a:xfrm>
              <a:prstGeom prst="line">
                <a:avLst/>
              </a:prstGeom>
              <a:noFill/>
              <a:ln w="28575" cap="rnd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87" name="Line 47"/>
              <p:cNvSpPr>
                <a:spLocks noChangeShapeType="1"/>
              </p:cNvSpPr>
              <p:nvPr/>
            </p:nvSpPr>
            <p:spPr bwMode="auto">
              <a:xfrm>
                <a:off x="2592" y="3072"/>
                <a:ext cx="240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88" name="Freeform 48"/>
              <p:cNvSpPr>
                <a:spLocks/>
              </p:cNvSpPr>
              <p:nvPr/>
            </p:nvSpPr>
            <p:spPr bwMode="auto">
              <a:xfrm rot="10800000" flipV="1">
                <a:off x="2976" y="2928"/>
                <a:ext cx="672" cy="144"/>
              </a:xfrm>
              <a:custGeom>
                <a:avLst/>
                <a:gdLst>
                  <a:gd name="T0" fmla="*/ 195 w 2316"/>
                  <a:gd name="T1" fmla="*/ 30 h 156"/>
                  <a:gd name="T2" fmla="*/ 195 w 2316"/>
                  <a:gd name="T3" fmla="*/ 133 h 156"/>
                  <a:gd name="T4" fmla="*/ 0 w 2316"/>
                  <a:gd name="T5" fmla="*/ 133 h 156"/>
                  <a:gd name="T6" fmla="*/ 0 w 2316"/>
                  <a:gd name="T7" fmla="*/ 0 h 1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16"/>
                  <a:gd name="T13" fmla="*/ 0 h 156"/>
                  <a:gd name="T14" fmla="*/ 2316 w 2316"/>
                  <a:gd name="T15" fmla="*/ 156 h 1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16" h="156">
                    <a:moveTo>
                      <a:pt x="2316" y="36"/>
                    </a:moveTo>
                    <a:lnTo>
                      <a:pt x="2316" y="156"/>
                    </a:lnTo>
                    <a:lnTo>
                      <a:pt x="0" y="15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89" name="Text Box 49"/>
              <p:cNvSpPr txBox="1">
                <a:spLocks noChangeArrowheads="1"/>
              </p:cNvSpPr>
              <p:nvPr/>
            </p:nvSpPr>
            <p:spPr bwMode="auto">
              <a:xfrm>
                <a:off x="2688" y="2928"/>
                <a:ext cx="5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i="1">
                    <a:solidFill>
                      <a:srgbClr val="FF6600"/>
                    </a:solidFill>
                  </a:rPr>
                  <a:t>l</a:t>
                </a:r>
              </a:p>
            </p:txBody>
          </p:sp>
        </p:grpSp>
        <p:grpSp>
          <p:nvGrpSpPr>
            <p:cNvPr id="57380" name="Group 50"/>
            <p:cNvGrpSpPr>
              <a:grpSpLocks/>
            </p:cNvGrpSpPr>
            <p:nvPr/>
          </p:nvGrpSpPr>
          <p:grpSpPr bwMode="auto">
            <a:xfrm>
              <a:off x="3198" y="2523"/>
              <a:ext cx="525" cy="372"/>
              <a:chOff x="3584" y="2002"/>
              <a:chExt cx="525" cy="372"/>
            </a:xfrm>
          </p:grpSpPr>
          <p:sp>
            <p:nvSpPr>
              <p:cNvPr id="57382" name="Text Box 51"/>
              <p:cNvSpPr txBox="1">
                <a:spLocks noChangeArrowheads="1"/>
              </p:cNvSpPr>
              <p:nvPr/>
            </p:nvSpPr>
            <p:spPr bwMode="auto">
              <a:xfrm>
                <a:off x="3584" y="2047"/>
                <a:ext cx="52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i="1">
                    <a:solidFill>
                      <a:srgbClr val="FF6600"/>
                    </a:solidFill>
                    <a:ea typeface="隶书" pitchFamily="49" charset="-122"/>
                  </a:rPr>
                  <a:t>h</a:t>
                </a:r>
              </a:p>
            </p:txBody>
          </p:sp>
          <p:sp>
            <p:nvSpPr>
              <p:cNvPr id="57383" name="Line 52"/>
              <p:cNvSpPr>
                <a:spLocks noChangeShapeType="1"/>
              </p:cNvSpPr>
              <p:nvPr/>
            </p:nvSpPr>
            <p:spPr bwMode="auto">
              <a:xfrm flipV="1">
                <a:off x="3794" y="2002"/>
                <a:ext cx="0" cy="192"/>
              </a:xfrm>
              <a:prstGeom prst="line">
                <a:avLst/>
              </a:prstGeom>
              <a:noFill/>
              <a:ln w="28575" cap="rnd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7381" name="Text Box 53"/>
            <p:cNvSpPr txBox="1">
              <a:spLocks noChangeArrowheads="1"/>
            </p:cNvSpPr>
            <p:nvPr/>
          </p:nvSpPr>
          <p:spPr bwMode="auto">
            <a:xfrm>
              <a:off x="249" y="2251"/>
              <a:ext cx="503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FFA5"/>
                  </a:solidFill>
                  <a:ea typeface="宋体" pitchFamily="2" charset="-122"/>
                </a:rPr>
                <a:t>                    </a:t>
              </a:r>
              <a:r>
                <a:rPr lang="en-US" altLang="zh-CN" sz="2400">
                  <a:solidFill>
                    <a:schemeClr val="hlink"/>
                  </a:solidFill>
                  <a:ea typeface="宋体" pitchFamily="2" charset="-122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ea typeface="宋体" pitchFamily="2" charset="-122"/>
                </a:rPr>
                <a:t>27</a:t>
              </a:r>
              <a:r>
                <a:rPr lang="en-US" altLang="zh-CN">
                  <a:ea typeface="宋体" pitchFamily="2" charset="-122"/>
                </a:rPr>
                <a:t>   38   </a:t>
              </a:r>
              <a:r>
                <a:rPr lang="en-US" altLang="zh-CN">
                  <a:solidFill>
                    <a:schemeClr val="hlink"/>
                  </a:solidFill>
                  <a:ea typeface="宋体" pitchFamily="2" charset="-122"/>
                </a:rPr>
                <a:t>13 </a:t>
              </a:r>
              <a:r>
                <a:rPr lang="en-US" altLang="zh-CN">
                  <a:ea typeface="宋体" pitchFamily="2" charset="-122"/>
                </a:rPr>
                <a:t>  97  76   </a:t>
              </a:r>
              <a:r>
                <a:rPr lang="en-US" altLang="zh-CN">
                  <a:solidFill>
                    <a:srgbClr val="FF0000"/>
                  </a:solidFill>
                  <a:ea typeface="宋体" pitchFamily="2" charset="-122"/>
                </a:rPr>
                <a:t>13</a:t>
              </a:r>
              <a:r>
                <a:rPr lang="en-US" altLang="zh-CN">
                  <a:ea typeface="宋体" pitchFamily="2" charset="-122"/>
                </a:rPr>
                <a:t>   </a:t>
              </a:r>
              <a:r>
                <a:rPr lang="en-US" altLang="zh-CN">
                  <a:solidFill>
                    <a:schemeClr val="hlink"/>
                  </a:solidFill>
                  <a:ea typeface="宋体" pitchFamily="2" charset="-122"/>
                </a:rPr>
                <a:t>65</a:t>
              </a:r>
              <a:r>
                <a:rPr lang="en-US" altLang="zh-CN">
                  <a:ea typeface="宋体" pitchFamily="2" charset="-122"/>
                </a:rPr>
                <a:t>   </a:t>
              </a:r>
              <a:r>
                <a:rPr lang="en-US" altLang="zh-CN" u="sng">
                  <a:ea typeface="宋体" pitchFamily="2" charset="-122"/>
                </a:rPr>
                <a:t>49</a:t>
              </a:r>
            </a:p>
          </p:txBody>
        </p:sp>
      </p:grpSp>
      <p:grpSp>
        <p:nvGrpSpPr>
          <p:cNvPr id="16" name="Group 73"/>
          <p:cNvGrpSpPr>
            <a:grpSpLocks/>
          </p:cNvGrpSpPr>
          <p:nvPr/>
        </p:nvGrpSpPr>
        <p:grpSpPr bwMode="auto">
          <a:xfrm>
            <a:off x="468313" y="4652963"/>
            <a:ext cx="7993062" cy="1103312"/>
            <a:chOff x="295" y="2931"/>
            <a:chExt cx="5035" cy="695"/>
          </a:xfrm>
        </p:grpSpPr>
        <p:grpSp>
          <p:nvGrpSpPr>
            <p:cNvPr id="57370" name="Group 72"/>
            <p:cNvGrpSpPr>
              <a:grpSpLocks/>
            </p:cNvGrpSpPr>
            <p:nvPr/>
          </p:nvGrpSpPr>
          <p:grpSpPr bwMode="auto">
            <a:xfrm>
              <a:off x="2290" y="3203"/>
              <a:ext cx="1361" cy="423"/>
              <a:chOff x="2290" y="3203"/>
              <a:chExt cx="1361" cy="423"/>
            </a:xfrm>
          </p:grpSpPr>
          <p:sp>
            <p:nvSpPr>
              <p:cNvPr id="57372" name="Line 56"/>
              <p:cNvSpPr>
                <a:spLocks noChangeShapeType="1"/>
              </p:cNvSpPr>
              <p:nvPr/>
            </p:nvSpPr>
            <p:spPr bwMode="auto">
              <a:xfrm flipV="1">
                <a:off x="2975" y="3203"/>
                <a:ext cx="0" cy="192"/>
              </a:xfrm>
              <a:prstGeom prst="line">
                <a:avLst/>
              </a:prstGeom>
              <a:noFill/>
              <a:ln w="28575" cap="rnd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73" name="Text Box 57"/>
              <p:cNvSpPr txBox="1">
                <a:spLocks noChangeArrowheads="1"/>
              </p:cNvSpPr>
              <p:nvPr/>
            </p:nvSpPr>
            <p:spPr bwMode="auto">
              <a:xfrm>
                <a:off x="2671" y="3299"/>
                <a:ext cx="48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i="1" dirty="0">
                    <a:solidFill>
                      <a:srgbClr val="FF6600"/>
                    </a:solidFill>
                    <a:ea typeface="隶书" pitchFamily="49" charset="-122"/>
                  </a:rPr>
                  <a:t>h</a:t>
                </a:r>
              </a:p>
            </p:txBody>
          </p:sp>
          <p:sp>
            <p:nvSpPr>
              <p:cNvPr id="57374" name="Text Box 58"/>
              <p:cNvSpPr txBox="1">
                <a:spLocks noChangeArrowheads="1"/>
              </p:cNvSpPr>
              <p:nvPr/>
            </p:nvSpPr>
            <p:spPr bwMode="auto">
              <a:xfrm>
                <a:off x="3169" y="3251"/>
                <a:ext cx="48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i="1">
                    <a:solidFill>
                      <a:srgbClr val="FF6600"/>
                    </a:solidFill>
                    <a:ea typeface="隶书" pitchFamily="49" charset="-122"/>
                  </a:rPr>
                  <a:t>h</a:t>
                </a:r>
              </a:p>
            </p:txBody>
          </p:sp>
          <p:sp>
            <p:nvSpPr>
              <p:cNvPr id="57375" name="Line 59"/>
              <p:cNvSpPr>
                <a:spLocks noChangeShapeType="1"/>
              </p:cNvSpPr>
              <p:nvPr/>
            </p:nvSpPr>
            <p:spPr bwMode="auto">
              <a:xfrm flipV="1">
                <a:off x="3299" y="3203"/>
                <a:ext cx="0" cy="192"/>
              </a:xfrm>
              <a:prstGeom prst="line">
                <a:avLst/>
              </a:prstGeom>
              <a:noFill/>
              <a:ln w="28575" cap="rnd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76" name="Line 60"/>
              <p:cNvSpPr>
                <a:spLocks noChangeShapeType="1"/>
              </p:cNvSpPr>
              <p:nvPr/>
            </p:nvSpPr>
            <p:spPr bwMode="auto">
              <a:xfrm flipH="1">
                <a:off x="3002" y="3395"/>
                <a:ext cx="241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77" name="Text Box 61"/>
              <p:cNvSpPr txBox="1">
                <a:spLocks noChangeArrowheads="1"/>
              </p:cNvSpPr>
              <p:nvPr/>
            </p:nvSpPr>
            <p:spPr bwMode="auto">
              <a:xfrm>
                <a:off x="2290" y="3299"/>
                <a:ext cx="48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i="1" dirty="0">
                    <a:solidFill>
                      <a:srgbClr val="FF6600"/>
                    </a:solidFill>
                  </a:rPr>
                  <a:t>l</a:t>
                </a:r>
              </a:p>
            </p:txBody>
          </p:sp>
          <p:sp>
            <p:nvSpPr>
              <p:cNvPr id="57378" name="Line 62"/>
              <p:cNvSpPr>
                <a:spLocks noChangeShapeType="1"/>
              </p:cNvSpPr>
              <p:nvPr/>
            </p:nvSpPr>
            <p:spPr bwMode="auto">
              <a:xfrm flipV="1">
                <a:off x="2599" y="3203"/>
                <a:ext cx="0" cy="192"/>
              </a:xfrm>
              <a:prstGeom prst="line">
                <a:avLst/>
              </a:prstGeom>
              <a:noFill/>
              <a:ln w="28575" cap="rnd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7371" name="Text Box 63"/>
            <p:cNvSpPr txBox="1">
              <a:spLocks noChangeArrowheads="1"/>
            </p:cNvSpPr>
            <p:nvPr/>
          </p:nvSpPr>
          <p:spPr bwMode="auto">
            <a:xfrm>
              <a:off x="295" y="2931"/>
              <a:ext cx="503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FFFFA5"/>
                  </a:solidFill>
                  <a:ea typeface="宋体" pitchFamily="2" charset="-122"/>
                </a:rPr>
                <a:t>                    </a:t>
              </a:r>
              <a:r>
                <a:rPr lang="en-US" altLang="zh-CN" sz="2400" dirty="0">
                  <a:solidFill>
                    <a:schemeClr val="hlink"/>
                  </a:solidFill>
                  <a:ea typeface="宋体" pitchFamily="2" charset="-122"/>
                </a:rPr>
                <a:t> </a:t>
              </a:r>
              <a:r>
                <a:rPr lang="en-US" altLang="zh-CN" dirty="0">
                  <a:solidFill>
                    <a:schemeClr val="hlink"/>
                  </a:solidFill>
                  <a:ea typeface="宋体" pitchFamily="2" charset="-122"/>
                </a:rPr>
                <a:t>27  </a:t>
              </a:r>
              <a:r>
                <a:rPr lang="en-US" altLang="zh-CN" dirty="0">
                  <a:ea typeface="宋体" pitchFamily="2" charset="-122"/>
                </a:rPr>
                <a:t> 38   </a:t>
              </a:r>
              <a:r>
                <a:rPr lang="en-US" altLang="zh-CN" dirty="0">
                  <a:solidFill>
                    <a:schemeClr val="hlink"/>
                  </a:solidFill>
                  <a:ea typeface="宋体" pitchFamily="2" charset="-122"/>
                </a:rPr>
                <a:t>13 </a:t>
              </a:r>
              <a:r>
                <a:rPr lang="en-US" altLang="zh-CN" dirty="0">
                  <a:ea typeface="宋体" pitchFamily="2" charset="-122"/>
                </a:rPr>
                <a:t>  </a:t>
              </a:r>
              <a:r>
                <a:rPr lang="en-US" altLang="zh-CN" dirty="0">
                  <a:solidFill>
                    <a:srgbClr val="FF0000"/>
                  </a:solidFill>
                  <a:ea typeface="宋体" pitchFamily="2" charset="-122"/>
                </a:rPr>
                <a:t>97</a:t>
              </a:r>
              <a:r>
                <a:rPr lang="en-US" altLang="zh-CN" dirty="0">
                  <a:ea typeface="宋体" pitchFamily="2" charset="-122"/>
                </a:rPr>
                <a:t>  76   </a:t>
              </a:r>
              <a:r>
                <a:rPr lang="en-US" altLang="zh-CN" dirty="0">
                  <a:solidFill>
                    <a:schemeClr val="hlink"/>
                  </a:solidFill>
                  <a:ea typeface="宋体" pitchFamily="2" charset="-122"/>
                </a:rPr>
                <a:t>97   65</a:t>
              </a:r>
              <a:r>
                <a:rPr lang="en-US" altLang="zh-CN" dirty="0">
                  <a:ea typeface="宋体" pitchFamily="2" charset="-122"/>
                </a:rPr>
                <a:t>   </a:t>
              </a:r>
              <a:r>
                <a:rPr lang="en-US" altLang="zh-CN" u="sng" dirty="0">
                  <a:ea typeface="宋体" pitchFamily="2" charset="-122"/>
                </a:rPr>
                <a:t>49</a:t>
              </a:r>
            </a:p>
          </p:txBody>
        </p:sp>
      </p:grpSp>
      <p:grpSp>
        <p:nvGrpSpPr>
          <p:cNvPr id="18" name="Group 64"/>
          <p:cNvGrpSpPr>
            <a:grpSpLocks/>
          </p:cNvGrpSpPr>
          <p:nvPr/>
        </p:nvGrpSpPr>
        <p:grpSpPr bwMode="auto">
          <a:xfrm>
            <a:off x="503238" y="5692775"/>
            <a:ext cx="7993062" cy="1122363"/>
            <a:chOff x="340" y="3385"/>
            <a:chExt cx="5035" cy="707"/>
          </a:xfrm>
        </p:grpSpPr>
        <p:sp>
          <p:nvSpPr>
            <p:cNvPr id="57365" name="Line 65"/>
            <p:cNvSpPr>
              <a:spLocks noChangeShapeType="1"/>
            </p:cNvSpPr>
            <p:nvPr/>
          </p:nvSpPr>
          <p:spPr bwMode="auto">
            <a:xfrm flipV="1">
              <a:off x="2765" y="3669"/>
              <a:ext cx="0" cy="192"/>
            </a:xfrm>
            <a:prstGeom prst="line">
              <a:avLst/>
            </a:prstGeom>
            <a:noFill/>
            <a:ln w="28575" cap="rnd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6" name="Text Box 66"/>
            <p:cNvSpPr txBox="1">
              <a:spLocks noChangeArrowheads="1"/>
            </p:cNvSpPr>
            <p:nvPr/>
          </p:nvSpPr>
          <p:spPr bwMode="auto">
            <a:xfrm>
              <a:off x="2516" y="3762"/>
              <a:ext cx="61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i="1">
                  <a:solidFill>
                    <a:srgbClr val="FF6600"/>
                  </a:solidFill>
                  <a:ea typeface="隶书" pitchFamily="49" charset="-122"/>
                </a:rPr>
                <a:t>h</a:t>
              </a:r>
            </a:p>
          </p:txBody>
        </p:sp>
        <p:sp>
          <p:nvSpPr>
            <p:cNvPr id="57367" name="Text Box 67"/>
            <p:cNvSpPr txBox="1">
              <a:spLocks noChangeArrowheads="1"/>
            </p:cNvSpPr>
            <p:nvPr/>
          </p:nvSpPr>
          <p:spPr bwMode="auto">
            <a:xfrm>
              <a:off x="2315" y="3765"/>
              <a:ext cx="61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i="1">
                  <a:solidFill>
                    <a:srgbClr val="FF6600"/>
                  </a:solidFill>
                </a:rPr>
                <a:t>l</a:t>
              </a:r>
            </a:p>
          </p:txBody>
        </p:sp>
        <p:sp>
          <p:nvSpPr>
            <p:cNvPr id="57368" name="Line 68"/>
            <p:cNvSpPr>
              <a:spLocks noChangeShapeType="1"/>
            </p:cNvSpPr>
            <p:nvPr/>
          </p:nvSpPr>
          <p:spPr bwMode="auto">
            <a:xfrm flipV="1">
              <a:off x="2653" y="3669"/>
              <a:ext cx="0" cy="192"/>
            </a:xfrm>
            <a:prstGeom prst="line">
              <a:avLst/>
            </a:prstGeom>
            <a:noFill/>
            <a:ln w="28575" cap="rnd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9" name="Text Box 69"/>
            <p:cNvSpPr txBox="1">
              <a:spLocks noChangeArrowheads="1"/>
            </p:cNvSpPr>
            <p:nvPr/>
          </p:nvSpPr>
          <p:spPr bwMode="auto">
            <a:xfrm>
              <a:off x="340" y="3385"/>
              <a:ext cx="503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FFFFA5"/>
                  </a:solidFill>
                  <a:ea typeface="宋体" pitchFamily="2" charset="-122"/>
                </a:rPr>
                <a:t>                     </a:t>
              </a:r>
              <a:r>
                <a:rPr lang="en-US" altLang="zh-CN" dirty="0">
                  <a:solidFill>
                    <a:schemeClr val="hlink"/>
                  </a:solidFill>
                  <a:ea typeface="宋体" pitchFamily="2" charset="-122"/>
                </a:rPr>
                <a:t>27  </a:t>
              </a:r>
              <a:r>
                <a:rPr lang="en-US" altLang="zh-CN" dirty="0">
                  <a:ea typeface="宋体" pitchFamily="2" charset="-122"/>
                </a:rPr>
                <a:t> 38  </a:t>
              </a:r>
              <a:r>
                <a:rPr lang="en-US" altLang="zh-CN" dirty="0">
                  <a:solidFill>
                    <a:schemeClr val="hlink"/>
                  </a:solidFill>
                  <a:ea typeface="宋体" pitchFamily="2" charset="-122"/>
                </a:rPr>
                <a:t> 13</a:t>
              </a:r>
              <a:r>
                <a:rPr lang="en-US" altLang="zh-CN" dirty="0">
                  <a:ea typeface="宋体" pitchFamily="2" charset="-122"/>
                </a:rPr>
                <a:t>   </a:t>
              </a:r>
              <a:r>
                <a:rPr lang="en-US" altLang="zh-CN" dirty="0">
                  <a:solidFill>
                    <a:srgbClr val="CC3300"/>
                  </a:solidFill>
                  <a:ea typeface="宋体" pitchFamily="2" charset="-122"/>
                </a:rPr>
                <a:t>49</a:t>
              </a:r>
              <a:r>
                <a:rPr lang="en-US" altLang="zh-CN" dirty="0">
                  <a:ea typeface="宋体" pitchFamily="2" charset="-122"/>
                </a:rPr>
                <a:t>  76  </a:t>
              </a:r>
              <a:r>
                <a:rPr lang="en-US" altLang="zh-CN" dirty="0">
                  <a:solidFill>
                    <a:schemeClr val="hlink"/>
                  </a:solidFill>
                  <a:ea typeface="宋体" pitchFamily="2" charset="-122"/>
                </a:rPr>
                <a:t>97   65</a:t>
              </a:r>
              <a:r>
                <a:rPr lang="en-US" altLang="zh-CN" dirty="0">
                  <a:ea typeface="宋体" pitchFamily="2" charset="-122"/>
                </a:rPr>
                <a:t>   </a:t>
              </a:r>
              <a:r>
                <a:rPr lang="en-US" altLang="zh-CN" u="sng" dirty="0">
                  <a:ea typeface="宋体" pitchFamily="2" charset="-122"/>
                </a:rPr>
                <a:t>49</a:t>
              </a:r>
            </a:p>
          </p:txBody>
        </p:sp>
      </p:grpSp>
      <p:sp>
        <p:nvSpPr>
          <p:cNvPr id="57363" name="AutoShape 70"/>
          <p:cNvSpPr>
            <a:spLocks noChangeArrowheads="1"/>
          </p:cNvSpPr>
          <p:nvPr/>
        </p:nvSpPr>
        <p:spPr bwMode="auto">
          <a:xfrm>
            <a:off x="323850" y="1341438"/>
            <a:ext cx="935038" cy="1008062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zh-CN" altLang="zh-CN"/>
          </a:p>
        </p:txBody>
      </p:sp>
      <p:sp>
        <p:nvSpPr>
          <p:cNvPr id="211015" name="AutoShape 71"/>
          <p:cNvSpPr>
            <a:spLocks noChangeArrowheads="1"/>
          </p:cNvSpPr>
          <p:nvPr/>
        </p:nvSpPr>
        <p:spPr bwMode="auto">
          <a:xfrm>
            <a:off x="971550" y="0"/>
            <a:ext cx="4248150" cy="620713"/>
          </a:xfrm>
          <a:prstGeom prst="wedgeRectCallout">
            <a:avLst>
              <a:gd name="adj1" fmla="val -18907"/>
              <a:gd name="adj2" fmla="val 88106"/>
            </a:avLst>
          </a:prstGeom>
          <a:noFill/>
          <a:ln w="28575" cap="sq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zh-CN" altLang="en-US"/>
              <a:t>用第一个记录作</a:t>
            </a:r>
            <a:r>
              <a:rPr lang="en-US" altLang="zh-CN"/>
              <a:t>pivot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1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1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1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1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0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10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0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1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animBg="1" autoUpdateAnimBg="0"/>
      <p:bldP spid="210948" grpId="0" animBg="1" autoUpdateAnimBg="0"/>
      <p:bldP spid="210949" grpId="0" animBg="1"/>
      <p:bldP spid="210960" grpId="0" animBg="1"/>
      <p:bldP spid="210977" grpId="0" animBg="1"/>
      <p:bldP spid="21101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B90A2B-A1C7-44BB-9FBB-596B893DE133}" type="slidenum">
              <a:rPr lang="en-US" altLang="zh-CN"/>
              <a:pPr>
                <a:defRPr/>
              </a:pPr>
              <a:t>67</a:t>
            </a:fld>
            <a:endParaRPr lang="en-US" altLang="zh-CN"/>
          </a:p>
        </p:txBody>
      </p:sp>
      <p:sp>
        <p:nvSpPr>
          <p:cNvPr id="58371" name="Text Box 2"/>
          <p:cNvSpPr txBox="1">
            <a:spLocks noChangeArrowheads="1"/>
          </p:cNvSpPr>
          <p:nvPr/>
        </p:nvSpPr>
        <p:spPr bwMode="auto">
          <a:xfrm>
            <a:off x="755650" y="1412875"/>
            <a:ext cx="6364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0">
                <a:ea typeface="宋体" pitchFamily="2" charset="-122"/>
              </a:rPr>
              <a:t>[</a:t>
            </a:r>
            <a:r>
              <a:rPr lang="en-US" altLang="zh-CN">
                <a:ea typeface="宋体" pitchFamily="2" charset="-122"/>
              </a:rPr>
              <a:t>27   38   13]  </a:t>
            </a:r>
            <a:r>
              <a:rPr lang="en-US" altLang="zh-CN">
                <a:solidFill>
                  <a:srgbClr val="CC3300"/>
                </a:solidFill>
                <a:ea typeface="宋体" pitchFamily="2" charset="-122"/>
              </a:rPr>
              <a:t>49</a:t>
            </a:r>
            <a:r>
              <a:rPr lang="en-US" altLang="zh-CN">
                <a:ea typeface="宋体" pitchFamily="2" charset="-122"/>
              </a:rPr>
              <a:t>    [76     97   65    </a:t>
            </a:r>
            <a:r>
              <a:rPr lang="en-US" altLang="zh-CN" u="sng">
                <a:ea typeface="宋体" pitchFamily="2" charset="-122"/>
              </a:rPr>
              <a:t>49</a:t>
            </a:r>
            <a:r>
              <a:rPr lang="en-US" altLang="zh-CN">
                <a:ea typeface="宋体" pitchFamily="2" charset="-122"/>
              </a:rPr>
              <a:t>]</a:t>
            </a:r>
          </a:p>
        </p:txBody>
      </p:sp>
      <p:sp>
        <p:nvSpPr>
          <p:cNvPr id="58372" name="Text Box 5"/>
          <p:cNvSpPr txBox="1">
            <a:spLocks noChangeArrowheads="1"/>
          </p:cNvSpPr>
          <p:nvPr/>
        </p:nvSpPr>
        <p:spPr bwMode="auto">
          <a:xfrm>
            <a:off x="2339975" y="5084763"/>
            <a:ext cx="40100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/>
            <a:r>
              <a:rPr lang="zh-CN" altLang="en-US" sz="3200">
                <a:ea typeface="宋体" pitchFamily="2" charset="-122"/>
              </a:rPr>
              <a:t>快速</a:t>
            </a:r>
            <a:r>
              <a:rPr lang="zh-CN" altLang="en-US" sz="3200">
                <a:latin typeface="宋体" pitchFamily="2" charset="-122"/>
                <a:ea typeface="宋体" pitchFamily="2" charset="-122"/>
              </a:rPr>
              <a:t>排序</a:t>
            </a:r>
            <a:endParaRPr lang="zh-CN" altLang="en-US" sz="32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11977" name="Rectangle 9"/>
          <p:cNvSpPr>
            <a:spLocks noChangeArrowheads="1"/>
          </p:cNvSpPr>
          <p:nvPr/>
        </p:nvSpPr>
        <p:spPr bwMode="auto">
          <a:xfrm>
            <a:off x="755650" y="2565400"/>
            <a:ext cx="2881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[13]</a:t>
            </a:r>
            <a:r>
              <a:rPr lang="en-US" altLang="zh-CN" b="0">
                <a:ea typeface="宋体" pitchFamily="2" charset="-122"/>
              </a:rPr>
              <a:t>  </a:t>
            </a:r>
            <a:r>
              <a:rPr lang="en-US" altLang="zh-CN">
                <a:solidFill>
                  <a:srgbClr val="CC3300"/>
                </a:solidFill>
                <a:ea typeface="宋体" pitchFamily="2" charset="-122"/>
              </a:rPr>
              <a:t>27</a:t>
            </a:r>
            <a:r>
              <a:rPr lang="en-US" altLang="zh-CN">
                <a:ea typeface="宋体" pitchFamily="2" charset="-122"/>
              </a:rPr>
              <a:t>  [38]  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49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1979" name="Rectangle 11"/>
          <p:cNvSpPr>
            <a:spLocks noChangeArrowheads="1"/>
          </p:cNvSpPr>
          <p:nvPr/>
        </p:nvSpPr>
        <p:spPr bwMode="auto">
          <a:xfrm>
            <a:off x="765175" y="3862388"/>
            <a:ext cx="5607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13    27    38    49    </a:t>
            </a:r>
            <a:r>
              <a:rPr lang="en-US" altLang="zh-CN" u="sng">
                <a:ea typeface="宋体" pitchFamily="2" charset="-122"/>
              </a:rPr>
              <a:t>49</a:t>
            </a:r>
            <a:r>
              <a:rPr lang="en-US" altLang="zh-CN">
                <a:ea typeface="宋体" pitchFamily="2" charset="-122"/>
              </a:rPr>
              <a:t>     65   76     97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971550" y="1427163"/>
            <a:ext cx="7877175" cy="561975"/>
            <a:chOff x="657" y="445"/>
            <a:chExt cx="4962" cy="354"/>
          </a:xfrm>
        </p:grpSpPr>
        <p:sp>
          <p:nvSpPr>
            <p:cNvPr id="58383" name="Rectangle 13"/>
            <p:cNvSpPr>
              <a:spLocks noChangeArrowheads="1"/>
            </p:cNvSpPr>
            <p:nvPr/>
          </p:nvSpPr>
          <p:spPr bwMode="auto">
            <a:xfrm>
              <a:off x="4141" y="445"/>
              <a:ext cx="1478" cy="345"/>
            </a:xfrm>
            <a:prstGeom prst="rect">
              <a:avLst/>
            </a:prstGeom>
            <a:noFill/>
            <a:ln w="28575" cap="sq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0" dirty="0"/>
                <a:t>一趟快速排序</a:t>
              </a:r>
            </a:p>
          </p:txBody>
        </p:sp>
        <p:sp>
          <p:nvSpPr>
            <p:cNvPr id="58384" name="Line 14"/>
            <p:cNvSpPr>
              <a:spLocks noChangeShapeType="1"/>
            </p:cNvSpPr>
            <p:nvPr/>
          </p:nvSpPr>
          <p:spPr bwMode="auto">
            <a:xfrm>
              <a:off x="657" y="799"/>
              <a:ext cx="4945" cy="0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971550" y="2709863"/>
            <a:ext cx="7877175" cy="561975"/>
            <a:chOff x="657" y="445"/>
            <a:chExt cx="4962" cy="354"/>
          </a:xfrm>
        </p:grpSpPr>
        <p:sp>
          <p:nvSpPr>
            <p:cNvPr id="58381" name="Rectangle 18"/>
            <p:cNvSpPr>
              <a:spLocks noChangeArrowheads="1"/>
            </p:cNvSpPr>
            <p:nvPr/>
          </p:nvSpPr>
          <p:spPr bwMode="auto">
            <a:xfrm>
              <a:off x="4141" y="445"/>
              <a:ext cx="1478" cy="345"/>
            </a:xfrm>
            <a:prstGeom prst="rect">
              <a:avLst/>
            </a:prstGeom>
            <a:noFill/>
            <a:ln w="28575" cap="sq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0"/>
                <a:t>两趟快速排序</a:t>
              </a:r>
            </a:p>
          </p:txBody>
        </p:sp>
        <p:sp>
          <p:nvSpPr>
            <p:cNvPr id="58382" name="Line 19"/>
            <p:cNvSpPr>
              <a:spLocks noChangeShapeType="1"/>
            </p:cNvSpPr>
            <p:nvPr/>
          </p:nvSpPr>
          <p:spPr bwMode="auto">
            <a:xfrm>
              <a:off x="657" y="799"/>
              <a:ext cx="4945" cy="0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971550" y="3933825"/>
            <a:ext cx="7877175" cy="561975"/>
            <a:chOff x="657" y="445"/>
            <a:chExt cx="4962" cy="354"/>
          </a:xfrm>
        </p:grpSpPr>
        <p:sp>
          <p:nvSpPr>
            <p:cNvPr id="58379" name="Rectangle 21"/>
            <p:cNvSpPr>
              <a:spLocks noChangeArrowheads="1"/>
            </p:cNvSpPr>
            <p:nvPr/>
          </p:nvSpPr>
          <p:spPr bwMode="auto">
            <a:xfrm>
              <a:off x="4141" y="445"/>
              <a:ext cx="1478" cy="345"/>
            </a:xfrm>
            <a:prstGeom prst="rect">
              <a:avLst/>
            </a:prstGeom>
            <a:noFill/>
            <a:ln w="28575" cap="sq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0"/>
                <a:t>三趟快速排序</a:t>
              </a:r>
            </a:p>
          </p:txBody>
        </p:sp>
        <p:sp>
          <p:nvSpPr>
            <p:cNvPr id="58380" name="Line 22"/>
            <p:cNvSpPr>
              <a:spLocks noChangeShapeType="1"/>
            </p:cNvSpPr>
            <p:nvPr/>
          </p:nvSpPr>
          <p:spPr bwMode="auto">
            <a:xfrm>
              <a:off x="657" y="799"/>
              <a:ext cx="4945" cy="0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1991" name="Rectangle 23"/>
          <p:cNvSpPr>
            <a:spLocks noChangeArrowheads="1"/>
          </p:cNvSpPr>
          <p:nvPr/>
        </p:nvSpPr>
        <p:spPr bwMode="auto">
          <a:xfrm>
            <a:off x="3421063" y="2565400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[</a:t>
            </a:r>
            <a:r>
              <a:rPr lang="en-US" altLang="zh-CN" u="sng"/>
              <a:t>49</a:t>
            </a:r>
            <a:r>
              <a:rPr lang="en-US" altLang="zh-CN"/>
              <a:t>     65]  </a:t>
            </a:r>
            <a:r>
              <a:rPr lang="en-US" altLang="zh-CN">
                <a:solidFill>
                  <a:srgbClr val="CC3300"/>
                </a:solidFill>
              </a:rPr>
              <a:t>76</a:t>
            </a:r>
            <a:r>
              <a:rPr lang="en-US" altLang="zh-CN"/>
              <a:t>   [97]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7" grpId="0"/>
      <p:bldP spid="211979" grpId="0"/>
      <p:bldP spid="211991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9BFD31-FBC7-4195-8D18-C3BCC57AE5EA}" type="slidenum">
              <a:rPr lang="en-US" altLang="zh-CN"/>
              <a:pPr>
                <a:defRPr/>
              </a:pPr>
              <a:t>68</a:t>
            </a:fld>
            <a:endParaRPr lang="en-US" altLang="zh-CN"/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10.3.2 </a:t>
            </a:r>
            <a:r>
              <a:rPr lang="zh-CN" altLang="en-US" smtClean="0"/>
              <a:t>快速排序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642350" cy="5184775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zh-CN" altLang="en-US" smtClean="0"/>
              <a:t>设初始时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zh-CN" smtClean="0"/>
              <a:t>low</a:t>
            </a:r>
            <a:r>
              <a:rPr lang="zh-CN" altLang="en-US" smtClean="0"/>
              <a:t>指针指向第一个记录；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zh-CN" smtClean="0"/>
              <a:t>high</a:t>
            </a:r>
            <a:r>
              <a:rPr lang="zh-CN" altLang="en-US" smtClean="0"/>
              <a:t>指针指向最后一个记录；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FF0000"/>
                </a:solidFill>
              </a:rPr>
              <a:t>一趟快速排序的算法过程</a:t>
            </a:r>
            <a:r>
              <a:rPr lang="zh-CN" altLang="en-US" smtClean="0"/>
              <a:t>：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zh-CN" altLang="en-US" smtClean="0"/>
              <a:t>将第一个记录设置为</a:t>
            </a:r>
            <a:r>
              <a:rPr lang="en-US" altLang="zh-CN" smtClean="0"/>
              <a:t>pivot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zh-CN" altLang="en-US" smtClean="0"/>
              <a:t>从表的两端交替地向中间扫描，直到两个指针相遇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 smtClean="0"/>
              <a:t>先从高端扫描</a:t>
            </a:r>
          </a:p>
          <a:p>
            <a:pPr marL="1447800" lvl="2" indent="-533400" eaLnBrk="1" hangingPunct="1">
              <a:lnSpc>
                <a:spcPct val="90000"/>
              </a:lnSpc>
            </a:pPr>
            <a:r>
              <a:rPr lang="zh-CN" altLang="en-US" smtClean="0"/>
              <a:t>找到第一个比</a:t>
            </a:r>
            <a:r>
              <a:rPr lang="en-US" altLang="zh-CN" smtClean="0"/>
              <a:t>pivotkey</a:t>
            </a:r>
            <a:r>
              <a:rPr lang="zh-CN" altLang="en-US" smtClean="0"/>
              <a:t>小的记录</a:t>
            </a:r>
          </a:p>
          <a:p>
            <a:pPr marL="1447800" lvl="2" indent="-533400" eaLnBrk="1" hangingPunct="1">
              <a:lnSpc>
                <a:spcPct val="90000"/>
              </a:lnSpc>
            </a:pPr>
            <a:r>
              <a:rPr lang="zh-CN" altLang="en-US" smtClean="0"/>
              <a:t>将该记录移动到</a:t>
            </a:r>
            <a:r>
              <a:rPr lang="en-US" altLang="zh-CN" smtClean="0"/>
              <a:t>low</a:t>
            </a:r>
            <a:r>
              <a:rPr lang="zh-CN" altLang="en-US" smtClean="0"/>
              <a:t>指针指向的地方；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 smtClean="0"/>
              <a:t>再从低端扫描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zh-CN" altLang="en-US" smtClean="0"/>
              <a:t>将</a:t>
            </a:r>
            <a:r>
              <a:rPr lang="en-US" altLang="zh-CN" smtClean="0"/>
              <a:t>pivot</a:t>
            </a:r>
            <a:r>
              <a:rPr lang="zh-CN" altLang="en-US" smtClean="0"/>
              <a:t>移动到</a:t>
            </a:r>
            <a:r>
              <a:rPr lang="en-US" altLang="zh-CN" smtClean="0"/>
              <a:t>low</a:t>
            </a:r>
            <a:r>
              <a:rPr lang="zh-CN" altLang="en-US" smtClean="0"/>
              <a:t>指针位置，并返回该位置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B0F00E-FA09-4147-BA6A-5E201D43457E}" type="slidenum">
              <a:rPr lang="en-US" altLang="zh-CN"/>
              <a:pPr>
                <a:defRPr/>
              </a:pPr>
              <a:t>69</a:t>
            </a:fld>
            <a:endParaRPr lang="en-US" altLang="zh-CN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44450"/>
            <a:ext cx="8613775" cy="6813550"/>
          </a:xfrm>
          <a:solidFill>
            <a:srgbClr val="FFFFCC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mtClean="0">
                <a:solidFill>
                  <a:schemeClr val="hlink"/>
                </a:solidFill>
              </a:rPr>
              <a:t>int Partition</a:t>
            </a:r>
            <a:r>
              <a:rPr lang="en-US" altLang="zh-CN" smtClean="0"/>
              <a:t>(SqList &amp;L, int low, int high)  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mtClean="0"/>
              <a:t>{ </a:t>
            </a:r>
            <a:r>
              <a:rPr lang="en-US" altLang="zh-CN" smtClean="0">
                <a:solidFill>
                  <a:srgbClr val="008000"/>
                </a:solidFill>
              </a:rPr>
              <a:t>/*</a:t>
            </a:r>
            <a:r>
              <a:rPr lang="zh-CN" altLang="en-US" smtClean="0">
                <a:solidFill>
                  <a:srgbClr val="008000"/>
                </a:solidFill>
              </a:rPr>
              <a:t>对顺序表</a:t>
            </a:r>
            <a:r>
              <a:rPr lang="en-US" altLang="zh-CN" smtClean="0">
                <a:solidFill>
                  <a:srgbClr val="008000"/>
                </a:solidFill>
              </a:rPr>
              <a:t>L</a:t>
            </a:r>
            <a:r>
              <a:rPr lang="zh-CN" altLang="en-US" smtClean="0">
                <a:solidFill>
                  <a:srgbClr val="008000"/>
                </a:solidFill>
              </a:rPr>
              <a:t>中子表</a:t>
            </a:r>
            <a:r>
              <a:rPr lang="en-US" altLang="zh-CN" smtClean="0">
                <a:solidFill>
                  <a:srgbClr val="008000"/>
                </a:solidFill>
              </a:rPr>
              <a:t>r[low..high]</a:t>
            </a:r>
            <a:r>
              <a:rPr lang="zh-CN" altLang="en-US" smtClean="0">
                <a:solidFill>
                  <a:srgbClr val="008000"/>
                </a:solidFill>
              </a:rPr>
              <a:t>的记录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mtClean="0">
                <a:solidFill>
                  <a:srgbClr val="008000"/>
                </a:solidFill>
              </a:rPr>
              <a:t>   作</a:t>
            </a:r>
            <a:r>
              <a:rPr lang="zh-CN" altLang="en-US" smtClean="0">
                <a:solidFill>
                  <a:srgbClr val="008000"/>
                </a:solidFill>
                <a:latin typeface="宋体" pitchFamily="2" charset="-122"/>
              </a:rPr>
              <a:t>一趟</a:t>
            </a:r>
            <a:r>
              <a:rPr lang="zh-CN" altLang="en-US" smtClean="0">
                <a:solidFill>
                  <a:srgbClr val="008000"/>
                </a:solidFill>
              </a:rPr>
              <a:t>快速</a:t>
            </a:r>
            <a:r>
              <a:rPr lang="zh-CN" altLang="en-US" smtClean="0">
                <a:solidFill>
                  <a:srgbClr val="008000"/>
                </a:solidFill>
                <a:latin typeface="宋体" pitchFamily="2" charset="-122"/>
              </a:rPr>
              <a:t>排序</a:t>
            </a:r>
            <a:r>
              <a:rPr lang="zh-CN" altLang="en-US" smtClean="0">
                <a:solidFill>
                  <a:srgbClr val="008000"/>
                </a:solidFill>
              </a:rPr>
              <a:t>，并返回</a:t>
            </a:r>
            <a:r>
              <a:rPr lang="zh-CN" altLang="zh-CN" smtClean="0">
                <a:solidFill>
                  <a:srgbClr val="008000"/>
                </a:solidFill>
              </a:rPr>
              <a:t>pivot</a:t>
            </a:r>
            <a:r>
              <a:rPr lang="zh-CN" altLang="en-US" smtClean="0">
                <a:solidFill>
                  <a:srgbClr val="008000"/>
                </a:solidFill>
              </a:rPr>
              <a:t>记录所在位置。*</a:t>
            </a:r>
            <a:r>
              <a:rPr lang="en-US" altLang="zh-CN" smtClean="0">
                <a:solidFill>
                  <a:srgbClr val="008000"/>
                </a:solidFill>
              </a:rPr>
              <a:t>/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mtClean="0"/>
              <a:t>      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 smtClean="0"/>
          </a:p>
          <a:p>
            <a:pPr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 smtClean="0"/>
          </a:p>
          <a:p>
            <a:pPr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 smtClean="0">
              <a:solidFill>
                <a:srgbClr val="FF0000"/>
              </a:solidFill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 smtClean="0">
              <a:solidFill>
                <a:srgbClr val="FF0000"/>
              </a:solidFill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 smtClean="0">
              <a:solidFill>
                <a:srgbClr val="FF0000"/>
              </a:solidFill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 smtClean="0">
              <a:solidFill>
                <a:srgbClr val="FF0000"/>
              </a:solidFill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 smtClean="0">
              <a:solidFill>
                <a:srgbClr val="FF0000"/>
              </a:solidFill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 smtClean="0">
              <a:solidFill>
                <a:srgbClr val="FF0000"/>
              </a:solidFill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 smtClean="0">
              <a:solidFill>
                <a:srgbClr val="FF0000"/>
              </a:solidFill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 smtClean="0">
              <a:solidFill>
                <a:srgbClr val="FF0000"/>
              </a:solidFill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 smtClean="0">
              <a:solidFill>
                <a:srgbClr val="FF0000"/>
              </a:solidFill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 smtClean="0">
              <a:solidFill>
                <a:srgbClr val="FF0000"/>
              </a:solidFill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 smtClean="0">
              <a:solidFill>
                <a:srgbClr val="008000"/>
              </a:solidFill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mtClean="0"/>
              <a:t>}</a:t>
            </a:r>
            <a:r>
              <a:rPr lang="en-US" altLang="zh-CN" smtClean="0">
                <a:solidFill>
                  <a:schemeClr val="hlink"/>
                </a:solidFill>
              </a:rPr>
              <a:t>//Partition</a:t>
            </a:r>
          </a:p>
        </p:txBody>
      </p:sp>
      <p:sp>
        <p:nvSpPr>
          <p:cNvPr id="212996" name="Rectangle 4"/>
          <p:cNvSpPr>
            <a:spLocks noChangeArrowheads="1"/>
          </p:cNvSpPr>
          <p:nvPr/>
        </p:nvSpPr>
        <p:spPr bwMode="auto">
          <a:xfrm>
            <a:off x="693738" y="2216150"/>
            <a:ext cx="7993062" cy="3013075"/>
          </a:xfrm>
          <a:prstGeom prst="rect">
            <a:avLst/>
          </a:prstGeom>
          <a:noFill/>
          <a:ln w="12700" algn="ctr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kumimoji="0" lang="en-US" altLang="zh-CN" dirty="0">
                <a:solidFill>
                  <a:srgbClr val="FF0000"/>
                </a:solidFill>
              </a:rPr>
              <a:t>while(low&lt;high)</a:t>
            </a:r>
          </a:p>
          <a:p>
            <a:pPr eaLnBrk="0" hangingPunct="0">
              <a:lnSpc>
                <a:spcPct val="85000"/>
              </a:lnSpc>
            </a:pPr>
            <a:r>
              <a:rPr kumimoji="0" lang="en-US" altLang="zh-CN" dirty="0"/>
              <a:t>{ </a:t>
            </a:r>
            <a:r>
              <a:rPr kumimoji="0" lang="en-US" altLang="zh-CN" dirty="0">
                <a:solidFill>
                  <a:srgbClr val="008000"/>
                </a:solidFill>
              </a:rPr>
              <a:t>//</a:t>
            </a:r>
            <a:r>
              <a:rPr kumimoji="0" lang="zh-CN" altLang="en-US" dirty="0">
                <a:solidFill>
                  <a:srgbClr val="008000"/>
                </a:solidFill>
              </a:rPr>
              <a:t>从表的两端交替地向中间扫描</a:t>
            </a:r>
          </a:p>
          <a:p>
            <a:pPr eaLnBrk="0" hangingPunct="0">
              <a:lnSpc>
                <a:spcPct val="85000"/>
              </a:lnSpc>
            </a:pPr>
            <a:r>
              <a:rPr kumimoji="0" lang="zh-CN" altLang="en-US" dirty="0"/>
              <a:t>      </a:t>
            </a:r>
            <a:r>
              <a:rPr kumimoji="0" lang="en-US" altLang="zh-CN" dirty="0"/>
              <a:t>while(low&lt;high &amp;&amp; </a:t>
            </a:r>
            <a:r>
              <a:rPr kumimoji="0" lang="en-US" altLang="zh-CN" dirty="0" err="1"/>
              <a:t>L.r</a:t>
            </a:r>
            <a:r>
              <a:rPr kumimoji="0" lang="en-US" altLang="zh-CN" dirty="0"/>
              <a:t>[high]. Key&gt;=</a:t>
            </a:r>
            <a:r>
              <a:rPr kumimoji="0" lang="en-US" altLang="zh-CN" dirty="0" err="1"/>
              <a:t>pivotkey</a:t>
            </a:r>
            <a:r>
              <a:rPr kumimoji="0" lang="en-US" altLang="zh-CN" dirty="0"/>
              <a:t>)</a:t>
            </a:r>
          </a:p>
          <a:p>
            <a:pPr eaLnBrk="0" hangingPunct="0">
              <a:lnSpc>
                <a:spcPct val="85000"/>
              </a:lnSpc>
            </a:pPr>
            <a:r>
              <a:rPr kumimoji="0" lang="en-US" altLang="zh-CN" dirty="0"/>
              <a:t>                     --high;</a:t>
            </a:r>
          </a:p>
          <a:p>
            <a:pPr eaLnBrk="0" hangingPunct="0">
              <a:lnSpc>
                <a:spcPct val="85000"/>
              </a:lnSpc>
            </a:pPr>
            <a:r>
              <a:rPr kumimoji="0" lang="en-US" altLang="zh-CN" dirty="0"/>
              <a:t>      </a:t>
            </a:r>
            <a:r>
              <a:rPr kumimoji="0" lang="en-US" altLang="zh-CN" dirty="0" err="1" smtClean="0"/>
              <a:t>L.r</a:t>
            </a:r>
            <a:r>
              <a:rPr kumimoji="0" lang="en-US" altLang="zh-CN" dirty="0" smtClean="0"/>
              <a:t>[low</a:t>
            </a:r>
            <a:r>
              <a:rPr kumimoji="0" lang="en-US" altLang="zh-CN" dirty="0"/>
              <a:t>]=</a:t>
            </a:r>
            <a:r>
              <a:rPr kumimoji="0" lang="en-US" altLang="zh-CN" dirty="0" err="1"/>
              <a:t>L.r</a:t>
            </a:r>
            <a:r>
              <a:rPr kumimoji="0" lang="en-US" altLang="zh-CN" dirty="0"/>
              <a:t>[high]; </a:t>
            </a:r>
          </a:p>
          <a:p>
            <a:pPr eaLnBrk="0" hangingPunct="0">
              <a:lnSpc>
                <a:spcPct val="85000"/>
              </a:lnSpc>
            </a:pPr>
            <a:r>
              <a:rPr kumimoji="0" lang="en-US" altLang="zh-CN" dirty="0"/>
              <a:t>      while (low&lt;high &amp;&amp; </a:t>
            </a:r>
            <a:r>
              <a:rPr kumimoji="0" lang="en-US" altLang="zh-CN" dirty="0" err="1"/>
              <a:t>L.r</a:t>
            </a:r>
            <a:r>
              <a:rPr kumimoji="0" lang="en-US" altLang="zh-CN" dirty="0"/>
              <a:t>[low]. Key&lt;=</a:t>
            </a:r>
            <a:r>
              <a:rPr kumimoji="0" lang="en-US" altLang="zh-CN" dirty="0" err="1"/>
              <a:t>pivotkey</a:t>
            </a:r>
            <a:r>
              <a:rPr kumimoji="0" lang="en-US" altLang="zh-CN" dirty="0"/>
              <a:t>)</a:t>
            </a:r>
          </a:p>
          <a:p>
            <a:pPr eaLnBrk="0" hangingPunct="0">
              <a:lnSpc>
                <a:spcPct val="85000"/>
              </a:lnSpc>
            </a:pPr>
            <a:r>
              <a:rPr kumimoji="0" lang="en-US" altLang="zh-CN" dirty="0"/>
              <a:t>                    ++low;</a:t>
            </a:r>
          </a:p>
          <a:p>
            <a:pPr eaLnBrk="0" hangingPunct="0">
              <a:lnSpc>
                <a:spcPct val="85000"/>
              </a:lnSpc>
            </a:pPr>
            <a:r>
              <a:rPr kumimoji="0" lang="en-US" altLang="zh-CN" dirty="0"/>
              <a:t>      </a:t>
            </a:r>
            <a:r>
              <a:rPr kumimoji="0" lang="en-US" altLang="zh-CN" dirty="0" err="1" smtClean="0"/>
              <a:t>L.r</a:t>
            </a:r>
            <a:r>
              <a:rPr kumimoji="0" lang="en-US" altLang="zh-CN" dirty="0" smtClean="0"/>
              <a:t>[high</a:t>
            </a:r>
            <a:r>
              <a:rPr kumimoji="0" lang="en-US" altLang="zh-CN" dirty="0"/>
              <a:t>]=</a:t>
            </a:r>
            <a:r>
              <a:rPr kumimoji="0" lang="en-US" altLang="zh-CN" dirty="0" err="1"/>
              <a:t>L.r</a:t>
            </a:r>
            <a:r>
              <a:rPr kumimoji="0" lang="en-US" altLang="zh-CN" dirty="0"/>
              <a:t>[low];          } </a:t>
            </a:r>
            <a:r>
              <a:rPr kumimoji="0" lang="en-US" altLang="zh-CN" dirty="0" smtClean="0"/>
              <a:t>// </a:t>
            </a:r>
            <a:r>
              <a:rPr kumimoji="0" lang="zh-CN" altLang="en-US" dirty="0" smtClean="0"/>
              <a:t>交替扫描结束</a:t>
            </a:r>
            <a:endParaRPr kumimoji="0" lang="en-US" altLang="zh-CN" dirty="0"/>
          </a:p>
        </p:txBody>
      </p:sp>
      <p:sp>
        <p:nvSpPr>
          <p:cNvPr id="212998" name="Rectangle 6"/>
          <p:cNvSpPr>
            <a:spLocks noChangeArrowheads="1"/>
          </p:cNvSpPr>
          <p:nvPr/>
        </p:nvSpPr>
        <p:spPr bwMode="auto">
          <a:xfrm>
            <a:off x="693738" y="5373688"/>
            <a:ext cx="7993062" cy="831850"/>
          </a:xfrm>
          <a:prstGeom prst="rect">
            <a:avLst/>
          </a:prstGeom>
          <a:noFill/>
          <a:ln w="12700" algn="ctr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kumimoji="0" lang="en-US" altLang="zh-CN">
                <a:solidFill>
                  <a:srgbClr val="FF0000"/>
                </a:solidFill>
              </a:rPr>
              <a:t>L.r[low]=L.r[0];</a:t>
            </a:r>
            <a:r>
              <a:rPr kumimoji="0" lang="en-US" altLang="zh-CN"/>
              <a:t> </a:t>
            </a:r>
            <a:r>
              <a:rPr kumimoji="0" lang="en-US" altLang="zh-CN">
                <a:solidFill>
                  <a:srgbClr val="FF0000"/>
                </a:solidFill>
              </a:rPr>
              <a:t>//pivot</a:t>
            </a:r>
            <a:r>
              <a:rPr kumimoji="0" lang="zh-CN" altLang="en-US">
                <a:solidFill>
                  <a:srgbClr val="FF0000"/>
                </a:solidFill>
              </a:rPr>
              <a:t>位置</a:t>
            </a:r>
          </a:p>
          <a:p>
            <a:pPr eaLnBrk="0" hangingPunct="0">
              <a:lnSpc>
                <a:spcPct val="85000"/>
              </a:lnSpc>
            </a:pPr>
            <a:r>
              <a:rPr kumimoji="0" lang="en-US" altLang="zh-CN"/>
              <a:t>return low;            </a:t>
            </a:r>
            <a:r>
              <a:rPr kumimoji="0" lang="en-US" altLang="zh-CN">
                <a:solidFill>
                  <a:srgbClr val="008000"/>
                </a:solidFill>
              </a:rPr>
              <a:t>//</a:t>
            </a:r>
            <a:r>
              <a:rPr kumimoji="0" lang="zh-CN" altLang="en-US">
                <a:solidFill>
                  <a:srgbClr val="008000"/>
                </a:solidFill>
              </a:rPr>
              <a:t>返回</a:t>
            </a:r>
            <a:r>
              <a:rPr kumimoji="0" lang="en-US" altLang="zh-CN">
                <a:solidFill>
                  <a:srgbClr val="008000"/>
                </a:solidFill>
              </a:rPr>
              <a:t>pivot</a:t>
            </a:r>
            <a:r>
              <a:rPr kumimoji="0" lang="zh-CN" altLang="en-US">
                <a:solidFill>
                  <a:srgbClr val="008000"/>
                </a:solidFill>
              </a:rPr>
              <a:t>位置</a:t>
            </a:r>
          </a:p>
        </p:txBody>
      </p:sp>
      <p:sp>
        <p:nvSpPr>
          <p:cNvPr id="213000" name="Rectangle 8"/>
          <p:cNvSpPr>
            <a:spLocks noChangeArrowheads="1"/>
          </p:cNvSpPr>
          <p:nvPr/>
        </p:nvSpPr>
        <p:spPr bwMode="auto">
          <a:xfrm>
            <a:off x="693738" y="1301750"/>
            <a:ext cx="7993062" cy="831850"/>
          </a:xfrm>
          <a:prstGeom prst="rect">
            <a:avLst/>
          </a:prstGeom>
          <a:noFill/>
          <a:ln w="12700" algn="ctr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kumimoji="0" lang="en-US" altLang="zh-CN"/>
              <a:t>L.r[0]=L.r[low]; </a:t>
            </a:r>
            <a:r>
              <a:rPr kumimoji="0" lang="en-US" altLang="zh-CN">
                <a:solidFill>
                  <a:srgbClr val="FF0000"/>
                </a:solidFill>
              </a:rPr>
              <a:t>//</a:t>
            </a:r>
            <a:r>
              <a:rPr kumimoji="0" lang="zh-CN" altLang="en-US">
                <a:solidFill>
                  <a:srgbClr val="FF0000"/>
                </a:solidFill>
              </a:rPr>
              <a:t>用第一个记录作</a:t>
            </a:r>
            <a:r>
              <a:rPr kumimoji="0" lang="en-US" altLang="zh-CN">
                <a:solidFill>
                  <a:srgbClr val="FF0000"/>
                </a:solidFill>
              </a:rPr>
              <a:t>pivot</a:t>
            </a:r>
            <a:r>
              <a:rPr kumimoji="0" lang="zh-CN" altLang="en-US">
                <a:solidFill>
                  <a:srgbClr val="FF0000"/>
                </a:solidFill>
              </a:rPr>
              <a:t>记录</a:t>
            </a:r>
          </a:p>
          <a:p>
            <a:pPr eaLnBrk="0" hangingPunct="0">
              <a:lnSpc>
                <a:spcPct val="85000"/>
              </a:lnSpc>
            </a:pPr>
            <a:r>
              <a:rPr kumimoji="0" lang="en-US" altLang="zh-CN"/>
              <a:t>pivotkey=L.r[low].key; // </a:t>
            </a:r>
            <a:r>
              <a:rPr kumimoji="0" lang="en-US" altLang="zh-CN">
                <a:solidFill>
                  <a:srgbClr val="FF0000"/>
                </a:solidFill>
              </a:rPr>
              <a:t>pivotkey</a:t>
            </a:r>
            <a:r>
              <a:rPr kumimoji="0" lang="zh-CN" altLang="en-US">
                <a:solidFill>
                  <a:srgbClr val="FF0000"/>
                </a:solidFill>
              </a:rPr>
              <a:t>是</a:t>
            </a:r>
            <a:r>
              <a:rPr kumimoji="0" lang="en-US" altLang="zh-CN">
                <a:solidFill>
                  <a:srgbClr val="FF0000"/>
                </a:solidFill>
              </a:rPr>
              <a:t>pivot</a:t>
            </a:r>
            <a:r>
              <a:rPr kumimoji="0" lang="zh-CN" altLang="en-US">
                <a:solidFill>
                  <a:srgbClr val="FF0000"/>
                </a:solidFill>
              </a:rPr>
              <a:t>关键字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300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300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300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300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3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3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3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3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30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30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30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30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299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299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299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299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2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2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2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2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2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2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2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2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2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2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2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2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2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2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2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2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2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2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2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12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2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2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12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12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129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129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129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129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129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129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129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129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1299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12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129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6" grpId="0" build="p" animBg="1"/>
      <p:bldP spid="212998" grpId="0" build="p" animBg="1"/>
      <p:bldP spid="213000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8BFF8B-C7DE-4753-8695-4730C6ED58F4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内部排序方法的分类</a:t>
            </a:r>
          </a:p>
        </p:txBody>
      </p:sp>
      <p:sp>
        <p:nvSpPr>
          <p:cNvPr id="1434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根据设置有序序列的方式的不同，分为：</a:t>
            </a:r>
          </a:p>
          <a:p>
            <a:pPr lvl="1" eaLnBrk="1" hangingPunct="1"/>
            <a:r>
              <a:rPr lang="zh-CN" altLang="en-US" smtClean="0">
                <a:solidFill>
                  <a:srgbClr val="FF0000"/>
                </a:solidFill>
              </a:rPr>
              <a:t>插入排序</a:t>
            </a:r>
            <a:r>
              <a:rPr lang="zh-CN" altLang="en-US" smtClean="0"/>
              <a:t>：直接插入排序、折半插入排序、希尔排序</a:t>
            </a:r>
          </a:p>
          <a:p>
            <a:pPr lvl="1" eaLnBrk="1" hangingPunct="1"/>
            <a:r>
              <a:rPr lang="zh-CN" altLang="en-US" smtClean="0">
                <a:solidFill>
                  <a:srgbClr val="FF0000"/>
                </a:solidFill>
              </a:rPr>
              <a:t>交换排序</a:t>
            </a:r>
            <a:r>
              <a:rPr lang="zh-CN" altLang="en-US" smtClean="0"/>
              <a:t>：冒泡排序、快速排序</a:t>
            </a:r>
          </a:p>
          <a:p>
            <a:pPr lvl="1" eaLnBrk="1" hangingPunct="1"/>
            <a:r>
              <a:rPr lang="zh-CN" altLang="en-US" smtClean="0">
                <a:solidFill>
                  <a:srgbClr val="FF0000"/>
                </a:solidFill>
              </a:rPr>
              <a:t>选择排序</a:t>
            </a:r>
            <a:r>
              <a:rPr lang="zh-CN" altLang="en-US" smtClean="0"/>
              <a:t>：简单选择排序、堆排序</a:t>
            </a:r>
          </a:p>
          <a:p>
            <a:pPr lvl="1" eaLnBrk="1" hangingPunct="1"/>
            <a:r>
              <a:rPr lang="zh-CN" altLang="en-US" smtClean="0">
                <a:solidFill>
                  <a:srgbClr val="FF0000"/>
                </a:solidFill>
              </a:rPr>
              <a:t>归并排序</a:t>
            </a:r>
            <a:r>
              <a:rPr lang="zh-CN" altLang="en-US" smtClean="0"/>
              <a:t>：</a:t>
            </a:r>
            <a:r>
              <a:rPr lang="en-US" altLang="zh-CN" smtClean="0"/>
              <a:t>2-</a:t>
            </a:r>
            <a:r>
              <a:rPr lang="zh-CN" altLang="en-US" smtClean="0"/>
              <a:t>路归并排序</a:t>
            </a:r>
          </a:p>
          <a:p>
            <a:pPr lvl="1" eaLnBrk="1" hangingPunct="1"/>
            <a:r>
              <a:rPr lang="zh-CN" altLang="en-US" smtClean="0">
                <a:solidFill>
                  <a:srgbClr val="FF0000"/>
                </a:solidFill>
              </a:rPr>
              <a:t>基数排序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517315-5436-4C14-9DD7-64413F307430}" type="slidenum">
              <a:rPr lang="en-US" altLang="zh-CN"/>
              <a:pPr>
                <a:defRPr/>
              </a:pPr>
              <a:t>70</a:t>
            </a:fld>
            <a:endParaRPr lang="en-US" altLang="zh-CN"/>
          </a:p>
        </p:txBody>
      </p:sp>
      <p:sp>
        <p:nvSpPr>
          <p:cNvPr id="214018" name="Text Box 2"/>
          <p:cNvSpPr txBox="1">
            <a:spLocks noChangeArrowheads="1"/>
          </p:cNvSpPr>
          <p:nvPr/>
        </p:nvSpPr>
        <p:spPr bwMode="auto">
          <a:xfrm>
            <a:off x="381000" y="228600"/>
            <a:ext cx="8077200" cy="4003675"/>
          </a:xfrm>
          <a:prstGeom prst="rect">
            <a:avLst/>
          </a:prstGeom>
          <a:noFill/>
          <a:ln w="12700" cap="rnd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sz="3200">
                <a:solidFill>
                  <a:schemeClr val="hlink"/>
                </a:solidFill>
                <a:ea typeface="宋体" pitchFamily="2" charset="-122"/>
              </a:rPr>
              <a:t>void Qsort</a:t>
            </a:r>
            <a:r>
              <a:rPr lang="en-US" altLang="zh-CN" sz="3200">
                <a:ea typeface="宋体" pitchFamily="2" charset="-122"/>
              </a:rPr>
              <a:t>(SqList &amp;L, int low, int high) </a:t>
            </a:r>
          </a:p>
          <a:p>
            <a:r>
              <a:rPr lang="en-US" altLang="zh-CN" sz="3200">
                <a:ea typeface="宋体" pitchFamily="2" charset="-122"/>
              </a:rPr>
              <a:t>{</a:t>
            </a:r>
            <a:r>
              <a:rPr lang="en-US" altLang="zh-CN">
                <a:solidFill>
                  <a:srgbClr val="990000"/>
                </a:solidFill>
              </a:rPr>
              <a:t>//</a:t>
            </a:r>
            <a:r>
              <a:rPr lang="zh-CN" altLang="en-US">
                <a:solidFill>
                  <a:srgbClr val="990000"/>
                </a:solidFill>
              </a:rPr>
              <a:t>对顺序表</a:t>
            </a:r>
            <a:r>
              <a:rPr lang="en-US" altLang="zh-CN">
                <a:solidFill>
                  <a:srgbClr val="990000"/>
                </a:solidFill>
              </a:rPr>
              <a:t>L</a:t>
            </a:r>
            <a:r>
              <a:rPr lang="zh-CN" altLang="en-US">
                <a:solidFill>
                  <a:srgbClr val="990000"/>
                </a:solidFill>
              </a:rPr>
              <a:t>中的子序列</a:t>
            </a:r>
            <a:r>
              <a:rPr lang="en-US" altLang="zh-CN">
                <a:solidFill>
                  <a:srgbClr val="990000"/>
                </a:solidFill>
              </a:rPr>
              <a:t>L.r[low.. high]</a:t>
            </a:r>
            <a:r>
              <a:rPr lang="zh-CN" altLang="en-US">
                <a:solidFill>
                  <a:srgbClr val="990000"/>
                </a:solidFill>
              </a:rPr>
              <a:t>作快速排序</a:t>
            </a:r>
          </a:p>
          <a:p>
            <a:r>
              <a:rPr lang="zh-CN" altLang="en-US" sz="3200">
                <a:ea typeface="宋体" pitchFamily="2" charset="-122"/>
              </a:rPr>
              <a:t>   </a:t>
            </a:r>
            <a:r>
              <a:rPr lang="en-US" altLang="zh-CN" sz="3200">
                <a:ea typeface="宋体" pitchFamily="2" charset="-122"/>
              </a:rPr>
              <a:t>if (low&lt;high)</a:t>
            </a:r>
          </a:p>
          <a:p>
            <a:r>
              <a:rPr lang="en-US" altLang="zh-CN" sz="3200">
                <a:ea typeface="宋体" pitchFamily="2" charset="-122"/>
              </a:rPr>
              <a:t>   {  	pivotloc=Partition(L, low, high);  </a:t>
            </a:r>
          </a:p>
          <a:p>
            <a:r>
              <a:rPr lang="en-US" altLang="zh-CN" sz="3200">
                <a:solidFill>
                  <a:srgbClr val="FF0000"/>
                </a:solidFill>
                <a:ea typeface="宋体" pitchFamily="2" charset="-122"/>
              </a:rPr>
              <a:t>	QSort(L, low, pivotloc-1); </a:t>
            </a:r>
          </a:p>
          <a:p>
            <a:r>
              <a:rPr lang="en-US" altLang="zh-CN" sz="3200">
                <a:solidFill>
                  <a:srgbClr val="FF0000"/>
                </a:solidFill>
                <a:ea typeface="宋体" pitchFamily="2" charset="-122"/>
              </a:rPr>
              <a:t>	Qsort(L, pivotloc+1, high);</a:t>
            </a:r>
          </a:p>
          <a:p>
            <a:r>
              <a:rPr lang="en-US" altLang="zh-CN" sz="3200">
                <a:ea typeface="宋体" pitchFamily="2" charset="-122"/>
              </a:rPr>
              <a:t>   }</a:t>
            </a:r>
          </a:p>
          <a:p>
            <a:r>
              <a:rPr lang="en-US" altLang="zh-CN" sz="3200">
                <a:ea typeface="宋体" pitchFamily="2" charset="-122"/>
              </a:rPr>
              <a:t>}</a:t>
            </a:r>
            <a:endParaRPr lang="en-US" altLang="zh-CN" sz="3200">
              <a:ea typeface="隶书" pitchFamily="49" charset="-122"/>
            </a:endParaRPr>
          </a:p>
        </p:txBody>
      </p:sp>
      <p:sp>
        <p:nvSpPr>
          <p:cNvPr id="214019" name="Text Box 3"/>
          <p:cNvSpPr txBox="1">
            <a:spLocks noChangeArrowheads="1"/>
          </p:cNvSpPr>
          <p:nvPr/>
        </p:nvSpPr>
        <p:spPr bwMode="auto">
          <a:xfrm>
            <a:off x="395288" y="4437063"/>
            <a:ext cx="8074025" cy="2054225"/>
          </a:xfrm>
          <a:prstGeom prst="rect">
            <a:avLst/>
          </a:prstGeom>
          <a:noFill/>
          <a:ln w="12700" cap="rnd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sz="3200">
                <a:ea typeface="宋体" pitchFamily="2" charset="-122"/>
              </a:rPr>
              <a:t>void QuickSort(SqList &amp;L ) </a:t>
            </a:r>
          </a:p>
          <a:p>
            <a:r>
              <a:rPr lang="en-US" altLang="zh-CN" sz="3200">
                <a:ea typeface="宋体" pitchFamily="2" charset="-122"/>
              </a:rPr>
              <a:t>{</a:t>
            </a:r>
            <a:r>
              <a:rPr lang="en-US" altLang="zh-CN">
                <a:ea typeface="宋体" pitchFamily="2" charset="-122"/>
              </a:rPr>
              <a:t>//</a:t>
            </a:r>
            <a:r>
              <a:rPr lang="zh-CN" altLang="en-US">
                <a:latin typeface="楷体_GB2312" pitchFamily="49" charset="-122"/>
              </a:rPr>
              <a:t>对顺序表</a:t>
            </a:r>
            <a:r>
              <a:rPr lang="en-US" altLang="zh-CN">
                <a:latin typeface="楷体_GB2312" pitchFamily="49" charset="-122"/>
              </a:rPr>
              <a:t>L</a:t>
            </a:r>
            <a:r>
              <a:rPr lang="zh-CN" altLang="en-US">
                <a:latin typeface="楷体_GB2312" pitchFamily="49" charset="-122"/>
              </a:rPr>
              <a:t>快速排序</a:t>
            </a:r>
          </a:p>
          <a:p>
            <a:r>
              <a:rPr lang="zh-CN" altLang="en-US" sz="3200">
                <a:ea typeface="宋体" pitchFamily="2" charset="-122"/>
              </a:rPr>
              <a:t>    </a:t>
            </a:r>
            <a:r>
              <a:rPr lang="en-US" altLang="zh-CN" sz="3200">
                <a:ea typeface="宋体" pitchFamily="2" charset="-122"/>
              </a:rPr>
              <a:t>QSort(L, 1, L.length); </a:t>
            </a:r>
          </a:p>
          <a:p>
            <a:r>
              <a:rPr lang="en-US" altLang="zh-CN" sz="3200">
                <a:ea typeface="宋体" pitchFamily="2" charset="-122"/>
              </a:rPr>
              <a:t>}</a:t>
            </a:r>
          </a:p>
        </p:txBody>
      </p:sp>
      <p:sp>
        <p:nvSpPr>
          <p:cNvPr id="214020" name="AutoShape 4"/>
          <p:cNvSpPr>
            <a:spLocks noChangeArrowheads="1"/>
          </p:cNvSpPr>
          <p:nvPr/>
        </p:nvSpPr>
        <p:spPr bwMode="auto">
          <a:xfrm>
            <a:off x="7092950" y="1268413"/>
            <a:ext cx="1871663" cy="935037"/>
          </a:xfrm>
          <a:prstGeom prst="wedgeRoundRectCallout">
            <a:avLst>
              <a:gd name="adj1" fmla="val -128116"/>
              <a:gd name="adj2" fmla="val -18083"/>
              <a:gd name="adj3" fmla="val 16667"/>
            </a:avLst>
          </a:prstGeom>
          <a:solidFill>
            <a:srgbClr val="FFFFCC"/>
          </a:solidFill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/>
              <a:t>递归结束条件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4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4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8" grpId="0" animBg="1" autoUpdateAnimBg="0"/>
      <p:bldP spid="214019" grpId="0" animBg="1" autoUpdateAnimBg="0"/>
      <p:bldP spid="214020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401A55-9DA3-43FD-A696-EA89B57134AB}" type="slidenum">
              <a:rPr lang="en-US" altLang="zh-CN"/>
              <a:pPr>
                <a:defRPr/>
              </a:pPr>
              <a:t>71</a:t>
            </a:fld>
            <a:endParaRPr lang="en-US" altLang="zh-CN"/>
          </a:p>
        </p:txBody>
      </p:sp>
      <p:sp>
        <p:nvSpPr>
          <p:cNvPr id="2539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 </a:t>
            </a:r>
            <a:r>
              <a:rPr lang="zh-CN" altLang="en-US" smtClean="0"/>
              <a:t>快速排序特点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642350" cy="56610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存储结构：顺序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时间复杂度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最坏情况：每次划分选择</a:t>
            </a:r>
            <a:r>
              <a:rPr lang="en-US" altLang="zh-CN" smtClean="0"/>
              <a:t>pivot</a:t>
            </a:r>
            <a:r>
              <a:rPr lang="zh-CN" altLang="en-US" smtClean="0"/>
              <a:t>是最小或最大元素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最坏情况： </a:t>
            </a:r>
            <a:r>
              <a:rPr lang="en-US" altLang="zh-CN" smtClean="0"/>
              <a:t>O(n</a:t>
            </a:r>
            <a:r>
              <a:rPr lang="en-US" altLang="zh-CN" baseline="30000" smtClean="0"/>
              <a:t>2</a:t>
            </a:r>
            <a:r>
              <a:rPr lang="en-US" altLang="zh-CN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最好情况（每次划分折半）： </a:t>
            </a:r>
            <a:r>
              <a:rPr lang="en-US" altLang="zh-CN" smtClean="0"/>
              <a:t>O(nlog</a:t>
            </a:r>
            <a:r>
              <a:rPr lang="en-US" altLang="zh-CN" baseline="-25000" smtClean="0"/>
              <a:t>2</a:t>
            </a:r>
            <a:r>
              <a:rPr lang="en-US" altLang="zh-CN" smtClean="0"/>
              <a:t>n)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平均时间复杂度为</a:t>
            </a:r>
            <a:r>
              <a:rPr lang="en-US" altLang="zh-CN" smtClean="0"/>
              <a:t>O(nlog</a:t>
            </a:r>
            <a:r>
              <a:rPr lang="en-US" altLang="zh-CN" baseline="-25000" smtClean="0"/>
              <a:t>2</a:t>
            </a:r>
            <a:r>
              <a:rPr lang="en-US" altLang="zh-CN" smtClean="0"/>
              <a:t>n)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空间复杂度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最坏情况：</a:t>
            </a:r>
            <a:r>
              <a:rPr lang="en-US" altLang="zh-CN" smtClean="0"/>
              <a:t>O(n)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最好情况（每次划分折半）： </a:t>
            </a:r>
            <a:r>
              <a:rPr lang="en-US" altLang="zh-CN" smtClean="0"/>
              <a:t>O(log</a:t>
            </a:r>
            <a:r>
              <a:rPr lang="en-US" altLang="zh-CN" baseline="-25000" smtClean="0"/>
              <a:t>2</a:t>
            </a:r>
            <a:r>
              <a:rPr lang="en-US" altLang="zh-CN" smtClean="0"/>
              <a:t>n)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平均空间复杂度</a:t>
            </a:r>
            <a:r>
              <a:rPr lang="en-US" altLang="zh-CN" smtClean="0"/>
              <a:t>O(log</a:t>
            </a:r>
            <a:r>
              <a:rPr lang="en-US" altLang="zh-CN" baseline="-25000" smtClean="0"/>
              <a:t>2</a:t>
            </a:r>
            <a:r>
              <a:rPr lang="en-US" altLang="zh-CN" smtClean="0"/>
              <a:t>n)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稳定性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不稳定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EFEC8D-5514-4371-8F72-D18467D8135A}" type="slidenum">
              <a:rPr lang="en-US" altLang="zh-CN"/>
              <a:pPr>
                <a:defRPr/>
              </a:pPr>
              <a:t>72</a:t>
            </a:fld>
            <a:endParaRPr lang="en-US" altLang="zh-CN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 </a:t>
            </a:r>
            <a:r>
              <a:rPr lang="zh-CN" altLang="en-US" smtClean="0"/>
              <a:t>改进的快速排序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改进</a:t>
            </a:r>
            <a:r>
              <a:rPr lang="en-US" altLang="zh-CN" smtClean="0"/>
              <a:t>1</a:t>
            </a:r>
            <a:r>
              <a:rPr lang="zh-CN" altLang="en-US" smtClean="0"/>
              <a:t>：小序列用直接插入排序</a:t>
            </a:r>
          </a:p>
          <a:p>
            <a:pPr eaLnBrk="1" hangingPunct="1"/>
            <a:endParaRPr lang="en-US" altLang="zh-CN" smtClean="0"/>
          </a:p>
        </p:txBody>
      </p:sp>
      <p:sp>
        <p:nvSpPr>
          <p:cNvPr id="259076" name="AutoShape 4"/>
          <p:cNvSpPr>
            <a:spLocks noChangeArrowheads="1"/>
          </p:cNvSpPr>
          <p:nvPr/>
        </p:nvSpPr>
        <p:spPr bwMode="auto">
          <a:xfrm>
            <a:off x="611188" y="1700213"/>
            <a:ext cx="8281987" cy="1512887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98000" tIns="118800"/>
          <a:lstStyle/>
          <a:p>
            <a:r>
              <a:rPr lang="en-US" altLang="zh-CN">
                <a:solidFill>
                  <a:schemeClr val="hlink"/>
                </a:solidFill>
              </a:rPr>
              <a:t>void</a:t>
            </a:r>
            <a:r>
              <a:rPr lang="en-US" altLang="zh-CN"/>
              <a:t>  Quicksort( ElementType A[ ], </a:t>
            </a:r>
            <a:r>
              <a:rPr lang="en-US" altLang="zh-CN">
                <a:solidFill>
                  <a:schemeClr val="hlink"/>
                </a:solidFill>
              </a:rPr>
              <a:t>int</a:t>
            </a:r>
            <a:r>
              <a:rPr lang="en-US" altLang="zh-CN"/>
              <a:t> N ) </a:t>
            </a:r>
          </a:p>
          <a:p>
            <a:r>
              <a:rPr lang="en-US" altLang="zh-CN"/>
              <a:t>{ 	Qsort( A, 0, N - 1 ); </a:t>
            </a:r>
          </a:p>
          <a:p>
            <a:r>
              <a:rPr lang="en-US" altLang="zh-CN"/>
              <a:t>}// Quicksort</a:t>
            </a:r>
          </a:p>
        </p:txBody>
      </p:sp>
      <p:sp>
        <p:nvSpPr>
          <p:cNvPr id="259077" name="AutoShape 5"/>
          <p:cNvSpPr>
            <a:spLocks noChangeArrowheads="1"/>
          </p:cNvSpPr>
          <p:nvPr/>
        </p:nvSpPr>
        <p:spPr bwMode="auto">
          <a:xfrm>
            <a:off x="611188" y="3284538"/>
            <a:ext cx="8281987" cy="3573462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198000" tIns="118800"/>
          <a:lstStyle/>
          <a:p>
            <a:pPr>
              <a:defRPr/>
            </a:pPr>
            <a:r>
              <a:rPr lang="en-US" altLang="zh-CN" dirty="0">
                <a:solidFill>
                  <a:schemeClr val="hlink"/>
                </a:solidFill>
              </a:rPr>
              <a:t>void</a:t>
            </a:r>
            <a:r>
              <a:rPr lang="en-US" altLang="zh-CN" dirty="0"/>
              <a:t>  </a:t>
            </a:r>
            <a:r>
              <a:rPr lang="en-US" altLang="zh-CN" dirty="0" err="1"/>
              <a:t>Qsort</a:t>
            </a:r>
            <a:r>
              <a:rPr lang="en-US" altLang="zh-CN" dirty="0"/>
              <a:t>( </a:t>
            </a:r>
            <a:r>
              <a:rPr lang="en-US" altLang="zh-CN" dirty="0" err="1"/>
              <a:t>ElementType</a:t>
            </a:r>
            <a:r>
              <a:rPr lang="en-US" altLang="zh-CN" dirty="0"/>
              <a:t> A[ ], </a:t>
            </a:r>
            <a:r>
              <a:rPr lang="en-US" altLang="zh-CN" dirty="0" err="1">
                <a:solidFill>
                  <a:schemeClr val="hlink"/>
                </a:solidFill>
              </a:rPr>
              <a:t>int</a:t>
            </a:r>
            <a:r>
              <a:rPr lang="en-US" altLang="zh-CN" dirty="0"/>
              <a:t> Left, </a:t>
            </a:r>
            <a:r>
              <a:rPr lang="en-US" altLang="zh-CN" dirty="0" err="1">
                <a:solidFill>
                  <a:schemeClr val="hlink"/>
                </a:solidFill>
              </a:rPr>
              <a:t>int</a:t>
            </a:r>
            <a:r>
              <a:rPr lang="en-US" altLang="zh-CN" dirty="0"/>
              <a:t> Right ) </a:t>
            </a:r>
          </a:p>
          <a:p>
            <a:pPr>
              <a:defRPr/>
            </a:pPr>
            <a:r>
              <a:rPr lang="en-US" altLang="zh-CN" dirty="0"/>
              <a:t>{   </a:t>
            </a:r>
            <a:r>
              <a:rPr lang="en-US" altLang="zh-CN" dirty="0" err="1">
                <a:solidFill>
                  <a:schemeClr val="hlink"/>
                </a:solidFill>
              </a:rPr>
              <a:t>int</a:t>
            </a:r>
            <a:r>
              <a:rPr lang="en-US" altLang="zh-CN" dirty="0"/>
              <a:t>  </a:t>
            </a:r>
            <a:r>
              <a:rPr lang="en-US" altLang="zh-CN" dirty="0" err="1"/>
              <a:t>i</a:t>
            </a:r>
            <a:r>
              <a:rPr lang="en-US" altLang="zh-CN" dirty="0"/>
              <a:t>,  j; </a:t>
            </a:r>
          </a:p>
          <a:p>
            <a:pPr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ElementType</a:t>
            </a:r>
            <a:r>
              <a:rPr lang="en-US" altLang="zh-CN" dirty="0"/>
              <a:t>  Pivot; </a:t>
            </a: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</a:rPr>
              <a:t>    if ( Left + Cutoff &gt;= Right ) </a:t>
            </a: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InsertionSort</a:t>
            </a:r>
            <a:r>
              <a:rPr lang="en-US" altLang="zh-CN" dirty="0">
                <a:solidFill>
                  <a:srgbClr val="FF0000"/>
                </a:solidFill>
              </a:rPr>
              <a:t>( A + Left, Right - Left + 1 );</a:t>
            </a:r>
          </a:p>
          <a:p>
            <a:pPr>
              <a:defRPr/>
            </a:pPr>
            <a:r>
              <a:rPr lang="en-US" altLang="zh-CN" dirty="0"/>
              <a:t>    else </a:t>
            </a:r>
          </a:p>
          <a:p>
            <a:pPr>
              <a:defRPr/>
            </a:pPr>
            <a:r>
              <a:rPr lang="en-US" altLang="zh-CN" dirty="0"/>
              <a:t>	{/*</a:t>
            </a:r>
            <a:r>
              <a:rPr kumimoji="0"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改进的快速排序</a:t>
            </a:r>
            <a:r>
              <a:rPr lang="zh-CN" altLang="en-US" dirty="0"/>
              <a:t>*</a:t>
            </a:r>
            <a:r>
              <a:rPr lang="en-US" altLang="zh-CN" dirty="0"/>
              <a:t>/}</a:t>
            </a:r>
          </a:p>
          <a:p>
            <a:pPr>
              <a:defRPr/>
            </a:pPr>
            <a:r>
              <a:rPr lang="en-US" altLang="zh-CN" dirty="0"/>
              <a:t>}</a:t>
            </a:r>
          </a:p>
        </p:txBody>
      </p:sp>
      <p:sp>
        <p:nvSpPr>
          <p:cNvPr id="259078" name="AutoShape 6"/>
          <p:cNvSpPr>
            <a:spLocks noChangeArrowheads="1"/>
          </p:cNvSpPr>
          <p:nvPr/>
        </p:nvSpPr>
        <p:spPr bwMode="auto">
          <a:xfrm>
            <a:off x="5795963" y="4005263"/>
            <a:ext cx="2879725" cy="863600"/>
          </a:xfrm>
          <a:prstGeom prst="wedgeRectCallout">
            <a:avLst>
              <a:gd name="adj1" fmla="val -51542"/>
              <a:gd name="adj2" fmla="val 86579"/>
            </a:avLst>
          </a:prstGeom>
          <a:noFill/>
          <a:ln w="12700" cap="sq" algn="ctr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altLang="zh-CN" dirty="0">
                <a:solidFill>
                  <a:srgbClr val="009900"/>
                </a:solidFill>
              </a:rPr>
              <a:t>/* if the sequence is </a:t>
            </a:r>
            <a:r>
              <a:rPr lang="en-US" altLang="zh-CN" dirty="0" smtClean="0">
                <a:solidFill>
                  <a:srgbClr val="009900"/>
                </a:solidFill>
              </a:rPr>
              <a:t>too </a:t>
            </a:r>
            <a:r>
              <a:rPr lang="en-US" altLang="zh-CN" dirty="0">
                <a:solidFill>
                  <a:srgbClr val="009900"/>
                </a:solidFill>
              </a:rPr>
              <a:t>short */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6" grpId="0" animBg="1" autoUpdateAnimBg="0"/>
      <p:bldP spid="259077" grpId="0" animBg="1" autoUpdateAnimBg="0"/>
      <p:bldP spid="25907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AC63FD-A4C4-4FFA-8457-B0D1BC5ABBA2}" type="slidenum">
              <a:rPr lang="en-US" altLang="zh-CN"/>
              <a:pPr>
                <a:defRPr/>
              </a:pPr>
              <a:t>73</a:t>
            </a:fld>
            <a:endParaRPr lang="en-US" altLang="zh-CN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921625" cy="6461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smtClean="0"/>
              <a:t>    </a:t>
            </a:r>
            <a:r>
              <a:rPr lang="zh-CN" altLang="en-US" sz="4000" smtClean="0"/>
              <a:t>改进的快速排序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zh-CN" altLang="en-US" smtClean="0"/>
              <a:t>改进</a:t>
            </a:r>
            <a:r>
              <a:rPr lang="en-US" altLang="zh-CN" smtClean="0"/>
              <a:t>2</a:t>
            </a:r>
            <a:r>
              <a:rPr lang="zh-CN" altLang="en-US" smtClean="0"/>
              <a:t>：尽量将</a:t>
            </a:r>
            <a:r>
              <a:rPr lang="en-US" altLang="zh-CN" smtClean="0"/>
              <a:t>pivot</a:t>
            </a:r>
            <a:r>
              <a:rPr lang="zh-CN" altLang="en-US" smtClean="0"/>
              <a:t>取在中间位置</a:t>
            </a:r>
          </a:p>
          <a:p>
            <a:pPr marL="990600" lvl="1" indent="-533400" eaLnBrk="1" hangingPunct="1"/>
            <a:r>
              <a:rPr lang="zh-CN" altLang="en-US" smtClean="0"/>
              <a:t>三平均分区法（</a:t>
            </a:r>
            <a:r>
              <a:rPr lang="en-US" altLang="zh-CN" smtClean="0"/>
              <a:t>median-of-three</a:t>
            </a:r>
            <a:r>
              <a:rPr lang="zh-CN" altLang="en-US" smtClean="0"/>
              <a:t>） </a:t>
            </a:r>
            <a:r>
              <a:rPr lang="en-US" altLang="zh-CN" smtClean="0"/>
              <a:t>Low, center, high </a:t>
            </a:r>
            <a:r>
              <a:rPr lang="zh-CN" altLang="en-US" smtClean="0"/>
              <a:t>指示的记录关键字“三值”取中</a:t>
            </a:r>
          </a:p>
        </p:txBody>
      </p:sp>
      <p:sp>
        <p:nvSpPr>
          <p:cNvPr id="215045" name="Rectangle 5"/>
          <p:cNvSpPr>
            <a:spLocks noChangeArrowheads="1"/>
          </p:cNvSpPr>
          <p:nvPr/>
        </p:nvSpPr>
        <p:spPr bwMode="auto">
          <a:xfrm>
            <a:off x="827088" y="3860800"/>
            <a:ext cx="6051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 </a:t>
            </a:r>
            <a:r>
              <a:rPr lang="en-US" altLang="zh-CN">
                <a:solidFill>
                  <a:schemeClr val="bg2"/>
                </a:solidFill>
              </a:rPr>
              <a:t>99</a:t>
            </a:r>
            <a:r>
              <a:rPr lang="en-US" altLang="zh-CN"/>
              <a:t>   17   65   97  </a:t>
            </a:r>
            <a:r>
              <a:rPr lang="en-US" altLang="zh-CN">
                <a:solidFill>
                  <a:srgbClr val="FF0000"/>
                </a:solidFill>
              </a:rPr>
              <a:t>45</a:t>
            </a:r>
            <a:r>
              <a:rPr lang="en-US" altLang="zh-CN"/>
              <a:t>   13   27   87   </a:t>
            </a:r>
            <a:r>
              <a:rPr lang="en-US" altLang="zh-CN">
                <a:solidFill>
                  <a:srgbClr val="009900"/>
                </a:solidFill>
              </a:rPr>
              <a:t>34</a:t>
            </a:r>
            <a:r>
              <a:rPr lang="en-US" altLang="zh-CN"/>
              <a:t>      </a:t>
            </a:r>
          </a:p>
        </p:txBody>
      </p:sp>
      <p:sp>
        <p:nvSpPr>
          <p:cNvPr id="215046" name="Rectangle 6"/>
          <p:cNvSpPr>
            <a:spLocks noChangeArrowheads="1"/>
          </p:cNvSpPr>
          <p:nvPr/>
        </p:nvSpPr>
        <p:spPr bwMode="auto">
          <a:xfrm>
            <a:off x="827088" y="4508500"/>
            <a:ext cx="6051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2"/>
                </a:solidFill>
              </a:rPr>
              <a:t> 34</a:t>
            </a:r>
            <a:r>
              <a:rPr lang="en-US" altLang="zh-CN"/>
              <a:t>   17   65   97  </a:t>
            </a:r>
            <a:r>
              <a:rPr lang="en-US" altLang="zh-CN">
                <a:solidFill>
                  <a:srgbClr val="FF0000"/>
                </a:solidFill>
              </a:rPr>
              <a:t>45</a:t>
            </a:r>
            <a:r>
              <a:rPr lang="en-US" altLang="zh-CN"/>
              <a:t>   13   27   87   </a:t>
            </a:r>
            <a:r>
              <a:rPr lang="en-US" altLang="zh-CN">
                <a:solidFill>
                  <a:srgbClr val="009900"/>
                </a:solidFill>
              </a:rPr>
              <a:t>99</a:t>
            </a:r>
            <a:r>
              <a:rPr lang="en-US" altLang="zh-CN"/>
              <a:t>      </a:t>
            </a:r>
          </a:p>
        </p:txBody>
      </p:sp>
      <p:sp>
        <p:nvSpPr>
          <p:cNvPr id="215047" name="AutoShape 7"/>
          <p:cNvSpPr>
            <a:spLocks noChangeArrowheads="1"/>
          </p:cNvSpPr>
          <p:nvPr/>
        </p:nvSpPr>
        <p:spPr bwMode="auto">
          <a:xfrm>
            <a:off x="844550" y="3230563"/>
            <a:ext cx="685800" cy="608012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215048" name="AutoShape 8"/>
          <p:cNvSpPr>
            <a:spLocks noChangeArrowheads="1"/>
          </p:cNvSpPr>
          <p:nvPr/>
        </p:nvSpPr>
        <p:spPr bwMode="auto">
          <a:xfrm>
            <a:off x="5724525" y="3213100"/>
            <a:ext cx="727075" cy="608013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215049" name="AutoShape 9"/>
          <p:cNvSpPr>
            <a:spLocks noChangeArrowheads="1"/>
          </p:cNvSpPr>
          <p:nvPr/>
        </p:nvSpPr>
        <p:spPr bwMode="auto">
          <a:xfrm>
            <a:off x="3201988" y="3213100"/>
            <a:ext cx="685800" cy="608013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15050" name="Rectangle 10"/>
          <p:cNvSpPr>
            <a:spLocks noChangeArrowheads="1"/>
          </p:cNvSpPr>
          <p:nvPr/>
        </p:nvSpPr>
        <p:spPr bwMode="auto">
          <a:xfrm>
            <a:off x="827088" y="5084763"/>
            <a:ext cx="6051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 </a:t>
            </a:r>
            <a:r>
              <a:rPr lang="en-US" altLang="zh-CN">
                <a:solidFill>
                  <a:schemeClr val="bg2"/>
                </a:solidFill>
              </a:rPr>
              <a:t>34 </a:t>
            </a:r>
            <a:r>
              <a:rPr lang="en-US" altLang="zh-CN"/>
              <a:t>  17   65   97  </a:t>
            </a:r>
            <a:r>
              <a:rPr lang="en-US" altLang="zh-CN">
                <a:solidFill>
                  <a:srgbClr val="FF0000"/>
                </a:solidFill>
              </a:rPr>
              <a:t>87</a:t>
            </a:r>
            <a:r>
              <a:rPr lang="en-US" altLang="zh-CN"/>
              <a:t>   13   27   45   </a:t>
            </a:r>
            <a:r>
              <a:rPr lang="en-US" altLang="zh-CN">
                <a:solidFill>
                  <a:srgbClr val="009900"/>
                </a:solidFill>
              </a:rPr>
              <a:t>99</a:t>
            </a:r>
            <a:r>
              <a:rPr lang="en-US" altLang="zh-CN"/>
              <a:t>      </a:t>
            </a:r>
          </a:p>
        </p:txBody>
      </p:sp>
      <p:sp>
        <p:nvSpPr>
          <p:cNvPr id="215051" name="AutoShape 11"/>
          <p:cNvSpPr>
            <a:spLocks noChangeArrowheads="1"/>
          </p:cNvSpPr>
          <p:nvPr/>
        </p:nvSpPr>
        <p:spPr bwMode="auto">
          <a:xfrm>
            <a:off x="6516688" y="2997200"/>
            <a:ext cx="2376487" cy="863600"/>
          </a:xfrm>
          <a:prstGeom prst="wedgeRectCallout">
            <a:avLst>
              <a:gd name="adj1" fmla="val -63093"/>
              <a:gd name="adj2" fmla="val 100551"/>
            </a:avLst>
          </a:prstGeom>
          <a:noFill/>
          <a:ln w="9525" cap="sq" algn="ctr">
            <a:solidFill>
              <a:srgbClr val="00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zh-CN" altLang="en-US" sz="2400"/>
              <a:t>对</a:t>
            </a:r>
            <a:r>
              <a:rPr lang="en-US" altLang="zh-CN" sz="2400"/>
              <a:t>L</a:t>
            </a:r>
            <a:r>
              <a:rPr lang="zh-CN" altLang="en-US" sz="2400"/>
              <a:t>、</a:t>
            </a:r>
            <a:r>
              <a:rPr lang="en-US" altLang="zh-CN" sz="2400"/>
              <a:t>C</a:t>
            </a:r>
            <a:r>
              <a:rPr lang="zh-CN" altLang="en-US" sz="2400"/>
              <a:t>、</a:t>
            </a:r>
            <a:r>
              <a:rPr lang="en-US" altLang="zh-CN" sz="2400"/>
              <a:t>R</a:t>
            </a:r>
            <a:r>
              <a:rPr lang="zh-CN" altLang="en-US" sz="2400"/>
              <a:t>指示三记录进行排序</a:t>
            </a:r>
          </a:p>
        </p:txBody>
      </p:sp>
      <p:sp>
        <p:nvSpPr>
          <p:cNvPr id="215055" name="AutoShape 15"/>
          <p:cNvSpPr>
            <a:spLocks noChangeArrowheads="1"/>
          </p:cNvSpPr>
          <p:nvPr/>
        </p:nvSpPr>
        <p:spPr bwMode="auto">
          <a:xfrm>
            <a:off x="1476375" y="5084763"/>
            <a:ext cx="3600450" cy="504825"/>
          </a:xfrm>
          <a:prstGeom prst="roundRect">
            <a:avLst>
              <a:gd name="adj" fmla="val 16667"/>
            </a:avLst>
          </a:prstGeom>
          <a:noFill/>
          <a:ln w="12700" cap="sq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056" name="AutoShape 16"/>
          <p:cNvSpPr>
            <a:spLocks noChangeArrowheads="1"/>
          </p:cNvSpPr>
          <p:nvPr/>
        </p:nvSpPr>
        <p:spPr bwMode="auto">
          <a:xfrm>
            <a:off x="6443663" y="4221163"/>
            <a:ext cx="2376487" cy="863600"/>
          </a:xfrm>
          <a:prstGeom prst="wedgeRectCallout">
            <a:avLst>
              <a:gd name="adj1" fmla="val -60019"/>
              <a:gd name="adj2" fmla="val 25551"/>
            </a:avLst>
          </a:prstGeom>
          <a:noFill/>
          <a:ln w="9525" cap="sq" algn="ctr">
            <a:solidFill>
              <a:srgbClr val="00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zh-CN" altLang="en-US" sz="2400"/>
              <a:t>交换</a:t>
            </a:r>
            <a:r>
              <a:rPr lang="en-US" altLang="zh-CN" sz="2400"/>
              <a:t>C</a:t>
            </a:r>
            <a:r>
              <a:rPr lang="zh-CN" altLang="en-US" sz="2400"/>
              <a:t>和</a:t>
            </a:r>
            <a:r>
              <a:rPr lang="en-US" altLang="zh-CN" sz="2400"/>
              <a:t>R-1</a:t>
            </a:r>
            <a:r>
              <a:rPr lang="zh-CN" altLang="en-US" sz="2400"/>
              <a:t>指示记录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3708400" y="5084763"/>
            <a:ext cx="2663825" cy="1196975"/>
            <a:chOff x="2336" y="3203"/>
            <a:chExt cx="1678" cy="754"/>
          </a:xfrm>
        </p:grpSpPr>
        <p:sp>
          <p:nvSpPr>
            <p:cNvPr id="64528" name="AutoShape 17"/>
            <p:cNvSpPr>
              <a:spLocks noChangeArrowheads="1"/>
            </p:cNvSpPr>
            <p:nvPr/>
          </p:nvSpPr>
          <p:spPr bwMode="auto">
            <a:xfrm>
              <a:off x="2336" y="3685"/>
              <a:ext cx="1678" cy="272"/>
            </a:xfrm>
            <a:prstGeom prst="wedgeRectCallout">
              <a:avLst>
                <a:gd name="adj1" fmla="val 18593"/>
                <a:gd name="adj2" fmla="val -138602"/>
              </a:avLst>
            </a:prstGeom>
            <a:solidFill>
              <a:schemeClr val="tx2"/>
            </a:solidFill>
            <a:ln w="9525" cap="sq" algn="ctr">
              <a:solidFill>
                <a:srgbClr val="0033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2400"/>
                <a:t>将</a:t>
              </a:r>
              <a:r>
                <a:rPr lang="en-US" altLang="zh-CN" sz="2400"/>
                <a:t>R-1</a:t>
              </a:r>
              <a:r>
                <a:rPr lang="zh-CN" altLang="en-US" sz="2400"/>
                <a:t>作为</a:t>
              </a:r>
              <a:r>
                <a:rPr lang="en-US" altLang="zh-CN" sz="2400"/>
                <a:t>pivot</a:t>
              </a:r>
            </a:p>
          </p:txBody>
        </p:sp>
        <p:sp>
          <p:nvSpPr>
            <p:cNvPr id="64529" name="Oval 18"/>
            <p:cNvSpPr>
              <a:spLocks noChangeArrowheads="1"/>
            </p:cNvSpPr>
            <p:nvPr/>
          </p:nvSpPr>
          <p:spPr bwMode="auto">
            <a:xfrm>
              <a:off x="3270" y="3203"/>
              <a:ext cx="363" cy="363"/>
            </a:xfrm>
            <a:prstGeom prst="ellipse">
              <a:avLst/>
            </a:prstGeom>
            <a:noFill/>
            <a:ln w="28575" cap="sq" algn="ctr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5052" name="AutoShape 12"/>
          <p:cNvSpPr>
            <a:spLocks noChangeArrowheads="1"/>
          </p:cNvSpPr>
          <p:nvPr/>
        </p:nvSpPr>
        <p:spPr bwMode="auto">
          <a:xfrm>
            <a:off x="6516688" y="5418138"/>
            <a:ext cx="2413000" cy="863600"/>
          </a:xfrm>
          <a:prstGeom prst="wedgeRectCallout">
            <a:avLst>
              <a:gd name="adj1" fmla="val -112565"/>
              <a:gd name="adj2" fmla="val -33824"/>
            </a:avLst>
          </a:prstGeom>
          <a:solidFill>
            <a:schemeClr val="tx2"/>
          </a:solidFill>
          <a:ln w="9525" cap="sq" algn="ctr">
            <a:solidFill>
              <a:srgbClr val="0033CC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400"/>
              <a:t>只需对</a:t>
            </a:r>
            <a:r>
              <a:rPr lang="en-US" altLang="zh-CN" sz="2400"/>
              <a:t>L+1</a:t>
            </a:r>
            <a:r>
              <a:rPr lang="zh-CN" altLang="en-US" sz="2400"/>
              <a:t>到</a:t>
            </a:r>
            <a:r>
              <a:rPr lang="en-US" altLang="zh-CN" sz="2400"/>
              <a:t>R-2</a:t>
            </a:r>
            <a:r>
              <a:rPr lang="zh-CN" altLang="en-US" sz="2400"/>
              <a:t>进行比较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5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15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5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5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15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215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5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5" grpId="0"/>
      <p:bldP spid="215046" grpId="0"/>
      <p:bldP spid="215047" grpId="0" animBg="1"/>
      <p:bldP spid="215048" grpId="0" animBg="1"/>
      <p:bldP spid="215049" grpId="0" animBg="1"/>
      <p:bldP spid="215050" grpId="0"/>
      <p:bldP spid="215051" grpId="0" animBg="1"/>
      <p:bldP spid="215055" grpId="0" animBg="1"/>
      <p:bldP spid="215056" grpId="0" animBg="1"/>
      <p:bldP spid="215052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B4B1DA-B028-47B9-AA59-AF6518558235}" type="slidenum">
              <a:rPr lang="en-US" altLang="zh-CN"/>
              <a:pPr>
                <a:defRPr/>
              </a:pPr>
              <a:t>74</a:t>
            </a:fld>
            <a:endParaRPr lang="en-US" altLang="zh-CN"/>
          </a:p>
        </p:txBody>
      </p:sp>
      <p:sp>
        <p:nvSpPr>
          <p:cNvPr id="65539" name="Text Box 2"/>
          <p:cNvSpPr txBox="1">
            <a:spLocks noChangeArrowheads="1"/>
          </p:cNvSpPr>
          <p:nvPr/>
        </p:nvSpPr>
        <p:spPr bwMode="auto">
          <a:xfrm>
            <a:off x="7162800" y="0"/>
            <a:ext cx="197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>
                <a:ea typeface="宋体" pitchFamily="2" charset="-122"/>
                <a:sym typeface="Webdings" pitchFamily="18" charset="2"/>
              </a:rPr>
              <a:t>Quicksort </a:t>
            </a:r>
          </a:p>
        </p:txBody>
      </p:sp>
      <p:sp>
        <p:nvSpPr>
          <p:cNvPr id="216067" name="AutoShape 3"/>
          <p:cNvSpPr>
            <a:spLocks noChangeArrowheads="1"/>
          </p:cNvSpPr>
          <p:nvPr/>
        </p:nvSpPr>
        <p:spPr bwMode="auto">
          <a:xfrm>
            <a:off x="250825" y="609600"/>
            <a:ext cx="8839200" cy="5988050"/>
          </a:xfrm>
          <a:prstGeom prst="foldedCorner">
            <a:avLst>
              <a:gd name="adj" fmla="val 8907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98000" tIns="118800"/>
          <a:lstStyle/>
          <a:p>
            <a:r>
              <a:rPr lang="en-US" altLang="zh-CN" sz="2400">
                <a:ea typeface="宋体" pitchFamily="2" charset="-122"/>
              </a:rPr>
              <a:t>ElementType </a:t>
            </a:r>
            <a:r>
              <a:rPr lang="en-US" altLang="zh-CN" sz="2400">
                <a:solidFill>
                  <a:schemeClr val="hlink"/>
                </a:solidFill>
                <a:ea typeface="宋体" pitchFamily="2" charset="-122"/>
              </a:rPr>
              <a:t>Median3</a:t>
            </a:r>
            <a:r>
              <a:rPr lang="en-US" altLang="zh-CN" sz="2400">
                <a:ea typeface="宋体" pitchFamily="2" charset="-122"/>
              </a:rPr>
              <a:t>( ElementType A[ ], </a:t>
            </a:r>
            <a:r>
              <a:rPr lang="en-US" altLang="zh-CN" sz="2400">
                <a:solidFill>
                  <a:schemeClr val="hlink"/>
                </a:solidFill>
                <a:ea typeface="宋体" pitchFamily="2" charset="-122"/>
              </a:rPr>
              <a:t>int</a:t>
            </a:r>
            <a:r>
              <a:rPr lang="en-US" altLang="zh-CN" sz="2400">
                <a:ea typeface="宋体" pitchFamily="2" charset="-122"/>
              </a:rPr>
              <a:t> Left, </a:t>
            </a:r>
            <a:r>
              <a:rPr lang="en-US" altLang="zh-CN" sz="2400">
                <a:solidFill>
                  <a:schemeClr val="hlink"/>
                </a:solidFill>
                <a:ea typeface="宋体" pitchFamily="2" charset="-122"/>
              </a:rPr>
              <a:t>int</a:t>
            </a:r>
            <a:r>
              <a:rPr lang="en-US" altLang="zh-CN" sz="2400">
                <a:ea typeface="宋体" pitchFamily="2" charset="-122"/>
              </a:rPr>
              <a:t> Right ) </a:t>
            </a:r>
          </a:p>
          <a:p>
            <a:r>
              <a:rPr lang="en-US" altLang="zh-CN" sz="2400">
                <a:ea typeface="宋体" pitchFamily="2" charset="-122"/>
              </a:rPr>
              <a:t>{ </a:t>
            </a:r>
            <a:r>
              <a:rPr lang="en-US" altLang="zh-CN" sz="2400">
                <a:solidFill>
                  <a:srgbClr val="009900"/>
                </a:solidFill>
                <a:latin typeface="Arial" charset="0"/>
                <a:ea typeface="宋体" pitchFamily="2" charset="-122"/>
              </a:rPr>
              <a:t>/* </a:t>
            </a:r>
            <a:r>
              <a:rPr lang="zh-CN" altLang="en-US" sz="2400">
                <a:solidFill>
                  <a:srgbClr val="009900"/>
                </a:solidFill>
                <a:latin typeface="Arial" charset="0"/>
              </a:rPr>
              <a:t>选择</a:t>
            </a:r>
            <a:r>
              <a:rPr lang="zh-CN" altLang="zh-CN" sz="2400">
                <a:solidFill>
                  <a:srgbClr val="009900"/>
                </a:solidFill>
                <a:latin typeface="Arial" charset="0"/>
              </a:rPr>
              <a:t>pivot</a:t>
            </a:r>
            <a:r>
              <a:rPr lang="en-US" altLang="zh-CN" sz="2400">
                <a:solidFill>
                  <a:srgbClr val="009900"/>
                </a:solidFill>
                <a:latin typeface="Arial" charset="0"/>
                <a:ea typeface="宋体" pitchFamily="2" charset="-122"/>
              </a:rPr>
              <a:t>*/</a:t>
            </a:r>
            <a:endParaRPr lang="en-US" altLang="zh-CN" sz="2400">
              <a:ea typeface="宋体" pitchFamily="2" charset="-122"/>
            </a:endParaRPr>
          </a:p>
          <a:p>
            <a:r>
              <a:rPr lang="en-US" altLang="zh-CN" sz="2400">
                <a:ea typeface="宋体" pitchFamily="2" charset="-122"/>
              </a:rPr>
              <a:t>    </a:t>
            </a:r>
            <a:r>
              <a:rPr lang="en-US" altLang="zh-CN" sz="2400">
                <a:solidFill>
                  <a:schemeClr val="hlink"/>
                </a:solidFill>
                <a:ea typeface="宋体" pitchFamily="2" charset="-122"/>
              </a:rPr>
              <a:t>int</a:t>
            </a:r>
            <a:r>
              <a:rPr lang="en-US" altLang="zh-CN" sz="2400">
                <a:ea typeface="宋体" pitchFamily="2" charset="-122"/>
              </a:rPr>
              <a:t>  </a:t>
            </a:r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Center = ( Left + Right ) / 2;</a:t>
            </a:r>
            <a:r>
              <a:rPr lang="en-US" altLang="zh-CN" sz="2400">
                <a:ea typeface="宋体" pitchFamily="2" charset="-122"/>
              </a:rPr>
              <a:t> </a:t>
            </a:r>
          </a:p>
          <a:p>
            <a:endParaRPr lang="en-US" altLang="zh-CN" sz="2400">
              <a:ea typeface="宋体" pitchFamily="2" charset="-122"/>
            </a:endParaRPr>
          </a:p>
          <a:p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 </a:t>
            </a:r>
          </a:p>
          <a:p>
            <a:endParaRPr lang="en-US" altLang="zh-CN" sz="2400">
              <a:solidFill>
                <a:srgbClr val="FF0000"/>
              </a:solidFill>
              <a:ea typeface="宋体" pitchFamily="2" charset="-122"/>
            </a:endParaRPr>
          </a:p>
          <a:p>
            <a:endParaRPr lang="en-US" altLang="zh-CN" sz="2400">
              <a:solidFill>
                <a:srgbClr val="FF0000"/>
              </a:solidFill>
              <a:ea typeface="宋体" pitchFamily="2" charset="-122"/>
            </a:endParaRPr>
          </a:p>
          <a:p>
            <a:endParaRPr lang="en-US" altLang="zh-CN" sz="2400">
              <a:solidFill>
                <a:srgbClr val="FF0000"/>
              </a:solidFill>
              <a:ea typeface="宋体" pitchFamily="2" charset="-122"/>
            </a:endParaRPr>
          </a:p>
          <a:p>
            <a:endParaRPr lang="en-US" altLang="zh-CN" sz="2400">
              <a:solidFill>
                <a:srgbClr val="FF0000"/>
              </a:solidFill>
              <a:ea typeface="宋体" pitchFamily="2" charset="-122"/>
            </a:endParaRPr>
          </a:p>
          <a:p>
            <a:endParaRPr lang="en-US" altLang="zh-CN" sz="2400">
              <a:solidFill>
                <a:srgbClr val="FF0000"/>
              </a:solidFill>
              <a:ea typeface="宋体" pitchFamily="2" charset="-122"/>
            </a:endParaRPr>
          </a:p>
          <a:p>
            <a:endParaRPr lang="en-US" altLang="zh-CN" sz="2400">
              <a:solidFill>
                <a:srgbClr val="FF0000"/>
              </a:solidFill>
              <a:ea typeface="宋体" pitchFamily="2" charset="-122"/>
            </a:endParaRPr>
          </a:p>
          <a:p>
            <a:endParaRPr lang="en-US" altLang="zh-CN" sz="2400">
              <a:ea typeface="宋体" pitchFamily="2" charset="-122"/>
            </a:endParaRPr>
          </a:p>
          <a:p>
            <a:endParaRPr lang="en-US" altLang="zh-CN" sz="2400">
              <a:ea typeface="宋体" pitchFamily="2" charset="-122"/>
            </a:endParaRPr>
          </a:p>
          <a:p>
            <a:endParaRPr lang="en-US" altLang="zh-CN" sz="2400">
              <a:ea typeface="宋体" pitchFamily="2" charset="-122"/>
            </a:endParaRPr>
          </a:p>
          <a:p>
            <a:endParaRPr lang="en-US" altLang="zh-CN" sz="2400">
              <a:ea typeface="宋体" pitchFamily="2" charset="-122"/>
            </a:endParaRPr>
          </a:p>
          <a:p>
            <a:r>
              <a:rPr lang="en-US" altLang="zh-CN" sz="2400">
                <a:ea typeface="宋体" pitchFamily="2" charset="-122"/>
              </a:rPr>
              <a:t>} //</a:t>
            </a:r>
            <a:r>
              <a:rPr lang="en-US" altLang="zh-CN" sz="2400">
                <a:solidFill>
                  <a:schemeClr val="hlink"/>
                </a:solidFill>
                <a:ea typeface="宋体" pitchFamily="2" charset="-122"/>
              </a:rPr>
              <a:t>Median3</a:t>
            </a:r>
          </a:p>
        </p:txBody>
      </p:sp>
      <p:sp>
        <p:nvSpPr>
          <p:cNvPr id="216069" name="Rectangle 5"/>
          <p:cNvSpPr>
            <a:spLocks noChangeArrowheads="1"/>
          </p:cNvSpPr>
          <p:nvPr/>
        </p:nvSpPr>
        <p:spPr bwMode="auto">
          <a:xfrm>
            <a:off x="539750" y="1916113"/>
            <a:ext cx="8353425" cy="2660650"/>
          </a:xfrm>
          <a:prstGeom prst="rect">
            <a:avLst/>
          </a:prstGeom>
          <a:noFill/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hlink"/>
                </a:solidFill>
                <a:ea typeface="宋体" pitchFamily="2" charset="-122"/>
              </a:rPr>
              <a:t>if </a:t>
            </a:r>
            <a:r>
              <a:rPr lang="en-US" altLang="zh-CN" sz="2400">
                <a:ea typeface="宋体" pitchFamily="2" charset="-122"/>
              </a:rPr>
              <a:t>( A[ Left ] &gt; A[ Center ] ) </a:t>
            </a:r>
          </a:p>
          <a:p>
            <a:r>
              <a:rPr lang="en-US" altLang="zh-CN" sz="2400">
                <a:ea typeface="宋体" pitchFamily="2" charset="-122"/>
              </a:rPr>
              <a:t>             Swap( &amp;A[ Left ], &amp;A[ Center ] ); </a:t>
            </a:r>
          </a:p>
          <a:p>
            <a:r>
              <a:rPr lang="en-US" altLang="zh-CN" sz="2400">
                <a:solidFill>
                  <a:schemeClr val="hlink"/>
                </a:solidFill>
                <a:ea typeface="宋体" pitchFamily="2" charset="-122"/>
              </a:rPr>
              <a:t>if </a:t>
            </a:r>
            <a:r>
              <a:rPr lang="en-US" altLang="zh-CN" sz="2400">
                <a:ea typeface="宋体" pitchFamily="2" charset="-122"/>
              </a:rPr>
              <a:t>( A[ Left ] &gt; A[ Right ] ) </a:t>
            </a:r>
          </a:p>
          <a:p>
            <a:r>
              <a:rPr lang="en-US" altLang="zh-CN" sz="2400">
                <a:ea typeface="宋体" pitchFamily="2" charset="-122"/>
              </a:rPr>
              <a:t>             Swap( &amp;A[ Left ], &amp;A[ Right ] ); </a:t>
            </a:r>
          </a:p>
          <a:p>
            <a:r>
              <a:rPr lang="en-US" altLang="zh-CN" sz="2400">
                <a:solidFill>
                  <a:schemeClr val="hlink"/>
                </a:solidFill>
                <a:ea typeface="宋体" pitchFamily="2" charset="-122"/>
              </a:rPr>
              <a:t>if </a:t>
            </a:r>
            <a:r>
              <a:rPr lang="en-US" altLang="zh-CN" sz="2400">
                <a:ea typeface="宋体" pitchFamily="2" charset="-122"/>
              </a:rPr>
              <a:t>( A[ Center ] &gt; A[ Right ] ) </a:t>
            </a:r>
          </a:p>
          <a:p>
            <a:r>
              <a:rPr lang="en-US" altLang="zh-CN" sz="2400">
                <a:ea typeface="宋体" pitchFamily="2" charset="-122"/>
              </a:rPr>
              <a:t>        Swap( &amp;A[ Center ], &amp;A[ Right ] ); </a:t>
            </a:r>
          </a:p>
          <a:p>
            <a:r>
              <a:rPr lang="en-US" altLang="zh-CN" sz="2400">
                <a:ea typeface="宋体" pitchFamily="2" charset="-122"/>
              </a:rPr>
              <a:t>   </a:t>
            </a:r>
            <a:r>
              <a:rPr lang="en-US" altLang="zh-CN" sz="2400">
                <a:solidFill>
                  <a:srgbClr val="009900"/>
                </a:solidFill>
                <a:ea typeface="宋体" pitchFamily="2" charset="-122"/>
              </a:rPr>
              <a:t>/* Invariant: A[ Left ] &lt;= A[ Center ] &lt;= A[ Right ] */ </a:t>
            </a:r>
          </a:p>
        </p:txBody>
      </p:sp>
      <p:sp>
        <p:nvSpPr>
          <p:cNvPr id="216071" name="Rectangle 7"/>
          <p:cNvSpPr>
            <a:spLocks noChangeArrowheads="1"/>
          </p:cNvSpPr>
          <p:nvPr/>
        </p:nvSpPr>
        <p:spPr bwMode="auto">
          <a:xfrm>
            <a:off x="539750" y="4724400"/>
            <a:ext cx="8353425" cy="835025"/>
          </a:xfrm>
          <a:prstGeom prst="rect">
            <a:avLst/>
          </a:prstGeom>
          <a:noFill/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Swap( &amp;A[ Center ], &amp;A[ Right - 1 ] ); /* Hide pivot */</a:t>
            </a:r>
            <a:r>
              <a:rPr lang="en-US" altLang="zh-CN" sz="2400">
                <a:ea typeface="宋体" pitchFamily="2" charset="-122"/>
              </a:rPr>
              <a:t> </a:t>
            </a:r>
          </a:p>
          <a:p>
            <a:r>
              <a:rPr lang="en-US" altLang="zh-CN" sz="2400">
                <a:solidFill>
                  <a:srgbClr val="009900"/>
                </a:solidFill>
                <a:ea typeface="宋体" pitchFamily="2" charset="-122"/>
              </a:rPr>
              <a:t>/* only need to sort A[ Left + 1 ] … A[ Right – 2 ] */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216073" name="Rectangle 9"/>
          <p:cNvSpPr>
            <a:spLocks noChangeArrowheads="1"/>
          </p:cNvSpPr>
          <p:nvPr/>
        </p:nvSpPr>
        <p:spPr bwMode="auto">
          <a:xfrm>
            <a:off x="539750" y="5661025"/>
            <a:ext cx="7561263" cy="469900"/>
          </a:xfrm>
          <a:prstGeom prst="rect">
            <a:avLst/>
          </a:prstGeom>
          <a:noFill/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hlink"/>
                </a:solidFill>
                <a:ea typeface="宋体" pitchFamily="2" charset="-122"/>
              </a:rPr>
              <a:t>return</a:t>
            </a:r>
            <a:r>
              <a:rPr lang="en-US" altLang="zh-CN" sz="2400">
                <a:ea typeface="宋体" pitchFamily="2" charset="-122"/>
              </a:rPr>
              <a:t>  A[ Right - 1 ];  </a:t>
            </a:r>
            <a:r>
              <a:rPr lang="en-US" altLang="zh-CN" sz="2400">
                <a:solidFill>
                  <a:srgbClr val="009900"/>
                </a:solidFill>
                <a:ea typeface="宋体" pitchFamily="2" charset="-122"/>
              </a:rPr>
              <a:t>/* Return pivot */</a:t>
            </a:r>
            <a:r>
              <a:rPr lang="en-US" altLang="zh-CN" sz="240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60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1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60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 build="p" animBg="1" autoUpdateAnimBg="0" advAuto="0"/>
      <p:bldP spid="216069" grpId="0" animBg="1"/>
      <p:bldP spid="216071" grpId="0" animBg="1"/>
      <p:bldP spid="216073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A5F0D3-899A-41D7-8188-1BC1191A8A3A}" type="slidenum">
              <a:rPr lang="en-US" altLang="zh-CN"/>
              <a:pPr>
                <a:defRPr/>
              </a:pPr>
              <a:t>75</a:t>
            </a:fld>
            <a:endParaRPr lang="en-US" altLang="zh-CN"/>
          </a:p>
        </p:txBody>
      </p:sp>
      <p:grpSp>
        <p:nvGrpSpPr>
          <p:cNvPr id="66563" name="Group 22"/>
          <p:cNvGrpSpPr>
            <a:grpSpLocks/>
          </p:cNvGrpSpPr>
          <p:nvPr/>
        </p:nvGrpSpPr>
        <p:grpSpPr bwMode="auto">
          <a:xfrm>
            <a:off x="1511300" y="563563"/>
            <a:ext cx="6051550" cy="576262"/>
            <a:chOff x="793" y="2069"/>
            <a:chExt cx="3812" cy="363"/>
          </a:xfrm>
        </p:grpSpPr>
        <p:sp>
          <p:nvSpPr>
            <p:cNvPr id="66602" name="Rectangle 4"/>
            <p:cNvSpPr>
              <a:spLocks noChangeArrowheads="1"/>
            </p:cNvSpPr>
            <p:nvPr/>
          </p:nvSpPr>
          <p:spPr bwMode="auto">
            <a:xfrm>
              <a:off x="793" y="2069"/>
              <a:ext cx="38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>
                  <a:solidFill>
                    <a:schemeClr val="bg2"/>
                  </a:solidFill>
                </a:rPr>
                <a:t>34 </a:t>
              </a:r>
              <a:r>
                <a:rPr lang="en-US" altLang="zh-CN" dirty="0"/>
                <a:t>  17   65   97  87   13   27   45   </a:t>
              </a:r>
              <a:r>
                <a:rPr lang="en-US" altLang="zh-CN" dirty="0">
                  <a:solidFill>
                    <a:srgbClr val="009900"/>
                  </a:solidFill>
                </a:rPr>
                <a:t>99</a:t>
              </a:r>
              <a:r>
                <a:rPr lang="en-US" altLang="zh-CN" dirty="0"/>
                <a:t>      </a:t>
              </a:r>
            </a:p>
          </p:txBody>
        </p:sp>
        <p:sp>
          <p:nvSpPr>
            <p:cNvPr id="66603" name="AutoShape 5"/>
            <p:cNvSpPr>
              <a:spLocks noChangeArrowheads="1"/>
            </p:cNvSpPr>
            <p:nvPr/>
          </p:nvSpPr>
          <p:spPr bwMode="auto">
            <a:xfrm>
              <a:off x="1202" y="2069"/>
              <a:ext cx="2268" cy="318"/>
            </a:xfrm>
            <a:prstGeom prst="roundRect">
              <a:avLst>
                <a:gd name="adj" fmla="val 16667"/>
              </a:avLst>
            </a:prstGeom>
            <a:noFill/>
            <a:ln w="12700" cap="sq" algn="ctr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604" name="Oval 8"/>
            <p:cNvSpPr>
              <a:spLocks noChangeArrowheads="1"/>
            </p:cNvSpPr>
            <p:nvPr/>
          </p:nvSpPr>
          <p:spPr bwMode="auto">
            <a:xfrm>
              <a:off x="3542" y="2069"/>
              <a:ext cx="363" cy="363"/>
            </a:xfrm>
            <a:prstGeom prst="ellipse">
              <a:avLst/>
            </a:prstGeom>
            <a:noFill/>
            <a:ln w="28575" cap="sq" algn="ctr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6564" name="AutoShape 9"/>
          <p:cNvSpPr>
            <a:spLocks noChangeArrowheads="1"/>
          </p:cNvSpPr>
          <p:nvPr/>
        </p:nvSpPr>
        <p:spPr bwMode="auto">
          <a:xfrm>
            <a:off x="1511300" y="44450"/>
            <a:ext cx="685800" cy="60801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66565" name="AutoShape 10"/>
          <p:cNvSpPr>
            <a:spLocks noChangeArrowheads="1"/>
          </p:cNvSpPr>
          <p:nvPr/>
        </p:nvSpPr>
        <p:spPr bwMode="auto">
          <a:xfrm>
            <a:off x="6408738" y="-26988"/>
            <a:ext cx="727075" cy="608013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R</a:t>
            </a:r>
          </a:p>
        </p:txBody>
      </p:sp>
      <p:grpSp>
        <p:nvGrpSpPr>
          <p:cNvPr id="3" name="Group 64"/>
          <p:cNvGrpSpPr>
            <a:grpSpLocks/>
          </p:cNvGrpSpPr>
          <p:nvPr/>
        </p:nvGrpSpPr>
        <p:grpSpPr bwMode="auto">
          <a:xfrm>
            <a:off x="2303463" y="1066800"/>
            <a:ext cx="1260475" cy="477838"/>
            <a:chOff x="1451" y="672"/>
            <a:chExt cx="794" cy="301"/>
          </a:xfrm>
        </p:grpSpPr>
        <p:sp>
          <p:nvSpPr>
            <p:cNvPr id="66600" name="Line 15"/>
            <p:cNvSpPr>
              <a:spLocks noChangeShapeType="1"/>
            </p:cNvSpPr>
            <p:nvPr/>
          </p:nvSpPr>
          <p:spPr bwMode="auto">
            <a:xfrm>
              <a:off x="1565" y="944"/>
              <a:ext cx="6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6601" name="AutoShape 13"/>
            <p:cNvSpPr>
              <a:spLocks noChangeArrowheads="1"/>
            </p:cNvSpPr>
            <p:nvPr/>
          </p:nvSpPr>
          <p:spPr bwMode="auto">
            <a:xfrm>
              <a:off x="1451" y="672"/>
              <a:ext cx="272" cy="301"/>
            </a:xfrm>
            <a:prstGeom prst="upArrow">
              <a:avLst>
                <a:gd name="adj1" fmla="val 50000"/>
                <a:gd name="adj2" fmla="val 27665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chemeClr val="bg1"/>
                  </a:solidFill>
                </a:rPr>
                <a:t>i</a:t>
              </a:r>
            </a:p>
          </p:txBody>
        </p:sp>
      </p:grpSp>
      <p:grpSp>
        <p:nvGrpSpPr>
          <p:cNvPr id="4" name="Group 65"/>
          <p:cNvGrpSpPr>
            <a:grpSpLocks/>
          </p:cNvGrpSpPr>
          <p:nvPr/>
        </p:nvGrpSpPr>
        <p:grpSpPr bwMode="auto">
          <a:xfrm>
            <a:off x="4500563" y="1068388"/>
            <a:ext cx="1260475" cy="477837"/>
            <a:chOff x="2835" y="673"/>
            <a:chExt cx="794" cy="301"/>
          </a:xfrm>
        </p:grpSpPr>
        <p:sp>
          <p:nvSpPr>
            <p:cNvPr id="66598" name="Line 16"/>
            <p:cNvSpPr>
              <a:spLocks noChangeShapeType="1"/>
            </p:cNvSpPr>
            <p:nvPr/>
          </p:nvSpPr>
          <p:spPr bwMode="auto">
            <a:xfrm>
              <a:off x="2835" y="944"/>
              <a:ext cx="6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6599" name="AutoShape 14"/>
            <p:cNvSpPr>
              <a:spLocks noChangeArrowheads="1"/>
            </p:cNvSpPr>
            <p:nvPr/>
          </p:nvSpPr>
          <p:spPr bwMode="auto">
            <a:xfrm>
              <a:off x="3357" y="673"/>
              <a:ext cx="272" cy="301"/>
            </a:xfrm>
            <a:prstGeom prst="upArrow">
              <a:avLst>
                <a:gd name="adj1" fmla="val 50000"/>
                <a:gd name="adj2" fmla="val 27665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chemeClr val="bg1"/>
                  </a:solidFill>
                </a:rPr>
                <a:t>j</a:t>
              </a:r>
            </a:p>
          </p:txBody>
        </p:sp>
      </p:grp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1511300" y="1700213"/>
            <a:ext cx="6051550" cy="981075"/>
            <a:chOff x="952" y="1071"/>
            <a:chExt cx="3812" cy="618"/>
          </a:xfrm>
        </p:grpSpPr>
        <p:sp>
          <p:nvSpPr>
            <p:cNvPr id="66592" name="AutoShape 18"/>
            <p:cNvSpPr>
              <a:spLocks noChangeArrowheads="1"/>
            </p:cNvSpPr>
            <p:nvPr/>
          </p:nvSpPr>
          <p:spPr bwMode="auto">
            <a:xfrm>
              <a:off x="1860" y="1388"/>
              <a:ext cx="272" cy="301"/>
            </a:xfrm>
            <a:prstGeom prst="upArrow">
              <a:avLst>
                <a:gd name="adj1" fmla="val 50000"/>
                <a:gd name="adj2" fmla="val 27665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chemeClr val="bg1"/>
                  </a:solidFill>
                </a:rPr>
                <a:t>i</a:t>
              </a:r>
            </a:p>
          </p:txBody>
        </p:sp>
        <p:sp>
          <p:nvSpPr>
            <p:cNvPr id="66593" name="AutoShape 19"/>
            <p:cNvSpPr>
              <a:spLocks noChangeArrowheads="1"/>
            </p:cNvSpPr>
            <p:nvPr/>
          </p:nvSpPr>
          <p:spPr bwMode="auto">
            <a:xfrm>
              <a:off x="3357" y="1388"/>
              <a:ext cx="272" cy="301"/>
            </a:xfrm>
            <a:prstGeom prst="upArrow">
              <a:avLst>
                <a:gd name="adj1" fmla="val 50000"/>
                <a:gd name="adj2" fmla="val 27665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chemeClr val="bg1"/>
                  </a:solidFill>
                </a:rPr>
                <a:t>j</a:t>
              </a:r>
            </a:p>
          </p:txBody>
        </p:sp>
        <p:grpSp>
          <p:nvGrpSpPr>
            <p:cNvPr id="66594" name="Group 23"/>
            <p:cNvGrpSpPr>
              <a:grpSpLocks/>
            </p:cNvGrpSpPr>
            <p:nvPr/>
          </p:nvGrpSpPr>
          <p:grpSpPr bwMode="auto">
            <a:xfrm>
              <a:off x="952" y="1071"/>
              <a:ext cx="3812" cy="372"/>
              <a:chOff x="793" y="2931"/>
              <a:chExt cx="3812" cy="372"/>
            </a:xfrm>
          </p:grpSpPr>
          <p:sp>
            <p:nvSpPr>
              <p:cNvPr id="66595" name="Rectangle 17"/>
              <p:cNvSpPr>
                <a:spLocks noChangeArrowheads="1"/>
              </p:cNvSpPr>
              <p:nvPr/>
            </p:nvSpPr>
            <p:spPr bwMode="auto">
              <a:xfrm>
                <a:off x="793" y="2976"/>
                <a:ext cx="381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 34   17  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65</a:t>
                </a:r>
                <a:r>
                  <a:rPr lang="en-US" altLang="zh-CN" dirty="0"/>
                  <a:t>   97  87   13  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27</a:t>
                </a:r>
                <a:r>
                  <a:rPr lang="en-US" altLang="zh-CN" dirty="0"/>
                  <a:t>   45   </a:t>
                </a:r>
                <a:r>
                  <a:rPr lang="en-US" altLang="zh-CN" dirty="0">
                    <a:solidFill>
                      <a:srgbClr val="009900"/>
                    </a:solidFill>
                  </a:rPr>
                  <a:t>99</a:t>
                </a:r>
                <a:r>
                  <a:rPr lang="en-US" altLang="zh-CN" dirty="0"/>
                  <a:t>      </a:t>
                </a:r>
              </a:p>
            </p:txBody>
          </p:sp>
          <p:sp>
            <p:nvSpPr>
              <p:cNvPr id="66596" name="Oval 20"/>
              <p:cNvSpPr>
                <a:spLocks noChangeArrowheads="1"/>
              </p:cNvSpPr>
              <p:nvPr/>
            </p:nvSpPr>
            <p:spPr bwMode="auto">
              <a:xfrm>
                <a:off x="3515" y="2931"/>
                <a:ext cx="363" cy="363"/>
              </a:xfrm>
              <a:prstGeom prst="ellipse">
                <a:avLst/>
              </a:prstGeom>
              <a:noFill/>
              <a:ln w="28575" cap="sq" algn="ctr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6597" name="AutoShape 21"/>
              <p:cNvSpPr>
                <a:spLocks noChangeArrowheads="1"/>
              </p:cNvSpPr>
              <p:nvPr/>
            </p:nvSpPr>
            <p:spPr bwMode="auto">
              <a:xfrm>
                <a:off x="1202" y="2931"/>
                <a:ext cx="2268" cy="318"/>
              </a:xfrm>
              <a:prstGeom prst="roundRect">
                <a:avLst>
                  <a:gd name="adj" fmla="val 16667"/>
                </a:avLst>
              </a:prstGeom>
              <a:noFill/>
              <a:ln w="12700" cap="sq" algn="ctr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60124" name="AutoShape 28"/>
          <p:cNvSpPr>
            <a:spLocks noChangeArrowheads="1"/>
          </p:cNvSpPr>
          <p:nvPr/>
        </p:nvSpPr>
        <p:spPr bwMode="auto">
          <a:xfrm>
            <a:off x="7308850" y="4005263"/>
            <a:ext cx="1584325" cy="1008062"/>
          </a:xfrm>
          <a:prstGeom prst="wedgeRectCallout">
            <a:avLst>
              <a:gd name="adj1" fmla="val -125750"/>
              <a:gd name="adj2" fmla="val 19764"/>
            </a:avLst>
          </a:prstGeom>
          <a:noFill/>
          <a:ln w="12700" cap="sq" algn="ctr">
            <a:solidFill>
              <a:srgbClr val="00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zh-CN" altLang="en-US"/>
              <a:t>将</a:t>
            </a:r>
            <a:r>
              <a:rPr lang="en-US" altLang="zh-CN"/>
              <a:t>pivot</a:t>
            </a:r>
            <a:r>
              <a:rPr lang="zh-CN" altLang="en-US"/>
              <a:t>移到</a:t>
            </a:r>
            <a:r>
              <a:rPr lang="en-US" altLang="zh-CN" i="1"/>
              <a:t>i </a:t>
            </a:r>
            <a:r>
              <a:rPr lang="zh-CN" altLang="en-US"/>
              <a:t>位</a:t>
            </a:r>
          </a:p>
        </p:txBody>
      </p:sp>
      <p:sp>
        <p:nvSpPr>
          <p:cNvPr id="260126" name="AutoShape 30"/>
          <p:cNvSpPr>
            <a:spLocks noChangeArrowheads="1"/>
          </p:cNvSpPr>
          <p:nvPr/>
        </p:nvSpPr>
        <p:spPr bwMode="auto">
          <a:xfrm>
            <a:off x="7056438" y="333375"/>
            <a:ext cx="1514475" cy="1814513"/>
          </a:xfrm>
          <a:prstGeom prst="wedgeRectCallout">
            <a:avLst>
              <a:gd name="adj1" fmla="val -137630"/>
              <a:gd name="adj2" fmla="val 12292"/>
            </a:avLst>
          </a:prstGeom>
          <a:noFill/>
          <a:ln w="12700" cap="sq" algn="ctr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zh-CN" altLang="en-US"/>
              <a:t>找第一个比</a:t>
            </a:r>
            <a:r>
              <a:rPr lang="en-US" altLang="zh-CN"/>
              <a:t>pivot</a:t>
            </a:r>
            <a:r>
              <a:rPr lang="zh-CN" altLang="en-US"/>
              <a:t>小的记录</a:t>
            </a:r>
          </a:p>
        </p:txBody>
      </p:sp>
      <p:sp>
        <p:nvSpPr>
          <p:cNvPr id="260127" name="AutoShape 31"/>
          <p:cNvSpPr>
            <a:spLocks noChangeArrowheads="1"/>
          </p:cNvSpPr>
          <p:nvPr/>
        </p:nvSpPr>
        <p:spPr bwMode="auto">
          <a:xfrm>
            <a:off x="179388" y="549275"/>
            <a:ext cx="1331912" cy="1785938"/>
          </a:xfrm>
          <a:prstGeom prst="wedgeRectCallout">
            <a:avLst>
              <a:gd name="adj1" fmla="val 109593"/>
              <a:gd name="adj2" fmla="val 398"/>
            </a:avLst>
          </a:prstGeom>
          <a:noFill/>
          <a:ln w="12700" cap="sq" algn="ctr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zh-CN" altLang="en-US"/>
              <a:t>找第一个比</a:t>
            </a:r>
            <a:r>
              <a:rPr lang="en-US" altLang="zh-CN"/>
              <a:t>pivot</a:t>
            </a:r>
            <a:r>
              <a:rPr lang="zh-CN" altLang="en-US"/>
              <a:t>大的记录</a:t>
            </a:r>
          </a:p>
        </p:txBody>
      </p:sp>
      <p:sp>
        <p:nvSpPr>
          <p:cNvPr id="260135" name="Text Box 39"/>
          <p:cNvSpPr txBox="1">
            <a:spLocks noChangeArrowheads="1"/>
          </p:cNvSpPr>
          <p:nvPr/>
        </p:nvSpPr>
        <p:spPr bwMode="auto">
          <a:xfrm>
            <a:off x="179388" y="2636838"/>
            <a:ext cx="576262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一趟快速排序</a:t>
            </a:r>
          </a:p>
        </p:txBody>
      </p:sp>
      <p:sp>
        <p:nvSpPr>
          <p:cNvPr id="260138" name="AutoShape 42"/>
          <p:cNvSpPr>
            <a:spLocks noChangeArrowheads="1"/>
          </p:cNvSpPr>
          <p:nvPr/>
        </p:nvSpPr>
        <p:spPr bwMode="auto">
          <a:xfrm>
            <a:off x="6623050" y="2420938"/>
            <a:ext cx="2270125" cy="576262"/>
          </a:xfrm>
          <a:prstGeom prst="wedgeRectCallout">
            <a:avLst>
              <a:gd name="adj1" fmla="val -84824"/>
              <a:gd name="adj2" fmla="val -13912"/>
            </a:avLst>
          </a:prstGeom>
          <a:noFill/>
          <a:ln w="12700" cap="sq" algn="ctr">
            <a:solidFill>
              <a:srgbClr val="00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zh-CN" altLang="en-US"/>
              <a:t>交换</a:t>
            </a:r>
            <a:r>
              <a:rPr lang="en-US" altLang="zh-CN"/>
              <a:t>i</a:t>
            </a:r>
            <a:r>
              <a:rPr lang="zh-CN" altLang="en-US"/>
              <a:t>、</a:t>
            </a:r>
            <a:r>
              <a:rPr lang="en-US" altLang="zh-CN"/>
              <a:t>j</a:t>
            </a:r>
            <a:r>
              <a:rPr lang="zh-CN" altLang="en-US"/>
              <a:t>记录</a:t>
            </a:r>
          </a:p>
        </p:txBody>
      </p:sp>
      <p:grpSp>
        <p:nvGrpSpPr>
          <p:cNvPr id="7" name="Group 62"/>
          <p:cNvGrpSpPr>
            <a:grpSpLocks/>
          </p:cNvGrpSpPr>
          <p:nvPr/>
        </p:nvGrpSpPr>
        <p:grpSpPr bwMode="auto">
          <a:xfrm>
            <a:off x="1511300" y="2706688"/>
            <a:ext cx="6051550" cy="590550"/>
            <a:chOff x="952" y="1705"/>
            <a:chExt cx="3812" cy="372"/>
          </a:xfrm>
        </p:grpSpPr>
        <p:sp>
          <p:nvSpPr>
            <p:cNvPr id="66589" name="Rectangle 25"/>
            <p:cNvSpPr>
              <a:spLocks noChangeArrowheads="1"/>
            </p:cNvSpPr>
            <p:nvPr/>
          </p:nvSpPr>
          <p:spPr bwMode="auto">
            <a:xfrm>
              <a:off x="952" y="1750"/>
              <a:ext cx="38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 34   17   27   </a:t>
              </a:r>
              <a:r>
                <a:rPr lang="en-US" altLang="zh-CN" dirty="0">
                  <a:solidFill>
                    <a:srgbClr val="FF0000"/>
                  </a:solidFill>
                </a:rPr>
                <a:t>97</a:t>
              </a:r>
              <a:r>
                <a:rPr lang="en-US" altLang="zh-CN" dirty="0"/>
                <a:t>  87   </a:t>
              </a:r>
              <a:r>
                <a:rPr lang="en-US" altLang="zh-CN" dirty="0">
                  <a:solidFill>
                    <a:srgbClr val="FF0000"/>
                  </a:solidFill>
                </a:rPr>
                <a:t>13</a:t>
              </a:r>
              <a:r>
                <a:rPr lang="en-US" altLang="zh-CN" dirty="0"/>
                <a:t>   65   45   </a:t>
              </a:r>
              <a:r>
                <a:rPr lang="en-US" altLang="zh-CN" dirty="0">
                  <a:solidFill>
                    <a:srgbClr val="009900"/>
                  </a:solidFill>
                </a:rPr>
                <a:t>99</a:t>
              </a:r>
              <a:r>
                <a:rPr lang="en-US" altLang="zh-CN" dirty="0"/>
                <a:t>      </a:t>
              </a:r>
            </a:p>
          </p:txBody>
        </p:sp>
        <p:sp>
          <p:nvSpPr>
            <p:cNvPr id="66590" name="AutoShape 27"/>
            <p:cNvSpPr>
              <a:spLocks noChangeArrowheads="1"/>
            </p:cNvSpPr>
            <p:nvPr/>
          </p:nvSpPr>
          <p:spPr bwMode="auto">
            <a:xfrm>
              <a:off x="1361" y="1705"/>
              <a:ext cx="2268" cy="318"/>
            </a:xfrm>
            <a:prstGeom prst="roundRect">
              <a:avLst>
                <a:gd name="adj" fmla="val 16667"/>
              </a:avLst>
            </a:prstGeom>
            <a:noFill/>
            <a:ln w="12700" cap="sq" algn="ctr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591" name="Oval 43"/>
            <p:cNvSpPr>
              <a:spLocks noChangeArrowheads="1"/>
            </p:cNvSpPr>
            <p:nvPr/>
          </p:nvSpPr>
          <p:spPr bwMode="auto">
            <a:xfrm>
              <a:off x="3692" y="1705"/>
              <a:ext cx="363" cy="363"/>
            </a:xfrm>
            <a:prstGeom prst="ellipse">
              <a:avLst/>
            </a:prstGeom>
            <a:noFill/>
            <a:ln w="28575" cap="sq" algn="ctr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60141" name="AutoShape 45"/>
          <p:cNvSpPr>
            <a:spLocks noChangeArrowheads="1"/>
          </p:cNvSpPr>
          <p:nvPr/>
        </p:nvSpPr>
        <p:spPr bwMode="auto">
          <a:xfrm>
            <a:off x="3563938" y="3224213"/>
            <a:ext cx="431800" cy="477837"/>
          </a:xfrm>
          <a:prstGeom prst="upArrow">
            <a:avLst>
              <a:gd name="adj1" fmla="val 50000"/>
              <a:gd name="adj2" fmla="val 27665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i="1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60142" name="AutoShape 46"/>
          <p:cNvSpPr>
            <a:spLocks noChangeArrowheads="1"/>
          </p:cNvSpPr>
          <p:nvPr/>
        </p:nvSpPr>
        <p:spPr bwMode="auto">
          <a:xfrm>
            <a:off x="4686300" y="3224213"/>
            <a:ext cx="431800" cy="477837"/>
          </a:xfrm>
          <a:prstGeom prst="upArrow">
            <a:avLst>
              <a:gd name="adj1" fmla="val 50000"/>
              <a:gd name="adj2" fmla="val 27665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i="1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260143" name="AutoShape 47"/>
          <p:cNvSpPr>
            <a:spLocks noChangeArrowheads="1"/>
          </p:cNvSpPr>
          <p:nvPr/>
        </p:nvSpPr>
        <p:spPr bwMode="auto">
          <a:xfrm>
            <a:off x="6623050" y="3357563"/>
            <a:ext cx="2270125" cy="576262"/>
          </a:xfrm>
          <a:prstGeom prst="wedgeRectCallout">
            <a:avLst>
              <a:gd name="adj1" fmla="val -91958"/>
              <a:gd name="adj2" fmla="val 19421"/>
            </a:avLst>
          </a:prstGeom>
          <a:noFill/>
          <a:ln w="12700" cap="sq" algn="ctr">
            <a:solidFill>
              <a:srgbClr val="00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zh-CN" altLang="en-US"/>
              <a:t>交换</a:t>
            </a:r>
            <a:r>
              <a:rPr lang="en-US" altLang="zh-CN"/>
              <a:t>i</a:t>
            </a:r>
            <a:r>
              <a:rPr lang="zh-CN" altLang="en-US"/>
              <a:t>、</a:t>
            </a:r>
            <a:r>
              <a:rPr lang="en-US" altLang="zh-CN"/>
              <a:t>j</a:t>
            </a:r>
            <a:r>
              <a:rPr lang="zh-CN" altLang="en-US"/>
              <a:t>记录</a:t>
            </a:r>
          </a:p>
        </p:txBody>
      </p:sp>
      <p:sp>
        <p:nvSpPr>
          <p:cNvPr id="260147" name="AutoShape 51"/>
          <p:cNvSpPr>
            <a:spLocks noChangeArrowheads="1"/>
          </p:cNvSpPr>
          <p:nvPr/>
        </p:nvSpPr>
        <p:spPr bwMode="auto">
          <a:xfrm>
            <a:off x="4067175" y="4292600"/>
            <a:ext cx="431800" cy="477838"/>
          </a:xfrm>
          <a:prstGeom prst="upArrow">
            <a:avLst>
              <a:gd name="adj1" fmla="val 50000"/>
              <a:gd name="adj2" fmla="val 27665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i="1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60148" name="AutoShape 52"/>
          <p:cNvSpPr>
            <a:spLocks noChangeArrowheads="1"/>
          </p:cNvSpPr>
          <p:nvPr/>
        </p:nvSpPr>
        <p:spPr bwMode="auto">
          <a:xfrm>
            <a:off x="3563938" y="4292600"/>
            <a:ext cx="431800" cy="477838"/>
          </a:xfrm>
          <a:prstGeom prst="upArrow">
            <a:avLst>
              <a:gd name="adj1" fmla="val 50000"/>
              <a:gd name="adj2" fmla="val 27665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i="1">
                <a:solidFill>
                  <a:schemeClr val="bg1"/>
                </a:solidFill>
              </a:rPr>
              <a:t>j</a:t>
            </a:r>
          </a:p>
        </p:txBody>
      </p:sp>
      <p:grpSp>
        <p:nvGrpSpPr>
          <p:cNvPr id="8" name="Group 63"/>
          <p:cNvGrpSpPr>
            <a:grpSpLocks/>
          </p:cNvGrpSpPr>
          <p:nvPr/>
        </p:nvGrpSpPr>
        <p:grpSpPr bwMode="auto">
          <a:xfrm>
            <a:off x="1476375" y="3789363"/>
            <a:ext cx="6051550" cy="590550"/>
            <a:chOff x="930" y="2387"/>
            <a:chExt cx="3812" cy="372"/>
          </a:xfrm>
        </p:grpSpPr>
        <p:grpSp>
          <p:nvGrpSpPr>
            <p:cNvPr id="66585" name="Group 44"/>
            <p:cNvGrpSpPr>
              <a:grpSpLocks/>
            </p:cNvGrpSpPr>
            <p:nvPr/>
          </p:nvGrpSpPr>
          <p:grpSpPr bwMode="auto">
            <a:xfrm>
              <a:off x="930" y="2387"/>
              <a:ext cx="3812" cy="372"/>
              <a:chOff x="952" y="2923"/>
              <a:chExt cx="3812" cy="372"/>
            </a:xfrm>
          </p:grpSpPr>
          <p:sp>
            <p:nvSpPr>
              <p:cNvPr id="66587" name="Rectangle 40"/>
              <p:cNvSpPr>
                <a:spLocks noChangeArrowheads="1"/>
              </p:cNvSpPr>
              <p:nvPr/>
            </p:nvSpPr>
            <p:spPr bwMode="auto">
              <a:xfrm>
                <a:off x="952" y="2968"/>
                <a:ext cx="381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 34   17   27   13  87   97   65   45   </a:t>
                </a:r>
                <a:r>
                  <a:rPr lang="en-US" altLang="zh-CN">
                    <a:solidFill>
                      <a:srgbClr val="009900"/>
                    </a:solidFill>
                  </a:rPr>
                  <a:t>99</a:t>
                </a:r>
                <a:r>
                  <a:rPr lang="en-US" altLang="zh-CN"/>
                  <a:t>      </a:t>
                </a:r>
              </a:p>
            </p:txBody>
          </p:sp>
          <p:sp>
            <p:nvSpPr>
              <p:cNvPr id="66588" name="AutoShape 41"/>
              <p:cNvSpPr>
                <a:spLocks noChangeArrowheads="1"/>
              </p:cNvSpPr>
              <p:nvPr/>
            </p:nvSpPr>
            <p:spPr bwMode="auto">
              <a:xfrm>
                <a:off x="1361" y="2923"/>
                <a:ext cx="2268" cy="318"/>
              </a:xfrm>
              <a:prstGeom prst="roundRect">
                <a:avLst>
                  <a:gd name="adj" fmla="val 16667"/>
                </a:avLst>
              </a:prstGeom>
              <a:noFill/>
              <a:ln w="12700" cap="sq" algn="ctr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6586" name="Oval 57"/>
            <p:cNvSpPr>
              <a:spLocks noChangeArrowheads="1"/>
            </p:cNvSpPr>
            <p:nvPr/>
          </p:nvSpPr>
          <p:spPr bwMode="auto">
            <a:xfrm>
              <a:off x="3669" y="2387"/>
              <a:ext cx="363" cy="363"/>
            </a:xfrm>
            <a:prstGeom prst="ellipse">
              <a:avLst/>
            </a:prstGeom>
            <a:noFill/>
            <a:ln w="28575" cap="sq" algn="ctr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60150" name="Rectangle 54"/>
          <p:cNvSpPr>
            <a:spLocks noChangeArrowheads="1"/>
          </p:cNvSpPr>
          <p:nvPr/>
        </p:nvSpPr>
        <p:spPr bwMode="auto">
          <a:xfrm>
            <a:off x="1476375" y="4945063"/>
            <a:ext cx="5616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 34   17   27   13  45   97   65   87   </a:t>
            </a:r>
            <a:r>
              <a:rPr lang="en-US" altLang="zh-CN">
                <a:solidFill>
                  <a:srgbClr val="009900"/>
                </a:solidFill>
              </a:rPr>
              <a:t>99</a:t>
            </a:r>
            <a:r>
              <a:rPr lang="en-US" altLang="zh-CN"/>
              <a:t>      </a:t>
            </a:r>
          </a:p>
        </p:txBody>
      </p:sp>
      <p:sp>
        <p:nvSpPr>
          <p:cNvPr id="260152" name="AutoShape 56"/>
          <p:cNvSpPr>
            <a:spLocks noChangeArrowheads="1"/>
          </p:cNvSpPr>
          <p:nvPr/>
        </p:nvSpPr>
        <p:spPr bwMode="auto">
          <a:xfrm>
            <a:off x="1619250" y="4914900"/>
            <a:ext cx="2376488" cy="504825"/>
          </a:xfrm>
          <a:prstGeom prst="roundRect">
            <a:avLst>
              <a:gd name="adj" fmla="val 16667"/>
            </a:avLst>
          </a:prstGeom>
          <a:noFill/>
          <a:ln w="12700" cap="sq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0154" name="AutoShape 58"/>
          <p:cNvSpPr>
            <a:spLocks noChangeArrowheads="1"/>
          </p:cNvSpPr>
          <p:nvPr/>
        </p:nvSpPr>
        <p:spPr bwMode="auto">
          <a:xfrm>
            <a:off x="4572000" y="4914900"/>
            <a:ext cx="2376488" cy="504825"/>
          </a:xfrm>
          <a:prstGeom prst="roundRect">
            <a:avLst>
              <a:gd name="adj" fmla="val 16667"/>
            </a:avLst>
          </a:prstGeom>
          <a:noFill/>
          <a:ln w="12700" cap="sq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0157" name="Rectangle 61"/>
          <p:cNvSpPr>
            <a:spLocks noChangeArrowheads="1"/>
          </p:cNvSpPr>
          <p:nvPr/>
        </p:nvSpPr>
        <p:spPr bwMode="auto">
          <a:xfrm>
            <a:off x="1187450" y="5876925"/>
            <a:ext cx="6613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/>
              <a:t>递归的对左右两个部分继续进行快速排序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60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0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60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60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60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60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60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6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60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60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60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0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0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60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60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24" grpId="0" animBg="1"/>
      <p:bldP spid="260126" grpId="0" animBg="1"/>
      <p:bldP spid="260127" grpId="0" animBg="1"/>
      <p:bldP spid="260135" grpId="0"/>
      <p:bldP spid="260138" grpId="0" animBg="1"/>
      <p:bldP spid="260141" grpId="0" animBg="1"/>
      <p:bldP spid="260142" grpId="0" animBg="1"/>
      <p:bldP spid="260143" grpId="0" animBg="1"/>
      <p:bldP spid="260147" grpId="0" animBg="1"/>
      <p:bldP spid="260148" grpId="0" animBg="1"/>
      <p:bldP spid="260150" grpId="0"/>
      <p:bldP spid="260152" grpId="0" animBg="1"/>
      <p:bldP spid="260154" grpId="0" animBg="1"/>
      <p:bldP spid="260157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9B4668-F137-474F-866A-52B6AD88CA98}" type="slidenum">
              <a:rPr lang="en-US" altLang="zh-CN"/>
              <a:pPr>
                <a:defRPr/>
              </a:pPr>
              <a:t>76</a:t>
            </a:fld>
            <a:endParaRPr lang="en-US" altLang="zh-CN"/>
          </a:p>
        </p:txBody>
      </p:sp>
      <p:sp>
        <p:nvSpPr>
          <p:cNvPr id="67587" name="Text Box 2"/>
          <p:cNvSpPr txBox="1">
            <a:spLocks noChangeArrowheads="1"/>
          </p:cNvSpPr>
          <p:nvPr/>
        </p:nvSpPr>
        <p:spPr bwMode="auto">
          <a:xfrm>
            <a:off x="7162800" y="0"/>
            <a:ext cx="197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>
                <a:ea typeface="宋体" pitchFamily="2" charset="-122"/>
                <a:sym typeface="Webdings" pitchFamily="18" charset="2"/>
              </a:rPr>
              <a:t>Quicksort </a:t>
            </a:r>
          </a:p>
        </p:txBody>
      </p:sp>
      <p:sp>
        <p:nvSpPr>
          <p:cNvPr id="217091" name="AutoShape 3"/>
          <p:cNvSpPr>
            <a:spLocks noChangeArrowheads="1"/>
          </p:cNvSpPr>
          <p:nvPr/>
        </p:nvSpPr>
        <p:spPr bwMode="auto">
          <a:xfrm>
            <a:off x="144463" y="188913"/>
            <a:ext cx="8820150" cy="6477000"/>
          </a:xfrm>
          <a:prstGeom prst="foldedCorner">
            <a:avLst>
              <a:gd name="adj" fmla="val 8907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198000" tIns="118800"/>
          <a:lstStyle/>
          <a:p>
            <a:pPr>
              <a:spcBef>
                <a:spcPct val="10000"/>
              </a:spcBef>
              <a:defRPr/>
            </a:pPr>
            <a:r>
              <a:rPr lang="en-US" altLang="zh-CN" dirty="0"/>
              <a:t>/*</a:t>
            </a:r>
            <a:r>
              <a:rPr kumimoji="0"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改进的快速排序</a:t>
            </a:r>
            <a:r>
              <a:rPr lang="zh-CN" altLang="en-US" dirty="0"/>
              <a:t>*</a:t>
            </a:r>
            <a:r>
              <a:rPr lang="en-US" altLang="zh-CN" dirty="0"/>
              <a:t>/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spcBef>
                <a:spcPct val="10000"/>
              </a:spcBef>
              <a:defRPr/>
            </a:pPr>
            <a:r>
              <a:rPr lang="en-US" altLang="zh-CN" dirty="0">
                <a:solidFill>
                  <a:srgbClr val="FF0000"/>
                </a:solidFill>
              </a:rPr>
              <a:t>Pivot = Median3( A, Left, Right );  /* </a:t>
            </a:r>
            <a:r>
              <a:rPr lang="zh-CN" altLang="en-US" dirty="0">
                <a:solidFill>
                  <a:srgbClr val="FF0000"/>
                </a:solidFill>
              </a:rPr>
              <a:t>选择枢轴*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</a:p>
          <a:p>
            <a:pPr>
              <a:spcBef>
                <a:spcPct val="10000"/>
              </a:spcBef>
              <a:defRPr/>
            </a:pPr>
            <a:r>
              <a:rPr lang="en-US" altLang="zh-CN" dirty="0"/>
              <a:t>i = Left+1;     j = Right – 2;  </a:t>
            </a:r>
            <a:endParaRPr lang="en-US" altLang="zh-CN" dirty="0">
              <a:solidFill>
                <a:srgbClr val="008000"/>
              </a:solidFill>
            </a:endParaRPr>
          </a:p>
          <a:p>
            <a:pPr>
              <a:spcBef>
                <a:spcPct val="10000"/>
              </a:spcBef>
              <a:defRPr/>
            </a:pPr>
            <a:r>
              <a:rPr lang="en-US" altLang="zh-CN" dirty="0">
                <a:solidFill>
                  <a:schemeClr val="hlink"/>
                </a:solidFill>
              </a:rPr>
              <a:t>for</a:t>
            </a:r>
            <a:r>
              <a:rPr lang="en-US" altLang="zh-CN" dirty="0"/>
              <a:t>( ; ; ) { </a:t>
            </a:r>
          </a:p>
          <a:p>
            <a:pPr>
              <a:spcBef>
                <a:spcPct val="10000"/>
              </a:spcBef>
              <a:defRPr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chemeClr val="hlink"/>
                </a:solidFill>
              </a:rPr>
              <a:t>while</a:t>
            </a:r>
            <a:r>
              <a:rPr lang="en-US" altLang="zh-CN" dirty="0"/>
              <a:t> ( A[i + +] &lt; Pivot ) { }  </a:t>
            </a:r>
            <a:r>
              <a:rPr lang="en-US" altLang="zh-CN" dirty="0">
                <a:solidFill>
                  <a:srgbClr val="009900"/>
                </a:solidFill>
              </a:rPr>
              <a:t>/* </a:t>
            </a:r>
            <a:r>
              <a:rPr lang="zh-CN" altLang="en-US" dirty="0">
                <a:solidFill>
                  <a:srgbClr val="009900"/>
                </a:solidFill>
              </a:rPr>
              <a:t>从左扫描 *</a:t>
            </a:r>
            <a:r>
              <a:rPr lang="en-US" altLang="zh-CN" dirty="0">
                <a:solidFill>
                  <a:srgbClr val="009900"/>
                </a:solidFill>
              </a:rPr>
              <a:t>/</a:t>
            </a:r>
          </a:p>
          <a:p>
            <a:pPr>
              <a:spcBef>
                <a:spcPct val="10000"/>
              </a:spcBef>
              <a:defRPr/>
            </a:pPr>
            <a:r>
              <a:rPr lang="en-US" altLang="zh-CN" dirty="0">
                <a:solidFill>
                  <a:schemeClr val="hlink"/>
                </a:solidFill>
              </a:rPr>
              <a:t>	while</a:t>
            </a:r>
            <a:r>
              <a:rPr lang="en-US" altLang="zh-CN" dirty="0"/>
              <a:t> ( A[j - - ] &gt; Pivot ) { }  </a:t>
            </a:r>
            <a:r>
              <a:rPr lang="en-US" altLang="zh-CN" dirty="0">
                <a:solidFill>
                  <a:srgbClr val="009900"/>
                </a:solidFill>
              </a:rPr>
              <a:t>/* </a:t>
            </a:r>
            <a:r>
              <a:rPr lang="zh-CN" altLang="en-US" dirty="0">
                <a:solidFill>
                  <a:srgbClr val="009900"/>
                </a:solidFill>
              </a:rPr>
              <a:t>从右扫描 *</a:t>
            </a:r>
            <a:r>
              <a:rPr lang="en-US" altLang="zh-CN" dirty="0">
                <a:solidFill>
                  <a:srgbClr val="009900"/>
                </a:solidFill>
              </a:rPr>
              <a:t>/</a:t>
            </a:r>
          </a:p>
          <a:p>
            <a:pPr>
              <a:spcBef>
                <a:spcPct val="10000"/>
              </a:spcBef>
              <a:defRPr/>
            </a:pPr>
            <a:r>
              <a:rPr lang="en-US" altLang="zh-CN" dirty="0">
                <a:solidFill>
                  <a:schemeClr val="hlink"/>
                </a:solidFill>
              </a:rPr>
              <a:t>	</a:t>
            </a:r>
            <a:r>
              <a:rPr lang="en-US" altLang="zh-CN" dirty="0">
                <a:solidFill>
                  <a:srgbClr val="FF0000"/>
                </a:solidFill>
              </a:rPr>
              <a:t>if ( i &lt; j ) </a:t>
            </a:r>
          </a:p>
          <a:p>
            <a:pPr>
              <a:spcBef>
                <a:spcPct val="10000"/>
              </a:spcBef>
              <a:defRPr/>
            </a:pPr>
            <a:r>
              <a:rPr lang="en-US" altLang="zh-CN" dirty="0"/>
              <a:t>		Swap( &amp;A[ i ], &amp;A[ j ] );  </a:t>
            </a:r>
            <a:r>
              <a:rPr lang="en-US" altLang="zh-CN" dirty="0">
                <a:solidFill>
                  <a:srgbClr val="009900"/>
                </a:solidFill>
              </a:rPr>
              <a:t>/* </a:t>
            </a:r>
            <a:r>
              <a:rPr lang="zh-CN" altLang="en-US" dirty="0">
                <a:solidFill>
                  <a:srgbClr val="009900"/>
                </a:solidFill>
              </a:rPr>
              <a:t>部分调整 *</a:t>
            </a:r>
            <a:r>
              <a:rPr lang="en-US" altLang="zh-CN" dirty="0">
                <a:solidFill>
                  <a:srgbClr val="009900"/>
                </a:solidFill>
              </a:rPr>
              <a:t>/</a:t>
            </a:r>
          </a:p>
          <a:p>
            <a:pPr>
              <a:spcBef>
                <a:spcPct val="10000"/>
              </a:spcBef>
              <a:defRPr/>
            </a:pPr>
            <a:r>
              <a:rPr lang="en-US" altLang="zh-CN" dirty="0"/>
              <a:t>	 </a:t>
            </a:r>
            <a:r>
              <a:rPr lang="en-US" altLang="zh-CN" dirty="0">
                <a:solidFill>
                  <a:schemeClr val="hlink"/>
                </a:solidFill>
              </a:rPr>
              <a:t>else     break</a:t>
            </a:r>
            <a:r>
              <a:rPr lang="en-US" altLang="zh-CN" dirty="0"/>
              <a:t>;  </a:t>
            </a:r>
            <a:r>
              <a:rPr lang="en-US" altLang="zh-CN" dirty="0">
                <a:solidFill>
                  <a:srgbClr val="009900"/>
                </a:solidFill>
              </a:rPr>
              <a:t>/* </a:t>
            </a:r>
            <a:r>
              <a:rPr lang="zh-CN" altLang="en-US" dirty="0">
                <a:solidFill>
                  <a:srgbClr val="009900"/>
                </a:solidFill>
              </a:rPr>
              <a:t>调整完成 *</a:t>
            </a:r>
            <a:r>
              <a:rPr lang="en-US" altLang="zh-CN" dirty="0">
                <a:solidFill>
                  <a:srgbClr val="009900"/>
                </a:solidFill>
              </a:rPr>
              <a:t>/</a:t>
            </a:r>
          </a:p>
          <a:p>
            <a:pPr>
              <a:spcBef>
                <a:spcPct val="10000"/>
              </a:spcBef>
              <a:defRPr/>
            </a:pPr>
            <a:r>
              <a:rPr lang="en-US" altLang="zh-CN" dirty="0"/>
              <a:t>} </a:t>
            </a:r>
          </a:p>
          <a:p>
            <a:pPr>
              <a:spcBef>
                <a:spcPct val="10000"/>
              </a:spcBef>
              <a:defRPr/>
            </a:pPr>
            <a:r>
              <a:rPr lang="en-US" altLang="zh-CN" dirty="0"/>
              <a:t>Swap( &amp;A[ i ], &amp;A[ Right - 1 ] ); </a:t>
            </a:r>
            <a:r>
              <a:rPr lang="en-US" altLang="zh-CN" dirty="0">
                <a:solidFill>
                  <a:srgbClr val="009900"/>
                </a:solidFill>
              </a:rPr>
              <a:t>/* </a:t>
            </a:r>
            <a:r>
              <a:rPr lang="zh-CN" altLang="en-US" dirty="0">
                <a:solidFill>
                  <a:srgbClr val="009900"/>
                </a:solidFill>
              </a:rPr>
              <a:t>存储</a:t>
            </a:r>
            <a:r>
              <a:rPr lang="zh-CN" altLang="zh-CN" dirty="0">
                <a:solidFill>
                  <a:srgbClr val="009900"/>
                </a:solidFill>
              </a:rPr>
              <a:t>pivot</a:t>
            </a:r>
            <a:r>
              <a:rPr lang="en-US" altLang="zh-CN" dirty="0">
                <a:solidFill>
                  <a:srgbClr val="009900"/>
                </a:solidFill>
              </a:rPr>
              <a:t>*/</a:t>
            </a:r>
            <a:r>
              <a:rPr lang="en-US" altLang="zh-CN" dirty="0"/>
              <a:t> </a:t>
            </a:r>
          </a:p>
          <a:p>
            <a:pPr>
              <a:spcBef>
                <a:spcPct val="10000"/>
              </a:spcBef>
              <a:defRPr/>
            </a:pPr>
            <a:r>
              <a:rPr lang="en-US" altLang="zh-CN" dirty="0" err="1"/>
              <a:t>Qsort</a:t>
            </a:r>
            <a:r>
              <a:rPr lang="en-US" altLang="zh-CN" dirty="0"/>
              <a:t>( A, Left, i - 1 ); </a:t>
            </a:r>
            <a:r>
              <a:rPr lang="en-US" altLang="zh-CN" dirty="0">
                <a:solidFill>
                  <a:srgbClr val="009900"/>
                </a:solidFill>
              </a:rPr>
              <a:t>/* </a:t>
            </a:r>
            <a:r>
              <a:rPr lang="zh-CN" altLang="en-US" dirty="0">
                <a:solidFill>
                  <a:srgbClr val="009900"/>
                </a:solidFill>
              </a:rPr>
              <a:t>递归的对左边进行快速排序 *</a:t>
            </a:r>
            <a:r>
              <a:rPr lang="en-US" altLang="zh-CN" dirty="0">
                <a:solidFill>
                  <a:srgbClr val="009900"/>
                </a:solidFill>
              </a:rPr>
              <a:t>/</a:t>
            </a:r>
          </a:p>
          <a:p>
            <a:pPr>
              <a:spcBef>
                <a:spcPct val="10000"/>
              </a:spcBef>
              <a:defRPr/>
            </a:pPr>
            <a:r>
              <a:rPr lang="en-US" altLang="zh-CN" dirty="0" err="1"/>
              <a:t>Qsort</a:t>
            </a:r>
            <a:r>
              <a:rPr lang="en-US" altLang="zh-CN" dirty="0"/>
              <a:t>( A, i + 1, Right ); </a:t>
            </a:r>
            <a:r>
              <a:rPr lang="en-US" altLang="zh-CN" dirty="0">
                <a:solidFill>
                  <a:srgbClr val="009900"/>
                </a:solidFill>
              </a:rPr>
              <a:t>/*</a:t>
            </a:r>
            <a:r>
              <a:rPr lang="zh-CN" altLang="en-US" dirty="0">
                <a:solidFill>
                  <a:srgbClr val="009900"/>
                </a:solidFill>
              </a:rPr>
              <a:t>递归对右边进行快速排序 *</a:t>
            </a:r>
            <a:r>
              <a:rPr lang="en-US" altLang="zh-CN" dirty="0">
                <a:solidFill>
                  <a:srgbClr val="009900"/>
                </a:solidFill>
              </a:rPr>
              <a:t>/</a:t>
            </a:r>
            <a:endParaRPr lang="en-US" altLang="zh-CN" dirty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70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1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17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17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17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170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 animBg="1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F50A6F-B433-4892-B194-DCE0943331E7}" type="slidenum">
              <a:rPr lang="en-US" altLang="zh-CN"/>
              <a:pPr>
                <a:defRPr/>
              </a:pPr>
              <a:t>77</a:t>
            </a:fld>
            <a:endParaRPr lang="en-US" altLang="zh-CN"/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 </a:t>
            </a:r>
            <a:r>
              <a:rPr lang="zh-CN" altLang="en-US" dirty="0" smtClean="0"/>
              <a:t>改进的快速排序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642350" cy="547211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对于三平均分区法还可以进一步扩展</a:t>
            </a:r>
          </a:p>
          <a:p>
            <a:pPr lvl="1" eaLnBrk="1" hangingPunct="1"/>
            <a:r>
              <a:rPr lang="en-US" altLang="zh-CN" dirty="0" smtClean="0"/>
              <a:t>median-of-(2t+1)</a:t>
            </a:r>
            <a:r>
              <a:rPr lang="zh-CN" altLang="en-US" dirty="0" smtClean="0"/>
              <a:t>：在选取中轴值时，可以从由左中右三个中选取扩大到五个元素中或者更多元素（</a:t>
            </a:r>
            <a:r>
              <a:rPr lang="en-US" altLang="zh-CN" dirty="0" smtClean="0"/>
              <a:t>2t+1</a:t>
            </a:r>
            <a:r>
              <a:rPr lang="zh-CN" altLang="en-US" dirty="0" smtClean="0"/>
              <a:t>）中选取。</a:t>
            </a:r>
          </a:p>
          <a:p>
            <a:pPr eaLnBrk="1" hangingPunct="1"/>
            <a:r>
              <a:rPr lang="zh-CN" altLang="en-US" dirty="0" smtClean="0"/>
              <a:t>改进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：当序列中有许多相同元素时，某些分区的所有元素值可能都相等 </a:t>
            </a:r>
          </a:p>
          <a:p>
            <a:pPr lvl="1" eaLnBrk="1" hangingPunct="1"/>
            <a:r>
              <a:rPr lang="zh-CN" altLang="en-US" dirty="0" smtClean="0"/>
              <a:t>划分三个区间</a:t>
            </a:r>
          </a:p>
          <a:p>
            <a:pPr lvl="1" eaLnBrk="1" hangingPunct="1"/>
            <a:r>
              <a:rPr lang="zh-CN" altLang="en-US" dirty="0" smtClean="0"/>
              <a:t>一块是小于中轴值的所有元素；</a:t>
            </a:r>
          </a:p>
          <a:p>
            <a:pPr lvl="1" eaLnBrk="1" hangingPunct="1"/>
            <a:r>
              <a:rPr lang="zh-CN" altLang="en-US" dirty="0" smtClean="0"/>
              <a:t>一块是等于中轴值的所有元素；</a:t>
            </a:r>
          </a:p>
          <a:p>
            <a:pPr lvl="1" eaLnBrk="1" hangingPunct="1"/>
            <a:r>
              <a:rPr lang="zh-CN" altLang="en-US" dirty="0" smtClean="0"/>
              <a:t>另一块是大于中轴值的所有元素 </a:t>
            </a:r>
          </a:p>
          <a:p>
            <a:pPr eaLnBrk="1" hangingPunct="1"/>
            <a:r>
              <a:rPr lang="en-US" altLang="zh-CN" dirty="0" smtClean="0"/>
              <a:t>……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F08036-884F-4951-9E0D-BD47B5E4DEE5}" type="slidenum">
              <a:rPr lang="en-US" altLang="zh-CN"/>
              <a:pPr>
                <a:defRPr/>
              </a:pPr>
              <a:t>78</a:t>
            </a:fld>
            <a:endParaRPr lang="en-US" altLang="zh-CN"/>
          </a:p>
        </p:txBody>
      </p:sp>
      <p:sp>
        <p:nvSpPr>
          <p:cNvPr id="2181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10.3.2 </a:t>
            </a:r>
            <a:r>
              <a:rPr lang="zh-CN" altLang="en-US" smtClean="0"/>
              <a:t>快速排序分析</a:t>
            </a:r>
          </a:p>
        </p:txBody>
      </p:sp>
      <p:sp>
        <p:nvSpPr>
          <p:cNvPr id="7066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FF0000"/>
                </a:solidFill>
              </a:rPr>
              <a:t>快速排序的基本思想是基于分治策略的。</a:t>
            </a:r>
            <a:r>
              <a:rPr lang="zh-CN" altLang="en-US" smtClean="0"/>
              <a:t>对于输入的子序列</a:t>
            </a:r>
            <a:r>
              <a:rPr lang="en-US" altLang="zh-CN" smtClean="0"/>
              <a:t>L[p..r]</a:t>
            </a:r>
            <a:r>
              <a:rPr lang="zh-CN" altLang="en-US" smtClean="0"/>
              <a:t>，如果规模足够小则直接进行排序（比如用前述的冒泡、选择、插入排序均可），否则分三步处理：</a:t>
            </a:r>
          </a:p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1</a:t>
            </a:r>
            <a:r>
              <a:rPr lang="zh-CN" altLang="en-US" smtClean="0">
                <a:solidFill>
                  <a:srgbClr val="FF0000"/>
                </a:solidFill>
              </a:rPr>
              <a:t>、分解</a:t>
            </a:r>
            <a:r>
              <a:rPr lang="en-US" altLang="zh-CN" smtClean="0">
                <a:solidFill>
                  <a:srgbClr val="FF0000"/>
                </a:solidFill>
              </a:rPr>
              <a:t>(Divide)</a:t>
            </a:r>
            <a:r>
              <a:rPr lang="zh-CN" altLang="en-US" smtClean="0">
                <a:solidFill>
                  <a:srgbClr val="FF0000"/>
                </a:solidFill>
              </a:rPr>
              <a:t>：</a:t>
            </a:r>
            <a:r>
              <a:rPr lang="zh-CN" altLang="en-US" smtClean="0"/>
              <a:t>将待排序列</a:t>
            </a:r>
            <a:r>
              <a:rPr lang="en-US" altLang="zh-CN" smtClean="0"/>
              <a:t>L[p..r]</a:t>
            </a:r>
            <a:r>
              <a:rPr lang="zh-CN" altLang="en-US" smtClean="0"/>
              <a:t>划分为两个非空子序列</a:t>
            </a:r>
            <a:r>
              <a:rPr lang="en-US" altLang="zh-CN" smtClean="0"/>
              <a:t>L[p..q]</a:t>
            </a:r>
            <a:r>
              <a:rPr lang="zh-CN" altLang="en-US" smtClean="0"/>
              <a:t>和</a:t>
            </a:r>
            <a:r>
              <a:rPr lang="en-US" altLang="zh-CN" smtClean="0"/>
              <a:t>L[q+1..r]</a:t>
            </a:r>
            <a:r>
              <a:rPr lang="zh-CN" altLang="en-US" smtClean="0"/>
              <a:t>，使前面任一元素的值不大于后面元素的值。</a:t>
            </a:r>
          </a:p>
          <a:p>
            <a:pPr eaLnBrk="1" hangingPunct="1"/>
            <a:r>
              <a:rPr lang="zh-CN" altLang="en-US" smtClean="0"/>
              <a:t>途径实现：在序列</a:t>
            </a:r>
            <a:r>
              <a:rPr lang="en-US" altLang="zh-CN" smtClean="0"/>
              <a:t>L[p..r]</a:t>
            </a:r>
            <a:r>
              <a:rPr lang="zh-CN" altLang="en-US" smtClean="0"/>
              <a:t>中选择数据元素</a:t>
            </a:r>
            <a:r>
              <a:rPr lang="en-US" altLang="zh-CN" smtClean="0"/>
              <a:t>L[q]</a:t>
            </a:r>
            <a:r>
              <a:rPr lang="zh-CN" altLang="en-US" smtClean="0"/>
              <a:t>，经比较和移动后，</a:t>
            </a:r>
            <a:r>
              <a:rPr lang="en-US" altLang="zh-CN" smtClean="0"/>
              <a:t>L[q]</a:t>
            </a:r>
            <a:r>
              <a:rPr lang="zh-CN" altLang="en-US" smtClean="0"/>
              <a:t>将处于</a:t>
            </a:r>
            <a:r>
              <a:rPr lang="en-US" altLang="zh-CN" smtClean="0"/>
              <a:t>L[p..r]</a:t>
            </a:r>
            <a:r>
              <a:rPr lang="zh-CN" altLang="en-US" smtClean="0"/>
              <a:t>中间的适当位置，使得数据元素</a:t>
            </a:r>
            <a:r>
              <a:rPr lang="en-US" altLang="zh-CN" smtClean="0"/>
              <a:t>L[q]</a:t>
            </a:r>
            <a:r>
              <a:rPr lang="zh-CN" altLang="en-US" smtClean="0"/>
              <a:t>的值小于</a:t>
            </a:r>
            <a:r>
              <a:rPr lang="en-US" altLang="zh-CN" smtClean="0"/>
              <a:t>L[q+1..r]</a:t>
            </a:r>
            <a:r>
              <a:rPr lang="zh-CN" altLang="en-US" smtClean="0"/>
              <a:t>中任一元素的值。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962B3E-E8FA-4DEC-93FE-000EB69ED800}" type="slidenum">
              <a:rPr lang="en-US" altLang="zh-CN"/>
              <a:pPr>
                <a:defRPr/>
              </a:pPr>
              <a:t>79</a:t>
            </a:fld>
            <a:endParaRPr lang="en-US" altLang="zh-CN"/>
          </a:p>
        </p:txBody>
      </p:sp>
      <p:sp>
        <p:nvSpPr>
          <p:cNvPr id="2191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7168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2</a:t>
            </a:r>
            <a:r>
              <a:rPr lang="zh-CN" altLang="en-US" smtClean="0">
                <a:solidFill>
                  <a:srgbClr val="FF0000"/>
                </a:solidFill>
              </a:rPr>
              <a:t>、递归求解</a:t>
            </a:r>
            <a:r>
              <a:rPr lang="en-US" altLang="zh-CN" smtClean="0">
                <a:solidFill>
                  <a:srgbClr val="FF0000"/>
                </a:solidFill>
              </a:rPr>
              <a:t>(Conquer)</a:t>
            </a:r>
            <a:r>
              <a:rPr lang="zh-CN" altLang="en-US" smtClean="0"/>
              <a:t>：通过递归调用快速排序算法，分别对</a:t>
            </a:r>
            <a:r>
              <a:rPr lang="en-US" altLang="zh-CN" smtClean="0"/>
              <a:t>L[p..q]</a:t>
            </a:r>
            <a:r>
              <a:rPr lang="zh-CN" altLang="en-US" smtClean="0"/>
              <a:t>和</a:t>
            </a:r>
            <a:r>
              <a:rPr lang="en-US" altLang="zh-CN" smtClean="0"/>
              <a:t>L[q+1..r]</a:t>
            </a:r>
            <a:r>
              <a:rPr lang="zh-CN" altLang="en-US" smtClean="0"/>
              <a:t>进行排序。 </a:t>
            </a:r>
          </a:p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3</a:t>
            </a:r>
            <a:r>
              <a:rPr lang="zh-CN" altLang="en-US" smtClean="0">
                <a:solidFill>
                  <a:srgbClr val="FF0000"/>
                </a:solidFill>
              </a:rPr>
              <a:t>、合并</a:t>
            </a:r>
            <a:r>
              <a:rPr lang="en-US" altLang="zh-CN" smtClean="0">
                <a:solidFill>
                  <a:srgbClr val="FF0000"/>
                </a:solidFill>
              </a:rPr>
              <a:t>(Merge)</a:t>
            </a:r>
            <a:r>
              <a:rPr lang="zh-CN" altLang="en-US" smtClean="0"/>
              <a:t>：由于对分解出的两个子序列的排序是就地进行的，所以在</a:t>
            </a:r>
            <a:r>
              <a:rPr lang="en-US" altLang="zh-CN" smtClean="0"/>
              <a:t>L[p..q]</a:t>
            </a:r>
            <a:r>
              <a:rPr lang="zh-CN" altLang="en-US" smtClean="0"/>
              <a:t>和</a:t>
            </a:r>
            <a:r>
              <a:rPr lang="en-US" altLang="zh-CN" smtClean="0"/>
              <a:t>L[q+1..r]</a:t>
            </a:r>
            <a:r>
              <a:rPr lang="zh-CN" altLang="en-US" smtClean="0"/>
              <a:t>都排好序后不需要执行任何计算</a:t>
            </a:r>
            <a:r>
              <a:rPr lang="en-US" altLang="zh-CN" smtClean="0"/>
              <a:t>L[p..r]</a:t>
            </a:r>
            <a:r>
              <a:rPr lang="zh-CN" altLang="en-US" smtClean="0"/>
              <a:t>就已排好序，即自然合并。 </a:t>
            </a:r>
          </a:p>
          <a:p>
            <a:pPr eaLnBrk="1" hangingPunct="1"/>
            <a:r>
              <a:rPr lang="zh-CN" altLang="en-US" smtClean="0"/>
              <a:t>这个解决流程是符合分治法的基本步骤的。因此，快速排序法是分治法的经典应用实例之一。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B5E7F-1E70-480D-8B0C-295DD3CC6129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数据结构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待排记录的数据类型定义如下</a:t>
            </a:r>
            <a:r>
              <a:rPr lang="en-US" altLang="zh-CN" smtClean="0"/>
              <a:t>:</a:t>
            </a:r>
          </a:p>
          <a:p>
            <a:pPr eaLnBrk="1" hangingPunct="1"/>
            <a:endParaRPr lang="en-US" altLang="zh-CN" smtClean="0"/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539750" y="1700213"/>
            <a:ext cx="7627938" cy="9556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#define MAXSIZE  1000 // </a:t>
            </a:r>
            <a:r>
              <a:rPr lang="zh-CN" altLang="en-US"/>
              <a:t>待排顺序表最大长度</a:t>
            </a:r>
          </a:p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typedef  int  KeyType;  // </a:t>
            </a:r>
            <a:r>
              <a:rPr lang="zh-CN" altLang="en-US">
                <a:solidFill>
                  <a:srgbClr val="FF0000"/>
                </a:solidFill>
              </a:rPr>
              <a:t>关键字类型为整数类型</a:t>
            </a: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539750" y="2749550"/>
            <a:ext cx="7608888" cy="18097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typedef  struct {</a:t>
            </a:r>
            <a:r>
              <a:rPr lang="en-US" altLang="zh-CN">
                <a:solidFill>
                  <a:srgbClr val="990000"/>
                </a:solidFill>
              </a:rPr>
              <a:t>// </a:t>
            </a:r>
            <a:r>
              <a:rPr lang="zh-CN" altLang="en-US">
                <a:solidFill>
                  <a:srgbClr val="990000"/>
                </a:solidFill>
              </a:rPr>
              <a:t>记录类型</a:t>
            </a:r>
          </a:p>
          <a:p>
            <a:pPr eaLnBrk="1" hangingPunct="1"/>
            <a:r>
              <a:rPr lang="zh-CN" altLang="en-US"/>
              <a:t>   </a:t>
            </a:r>
            <a:r>
              <a:rPr lang="en-US" altLang="zh-CN">
                <a:solidFill>
                  <a:srgbClr val="FF0000"/>
                </a:solidFill>
              </a:rPr>
              <a:t>KeyType   key;             // </a:t>
            </a:r>
            <a:r>
              <a:rPr lang="zh-CN" altLang="en-US">
                <a:solidFill>
                  <a:srgbClr val="FF0000"/>
                </a:solidFill>
              </a:rPr>
              <a:t>关键字项</a:t>
            </a:r>
          </a:p>
          <a:p>
            <a:pPr eaLnBrk="1" hangingPunct="1"/>
            <a:r>
              <a:rPr lang="zh-CN" altLang="en-US"/>
              <a:t>   </a:t>
            </a:r>
            <a:r>
              <a:rPr lang="en-US" altLang="zh-CN"/>
              <a:t>InfoType  otherinfo;  // </a:t>
            </a:r>
            <a:r>
              <a:rPr lang="zh-CN" altLang="en-US"/>
              <a:t>其它数据项</a:t>
            </a:r>
          </a:p>
          <a:p>
            <a:pPr eaLnBrk="1" hangingPunct="1"/>
            <a:r>
              <a:rPr lang="en-US" altLang="zh-CN"/>
              <a:t>} </a:t>
            </a:r>
            <a:r>
              <a:rPr lang="en-US" altLang="zh-CN">
                <a:solidFill>
                  <a:srgbClr val="990000"/>
                </a:solidFill>
              </a:rPr>
              <a:t>RcdType</a:t>
            </a:r>
            <a:r>
              <a:rPr lang="en-US" altLang="zh-CN"/>
              <a:t>;                     </a:t>
            </a:r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539750" y="4652963"/>
            <a:ext cx="7632700" cy="18097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typedef  struct {</a:t>
            </a:r>
            <a:r>
              <a:rPr lang="en-US" altLang="zh-CN">
                <a:solidFill>
                  <a:srgbClr val="990000"/>
                </a:solidFill>
              </a:rPr>
              <a:t>// </a:t>
            </a:r>
            <a:r>
              <a:rPr lang="zh-CN" altLang="en-US">
                <a:solidFill>
                  <a:srgbClr val="990000"/>
                </a:solidFill>
              </a:rPr>
              <a:t>顺序表类型</a:t>
            </a:r>
          </a:p>
          <a:p>
            <a:pPr eaLnBrk="1" hangingPunct="1"/>
            <a:r>
              <a:rPr lang="zh-CN" altLang="en-US"/>
              <a:t>    </a:t>
            </a:r>
            <a:r>
              <a:rPr lang="en-US" altLang="zh-CN"/>
              <a:t>RcdType    r[MAXSIZE+1]; // </a:t>
            </a:r>
            <a:r>
              <a:rPr lang="en-US" altLang="zh-CN">
                <a:solidFill>
                  <a:srgbClr val="990000"/>
                </a:solidFill>
              </a:rPr>
              <a:t>r[0]</a:t>
            </a:r>
            <a:r>
              <a:rPr lang="zh-CN" altLang="en-US">
                <a:solidFill>
                  <a:srgbClr val="990000"/>
                </a:solidFill>
              </a:rPr>
              <a:t>闲置</a:t>
            </a:r>
          </a:p>
          <a:p>
            <a:pPr eaLnBrk="1" hangingPunct="1"/>
            <a:r>
              <a:rPr lang="zh-CN" altLang="en-US"/>
              <a:t>    </a:t>
            </a:r>
            <a:r>
              <a:rPr lang="en-US" altLang="zh-CN"/>
              <a:t>int               length;            // </a:t>
            </a:r>
            <a:r>
              <a:rPr lang="zh-CN" altLang="en-US"/>
              <a:t>顺序表长度</a:t>
            </a:r>
          </a:p>
          <a:p>
            <a:pPr eaLnBrk="1" hangingPunct="1"/>
            <a:r>
              <a:rPr lang="en-US" altLang="zh-CN"/>
              <a:t>} SqList;                                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5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0" grpId="0" animBg="1" autoUpdateAnimBg="0"/>
      <p:bldP spid="157701" grpId="0" animBg="1" autoUpdateAnimBg="0"/>
      <p:bldP spid="157702" grpId="0" animBg="1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345B3A-F673-4E99-B42D-F8946E259A4D}" type="slidenum">
              <a:rPr lang="en-US" altLang="zh-CN"/>
              <a:pPr>
                <a:defRPr/>
              </a:pPr>
              <a:t>80</a:t>
            </a:fld>
            <a:endParaRPr lang="en-US" altLang="zh-CN"/>
          </a:p>
        </p:txBody>
      </p:sp>
      <p:sp>
        <p:nvSpPr>
          <p:cNvPr id="2232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10.5 </a:t>
            </a:r>
            <a:r>
              <a:rPr lang="zh-CN" altLang="en-US" dirty="0" smtClean="0"/>
              <a:t>归并排序</a:t>
            </a:r>
            <a:r>
              <a:rPr lang="en-US" altLang="zh-CN" dirty="0"/>
              <a:t>(Merging Sort)</a:t>
            </a:r>
            <a:endParaRPr lang="zh-CN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708" name="Rectangle 5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归并：</a:t>
                </a:r>
              </a:p>
              <a:p>
                <a:pPr lvl="1" eaLnBrk="1" hangingPunct="1"/>
                <a:r>
                  <a:rPr lang="zh-CN" altLang="en-US" dirty="0" smtClean="0"/>
                  <a:t>将两个或两个以上有序表组合成一个新的有序表。</a:t>
                </a:r>
              </a:p>
              <a:p>
                <a:pPr eaLnBrk="1" hangingPunct="1"/>
                <a:r>
                  <a:rPr lang="zh-CN" altLang="en-US" dirty="0" smtClean="0"/>
                  <a:t>  </a:t>
                </a:r>
                <a:r>
                  <a:rPr lang="en-US" altLang="zh-CN" dirty="0" smtClean="0"/>
                  <a:t>2-</a:t>
                </a:r>
                <a:r>
                  <a:rPr lang="zh-CN" altLang="en-US" dirty="0" smtClean="0"/>
                  <a:t>路归并排序：</a:t>
                </a:r>
              </a:p>
              <a:p>
                <a:pPr lvl="1" eaLnBrk="1" hangingPunct="1"/>
                <a:r>
                  <a:rPr lang="zh-CN" altLang="en-US" dirty="0" smtClean="0"/>
                  <a:t>设初始序列含有</a:t>
                </a:r>
                <a:r>
                  <a:rPr lang="en-US" altLang="zh-CN" dirty="0" smtClean="0"/>
                  <a:t>n</a:t>
                </a:r>
                <a:r>
                  <a:rPr lang="zh-CN" altLang="zh-CN" dirty="0" smtClean="0"/>
                  <a:t>个记录，则可看成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 </a:t>
                </a:r>
                <a:r>
                  <a:rPr lang="zh-CN" altLang="zh-CN" dirty="0" smtClean="0"/>
                  <a:t>个有序的子序列，每个子序列长度为1</a:t>
                </a:r>
                <a:r>
                  <a:rPr lang="zh-CN" altLang="en-US" dirty="0" smtClean="0"/>
                  <a:t>。</a:t>
                </a:r>
              </a:p>
              <a:p>
                <a:pPr lvl="1" eaLnBrk="1" hangingPunct="1"/>
                <a:r>
                  <a:rPr lang="zh-CN" altLang="zh-CN" dirty="0" smtClean="0"/>
                  <a:t>两两合并，得到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zh-CN" dirty="0" smtClean="0">
                    <a:sym typeface="Symbol" pitchFamily="18" charset="2"/>
                  </a:rPr>
                  <a:t>个长度为</a:t>
                </a:r>
                <a:r>
                  <a:rPr lang="zh-CN" altLang="en-US" dirty="0" smtClean="0">
                    <a:sym typeface="Symbol" pitchFamily="18" charset="2"/>
                  </a:rPr>
                  <a:t> </a:t>
                </a:r>
                <a:r>
                  <a:rPr lang="zh-CN" altLang="zh-CN" dirty="0" smtClean="0">
                    <a:sym typeface="Symbol" pitchFamily="18" charset="2"/>
                  </a:rPr>
                  <a:t>2</a:t>
                </a:r>
                <a:r>
                  <a:rPr lang="en-US" altLang="zh-CN" dirty="0" smtClean="0">
                    <a:sym typeface="Symbol" pitchFamily="18" charset="2"/>
                  </a:rPr>
                  <a:t> </a:t>
                </a:r>
                <a:r>
                  <a:rPr lang="zh-CN" altLang="zh-CN" dirty="0" smtClean="0">
                    <a:sym typeface="Symbol" pitchFamily="18" charset="2"/>
                  </a:rPr>
                  <a:t>或1的有序子序列</a:t>
                </a:r>
                <a:r>
                  <a:rPr lang="zh-CN" altLang="en-US" dirty="0" smtClean="0">
                    <a:sym typeface="Symbol" pitchFamily="18" charset="2"/>
                  </a:rPr>
                  <a:t>。</a:t>
                </a:r>
              </a:p>
              <a:p>
                <a:pPr lvl="1" eaLnBrk="1" hangingPunct="1"/>
                <a:r>
                  <a:rPr lang="zh-CN" altLang="zh-CN" dirty="0" smtClean="0">
                    <a:sym typeface="Symbol" pitchFamily="18" charset="2"/>
                  </a:rPr>
                  <a:t>再两两合并，……如此重复，直至得到一个长度为</a:t>
                </a:r>
                <a:r>
                  <a:rPr lang="zh-CN" altLang="en-US" dirty="0" smtClean="0">
                    <a:sym typeface="Symbol" pitchFamily="18" charset="2"/>
                  </a:rPr>
                  <a:t> </a:t>
                </a:r>
                <a:r>
                  <a:rPr lang="en-US" altLang="zh-CN" dirty="0" smtClean="0">
                    <a:sym typeface="Symbol" pitchFamily="18" charset="2"/>
                  </a:rPr>
                  <a:t>n </a:t>
                </a:r>
                <a:r>
                  <a:rPr lang="zh-CN" altLang="zh-CN" dirty="0" smtClean="0">
                    <a:sym typeface="Symbol" pitchFamily="18" charset="2"/>
                  </a:rPr>
                  <a:t>的有序序列为止</a:t>
                </a:r>
                <a:r>
                  <a:rPr lang="zh-CN" altLang="en-US" dirty="0" smtClean="0">
                    <a:sym typeface="Symbol" pitchFamily="18" charset="2"/>
                  </a:rPr>
                  <a:t>。</a:t>
                </a:r>
                <a:endParaRPr lang="zh-CN" altLang="en-US" dirty="0" smtClean="0"/>
              </a:p>
            </p:txBody>
          </p:sp>
        </mc:Choice>
        <mc:Fallback xmlns="">
          <p:sp>
            <p:nvSpPr>
              <p:cNvPr id="72708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199" t="-1528" r="-5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FC7FA-6C38-4E3F-8CB1-6C66910E63E0}" type="slidenum">
              <a:rPr lang="en-US" altLang="zh-CN"/>
              <a:pPr>
                <a:defRPr/>
              </a:pPr>
              <a:t>81</a:t>
            </a:fld>
            <a:endParaRPr lang="en-US" altLang="zh-CN"/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10.5 </a:t>
            </a:r>
            <a:r>
              <a:rPr lang="zh-CN" altLang="en-US" dirty="0" smtClean="0"/>
              <a:t>归并排序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393700" y="1271588"/>
            <a:ext cx="80168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200">
                <a:ea typeface="宋体" pitchFamily="2" charset="-122"/>
              </a:rPr>
              <a:t>例</a:t>
            </a:r>
          </a:p>
        </p:txBody>
      </p:sp>
      <p:sp>
        <p:nvSpPr>
          <p:cNvPr id="224261" name="Text Box 5"/>
          <p:cNvSpPr txBox="1">
            <a:spLocks noChangeArrowheads="1"/>
          </p:cNvSpPr>
          <p:nvPr/>
        </p:nvSpPr>
        <p:spPr bwMode="auto">
          <a:xfrm>
            <a:off x="806450" y="2398713"/>
            <a:ext cx="7254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dirty="0"/>
              <a:t>初始关键字：</a:t>
            </a:r>
            <a:r>
              <a:rPr lang="zh-CN" altLang="en-US" sz="2400" dirty="0">
                <a:ea typeface="宋体" pitchFamily="2" charset="-122"/>
              </a:rPr>
              <a:t>    </a:t>
            </a:r>
            <a:r>
              <a:rPr lang="en-US" altLang="zh-CN" sz="2400" dirty="0">
                <a:ea typeface="宋体" pitchFamily="2" charset="-122"/>
              </a:rPr>
              <a:t>[</a:t>
            </a:r>
            <a:r>
              <a:rPr lang="en-US" altLang="zh-CN" sz="2400" u="sng" dirty="0">
                <a:ea typeface="宋体" pitchFamily="2" charset="-122"/>
              </a:rPr>
              <a:t>49</a:t>
            </a:r>
            <a:r>
              <a:rPr lang="en-US" altLang="zh-CN" sz="2400" dirty="0">
                <a:ea typeface="宋体" pitchFamily="2" charset="-122"/>
              </a:rPr>
              <a:t>]   [</a:t>
            </a:r>
            <a:r>
              <a:rPr lang="en-US" altLang="zh-CN" sz="2400" u="sng" dirty="0">
                <a:ea typeface="宋体" pitchFamily="2" charset="-122"/>
              </a:rPr>
              <a:t>38</a:t>
            </a:r>
            <a:r>
              <a:rPr lang="en-US" altLang="zh-CN" sz="2400" dirty="0">
                <a:ea typeface="宋体" pitchFamily="2" charset="-122"/>
              </a:rPr>
              <a:t>]   [</a:t>
            </a:r>
            <a:r>
              <a:rPr lang="en-US" altLang="zh-CN" sz="2400" u="sng" dirty="0">
                <a:ea typeface="宋体" pitchFamily="2" charset="-122"/>
              </a:rPr>
              <a:t>65</a:t>
            </a:r>
            <a:r>
              <a:rPr lang="en-US" altLang="zh-CN" sz="2400" dirty="0">
                <a:ea typeface="宋体" pitchFamily="2" charset="-122"/>
              </a:rPr>
              <a:t>]   [</a:t>
            </a:r>
            <a:r>
              <a:rPr lang="en-US" altLang="zh-CN" sz="2400" u="sng" dirty="0">
                <a:ea typeface="宋体" pitchFamily="2" charset="-122"/>
              </a:rPr>
              <a:t>97</a:t>
            </a:r>
            <a:r>
              <a:rPr lang="en-US" altLang="zh-CN" sz="2400" dirty="0">
                <a:ea typeface="宋体" pitchFamily="2" charset="-122"/>
              </a:rPr>
              <a:t>]   [</a:t>
            </a:r>
            <a:r>
              <a:rPr lang="en-US" altLang="zh-CN" sz="2400" u="sng" dirty="0">
                <a:ea typeface="宋体" pitchFamily="2" charset="-122"/>
              </a:rPr>
              <a:t>76</a:t>
            </a:r>
            <a:r>
              <a:rPr lang="en-US" altLang="zh-CN" sz="2400" dirty="0">
                <a:ea typeface="宋体" pitchFamily="2" charset="-122"/>
              </a:rPr>
              <a:t>]   [</a:t>
            </a:r>
            <a:r>
              <a:rPr lang="en-US" altLang="zh-CN" sz="2400" u="sng" dirty="0">
                <a:ea typeface="宋体" pitchFamily="2" charset="-122"/>
              </a:rPr>
              <a:t>13</a:t>
            </a:r>
            <a:r>
              <a:rPr lang="en-US" altLang="zh-CN" sz="2400" dirty="0">
                <a:ea typeface="宋体" pitchFamily="2" charset="-122"/>
              </a:rPr>
              <a:t>]   [</a:t>
            </a:r>
            <a:r>
              <a:rPr lang="en-US" altLang="zh-CN" sz="2400" u="sng" dirty="0">
                <a:ea typeface="宋体" pitchFamily="2" charset="-122"/>
              </a:rPr>
              <a:t>27</a:t>
            </a:r>
            <a:r>
              <a:rPr lang="en-US" altLang="zh-CN" sz="2400" dirty="0">
                <a:ea typeface="宋体" pitchFamily="2" charset="-122"/>
              </a:rPr>
              <a:t>]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402013" y="2801938"/>
            <a:ext cx="3654425" cy="254000"/>
            <a:chOff x="2340" y="1582"/>
            <a:chExt cx="2302" cy="160"/>
          </a:xfrm>
        </p:grpSpPr>
        <p:grpSp>
          <p:nvGrpSpPr>
            <p:cNvPr id="73751" name="Group 7"/>
            <p:cNvGrpSpPr>
              <a:grpSpLocks/>
            </p:cNvGrpSpPr>
            <p:nvPr/>
          </p:nvGrpSpPr>
          <p:grpSpPr bwMode="auto">
            <a:xfrm>
              <a:off x="2340" y="1582"/>
              <a:ext cx="440" cy="138"/>
              <a:chOff x="2466" y="763"/>
              <a:chExt cx="409" cy="115"/>
            </a:xfrm>
          </p:grpSpPr>
          <p:sp>
            <p:nvSpPr>
              <p:cNvPr id="73760" name="Line 8"/>
              <p:cNvSpPr>
                <a:spLocks noChangeShapeType="1"/>
              </p:cNvSpPr>
              <p:nvPr/>
            </p:nvSpPr>
            <p:spPr bwMode="auto">
              <a:xfrm>
                <a:off x="2467" y="767"/>
                <a:ext cx="1" cy="1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61" name="Line 9"/>
              <p:cNvSpPr>
                <a:spLocks noChangeShapeType="1"/>
              </p:cNvSpPr>
              <p:nvPr/>
            </p:nvSpPr>
            <p:spPr bwMode="auto">
              <a:xfrm>
                <a:off x="2466" y="878"/>
                <a:ext cx="3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62" name="Line 10"/>
              <p:cNvSpPr>
                <a:spLocks noChangeShapeType="1"/>
              </p:cNvSpPr>
              <p:nvPr/>
            </p:nvSpPr>
            <p:spPr bwMode="auto">
              <a:xfrm>
                <a:off x="2874" y="763"/>
                <a:ext cx="1" cy="1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3752" name="Group 11"/>
            <p:cNvGrpSpPr>
              <a:grpSpLocks/>
            </p:cNvGrpSpPr>
            <p:nvPr/>
          </p:nvGrpSpPr>
          <p:grpSpPr bwMode="auto">
            <a:xfrm>
              <a:off x="3256" y="1604"/>
              <a:ext cx="440" cy="138"/>
              <a:chOff x="2466" y="763"/>
              <a:chExt cx="409" cy="115"/>
            </a:xfrm>
          </p:grpSpPr>
          <p:sp>
            <p:nvSpPr>
              <p:cNvPr id="73757" name="Line 12"/>
              <p:cNvSpPr>
                <a:spLocks noChangeShapeType="1"/>
              </p:cNvSpPr>
              <p:nvPr/>
            </p:nvSpPr>
            <p:spPr bwMode="auto">
              <a:xfrm>
                <a:off x="2467" y="767"/>
                <a:ext cx="1" cy="1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58" name="Line 13"/>
              <p:cNvSpPr>
                <a:spLocks noChangeShapeType="1"/>
              </p:cNvSpPr>
              <p:nvPr/>
            </p:nvSpPr>
            <p:spPr bwMode="auto">
              <a:xfrm>
                <a:off x="2466" y="878"/>
                <a:ext cx="3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59" name="Line 14"/>
              <p:cNvSpPr>
                <a:spLocks noChangeShapeType="1"/>
              </p:cNvSpPr>
              <p:nvPr/>
            </p:nvSpPr>
            <p:spPr bwMode="auto">
              <a:xfrm>
                <a:off x="2874" y="763"/>
                <a:ext cx="1" cy="1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3753" name="Group 15"/>
            <p:cNvGrpSpPr>
              <a:grpSpLocks/>
            </p:cNvGrpSpPr>
            <p:nvPr/>
          </p:nvGrpSpPr>
          <p:grpSpPr bwMode="auto">
            <a:xfrm>
              <a:off x="4202" y="1604"/>
              <a:ext cx="440" cy="138"/>
              <a:chOff x="2466" y="763"/>
              <a:chExt cx="409" cy="115"/>
            </a:xfrm>
          </p:grpSpPr>
          <p:sp>
            <p:nvSpPr>
              <p:cNvPr id="73754" name="Line 16"/>
              <p:cNvSpPr>
                <a:spLocks noChangeShapeType="1"/>
              </p:cNvSpPr>
              <p:nvPr/>
            </p:nvSpPr>
            <p:spPr bwMode="auto">
              <a:xfrm>
                <a:off x="2467" y="767"/>
                <a:ext cx="1" cy="1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55" name="Line 17"/>
              <p:cNvSpPr>
                <a:spLocks noChangeShapeType="1"/>
              </p:cNvSpPr>
              <p:nvPr/>
            </p:nvSpPr>
            <p:spPr bwMode="auto">
              <a:xfrm>
                <a:off x="2466" y="878"/>
                <a:ext cx="3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56" name="Line 18"/>
              <p:cNvSpPr>
                <a:spLocks noChangeShapeType="1"/>
              </p:cNvSpPr>
              <p:nvPr/>
            </p:nvSpPr>
            <p:spPr bwMode="auto">
              <a:xfrm>
                <a:off x="2874" y="763"/>
                <a:ext cx="1" cy="1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24275" name="Text Box 19"/>
          <p:cNvSpPr txBox="1">
            <a:spLocks noChangeArrowheads="1"/>
          </p:cNvSpPr>
          <p:nvPr/>
        </p:nvSpPr>
        <p:spPr bwMode="auto">
          <a:xfrm>
            <a:off x="809625" y="3327400"/>
            <a:ext cx="7254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dirty="0"/>
              <a:t>一趟归并后：</a:t>
            </a:r>
            <a:r>
              <a:rPr lang="zh-CN" altLang="en-US" sz="2400" dirty="0">
                <a:ea typeface="宋体" pitchFamily="2" charset="-122"/>
              </a:rPr>
              <a:t>    </a:t>
            </a:r>
            <a:r>
              <a:rPr lang="en-US" altLang="zh-CN" sz="2400" dirty="0">
                <a:ea typeface="宋体" pitchFamily="2" charset="-122"/>
              </a:rPr>
              <a:t>[</a:t>
            </a:r>
            <a:r>
              <a:rPr lang="en-US" altLang="zh-CN" sz="2400" u="sng" dirty="0">
                <a:ea typeface="宋体" pitchFamily="2" charset="-122"/>
              </a:rPr>
              <a:t>38      49</a:t>
            </a:r>
            <a:r>
              <a:rPr lang="en-US" altLang="zh-CN" sz="2400" dirty="0">
                <a:ea typeface="宋体" pitchFamily="2" charset="-122"/>
              </a:rPr>
              <a:t>]   [</a:t>
            </a:r>
            <a:r>
              <a:rPr lang="en-US" altLang="zh-CN" sz="2400" u="sng" dirty="0">
                <a:ea typeface="宋体" pitchFamily="2" charset="-122"/>
              </a:rPr>
              <a:t>65     97</a:t>
            </a:r>
            <a:r>
              <a:rPr lang="en-US" altLang="zh-CN" sz="2400" dirty="0">
                <a:ea typeface="宋体" pitchFamily="2" charset="-122"/>
              </a:rPr>
              <a:t>]   [</a:t>
            </a:r>
            <a:r>
              <a:rPr lang="en-US" altLang="zh-CN" sz="2400" u="sng" dirty="0">
                <a:ea typeface="宋体" pitchFamily="2" charset="-122"/>
              </a:rPr>
              <a:t>13      76</a:t>
            </a:r>
            <a:r>
              <a:rPr lang="en-US" altLang="zh-CN" sz="2400" dirty="0">
                <a:ea typeface="宋体" pitchFamily="2" charset="-122"/>
              </a:rPr>
              <a:t>]   [</a:t>
            </a:r>
            <a:r>
              <a:rPr lang="en-US" altLang="zh-CN" sz="2400" u="sng" dirty="0">
                <a:ea typeface="宋体" pitchFamily="2" charset="-122"/>
              </a:rPr>
              <a:t>27</a:t>
            </a:r>
            <a:r>
              <a:rPr lang="en-US" altLang="zh-CN" sz="2400" dirty="0">
                <a:ea typeface="宋体" pitchFamily="2" charset="-122"/>
              </a:rPr>
              <a:t>]</a:t>
            </a:r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3860800" y="3763963"/>
            <a:ext cx="3890963" cy="169862"/>
            <a:chOff x="2629" y="2188"/>
            <a:chExt cx="2451" cy="107"/>
          </a:xfrm>
        </p:grpSpPr>
        <p:grpSp>
          <p:nvGrpSpPr>
            <p:cNvPr id="73743" name="Group 21"/>
            <p:cNvGrpSpPr>
              <a:grpSpLocks/>
            </p:cNvGrpSpPr>
            <p:nvPr/>
          </p:nvGrpSpPr>
          <p:grpSpPr bwMode="auto">
            <a:xfrm>
              <a:off x="2629" y="2188"/>
              <a:ext cx="778" cy="100"/>
              <a:chOff x="2656" y="1378"/>
              <a:chExt cx="778" cy="100"/>
            </a:xfrm>
          </p:grpSpPr>
          <p:sp>
            <p:nvSpPr>
              <p:cNvPr id="73748" name="Line 22"/>
              <p:cNvSpPr>
                <a:spLocks noChangeShapeType="1"/>
              </p:cNvSpPr>
              <p:nvPr/>
            </p:nvSpPr>
            <p:spPr bwMode="auto">
              <a:xfrm>
                <a:off x="2656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49" name="Line 23"/>
              <p:cNvSpPr>
                <a:spLocks noChangeShapeType="1"/>
              </p:cNvSpPr>
              <p:nvPr/>
            </p:nvSpPr>
            <p:spPr bwMode="auto">
              <a:xfrm>
                <a:off x="2656" y="1478"/>
                <a:ext cx="7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50" name="Line 24"/>
              <p:cNvSpPr>
                <a:spLocks noChangeShapeType="1"/>
              </p:cNvSpPr>
              <p:nvPr/>
            </p:nvSpPr>
            <p:spPr bwMode="auto">
              <a:xfrm flipV="1">
                <a:off x="3434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3744" name="Group 25"/>
            <p:cNvGrpSpPr>
              <a:grpSpLocks/>
            </p:cNvGrpSpPr>
            <p:nvPr/>
          </p:nvGrpSpPr>
          <p:grpSpPr bwMode="auto">
            <a:xfrm>
              <a:off x="4302" y="2195"/>
              <a:ext cx="778" cy="100"/>
              <a:chOff x="2656" y="1378"/>
              <a:chExt cx="778" cy="100"/>
            </a:xfrm>
          </p:grpSpPr>
          <p:sp>
            <p:nvSpPr>
              <p:cNvPr id="73745" name="Line 26"/>
              <p:cNvSpPr>
                <a:spLocks noChangeShapeType="1"/>
              </p:cNvSpPr>
              <p:nvPr/>
            </p:nvSpPr>
            <p:spPr bwMode="auto">
              <a:xfrm>
                <a:off x="2656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46" name="Line 27"/>
              <p:cNvSpPr>
                <a:spLocks noChangeShapeType="1"/>
              </p:cNvSpPr>
              <p:nvPr/>
            </p:nvSpPr>
            <p:spPr bwMode="auto">
              <a:xfrm>
                <a:off x="2656" y="1478"/>
                <a:ext cx="7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47" name="Line 28"/>
              <p:cNvSpPr>
                <a:spLocks noChangeShapeType="1"/>
              </p:cNvSpPr>
              <p:nvPr/>
            </p:nvSpPr>
            <p:spPr bwMode="auto">
              <a:xfrm flipV="1">
                <a:off x="3434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24285" name="Text Box 29"/>
          <p:cNvSpPr txBox="1">
            <a:spLocks noChangeArrowheads="1"/>
          </p:cNvSpPr>
          <p:nvPr/>
        </p:nvSpPr>
        <p:spPr bwMode="auto">
          <a:xfrm>
            <a:off x="750888" y="4271963"/>
            <a:ext cx="7305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dirty="0"/>
              <a:t>二趟归并后：</a:t>
            </a:r>
            <a:r>
              <a:rPr lang="zh-CN" altLang="en-US" sz="2400" dirty="0">
                <a:ea typeface="宋体" pitchFamily="2" charset="-122"/>
              </a:rPr>
              <a:t>    </a:t>
            </a:r>
            <a:r>
              <a:rPr lang="en-US" altLang="zh-CN" sz="2400" dirty="0">
                <a:ea typeface="宋体" pitchFamily="2" charset="-122"/>
              </a:rPr>
              <a:t>[</a:t>
            </a:r>
            <a:r>
              <a:rPr lang="en-US" altLang="zh-CN" sz="2400" u="sng" dirty="0">
                <a:ea typeface="宋体" pitchFamily="2" charset="-122"/>
              </a:rPr>
              <a:t>38       49    65       97</a:t>
            </a:r>
            <a:r>
              <a:rPr lang="en-US" altLang="zh-CN" sz="2400" dirty="0">
                <a:ea typeface="宋体" pitchFamily="2" charset="-122"/>
              </a:rPr>
              <a:t>]   [</a:t>
            </a:r>
            <a:r>
              <a:rPr lang="en-US" altLang="zh-CN" sz="2400" u="sng" dirty="0">
                <a:ea typeface="宋体" pitchFamily="2" charset="-122"/>
              </a:rPr>
              <a:t>13      27     76</a:t>
            </a:r>
            <a:r>
              <a:rPr lang="en-US" altLang="zh-CN" sz="2400" dirty="0">
                <a:ea typeface="宋体" pitchFamily="2" charset="-122"/>
              </a:rPr>
              <a:t>]</a:t>
            </a:r>
          </a:p>
        </p:txBody>
      </p: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4379913" y="4737100"/>
            <a:ext cx="2652712" cy="161925"/>
            <a:chOff x="3019" y="1973"/>
            <a:chExt cx="1379" cy="111"/>
          </a:xfrm>
        </p:grpSpPr>
        <p:sp>
          <p:nvSpPr>
            <p:cNvPr id="73740" name="Line 31"/>
            <p:cNvSpPr>
              <a:spLocks noChangeShapeType="1"/>
            </p:cNvSpPr>
            <p:nvPr/>
          </p:nvSpPr>
          <p:spPr bwMode="auto">
            <a:xfrm>
              <a:off x="3019" y="1984"/>
              <a:ext cx="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41" name="Line 32"/>
            <p:cNvSpPr>
              <a:spLocks noChangeShapeType="1"/>
            </p:cNvSpPr>
            <p:nvPr/>
          </p:nvSpPr>
          <p:spPr bwMode="auto">
            <a:xfrm>
              <a:off x="3019" y="2084"/>
              <a:ext cx="13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42" name="Line 33"/>
            <p:cNvSpPr>
              <a:spLocks noChangeShapeType="1"/>
            </p:cNvSpPr>
            <p:nvPr/>
          </p:nvSpPr>
          <p:spPr bwMode="auto">
            <a:xfrm flipV="1">
              <a:off x="4398" y="1973"/>
              <a:ext cx="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4290" name="Text Box 34"/>
          <p:cNvSpPr txBox="1">
            <a:spLocks noChangeArrowheads="1"/>
          </p:cNvSpPr>
          <p:nvPr/>
        </p:nvSpPr>
        <p:spPr bwMode="auto">
          <a:xfrm>
            <a:off x="762000" y="5181600"/>
            <a:ext cx="7254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dirty="0"/>
              <a:t>三趟归并后：</a:t>
            </a:r>
            <a:r>
              <a:rPr lang="zh-CN" altLang="en-US" sz="2400" dirty="0">
                <a:ea typeface="宋体" pitchFamily="2" charset="-122"/>
              </a:rPr>
              <a:t>    </a:t>
            </a:r>
            <a:r>
              <a:rPr lang="en-US" altLang="zh-CN" sz="2400" dirty="0">
                <a:ea typeface="宋体" pitchFamily="2" charset="-122"/>
              </a:rPr>
              <a:t>[</a:t>
            </a:r>
            <a:r>
              <a:rPr lang="en-US" altLang="zh-CN" sz="2400" u="sng" dirty="0">
                <a:ea typeface="宋体" pitchFamily="2" charset="-122"/>
              </a:rPr>
              <a:t>13       27    38       49     65      76     97</a:t>
            </a:r>
            <a:r>
              <a:rPr lang="en-US" altLang="zh-CN" sz="2400" dirty="0">
                <a:ea typeface="宋体" pitchFamily="2" charset="-122"/>
              </a:rPr>
              <a:t>]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4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2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24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224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1" grpId="0" build="p" autoUpdateAnimBg="0"/>
      <p:bldP spid="224275" grpId="0" build="p" autoUpdateAnimBg="0"/>
      <p:bldP spid="224285" grpId="0" build="p" autoUpdateAnimBg="0"/>
      <p:bldP spid="224290" grpId="0" build="p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10.5 </a:t>
            </a:r>
            <a:r>
              <a:rPr lang="zh-CN" altLang="en-US" dirty="0" smtClean="0"/>
              <a:t>归并排序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时间复杂度：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共进行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  <a:sym typeface="Symbol" pitchFamily="18" charset="2"/>
              </a:rPr>
              <a:t>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log</a:t>
            </a:r>
            <a:r>
              <a:rPr lang="en-US" altLang="zh-CN" i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2</a:t>
            </a:r>
            <a:r>
              <a:rPr lang="en-US" altLang="zh-CN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n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  <a:sym typeface="Symbol" pitchFamily="18" charset="2"/>
              </a:rPr>
              <a:t> </a:t>
            </a:r>
            <a:r>
              <a:rPr lang="zh-CN" altLang="en-US" dirty="0" smtClean="0">
                <a:sym typeface="Symbol" pitchFamily="18" charset="2"/>
              </a:rPr>
              <a:t>趟归并，每趟对</a:t>
            </a:r>
            <a:r>
              <a:rPr lang="en-US" altLang="zh-CN" dirty="0" smtClean="0">
                <a:sym typeface="Symbol" pitchFamily="18" charset="2"/>
              </a:rPr>
              <a:t>n</a:t>
            </a:r>
            <a:r>
              <a:rPr lang="zh-CN" altLang="en-US" dirty="0" smtClean="0">
                <a:sym typeface="Symbol" pitchFamily="18" charset="2"/>
              </a:rPr>
              <a:t>个记录进行归并</a:t>
            </a:r>
            <a:endParaRPr lang="en-US" altLang="zh-CN" dirty="0" smtClean="0">
              <a:sym typeface="Symbol" pitchFamily="18" charset="2"/>
            </a:endParaRPr>
          </a:p>
          <a:p>
            <a:pPr lvl="1">
              <a:defRPr/>
            </a:pPr>
            <a:r>
              <a:rPr lang="zh-CN" altLang="en-US" dirty="0"/>
              <a:t>所以</a:t>
            </a:r>
            <a:r>
              <a:rPr lang="zh-CN" altLang="en-US" dirty="0" smtClean="0"/>
              <a:t>时间</a:t>
            </a:r>
            <a:r>
              <a:rPr lang="zh-CN" altLang="en-US" dirty="0"/>
              <a:t>复杂</a:t>
            </a:r>
            <a:r>
              <a:rPr lang="zh-CN" altLang="en-US" dirty="0" smtClean="0"/>
              <a:t>度是</a:t>
            </a:r>
            <a:r>
              <a:rPr lang="en-US" altLang="zh-CN" dirty="0" smtClean="0">
                <a:sym typeface="Symbol" pitchFamily="18" charset="2"/>
              </a:rPr>
              <a:t>O(</a:t>
            </a:r>
            <a:r>
              <a:rPr lang="en-US" altLang="zh-CN" dirty="0" err="1" smtClean="0">
                <a:sym typeface="Symbol" pitchFamily="18" charset="2"/>
              </a:rPr>
              <a:t>nlogn</a:t>
            </a:r>
            <a:r>
              <a:rPr lang="en-US" altLang="zh-CN" dirty="0" smtClean="0">
                <a:sym typeface="Symbol" pitchFamily="18" charset="2"/>
              </a:rPr>
              <a:t>)</a:t>
            </a:r>
          </a:p>
          <a:p>
            <a:pPr>
              <a:defRPr/>
            </a:pPr>
            <a:r>
              <a:rPr lang="zh-CN" altLang="en-US" dirty="0" smtClean="0"/>
              <a:t>空间复杂度：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O(n)</a:t>
            </a:r>
          </a:p>
          <a:p>
            <a:pPr>
              <a:defRPr/>
            </a:pPr>
            <a:r>
              <a:rPr lang="zh-CN" altLang="en-US" dirty="0" smtClean="0"/>
              <a:t>稳定性：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稳定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8064D-32B2-4DDC-82BB-CEF37FB83FED}" type="slidenum">
              <a:rPr lang="en-US" altLang="zh-CN" smtClean="0"/>
              <a:pPr>
                <a:defRPr/>
              </a:pPr>
              <a:t>82</a:t>
            </a:fld>
            <a:endParaRPr lang="en-US" altLang="zh-CN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基于比较操作的内排算法分析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71469" y="1500176"/>
          <a:ext cx="9001125" cy="4214840"/>
        </p:xfrm>
        <a:graphic>
          <a:graphicData uri="http://schemas.openxmlformats.org/drawingml/2006/table">
            <a:tbl>
              <a:tblPr/>
              <a:tblGrid>
                <a:gridCol w="704850"/>
                <a:gridCol w="1411288"/>
                <a:gridCol w="1412875"/>
                <a:gridCol w="1414462"/>
                <a:gridCol w="1411288"/>
                <a:gridCol w="1411287"/>
                <a:gridCol w="1235075"/>
              </a:tblGrid>
              <a:tr h="527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排序方法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最好时间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最坏时间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平均时间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辅助空间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稳定性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60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直接插入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0" lang="en-US" altLang="zh-CN" sz="24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稳定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27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希尔排序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——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——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——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不稳定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260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冒泡排序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0" lang="en-US" altLang="zh-CN" sz="24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0" lang="en-US" altLang="zh-CN" sz="24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稳定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5260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快速排序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O(nlog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O(nlog</a:t>
                      </a:r>
                      <a:r>
                        <a:rPr kumimoji="0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O(log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不稳定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5260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简单选择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0" lang="en-US" altLang="zh-CN" sz="24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不稳定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527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堆排序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O(nlog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O(nlog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O(nlog</a:t>
                      </a:r>
                      <a:r>
                        <a:rPr kumimoji="0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不稳定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527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归并排序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O(nlog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O(nlog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O(nlog</a:t>
                      </a:r>
                      <a:r>
                        <a:rPr kumimoji="0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稳定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476568-7606-4AF4-B416-2A5C6DA42EC9}" type="slidenum">
              <a:rPr lang="en-US" altLang="zh-CN" smtClean="0"/>
              <a:pPr>
                <a:defRPr/>
              </a:pPr>
              <a:t>83</a:t>
            </a:fld>
            <a:endParaRPr lang="en-US" altLang="zh-CN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基于比较的内排最快速度是多少？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196976"/>
            <a:ext cx="8642350" cy="943366"/>
          </a:xfrm>
        </p:spPr>
        <p:txBody>
          <a:bodyPr/>
          <a:lstStyle/>
          <a:p>
            <a:r>
              <a:rPr lang="zh-CN" altLang="en-US" dirty="0" smtClean="0"/>
              <a:t>基于关键字比较操作的排序方法可以等价于判断树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476568-7606-4AF4-B416-2A5C6DA42EC9}" type="slidenum">
              <a:rPr lang="en-US" altLang="zh-CN" smtClean="0"/>
              <a:pPr>
                <a:defRPr/>
              </a:pPr>
              <a:t>84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 bwMode="auto">
          <a:xfrm>
            <a:off x="717386" y="4861675"/>
            <a:ext cx="1517344" cy="400110"/>
          </a:xfrm>
          <a:prstGeom prst="rect">
            <a:avLst/>
          </a:prstGeom>
          <a:solidFill>
            <a:schemeClr val="accent5"/>
          </a:solidFill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000" dirty="0" smtClean="0"/>
              <a:t>K3&lt;K2&lt;K1</a:t>
            </a:r>
            <a:endParaRPr kumimoji="1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473166" y="4861675"/>
            <a:ext cx="1517344" cy="400110"/>
          </a:xfrm>
          <a:prstGeom prst="rect">
            <a:avLst/>
          </a:prstGeom>
          <a:solidFill>
            <a:schemeClr val="accent5"/>
          </a:solidFill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000" dirty="0" smtClean="0"/>
              <a:t>K2&lt;K3&lt;K1</a:t>
            </a:r>
            <a:endParaRPr kumimoji="1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4228946" y="4861675"/>
            <a:ext cx="1517344" cy="400110"/>
          </a:xfrm>
          <a:prstGeom prst="rect">
            <a:avLst/>
          </a:prstGeom>
          <a:solidFill>
            <a:schemeClr val="accent5"/>
          </a:solidFill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000" dirty="0" smtClean="0"/>
              <a:t>K3&lt;K1&lt;K2</a:t>
            </a:r>
            <a:endParaRPr kumimoji="1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984725" y="4861675"/>
            <a:ext cx="1517344" cy="400110"/>
          </a:xfrm>
          <a:prstGeom prst="rect">
            <a:avLst/>
          </a:prstGeom>
          <a:solidFill>
            <a:schemeClr val="accent5"/>
          </a:solidFill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000" dirty="0" smtClean="0"/>
              <a:t>K1&lt;K3&lt;K2</a:t>
            </a:r>
            <a:endParaRPr kumimoji="1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6583048" y="3934823"/>
            <a:ext cx="1517344" cy="400110"/>
          </a:xfrm>
          <a:prstGeom prst="rect">
            <a:avLst/>
          </a:prstGeom>
          <a:solidFill>
            <a:schemeClr val="accent5"/>
          </a:solidFill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000" dirty="0" smtClean="0"/>
              <a:t>K1&lt;K2&lt;K3</a:t>
            </a:r>
            <a:endParaRPr kumimoji="1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178388" y="3934823"/>
            <a:ext cx="1517344" cy="400110"/>
          </a:xfrm>
          <a:prstGeom prst="rect">
            <a:avLst/>
          </a:prstGeom>
          <a:solidFill>
            <a:schemeClr val="accent5"/>
          </a:solidFill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000" dirty="0" smtClean="0"/>
              <a:t>K2&lt;K1&lt;K3</a:t>
            </a:r>
            <a:endParaRPr kumimoji="1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57356" y="5786454"/>
            <a:ext cx="5688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个记录排序，有</a:t>
            </a:r>
            <a:r>
              <a:rPr lang="en-US" altLang="zh-CN" sz="2400" dirty="0" smtClean="0"/>
              <a:t>3! (=6)</a:t>
            </a:r>
            <a:r>
              <a:rPr lang="zh-CN" altLang="en-US" sz="2400" dirty="0" smtClean="0"/>
              <a:t>种可能的排列。</a:t>
            </a:r>
            <a:endParaRPr lang="zh-CN" altLang="en-US" sz="24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476058" y="1988840"/>
            <a:ext cx="5865662" cy="2872835"/>
            <a:chOff x="1476058" y="1988840"/>
            <a:chExt cx="5865662" cy="2872835"/>
          </a:xfrm>
        </p:grpSpPr>
        <p:sp>
          <p:nvSpPr>
            <p:cNvPr id="5" name="椭圆 4"/>
            <p:cNvSpPr/>
            <p:nvPr/>
          </p:nvSpPr>
          <p:spPr bwMode="auto">
            <a:xfrm>
              <a:off x="4074099" y="1988840"/>
              <a:ext cx="1384485" cy="562630"/>
            </a:xfrm>
            <a:prstGeom prst="ellipse">
              <a:avLst/>
            </a:prstGeom>
            <a:solidFill>
              <a:srgbClr val="FFFF00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K1&lt;K2</a:t>
              </a:r>
              <a:endPara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2789287" y="2920156"/>
              <a:ext cx="1384485" cy="562630"/>
            </a:xfrm>
            <a:prstGeom prst="ellipse">
              <a:avLst/>
            </a:prstGeom>
            <a:solidFill>
              <a:srgbClr val="FFFF00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K1&lt;K3</a:t>
              </a:r>
              <a:endPara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5358912" y="2917459"/>
              <a:ext cx="1384485" cy="562630"/>
            </a:xfrm>
            <a:prstGeom prst="ellipse">
              <a:avLst/>
            </a:prstGeom>
            <a:solidFill>
              <a:srgbClr val="FFFF00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K2&lt;K3</a:t>
              </a:r>
              <a:endPara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1542488" y="3853563"/>
              <a:ext cx="1384485" cy="562630"/>
            </a:xfrm>
            <a:prstGeom prst="ellipse">
              <a:avLst/>
            </a:prstGeom>
            <a:solidFill>
              <a:srgbClr val="FFFF00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K2&lt;K3</a:t>
              </a:r>
              <a:endPara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4947147" y="3853563"/>
              <a:ext cx="1384485" cy="562630"/>
            </a:xfrm>
            <a:prstGeom prst="ellipse">
              <a:avLst/>
            </a:prstGeom>
            <a:solidFill>
              <a:srgbClr val="FFFF00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K1&lt;K3</a:t>
              </a:r>
              <a:endPara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cxnSp>
          <p:nvCxnSpPr>
            <p:cNvPr id="17" name="直接连接符 16"/>
            <p:cNvCxnSpPr>
              <a:stCxn id="5" idx="3"/>
              <a:endCxn id="6" idx="0"/>
            </p:cNvCxnSpPr>
            <p:nvPr/>
          </p:nvCxnSpPr>
          <p:spPr bwMode="auto">
            <a:xfrm flipH="1">
              <a:off x="3481530" y="2469075"/>
              <a:ext cx="795322" cy="451081"/>
            </a:xfrm>
            <a:prstGeom prst="line">
              <a:avLst/>
            </a:prstGeom>
            <a:noFill/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>
              <a:stCxn id="5" idx="5"/>
              <a:endCxn id="7" idx="0"/>
            </p:cNvCxnSpPr>
            <p:nvPr/>
          </p:nvCxnSpPr>
          <p:spPr bwMode="auto">
            <a:xfrm>
              <a:off x="5255831" y="2469075"/>
              <a:ext cx="795324" cy="448384"/>
            </a:xfrm>
            <a:prstGeom prst="line">
              <a:avLst/>
            </a:prstGeom>
            <a:noFill/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>
              <a:stCxn id="6" idx="3"/>
              <a:endCxn id="8" idx="0"/>
            </p:cNvCxnSpPr>
            <p:nvPr/>
          </p:nvCxnSpPr>
          <p:spPr bwMode="auto">
            <a:xfrm flipH="1">
              <a:off x="2234731" y="3400391"/>
              <a:ext cx="757309" cy="453172"/>
            </a:xfrm>
            <a:prstGeom prst="line">
              <a:avLst/>
            </a:prstGeom>
            <a:noFill/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接连接符 22"/>
            <p:cNvCxnSpPr>
              <a:stCxn id="6" idx="5"/>
            </p:cNvCxnSpPr>
            <p:nvPr/>
          </p:nvCxnSpPr>
          <p:spPr bwMode="auto">
            <a:xfrm>
              <a:off x="3971019" y="3400391"/>
              <a:ext cx="523797" cy="534432"/>
            </a:xfrm>
            <a:prstGeom prst="line">
              <a:avLst/>
            </a:prstGeom>
            <a:noFill/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直接连接符 24"/>
            <p:cNvCxnSpPr>
              <a:stCxn id="7" idx="4"/>
              <a:endCxn id="9" idx="0"/>
            </p:cNvCxnSpPr>
            <p:nvPr/>
          </p:nvCxnSpPr>
          <p:spPr bwMode="auto">
            <a:xfrm flipH="1">
              <a:off x="5639390" y="3480089"/>
              <a:ext cx="411765" cy="373474"/>
            </a:xfrm>
            <a:prstGeom prst="line">
              <a:avLst/>
            </a:prstGeom>
            <a:noFill/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直接连接符 26"/>
            <p:cNvCxnSpPr>
              <a:stCxn id="7" idx="5"/>
              <a:endCxn id="14" idx="0"/>
            </p:cNvCxnSpPr>
            <p:nvPr/>
          </p:nvCxnSpPr>
          <p:spPr bwMode="auto">
            <a:xfrm>
              <a:off x="6540644" y="3397694"/>
              <a:ext cx="801076" cy="537129"/>
            </a:xfrm>
            <a:prstGeom prst="line">
              <a:avLst/>
            </a:prstGeom>
            <a:noFill/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28"/>
            <p:cNvCxnSpPr>
              <a:stCxn id="8" idx="3"/>
              <a:endCxn id="10" idx="0"/>
            </p:cNvCxnSpPr>
            <p:nvPr/>
          </p:nvCxnSpPr>
          <p:spPr bwMode="auto">
            <a:xfrm flipH="1">
              <a:off x="1476058" y="4333798"/>
              <a:ext cx="269183" cy="527877"/>
            </a:xfrm>
            <a:prstGeom prst="line">
              <a:avLst/>
            </a:prstGeom>
            <a:noFill/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/>
            <p:cNvCxnSpPr>
              <a:stCxn id="8" idx="5"/>
              <a:endCxn id="11" idx="0"/>
            </p:cNvCxnSpPr>
            <p:nvPr/>
          </p:nvCxnSpPr>
          <p:spPr bwMode="auto">
            <a:xfrm>
              <a:off x="2724220" y="4333798"/>
              <a:ext cx="507618" cy="527877"/>
            </a:xfrm>
            <a:prstGeom prst="line">
              <a:avLst/>
            </a:prstGeom>
            <a:noFill/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连接符 32"/>
            <p:cNvCxnSpPr>
              <a:stCxn id="9" idx="3"/>
              <a:endCxn id="12" idx="0"/>
            </p:cNvCxnSpPr>
            <p:nvPr/>
          </p:nvCxnSpPr>
          <p:spPr bwMode="auto">
            <a:xfrm flipH="1">
              <a:off x="4987618" y="4333798"/>
              <a:ext cx="162282" cy="527877"/>
            </a:xfrm>
            <a:prstGeom prst="line">
              <a:avLst/>
            </a:prstGeom>
            <a:noFill/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连接符 34"/>
            <p:cNvCxnSpPr>
              <a:stCxn id="9" idx="5"/>
              <a:endCxn id="13" idx="0"/>
            </p:cNvCxnSpPr>
            <p:nvPr/>
          </p:nvCxnSpPr>
          <p:spPr bwMode="auto">
            <a:xfrm>
              <a:off x="6128879" y="4333798"/>
              <a:ext cx="614518" cy="527877"/>
            </a:xfrm>
            <a:prstGeom prst="line">
              <a:avLst/>
            </a:prstGeom>
            <a:noFill/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3929058" y="2500306"/>
              <a:ext cx="4317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N</a:t>
              </a:r>
              <a:endParaRPr lang="zh-CN" altLang="en-US" sz="2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14942" y="2500306"/>
              <a:ext cx="4317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Y</a:t>
              </a:r>
              <a:endParaRPr lang="zh-CN" altLang="en-US" sz="2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711442" y="3429000"/>
              <a:ext cx="4317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N</a:t>
              </a:r>
              <a:endParaRPr lang="zh-CN" altLang="en-US" sz="2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571604" y="4429132"/>
              <a:ext cx="4317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N</a:t>
              </a:r>
              <a:endParaRPr lang="zh-CN" altLang="en-US" sz="2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72066" y="4357694"/>
              <a:ext cx="4317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N</a:t>
              </a:r>
              <a:endParaRPr lang="zh-CN" altLang="en-US" sz="2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854714" y="3500438"/>
              <a:ext cx="4317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N</a:t>
              </a:r>
              <a:endParaRPr lang="zh-CN" altLang="en-US" sz="2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86182" y="3429000"/>
              <a:ext cx="4317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Y</a:t>
              </a:r>
              <a:endParaRPr lang="zh-CN" altLang="en-US" sz="2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500826" y="3500438"/>
              <a:ext cx="4317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Y</a:t>
              </a:r>
              <a:endParaRPr lang="zh-CN" altLang="en-US" sz="2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411553" y="4334933"/>
              <a:ext cx="4317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Y</a:t>
              </a:r>
              <a:endParaRPr lang="zh-CN" altLang="en-US" sz="2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500298" y="4357694"/>
              <a:ext cx="4317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Y</a:t>
              </a:r>
              <a:endParaRPr lang="zh-CN" altLang="en-US" sz="2000" dirty="0"/>
            </a:p>
          </p:txBody>
        </p:sp>
        <p:sp>
          <p:nvSpPr>
            <p:cNvPr id="48" name="矩形 47"/>
            <p:cNvSpPr/>
            <p:nvPr/>
          </p:nvSpPr>
          <p:spPr>
            <a:xfrm>
              <a:off x="3214678" y="2285992"/>
              <a:ext cx="74892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990000"/>
                  </a:solidFill>
                </a:rPr>
                <a:t>8&gt;3</a:t>
              </a:r>
              <a:endParaRPr lang="zh-CN" altLang="en-US" dirty="0">
                <a:solidFill>
                  <a:srgbClr val="990000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857356" y="3214686"/>
              <a:ext cx="74892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990000"/>
                  </a:solidFill>
                </a:rPr>
                <a:t>8&gt;7</a:t>
              </a:r>
              <a:endParaRPr lang="zh-CN" altLang="en-US" dirty="0">
                <a:solidFill>
                  <a:srgbClr val="990000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000364" y="4286256"/>
              <a:ext cx="74892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990000"/>
                  </a:solidFill>
                </a:rPr>
                <a:t>3&lt;7</a:t>
              </a:r>
              <a:endParaRPr lang="zh-CN" altLang="en-US" dirty="0">
                <a:solidFill>
                  <a:srgbClr val="990000"/>
                </a:solidFill>
              </a:endParaRPr>
            </a:p>
          </p:txBody>
        </p:sp>
      </p:grpSp>
      <p:sp>
        <p:nvSpPr>
          <p:cNvPr id="54" name="矩形 53"/>
          <p:cNvSpPr/>
          <p:nvPr/>
        </p:nvSpPr>
        <p:spPr>
          <a:xfrm>
            <a:off x="2643174" y="5214950"/>
            <a:ext cx="13644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990000"/>
                </a:solidFill>
              </a:rPr>
              <a:t>{3, 7, 8}</a:t>
            </a:r>
            <a:endParaRPr lang="zh-CN" altLang="en-US" dirty="0">
              <a:solidFill>
                <a:srgbClr val="990000"/>
              </a:solidFill>
            </a:endParaRPr>
          </a:p>
        </p:txBody>
      </p:sp>
      <p:sp>
        <p:nvSpPr>
          <p:cNvPr id="49" name="TextBox 45"/>
          <p:cNvSpPr txBox="1"/>
          <p:nvPr/>
        </p:nvSpPr>
        <p:spPr>
          <a:xfrm>
            <a:off x="428596" y="2071678"/>
            <a:ext cx="2000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990000"/>
                </a:solidFill>
              </a:rPr>
              <a:t>{8, 3, 7}</a:t>
            </a:r>
            <a:endParaRPr lang="zh-CN" altLang="en-US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377176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47" grpId="0"/>
      <p:bldP spid="54" grpId="0"/>
      <p:bldP spid="49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5" y="115888"/>
            <a:ext cx="8642350" cy="1027112"/>
          </a:xfrm>
        </p:spPr>
        <p:txBody>
          <a:bodyPr/>
          <a:lstStyle/>
          <a:p>
            <a:r>
              <a:rPr lang="zh-CN" altLang="en-US" dirty="0"/>
              <a:t>基于比较的内排最快速度是多少？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个记录排序，有</a:t>
            </a:r>
            <a:r>
              <a:rPr lang="en-US" altLang="zh-CN" dirty="0"/>
              <a:t>n!</a:t>
            </a:r>
            <a:r>
              <a:rPr lang="zh-CN" altLang="en-US" dirty="0"/>
              <a:t>种可能的排列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排序是找到某个叶子节点对应的路径的过程。</a:t>
            </a:r>
            <a:endParaRPr lang="en-US" altLang="zh-CN" dirty="0" smtClean="0"/>
          </a:p>
          <a:p>
            <a:r>
              <a:rPr lang="zh-CN" altLang="en-US" dirty="0" smtClean="0"/>
              <a:t>具有</a:t>
            </a:r>
            <a:r>
              <a:rPr lang="en-US" altLang="zh-CN" dirty="0"/>
              <a:t>n</a:t>
            </a:r>
            <a:r>
              <a:rPr lang="en-US" altLang="zh-CN" dirty="0" smtClean="0"/>
              <a:t>!</a:t>
            </a:r>
            <a:r>
              <a:rPr lang="zh-CN" altLang="en-US" dirty="0" smtClean="0"/>
              <a:t>个叶子节点的完全二叉树的深度</a:t>
            </a:r>
            <a:r>
              <a:rPr lang="en-US" altLang="zh-CN" dirty="0" smtClean="0"/>
              <a:t>h</a:t>
            </a:r>
            <a:r>
              <a:rPr lang="zh-CN" altLang="en-US" dirty="0" smtClean="0"/>
              <a:t>为：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h&lt;=  </a:t>
            </a:r>
            <a:r>
              <a:rPr kumimoji="1" lang="zh-CN" altLang="en-US" dirty="0" smtClean="0">
                <a:sym typeface="Symbol" pitchFamily="18" charset="2"/>
              </a:rPr>
              <a:t></a:t>
            </a:r>
            <a:r>
              <a:rPr lang="en-US" altLang="zh-CN" dirty="0" smtClean="0"/>
              <a:t>log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n</a:t>
            </a:r>
            <a:r>
              <a:rPr lang="en-US" altLang="zh-CN" dirty="0"/>
              <a:t>! </a:t>
            </a:r>
            <a:r>
              <a:rPr kumimoji="1" lang="en-US" altLang="zh-CN" dirty="0" smtClean="0">
                <a:sym typeface="Symbol" pitchFamily="18" charset="2"/>
              </a:rPr>
              <a:t></a:t>
            </a:r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476568-7606-4AF4-B416-2A5C6DA42EC9}" type="slidenum">
              <a:rPr lang="en-US" altLang="zh-CN" smtClean="0"/>
              <a:pPr>
                <a:defRPr/>
              </a:pPr>
              <a:t>85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5796136" y="2686223"/>
            <a:ext cx="20681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ym typeface="Symbol" pitchFamily="18" charset="2"/>
              </a:rPr>
              <a:t>= </a:t>
            </a:r>
            <a:r>
              <a:rPr lang="en-US" altLang="zh-CN" dirty="0" smtClean="0">
                <a:sym typeface="Symbol" pitchFamily="18" charset="2"/>
              </a:rPr>
              <a:t>O(n</a:t>
            </a:r>
            <a:r>
              <a:rPr lang="en-US" altLang="zh-CN" dirty="0" smtClean="0"/>
              <a:t> log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n)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1980" y="3626269"/>
            <a:ext cx="9076524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ym typeface="Symbol" pitchFamily="18" charset="2"/>
              </a:rPr>
              <a:t>基于比较操作的排序算法的最坏复杂度最好为</a:t>
            </a:r>
            <a:r>
              <a:rPr lang="en-US" altLang="zh-CN" dirty="0" smtClean="0">
                <a:sym typeface="Symbol" pitchFamily="18" charset="2"/>
              </a:rPr>
              <a:t> O(n</a:t>
            </a:r>
            <a:r>
              <a:rPr lang="en-US" altLang="zh-CN" dirty="0" smtClean="0"/>
              <a:t> log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n)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276" y="4269211"/>
            <a:ext cx="5801012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ym typeface="Symbol" pitchFamily="18" charset="2"/>
              </a:rPr>
              <a:t>在</a:t>
            </a:r>
            <a:r>
              <a:rPr lang="en-US" altLang="zh-CN" dirty="0" smtClean="0">
                <a:sym typeface="Symbol" pitchFamily="18" charset="2"/>
              </a:rPr>
              <a:t>n&lt;11</a:t>
            </a:r>
            <a:r>
              <a:rPr lang="zh-CN" altLang="en-US" dirty="0" smtClean="0">
                <a:sym typeface="Symbol" pitchFamily="18" charset="2"/>
              </a:rPr>
              <a:t>时的比较次数等于</a:t>
            </a:r>
            <a:r>
              <a:rPr lang="en-US" altLang="zh-CN" dirty="0" smtClean="0"/>
              <a:t>log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n! </a:t>
            </a:r>
            <a:r>
              <a:rPr lang="en-US" altLang="zh-CN" dirty="0" smtClean="0">
                <a:sym typeface="Symbol" pitchFamily="18" charset="2"/>
              </a:rPr>
              <a:t></a:t>
            </a:r>
            <a:r>
              <a:rPr lang="zh-CN" altLang="en-US" dirty="0" smtClean="0">
                <a:sym typeface="Symbol" pitchFamily="18" charset="2"/>
              </a:rPr>
              <a:t>。</a:t>
            </a:r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422034"/>
              </p:ext>
            </p:extLst>
          </p:nvPr>
        </p:nvGraphicFramePr>
        <p:xfrm>
          <a:off x="3407134" y="5605484"/>
          <a:ext cx="2357454" cy="1029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1" name="公式" r:id="rId3" imgW="901309" imgH="393529" progId="Equation.3">
                  <p:embed/>
                </p:oleObj>
              </mc:Choice>
              <mc:Fallback>
                <p:oleObj name="公式" r:id="rId3" imgW="901309" imgH="393529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7134" y="5605484"/>
                        <a:ext cx="2357454" cy="10293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321112" y="5858530"/>
            <a:ext cx="3070071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 dirty="0" smtClean="0"/>
              <a:t>注：</a:t>
            </a:r>
            <a:r>
              <a:rPr lang="zh-CN" altLang="en-US" dirty="0"/>
              <a:t>斯特林公式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 bwMode="auto">
          <a:xfrm>
            <a:off x="-28170" y="5664562"/>
            <a:ext cx="9144000" cy="23847"/>
          </a:xfrm>
          <a:prstGeom prst="line">
            <a:avLst/>
          </a:prstGeom>
          <a:noFill/>
          <a:ln w="28575" cap="sq" cmpd="sng" algn="ctr">
            <a:solidFill>
              <a:schemeClr val="tx1"/>
            </a:solidFill>
            <a:prstDash val="lgDashDot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89853465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BF7F9B-D59C-456D-B3D7-89E8450CD5E5}" type="slidenum">
              <a:rPr lang="en-US" altLang="zh-CN"/>
              <a:pPr>
                <a:defRPr/>
              </a:pPr>
              <a:t>86</a:t>
            </a:fld>
            <a:endParaRPr lang="en-US" altLang="zh-CN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10.6 </a:t>
            </a:r>
            <a:r>
              <a:rPr lang="zh-CN" altLang="en-US" dirty="0" smtClean="0"/>
              <a:t>基数排序</a:t>
            </a:r>
            <a:r>
              <a:rPr lang="en-US" altLang="zh-CN" dirty="0"/>
              <a:t>(Radix Sorting)</a:t>
            </a:r>
            <a:endParaRPr lang="zh-CN" altLang="en-US" dirty="0" smtClean="0"/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基数排序：</a:t>
            </a:r>
          </a:p>
          <a:p>
            <a:pPr lvl="1" eaLnBrk="1" hangingPunct="1"/>
            <a:r>
              <a:rPr lang="zh-CN" altLang="en-US" smtClean="0"/>
              <a:t>借助多关键字排序的方法对单关键字排序。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包含多位  </a:t>
            </a:r>
            <a:r>
              <a:rPr lang="en-US" altLang="zh-CN" smtClean="0"/>
              <a:t>k = k1,k2,…,kd </a:t>
            </a:r>
            <a:r>
              <a:rPr lang="zh-CN" altLang="en-US" smtClean="0"/>
              <a:t>的单关键字</a:t>
            </a:r>
          </a:p>
          <a:p>
            <a:pPr lvl="1" eaLnBrk="1" hangingPunct="1"/>
            <a:r>
              <a:rPr lang="zh-CN" altLang="en-US" smtClean="0"/>
              <a:t>多关键字排序</a:t>
            </a:r>
          </a:p>
          <a:p>
            <a:pPr eaLnBrk="1" hangingPunct="1"/>
            <a:r>
              <a:rPr lang="zh-CN" altLang="en-US" smtClean="0"/>
              <a:t>最高位优先（</a:t>
            </a:r>
            <a:r>
              <a:rPr lang="en-US" altLang="zh-CN" smtClean="0"/>
              <a:t>MSD</a:t>
            </a:r>
            <a:r>
              <a:rPr lang="zh-CN" altLang="en-US" smtClean="0"/>
              <a:t>：</a:t>
            </a:r>
            <a:r>
              <a:rPr lang="en-US" altLang="zh-CN" smtClean="0"/>
              <a:t>Most Significant Digit first</a:t>
            </a:r>
            <a:r>
              <a:rPr lang="zh-CN" altLang="en-US" smtClean="0"/>
              <a:t>）</a:t>
            </a:r>
          </a:p>
          <a:p>
            <a:pPr eaLnBrk="1" hangingPunct="1"/>
            <a:r>
              <a:rPr lang="zh-CN" altLang="en-US" smtClean="0"/>
              <a:t>最低位优先（</a:t>
            </a:r>
            <a:r>
              <a:rPr lang="en-US" altLang="zh-CN" smtClean="0"/>
              <a:t>LSD</a:t>
            </a:r>
            <a:r>
              <a:rPr lang="zh-CN" altLang="en-US" smtClean="0"/>
              <a:t>：</a:t>
            </a:r>
            <a:r>
              <a:rPr lang="en-US" altLang="zh-CN" smtClean="0"/>
              <a:t>Least Significant Digit first</a:t>
            </a:r>
            <a:r>
              <a:rPr lang="zh-CN" altLang="en-US" smtClean="0"/>
              <a:t>）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CD78C-08AB-4E80-85D3-66F9F87266CE}" type="slidenum">
              <a:rPr lang="en-US" altLang="zh-CN"/>
              <a:pPr>
                <a:defRPr/>
              </a:pPr>
              <a:t>87</a:t>
            </a:fld>
            <a:endParaRPr lang="en-US" altLang="zh-CN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10.6 </a:t>
            </a:r>
            <a:r>
              <a:rPr lang="zh-CN" altLang="en-US" smtClean="0"/>
              <a:t>基数排序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304800" y="1295400"/>
            <a:ext cx="85725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9263" indent="-449263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10000"/>
              </a:lnSpc>
              <a:buClr>
                <a:srgbClr val="FFFF66"/>
              </a:buClr>
              <a:buSzPct val="75000"/>
              <a:buFont typeface="Wingdings" pitchFamily="2" charset="2"/>
              <a:buNone/>
            </a:pPr>
            <a:r>
              <a:rPr lang="zh-CN" altLang="en-US">
                <a:latin typeface="Arial" charset="0"/>
              </a:rPr>
              <a:t>例：对</a:t>
            </a:r>
            <a:r>
              <a:rPr lang="en-US" altLang="zh-CN">
                <a:latin typeface="Arial" charset="0"/>
              </a:rPr>
              <a:t>52</a:t>
            </a:r>
            <a:r>
              <a:rPr lang="zh-CN" altLang="en-US">
                <a:latin typeface="Arial" charset="0"/>
              </a:rPr>
              <a:t>张扑克牌排序，花色优先</a:t>
            </a:r>
          </a:p>
        </p:txBody>
      </p:sp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304800" y="4267200"/>
            <a:ext cx="8572500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1085850" indent="-4572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10000"/>
              </a:lnSpc>
              <a:buClr>
                <a:srgbClr val="FFFF66"/>
              </a:buClr>
              <a:buSzPct val="75000"/>
              <a:buFont typeface="Wingdings" pitchFamily="2" charset="2"/>
              <a:buNone/>
            </a:pPr>
            <a:r>
              <a:rPr lang="zh-CN" altLang="en-US">
                <a:solidFill>
                  <a:srgbClr val="FF0000"/>
                </a:solidFill>
                <a:latin typeface="Arial" charset="0"/>
              </a:rPr>
              <a:t>排序方法</a:t>
            </a:r>
          </a:p>
          <a:p>
            <a:pPr lvl="1">
              <a:lnSpc>
                <a:spcPct val="110000"/>
              </a:lnSpc>
              <a:buClr>
                <a:srgbClr val="003366"/>
              </a:buClr>
              <a:buSzPct val="75000"/>
              <a:buFont typeface="Wingdings" pitchFamily="2" charset="2"/>
              <a:buChar char="l"/>
            </a:pPr>
            <a:r>
              <a:rPr lang="zh-CN" altLang="en-US">
                <a:latin typeface="Arial" charset="0"/>
              </a:rPr>
              <a:t>先按花色分类，再按面值分类</a:t>
            </a:r>
            <a:r>
              <a:rPr lang="en-US" altLang="zh-CN">
                <a:latin typeface="Arial" charset="0"/>
              </a:rPr>
              <a:t>——</a:t>
            </a:r>
            <a:r>
              <a:rPr kumimoji="0" lang="zh-CN" altLang="en-US"/>
              <a:t>最高位优先</a:t>
            </a:r>
            <a:endParaRPr lang="zh-CN" altLang="en-US">
              <a:latin typeface="Arial" charset="0"/>
            </a:endParaRPr>
          </a:p>
          <a:p>
            <a:pPr lvl="1">
              <a:lnSpc>
                <a:spcPct val="110000"/>
              </a:lnSpc>
              <a:buClr>
                <a:srgbClr val="003366"/>
              </a:buClr>
              <a:buSzPct val="75000"/>
              <a:buFont typeface="Wingdings" pitchFamily="2" charset="2"/>
              <a:buChar char="l"/>
            </a:pPr>
            <a:r>
              <a:rPr lang="zh-CN" altLang="en-US">
                <a:latin typeface="Arial" charset="0"/>
              </a:rPr>
              <a:t>先按面值分类，再按花色分类</a:t>
            </a:r>
            <a:r>
              <a:rPr lang="en-US" altLang="zh-CN">
                <a:latin typeface="Arial" charset="0"/>
              </a:rPr>
              <a:t>——</a:t>
            </a:r>
            <a:r>
              <a:rPr kumimoji="0" lang="zh-CN" altLang="en-US"/>
              <a:t>最低位优先</a:t>
            </a:r>
          </a:p>
        </p:txBody>
      </p:sp>
      <p:sp>
        <p:nvSpPr>
          <p:cNvPr id="226311" name="Rectangle 7"/>
          <p:cNvSpPr>
            <a:spLocks noChangeArrowheads="1"/>
          </p:cNvSpPr>
          <p:nvPr/>
        </p:nvSpPr>
        <p:spPr bwMode="auto">
          <a:xfrm>
            <a:off x="539750" y="1989138"/>
            <a:ext cx="7056438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/>
              <a:t>    &lt; ♣,2&gt;  &lt; ♣,3&gt; … &lt; ♣,K&gt; &lt; ♣,A&gt; </a:t>
            </a:r>
          </a:p>
          <a:p>
            <a:pPr lvl="1"/>
            <a:r>
              <a:rPr lang="en-US" altLang="zh-CN" sz="3200"/>
              <a:t>&lt; </a:t>
            </a:r>
            <a:r>
              <a:rPr lang="en-US" altLang="zh-CN" sz="3200">
                <a:solidFill>
                  <a:srgbClr val="FF0000"/>
                </a:solidFill>
              </a:rPr>
              <a:t>♦</a:t>
            </a:r>
            <a:r>
              <a:rPr lang="en-US" altLang="zh-CN" sz="3200"/>
              <a:t>,2&gt;  &lt; </a:t>
            </a:r>
            <a:r>
              <a:rPr lang="en-US" altLang="zh-CN" sz="3200">
                <a:solidFill>
                  <a:srgbClr val="FF0000"/>
                </a:solidFill>
              </a:rPr>
              <a:t>♦</a:t>
            </a:r>
            <a:r>
              <a:rPr lang="en-US" altLang="zh-CN" sz="3200"/>
              <a:t>,3&gt; … &lt; </a:t>
            </a:r>
            <a:r>
              <a:rPr lang="en-US" altLang="zh-CN" sz="3200">
                <a:solidFill>
                  <a:srgbClr val="FF0000"/>
                </a:solidFill>
              </a:rPr>
              <a:t>♦</a:t>
            </a:r>
            <a:r>
              <a:rPr lang="en-US" altLang="zh-CN" sz="3200"/>
              <a:t>,K&gt; &lt; </a:t>
            </a:r>
            <a:r>
              <a:rPr lang="en-US" altLang="zh-CN" sz="3200">
                <a:solidFill>
                  <a:srgbClr val="FF0000"/>
                </a:solidFill>
              </a:rPr>
              <a:t>♦</a:t>
            </a:r>
            <a:r>
              <a:rPr lang="en-US" altLang="zh-CN" sz="3200"/>
              <a:t>,A&gt;</a:t>
            </a:r>
          </a:p>
          <a:p>
            <a:pPr lvl="1"/>
            <a:r>
              <a:rPr lang="en-US" altLang="zh-CN" sz="3200"/>
              <a:t>&lt; </a:t>
            </a:r>
            <a:r>
              <a:rPr lang="en-US" altLang="zh-CN" sz="3200">
                <a:solidFill>
                  <a:srgbClr val="FF0000"/>
                </a:solidFill>
              </a:rPr>
              <a:t>♥</a:t>
            </a:r>
            <a:r>
              <a:rPr lang="en-US" altLang="zh-CN" sz="3200"/>
              <a:t>,2&gt;  &lt; </a:t>
            </a:r>
            <a:r>
              <a:rPr lang="en-US" altLang="zh-CN" sz="3200">
                <a:solidFill>
                  <a:srgbClr val="FF0000"/>
                </a:solidFill>
              </a:rPr>
              <a:t>♥</a:t>
            </a:r>
            <a:r>
              <a:rPr lang="en-US" altLang="zh-CN" sz="3200"/>
              <a:t>,3&gt; … &lt; </a:t>
            </a:r>
            <a:r>
              <a:rPr lang="en-US" altLang="zh-CN" sz="3200">
                <a:solidFill>
                  <a:srgbClr val="FF0000"/>
                </a:solidFill>
              </a:rPr>
              <a:t>♥</a:t>
            </a:r>
            <a:r>
              <a:rPr lang="en-US" altLang="zh-CN" sz="3200"/>
              <a:t>,K&gt; &lt; </a:t>
            </a:r>
            <a:r>
              <a:rPr lang="en-US" altLang="zh-CN" sz="3200">
                <a:solidFill>
                  <a:srgbClr val="FF0000"/>
                </a:solidFill>
              </a:rPr>
              <a:t>♥</a:t>
            </a:r>
            <a:r>
              <a:rPr lang="en-US" altLang="zh-CN" sz="3200"/>
              <a:t>,A&gt;</a:t>
            </a:r>
          </a:p>
          <a:p>
            <a:pPr lvl="1"/>
            <a:r>
              <a:rPr lang="en-US" altLang="zh-CN" sz="3200"/>
              <a:t>&lt; ♠,2&gt;  &lt; ♠,3&gt; … &lt; </a:t>
            </a:r>
            <a:r>
              <a:rPr lang="en-US" altLang="zh-CN" sz="3200">
                <a:solidFill>
                  <a:srgbClr val="FF0000"/>
                </a:solidFill>
              </a:rPr>
              <a:t>♥</a:t>
            </a:r>
            <a:r>
              <a:rPr lang="en-US" altLang="zh-CN" sz="3200"/>
              <a:t>,K&gt; &lt; ♠,A&gt;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9" grpId="0" autoUpdateAnimBg="0"/>
      <p:bldP spid="226311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EE2D95-FC47-4D72-90F4-32A05476BCF9}" type="slidenum">
              <a:rPr lang="en-US" altLang="zh-CN"/>
              <a:pPr>
                <a:defRPr/>
              </a:pPr>
              <a:t>88</a:t>
            </a:fld>
            <a:endParaRPr lang="en-US" altLang="zh-CN"/>
          </a:p>
        </p:txBody>
      </p:sp>
      <p:sp>
        <p:nvSpPr>
          <p:cNvPr id="2314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10.6 </a:t>
            </a:r>
            <a:r>
              <a:rPr lang="zh-CN" altLang="en-US" smtClean="0"/>
              <a:t>基数排序</a:t>
            </a:r>
          </a:p>
        </p:txBody>
      </p:sp>
      <p:sp>
        <p:nvSpPr>
          <p:cNvPr id="231427" name="Text Box 3"/>
          <p:cNvSpPr txBox="1">
            <a:spLocks noChangeArrowheads="1"/>
          </p:cNvSpPr>
          <p:nvPr/>
        </p:nvSpPr>
        <p:spPr bwMode="auto">
          <a:xfrm>
            <a:off x="263525" y="977900"/>
            <a:ext cx="8572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10000"/>
              </a:spcBef>
              <a:buClr>
                <a:srgbClr val="003366"/>
              </a:buClr>
              <a:buSzPct val="75000"/>
              <a:buFont typeface="Wingdings" pitchFamily="2" charset="2"/>
              <a:buChar char="l"/>
            </a:pPr>
            <a:r>
              <a:rPr lang="zh-CN" altLang="en-US" sz="3200" dirty="0">
                <a:latin typeface="Arial" charset="0"/>
              </a:rPr>
              <a:t>最高位优先</a:t>
            </a:r>
            <a:r>
              <a:rPr lang="en-US" altLang="zh-CN" sz="3200" dirty="0">
                <a:latin typeface="Arial" charset="0"/>
              </a:rPr>
              <a:t>: 1) </a:t>
            </a:r>
            <a:r>
              <a:rPr lang="zh-CN" altLang="en-US" sz="3200" dirty="0">
                <a:latin typeface="Arial" charset="0"/>
              </a:rPr>
              <a:t>先按照花色分为</a:t>
            </a:r>
            <a:r>
              <a:rPr lang="en-US" altLang="zh-CN" sz="3200" dirty="0">
                <a:latin typeface="Arial" charset="0"/>
              </a:rPr>
              <a:t>4</a:t>
            </a:r>
            <a:r>
              <a:rPr lang="zh-CN" altLang="en-US" sz="3200" dirty="0">
                <a:latin typeface="Arial" charset="0"/>
              </a:rPr>
              <a:t>堆</a:t>
            </a:r>
            <a:r>
              <a:rPr lang="zh-CN" altLang="en-US" sz="3200" dirty="0">
                <a:solidFill>
                  <a:srgbClr val="FFFF00"/>
                </a:solidFill>
                <a:latin typeface="Arial" charset="0"/>
              </a:rPr>
              <a:t>	</a:t>
            </a:r>
            <a:endParaRPr lang="zh-CN" altLang="en-US" sz="3200" b="0" dirty="0">
              <a:solidFill>
                <a:srgbClr val="FFFF00"/>
              </a:solidFill>
              <a:latin typeface="Arial" charset="0"/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611188" y="1484313"/>
            <a:ext cx="1008062" cy="1225550"/>
            <a:chOff x="3016" y="1706"/>
            <a:chExt cx="635" cy="772"/>
          </a:xfrm>
        </p:grpSpPr>
        <p:sp>
          <p:nvSpPr>
            <p:cNvPr id="78037" name="AutoShape 10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038" name="Rectangle 12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♣</a:t>
              </a:r>
            </a:p>
          </p:txBody>
        </p:sp>
        <p:sp>
          <p:nvSpPr>
            <p:cNvPr id="78039" name="Text Box 13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8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809625" y="1563688"/>
            <a:ext cx="1008063" cy="1225550"/>
            <a:chOff x="3016" y="1706"/>
            <a:chExt cx="635" cy="772"/>
          </a:xfrm>
        </p:grpSpPr>
        <p:sp>
          <p:nvSpPr>
            <p:cNvPr id="78034" name="AutoShape 21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035" name="Rectangle 22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♣</a:t>
              </a:r>
            </a:p>
          </p:txBody>
        </p:sp>
        <p:sp>
          <p:nvSpPr>
            <p:cNvPr id="78036" name="Text Box 23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7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008063" y="1641475"/>
            <a:ext cx="1008062" cy="1225550"/>
            <a:chOff x="3016" y="1706"/>
            <a:chExt cx="635" cy="772"/>
          </a:xfrm>
        </p:grpSpPr>
        <p:sp>
          <p:nvSpPr>
            <p:cNvPr id="78031" name="AutoShape 25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032" name="Rectangle 26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♣</a:t>
              </a:r>
            </a:p>
          </p:txBody>
        </p:sp>
        <p:sp>
          <p:nvSpPr>
            <p:cNvPr id="78033" name="Text Box 27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2</a:t>
              </a: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1206500" y="1719263"/>
            <a:ext cx="1008063" cy="1225550"/>
            <a:chOff x="3016" y="1706"/>
            <a:chExt cx="635" cy="772"/>
          </a:xfrm>
        </p:grpSpPr>
        <p:sp>
          <p:nvSpPr>
            <p:cNvPr id="78028" name="AutoShape 29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029" name="Rectangle 30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♣</a:t>
              </a:r>
            </a:p>
          </p:txBody>
        </p:sp>
        <p:sp>
          <p:nvSpPr>
            <p:cNvPr id="78030" name="Text Box 31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3</a:t>
              </a:r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1404938" y="1797050"/>
            <a:ext cx="1008062" cy="1225550"/>
            <a:chOff x="3016" y="1706"/>
            <a:chExt cx="635" cy="772"/>
          </a:xfrm>
        </p:grpSpPr>
        <p:sp>
          <p:nvSpPr>
            <p:cNvPr id="78025" name="AutoShape 33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026" name="Rectangle 34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♣</a:t>
              </a:r>
            </a:p>
          </p:txBody>
        </p:sp>
        <p:sp>
          <p:nvSpPr>
            <p:cNvPr id="78027" name="Text Box 35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5</a:t>
              </a:r>
            </a:p>
          </p:txBody>
        </p:sp>
      </p:grp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1603375" y="1916113"/>
            <a:ext cx="935038" cy="1185862"/>
            <a:chOff x="3016" y="1706"/>
            <a:chExt cx="635" cy="794"/>
          </a:xfrm>
        </p:grpSpPr>
        <p:sp>
          <p:nvSpPr>
            <p:cNvPr id="78022" name="AutoShape 37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023" name="Rectangle 38"/>
            <p:cNvSpPr>
              <a:spLocks noChangeArrowheads="1"/>
            </p:cNvSpPr>
            <p:nvPr/>
          </p:nvSpPr>
          <p:spPr bwMode="auto">
            <a:xfrm>
              <a:off x="3379" y="1706"/>
              <a:ext cx="252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♣</a:t>
              </a:r>
            </a:p>
          </p:txBody>
        </p:sp>
        <p:sp>
          <p:nvSpPr>
            <p:cNvPr id="78024" name="Text Box 39"/>
            <p:cNvSpPr txBox="1">
              <a:spLocks noChangeArrowheads="1"/>
            </p:cNvSpPr>
            <p:nvPr/>
          </p:nvSpPr>
          <p:spPr bwMode="auto">
            <a:xfrm>
              <a:off x="3061" y="2152"/>
              <a:ext cx="227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J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1798638" y="1909763"/>
            <a:ext cx="1008062" cy="1225550"/>
            <a:chOff x="3016" y="1706"/>
            <a:chExt cx="635" cy="772"/>
          </a:xfrm>
        </p:grpSpPr>
        <p:sp>
          <p:nvSpPr>
            <p:cNvPr id="78019" name="AutoShape 41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020" name="Rectangle 42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♣</a:t>
              </a:r>
            </a:p>
          </p:txBody>
        </p:sp>
        <p:sp>
          <p:nvSpPr>
            <p:cNvPr id="78021" name="Text Box 43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9</a:t>
              </a:r>
            </a:p>
          </p:txBody>
        </p:sp>
      </p:grpSp>
      <p:grpSp>
        <p:nvGrpSpPr>
          <p:cNvPr id="9" name="Group 44"/>
          <p:cNvGrpSpPr>
            <a:grpSpLocks/>
          </p:cNvGrpSpPr>
          <p:nvPr/>
        </p:nvGrpSpPr>
        <p:grpSpPr bwMode="auto">
          <a:xfrm>
            <a:off x="1927225" y="1949450"/>
            <a:ext cx="1008063" cy="1225550"/>
            <a:chOff x="3016" y="1706"/>
            <a:chExt cx="635" cy="772"/>
          </a:xfrm>
        </p:grpSpPr>
        <p:sp>
          <p:nvSpPr>
            <p:cNvPr id="78016" name="AutoShape 45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017" name="Rectangle 46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♣</a:t>
              </a:r>
            </a:p>
          </p:txBody>
        </p:sp>
        <p:sp>
          <p:nvSpPr>
            <p:cNvPr id="78018" name="Text Box 47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4</a:t>
              </a:r>
            </a:p>
          </p:txBody>
        </p:sp>
      </p:grpSp>
      <p:grpSp>
        <p:nvGrpSpPr>
          <p:cNvPr id="10" name="Group 68"/>
          <p:cNvGrpSpPr>
            <a:grpSpLocks/>
          </p:cNvGrpSpPr>
          <p:nvPr/>
        </p:nvGrpSpPr>
        <p:grpSpPr bwMode="auto">
          <a:xfrm>
            <a:off x="2125663" y="2027238"/>
            <a:ext cx="1008062" cy="1163637"/>
            <a:chOff x="2880" y="1797"/>
            <a:chExt cx="635" cy="733"/>
          </a:xfrm>
        </p:grpSpPr>
        <p:sp>
          <p:nvSpPr>
            <p:cNvPr id="78013" name="AutoShape 49"/>
            <p:cNvSpPr>
              <a:spLocks noChangeArrowheads="1"/>
            </p:cNvSpPr>
            <p:nvPr/>
          </p:nvSpPr>
          <p:spPr bwMode="auto">
            <a:xfrm>
              <a:off x="2880" y="1888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014" name="Rectangle 50"/>
            <p:cNvSpPr>
              <a:spLocks noChangeArrowheads="1"/>
            </p:cNvSpPr>
            <p:nvPr/>
          </p:nvSpPr>
          <p:spPr bwMode="auto">
            <a:xfrm>
              <a:off x="3243" y="1797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♣</a:t>
              </a:r>
            </a:p>
          </p:txBody>
        </p:sp>
        <p:sp>
          <p:nvSpPr>
            <p:cNvPr id="78015" name="Text Box 51"/>
            <p:cNvSpPr txBox="1">
              <a:spLocks noChangeArrowheads="1"/>
            </p:cNvSpPr>
            <p:nvPr/>
          </p:nvSpPr>
          <p:spPr bwMode="auto">
            <a:xfrm>
              <a:off x="2925" y="2242"/>
              <a:ext cx="4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10</a:t>
              </a:r>
            </a:p>
          </p:txBody>
        </p:sp>
      </p:grpSp>
      <p:grpSp>
        <p:nvGrpSpPr>
          <p:cNvPr id="11" name="Group 52"/>
          <p:cNvGrpSpPr>
            <a:grpSpLocks/>
          </p:cNvGrpSpPr>
          <p:nvPr/>
        </p:nvGrpSpPr>
        <p:grpSpPr bwMode="auto">
          <a:xfrm>
            <a:off x="2324100" y="2043113"/>
            <a:ext cx="1008063" cy="1225550"/>
            <a:chOff x="3016" y="1706"/>
            <a:chExt cx="635" cy="772"/>
          </a:xfrm>
        </p:grpSpPr>
        <p:sp>
          <p:nvSpPr>
            <p:cNvPr id="78010" name="AutoShape 53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011" name="Rectangle 54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♣</a:t>
              </a:r>
            </a:p>
          </p:txBody>
        </p:sp>
        <p:sp>
          <p:nvSpPr>
            <p:cNvPr id="78012" name="Text Box 55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Q</a:t>
              </a:r>
            </a:p>
          </p:txBody>
        </p:sp>
      </p:grpSp>
      <p:grpSp>
        <p:nvGrpSpPr>
          <p:cNvPr id="12" name="Group 56"/>
          <p:cNvGrpSpPr>
            <a:grpSpLocks/>
          </p:cNvGrpSpPr>
          <p:nvPr/>
        </p:nvGrpSpPr>
        <p:grpSpPr bwMode="auto">
          <a:xfrm>
            <a:off x="2522538" y="2120900"/>
            <a:ext cx="1008062" cy="1225550"/>
            <a:chOff x="3016" y="1706"/>
            <a:chExt cx="635" cy="772"/>
          </a:xfrm>
        </p:grpSpPr>
        <p:sp>
          <p:nvSpPr>
            <p:cNvPr id="78007" name="AutoShape 57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008" name="Rectangle 58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♣</a:t>
              </a:r>
            </a:p>
          </p:txBody>
        </p:sp>
        <p:sp>
          <p:nvSpPr>
            <p:cNvPr id="78009" name="Text Box 59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6</a:t>
              </a:r>
            </a:p>
          </p:txBody>
        </p:sp>
      </p:grpSp>
      <p:grpSp>
        <p:nvGrpSpPr>
          <p:cNvPr id="13" name="Group 60"/>
          <p:cNvGrpSpPr>
            <a:grpSpLocks/>
          </p:cNvGrpSpPr>
          <p:nvPr/>
        </p:nvGrpSpPr>
        <p:grpSpPr bwMode="auto">
          <a:xfrm>
            <a:off x="2719388" y="2198688"/>
            <a:ext cx="1008062" cy="1225550"/>
            <a:chOff x="3016" y="1706"/>
            <a:chExt cx="635" cy="772"/>
          </a:xfrm>
        </p:grpSpPr>
        <p:sp>
          <p:nvSpPr>
            <p:cNvPr id="78004" name="AutoShape 61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005" name="Rectangle 62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♣</a:t>
              </a:r>
            </a:p>
          </p:txBody>
        </p:sp>
        <p:sp>
          <p:nvSpPr>
            <p:cNvPr id="78006" name="Text Box 63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K</a:t>
              </a:r>
            </a:p>
          </p:txBody>
        </p:sp>
      </p:grpSp>
      <p:sp>
        <p:nvSpPr>
          <p:cNvPr id="231493" name="Rectangle 69"/>
          <p:cNvSpPr>
            <a:spLocks noChangeArrowheads="1"/>
          </p:cNvSpPr>
          <p:nvPr/>
        </p:nvSpPr>
        <p:spPr bwMode="auto">
          <a:xfrm>
            <a:off x="1116013" y="3500438"/>
            <a:ext cx="24431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1) </a:t>
            </a:r>
            <a:r>
              <a:rPr lang="zh-CN" altLang="en-US"/>
              <a:t>梅花：</a:t>
            </a:r>
            <a:r>
              <a:rPr lang="en-US" altLang="zh-CN"/>
              <a:t>13 </a:t>
            </a:r>
            <a:r>
              <a:rPr lang="zh-CN" altLang="en-US"/>
              <a:t>张</a:t>
            </a:r>
          </a:p>
        </p:txBody>
      </p:sp>
      <p:sp>
        <p:nvSpPr>
          <p:cNvPr id="231494" name="Rectangle 70"/>
          <p:cNvSpPr>
            <a:spLocks noChangeArrowheads="1"/>
          </p:cNvSpPr>
          <p:nvPr/>
        </p:nvSpPr>
        <p:spPr bwMode="auto">
          <a:xfrm>
            <a:off x="5508625" y="3571875"/>
            <a:ext cx="2443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2) </a:t>
            </a:r>
            <a:r>
              <a:rPr lang="zh-CN" altLang="en-US"/>
              <a:t>方块：</a:t>
            </a:r>
            <a:r>
              <a:rPr lang="en-US" altLang="zh-CN"/>
              <a:t>13 </a:t>
            </a:r>
            <a:r>
              <a:rPr lang="zh-CN" altLang="en-US"/>
              <a:t>张</a:t>
            </a:r>
          </a:p>
        </p:txBody>
      </p:sp>
      <p:sp>
        <p:nvSpPr>
          <p:cNvPr id="231495" name="Rectangle 71"/>
          <p:cNvSpPr>
            <a:spLocks noChangeArrowheads="1"/>
          </p:cNvSpPr>
          <p:nvPr/>
        </p:nvSpPr>
        <p:spPr bwMode="auto">
          <a:xfrm>
            <a:off x="1187450" y="6194425"/>
            <a:ext cx="2443163" cy="51911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3) </a:t>
            </a:r>
            <a:r>
              <a:rPr lang="zh-CN" altLang="en-US"/>
              <a:t>红桃：</a:t>
            </a:r>
            <a:r>
              <a:rPr lang="en-US" altLang="zh-CN"/>
              <a:t>13 </a:t>
            </a:r>
            <a:r>
              <a:rPr lang="zh-CN" altLang="en-US"/>
              <a:t>张</a:t>
            </a:r>
          </a:p>
        </p:txBody>
      </p:sp>
      <p:sp>
        <p:nvSpPr>
          <p:cNvPr id="231496" name="Rectangle 72"/>
          <p:cNvSpPr>
            <a:spLocks noChangeArrowheads="1"/>
          </p:cNvSpPr>
          <p:nvPr/>
        </p:nvSpPr>
        <p:spPr bwMode="auto">
          <a:xfrm>
            <a:off x="5508625" y="6194425"/>
            <a:ext cx="2443163" cy="51911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4) </a:t>
            </a:r>
            <a:r>
              <a:rPr lang="zh-CN" altLang="en-US"/>
              <a:t>黑桃：</a:t>
            </a:r>
            <a:r>
              <a:rPr lang="en-US" altLang="zh-CN"/>
              <a:t>13 </a:t>
            </a:r>
            <a:r>
              <a:rPr lang="zh-CN" altLang="en-US"/>
              <a:t>张</a:t>
            </a:r>
          </a:p>
        </p:txBody>
      </p:sp>
      <p:grpSp>
        <p:nvGrpSpPr>
          <p:cNvPr id="14" name="组合 214"/>
          <p:cNvGrpSpPr>
            <a:grpSpLocks/>
          </p:cNvGrpSpPr>
          <p:nvPr/>
        </p:nvGrpSpPr>
        <p:grpSpPr bwMode="auto">
          <a:xfrm>
            <a:off x="468313" y="3932238"/>
            <a:ext cx="3382962" cy="2162175"/>
            <a:chOff x="468313" y="3932238"/>
            <a:chExt cx="3382962" cy="2162175"/>
          </a:xfrm>
        </p:grpSpPr>
        <p:grpSp>
          <p:nvGrpSpPr>
            <p:cNvPr id="77952" name="Group 175"/>
            <p:cNvGrpSpPr>
              <a:grpSpLocks/>
            </p:cNvGrpSpPr>
            <p:nvPr/>
          </p:nvGrpSpPr>
          <p:grpSpPr bwMode="auto">
            <a:xfrm>
              <a:off x="468313" y="3932238"/>
              <a:ext cx="1008062" cy="1225550"/>
              <a:chOff x="295" y="2704"/>
              <a:chExt cx="635" cy="772"/>
            </a:xfrm>
          </p:grpSpPr>
          <p:sp>
            <p:nvSpPr>
              <p:cNvPr id="78001" name="AutoShape 176"/>
              <p:cNvSpPr>
                <a:spLocks noChangeArrowheads="1"/>
              </p:cNvSpPr>
              <p:nvPr/>
            </p:nvSpPr>
            <p:spPr bwMode="auto">
              <a:xfrm>
                <a:off x="295" y="2795"/>
                <a:ext cx="635" cy="63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8002" name="Rectangle 177"/>
              <p:cNvSpPr>
                <a:spLocks noChangeArrowheads="1"/>
              </p:cNvSpPr>
              <p:nvPr/>
            </p:nvSpPr>
            <p:spPr bwMode="auto">
              <a:xfrm>
                <a:off x="658" y="2704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olidFill>
                      <a:srgbClr val="FF0000"/>
                    </a:solidFill>
                  </a:rPr>
                  <a:t>♥</a:t>
                </a:r>
              </a:p>
            </p:txBody>
          </p:sp>
          <p:sp>
            <p:nvSpPr>
              <p:cNvPr id="78003" name="Text Box 178"/>
              <p:cNvSpPr txBox="1">
                <a:spLocks noChangeArrowheads="1"/>
              </p:cNvSpPr>
              <p:nvPr/>
            </p:nvSpPr>
            <p:spPr bwMode="auto">
              <a:xfrm>
                <a:off x="340" y="3149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Q</a:t>
                </a:r>
              </a:p>
            </p:txBody>
          </p:sp>
        </p:grpSp>
        <p:grpSp>
          <p:nvGrpSpPr>
            <p:cNvPr id="77953" name="Group 179"/>
            <p:cNvGrpSpPr>
              <a:grpSpLocks/>
            </p:cNvGrpSpPr>
            <p:nvPr/>
          </p:nvGrpSpPr>
          <p:grpSpPr bwMode="auto">
            <a:xfrm>
              <a:off x="649288" y="4065588"/>
              <a:ext cx="1008062" cy="1225550"/>
              <a:chOff x="295" y="2704"/>
              <a:chExt cx="635" cy="772"/>
            </a:xfrm>
          </p:grpSpPr>
          <p:sp>
            <p:nvSpPr>
              <p:cNvPr id="77998" name="AutoShape 180"/>
              <p:cNvSpPr>
                <a:spLocks noChangeArrowheads="1"/>
              </p:cNvSpPr>
              <p:nvPr/>
            </p:nvSpPr>
            <p:spPr bwMode="auto">
              <a:xfrm>
                <a:off x="295" y="2795"/>
                <a:ext cx="635" cy="63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999" name="Rectangle 181"/>
              <p:cNvSpPr>
                <a:spLocks noChangeArrowheads="1"/>
              </p:cNvSpPr>
              <p:nvPr/>
            </p:nvSpPr>
            <p:spPr bwMode="auto">
              <a:xfrm>
                <a:off x="658" y="2704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olidFill>
                      <a:srgbClr val="FF0000"/>
                    </a:solidFill>
                  </a:rPr>
                  <a:t>♥</a:t>
                </a:r>
              </a:p>
            </p:txBody>
          </p:sp>
          <p:sp>
            <p:nvSpPr>
              <p:cNvPr id="78000" name="Text Box 182"/>
              <p:cNvSpPr txBox="1">
                <a:spLocks noChangeArrowheads="1"/>
              </p:cNvSpPr>
              <p:nvPr/>
            </p:nvSpPr>
            <p:spPr bwMode="auto">
              <a:xfrm>
                <a:off x="340" y="3149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K</a:t>
                </a:r>
              </a:p>
            </p:txBody>
          </p:sp>
        </p:grpSp>
        <p:grpSp>
          <p:nvGrpSpPr>
            <p:cNvPr id="77954" name="Group 183"/>
            <p:cNvGrpSpPr>
              <a:grpSpLocks/>
            </p:cNvGrpSpPr>
            <p:nvPr/>
          </p:nvGrpSpPr>
          <p:grpSpPr bwMode="auto">
            <a:xfrm>
              <a:off x="828675" y="4197350"/>
              <a:ext cx="1008063" cy="1225550"/>
              <a:chOff x="295" y="2704"/>
              <a:chExt cx="635" cy="772"/>
            </a:xfrm>
          </p:grpSpPr>
          <p:sp>
            <p:nvSpPr>
              <p:cNvPr id="77995" name="AutoShape 184"/>
              <p:cNvSpPr>
                <a:spLocks noChangeArrowheads="1"/>
              </p:cNvSpPr>
              <p:nvPr/>
            </p:nvSpPr>
            <p:spPr bwMode="auto">
              <a:xfrm>
                <a:off x="295" y="2795"/>
                <a:ext cx="635" cy="63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996" name="Rectangle 185"/>
              <p:cNvSpPr>
                <a:spLocks noChangeArrowheads="1"/>
              </p:cNvSpPr>
              <p:nvPr/>
            </p:nvSpPr>
            <p:spPr bwMode="auto">
              <a:xfrm>
                <a:off x="658" y="2704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olidFill>
                      <a:srgbClr val="FF0000"/>
                    </a:solidFill>
                  </a:rPr>
                  <a:t>♥</a:t>
                </a:r>
              </a:p>
            </p:txBody>
          </p:sp>
          <p:sp>
            <p:nvSpPr>
              <p:cNvPr id="77997" name="Text Box 186"/>
              <p:cNvSpPr txBox="1">
                <a:spLocks noChangeArrowheads="1"/>
              </p:cNvSpPr>
              <p:nvPr/>
            </p:nvSpPr>
            <p:spPr bwMode="auto">
              <a:xfrm>
                <a:off x="340" y="3149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8</a:t>
                </a:r>
              </a:p>
            </p:txBody>
          </p:sp>
        </p:grpSp>
        <p:grpSp>
          <p:nvGrpSpPr>
            <p:cNvPr id="77955" name="Group 187"/>
            <p:cNvGrpSpPr>
              <a:grpSpLocks/>
            </p:cNvGrpSpPr>
            <p:nvPr/>
          </p:nvGrpSpPr>
          <p:grpSpPr bwMode="auto">
            <a:xfrm>
              <a:off x="1008063" y="4329113"/>
              <a:ext cx="1008062" cy="1225550"/>
              <a:chOff x="295" y="2704"/>
              <a:chExt cx="635" cy="772"/>
            </a:xfrm>
          </p:grpSpPr>
          <p:sp>
            <p:nvSpPr>
              <p:cNvPr id="77992" name="AutoShape 188"/>
              <p:cNvSpPr>
                <a:spLocks noChangeArrowheads="1"/>
              </p:cNvSpPr>
              <p:nvPr/>
            </p:nvSpPr>
            <p:spPr bwMode="auto">
              <a:xfrm>
                <a:off x="295" y="2795"/>
                <a:ext cx="635" cy="63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993" name="Rectangle 189"/>
              <p:cNvSpPr>
                <a:spLocks noChangeArrowheads="1"/>
              </p:cNvSpPr>
              <p:nvPr/>
            </p:nvSpPr>
            <p:spPr bwMode="auto">
              <a:xfrm>
                <a:off x="658" y="2704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olidFill>
                      <a:srgbClr val="FF0000"/>
                    </a:solidFill>
                  </a:rPr>
                  <a:t>♥</a:t>
                </a:r>
              </a:p>
            </p:txBody>
          </p:sp>
          <p:sp>
            <p:nvSpPr>
              <p:cNvPr id="77994" name="Text Box 190"/>
              <p:cNvSpPr txBox="1">
                <a:spLocks noChangeArrowheads="1"/>
              </p:cNvSpPr>
              <p:nvPr/>
            </p:nvSpPr>
            <p:spPr bwMode="auto">
              <a:xfrm>
                <a:off x="340" y="3149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A</a:t>
                </a:r>
              </a:p>
            </p:txBody>
          </p:sp>
        </p:grpSp>
        <p:grpSp>
          <p:nvGrpSpPr>
            <p:cNvPr id="77956" name="Group 191"/>
            <p:cNvGrpSpPr>
              <a:grpSpLocks/>
            </p:cNvGrpSpPr>
            <p:nvPr/>
          </p:nvGrpSpPr>
          <p:grpSpPr bwMode="auto">
            <a:xfrm>
              <a:off x="1189038" y="4460875"/>
              <a:ext cx="1008062" cy="1225550"/>
              <a:chOff x="295" y="2704"/>
              <a:chExt cx="635" cy="772"/>
            </a:xfrm>
          </p:grpSpPr>
          <p:sp>
            <p:nvSpPr>
              <p:cNvPr id="77989" name="AutoShape 192"/>
              <p:cNvSpPr>
                <a:spLocks noChangeArrowheads="1"/>
              </p:cNvSpPr>
              <p:nvPr/>
            </p:nvSpPr>
            <p:spPr bwMode="auto">
              <a:xfrm>
                <a:off x="295" y="2795"/>
                <a:ext cx="635" cy="63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990" name="Rectangle 193"/>
              <p:cNvSpPr>
                <a:spLocks noChangeArrowheads="1"/>
              </p:cNvSpPr>
              <p:nvPr/>
            </p:nvSpPr>
            <p:spPr bwMode="auto">
              <a:xfrm>
                <a:off x="658" y="2704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olidFill>
                      <a:srgbClr val="FF0000"/>
                    </a:solidFill>
                  </a:rPr>
                  <a:t>♥</a:t>
                </a:r>
              </a:p>
            </p:txBody>
          </p:sp>
          <p:sp>
            <p:nvSpPr>
              <p:cNvPr id="77991" name="Text Box 194"/>
              <p:cNvSpPr txBox="1">
                <a:spLocks noChangeArrowheads="1"/>
              </p:cNvSpPr>
              <p:nvPr/>
            </p:nvSpPr>
            <p:spPr bwMode="auto">
              <a:xfrm>
                <a:off x="340" y="3149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7</a:t>
                </a:r>
              </a:p>
            </p:txBody>
          </p:sp>
        </p:grpSp>
        <p:grpSp>
          <p:nvGrpSpPr>
            <p:cNvPr id="77957" name="Group 195"/>
            <p:cNvGrpSpPr>
              <a:grpSpLocks/>
            </p:cNvGrpSpPr>
            <p:nvPr/>
          </p:nvGrpSpPr>
          <p:grpSpPr bwMode="auto">
            <a:xfrm>
              <a:off x="1368425" y="4592638"/>
              <a:ext cx="1008063" cy="1225550"/>
              <a:chOff x="295" y="2704"/>
              <a:chExt cx="635" cy="772"/>
            </a:xfrm>
          </p:grpSpPr>
          <p:sp>
            <p:nvSpPr>
              <p:cNvPr id="77986" name="AutoShape 196"/>
              <p:cNvSpPr>
                <a:spLocks noChangeArrowheads="1"/>
              </p:cNvSpPr>
              <p:nvPr/>
            </p:nvSpPr>
            <p:spPr bwMode="auto">
              <a:xfrm>
                <a:off x="295" y="2795"/>
                <a:ext cx="635" cy="63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987" name="Rectangle 197"/>
              <p:cNvSpPr>
                <a:spLocks noChangeArrowheads="1"/>
              </p:cNvSpPr>
              <p:nvPr/>
            </p:nvSpPr>
            <p:spPr bwMode="auto">
              <a:xfrm>
                <a:off x="658" y="2704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olidFill>
                      <a:srgbClr val="FF0000"/>
                    </a:solidFill>
                  </a:rPr>
                  <a:t>♥</a:t>
                </a:r>
              </a:p>
            </p:txBody>
          </p:sp>
          <p:sp>
            <p:nvSpPr>
              <p:cNvPr id="77988" name="Text Box 198"/>
              <p:cNvSpPr txBox="1">
                <a:spLocks noChangeArrowheads="1"/>
              </p:cNvSpPr>
              <p:nvPr/>
            </p:nvSpPr>
            <p:spPr bwMode="auto">
              <a:xfrm>
                <a:off x="340" y="3149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4</a:t>
                </a:r>
              </a:p>
            </p:txBody>
          </p:sp>
        </p:grpSp>
        <p:grpSp>
          <p:nvGrpSpPr>
            <p:cNvPr id="77958" name="Group 199"/>
            <p:cNvGrpSpPr>
              <a:grpSpLocks/>
            </p:cNvGrpSpPr>
            <p:nvPr/>
          </p:nvGrpSpPr>
          <p:grpSpPr bwMode="auto">
            <a:xfrm>
              <a:off x="1547813" y="4724400"/>
              <a:ext cx="1008062" cy="1225550"/>
              <a:chOff x="295" y="2704"/>
              <a:chExt cx="635" cy="772"/>
            </a:xfrm>
          </p:grpSpPr>
          <p:sp>
            <p:nvSpPr>
              <p:cNvPr id="77983" name="AutoShape 200"/>
              <p:cNvSpPr>
                <a:spLocks noChangeArrowheads="1"/>
              </p:cNvSpPr>
              <p:nvPr/>
            </p:nvSpPr>
            <p:spPr bwMode="auto">
              <a:xfrm>
                <a:off x="295" y="2795"/>
                <a:ext cx="635" cy="63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984" name="Rectangle 201"/>
              <p:cNvSpPr>
                <a:spLocks noChangeArrowheads="1"/>
              </p:cNvSpPr>
              <p:nvPr/>
            </p:nvSpPr>
            <p:spPr bwMode="auto">
              <a:xfrm>
                <a:off x="658" y="2704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olidFill>
                      <a:srgbClr val="FF0000"/>
                    </a:solidFill>
                  </a:rPr>
                  <a:t>♥</a:t>
                </a:r>
              </a:p>
            </p:txBody>
          </p:sp>
          <p:sp>
            <p:nvSpPr>
              <p:cNvPr id="77985" name="Text Box 202"/>
              <p:cNvSpPr txBox="1">
                <a:spLocks noChangeArrowheads="1"/>
              </p:cNvSpPr>
              <p:nvPr/>
            </p:nvSpPr>
            <p:spPr bwMode="auto">
              <a:xfrm>
                <a:off x="340" y="3149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3</a:t>
                </a:r>
              </a:p>
            </p:txBody>
          </p:sp>
        </p:grpSp>
        <p:grpSp>
          <p:nvGrpSpPr>
            <p:cNvPr id="77959" name="Group 203"/>
            <p:cNvGrpSpPr>
              <a:grpSpLocks/>
            </p:cNvGrpSpPr>
            <p:nvPr/>
          </p:nvGrpSpPr>
          <p:grpSpPr bwMode="auto">
            <a:xfrm>
              <a:off x="1835150" y="4652963"/>
              <a:ext cx="1008063" cy="1225550"/>
              <a:chOff x="295" y="2704"/>
              <a:chExt cx="635" cy="772"/>
            </a:xfrm>
          </p:grpSpPr>
          <p:sp>
            <p:nvSpPr>
              <p:cNvPr id="77980" name="AutoShape 204"/>
              <p:cNvSpPr>
                <a:spLocks noChangeArrowheads="1"/>
              </p:cNvSpPr>
              <p:nvPr/>
            </p:nvSpPr>
            <p:spPr bwMode="auto">
              <a:xfrm>
                <a:off x="295" y="2795"/>
                <a:ext cx="635" cy="63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981" name="Rectangle 205"/>
              <p:cNvSpPr>
                <a:spLocks noChangeArrowheads="1"/>
              </p:cNvSpPr>
              <p:nvPr/>
            </p:nvSpPr>
            <p:spPr bwMode="auto">
              <a:xfrm>
                <a:off x="658" y="2704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olidFill>
                      <a:srgbClr val="FF0000"/>
                    </a:solidFill>
                  </a:rPr>
                  <a:t>♥</a:t>
                </a:r>
              </a:p>
            </p:txBody>
          </p:sp>
          <p:sp>
            <p:nvSpPr>
              <p:cNvPr id="77982" name="Text Box 206"/>
              <p:cNvSpPr txBox="1">
                <a:spLocks noChangeArrowheads="1"/>
              </p:cNvSpPr>
              <p:nvPr/>
            </p:nvSpPr>
            <p:spPr bwMode="auto">
              <a:xfrm>
                <a:off x="340" y="3149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9</a:t>
                </a:r>
              </a:p>
            </p:txBody>
          </p:sp>
        </p:grpSp>
        <p:grpSp>
          <p:nvGrpSpPr>
            <p:cNvPr id="77960" name="Group 207"/>
            <p:cNvGrpSpPr>
              <a:grpSpLocks/>
            </p:cNvGrpSpPr>
            <p:nvPr/>
          </p:nvGrpSpPr>
          <p:grpSpPr bwMode="auto">
            <a:xfrm>
              <a:off x="2051050" y="4508500"/>
              <a:ext cx="1008063" cy="1225550"/>
              <a:chOff x="295" y="2704"/>
              <a:chExt cx="635" cy="772"/>
            </a:xfrm>
          </p:grpSpPr>
          <p:sp>
            <p:nvSpPr>
              <p:cNvPr id="77977" name="AutoShape 208"/>
              <p:cNvSpPr>
                <a:spLocks noChangeArrowheads="1"/>
              </p:cNvSpPr>
              <p:nvPr/>
            </p:nvSpPr>
            <p:spPr bwMode="auto">
              <a:xfrm>
                <a:off x="295" y="2795"/>
                <a:ext cx="635" cy="63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978" name="Rectangle 209"/>
              <p:cNvSpPr>
                <a:spLocks noChangeArrowheads="1"/>
              </p:cNvSpPr>
              <p:nvPr/>
            </p:nvSpPr>
            <p:spPr bwMode="auto">
              <a:xfrm>
                <a:off x="658" y="2704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olidFill>
                      <a:srgbClr val="FF0000"/>
                    </a:solidFill>
                  </a:rPr>
                  <a:t>♥</a:t>
                </a:r>
              </a:p>
            </p:txBody>
          </p:sp>
          <p:sp>
            <p:nvSpPr>
              <p:cNvPr id="77979" name="Text Box 210"/>
              <p:cNvSpPr txBox="1">
                <a:spLocks noChangeArrowheads="1"/>
              </p:cNvSpPr>
              <p:nvPr/>
            </p:nvSpPr>
            <p:spPr bwMode="auto">
              <a:xfrm>
                <a:off x="340" y="3149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5</a:t>
                </a:r>
              </a:p>
            </p:txBody>
          </p:sp>
        </p:grpSp>
        <p:grpSp>
          <p:nvGrpSpPr>
            <p:cNvPr id="77961" name="Group 211"/>
            <p:cNvGrpSpPr>
              <a:grpSpLocks/>
            </p:cNvGrpSpPr>
            <p:nvPr/>
          </p:nvGrpSpPr>
          <p:grpSpPr bwMode="auto">
            <a:xfrm>
              <a:off x="2268538" y="4437063"/>
              <a:ext cx="1008062" cy="1225550"/>
              <a:chOff x="295" y="2704"/>
              <a:chExt cx="635" cy="772"/>
            </a:xfrm>
          </p:grpSpPr>
          <p:sp>
            <p:nvSpPr>
              <p:cNvPr id="77974" name="AutoShape 212"/>
              <p:cNvSpPr>
                <a:spLocks noChangeArrowheads="1"/>
              </p:cNvSpPr>
              <p:nvPr/>
            </p:nvSpPr>
            <p:spPr bwMode="auto">
              <a:xfrm>
                <a:off x="295" y="2795"/>
                <a:ext cx="635" cy="63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975" name="Rectangle 213"/>
              <p:cNvSpPr>
                <a:spLocks noChangeArrowheads="1"/>
              </p:cNvSpPr>
              <p:nvPr/>
            </p:nvSpPr>
            <p:spPr bwMode="auto">
              <a:xfrm>
                <a:off x="658" y="2704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olidFill>
                      <a:srgbClr val="FF0000"/>
                    </a:solidFill>
                  </a:rPr>
                  <a:t>♥</a:t>
                </a:r>
              </a:p>
            </p:txBody>
          </p:sp>
          <p:sp>
            <p:nvSpPr>
              <p:cNvPr id="77976" name="Text Box 214"/>
              <p:cNvSpPr txBox="1">
                <a:spLocks noChangeArrowheads="1"/>
              </p:cNvSpPr>
              <p:nvPr/>
            </p:nvSpPr>
            <p:spPr bwMode="auto">
              <a:xfrm>
                <a:off x="340" y="3149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J</a:t>
                </a:r>
              </a:p>
            </p:txBody>
          </p:sp>
        </p:grpSp>
        <p:grpSp>
          <p:nvGrpSpPr>
            <p:cNvPr id="77962" name="Group 215"/>
            <p:cNvGrpSpPr>
              <a:grpSpLocks/>
            </p:cNvGrpSpPr>
            <p:nvPr/>
          </p:nvGrpSpPr>
          <p:grpSpPr bwMode="auto">
            <a:xfrm>
              <a:off x="2484438" y="4581525"/>
              <a:ext cx="1008062" cy="1225550"/>
              <a:chOff x="4254" y="3294"/>
              <a:chExt cx="635" cy="772"/>
            </a:xfrm>
          </p:grpSpPr>
          <p:sp>
            <p:nvSpPr>
              <p:cNvPr id="77971" name="AutoShape 216"/>
              <p:cNvSpPr>
                <a:spLocks noChangeArrowheads="1"/>
              </p:cNvSpPr>
              <p:nvPr/>
            </p:nvSpPr>
            <p:spPr bwMode="auto">
              <a:xfrm>
                <a:off x="4254" y="3385"/>
                <a:ext cx="635" cy="63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972" name="Rectangle 217"/>
              <p:cNvSpPr>
                <a:spLocks noChangeArrowheads="1"/>
              </p:cNvSpPr>
              <p:nvPr/>
            </p:nvSpPr>
            <p:spPr bwMode="auto">
              <a:xfrm>
                <a:off x="4617" y="3294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olidFill>
                      <a:srgbClr val="FF0000"/>
                    </a:solidFill>
                  </a:rPr>
                  <a:t>♥</a:t>
                </a:r>
              </a:p>
            </p:txBody>
          </p:sp>
          <p:sp>
            <p:nvSpPr>
              <p:cNvPr id="77973" name="Text Box 218"/>
              <p:cNvSpPr txBox="1">
                <a:spLocks noChangeArrowheads="1"/>
              </p:cNvSpPr>
              <p:nvPr/>
            </p:nvSpPr>
            <p:spPr bwMode="auto">
              <a:xfrm>
                <a:off x="4299" y="3739"/>
                <a:ext cx="53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10</a:t>
                </a:r>
              </a:p>
            </p:txBody>
          </p:sp>
        </p:grpSp>
        <p:grpSp>
          <p:nvGrpSpPr>
            <p:cNvPr id="77963" name="Group 219"/>
            <p:cNvGrpSpPr>
              <a:grpSpLocks/>
            </p:cNvGrpSpPr>
            <p:nvPr/>
          </p:nvGrpSpPr>
          <p:grpSpPr bwMode="auto">
            <a:xfrm>
              <a:off x="2627313" y="4724400"/>
              <a:ext cx="1008062" cy="1225550"/>
              <a:chOff x="295" y="2704"/>
              <a:chExt cx="635" cy="772"/>
            </a:xfrm>
          </p:grpSpPr>
          <p:sp>
            <p:nvSpPr>
              <p:cNvPr id="77968" name="AutoShape 220"/>
              <p:cNvSpPr>
                <a:spLocks noChangeArrowheads="1"/>
              </p:cNvSpPr>
              <p:nvPr/>
            </p:nvSpPr>
            <p:spPr bwMode="auto">
              <a:xfrm>
                <a:off x="295" y="2795"/>
                <a:ext cx="635" cy="63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969" name="Rectangle 221"/>
              <p:cNvSpPr>
                <a:spLocks noChangeArrowheads="1"/>
              </p:cNvSpPr>
              <p:nvPr/>
            </p:nvSpPr>
            <p:spPr bwMode="auto">
              <a:xfrm>
                <a:off x="658" y="2704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olidFill>
                      <a:srgbClr val="FF0000"/>
                    </a:solidFill>
                  </a:rPr>
                  <a:t>♥</a:t>
                </a:r>
              </a:p>
            </p:txBody>
          </p:sp>
          <p:sp>
            <p:nvSpPr>
              <p:cNvPr id="77970" name="Text Box 222"/>
              <p:cNvSpPr txBox="1">
                <a:spLocks noChangeArrowheads="1"/>
              </p:cNvSpPr>
              <p:nvPr/>
            </p:nvSpPr>
            <p:spPr bwMode="auto">
              <a:xfrm>
                <a:off x="340" y="3149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2</a:t>
                </a:r>
              </a:p>
            </p:txBody>
          </p:sp>
        </p:grpSp>
        <p:grpSp>
          <p:nvGrpSpPr>
            <p:cNvPr id="77964" name="Group 223"/>
            <p:cNvGrpSpPr>
              <a:grpSpLocks/>
            </p:cNvGrpSpPr>
            <p:nvPr/>
          </p:nvGrpSpPr>
          <p:grpSpPr bwMode="auto">
            <a:xfrm>
              <a:off x="2843213" y="4868863"/>
              <a:ext cx="1008062" cy="1225550"/>
              <a:chOff x="295" y="2704"/>
              <a:chExt cx="635" cy="772"/>
            </a:xfrm>
          </p:grpSpPr>
          <p:sp>
            <p:nvSpPr>
              <p:cNvPr id="77965" name="AutoShape 224"/>
              <p:cNvSpPr>
                <a:spLocks noChangeArrowheads="1"/>
              </p:cNvSpPr>
              <p:nvPr/>
            </p:nvSpPr>
            <p:spPr bwMode="auto">
              <a:xfrm>
                <a:off x="295" y="2795"/>
                <a:ext cx="635" cy="63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966" name="Rectangle 225"/>
              <p:cNvSpPr>
                <a:spLocks noChangeArrowheads="1"/>
              </p:cNvSpPr>
              <p:nvPr/>
            </p:nvSpPr>
            <p:spPr bwMode="auto">
              <a:xfrm>
                <a:off x="658" y="2704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olidFill>
                      <a:srgbClr val="FF0000"/>
                    </a:solidFill>
                  </a:rPr>
                  <a:t>♥</a:t>
                </a:r>
              </a:p>
            </p:txBody>
          </p:sp>
          <p:sp>
            <p:nvSpPr>
              <p:cNvPr id="77967" name="Text Box 226"/>
              <p:cNvSpPr txBox="1">
                <a:spLocks noChangeArrowheads="1"/>
              </p:cNvSpPr>
              <p:nvPr/>
            </p:nvSpPr>
            <p:spPr bwMode="auto">
              <a:xfrm>
                <a:off x="340" y="3149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6</a:t>
                </a:r>
              </a:p>
            </p:txBody>
          </p:sp>
        </p:grpSp>
      </p:grpSp>
      <p:grpSp>
        <p:nvGrpSpPr>
          <p:cNvPr id="28" name="组合 215"/>
          <p:cNvGrpSpPr>
            <a:grpSpLocks/>
          </p:cNvGrpSpPr>
          <p:nvPr/>
        </p:nvGrpSpPr>
        <p:grpSpPr bwMode="auto">
          <a:xfrm>
            <a:off x="4718050" y="4192588"/>
            <a:ext cx="3382963" cy="1900237"/>
            <a:chOff x="4718050" y="4192588"/>
            <a:chExt cx="3382963" cy="1900237"/>
          </a:xfrm>
        </p:grpSpPr>
        <p:grpSp>
          <p:nvGrpSpPr>
            <p:cNvPr id="77900" name="Group 227"/>
            <p:cNvGrpSpPr>
              <a:grpSpLocks/>
            </p:cNvGrpSpPr>
            <p:nvPr/>
          </p:nvGrpSpPr>
          <p:grpSpPr bwMode="auto">
            <a:xfrm>
              <a:off x="4718050" y="4192588"/>
              <a:ext cx="1008063" cy="1223962"/>
              <a:chOff x="3016" y="1706"/>
              <a:chExt cx="635" cy="772"/>
            </a:xfrm>
          </p:grpSpPr>
          <p:sp>
            <p:nvSpPr>
              <p:cNvPr id="77949" name="AutoShape 228"/>
              <p:cNvSpPr>
                <a:spLocks noChangeArrowheads="1"/>
              </p:cNvSpPr>
              <p:nvPr/>
            </p:nvSpPr>
            <p:spPr bwMode="auto">
              <a:xfrm>
                <a:off x="3016" y="1797"/>
                <a:ext cx="635" cy="63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950" name="Rectangle 229"/>
              <p:cNvSpPr>
                <a:spLocks noChangeArrowheads="1"/>
              </p:cNvSpPr>
              <p:nvPr/>
            </p:nvSpPr>
            <p:spPr bwMode="auto">
              <a:xfrm>
                <a:off x="3379" y="1706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♠</a:t>
                </a:r>
              </a:p>
            </p:txBody>
          </p:sp>
          <p:sp>
            <p:nvSpPr>
              <p:cNvPr id="77951" name="Text Box 230"/>
              <p:cNvSpPr txBox="1">
                <a:spLocks noChangeArrowheads="1"/>
              </p:cNvSpPr>
              <p:nvPr/>
            </p:nvSpPr>
            <p:spPr bwMode="auto">
              <a:xfrm>
                <a:off x="3061" y="2151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K</a:t>
                </a:r>
              </a:p>
            </p:txBody>
          </p:sp>
        </p:grpSp>
        <p:grpSp>
          <p:nvGrpSpPr>
            <p:cNvPr id="77901" name="Group 231"/>
            <p:cNvGrpSpPr>
              <a:grpSpLocks/>
            </p:cNvGrpSpPr>
            <p:nvPr/>
          </p:nvGrpSpPr>
          <p:grpSpPr bwMode="auto">
            <a:xfrm>
              <a:off x="4789488" y="4337050"/>
              <a:ext cx="1008062" cy="1223963"/>
              <a:chOff x="3016" y="1706"/>
              <a:chExt cx="635" cy="772"/>
            </a:xfrm>
          </p:grpSpPr>
          <p:sp>
            <p:nvSpPr>
              <p:cNvPr id="77946" name="AutoShape 232"/>
              <p:cNvSpPr>
                <a:spLocks noChangeArrowheads="1"/>
              </p:cNvSpPr>
              <p:nvPr/>
            </p:nvSpPr>
            <p:spPr bwMode="auto">
              <a:xfrm>
                <a:off x="3016" y="1797"/>
                <a:ext cx="635" cy="63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947" name="Rectangle 233"/>
              <p:cNvSpPr>
                <a:spLocks noChangeArrowheads="1"/>
              </p:cNvSpPr>
              <p:nvPr/>
            </p:nvSpPr>
            <p:spPr bwMode="auto">
              <a:xfrm>
                <a:off x="3379" y="1706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♠</a:t>
                </a:r>
              </a:p>
            </p:txBody>
          </p:sp>
          <p:sp>
            <p:nvSpPr>
              <p:cNvPr id="77948" name="Text Box 234"/>
              <p:cNvSpPr txBox="1">
                <a:spLocks noChangeArrowheads="1"/>
              </p:cNvSpPr>
              <p:nvPr/>
            </p:nvSpPr>
            <p:spPr bwMode="auto">
              <a:xfrm>
                <a:off x="3061" y="2151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Q</a:t>
                </a:r>
              </a:p>
            </p:txBody>
          </p:sp>
        </p:grpSp>
        <p:grpSp>
          <p:nvGrpSpPr>
            <p:cNvPr id="77902" name="Group 235"/>
            <p:cNvGrpSpPr>
              <a:grpSpLocks/>
            </p:cNvGrpSpPr>
            <p:nvPr/>
          </p:nvGrpSpPr>
          <p:grpSpPr bwMode="auto">
            <a:xfrm>
              <a:off x="4933950" y="4552950"/>
              <a:ext cx="1008063" cy="1223963"/>
              <a:chOff x="3016" y="1706"/>
              <a:chExt cx="635" cy="772"/>
            </a:xfrm>
          </p:grpSpPr>
          <p:sp>
            <p:nvSpPr>
              <p:cNvPr id="77943" name="AutoShape 236"/>
              <p:cNvSpPr>
                <a:spLocks noChangeArrowheads="1"/>
              </p:cNvSpPr>
              <p:nvPr/>
            </p:nvSpPr>
            <p:spPr bwMode="auto">
              <a:xfrm>
                <a:off x="3016" y="1797"/>
                <a:ext cx="635" cy="63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944" name="Rectangle 237"/>
              <p:cNvSpPr>
                <a:spLocks noChangeArrowheads="1"/>
              </p:cNvSpPr>
              <p:nvPr/>
            </p:nvSpPr>
            <p:spPr bwMode="auto">
              <a:xfrm>
                <a:off x="3379" y="1706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♠</a:t>
                </a:r>
              </a:p>
            </p:txBody>
          </p:sp>
          <p:sp>
            <p:nvSpPr>
              <p:cNvPr id="77945" name="Text Box 238"/>
              <p:cNvSpPr txBox="1">
                <a:spLocks noChangeArrowheads="1"/>
              </p:cNvSpPr>
              <p:nvPr/>
            </p:nvSpPr>
            <p:spPr bwMode="auto">
              <a:xfrm>
                <a:off x="3061" y="2151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2</a:t>
                </a:r>
              </a:p>
            </p:txBody>
          </p:sp>
        </p:grpSp>
        <p:grpSp>
          <p:nvGrpSpPr>
            <p:cNvPr id="77903" name="Group 239"/>
            <p:cNvGrpSpPr>
              <a:grpSpLocks/>
            </p:cNvGrpSpPr>
            <p:nvPr/>
          </p:nvGrpSpPr>
          <p:grpSpPr bwMode="auto">
            <a:xfrm>
              <a:off x="5149850" y="4481513"/>
              <a:ext cx="1008063" cy="1223962"/>
              <a:chOff x="3016" y="1706"/>
              <a:chExt cx="635" cy="772"/>
            </a:xfrm>
          </p:grpSpPr>
          <p:sp>
            <p:nvSpPr>
              <p:cNvPr id="77940" name="AutoShape 240"/>
              <p:cNvSpPr>
                <a:spLocks noChangeArrowheads="1"/>
              </p:cNvSpPr>
              <p:nvPr/>
            </p:nvSpPr>
            <p:spPr bwMode="auto">
              <a:xfrm>
                <a:off x="3016" y="1797"/>
                <a:ext cx="635" cy="63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941" name="Rectangle 241"/>
              <p:cNvSpPr>
                <a:spLocks noChangeArrowheads="1"/>
              </p:cNvSpPr>
              <p:nvPr/>
            </p:nvSpPr>
            <p:spPr bwMode="auto">
              <a:xfrm>
                <a:off x="3379" y="1706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♠</a:t>
                </a:r>
              </a:p>
            </p:txBody>
          </p:sp>
          <p:sp>
            <p:nvSpPr>
              <p:cNvPr id="77942" name="Text Box 242"/>
              <p:cNvSpPr txBox="1">
                <a:spLocks noChangeArrowheads="1"/>
              </p:cNvSpPr>
              <p:nvPr/>
            </p:nvSpPr>
            <p:spPr bwMode="auto">
              <a:xfrm>
                <a:off x="3061" y="2151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3</a:t>
                </a:r>
              </a:p>
            </p:txBody>
          </p:sp>
        </p:grpSp>
        <p:grpSp>
          <p:nvGrpSpPr>
            <p:cNvPr id="77904" name="Group 243"/>
            <p:cNvGrpSpPr>
              <a:grpSpLocks/>
            </p:cNvGrpSpPr>
            <p:nvPr/>
          </p:nvGrpSpPr>
          <p:grpSpPr bwMode="auto">
            <a:xfrm>
              <a:off x="5437188" y="4410075"/>
              <a:ext cx="1008062" cy="1223963"/>
              <a:chOff x="3016" y="1706"/>
              <a:chExt cx="635" cy="772"/>
            </a:xfrm>
          </p:grpSpPr>
          <p:sp>
            <p:nvSpPr>
              <p:cNvPr id="77937" name="AutoShape 244"/>
              <p:cNvSpPr>
                <a:spLocks noChangeArrowheads="1"/>
              </p:cNvSpPr>
              <p:nvPr/>
            </p:nvSpPr>
            <p:spPr bwMode="auto">
              <a:xfrm>
                <a:off x="3016" y="1797"/>
                <a:ext cx="635" cy="63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938" name="Rectangle 245"/>
              <p:cNvSpPr>
                <a:spLocks noChangeArrowheads="1"/>
              </p:cNvSpPr>
              <p:nvPr/>
            </p:nvSpPr>
            <p:spPr bwMode="auto">
              <a:xfrm>
                <a:off x="3379" y="1706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♠</a:t>
                </a:r>
              </a:p>
            </p:txBody>
          </p:sp>
          <p:sp>
            <p:nvSpPr>
              <p:cNvPr id="77939" name="Text Box 246"/>
              <p:cNvSpPr txBox="1">
                <a:spLocks noChangeArrowheads="1"/>
              </p:cNvSpPr>
              <p:nvPr/>
            </p:nvSpPr>
            <p:spPr bwMode="auto">
              <a:xfrm>
                <a:off x="3061" y="2151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9</a:t>
                </a:r>
              </a:p>
            </p:txBody>
          </p:sp>
        </p:grpSp>
        <p:grpSp>
          <p:nvGrpSpPr>
            <p:cNvPr id="77905" name="Group 247"/>
            <p:cNvGrpSpPr>
              <a:grpSpLocks/>
            </p:cNvGrpSpPr>
            <p:nvPr/>
          </p:nvGrpSpPr>
          <p:grpSpPr bwMode="auto">
            <a:xfrm>
              <a:off x="5653088" y="4410075"/>
              <a:ext cx="1008062" cy="1223963"/>
              <a:chOff x="3016" y="1706"/>
              <a:chExt cx="635" cy="772"/>
            </a:xfrm>
          </p:grpSpPr>
          <p:sp>
            <p:nvSpPr>
              <p:cNvPr id="77934" name="AutoShape 248"/>
              <p:cNvSpPr>
                <a:spLocks noChangeArrowheads="1"/>
              </p:cNvSpPr>
              <p:nvPr/>
            </p:nvSpPr>
            <p:spPr bwMode="auto">
              <a:xfrm>
                <a:off x="3016" y="1797"/>
                <a:ext cx="635" cy="63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935" name="Rectangle 249"/>
              <p:cNvSpPr>
                <a:spLocks noChangeArrowheads="1"/>
              </p:cNvSpPr>
              <p:nvPr/>
            </p:nvSpPr>
            <p:spPr bwMode="auto">
              <a:xfrm>
                <a:off x="3379" y="1706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♠</a:t>
                </a:r>
              </a:p>
            </p:txBody>
          </p:sp>
          <p:sp>
            <p:nvSpPr>
              <p:cNvPr id="77936" name="Text Box 250"/>
              <p:cNvSpPr txBox="1">
                <a:spLocks noChangeArrowheads="1"/>
              </p:cNvSpPr>
              <p:nvPr/>
            </p:nvSpPr>
            <p:spPr bwMode="auto">
              <a:xfrm>
                <a:off x="3061" y="2151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A</a:t>
                </a:r>
              </a:p>
            </p:txBody>
          </p:sp>
        </p:grpSp>
        <p:grpSp>
          <p:nvGrpSpPr>
            <p:cNvPr id="77906" name="Group 251"/>
            <p:cNvGrpSpPr>
              <a:grpSpLocks/>
            </p:cNvGrpSpPr>
            <p:nvPr/>
          </p:nvGrpSpPr>
          <p:grpSpPr bwMode="auto">
            <a:xfrm>
              <a:off x="5868988" y="4625975"/>
              <a:ext cx="1008062" cy="1223963"/>
              <a:chOff x="3016" y="1706"/>
              <a:chExt cx="635" cy="772"/>
            </a:xfrm>
          </p:grpSpPr>
          <p:sp>
            <p:nvSpPr>
              <p:cNvPr id="77931" name="AutoShape 252"/>
              <p:cNvSpPr>
                <a:spLocks noChangeArrowheads="1"/>
              </p:cNvSpPr>
              <p:nvPr/>
            </p:nvSpPr>
            <p:spPr bwMode="auto">
              <a:xfrm>
                <a:off x="3016" y="1797"/>
                <a:ext cx="635" cy="63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932" name="Rectangle 253"/>
              <p:cNvSpPr>
                <a:spLocks noChangeArrowheads="1"/>
              </p:cNvSpPr>
              <p:nvPr/>
            </p:nvSpPr>
            <p:spPr bwMode="auto">
              <a:xfrm>
                <a:off x="3379" y="1706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♠</a:t>
                </a:r>
              </a:p>
            </p:txBody>
          </p:sp>
          <p:sp>
            <p:nvSpPr>
              <p:cNvPr id="77933" name="Text Box 254"/>
              <p:cNvSpPr txBox="1">
                <a:spLocks noChangeArrowheads="1"/>
              </p:cNvSpPr>
              <p:nvPr/>
            </p:nvSpPr>
            <p:spPr bwMode="auto">
              <a:xfrm>
                <a:off x="3061" y="2151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7</a:t>
                </a:r>
              </a:p>
            </p:txBody>
          </p:sp>
        </p:grpSp>
        <p:grpSp>
          <p:nvGrpSpPr>
            <p:cNvPr id="77907" name="Group 255"/>
            <p:cNvGrpSpPr>
              <a:grpSpLocks/>
            </p:cNvGrpSpPr>
            <p:nvPr/>
          </p:nvGrpSpPr>
          <p:grpSpPr bwMode="auto">
            <a:xfrm>
              <a:off x="6084888" y="4841875"/>
              <a:ext cx="1008062" cy="1223963"/>
              <a:chOff x="3016" y="1706"/>
              <a:chExt cx="635" cy="772"/>
            </a:xfrm>
          </p:grpSpPr>
          <p:sp>
            <p:nvSpPr>
              <p:cNvPr id="77928" name="AutoShape 256"/>
              <p:cNvSpPr>
                <a:spLocks noChangeArrowheads="1"/>
              </p:cNvSpPr>
              <p:nvPr/>
            </p:nvSpPr>
            <p:spPr bwMode="auto">
              <a:xfrm>
                <a:off x="3016" y="1797"/>
                <a:ext cx="635" cy="63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929" name="Rectangle 257"/>
              <p:cNvSpPr>
                <a:spLocks noChangeArrowheads="1"/>
              </p:cNvSpPr>
              <p:nvPr/>
            </p:nvSpPr>
            <p:spPr bwMode="auto">
              <a:xfrm>
                <a:off x="3379" y="1706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♠</a:t>
                </a:r>
              </a:p>
            </p:txBody>
          </p:sp>
          <p:sp>
            <p:nvSpPr>
              <p:cNvPr id="77930" name="Text Box 258"/>
              <p:cNvSpPr txBox="1">
                <a:spLocks noChangeArrowheads="1"/>
              </p:cNvSpPr>
              <p:nvPr/>
            </p:nvSpPr>
            <p:spPr bwMode="auto">
              <a:xfrm>
                <a:off x="3061" y="2151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J</a:t>
                </a:r>
              </a:p>
            </p:txBody>
          </p:sp>
        </p:grpSp>
        <p:grpSp>
          <p:nvGrpSpPr>
            <p:cNvPr id="77908" name="Group 259"/>
            <p:cNvGrpSpPr>
              <a:grpSpLocks/>
            </p:cNvGrpSpPr>
            <p:nvPr/>
          </p:nvGrpSpPr>
          <p:grpSpPr bwMode="auto">
            <a:xfrm>
              <a:off x="6300788" y="4724400"/>
              <a:ext cx="1008062" cy="1223963"/>
              <a:chOff x="3016" y="1706"/>
              <a:chExt cx="635" cy="772"/>
            </a:xfrm>
          </p:grpSpPr>
          <p:sp>
            <p:nvSpPr>
              <p:cNvPr id="77925" name="AutoShape 260"/>
              <p:cNvSpPr>
                <a:spLocks noChangeArrowheads="1"/>
              </p:cNvSpPr>
              <p:nvPr/>
            </p:nvSpPr>
            <p:spPr bwMode="auto">
              <a:xfrm>
                <a:off x="3016" y="1797"/>
                <a:ext cx="635" cy="63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926" name="Rectangle 261"/>
              <p:cNvSpPr>
                <a:spLocks noChangeArrowheads="1"/>
              </p:cNvSpPr>
              <p:nvPr/>
            </p:nvSpPr>
            <p:spPr bwMode="auto">
              <a:xfrm>
                <a:off x="3379" y="1706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♠</a:t>
                </a:r>
              </a:p>
            </p:txBody>
          </p:sp>
          <p:sp>
            <p:nvSpPr>
              <p:cNvPr id="77927" name="Text Box 262"/>
              <p:cNvSpPr txBox="1">
                <a:spLocks noChangeArrowheads="1"/>
              </p:cNvSpPr>
              <p:nvPr/>
            </p:nvSpPr>
            <p:spPr bwMode="auto">
              <a:xfrm>
                <a:off x="3061" y="2151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5</a:t>
                </a:r>
              </a:p>
            </p:txBody>
          </p:sp>
        </p:grpSp>
        <p:grpSp>
          <p:nvGrpSpPr>
            <p:cNvPr id="77909" name="Group 263"/>
            <p:cNvGrpSpPr>
              <a:grpSpLocks/>
            </p:cNvGrpSpPr>
            <p:nvPr/>
          </p:nvGrpSpPr>
          <p:grpSpPr bwMode="auto">
            <a:xfrm>
              <a:off x="6516688" y="4868863"/>
              <a:ext cx="1008062" cy="1223962"/>
              <a:chOff x="3016" y="1706"/>
              <a:chExt cx="635" cy="772"/>
            </a:xfrm>
          </p:grpSpPr>
          <p:sp>
            <p:nvSpPr>
              <p:cNvPr id="77922" name="AutoShape 264"/>
              <p:cNvSpPr>
                <a:spLocks noChangeArrowheads="1"/>
              </p:cNvSpPr>
              <p:nvPr/>
            </p:nvSpPr>
            <p:spPr bwMode="auto">
              <a:xfrm>
                <a:off x="3016" y="1797"/>
                <a:ext cx="635" cy="63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923" name="Rectangle 265"/>
              <p:cNvSpPr>
                <a:spLocks noChangeArrowheads="1"/>
              </p:cNvSpPr>
              <p:nvPr/>
            </p:nvSpPr>
            <p:spPr bwMode="auto">
              <a:xfrm>
                <a:off x="3379" y="1706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♠</a:t>
                </a:r>
              </a:p>
            </p:txBody>
          </p:sp>
          <p:sp>
            <p:nvSpPr>
              <p:cNvPr id="77924" name="Text Box 266"/>
              <p:cNvSpPr txBox="1">
                <a:spLocks noChangeArrowheads="1"/>
              </p:cNvSpPr>
              <p:nvPr/>
            </p:nvSpPr>
            <p:spPr bwMode="auto">
              <a:xfrm>
                <a:off x="3061" y="2151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8</a:t>
                </a:r>
              </a:p>
            </p:txBody>
          </p:sp>
        </p:grpSp>
        <p:grpSp>
          <p:nvGrpSpPr>
            <p:cNvPr id="77910" name="Group 267"/>
            <p:cNvGrpSpPr>
              <a:grpSpLocks/>
            </p:cNvGrpSpPr>
            <p:nvPr/>
          </p:nvGrpSpPr>
          <p:grpSpPr bwMode="auto">
            <a:xfrm>
              <a:off x="6732588" y="4724400"/>
              <a:ext cx="1008062" cy="1223963"/>
              <a:chOff x="2880" y="2795"/>
              <a:chExt cx="635" cy="772"/>
            </a:xfrm>
          </p:grpSpPr>
          <p:sp>
            <p:nvSpPr>
              <p:cNvPr id="77919" name="AutoShape 268"/>
              <p:cNvSpPr>
                <a:spLocks noChangeArrowheads="1"/>
              </p:cNvSpPr>
              <p:nvPr/>
            </p:nvSpPr>
            <p:spPr bwMode="auto">
              <a:xfrm>
                <a:off x="2880" y="2886"/>
                <a:ext cx="635" cy="63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920" name="Rectangle 269"/>
              <p:cNvSpPr>
                <a:spLocks noChangeArrowheads="1"/>
              </p:cNvSpPr>
              <p:nvPr/>
            </p:nvSpPr>
            <p:spPr bwMode="auto">
              <a:xfrm>
                <a:off x="3243" y="2795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♠</a:t>
                </a:r>
              </a:p>
            </p:txBody>
          </p:sp>
          <p:sp>
            <p:nvSpPr>
              <p:cNvPr id="77921" name="Text Box 270"/>
              <p:cNvSpPr txBox="1">
                <a:spLocks noChangeArrowheads="1"/>
              </p:cNvSpPr>
              <p:nvPr/>
            </p:nvSpPr>
            <p:spPr bwMode="auto">
              <a:xfrm>
                <a:off x="2925" y="3240"/>
                <a:ext cx="49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10</a:t>
                </a:r>
              </a:p>
            </p:txBody>
          </p:sp>
        </p:grpSp>
        <p:grpSp>
          <p:nvGrpSpPr>
            <p:cNvPr id="77911" name="Group 271"/>
            <p:cNvGrpSpPr>
              <a:grpSpLocks/>
            </p:cNvGrpSpPr>
            <p:nvPr/>
          </p:nvGrpSpPr>
          <p:grpSpPr bwMode="auto">
            <a:xfrm>
              <a:off x="6877050" y="4652963"/>
              <a:ext cx="1008063" cy="1223962"/>
              <a:chOff x="3016" y="1706"/>
              <a:chExt cx="635" cy="772"/>
            </a:xfrm>
          </p:grpSpPr>
          <p:sp>
            <p:nvSpPr>
              <p:cNvPr id="77916" name="AutoShape 272"/>
              <p:cNvSpPr>
                <a:spLocks noChangeArrowheads="1"/>
              </p:cNvSpPr>
              <p:nvPr/>
            </p:nvSpPr>
            <p:spPr bwMode="auto">
              <a:xfrm>
                <a:off x="3016" y="1797"/>
                <a:ext cx="635" cy="63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917" name="Rectangle 273"/>
              <p:cNvSpPr>
                <a:spLocks noChangeArrowheads="1"/>
              </p:cNvSpPr>
              <p:nvPr/>
            </p:nvSpPr>
            <p:spPr bwMode="auto">
              <a:xfrm>
                <a:off x="3379" y="1706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♠</a:t>
                </a:r>
              </a:p>
            </p:txBody>
          </p:sp>
          <p:sp>
            <p:nvSpPr>
              <p:cNvPr id="77918" name="Text Box 274"/>
              <p:cNvSpPr txBox="1">
                <a:spLocks noChangeArrowheads="1"/>
              </p:cNvSpPr>
              <p:nvPr/>
            </p:nvSpPr>
            <p:spPr bwMode="auto">
              <a:xfrm>
                <a:off x="3061" y="2151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6</a:t>
                </a:r>
              </a:p>
            </p:txBody>
          </p:sp>
        </p:grpSp>
        <p:grpSp>
          <p:nvGrpSpPr>
            <p:cNvPr id="77912" name="Group 275"/>
            <p:cNvGrpSpPr>
              <a:grpSpLocks/>
            </p:cNvGrpSpPr>
            <p:nvPr/>
          </p:nvGrpSpPr>
          <p:grpSpPr bwMode="auto">
            <a:xfrm>
              <a:off x="7092950" y="4581525"/>
              <a:ext cx="1008063" cy="1223963"/>
              <a:chOff x="3016" y="1706"/>
              <a:chExt cx="635" cy="772"/>
            </a:xfrm>
          </p:grpSpPr>
          <p:sp>
            <p:nvSpPr>
              <p:cNvPr id="77913" name="AutoShape 276"/>
              <p:cNvSpPr>
                <a:spLocks noChangeArrowheads="1"/>
              </p:cNvSpPr>
              <p:nvPr/>
            </p:nvSpPr>
            <p:spPr bwMode="auto">
              <a:xfrm>
                <a:off x="3016" y="1797"/>
                <a:ext cx="635" cy="63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914" name="Rectangle 277"/>
              <p:cNvSpPr>
                <a:spLocks noChangeArrowheads="1"/>
              </p:cNvSpPr>
              <p:nvPr/>
            </p:nvSpPr>
            <p:spPr bwMode="auto">
              <a:xfrm>
                <a:off x="3379" y="1706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♠</a:t>
                </a:r>
              </a:p>
            </p:txBody>
          </p:sp>
          <p:sp>
            <p:nvSpPr>
              <p:cNvPr id="77915" name="Text Box 278"/>
              <p:cNvSpPr txBox="1">
                <a:spLocks noChangeArrowheads="1"/>
              </p:cNvSpPr>
              <p:nvPr/>
            </p:nvSpPr>
            <p:spPr bwMode="auto">
              <a:xfrm>
                <a:off x="3061" y="2151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4</a:t>
                </a:r>
              </a:p>
            </p:txBody>
          </p:sp>
        </p:grpSp>
      </p:grpSp>
      <p:grpSp>
        <p:nvGrpSpPr>
          <p:cNvPr id="75818" name="组合 212"/>
          <p:cNvGrpSpPr>
            <a:grpSpLocks/>
          </p:cNvGrpSpPr>
          <p:nvPr/>
        </p:nvGrpSpPr>
        <p:grpSpPr bwMode="auto">
          <a:xfrm>
            <a:off x="4249738" y="1485900"/>
            <a:ext cx="3635375" cy="1944688"/>
            <a:chOff x="4249738" y="1485900"/>
            <a:chExt cx="3635375" cy="1944688"/>
          </a:xfrm>
        </p:grpSpPr>
        <p:grpSp>
          <p:nvGrpSpPr>
            <p:cNvPr id="77848" name="Group 279"/>
            <p:cNvGrpSpPr>
              <a:grpSpLocks/>
            </p:cNvGrpSpPr>
            <p:nvPr/>
          </p:nvGrpSpPr>
          <p:grpSpPr bwMode="auto">
            <a:xfrm>
              <a:off x="4249738" y="1485900"/>
              <a:ext cx="1042987" cy="1225550"/>
              <a:chOff x="0" y="2387"/>
              <a:chExt cx="657" cy="772"/>
            </a:xfrm>
          </p:grpSpPr>
          <p:sp>
            <p:nvSpPr>
              <p:cNvPr id="77897" name="AutoShape 280"/>
              <p:cNvSpPr>
                <a:spLocks noChangeArrowheads="1"/>
              </p:cNvSpPr>
              <p:nvPr/>
            </p:nvSpPr>
            <p:spPr bwMode="auto">
              <a:xfrm>
                <a:off x="0" y="2478"/>
                <a:ext cx="635" cy="63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898" name="Rectangle 281"/>
              <p:cNvSpPr>
                <a:spLocks noChangeArrowheads="1"/>
              </p:cNvSpPr>
              <p:nvPr/>
            </p:nvSpPr>
            <p:spPr bwMode="auto">
              <a:xfrm>
                <a:off x="406" y="2387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olidFill>
                      <a:srgbClr val="FF0000"/>
                    </a:solidFill>
                  </a:rPr>
                  <a:t>♦</a:t>
                </a:r>
              </a:p>
            </p:txBody>
          </p:sp>
          <p:sp>
            <p:nvSpPr>
              <p:cNvPr id="77899" name="Text Box 282"/>
              <p:cNvSpPr txBox="1">
                <a:spLocks noChangeArrowheads="1"/>
              </p:cNvSpPr>
              <p:nvPr/>
            </p:nvSpPr>
            <p:spPr bwMode="auto">
              <a:xfrm>
                <a:off x="203" y="2832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5</a:t>
                </a:r>
              </a:p>
            </p:txBody>
          </p:sp>
        </p:grpSp>
        <p:grpSp>
          <p:nvGrpSpPr>
            <p:cNvPr id="77849" name="Group 283"/>
            <p:cNvGrpSpPr>
              <a:grpSpLocks/>
            </p:cNvGrpSpPr>
            <p:nvPr/>
          </p:nvGrpSpPr>
          <p:grpSpPr bwMode="auto">
            <a:xfrm>
              <a:off x="4429125" y="1557338"/>
              <a:ext cx="1008063" cy="1225550"/>
              <a:chOff x="476" y="3158"/>
              <a:chExt cx="635" cy="772"/>
            </a:xfrm>
          </p:grpSpPr>
          <p:sp>
            <p:nvSpPr>
              <p:cNvPr id="77894" name="AutoShape 284"/>
              <p:cNvSpPr>
                <a:spLocks noChangeArrowheads="1"/>
              </p:cNvSpPr>
              <p:nvPr/>
            </p:nvSpPr>
            <p:spPr bwMode="auto">
              <a:xfrm>
                <a:off x="476" y="3249"/>
                <a:ext cx="635" cy="63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895" name="Rectangle 285"/>
              <p:cNvSpPr>
                <a:spLocks noChangeArrowheads="1"/>
              </p:cNvSpPr>
              <p:nvPr/>
            </p:nvSpPr>
            <p:spPr bwMode="auto">
              <a:xfrm>
                <a:off x="839" y="3158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olidFill>
                      <a:srgbClr val="FF0000"/>
                    </a:solidFill>
                  </a:rPr>
                  <a:t>♦</a:t>
                </a:r>
              </a:p>
            </p:txBody>
          </p:sp>
          <p:sp>
            <p:nvSpPr>
              <p:cNvPr id="77896" name="Text Box 286"/>
              <p:cNvSpPr txBox="1">
                <a:spLocks noChangeArrowheads="1"/>
              </p:cNvSpPr>
              <p:nvPr/>
            </p:nvSpPr>
            <p:spPr bwMode="auto">
              <a:xfrm>
                <a:off x="521" y="3603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7</a:t>
                </a:r>
              </a:p>
            </p:txBody>
          </p:sp>
        </p:grpSp>
        <p:grpSp>
          <p:nvGrpSpPr>
            <p:cNvPr id="77850" name="Group 287"/>
            <p:cNvGrpSpPr>
              <a:grpSpLocks/>
            </p:cNvGrpSpPr>
            <p:nvPr/>
          </p:nvGrpSpPr>
          <p:grpSpPr bwMode="auto">
            <a:xfrm>
              <a:off x="4645025" y="1630363"/>
              <a:ext cx="1008063" cy="1225550"/>
              <a:chOff x="919" y="2218"/>
              <a:chExt cx="635" cy="772"/>
            </a:xfrm>
          </p:grpSpPr>
          <p:sp>
            <p:nvSpPr>
              <p:cNvPr id="77891" name="AutoShape 288"/>
              <p:cNvSpPr>
                <a:spLocks noChangeArrowheads="1"/>
              </p:cNvSpPr>
              <p:nvPr/>
            </p:nvSpPr>
            <p:spPr bwMode="auto">
              <a:xfrm>
                <a:off x="919" y="2309"/>
                <a:ext cx="635" cy="63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892" name="Rectangle 289"/>
              <p:cNvSpPr>
                <a:spLocks noChangeArrowheads="1"/>
              </p:cNvSpPr>
              <p:nvPr/>
            </p:nvSpPr>
            <p:spPr bwMode="auto">
              <a:xfrm>
                <a:off x="1282" y="2218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olidFill>
                      <a:srgbClr val="FF0000"/>
                    </a:solidFill>
                  </a:rPr>
                  <a:t>♦</a:t>
                </a:r>
              </a:p>
            </p:txBody>
          </p:sp>
          <p:sp>
            <p:nvSpPr>
              <p:cNvPr id="77893" name="Text Box 290"/>
              <p:cNvSpPr txBox="1">
                <a:spLocks noChangeArrowheads="1"/>
              </p:cNvSpPr>
              <p:nvPr/>
            </p:nvSpPr>
            <p:spPr bwMode="auto">
              <a:xfrm>
                <a:off x="964" y="2663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2</a:t>
                </a:r>
              </a:p>
            </p:txBody>
          </p:sp>
        </p:grpSp>
        <p:grpSp>
          <p:nvGrpSpPr>
            <p:cNvPr id="77851" name="Group 291"/>
            <p:cNvGrpSpPr>
              <a:grpSpLocks/>
            </p:cNvGrpSpPr>
            <p:nvPr/>
          </p:nvGrpSpPr>
          <p:grpSpPr bwMode="auto">
            <a:xfrm>
              <a:off x="4933950" y="1701800"/>
              <a:ext cx="1008063" cy="1225550"/>
              <a:chOff x="1066" y="2931"/>
              <a:chExt cx="635" cy="772"/>
            </a:xfrm>
          </p:grpSpPr>
          <p:sp>
            <p:nvSpPr>
              <p:cNvPr id="77888" name="AutoShape 292"/>
              <p:cNvSpPr>
                <a:spLocks noChangeArrowheads="1"/>
              </p:cNvSpPr>
              <p:nvPr/>
            </p:nvSpPr>
            <p:spPr bwMode="auto">
              <a:xfrm>
                <a:off x="1066" y="3022"/>
                <a:ext cx="635" cy="63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889" name="Rectangle 293"/>
              <p:cNvSpPr>
                <a:spLocks noChangeArrowheads="1"/>
              </p:cNvSpPr>
              <p:nvPr/>
            </p:nvSpPr>
            <p:spPr bwMode="auto">
              <a:xfrm>
                <a:off x="1429" y="2931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olidFill>
                      <a:srgbClr val="FF0000"/>
                    </a:solidFill>
                  </a:rPr>
                  <a:t>♦</a:t>
                </a:r>
              </a:p>
            </p:txBody>
          </p:sp>
          <p:sp>
            <p:nvSpPr>
              <p:cNvPr id="77890" name="Text Box 294"/>
              <p:cNvSpPr txBox="1">
                <a:spLocks noChangeArrowheads="1"/>
              </p:cNvSpPr>
              <p:nvPr/>
            </p:nvSpPr>
            <p:spPr bwMode="auto">
              <a:xfrm>
                <a:off x="1111" y="3376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3</a:t>
                </a:r>
              </a:p>
            </p:txBody>
          </p:sp>
        </p:grpSp>
        <p:grpSp>
          <p:nvGrpSpPr>
            <p:cNvPr id="77852" name="Group 295"/>
            <p:cNvGrpSpPr>
              <a:grpSpLocks/>
            </p:cNvGrpSpPr>
            <p:nvPr/>
          </p:nvGrpSpPr>
          <p:grpSpPr bwMode="auto">
            <a:xfrm>
              <a:off x="5149850" y="1701800"/>
              <a:ext cx="1008063" cy="1225550"/>
              <a:chOff x="1383" y="2387"/>
              <a:chExt cx="635" cy="772"/>
            </a:xfrm>
          </p:grpSpPr>
          <p:sp>
            <p:nvSpPr>
              <p:cNvPr id="77885" name="AutoShape 296"/>
              <p:cNvSpPr>
                <a:spLocks noChangeArrowheads="1"/>
              </p:cNvSpPr>
              <p:nvPr/>
            </p:nvSpPr>
            <p:spPr bwMode="auto">
              <a:xfrm>
                <a:off x="1383" y="2478"/>
                <a:ext cx="635" cy="63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886" name="Rectangle 297"/>
              <p:cNvSpPr>
                <a:spLocks noChangeArrowheads="1"/>
              </p:cNvSpPr>
              <p:nvPr/>
            </p:nvSpPr>
            <p:spPr bwMode="auto">
              <a:xfrm>
                <a:off x="1746" y="2387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olidFill>
                      <a:srgbClr val="FF0000"/>
                    </a:solidFill>
                  </a:rPr>
                  <a:t>♦</a:t>
                </a:r>
              </a:p>
            </p:txBody>
          </p:sp>
          <p:sp>
            <p:nvSpPr>
              <p:cNvPr id="77887" name="Text Box 298"/>
              <p:cNvSpPr txBox="1">
                <a:spLocks noChangeArrowheads="1"/>
              </p:cNvSpPr>
              <p:nvPr/>
            </p:nvSpPr>
            <p:spPr bwMode="auto">
              <a:xfrm>
                <a:off x="1428" y="2832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8</a:t>
                </a:r>
              </a:p>
            </p:txBody>
          </p:sp>
        </p:grpSp>
        <p:grpSp>
          <p:nvGrpSpPr>
            <p:cNvPr id="77853" name="Group 299"/>
            <p:cNvGrpSpPr>
              <a:grpSpLocks/>
            </p:cNvGrpSpPr>
            <p:nvPr/>
          </p:nvGrpSpPr>
          <p:grpSpPr bwMode="auto">
            <a:xfrm>
              <a:off x="5365750" y="1630363"/>
              <a:ext cx="935038" cy="1214437"/>
              <a:chOff x="1655" y="2614"/>
              <a:chExt cx="589" cy="765"/>
            </a:xfrm>
          </p:grpSpPr>
          <p:sp>
            <p:nvSpPr>
              <p:cNvPr id="77882" name="AutoShape 300"/>
              <p:cNvSpPr>
                <a:spLocks noChangeArrowheads="1"/>
              </p:cNvSpPr>
              <p:nvPr/>
            </p:nvSpPr>
            <p:spPr bwMode="auto">
              <a:xfrm>
                <a:off x="1655" y="2703"/>
                <a:ext cx="589" cy="62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883" name="Rectangle 301"/>
              <p:cNvSpPr>
                <a:spLocks noChangeArrowheads="1"/>
              </p:cNvSpPr>
              <p:nvPr/>
            </p:nvSpPr>
            <p:spPr bwMode="auto">
              <a:xfrm>
                <a:off x="1992" y="2614"/>
                <a:ext cx="23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olidFill>
                      <a:srgbClr val="FF0000"/>
                    </a:solidFill>
                  </a:rPr>
                  <a:t>♦</a:t>
                </a:r>
              </a:p>
            </p:txBody>
          </p:sp>
          <p:sp>
            <p:nvSpPr>
              <p:cNvPr id="77884" name="Text Box 302"/>
              <p:cNvSpPr txBox="1">
                <a:spLocks noChangeArrowheads="1"/>
              </p:cNvSpPr>
              <p:nvPr/>
            </p:nvSpPr>
            <p:spPr bwMode="auto">
              <a:xfrm>
                <a:off x="1697" y="3053"/>
                <a:ext cx="210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J</a:t>
                </a:r>
              </a:p>
            </p:txBody>
          </p:sp>
        </p:grpSp>
        <p:grpSp>
          <p:nvGrpSpPr>
            <p:cNvPr id="77854" name="Group 303"/>
            <p:cNvGrpSpPr>
              <a:grpSpLocks/>
            </p:cNvGrpSpPr>
            <p:nvPr/>
          </p:nvGrpSpPr>
          <p:grpSpPr bwMode="auto">
            <a:xfrm>
              <a:off x="5508625" y="1989138"/>
              <a:ext cx="1008063" cy="1225550"/>
              <a:chOff x="2064" y="2750"/>
              <a:chExt cx="635" cy="772"/>
            </a:xfrm>
          </p:grpSpPr>
          <p:sp>
            <p:nvSpPr>
              <p:cNvPr id="77879" name="AutoShape 304"/>
              <p:cNvSpPr>
                <a:spLocks noChangeArrowheads="1"/>
              </p:cNvSpPr>
              <p:nvPr/>
            </p:nvSpPr>
            <p:spPr bwMode="auto">
              <a:xfrm>
                <a:off x="2064" y="2841"/>
                <a:ext cx="635" cy="63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880" name="Rectangle 305"/>
              <p:cNvSpPr>
                <a:spLocks noChangeArrowheads="1"/>
              </p:cNvSpPr>
              <p:nvPr/>
            </p:nvSpPr>
            <p:spPr bwMode="auto">
              <a:xfrm>
                <a:off x="2427" y="2750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olidFill>
                      <a:srgbClr val="FF0000"/>
                    </a:solidFill>
                  </a:rPr>
                  <a:t>♦</a:t>
                </a:r>
              </a:p>
            </p:txBody>
          </p:sp>
          <p:sp>
            <p:nvSpPr>
              <p:cNvPr id="77881" name="Text Box 306"/>
              <p:cNvSpPr txBox="1">
                <a:spLocks noChangeArrowheads="1"/>
              </p:cNvSpPr>
              <p:nvPr/>
            </p:nvSpPr>
            <p:spPr bwMode="auto">
              <a:xfrm>
                <a:off x="2109" y="3195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9</a:t>
                </a:r>
              </a:p>
            </p:txBody>
          </p:sp>
        </p:grpSp>
        <p:grpSp>
          <p:nvGrpSpPr>
            <p:cNvPr id="77855" name="Group 307"/>
            <p:cNvGrpSpPr>
              <a:grpSpLocks/>
            </p:cNvGrpSpPr>
            <p:nvPr/>
          </p:nvGrpSpPr>
          <p:grpSpPr bwMode="auto">
            <a:xfrm>
              <a:off x="5868988" y="1917700"/>
              <a:ext cx="1008062" cy="1225550"/>
              <a:chOff x="2290" y="2840"/>
              <a:chExt cx="635" cy="772"/>
            </a:xfrm>
          </p:grpSpPr>
          <p:sp>
            <p:nvSpPr>
              <p:cNvPr id="77876" name="AutoShape 308"/>
              <p:cNvSpPr>
                <a:spLocks noChangeArrowheads="1"/>
              </p:cNvSpPr>
              <p:nvPr/>
            </p:nvSpPr>
            <p:spPr bwMode="auto">
              <a:xfrm>
                <a:off x="2290" y="2931"/>
                <a:ext cx="635" cy="63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877" name="Rectangle 309"/>
              <p:cNvSpPr>
                <a:spLocks noChangeArrowheads="1"/>
              </p:cNvSpPr>
              <p:nvPr/>
            </p:nvSpPr>
            <p:spPr bwMode="auto">
              <a:xfrm>
                <a:off x="2653" y="2840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olidFill>
                      <a:srgbClr val="FF0000"/>
                    </a:solidFill>
                  </a:rPr>
                  <a:t>♦</a:t>
                </a:r>
              </a:p>
            </p:txBody>
          </p:sp>
          <p:sp>
            <p:nvSpPr>
              <p:cNvPr id="77878" name="Text Box 310"/>
              <p:cNvSpPr txBox="1">
                <a:spLocks noChangeArrowheads="1"/>
              </p:cNvSpPr>
              <p:nvPr/>
            </p:nvSpPr>
            <p:spPr bwMode="auto">
              <a:xfrm>
                <a:off x="2335" y="3285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4</a:t>
                </a:r>
              </a:p>
            </p:txBody>
          </p:sp>
        </p:grpSp>
        <p:grpSp>
          <p:nvGrpSpPr>
            <p:cNvPr id="77856" name="Group 311"/>
            <p:cNvGrpSpPr>
              <a:grpSpLocks/>
            </p:cNvGrpSpPr>
            <p:nvPr/>
          </p:nvGrpSpPr>
          <p:grpSpPr bwMode="auto">
            <a:xfrm>
              <a:off x="6157913" y="1630363"/>
              <a:ext cx="1008062" cy="1163637"/>
              <a:chOff x="2789" y="2976"/>
              <a:chExt cx="635" cy="733"/>
            </a:xfrm>
          </p:grpSpPr>
          <p:sp>
            <p:nvSpPr>
              <p:cNvPr id="77873" name="AutoShape 312"/>
              <p:cNvSpPr>
                <a:spLocks noChangeArrowheads="1"/>
              </p:cNvSpPr>
              <p:nvPr/>
            </p:nvSpPr>
            <p:spPr bwMode="auto">
              <a:xfrm>
                <a:off x="2789" y="3067"/>
                <a:ext cx="635" cy="63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874" name="Rectangle 313"/>
              <p:cNvSpPr>
                <a:spLocks noChangeArrowheads="1"/>
              </p:cNvSpPr>
              <p:nvPr/>
            </p:nvSpPr>
            <p:spPr bwMode="auto">
              <a:xfrm>
                <a:off x="3152" y="2976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olidFill>
                      <a:srgbClr val="FF0000"/>
                    </a:solidFill>
                  </a:rPr>
                  <a:t>♦</a:t>
                </a:r>
              </a:p>
            </p:txBody>
          </p:sp>
          <p:sp>
            <p:nvSpPr>
              <p:cNvPr id="77875" name="Text Box 314"/>
              <p:cNvSpPr txBox="1">
                <a:spLocks noChangeArrowheads="1"/>
              </p:cNvSpPr>
              <p:nvPr/>
            </p:nvSpPr>
            <p:spPr bwMode="auto">
              <a:xfrm>
                <a:off x="2834" y="3421"/>
                <a:ext cx="45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/>
                  <a:t>10</a:t>
                </a:r>
              </a:p>
            </p:txBody>
          </p:sp>
        </p:grpSp>
        <p:grpSp>
          <p:nvGrpSpPr>
            <p:cNvPr id="77857" name="Group 315"/>
            <p:cNvGrpSpPr>
              <a:grpSpLocks/>
            </p:cNvGrpSpPr>
            <p:nvPr/>
          </p:nvGrpSpPr>
          <p:grpSpPr bwMode="auto">
            <a:xfrm>
              <a:off x="6300788" y="1701800"/>
              <a:ext cx="1008062" cy="1225550"/>
              <a:chOff x="3424" y="2976"/>
              <a:chExt cx="635" cy="772"/>
            </a:xfrm>
          </p:grpSpPr>
          <p:sp>
            <p:nvSpPr>
              <p:cNvPr id="77870" name="AutoShape 316"/>
              <p:cNvSpPr>
                <a:spLocks noChangeArrowheads="1"/>
              </p:cNvSpPr>
              <p:nvPr/>
            </p:nvSpPr>
            <p:spPr bwMode="auto">
              <a:xfrm>
                <a:off x="3424" y="3067"/>
                <a:ext cx="635" cy="63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871" name="Rectangle 317"/>
              <p:cNvSpPr>
                <a:spLocks noChangeArrowheads="1"/>
              </p:cNvSpPr>
              <p:nvPr/>
            </p:nvSpPr>
            <p:spPr bwMode="auto">
              <a:xfrm>
                <a:off x="3787" y="2976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olidFill>
                      <a:srgbClr val="FF0000"/>
                    </a:solidFill>
                  </a:rPr>
                  <a:t>♦</a:t>
                </a:r>
              </a:p>
            </p:txBody>
          </p:sp>
          <p:sp>
            <p:nvSpPr>
              <p:cNvPr id="77872" name="Text Box 318"/>
              <p:cNvSpPr txBox="1">
                <a:spLocks noChangeArrowheads="1"/>
              </p:cNvSpPr>
              <p:nvPr/>
            </p:nvSpPr>
            <p:spPr bwMode="auto">
              <a:xfrm>
                <a:off x="3469" y="3421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Q</a:t>
                </a:r>
              </a:p>
            </p:txBody>
          </p:sp>
        </p:grpSp>
        <p:grpSp>
          <p:nvGrpSpPr>
            <p:cNvPr id="77858" name="Group 319"/>
            <p:cNvGrpSpPr>
              <a:grpSpLocks/>
            </p:cNvGrpSpPr>
            <p:nvPr/>
          </p:nvGrpSpPr>
          <p:grpSpPr bwMode="auto">
            <a:xfrm>
              <a:off x="6373813" y="1917700"/>
              <a:ext cx="1008062" cy="1225550"/>
              <a:chOff x="3878" y="2840"/>
              <a:chExt cx="635" cy="772"/>
            </a:xfrm>
          </p:grpSpPr>
          <p:sp>
            <p:nvSpPr>
              <p:cNvPr id="77867" name="AutoShape 320"/>
              <p:cNvSpPr>
                <a:spLocks noChangeArrowheads="1"/>
              </p:cNvSpPr>
              <p:nvPr/>
            </p:nvSpPr>
            <p:spPr bwMode="auto">
              <a:xfrm>
                <a:off x="3878" y="2931"/>
                <a:ext cx="635" cy="63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868" name="Rectangle 321"/>
              <p:cNvSpPr>
                <a:spLocks noChangeArrowheads="1"/>
              </p:cNvSpPr>
              <p:nvPr/>
            </p:nvSpPr>
            <p:spPr bwMode="auto">
              <a:xfrm>
                <a:off x="4241" y="2840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olidFill>
                      <a:srgbClr val="FF0000"/>
                    </a:solidFill>
                  </a:rPr>
                  <a:t>♦</a:t>
                </a:r>
              </a:p>
            </p:txBody>
          </p:sp>
          <p:sp>
            <p:nvSpPr>
              <p:cNvPr id="77869" name="Text Box 322"/>
              <p:cNvSpPr txBox="1">
                <a:spLocks noChangeArrowheads="1"/>
              </p:cNvSpPr>
              <p:nvPr/>
            </p:nvSpPr>
            <p:spPr bwMode="auto">
              <a:xfrm>
                <a:off x="3923" y="3285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6</a:t>
                </a:r>
              </a:p>
            </p:txBody>
          </p:sp>
        </p:grpSp>
        <p:grpSp>
          <p:nvGrpSpPr>
            <p:cNvPr id="77859" name="Group 323"/>
            <p:cNvGrpSpPr>
              <a:grpSpLocks/>
            </p:cNvGrpSpPr>
            <p:nvPr/>
          </p:nvGrpSpPr>
          <p:grpSpPr bwMode="auto">
            <a:xfrm>
              <a:off x="6661150" y="2062163"/>
              <a:ext cx="1008063" cy="1225550"/>
              <a:chOff x="4241" y="2795"/>
              <a:chExt cx="635" cy="772"/>
            </a:xfrm>
          </p:grpSpPr>
          <p:sp>
            <p:nvSpPr>
              <p:cNvPr id="77864" name="AutoShape 324"/>
              <p:cNvSpPr>
                <a:spLocks noChangeArrowheads="1"/>
              </p:cNvSpPr>
              <p:nvPr/>
            </p:nvSpPr>
            <p:spPr bwMode="auto">
              <a:xfrm>
                <a:off x="4241" y="2886"/>
                <a:ext cx="635" cy="63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865" name="Rectangle 325"/>
              <p:cNvSpPr>
                <a:spLocks noChangeArrowheads="1"/>
              </p:cNvSpPr>
              <p:nvPr/>
            </p:nvSpPr>
            <p:spPr bwMode="auto">
              <a:xfrm>
                <a:off x="4604" y="2795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olidFill>
                      <a:srgbClr val="FF0000"/>
                    </a:solidFill>
                  </a:rPr>
                  <a:t>♦</a:t>
                </a:r>
              </a:p>
            </p:txBody>
          </p:sp>
          <p:sp>
            <p:nvSpPr>
              <p:cNvPr id="77866" name="Text Box 326"/>
              <p:cNvSpPr txBox="1">
                <a:spLocks noChangeArrowheads="1"/>
              </p:cNvSpPr>
              <p:nvPr/>
            </p:nvSpPr>
            <p:spPr bwMode="auto">
              <a:xfrm>
                <a:off x="4286" y="3240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A</a:t>
                </a:r>
              </a:p>
            </p:txBody>
          </p:sp>
        </p:grpSp>
        <p:grpSp>
          <p:nvGrpSpPr>
            <p:cNvPr id="77860" name="Group 327"/>
            <p:cNvGrpSpPr>
              <a:grpSpLocks/>
            </p:cNvGrpSpPr>
            <p:nvPr/>
          </p:nvGrpSpPr>
          <p:grpSpPr bwMode="auto">
            <a:xfrm>
              <a:off x="6877050" y="2205038"/>
              <a:ext cx="1008063" cy="1225550"/>
              <a:chOff x="4604" y="2750"/>
              <a:chExt cx="635" cy="772"/>
            </a:xfrm>
          </p:grpSpPr>
          <p:sp>
            <p:nvSpPr>
              <p:cNvPr id="77861" name="AutoShape 328"/>
              <p:cNvSpPr>
                <a:spLocks noChangeArrowheads="1"/>
              </p:cNvSpPr>
              <p:nvPr/>
            </p:nvSpPr>
            <p:spPr bwMode="auto">
              <a:xfrm>
                <a:off x="4604" y="2841"/>
                <a:ext cx="635" cy="635"/>
              </a:xfrm>
              <a:prstGeom prst="parallelogram">
                <a:avLst>
                  <a:gd name="adj" fmla="val 25000"/>
                </a:avLst>
              </a:prstGeom>
              <a:solidFill>
                <a:schemeClr val="bg1"/>
              </a:solidFill>
              <a:ln w="12700" cap="sq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862" name="Rectangle 329"/>
              <p:cNvSpPr>
                <a:spLocks noChangeArrowheads="1"/>
              </p:cNvSpPr>
              <p:nvPr/>
            </p:nvSpPr>
            <p:spPr bwMode="auto">
              <a:xfrm>
                <a:off x="4967" y="2750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olidFill>
                      <a:srgbClr val="FF0000"/>
                    </a:solidFill>
                  </a:rPr>
                  <a:t>♦</a:t>
                </a:r>
              </a:p>
            </p:txBody>
          </p:sp>
          <p:sp>
            <p:nvSpPr>
              <p:cNvPr id="77863" name="Text Box 330"/>
              <p:cNvSpPr txBox="1">
                <a:spLocks noChangeArrowheads="1"/>
              </p:cNvSpPr>
              <p:nvPr/>
            </p:nvSpPr>
            <p:spPr bwMode="auto">
              <a:xfrm>
                <a:off x="4649" y="3195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K</a:t>
                </a:r>
              </a:p>
            </p:txBody>
          </p:sp>
        </p:grpSp>
      </p:grp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1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1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1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1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14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14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5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5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1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1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31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31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7" grpId="0" autoUpdateAnimBg="0"/>
      <p:bldP spid="231493" grpId="0"/>
      <p:bldP spid="231494" grpId="0"/>
      <p:bldP spid="231495" grpId="0" animBg="1"/>
      <p:bldP spid="23149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5DEF23-522C-4246-876F-51A88DBBCC95}" type="slidenum">
              <a:rPr lang="en-US" altLang="zh-CN"/>
              <a:pPr>
                <a:defRPr/>
              </a:pPr>
              <a:t>89</a:t>
            </a:fld>
            <a:endParaRPr lang="en-US" altLang="zh-CN"/>
          </a:p>
        </p:txBody>
      </p:sp>
      <p:grpSp>
        <p:nvGrpSpPr>
          <p:cNvPr id="2" name="Group 260"/>
          <p:cNvGrpSpPr>
            <a:grpSpLocks/>
          </p:cNvGrpSpPr>
          <p:nvPr/>
        </p:nvGrpSpPr>
        <p:grpSpPr bwMode="auto">
          <a:xfrm>
            <a:off x="466725" y="1771650"/>
            <a:ext cx="1008063" cy="1225550"/>
            <a:chOff x="3016" y="1706"/>
            <a:chExt cx="635" cy="772"/>
          </a:xfrm>
        </p:grpSpPr>
        <p:sp>
          <p:nvSpPr>
            <p:cNvPr id="78919" name="AutoShape 261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920" name="Rectangle 262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♣</a:t>
              </a:r>
            </a:p>
          </p:txBody>
        </p:sp>
        <p:sp>
          <p:nvSpPr>
            <p:cNvPr id="78921" name="Text Box 263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2</a:t>
              </a:r>
            </a:p>
          </p:txBody>
        </p:sp>
      </p:grpSp>
      <p:grpSp>
        <p:nvGrpSpPr>
          <p:cNvPr id="3" name="Group 273"/>
          <p:cNvGrpSpPr>
            <a:grpSpLocks/>
          </p:cNvGrpSpPr>
          <p:nvPr/>
        </p:nvGrpSpPr>
        <p:grpSpPr bwMode="auto">
          <a:xfrm>
            <a:off x="682625" y="1914525"/>
            <a:ext cx="1008063" cy="1225550"/>
            <a:chOff x="3016" y="1706"/>
            <a:chExt cx="635" cy="772"/>
          </a:xfrm>
        </p:grpSpPr>
        <p:sp>
          <p:nvSpPr>
            <p:cNvPr id="78916" name="AutoShape 274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917" name="Rectangle 275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♣</a:t>
              </a:r>
            </a:p>
          </p:txBody>
        </p:sp>
        <p:sp>
          <p:nvSpPr>
            <p:cNvPr id="78918" name="Text Box 276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3</a:t>
              </a:r>
            </a:p>
          </p:txBody>
        </p:sp>
      </p:grpSp>
      <p:sp>
        <p:nvSpPr>
          <p:cNvPr id="255248" name="Text Box 272"/>
          <p:cNvSpPr txBox="1">
            <a:spLocks noChangeArrowheads="1"/>
          </p:cNvSpPr>
          <p:nvPr/>
        </p:nvSpPr>
        <p:spPr bwMode="auto">
          <a:xfrm>
            <a:off x="1042988" y="2274888"/>
            <a:ext cx="10080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……</a:t>
            </a:r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10.6 </a:t>
            </a:r>
            <a:r>
              <a:rPr lang="zh-CN" altLang="en-US" smtClean="0"/>
              <a:t>基数排序</a:t>
            </a:r>
          </a:p>
        </p:txBody>
      </p:sp>
      <p:sp>
        <p:nvSpPr>
          <p:cNvPr id="788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en-US" altLang="zh-CN" smtClean="0">
                <a:solidFill>
                  <a:srgbClr val="FF0000"/>
                </a:solidFill>
              </a:rPr>
              <a:t>2) </a:t>
            </a:r>
            <a:r>
              <a:rPr kumimoji="1" lang="zh-CN" altLang="en-US" smtClean="0">
                <a:solidFill>
                  <a:srgbClr val="FF0000"/>
                </a:solidFill>
              </a:rPr>
              <a:t>每一堆按面值从小到大排列</a:t>
            </a:r>
          </a:p>
          <a:p>
            <a:pPr eaLnBrk="1" hangingPunct="1"/>
            <a:endParaRPr kumimoji="1" lang="en-US" altLang="zh-CN" smtClean="0">
              <a:solidFill>
                <a:srgbClr val="FF0000"/>
              </a:solidFill>
            </a:endParaRPr>
          </a:p>
        </p:txBody>
      </p:sp>
      <p:grpSp>
        <p:nvGrpSpPr>
          <p:cNvPr id="4" name="Group 264"/>
          <p:cNvGrpSpPr>
            <a:grpSpLocks/>
          </p:cNvGrpSpPr>
          <p:nvPr/>
        </p:nvGrpSpPr>
        <p:grpSpPr bwMode="auto">
          <a:xfrm>
            <a:off x="1547813" y="1773238"/>
            <a:ext cx="1008062" cy="1225550"/>
            <a:chOff x="3016" y="1706"/>
            <a:chExt cx="635" cy="772"/>
          </a:xfrm>
        </p:grpSpPr>
        <p:sp>
          <p:nvSpPr>
            <p:cNvPr id="78913" name="AutoShape 265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914" name="Rectangle 266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♣</a:t>
              </a:r>
            </a:p>
          </p:txBody>
        </p:sp>
        <p:sp>
          <p:nvSpPr>
            <p:cNvPr id="78915" name="Text Box 267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K</a:t>
              </a:r>
            </a:p>
          </p:txBody>
        </p:sp>
      </p:grpSp>
      <p:grpSp>
        <p:nvGrpSpPr>
          <p:cNvPr id="5" name="Group 268"/>
          <p:cNvGrpSpPr>
            <a:grpSpLocks/>
          </p:cNvGrpSpPr>
          <p:nvPr/>
        </p:nvGrpSpPr>
        <p:grpSpPr bwMode="auto">
          <a:xfrm>
            <a:off x="1763713" y="1917700"/>
            <a:ext cx="1008062" cy="1225550"/>
            <a:chOff x="3016" y="1706"/>
            <a:chExt cx="635" cy="772"/>
          </a:xfrm>
        </p:grpSpPr>
        <p:sp>
          <p:nvSpPr>
            <p:cNvPr id="78910" name="AutoShape 269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911" name="Rectangle 270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♣</a:t>
              </a:r>
            </a:p>
          </p:txBody>
        </p:sp>
        <p:sp>
          <p:nvSpPr>
            <p:cNvPr id="78912" name="Text Box 271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</p:grpSp>
      <p:grpSp>
        <p:nvGrpSpPr>
          <p:cNvPr id="6" name="Group 285"/>
          <p:cNvGrpSpPr>
            <a:grpSpLocks/>
          </p:cNvGrpSpPr>
          <p:nvPr/>
        </p:nvGrpSpPr>
        <p:grpSpPr bwMode="auto">
          <a:xfrm>
            <a:off x="2195513" y="2276475"/>
            <a:ext cx="1008062" cy="1225550"/>
            <a:chOff x="4604" y="2750"/>
            <a:chExt cx="635" cy="772"/>
          </a:xfrm>
        </p:grpSpPr>
        <p:sp>
          <p:nvSpPr>
            <p:cNvPr id="78907" name="AutoShape 286"/>
            <p:cNvSpPr>
              <a:spLocks noChangeArrowheads="1"/>
            </p:cNvSpPr>
            <p:nvPr/>
          </p:nvSpPr>
          <p:spPr bwMode="auto">
            <a:xfrm>
              <a:off x="4604" y="2841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908" name="Rectangle 287"/>
            <p:cNvSpPr>
              <a:spLocks noChangeArrowheads="1"/>
            </p:cNvSpPr>
            <p:nvPr/>
          </p:nvSpPr>
          <p:spPr bwMode="auto">
            <a:xfrm>
              <a:off x="4967" y="2750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♦</a:t>
              </a:r>
            </a:p>
          </p:txBody>
        </p:sp>
        <p:sp>
          <p:nvSpPr>
            <p:cNvPr id="78909" name="Text Box 288"/>
            <p:cNvSpPr txBox="1">
              <a:spLocks noChangeArrowheads="1"/>
            </p:cNvSpPr>
            <p:nvPr/>
          </p:nvSpPr>
          <p:spPr bwMode="auto">
            <a:xfrm>
              <a:off x="4649" y="3195"/>
              <a:ext cx="2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2</a:t>
              </a:r>
            </a:p>
          </p:txBody>
        </p:sp>
      </p:grpSp>
      <p:grpSp>
        <p:nvGrpSpPr>
          <p:cNvPr id="7" name="Group 289"/>
          <p:cNvGrpSpPr>
            <a:grpSpLocks/>
          </p:cNvGrpSpPr>
          <p:nvPr/>
        </p:nvGrpSpPr>
        <p:grpSpPr bwMode="auto">
          <a:xfrm>
            <a:off x="2484438" y="2347913"/>
            <a:ext cx="1008062" cy="1225550"/>
            <a:chOff x="4604" y="2750"/>
            <a:chExt cx="635" cy="772"/>
          </a:xfrm>
        </p:grpSpPr>
        <p:sp>
          <p:nvSpPr>
            <p:cNvPr id="78904" name="AutoShape 290"/>
            <p:cNvSpPr>
              <a:spLocks noChangeArrowheads="1"/>
            </p:cNvSpPr>
            <p:nvPr/>
          </p:nvSpPr>
          <p:spPr bwMode="auto">
            <a:xfrm>
              <a:off x="4604" y="2841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905" name="Rectangle 291"/>
            <p:cNvSpPr>
              <a:spLocks noChangeArrowheads="1"/>
            </p:cNvSpPr>
            <p:nvPr/>
          </p:nvSpPr>
          <p:spPr bwMode="auto">
            <a:xfrm>
              <a:off x="4967" y="2750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♦</a:t>
              </a:r>
            </a:p>
          </p:txBody>
        </p:sp>
        <p:sp>
          <p:nvSpPr>
            <p:cNvPr id="78906" name="Text Box 292"/>
            <p:cNvSpPr txBox="1">
              <a:spLocks noChangeArrowheads="1"/>
            </p:cNvSpPr>
            <p:nvPr/>
          </p:nvSpPr>
          <p:spPr bwMode="auto">
            <a:xfrm>
              <a:off x="4649" y="3195"/>
              <a:ext cx="2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3</a:t>
              </a:r>
            </a:p>
          </p:txBody>
        </p:sp>
      </p:grpSp>
      <p:sp>
        <p:nvSpPr>
          <p:cNvPr id="255277" name="Text Box 301"/>
          <p:cNvSpPr txBox="1">
            <a:spLocks noChangeArrowheads="1"/>
          </p:cNvSpPr>
          <p:nvPr/>
        </p:nvSpPr>
        <p:spPr bwMode="auto">
          <a:xfrm>
            <a:off x="2916238" y="2852738"/>
            <a:ext cx="10080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……</a:t>
            </a:r>
          </a:p>
        </p:txBody>
      </p:sp>
      <p:grpSp>
        <p:nvGrpSpPr>
          <p:cNvPr id="8" name="Group 281"/>
          <p:cNvGrpSpPr>
            <a:grpSpLocks/>
          </p:cNvGrpSpPr>
          <p:nvPr/>
        </p:nvGrpSpPr>
        <p:grpSpPr bwMode="auto">
          <a:xfrm>
            <a:off x="3348038" y="2563813"/>
            <a:ext cx="1008062" cy="1225550"/>
            <a:chOff x="4604" y="2750"/>
            <a:chExt cx="635" cy="772"/>
          </a:xfrm>
        </p:grpSpPr>
        <p:sp>
          <p:nvSpPr>
            <p:cNvPr id="78901" name="AutoShape 282"/>
            <p:cNvSpPr>
              <a:spLocks noChangeArrowheads="1"/>
            </p:cNvSpPr>
            <p:nvPr/>
          </p:nvSpPr>
          <p:spPr bwMode="auto">
            <a:xfrm>
              <a:off x="4604" y="2841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902" name="Rectangle 283"/>
            <p:cNvSpPr>
              <a:spLocks noChangeArrowheads="1"/>
            </p:cNvSpPr>
            <p:nvPr/>
          </p:nvSpPr>
          <p:spPr bwMode="auto">
            <a:xfrm>
              <a:off x="4967" y="2750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♦</a:t>
              </a:r>
            </a:p>
          </p:txBody>
        </p:sp>
        <p:sp>
          <p:nvSpPr>
            <p:cNvPr id="78903" name="Text Box 284"/>
            <p:cNvSpPr txBox="1">
              <a:spLocks noChangeArrowheads="1"/>
            </p:cNvSpPr>
            <p:nvPr/>
          </p:nvSpPr>
          <p:spPr bwMode="auto">
            <a:xfrm>
              <a:off x="4649" y="3195"/>
              <a:ext cx="2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K</a:t>
              </a:r>
            </a:p>
          </p:txBody>
        </p:sp>
      </p:grpSp>
      <p:grpSp>
        <p:nvGrpSpPr>
          <p:cNvPr id="9" name="Group 277"/>
          <p:cNvGrpSpPr>
            <a:grpSpLocks/>
          </p:cNvGrpSpPr>
          <p:nvPr/>
        </p:nvGrpSpPr>
        <p:grpSpPr bwMode="auto">
          <a:xfrm>
            <a:off x="3779838" y="2420938"/>
            <a:ext cx="1008062" cy="1225550"/>
            <a:chOff x="4241" y="2795"/>
            <a:chExt cx="635" cy="772"/>
          </a:xfrm>
        </p:grpSpPr>
        <p:sp>
          <p:nvSpPr>
            <p:cNvPr id="78898" name="AutoShape 278"/>
            <p:cNvSpPr>
              <a:spLocks noChangeArrowheads="1"/>
            </p:cNvSpPr>
            <p:nvPr/>
          </p:nvSpPr>
          <p:spPr bwMode="auto">
            <a:xfrm>
              <a:off x="4241" y="2886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899" name="Rectangle 279"/>
            <p:cNvSpPr>
              <a:spLocks noChangeArrowheads="1"/>
            </p:cNvSpPr>
            <p:nvPr/>
          </p:nvSpPr>
          <p:spPr bwMode="auto">
            <a:xfrm>
              <a:off x="4604" y="2795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♦</a:t>
              </a:r>
            </a:p>
          </p:txBody>
        </p:sp>
        <p:sp>
          <p:nvSpPr>
            <p:cNvPr id="78900" name="Text Box 280"/>
            <p:cNvSpPr txBox="1">
              <a:spLocks noChangeArrowheads="1"/>
            </p:cNvSpPr>
            <p:nvPr/>
          </p:nvSpPr>
          <p:spPr bwMode="auto">
            <a:xfrm>
              <a:off x="4286" y="3240"/>
              <a:ext cx="2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</p:grpSp>
      <p:grpSp>
        <p:nvGrpSpPr>
          <p:cNvPr id="10" name="Group 302"/>
          <p:cNvGrpSpPr>
            <a:grpSpLocks/>
          </p:cNvGrpSpPr>
          <p:nvPr/>
        </p:nvGrpSpPr>
        <p:grpSpPr bwMode="auto">
          <a:xfrm>
            <a:off x="3995738" y="2852738"/>
            <a:ext cx="1008062" cy="1225550"/>
            <a:chOff x="295" y="2704"/>
            <a:chExt cx="635" cy="772"/>
          </a:xfrm>
        </p:grpSpPr>
        <p:sp>
          <p:nvSpPr>
            <p:cNvPr id="78895" name="AutoShape 303"/>
            <p:cNvSpPr>
              <a:spLocks noChangeArrowheads="1"/>
            </p:cNvSpPr>
            <p:nvPr/>
          </p:nvSpPr>
          <p:spPr bwMode="auto">
            <a:xfrm>
              <a:off x="295" y="2795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896" name="Rectangle 304"/>
            <p:cNvSpPr>
              <a:spLocks noChangeArrowheads="1"/>
            </p:cNvSpPr>
            <p:nvPr/>
          </p:nvSpPr>
          <p:spPr bwMode="auto">
            <a:xfrm>
              <a:off x="658" y="2704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♥</a:t>
              </a:r>
            </a:p>
          </p:txBody>
        </p:sp>
        <p:sp>
          <p:nvSpPr>
            <p:cNvPr id="78897" name="Text Box 305"/>
            <p:cNvSpPr txBox="1">
              <a:spLocks noChangeArrowheads="1"/>
            </p:cNvSpPr>
            <p:nvPr/>
          </p:nvSpPr>
          <p:spPr bwMode="auto">
            <a:xfrm>
              <a:off x="340" y="3149"/>
              <a:ext cx="2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2</a:t>
              </a:r>
            </a:p>
          </p:txBody>
        </p:sp>
      </p:grpSp>
      <p:grpSp>
        <p:nvGrpSpPr>
          <p:cNvPr id="11" name="Group 306"/>
          <p:cNvGrpSpPr>
            <a:grpSpLocks/>
          </p:cNvGrpSpPr>
          <p:nvPr/>
        </p:nvGrpSpPr>
        <p:grpSpPr bwMode="auto">
          <a:xfrm>
            <a:off x="4211638" y="2997200"/>
            <a:ext cx="1008062" cy="1225550"/>
            <a:chOff x="295" y="2704"/>
            <a:chExt cx="635" cy="772"/>
          </a:xfrm>
        </p:grpSpPr>
        <p:sp>
          <p:nvSpPr>
            <p:cNvPr id="78892" name="AutoShape 307"/>
            <p:cNvSpPr>
              <a:spLocks noChangeArrowheads="1"/>
            </p:cNvSpPr>
            <p:nvPr/>
          </p:nvSpPr>
          <p:spPr bwMode="auto">
            <a:xfrm>
              <a:off x="295" y="2795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893" name="Rectangle 308"/>
            <p:cNvSpPr>
              <a:spLocks noChangeArrowheads="1"/>
            </p:cNvSpPr>
            <p:nvPr/>
          </p:nvSpPr>
          <p:spPr bwMode="auto">
            <a:xfrm>
              <a:off x="658" y="2704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♥</a:t>
              </a:r>
            </a:p>
          </p:txBody>
        </p:sp>
        <p:sp>
          <p:nvSpPr>
            <p:cNvPr id="78894" name="Text Box 309"/>
            <p:cNvSpPr txBox="1">
              <a:spLocks noChangeArrowheads="1"/>
            </p:cNvSpPr>
            <p:nvPr/>
          </p:nvSpPr>
          <p:spPr bwMode="auto">
            <a:xfrm>
              <a:off x="340" y="3149"/>
              <a:ext cx="2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3</a:t>
              </a:r>
            </a:p>
          </p:txBody>
        </p:sp>
      </p:grpSp>
      <p:sp>
        <p:nvSpPr>
          <p:cNvPr id="255294" name="Text Box 318"/>
          <p:cNvSpPr txBox="1">
            <a:spLocks noChangeArrowheads="1"/>
          </p:cNvSpPr>
          <p:nvPr/>
        </p:nvSpPr>
        <p:spPr bwMode="auto">
          <a:xfrm>
            <a:off x="4643438" y="3429000"/>
            <a:ext cx="10080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……</a:t>
            </a:r>
          </a:p>
        </p:txBody>
      </p:sp>
      <p:grpSp>
        <p:nvGrpSpPr>
          <p:cNvPr id="12" name="Group 310"/>
          <p:cNvGrpSpPr>
            <a:grpSpLocks/>
          </p:cNvGrpSpPr>
          <p:nvPr/>
        </p:nvGrpSpPr>
        <p:grpSpPr bwMode="auto">
          <a:xfrm>
            <a:off x="5148263" y="2779713"/>
            <a:ext cx="1008062" cy="1225550"/>
            <a:chOff x="295" y="2704"/>
            <a:chExt cx="635" cy="772"/>
          </a:xfrm>
        </p:grpSpPr>
        <p:sp>
          <p:nvSpPr>
            <p:cNvPr id="78889" name="AutoShape 311"/>
            <p:cNvSpPr>
              <a:spLocks noChangeArrowheads="1"/>
            </p:cNvSpPr>
            <p:nvPr/>
          </p:nvSpPr>
          <p:spPr bwMode="auto">
            <a:xfrm>
              <a:off x="295" y="2795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890" name="Rectangle 312"/>
            <p:cNvSpPr>
              <a:spLocks noChangeArrowheads="1"/>
            </p:cNvSpPr>
            <p:nvPr/>
          </p:nvSpPr>
          <p:spPr bwMode="auto">
            <a:xfrm>
              <a:off x="658" y="2704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♥</a:t>
              </a:r>
            </a:p>
          </p:txBody>
        </p:sp>
        <p:sp>
          <p:nvSpPr>
            <p:cNvPr id="78891" name="Text Box 313"/>
            <p:cNvSpPr txBox="1">
              <a:spLocks noChangeArrowheads="1"/>
            </p:cNvSpPr>
            <p:nvPr/>
          </p:nvSpPr>
          <p:spPr bwMode="auto">
            <a:xfrm>
              <a:off x="340" y="3149"/>
              <a:ext cx="2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K</a:t>
              </a:r>
            </a:p>
          </p:txBody>
        </p:sp>
      </p:grpSp>
      <p:grpSp>
        <p:nvGrpSpPr>
          <p:cNvPr id="13" name="Group 314"/>
          <p:cNvGrpSpPr>
            <a:grpSpLocks/>
          </p:cNvGrpSpPr>
          <p:nvPr/>
        </p:nvGrpSpPr>
        <p:grpSpPr bwMode="auto">
          <a:xfrm>
            <a:off x="5364163" y="2924175"/>
            <a:ext cx="1008062" cy="1225550"/>
            <a:chOff x="295" y="2704"/>
            <a:chExt cx="635" cy="772"/>
          </a:xfrm>
        </p:grpSpPr>
        <p:sp>
          <p:nvSpPr>
            <p:cNvPr id="78886" name="AutoShape 315"/>
            <p:cNvSpPr>
              <a:spLocks noChangeArrowheads="1"/>
            </p:cNvSpPr>
            <p:nvPr/>
          </p:nvSpPr>
          <p:spPr bwMode="auto">
            <a:xfrm>
              <a:off x="295" y="2795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887" name="Rectangle 316"/>
            <p:cNvSpPr>
              <a:spLocks noChangeArrowheads="1"/>
            </p:cNvSpPr>
            <p:nvPr/>
          </p:nvSpPr>
          <p:spPr bwMode="auto">
            <a:xfrm>
              <a:off x="658" y="2704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♥</a:t>
              </a:r>
            </a:p>
          </p:txBody>
        </p:sp>
        <p:sp>
          <p:nvSpPr>
            <p:cNvPr id="78888" name="Text Box 317"/>
            <p:cNvSpPr txBox="1">
              <a:spLocks noChangeArrowheads="1"/>
            </p:cNvSpPr>
            <p:nvPr/>
          </p:nvSpPr>
          <p:spPr bwMode="auto">
            <a:xfrm>
              <a:off x="340" y="3149"/>
              <a:ext cx="2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</p:grpSp>
      <p:grpSp>
        <p:nvGrpSpPr>
          <p:cNvPr id="14" name="Group 319"/>
          <p:cNvGrpSpPr>
            <a:grpSpLocks/>
          </p:cNvGrpSpPr>
          <p:nvPr/>
        </p:nvGrpSpPr>
        <p:grpSpPr bwMode="auto">
          <a:xfrm>
            <a:off x="5795963" y="3214688"/>
            <a:ext cx="1008062" cy="1223962"/>
            <a:chOff x="3016" y="1706"/>
            <a:chExt cx="635" cy="772"/>
          </a:xfrm>
        </p:grpSpPr>
        <p:sp>
          <p:nvSpPr>
            <p:cNvPr id="78883" name="AutoShape 320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884" name="Rectangle 321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♠</a:t>
              </a:r>
            </a:p>
          </p:txBody>
        </p:sp>
        <p:sp>
          <p:nvSpPr>
            <p:cNvPr id="78885" name="Text Box 322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2</a:t>
              </a:r>
            </a:p>
          </p:txBody>
        </p:sp>
      </p:grpSp>
      <p:grpSp>
        <p:nvGrpSpPr>
          <p:cNvPr id="15" name="Group 323"/>
          <p:cNvGrpSpPr>
            <a:grpSpLocks/>
          </p:cNvGrpSpPr>
          <p:nvPr/>
        </p:nvGrpSpPr>
        <p:grpSpPr bwMode="auto">
          <a:xfrm>
            <a:off x="6227763" y="3070225"/>
            <a:ext cx="1008062" cy="1223963"/>
            <a:chOff x="2880" y="2795"/>
            <a:chExt cx="635" cy="772"/>
          </a:xfrm>
        </p:grpSpPr>
        <p:sp>
          <p:nvSpPr>
            <p:cNvPr id="78880" name="AutoShape 324"/>
            <p:cNvSpPr>
              <a:spLocks noChangeArrowheads="1"/>
            </p:cNvSpPr>
            <p:nvPr/>
          </p:nvSpPr>
          <p:spPr bwMode="auto">
            <a:xfrm>
              <a:off x="2880" y="2886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881" name="Rectangle 325"/>
            <p:cNvSpPr>
              <a:spLocks noChangeArrowheads="1"/>
            </p:cNvSpPr>
            <p:nvPr/>
          </p:nvSpPr>
          <p:spPr bwMode="auto">
            <a:xfrm>
              <a:off x="3243" y="2795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♠</a:t>
              </a:r>
            </a:p>
          </p:txBody>
        </p:sp>
        <p:sp>
          <p:nvSpPr>
            <p:cNvPr id="78882" name="Text Box 326"/>
            <p:cNvSpPr txBox="1">
              <a:spLocks noChangeArrowheads="1"/>
            </p:cNvSpPr>
            <p:nvPr/>
          </p:nvSpPr>
          <p:spPr bwMode="auto">
            <a:xfrm>
              <a:off x="2925" y="3240"/>
              <a:ext cx="49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3</a:t>
              </a:r>
            </a:p>
          </p:txBody>
        </p:sp>
      </p:grpSp>
      <p:sp>
        <p:nvSpPr>
          <p:cNvPr id="255311" name="Text Box 335"/>
          <p:cNvSpPr txBox="1">
            <a:spLocks noChangeArrowheads="1"/>
          </p:cNvSpPr>
          <p:nvPr/>
        </p:nvSpPr>
        <p:spPr bwMode="auto">
          <a:xfrm>
            <a:off x="6588125" y="3430588"/>
            <a:ext cx="10080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……</a:t>
            </a:r>
          </a:p>
        </p:txBody>
      </p:sp>
      <p:grpSp>
        <p:nvGrpSpPr>
          <p:cNvPr id="16" name="Group 327"/>
          <p:cNvGrpSpPr>
            <a:grpSpLocks/>
          </p:cNvGrpSpPr>
          <p:nvPr/>
        </p:nvGrpSpPr>
        <p:grpSpPr bwMode="auto">
          <a:xfrm>
            <a:off x="6875463" y="2998788"/>
            <a:ext cx="1008062" cy="1223962"/>
            <a:chOff x="3016" y="1706"/>
            <a:chExt cx="635" cy="772"/>
          </a:xfrm>
        </p:grpSpPr>
        <p:sp>
          <p:nvSpPr>
            <p:cNvPr id="78877" name="AutoShape 328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878" name="Rectangle 329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♠</a:t>
              </a:r>
            </a:p>
          </p:txBody>
        </p:sp>
        <p:sp>
          <p:nvSpPr>
            <p:cNvPr id="78879" name="Text Box 330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K</a:t>
              </a:r>
            </a:p>
          </p:txBody>
        </p:sp>
      </p:grpSp>
      <p:grpSp>
        <p:nvGrpSpPr>
          <p:cNvPr id="17" name="Group 331"/>
          <p:cNvGrpSpPr>
            <a:grpSpLocks/>
          </p:cNvGrpSpPr>
          <p:nvPr/>
        </p:nvGrpSpPr>
        <p:grpSpPr bwMode="auto">
          <a:xfrm>
            <a:off x="7451725" y="2925763"/>
            <a:ext cx="1008063" cy="1223962"/>
            <a:chOff x="3016" y="1706"/>
            <a:chExt cx="635" cy="772"/>
          </a:xfrm>
        </p:grpSpPr>
        <p:sp>
          <p:nvSpPr>
            <p:cNvPr id="78874" name="AutoShape 332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875" name="Rectangle 333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♠</a:t>
              </a:r>
            </a:p>
          </p:txBody>
        </p:sp>
        <p:sp>
          <p:nvSpPr>
            <p:cNvPr id="78876" name="Text Box 334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</p:grpSp>
      <p:sp>
        <p:nvSpPr>
          <p:cNvPr id="255312" name="Rectangle 336"/>
          <p:cNvSpPr>
            <a:spLocks noChangeArrowheads="1"/>
          </p:cNvSpPr>
          <p:nvPr/>
        </p:nvSpPr>
        <p:spPr bwMode="auto">
          <a:xfrm>
            <a:off x="1619250" y="4652963"/>
            <a:ext cx="65341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/>
            <a:r>
              <a:rPr lang="en-US" altLang="zh-CN"/>
              <a:t>&lt; ♣,2&gt;  &lt; ♣,3&gt; … &lt; ♣,K&gt; &lt; ♣,A&gt; </a:t>
            </a:r>
          </a:p>
          <a:p>
            <a:pPr lvl="1"/>
            <a:r>
              <a:rPr lang="en-US" altLang="zh-CN"/>
              <a:t>&lt; </a:t>
            </a:r>
            <a:r>
              <a:rPr lang="en-US" altLang="zh-CN">
                <a:solidFill>
                  <a:srgbClr val="FF0000"/>
                </a:solidFill>
              </a:rPr>
              <a:t>♦</a:t>
            </a:r>
            <a:r>
              <a:rPr lang="en-US" altLang="zh-CN"/>
              <a:t>,2&gt;  &lt; </a:t>
            </a:r>
            <a:r>
              <a:rPr lang="en-US" altLang="zh-CN">
                <a:solidFill>
                  <a:srgbClr val="FF0000"/>
                </a:solidFill>
              </a:rPr>
              <a:t>♦</a:t>
            </a:r>
            <a:r>
              <a:rPr lang="en-US" altLang="zh-CN"/>
              <a:t>,3&gt; … &lt; </a:t>
            </a:r>
            <a:r>
              <a:rPr lang="en-US" altLang="zh-CN">
                <a:solidFill>
                  <a:srgbClr val="FF0000"/>
                </a:solidFill>
              </a:rPr>
              <a:t>♦</a:t>
            </a:r>
            <a:r>
              <a:rPr lang="en-US" altLang="zh-CN"/>
              <a:t>,K&gt; &lt; </a:t>
            </a:r>
            <a:r>
              <a:rPr lang="en-US" altLang="zh-CN">
                <a:solidFill>
                  <a:srgbClr val="FF0000"/>
                </a:solidFill>
              </a:rPr>
              <a:t>♦</a:t>
            </a:r>
            <a:r>
              <a:rPr lang="en-US" altLang="zh-CN"/>
              <a:t>,A&gt;</a:t>
            </a:r>
          </a:p>
          <a:p>
            <a:pPr lvl="1"/>
            <a:r>
              <a:rPr lang="en-US" altLang="zh-CN"/>
              <a:t>&lt; </a:t>
            </a:r>
            <a:r>
              <a:rPr lang="en-US" altLang="zh-CN">
                <a:solidFill>
                  <a:srgbClr val="FF0000"/>
                </a:solidFill>
              </a:rPr>
              <a:t>♥</a:t>
            </a:r>
            <a:r>
              <a:rPr lang="en-US" altLang="zh-CN"/>
              <a:t>,2&gt;  &lt; </a:t>
            </a:r>
            <a:r>
              <a:rPr lang="en-US" altLang="zh-CN">
                <a:solidFill>
                  <a:srgbClr val="FF0000"/>
                </a:solidFill>
              </a:rPr>
              <a:t>♥</a:t>
            </a:r>
            <a:r>
              <a:rPr lang="en-US" altLang="zh-CN"/>
              <a:t>,3&gt; … &lt; </a:t>
            </a:r>
            <a:r>
              <a:rPr lang="en-US" altLang="zh-CN">
                <a:solidFill>
                  <a:srgbClr val="FF0000"/>
                </a:solidFill>
              </a:rPr>
              <a:t>♥</a:t>
            </a:r>
            <a:r>
              <a:rPr lang="en-US" altLang="zh-CN"/>
              <a:t>,K&gt; &lt; </a:t>
            </a:r>
            <a:r>
              <a:rPr lang="en-US" altLang="zh-CN">
                <a:solidFill>
                  <a:srgbClr val="FF0000"/>
                </a:solidFill>
              </a:rPr>
              <a:t>♥</a:t>
            </a:r>
            <a:r>
              <a:rPr lang="en-US" altLang="zh-CN"/>
              <a:t>,A&gt;</a:t>
            </a:r>
          </a:p>
          <a:p>
            <a:pPr lvl="1"/>
            <a:r>
              <a:rPr lang="en-US" altLang="zh-CN"/>
              <a:t>&lt; ♠,2&gt;  &lt; ♠,3&gt; … &lt; </a:t>
            </a:r>
            <a:r>
              <a:rPr lang="en-US" altLang="zh-CN">
                <a:solidFill>
                  <a:srgbClr val="FF0000"/>
                </a:solidFill>
              </a:rPr>
              <a:t>♥</a:t>
            </a:r>
            <a:r>
              <a:rPr lang="en-US" altLang="zh-CN"/>
              <a:t>,K&gt; &lt; ♠,A&gt;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5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5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5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5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55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5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5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55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248" grpId="0"/>
      <p:bldP spid="255277" grpId="0"/>
      <p:bldP spid="255294" grpId="0"/>
      <p:bldP spid="255311" grpId="0"/>
      <p:bldP spid="2553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35DA36-F2A3-4023-B40E-3A35A262858F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10.2  </a:t>
            </a:r>
            <a:r>
              <a:rPr lang="zh-CN" altLang="en-US" dirty="0" smtClean="0"/>
              <a:t>插入排序</a:t>
            </a:r>
            <a:r>
              <a:rPr lang="en-US" altLang="zh-CN" dirty="0"/>
              <a:t>(Insertion Sort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10.2.1 </a:t>
            </a:r>
            <a:r>
              <a:rPr lang="zh-CN" altLang="en-US" dirty="0" smtClean="0"/>
              <a:t>插入排序的基本思想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539750" y="1989138"/>
            <a:ext cx="3352800" cy="8382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3200" dirty="0">
                <a:ea typeface="宋体" pitchFamily="2" charset="-122"/>
              </a:rPr>
              <a:t>有序序列</a:t>
            </a:r>
            <a:r>
              <a:rPr lang="en-US" altLang="zh-CN" sz="3200" dirty="0">
                <a:ea typeface="宋体" pitchFamily="2" charset="-122"/>
              </a:rPr>
              <a:t>R[1..i-1]</a:t>
            </a:r>
            <a:endParaRPr lang="en-US" altLang="zh-CN" sz="3000" dirty="0">
              <a:ea typeface="宋体" pitchFamily="2" charset="-122"/>
            </a:endParaRP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3892550" y="1989138"/>
            <a:ext cx="4724400" cy="838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3200" dirty="0">
                <a:ea typeface="宋体" pitchFamily="2" charset="-122"/>
              </a:rPr>
              <a:t>无序序列 </a:t>
            </a:r>
            <a:r>
              <a:rPr lang="en-US" altLang="zh-CN" sz="3200" dirty="0">
                <a:ea typeface="宋体" pitchFamily="2" charset="-122"/>
              </a:rPr>
              <a:t>R[</a:t>
            </a:r>
            <a:r>
              <a:rPr lang="en-US" altLang="zh-CN" sz="3200" dirty="0" err="1">
                <a:ea typeface="宋体" pitchFamily="2" charset="-122"/>
              </a:rPr>
              <a:t>i..n</a:t>
            </a:r>
            <a:r>
              <a:rPr lang="en-US" altLang="zh-CN" sz="3200" dirty="0" smtClean="0">
                <a:ea typeface="宋体" pitchFamily="2" charset="-122"/>
              </a:rPr>
              <a:t>]</a:t>
            </a:r>
            <a:endParaRPr lang="en-US" altLang="zh-CN" sz="3200" dirty="0">
              <a:ea typeface="宋体" pitchFamily="2" charset="-122"/>
            </a:endParaRP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539750" y="5341938"/>
            <a:ext cx="4114800" cy="8382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3200">
                <a:ea typeface="宋体" pitchFamily="2" charset="-122"/>
              </a:rPr>
              <a:t>有序序列</a:t>
            </a:r>
            <a:r>
              <a:rPr lang="en-US" altLang="zh-CN" sz="3200">
                <a:ea typeface="宋体" pitchFamily="2" charset="-122"/>
              </a:rPr>
              <a:t>R[1..i]</a:t>
            </a:r>
            <a:endParaRPr lang="en-US" altLang="zh-CN" sz="3000">
              <a:ea typeface="宋体" pitchFamily="2" charset="-122"/>
            </a:endParaRP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4654550" y="5341938"/>
            <a:ext cx="3962400" cy="838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3200">
                <a:ea typeface="宋体" pitchFamily="2" charset="-122"/>
              </a:rPr>
              <a:t>无序序列 </a:t>
            </a:r>
            <a:r>
              <a:rPr lang="en-US" altLang="zh-CN" sz="3200">
                <a:ea typeface="宋体" pitchFamily="2" charset="-122"/>
              </a:rPr>
              <a:t>R[i+1..n]</a:t>
            </a:r>
          </a:p>
        </p:txBody>
      </p:sp>
      <p:sp>
        <p:nvSpPr>
          <p:cNvPr id="158731" name="AutoShape 11"/>
          <p:cNvSpPr>
            <a:spLocks noChangeArrowheads="1"/>
          </p:cNvSpPr>
          <p:nvPr/>
        </p:nvSpPr>
        <p:spPr bwMode="auto">
          <a:xfrm>
            <a:off x="3851275" y="4149725"/>
            <a:ext cx="838200" cy="968375"/>
          </a:xfrm>
          <a:prstGeom prst="downArrow">
            <a:avLst>
              <a:gd name="adj1" fmla="val 50000"/>
              <a:gd name="adj2" fmla="val 28883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396" name="Line 13"/>
          <p:cNvSpPr>
            <a:spLocks noChangeShapeType="1"/>
          </p:cNvSpPr>
          <p:nvPr/>
        </p:nvSpPr>
        <p:spPr bwMode="auto">
          <a:xfrm>
            <a:off x="4654550" y="3970338"/>
            <a:ext cx="0" cy="1371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851920" y="1988840"/>
            <a:ext cx="762000" cy="838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000" dirty="0" smtClean="0">
                <a:ea typeface="宋体" pitchFamily="2" charset="-122"/>
              </a:rPr>
              <a:t>i</a:t>
            </a:r>
            <a:endParaRPr lang="en-US" altLang="zh-CN" sz="3000" dirty="0">
              <a:ea typeface="宋体" pitchFamily="2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979712" y="2827040"/>
            <a:ext cx="2253208" cy="601960"/>
            <a:chOff x="1979712" y="2827040"/>
            <a:chExt cx="2253208" cy="601960"/>
          </a:xfrm>
        </p:grpSpPr>
        <p:cxnSp>
          <p:nvCxnSpPr>
            <p:cNvPr id="20" name="直接连接符 19"/>
            <p:cNvCxnSpPr>
              <a:stCxn id="16390" idx="2"/>
            </p:cNvCxnSpPr>
            <p:nvPr/>
          </p:nvCxnSpPr>
          <p:spPr bwMode="auto">
            <a:xfrm>
              <a:off x="4232920" y="2827040"/>
              <a:ext cx="0" cy="601960"/>
            </a:xfrm>
            <a:prstGeom prst="line">
              <a:avLst/>
            </a:prstGeom>
            <a:noFill/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直接连接符 21"/>
            <p:cNvCxnSpPr/>
            <p:nvPr/>
          </p:nvCxnSpPr>
          <p:spPr bwMode="auto">
            <a:xfrm flipH="1">
              <a:off x="1979712" y="3429000"/>
              <a:ext cx="2253208" cy="0"/>
            </a:xfrm>
            <a:prstGeom prst="line">
              <a:avLst/>
            </a:prstGeom>
            <a:noFill/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 flipV="1">
              <a:off x="1979712" y="2827338"/>
              <a:ext cx="0" cy="601662"/>
            </a:xfrm>
            <a:prstGeom prst="straightConnector1">
              <a:avLst/>
            </a:prstGeom>
            <a:noFill/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2" grpId="0" animBg="1"/>
      <p:bldP spid="16393" grpId="0" animBg="1"/>
      <p:bldP spid="158731" grpId="0" animBg="1"/>
      <p:bldP spid="16396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6C4BDA-99D5-4803-AD3F-E9641837E38D}" type="slidenum">
              <a:rPr lang="en-US" altLang="zh-CN"/>
              <a:pPr>
                <a:defRPr/>
              </a:pPr>
              <a:t>90</a:t>
            </a:fld>
            <a:endParaRPr lang="en-US" altLang="zh-CN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10.6 </a:t>
            </a:r>
            <a:r>
              <a:rPr lang="zh-CN" altLang="en-US" smtClean="0"/>
              <a:t>基数排序</a:t>
            </a:r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263525" y="850900"/>
            <a:ext cx="8572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rgbClr val="003366"/>
              </a:buClr>
              <a:buSzPct val="75000"/>
              <a:buFont typeface="Wingdings" pitchFamily="2" charset="2"/>
              <a:buChar char="l"/>
            </a:pPr>
            <a:r>
              <a:rPr lang="zh-CN" altLang="en-US" sz="3600" u="sng">
                <a:latin typeface="Arial" charset="0"/>
              </a:rPr>
              <a:t>最低位优先</a:t>
            </a: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539750" y="4005263"/>
            <a:ext cx="6911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>
                <a:solidFill>
                  <a:srgbClr val="FF0000"/>
                </a:solidFill>
                <a:latin typeface="Arial" charset="0"/>
              </a:rPr>
              <a:t>收集（按面值有序）</a:t>
            </a:r>
          </a:p>
        </p:txBody>
      </p:sp>
      <p:sp>
        <p:nvSpPr>
          <p:cNvPr id="233480" name="Rectangle 8"/>
          <p:cNvSpPr>
            <a:spLocks noChangeArrowheads="1"/>
          </p:cNvSpPr>
          <p:nvPr/>
        </p:nvSpPr>
        <p:spPr bwMode="auto">
          <a:xfrm>
            <a:off x="611188" y="2192338"/>
            <a:ext cx="1223962" cy="1741487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&lt; ♣,2&gt;</a:t>
            </a:r>
          </a:p>
          <a:p>
            <a:pPr algn="ctr"/>
            <a:r>
              <a:rPr lang="en-US" altLang="zh-CN"/>
              <a:t>&lt; </a:t>
            </a:r>
            <a:r>
              <a:rPr lang="en-US" altLang="zh-CN">
                <a:solidFill>
                  <a:srgbClr val="FF0000"/>
                </a:solidFill>
              </a:rPr>
              <a:t>♦,2</a:t>
            </a:r>
            <a:r>
              <a:rPr lang="en-US" altLang="zh-CN"/>
              <a:t>&gt;</a:t>
            </a:r>
          </a:p>
          <a:p>
            <a:pPr algn="ctr"/>
            <a:r>
              <a:rPr lang="en-US" altLang="zh-CN"/>
              <a:t>&lt; </a:t>
            </a:r>
            <a:r>
              <a:rPr lang="en-US" altLang="zh-CN">
                <a:solidFill>
                  <a:srgbClr val="FF0000"/>
                </a:solidFill>
              </a:rPr>
              <a:t>♥,2</a:t>
            </a:r>
            <a:r>
              <a:rPr lang="en-US" altLang="zh-CN"/>
              <a:t>&gt;</a:t>
            </a:r>
          </a:p>
          <a:p>
            <a:pPr algn="ctr"/>
            <a:r>
              <a:rPr lang="en-US" altLang="zh-CN"/>
              <a:t>&lt; ♠,2&gt;</a:t>
            </a:r>
          </a:p>
        </p:txBody>
      </p:sp>
      <p:sp>
        <p:nvSpPr>
          <p:cNvPr id="233481" name="Rectangle 9"/>
          <p:cNvSpPr>
            <a:spLocks noChangeArrowheads="1"/>
          </p:cNvSpPr>
          <p:nvPr/>
        </p:nvSpPr>
        <p:spPr bwMode="auto">
          <a:xfrm>
            <a:off x="2051050" y="2192338"/>
            <a:ext cx="1223963" cy="1741487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dirty="0"/>
              <a:t>&lt; </a:t>
            </a:r>
            <a:r>
              <a:rPr lang="en-US" altLang="zh-CN" dirty="0">
                <a:solidFill>
                  <a:srgbClr val="FF0000"/>
                </a:solidFill>
              </a:rPr>
              <a:t>♦,3</a:t>
            </a:r>
            <a:r>
              <a:rPr lang="en-US" altLang="zh-CN" dirty="0"/>
              <a:t>&gt; </a:t>
            </a:r>
          </a:p>
          <a:p>
            <a:pPr algn="ctr"/>
            <a:r>
              <a:rPr lang="en-US" altLang="zh-CN" dirty="0"/>
              <a:t>&lt; ♣,3&gt;</a:t>
            </a:r>
          </a:p>
          <a:p>
            <a:pPr algn="ctr"/>
            <a:r>
              <a:rPr lang="en-US" altLang="zh-CN" dirty="0"/>
              <a:t>&lt; ♠,3&gt;</a:t>
            </a:r>
          </a:p>
          <a:p>
            <a:pPr algn="ctr"/>
            <a:r>
              <a:rPr lang="en-US" altLang="zh-CN" dirty="0"/>
              <a:t>&lt; </a:t>
            </a:r>
            <a:r>
              <a:rPr lang="en-US" altLang="zh-CN" dirty="0">
                <a:solidFill>
                  <a:srgbClr val="FF0000"/>
                </a:solidFill>
              </a:rPr>
              <a:t>♥,3</a:t>
            </a:r>
            <a:r>
              <a:rPr lang="en-US" altLang="zh-CN" dirty="0"/>
              <a:t>&gt;</a:t>
            </a:r>
          </a:p>
        </p:txBody>
      </p:sp>
      <p:sp>
        <p:nvSpPr>
          <p:cNvPr id="233482" name="Rectangle 10"/>
          <p:cNvSpPr>
            <a:spLocks noChangeArrowheads="1"/>
          </p:cNvSpPr>
          <p:nvPr/>
        </p:nvSpPr>
        <p:spPr bwMode="auto">
          <a:xfrm>
            <a:off x="5507038" y="2192338"/>
            <a:ext cx="1223962" cy="1741487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&lt;</a:t>
            </a:r>
            <a:r>
              <a:rPr lang="en-US" altLang="zh-CN">
                <a:solidFill>
                  <a:srgbClr val="FF0000"/>
                </a:solidFill>
              </a:rPr>
              <a:t>♥,K</a:t>
            </a:r>
            <a:r>
              <a:rPr lang="en-US" altLang="zh-CN"/>
              <a:t>&gt; </a:t>
            </a:r>
          </a:p>
          <a:p>
            <a:pPr algn="ctr"/>
            <a:r>
              <a:rPr lang="en-US" altLang="zh-CN"/>
              <a:t>&lt;</a:t>
            </a:r>
            <a:r>
              <a:rPr lang="en-US" altLang="zh-CN">
                <a:solidFill>
                  <a:srgbClr val="FF0000"/>
                </a:solidFill>
              </a:rPr>
              <a:t>♦,K</a:t>
            </a:r>
            <a:r>
              <a:rPr lang="en-US" altLang="zh-CN"/>
              <a:t>&gt;</a:t>
            </a:r>
          </a:p>
          <a:p>
            <a:pPr algn="ctr"/>
            <a:r>
              <a:rPr lang="en-US" altLang="zh-CN"/>
              <a:t>&lt;♠,K&gt;</a:t>
            </a:r>
          </a:p>
          <a:p>
            <a:pPr algn="ctr"/>
            <a:r>
              <a:rPr lang="en-US" altLang="zh-CN"/>
              <a:t>&lt;♣,K&gt;</a:t>
            </a:r>
          </a:p>
        </p:txBody>
      </p:sp>
      <p:sp>
        <p:nvSpPr>
          <p:cNvPr id="233483" name="Text Box 11"/>
          <p:cNvSpPr txBox="1">
            <a:spLocks noChangeArrowheads="1"/>
          </p:cNvSpPr>
          <p:nvPr/>
        </p:nvSpPr>
        <p:spPr bwMode="auto">
          <a:xfrm>
            <a:off x="3708400" y="2913063"/>
            <a:ext cx="1511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……</a:t>
            </a:r>
          </a:p>
        </p:txBody>
      </p:sp>
      <p:sp>
        <p:nvSpPr>
          <p:cNvPr id="233484" name="Rectangle 12"/>
          <p:cNvSpPr>
            <a:spLocks noChangeArrowheads="1"/>
          </p:cNvSpPr>
          <p:nvPr/>
        </p:nvSpPr>
        <p:spPr bwMode="auto">
          <a:xfrm>
            <a:off x="7019925" y="2192338"/>
            <a:ext cx="1223963" cy="1741487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dirty="0"/>
              <a:t>&lt;♠,A&gt; </a:t>
            </a:r>
          </a:p>
          <a:p>
            <a:pPr algn="ctr"/>
            <a:r>
              <a:rPr lang="en-US" altLang="zh-CN" dirty="0"/>
              <a:t>&lt;♣,A&gt; </a:t>
            </a:r>
          </a:p>
          <a:p>
            <a:pPr algn="ctr"/>
            <a:r>
              <a:rPr lang="en-US" altLang="zh-CN" dirty="0"/>
              <a:t>&lt;</a:t>
            </a:r>
            <a:r>
              <a:rPr lang="en-US" altLang="zh-CN" dirty="0">
                <a:solidFill>
                  <a:srgbClr val="FF0000"/>
                </a:solidFill>
              </a:rPr>
              <a:t>♥,A</a:t>
            </a:r>
            <a:r>
              <a:rPr lang="en-US" altLang="zh-CN" dirty="0"/>
              <a:t>&gt; </a:t>
            </a:r>
          </a:p>
          <a:p>
            <a:pPr algn="ctr"/>
            <a:r>
              <a:rPr lang="en-US" altLang="zh-CN" dirty="0"/>
              <a:t>&lt;</a:t>
            </a:r>
            <a:r>
              <a:rPr lang="en-US" altLang="zh-CN" dirty="0">
                <a:solidFill>
                  <a:srgbClr val="FF0000"/>
                </a:solidFill>
              </a:rPr>
              <a:t>♦,A</a:t>
            </a:r>
            <a:r>
              <a:rPr lang="en-US" altLang="zh-CN" dirty="0"/>
              <a:t>&gt;</a:t>
            </a:r>
          </a:p>
        </p:txBody>
      </p:sp>
      <p:sp>
        <p:nvSpPr>
          <p:cNvPr id="233485" name="Rectangle 13"/>
          <p:cNvSpPr>
            <a:spLocks noChangeArrowheads="1"/>
          </p:cNvSpPr>
          <p:nvPr/>
        </p:nvSpPr>
        <p:spPr bwMode="auto">
          <a:xfrm>
            <a:off x="0" y="4584700"/>
            <a:ext cx="9144000" cy="1581150"/>
          </a:xfrm>
          <a:prstGeom prst="rect">
            <a:avLst/>
          </a:prstGeom>
          <a:solidFill>
            <a:schemeClr val="tx2"/>
          </a:solidFill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&lt; ♣,2&gt;, &lt;</a:t>
            </a:r>
            <a:r>
              <a:rPr lang="en-US" altLang="zh-CN">
                <a:solidFill>
                  <a:srgbClr val="FF0000"/>
                </a:solidFill>
              </a:rPr>
              <a:t>♦,2</a:t>
            </a:r>
            <a:r>
              <a:rPr lang="en-US" altLang="zh-CN"/>
              <a:t>&gt;, &lt;</a:t>
            </a:r>
            <a:r>
              <a:rPr lang="en-US" altLang="zh-CN">
                <a:solidFill>
                  <a:srgbClr val="FF0000"/>
                </a:solidFill>
              </a:rPr>
              <a:t>♥,2</a:t>
            </a:r>
            <a:r>
              <a:rPr lang="en-US" altLang="zh-CN"/>
              <a:t>&gt;,&lt;♠,2&gt;,&lt;</a:t>
            </a:r>
            <a:r>
              <a:rPr lang="en-US" altLang="zh-CN">
                <a:solidFill>
                  <a:srgbClr val="FF0000"/>
                </a:solidFill>
              </a:rPr>
              <a:t>♦,3</a:t>
            </a:r>
            <a:r>
              <a:rPr lang="en-US" altLang="zh-CN"/>
              <a:t>&gt;,&lt; ♣,3&gt;, &lt;♠,3&gt;, &lt;</a:t>
            </a:r>
            <a:r>
              <a:rPr lang="en-US" altLang="zh-CN">
                <a:solidFill>
                  <a:srgbClr val="FF0000"/>
                </a:solidFill>
              </a:rPr>
              <a:t>♥,3</a:t>
            </a:r>
            <a:r>
              <a:rPr lang="en-US" altLang="zh-CN"/>
              <a:t>&gt;,</a:t>
            </a:r>
          </a:p>
          <a:p>
            <a:r>
              <a:rPr lang="en-US" altLang="zh-CN"/>
              <a:t>……</a:t>
            </a:r>
          </a:p>
          <a:p>
            <a:r>
              <a:rPr lang="en-US" altLang="zh-CN"/>
              <a:t>&lt;</a:t>
            </a:r>
            <a:r>
              <a:rPr lang="en-US" altLang="zh-CN">
                <a:solidFill>
                  <a:srgbClr val="FF0000"/>
                </a:solidFill>
              </a:rPr>
              <a:t>♥,K</a:t>
            </a:r>
            <a:r>
              <a:rPr lang="en-US" altLang="zh-CN"/>
              <a:t>&gt;,&lt;</a:t>
            </a:r>
            <a:r>
              <a:rPr lang="en-US" altLang="zh-CN">
                <a:solidFill>
                  <a:srgbClr val="FF0000"/>
                </a:solidFill>
              </a:rPr>
              <a:t>♦,K</a:t>
            </a:r>
            <a:r>
              <a:rPr lang="en-US" altLang="zh-CN"/>
              <a:t>&gt;,&lt;♠,K&gt;,&lt;♣,K&gt;,&lt;♠,A&gt;,&lt;♣,A&gt;,&lt;</a:t>
            </a:r>
            <a:r>
              <a:rPr lang="en-US" altLang="zh-CN">
                <a:solidFill>
                  <a:srgbClr val="FF0000"/>
                </a:solidFill>
              </a:rPr>
              <a:t>♥,A</a:t>
            </a:r>
            <a:r>
              <a:rPr lang="en-US" altLang="zh-CN"/>
              <a:t>&gt;,&lt;</a:t>
            </a:r>
            <a:r>
              <a:rPr lang="en-US" altLang="zh-CN">
                <a:solidFill>
                  <a:srgbClr val="FF0000"/>
                </a:solidFill>
              </a:rPr>
              <a:t>♦,A</a:t>
            </a:r>
            <a:r>
              <a:rPr lang="en-US" altLang="zh-CN"/>
              <a:t>&gt;</a:t>
            </a:r>
          </a:p>
        </p:txBody>
      </p:sp>
      <p:sp>
        <p:nvSpPr>
          <p:cNvPr id="233486" name="Rectangle 14"/>
          <p:cNvSpPr>
            <a:spLocks noChangeArrowheads="1"/>
          </p:cNvSpPr>
          <p:nvPr/>
        </p:nvSpPr>
        <p:spPr bwMode="auto">
          <a:xfrm>
            <a:off x="468313" y="1484313"/>
            <a:ext cx="4854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solidFill>
                  <a:srgbClr val="FF0000"/>
                </a:solidFill>
              </a:rPr>
              <a:t>1)</a:t>
            </a:r>
            <a:r>
              <a:rPr lang="en-US" altLang="zh-CN">
                <a:solidFill>
                  <a:srgbClr val="FFFF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按照面值分配（分成</a:t>
            </a:r>
            <a:r>
              <a:rPr lang="en-US" altLang="zh-CN">
                <a:solidFill>
                  <a:srgbClr val="FF0000"/>
                </a:solidFill>
              </a:rPr>
              <a:t>13</a:t>
            </a:r>
            <a:r>
              <a:rPr lang="zh-CN" altLang="en-US">
                <a:solidFill>
                  <a:srgbClr val="FF0000"/>
                </a:solidFill>
              </a:rPr>
              <a:t>组）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3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3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3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3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3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3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3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3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3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3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348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3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33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3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/>
      <p:bldP spid="233479" grpId="0"/>
      <p:bldP spid="233480" grpId="0" animBg="1"/>
      <p:bldP spid="233481" grpId="0" animBg="1"/>
      <p:bldP spid="233482" grpId="0" animBg="1"/>
      <p:bldP spid="233483" grpId="0"/>
      <p:bldP spid="233484" grpId="0" animBg="1"/>
      <p:bldP spid="233485" grpId="0" build="p" animBg="1"/>
      <p:bldP spid="233486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1022AA-D9C0-4810-8CAC-7BCA8A8758C1}" type="slidenum">
              <a:rPr lang="en-US" altLang="zh-CN"/>
              <a:pPr>
                <a:defRPr/>
              </a:pPr>
              <a:t>91</a:t>
            </a:fld>
            <a:endParaRPr lang="en-US" altLang="zh-CN"/>
          </a:p>
        </p:txBody>
      </p:sp>
      <p:sp>
        <p:nvSpPr>
          <p:cNvPr id="2355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-171450"/>
            <a:ext cx="8229600" cy="10271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10.6 </a:t>
            </a:r>
            <a:r>
              <a:rPr lang="zh-CN" altLang="en-US" smtClean="0"/>
              <a:t>基数排序</a:t>
            </a:r>
          </a:p>
        </p:txBody>
      </p:sp>
      <p:sp>
        <p:nvSpPr>
          <p:cNvPr id="235523" name="Text Box 3"/>
          <p:cNvSpPr txBox="1">
            <a:spLocks noChangeArrowheads="1"/>
          </p:cNvSpPr>
          <p:nvPr/>
        </p:nvSpPr>
        <p:spPr bwMode="auto">
          <a:xfrm>
            <a:off x="250825" y="2276475"/>
            <a:ext cx="8572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1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>
                <a:solidFill>
                  <a:srgbClr val="FF0000"/>
                </a:solidFill>
                <a:latin typeface="Arial" charset="0"/>
              </a:rPr>
              <a:t>2) </a:t>
            </a:r>
            <a:r>
              <a:rPr lang="zh-CN" altLang="en-US">
                <a:solidFill>
                  <a:srgbClr val="FF0000"/>
                </a:solidFill>
              </a:rPr>
              <a:t>按花色</a:t>
            </a:r>
            <a:r>
              <a:rPr lang="zh-CN" altLang="en-US">
                <a:solidFill>
                  <a:srgbClr val="FF0000"/>
                </a:solidFill>
                <a:latin typeface="Arial" charset="0"/>
              </a:rPr>
              <a:t>分配</a:t>
            </a:r>
            <a:r>
              <a:rPr lang="zh-CN" altLang="en-US">
                <a:solidFill>
                  <a:srgbClr val="FF0000"/>
                </a:solidFill>
              </a:rPr>
              <a:t>（分成</a:t>
            </a:r>
            <a:r>
              <a:rPr lang="en-US" altLang="zh-CN">
                <a:solidFill>
                  <a:srgbClr val="FF0000"/>
                </a:solidFill>
              </a:rPr>
              <a:t>4</a:t>
            </a:r>
            <a:r>
              <a:rPr lang="zh-CN" altLang="en-US">
                <a:solidFill>
                  <a:srgbClr val="FF0000"/>
                </a:solidFill>
              </a:rPr>
              <a:t>组）</a:t>
            </a:r>
          </a:p>
        </p:txBody>
      </p:sp>
      <p:sp>
        <p:nvSpPr>
          <p:cNvPr id="80901" name="Rectangle 7"/>
          <p:cNvSpPr>
            <a:spLocks noChangeArrowheads="1"/>
          </p:cNvSpPr>
          <p:nvPr/>
        </p:nvSpPr>
        <p:spPr bwMode="auto">
          <a:xfrm>
            <a:off x="0" y="620713"/>
            <a:ext cx="9144000" cy="1581150"/>
          </a:xfrm>
          <a:prstGeom prst="rect">
            <a:avLst/>
          </a:prstGeom>
          <a:solidFill>
            <a:schemeClr val="tx2"/>
          </a:solidFill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&lt; ♣,2&gt;, &lt;</a:t>
            </a:r>
            <a:r>
              <a:rPr lang="en-US" altLang="zh-CN">
                <a:solidFill>
                  <a:srgbClr val="FF0000"/>
                </a:solidFill>
              </a:rPr>
              <a:t>♦,2</a:t>
            </a:r>
            <a:r>
              <a:rPr lang="en-US" altLang="zh-CN"/>
              <a:t>&gt;, &lt;</a:t>
            </a:r>
            <a:r>
              <a:rPr lang="en-US" altLang="zh-CN">
                <a:solidFill>
                  <a:srgbClr val="FF0000"/>
                </a:solidFill>
              </a:rPr>
              <a:t>♥,2</a:t>
            </a:r>
            <a:r>
              <a:rPr lang="en-US" altLang="zh-CN"/>
              <a:t>&gt;,&lt;♠,2&gt;,&lt;</a:t>
            </a:r>
            <a:r>
              <a:rPr lang="en-US" altLang="zh-CN">
                <a:solidFill>
                  <a:srgbClr val="FF0000"/>
                </a:solidFill>
              </a:rPr>
              <a:t>♦,3</a:t>
            </a:r>
            <a:r>
              <a:rPr lang="en-US" altLang="zh-CN"/>
              <a:t>&gt;,&lt; ♣,3&gt;, &lt;♠,3&gt;, &lt;</a:t>
            </a:r>
            <a:r>
              <a:rPr lang="en-US" altLang="zh-CN">
                <a:solidFill>
                  <a:srgbClr val="FF0000"/>
                </a:solidFill>
              </a:rPr>
              <a:t>♥,3</a:t>
            </a:r>
            <a:r>
              <a:rPr lang="en-US" altLang="zh-CN"/>
              <a:t>&gt;,</a:t>
            </a:r>
          </a:p>
          <a:p>
            <a:r>
              <a:rPr lang="en-US" altLang="zh-CN"/>
              <a:t>……</a:t>
            </a:r>
          </a:p>
          <a:p>
            <a:r>
              <a:rPr lang="en-US" altLang="zh-CN"/>
              <a:t>&lt;</a:t>
            </a:r>
            <a:r>
              <a:rPr lang="en-US" altLang="zh-CN">
                <a:solidFill>
                  <a:srgbClr val="FF0000"/>
                </a:solidFill>
              </a:rPr>
              <a:t>♥,K</a:t>
            </a:r>
            <a:r>
              <a:rPr lang="en-US" altLang="zh-CN"/>
              <a:t>&gt;,&lt;</a:t>
            </a:r>
            <a:r>
              <a:rPr lang="en-US" altLang="zh-CN">
                <a:solidFill>
                  <a:srgbClr val="FF0000"/>
                </a:solidFill>
              </a:rPr>
              <a:t>♦,K</a:t>
            </a:r>
            <a:r>
              <a:rPr lang="en-US" altLang="zh-CN"/>
              <a:t>&gt;,&lt;♠,K&gt;,&lt;♣,K&gt;,&lt;♠,A&gt;,&lt;♣,A&gt;,&lt;</a:t>
            </a:r>
            <a:r>
              <a:rPr lang="en-US" altLang="zh-CN">
                <a:solidFill>
                  <a:srgbClr val="FF0000"/>
                </a:solidFill>
              </a:rPr>
              <a:t>♥,A</a:t>
            </a:r>
            <a:r>
              <a:rPr lang="en-US" altLang="zh-CN"/>
              <a:t>&gt;,&lt;</a:t>
            </a:r>
            <a:r>
              <a:rPr lang="en-US" altLang="zh-CN">
                <a:solidFill>
                  <a:srgbClr val="FF0000"/>
                </a:solidFill>
              </a:rPr>
              <a:t>♦,A</a:t>
            </a:r>
            <a:r>
              <a:rPr lang="en-US" altLang="zh-CN"/>
              <a:t>&gt;</a:t>
            </a:r>
          </a:p>
        </p:txBody>
      </p:sp>
      <p:sp>
        <p:nvSpPr>
          <p:cNvPr id="235528" name="Rectangle 8"/>
          <p:cNvSpPr>
            <a:spLocks noChangeArrowheads="1"/>
          </p:cNvSpPr>
          <p:nvPr/>
        </p:nvSpPr>
        <p:spPr bwMode="auto">
          <a:xfrm>
            <a:off x="971550" y="2852738"/>
            <a:ext cx="1584325" cy="3095625"/>
          </a:xfrm>
          <a:prstGeom prst="rect">
            <a:avLst/>
          </a:prstGeom>
          <a:noFill/>
          <a:ln w="28575" cap="sq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 anchorCtr="1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</p:txBody>
      </p:sp>
      <p:sp>
        <p:nvSpPr>
          <p:cNvPr id="235529" name="Rectangle 9"/>
          <p:cNvSpPr>
            <a:spLocks noChangeArrowheads="1"/>
          </p:cNvSpPr>
          <p:nvPr/>
        </p:nvSpPr>
        <p:spPr bwMode="auto">
          <a:xfrm>
            <a:off x="2890838" y="2852738"/>
            <a:ext cx="1584325" cy="3095625"/>
          </a:xfrm>
          <a:prstGeom prst="rect">
            <a:avLst/>
          </a:prstGeom>
          <a:noFill/>
          <a:ln w="28575" cap="sq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 anchorCtr="1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</p:txBody>
      </p:sp>
      <p:sp>
        <p:nvSpPr>
          <p:cNvPr id="235530" name="Rectangle 10"/>
          <p:cNvSpPr>
            <a:spLocks noChangeArrowheads="1"/>
          </p:cNvSpPr>
          <p:nvPr/>
        </p:nvSpPr>
        <p:spPr bwMode="auto">
          <a:xfrm>
            <a:off x="4811713" y="2852738"/>
            <a:ext cx="1584325" cy="3095625"/>
          </a:xfrm>
          <a:prstGeom prst="rect">
            <a:avLst/>
          </a:prstGeom>
          <a:noFill/>
          <a:ln w="28575" cap="sq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 anchorCtr="1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</p:txBody>
      </p:sp>
      <p:sp>
        <p:nvSpPr>
          <p:cNvPr id="235531" name="Rectangle 11"/>
          <p:cNvSpPr>
            <a:spLocks noChangeArrowheads="1"/>
          </p:cNvSpPr>
          <p:nvPr/>
        </p:nvSpPr>
        <p:spPr bwMode="auto">
          <a:xfrm>
            <a:off x="6732588" y="2852738"/>
            <a:ext cx="1584325" cy="3095625"/>
          </a:xfrm>
          <a:prstGeom prst="rect">
            <a:avLst/>
          </a:prstGeom>
          <a:noFill/>
          <a:ln w="28575" cap="sq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 anchorCtr="1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</p:txBody>
      </p:sp>
      <p:sp>
        <p:nvSpPr>
          <p:cNvPr id="235532" name="Rectangle 12"/>
          <p:cNvSpPr>
            <a:spLocks noChangeArrowheads="1"/>
          </p:cNvSpPr>
          <p:nvPr/>
        </p:nvSpPr>
        <p:spPr bwMode="auto">
          <a:xfrm>
            <a:off x="250825" y="6166644"/>
            <a:ext cx="5899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收集（按花色有序）：得到正确序列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572000" y="2060575"/>
            <a:ext cx="4752975" cy="863600"/>
            <a:chOff x="2880" y="1298"/>
            <a:chExt cx="2994" cy="544"/>
          </a:xfrm>
        </p:grpSpPr>
        <p:sp>
          <p:nvSpPr>
            <p:cNvPr id="80908" name="AutoShape 13"/>
            <p:cNvSpPr>
              <a:spLocks noChangeArrowheads="1"/>
            </p:cNvSpPr>
            <p:nvPr/>
          </p:nvSpPr>
          <p:spPr bwMode="auto">
            <a:xfrm>
              <a:off x="2880" y="1298"/>
              <a:ext cx="272" cy="544"/>
            </a:xfrm>
            <a:prstGeom prst="curvedLeftArrow">
              <a:avLst>
                <a:gd name="adj1" fmla="val 40000"/>
                <a:gd name="adj2" fmla="val 80000"/>
                <a:gd name="adj3" fmla="val 33333"/>
              </a:avLst>
            </a:prstGeom>
            <a:noFill/>
            <a:ln w="28575" cap="sq">
              <a:solidFill>
                <a:srgbClr val="99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09" name="Text Box 14"/>
            <p:cNvSpPr txBox="1">
              <a:spLocks noChangeArrowheads="1"/>
            </p:cNvSpPr>
            <p:nvPr/>
          </p:nvSpPr>
          <p:spPr bwMode="auto">
            <a:xfrm>
              <a:off x="3243" y="1379"/>
              <a:ext cx="263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u="sng">
                  <a:solidFill>
                    <a:srgbClr val="990000"/>
                  </a:solidFill>
                </a:rPr>
                <a:t>按照上述顺序放入</a:t>
              </a:r>
              <a:r>
                <a:rPr lang="en-US" altLang="zh-CN" u="sng">
                  <a:solidFill>
                    <a:srgbClr val="990000"/>
                  </a:solidFill>
                </a:rPr>
                <a:t>4</a:t>
              </a:r>
              <a:r>
                <a:rPr lang="zh-CN" altLang="en-US" u="sng">
                  <a:solidFill>
                    <a:srgbClr val="990000"/>
                  </a:solidFill>
                </a:rPr>
                <a:t>组中</a:t>
              </a:r>
            </a:p>
          </p:txBody>
        </p:sp>
      </p:grpSp>
      <p:sp>
        <p:nvSpPr>
          <p:cNvPr id="4" name="矩形 3"/>
          <p:cNvSpPr/>
          <p:nvPr/>
        </p:nvSpPr>
        <p:spPr>
          <a:xfrm>
            <a:off x="1179257" y="2893242"/>
            <a:ext cx="11689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&lt; ♣,2&gt;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160260" y="2893242"/>
            <a:ext cx="10454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&lt;</a:t>
            </a:r>
            <a:r>
              <a:rPr lang="en-US" altLang="zh-CN" dirty="0">
                <a:solidFill>
                  <a:srgbClr val="FF0000"/>
                </a:solidFill>
              </a:rPr>
              <a:t>♦,2</a:t>
            </a:r>
            <a:r>
              <a:rPr lang="en-US" altLang="zh-CN" dirty="0">
                <a:solidFill>
                  <a:srgbClr val="000000"/>
                </a:solidFill>
              </a:rPr>
              <a:t>&gt;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64304" y="2893242"/>
            <a:ext cx="10791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&lt;</a:t>
            </a:r>
            <a:r>
              <a:rPr lang="en-US" altLang="zh-CN" dirty="0">
                <a:solidFill>
                  <a:srgbClr val="FF0000"/>
                </a:solidFill>
              </a:rPr>
              <a:t>♥,2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985179" y="2893242"/>
            <a:ext cx="10791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&lt;♠,2&gt;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79257" y="3407336"/>
            <a:ext cx="11689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&lt; ♣,3&gt;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160260" y="3407336"/>
            <a:ext cx="10454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&lt;</a:t>
            </a:r>
            <a:r>
              <a:rPr lang="en-US" altLang="zh-CN" dirty="0">
                <a:solidFill>
                  <a:srgbClr val="FF0000"/>
                </a:solidFill>
              </a:rPr>
              <a:t>♦,3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051033" y="3407336"/>
            <a:ext cx="10791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&lt;</a:t>
            </a:r>
            <a:r>
              <a:rPr lang="en-US" altLang="zh-CN" dirty="0">
                <a:solidFill>
                  <a:srgbClr val="FF0000"/>
                </a:solidFill>
              </a:rPr>
              <a:t>♥,3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985179" y="3407336"/>
            <a:ext cx="10791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&lt;♠,3&gt;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052724" y="4132481"/>
            <a:ext cx="15030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/>
              <a:t>……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2890838" y="4132481"/>
            <a:ext cx="164623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……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</p:txBody>
      </p:sp>
      <p:sp>
        <p:nvSpPr>
          <p:cNvPr id="16" name="矩形 15"/>
          <p:cNvSpPr/>
          <p:nvPr/>
        </p:nvSpPr>
        <p:spPr>
          <a:xfrm>
            <a:off x="4811712" y="4132481"/>
            <a:ext cx="15843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……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</p:txBody>
      </p:sp>
      <p:sp>
        <p:nvSpPr>
          <p:cNvPr id="17" name="矩形 16"/>
          <p:cNvSpPr/>
          <p:nvPr/>
        </p:nvSpPr>
        <p:spPr>
          <a:xfrm>
            <a:off x="6732587" y="4142352"/>
            <a:ext cx="15843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……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1563978" y="5832560"/>
            <a:ext cx="399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♣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00097" y="5874613"/>
            <a:ext cx="365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♦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390870" y="5832560"/>
            <a:ext cx="399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♥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325015" y="5832560"/>
            <a:ext cx="399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♠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00034" y="2357430"/>
            <a:ext cx="7876662" cy="224676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Arial" charset="0"/>
              </a:rPr>
              <a:t>最高位优先和最低位优先的区别：</a:t>
            </a:r>
            <a:endParaRPr lang="en-US" altLang="zh-CN" dirty="0" smtClean="0"/>
          </a:p>
          <a:p>
            <a:r>
              <a:rPr lang="zh-CN" altLang="en-US" dirty="0" smtClean="0"/>
              <a:t>高位优先：先通过一次分配将数据分成多个组，然后对各组数据分别进行排序</a:t>
            </a:r>
            <a:endParaRPr lang="en-US" altLang="zh-CN" dirty="0" smtClean="0"/>
          </a:p>
          <a:p>
            <a:r>
              <a:rPr lang="zh-CN" altLang="en-US" dirty="0" smtClean="0"/>
              <a:t>低位优先：通过多次对全体数据集的分配和收集即可实现排序</a:t>
            </a:r>
          </a:p>
        </p:txBody>
      </p:sp>
      <p:sp>
        <p:nvSpPr>
          <p:cNvPr id="31" name="矩形 30"/>
          <p:cNvSpPr/>
          <p:nvPr/>
        </p:nvSpPr>
        <p:spPr>
          <a:xfrm>
            <a:off x="6929454" y="5357826"/>
            <a:ext cx="1159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&lt;♠,A&gt;</a:t>
            </a:r>
            <a:endParaRPr lang="en-US" altLang="zh-CN" dirty="0"/>
          </a:p>
        </p:txBody>
      </p:sp>
      <p:sp>
        <p:nvSpPr>
          <p:cNvPr id="32" name="矩形 31"/>
          <p:cNvSpPr/>
          <p:nvPr/>
        </p:nvSpPr>
        <p:spPr>
          <a:xfrm>
            <a:off x="5072066" y="5357826"/>
            <a:ext cx="1159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&lt;</a:t>
            </a:r>
            <a:r>
              <a:rPr lang="en-US" altLang="zh-CN" dirty="0" smtClean="0">
                <a:solidFill>
                  <a:srgbClr val="FF0000"/>
                </a:solidFill>
              </a:rPr>
              <a:t>♥,A</a:t>
            </a:r>
            <a:r>
              <a:rPr lang="en-US" altLang="zh-CN" dirty="0" smtClean="0"/>
              <a:t>&gt;</a:t>
            </a:r>
            <a:endParaRPr lang="en-US" altLang="zh-CN" dirty="0"/>
          </a:p>
        </p:txBody>
      </p:sp>
      <p:sp>
        <p:nvSpPr>
          <p:cNvPr id="33" name="矩形 32"/>
          <p:cNvSpPr/>
          <p:nvPr/>
        </p:nvSpPr>
        <p:spPr>
          <a:xfrm>
            <a:off x="3143240" y="5357826"/>
            <a:ext cx="1125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&lt;</a:t>
            </a:r>
            <a:r>
              <a:rPr lang="en-US" altLang="zh-CN" dirty="0" smtClean="0">
                <a:solidFill>
                  <a:srgbClr val="FF0000"/>
                </a:solidFill>
              </a:rPr>
              <a:t>♦,A</a:t>
            </a:r>
            <a:r>
              <a:rPr lang="en-US" altLang="zh-CN" dirty="0" smtClean="0"/>
              <a:t>&gt;</a:t>
            </a:r>
            <a:endParaRPr lang="en-US" altLang="zh-CN" dirty="0"/>
          </a:p>
        </p:txBody>
      </p:sp>
      <p:sp>
        <p:nvSpPr>
          <p:cNvPr id="34" name="矩形 33"/>
          <p:cNvSpPr/>
          <p:nvPr/>
        </p:nvSpPr>
        <p:spPr>
          <a:xfrm>
            <a:off x="1071538" y="5357826"/>
            <a:ext cx="13190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&lt; ♣, A&gt;</a:t>
            </a:r>
            <a:endParaRPr lang="en-US" altLang="zh-CN" dirty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5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5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5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5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35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35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autoUpdateAnimBg="0"/>
      <p:bldP spid="235528" grpId="0" animBg="1"/>
      <p:bldP spid="235529" grpId="0" animBg="1"/>
      <p:bldP spid="235530" grpId="0" animBg="1"/>
      <p:bldP spid="235531" grpId="0" animBg="1"/>
      <p:bldP spid="235532" grpId="0"/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/>
      <p:bldP spid="17" grpId="0"/>
      <p:bldP spid="30" grpId="0" build="p" animBg="1"/>
      <p:bldP spid="31" grpId="0"/>
      <p:bldP spid="32" grpId="0"/>
      <p:bldP spid="33" grpId="0"/>
      <p:bldP spid="34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3865BA-BEB4-421D-8B59-127E42213681}" type="slidenum">
              <a:rPr lang="en-US" altLang="zh-CN"/>
              <a:pPr>
                <a:defRPr/>
              </a:pPr>
              <a:t>92</a:t>
            </a:fld>
            <a:endParaRPr lang="en-US" altLang="zh-CN"/>
          </a:p>
        </p:txBody>
      </p:sp>
      <p:sp>
        <p:nvSpPr>
          <p:cNvPr id="237632" name="Rectangle 6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10.6 </a:t>
            </a:r>
            <a:r>
              <a:rPr lang="zh-CN" altLang="en-US" smtClean="0"/>
              <a:t>基数排序</a:t>
            </a:r>
          </a:p>
        </p:txBody>
      </p:sp>
      <p:sp>
        <p:nvSpPr>
          <p:cNvPr id="81924" name="Text Box 3"/>
          <p:cNvSpPr txBox="1">
            <a:spLocks noChangeArrowheads="1"/>
          </p:cNvSpPr>
          <p:nvPr/>
        </p:nvSpPr>
        <p:spPr bwMode="auto">
          <a:xfrm>
            <a:off x="263525" y="850900"/>
            <a:ext cx="857250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en-US" altLang="zh-CN" sz="3200">
                <a:ea typeface="宋体" pitchFamily="2" charset="-122"/>
              </a:rPr>
              <a:t>Initial list</a:t>
            </a:r>
            <a:r>
              <a:rPr lang="zh-CN" altLang="en-US" sz="3200">
                <a:ea typeface="宋体" pitchFamily="2" charset="-122"/>
              </a:rPr>
              <a:t>：</a:t>
            </a:r>
            <a:r>
              <a:rPr lang="en-US" altLang="zh-CN" sz="3200">
                <a:ea typeface="宋体" pitchFamily="2" charset="-122"/>
              </a:rPr>
              <a:t>46 91 85 15 92 35 31 22</a:t>
            </a:r>
            <a:r>
              <a:rPr lang="zh-CN" altLang="en-US" sz="3200">
                <a:ea typeface="宋体" pitchFamily="2" charset="-122"/>
              </a:rPr>
              <a:t>，</a:t>
            </a:r>
            <a:r>
              <a:rPr lang="zh-CN" altLang="en-US" u="sng">
                <a:solidFill>
                  <a:srgbClr val="FF0000"/>
                </a:solidFill>
              </a:rPr>
              <a:t>最低位优先</a:t>
            </a:r>
          </a:p>
        </p:txBody>
      </p:sp>
      <p:sp>
        <p:nvSpPr>
          <p:cNvPr id="237600" name="Rectangle 32"/>
          <p:cNvSpPr>
            <a:spLocks noChangeArrowheads="1"/>
          </p:cNvSpPr>
          <p:nvPr/>
        </p:nvSpPr>
        <p:spPr bwMode="auto">
          <a:xfrm>
            <a:off x="1095375" y="3457575"/>
            <a:ext cx="7772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kumimoji="0" lang="zh-CN" altLang="en-US"/>
              <a:t>收集：</a:t>
            </a:r>
            <a:r>
              <a:rPr kumimoji="0" lang="en-US" altLang="zh-CN"/>
              <a:t>91 31 92 22 85 15 35 46</a:t>
            </a:r>
          </a:p>
        </p:txBody>
      </p:sp>
      <p:sp>
        <p:nvSpPr>
          <p:cNvPr id="237629" name="Rectangle 61"/>
          <p:cNvSpPr>
            <a:spLocks noChangeArrowheads="1"/>
          </p:cNvSpPr>
          <p:nvPr/>
        </p:nvSpPr>
        <p:spPr bwMode="auto">
          <a:xfrm>
            <a:off x="1042988" y="6021388"/>
            <a:ext cx="76946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kumimoji="0" lang="zh-CN" altLang="en-US" dirty="0"/>
              <a:t>收集：</a:t>
            </a:r>
            <a:r>
              <a:rPr kumimoji="0" lang="en-US" altLang="zh-CN" dirty="0"/>
              <a:t>15 22 31 35 46 85 91 92</a:t>
            </a:r>
          </a:p>
        </p:txBody>
      </p:sp>
      <p:sp>
        <p:nvSpPr>
          <p:cNvPr id="237630" name="Text Box 62"/>
          <p:cNvSpPr txBox="1">
            <a:spLocks noChangeArrowheads="1"/>
          </p:cNvSpPr>
          <p:nvPr/>
        </p:nvSpPr>
        <p:spPr bwMode="auto">
          <a:xfrm flipH="1">
            <a:off x="285720" y="1471613"/>
            <a:ext cx="549275" cy="220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_GB2312" pitchFamily="49" charset="-122"/>
              </a:rPr>
              <a:t>分配</a:t>
            </a:r>
            <a:r>
              <a:rPr lang="en-US" altLang="zh-CN" sz="2400">
                <a:latin typeface="楷体_GB2312" pitchFamily="49" charset="-122"/>
              </a:rPr>
              <a:t>(</a:t>
            </a:r>
            <a:r>
              <a:rPr lang="zh-CN" altLang="en-US" sz="2400">
                <a:latin typeface="楷体_GB2312" pitchFamily="49" charset="-122"/>
              </a:rPr>
              <a:t>按个位</a:t>
            </a:r>
            <a:r>
              <a:rPr lang="en-US" altLang="zh-CN" sz="2400">
                <a:latin typeface="楷体_GB2312" pitchFamily="49" charset="-122"/>
              </a:rPr>
              <a:t>)</a:t>
            </a:r>
          </a:p>
        </p:txBody>
      </p:sp>
      <p:sp>
        <p:nvSpPr>
          <p:cNvPr id="237631" name="Text Box 63"/>
          <p:cNvSpPr txBox="1">
            <a:spLocks noChangeArrowheads="1"/>
          </p:cNvSpPr>
          <p:nvPr/>
        </p:nvSpPr>
        <p:spPr bwMode="auto">
          <a:xfrm flipH="1">
            <a:off x="285720" y="4090988"/>
            <a:ext cx="5492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楷体_GB2312" pitchFamily="49" charset="-122"/>
              </a:rPr>
              <a:t>分配</a:t>
            </a:r>
            <a:r>
              <a:rPr lang="en-US" altLang="zh-CN" sz="2400" dirty="0">
                <a:latin typeface="楷体_GB2312" pitchFamily="49" charset="-122"/>
              </a:rPr>
              <a:t>(</a:t>
            </a:r>
            <a:r>
              <a:rPr lang="zh-CN" altLang="en-US" sz="2400" dirty="0">
                <a:latin typeface="楷体_GB2312" pitchFamily="49" charset="-122"/>
              </a:rPr>
              <a:t>按十位</a:t>
            </a:r>
            <a:r>
              <a:rPr lang="en-US" altLang="zh-CN" sz="2400" dirty="0">
                <a:latin typeface="楷体_GB2312" pitchFamily="49" charset="-122"/>
              </a:rPr>
              <a:t>)</a:t>
            </a:r>
          </a:p>
        </p:txBody>
      </p:sp>
      <p:graphicFrame>
        <p:nvGraphicFramePr>
          <p:cNvPr id="65" name="表格 64"/>
          <p:cNvGraphicFramePr>
            <a:graphicFrameLocks noGrp="1"/>
          </p:cNvGraphicFramePr>
          <p:nvPr/>
        </p:nvGraphicFramePr>
        <p:xfrm>
          <a:off x="827002" y="2714620"/>
          <a:ext cx="8143930" cy="82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4393"/>
                <a:gridCol w="814393"/>
                <a:gridCol w="814393"/>
                <a:gridCol w="814393"/>
                <a:gridCol w="814393"/>
                <a:gridCol w="814393"/>
                <a:gridCol w="814393"/>
                <a:gridCol w="814393"/>
                <a:gridCol w="814393"/>
                <a:gridCol w="81439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0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1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2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3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4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5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6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7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8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9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7" name="Rectangle 7"/>
          <p:cNvSpPr>
            <a:spLocks noChangeArrowheads="1"/>
          </p:cNvSpPr>
          <p:nvPr/>
        </p:nvSpPr>
        <p:spPr bwMode="auto">
          <a:xfrm>
            <a:off x="5041846" y="2113900"/>
            <a:ext cx="620713" cy="360987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b" anchorCtr="1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85</a:t>
            </a:r>
            <a:endParaRPr lang="en-US" altLang="zh-CN" sz="2400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68" name="Rectangle 55"/>
          <p:cNvSpPr>
            <a:spLocks noChangeArrowheads="1"/>
          </p:cNvSpPr>
          <p:nvPr/>
        </p:nvSpPr>
        <p:spPr bwMode="auto">
          <a:xfrm>
            <a:off x="5827664" y="2113900"/>
            <a:ext cx="620713" cy="404797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b" anchorCtr="1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46</a:t>
            </a:r>
            <a:endParaRPr lang="en-US" altLang="zh-CN" sz="2400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69" name="Rectangle 62"/>
          <p:cNvSpPr>
            <a:spLocks noChangeArrowheads="1"/>
          </p:cNvSpPr>
          <p:nvPr/>
        </p:nvSpPr>
        <p:spPr bwMode="auto">
          <a:xfrm>
            <a:off x="5041846" y="1698719"/>
            <a:ext cx="620713" cy="404797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b" anchorCtr="1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15</a:t>
            </a:r>
            <a:endParaRPr lang="en-US" altLang="zh-CN" sz="2400" dirty="0">
              <a:solidFill>
                <a:srgbClr val="FF0000"/>
              </a:solidFill>
              <a:ea typeface="宋体" pitchFamily="2" charset="-122"/>
            </a:endParaRPr>
          </a:p>
        </p:txBody>
      </p:sp>
      <p:grpSp>
        <p:nvGrpSpPr>
          <p:cNvPr id="105" name="组合 104"/>
          <p:cNvGrpSpPr/>
          <p:nvPr/>
        </p:nvGrpSpPr>
        <p:grpSpPr>
          <a:xfrm>
            <a:off x="1255632" y="2500306"/>
            <a:ext cx="7288264" cy="500066"/>
            <a:chOff x="1255632" y="2500306"/>
            <a:chExt cx="7288264" cy="500066"/>
          </a:xfrm>
        </p:grpSpPr>
        <p:cxnSp>
          <p:nvCxnSpPr>
            <p:cNvPr id="70" name="直接箭头连接符 69"/>
            <p:cNvCxnSpPr/>
            <p:nvPr/>
          </p:nvCxnSpPr>
          <p:spPr bwMode="auto">
            <a:xfrm rot="5400000" flipH="1" flipV="1">
              <a:off x="1006393" y="2749545"/>
              <a:ext cx="500066" cy="1588"/>
            </a:xfrm>
            <a:prstGeom prst="straightConnector1">
              <a:avLst/>
            </a:prstGeom>
            <a:noFill/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1" name="直接箭头连接符 70"/>
            <p:cNvCxnSpPr/>
            <p:nvPr/>
          </p:nvCxnSpPr>
          <p:spPr bwMode="auto">
            <a:xfrm rot="5400000" flipH="1" flipV="1">
              <a:off x="1863649" y="2749545"/>
              <a:ext cx="500066" cy="1588"/>
            </a:xfrm>
            <a:prstGeom prst="straightConnector1">
              <a:avLst/>
            </a:prstGeom>
            <a:noFill/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2" name="直接箭头连接符 71"/>
            <p:cNvCxnSpPr/>
            <p:nvPr/>
          </p:nvCxnSpPr>
          <p:spPr bwMode="auto">
            <a:xfrm rot="5400000" flipH="1" flipV="1">
              <a:off x="2649467" y="2749545"/>
              <a:ext cx="500066" cy="1588"/>
            </a:xfrm>
            <a:prstGeom prst="straightConnector1">
              <a:avLst/>
            </a:prstGeom>
            <a:noFill/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3" name="直接箭头连接符 72"/>
            <p:cNvCxnSpPr/>
            <p:nvPr/>
          </p:nvCxnSpPr>
          <p:spPr bwMode="auto">
            <a:xfrm rot="5400000" flipH="1" flipV="1">
              <a:off x="3435285" y="2749545"/>
              <a:ext cx="500066" cy="1588"/>
            </a:xfrm>
            <a:prstGeom prst="straightConnector1">
              <a:avLst/>
            </a:prstGeom>
            <a:noFill/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4" name="直接箭头连接符 73"/>
            <p:cNvCxnSpPr/>
            <p:nvPr/>
          </p:nvCxnSpPr>
          <p:spPr bwMode="auto">
            <a:xfrm rot="5400000" flipH="1" flipV="1">
              <a:off x="4292541" y="2749545"/>
              <a:ext cx="500066" cy="1588"/>
            </a:xfrm>
            <a:prstGeom prst="straightConnector1">
              <a:avLst/>
            </a:prstGeom>
            <a:noFill/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直接箭头连接符 74"/>
            <p:cNvCxnSpPr/>
            <p:nvPr/>
          </p:nvCxnSpPr>
          <p:spPr bwMode="auto">
            <a:xfrm rot="5400000" flipH="1" flipV="1">
              <a:off x="5078359" y="2749545"/>
              <a:ext cx="500066" cy="1588"/>
            </a:xfrm>
            <a:prstGeom prst="straightConnector1">
              <a:avLst/>
            </a:prstGeom>
            <a:noFill/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6" name="直接箭头连接符 75"/>
            <p:cNvCxnSpPr/>
            <p:nvPr/>
          </p:nvCxnSpPr>
          <p:spPr bwMode="auto">
            <a:xfrm rot="5400000" flipH="1" flipV="1">
              <a:off x="5864177" y="2749545"/>
              <a:ext cx="500066" cy="1588"/>
            </a:xfrm>
            <a:prstGeom prst="straightConnector1">
              <a:avLst/>
            </a:prstGeom>
            <a:noFill/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直接箭头连接符 76"/>
            <p:cNvCxnSpPr/>
            <p:nvPr/>
          </p:nvCxnSpPr>
          <p:spPr bwMode="auto">
            <a:xfrm rot="5400000" flipH="1" flipV="1">
              <a:off x="6721433" y="2749545"/>
              <a:ext cx="500066" cy="1588"/>
            </a:xfrm>
            <a:prstGeom prst="straightConnector1">
              <a:avLst/>
            </a:prstGeom>
            <a:noFill/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8" name="直接箭头连接符 77"/>
            <p:cNvCxnSpPr/>
            <p:nvPr/>
          </p:nvCxnSpPr>
          <p:spPr bwMode="auto">
            <a:xfrm rot="5400000" flipH="1" flipV="1">
              <a:off x="7507251" y="2749545"/>
              <a:ext cx="500066" cy="1588"/>
            </a:xfrm>
            <a:prstGeom prst="straightConnector1">
              <a:avLst/>
            </a:prstGeom>
            <a:noFill/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9" name="直接箭头连接符 78"/>
            <p:cNvCxnSpPr/>
            <p:nvPr/>
          </p:nvCxnSpPr>
          <p:spPr bwMode="auto">
            <a:xfrm rot="5400000" flipH="1" flipV="1">
              <a:off x="8293069" y="2749545"/>
              <a:ext cx="500066" cy="1588"/>
            </a:xfrm>
            <a:prstGeom prst="straightConnector1">
              <a:avLst/>
            </a:prstGeom>
            <a:noFill/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80" name="Rectangle 56"/>
          <p:cNvSpPr>
            <a:spLocks noChangeArrowheads="1"/>
          </p:cNvSpPr>
          <p:nvPr/>
        </p:nvSpPr>
        <p:spPr bwMode="auto">
          <a:xfrm>
            <a:off x="2612954" y="1712166"/>
            <a:ext cx="620713" cy="398447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b" anchorCtr="1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22</a:t>
            </a:r>
            <a:endParaRPr lang="en-US" altLang="zh-CN" sz="2400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81" name="Rectangle 7"/>
          <p:cNvSpPr>
            <a:spLocks noChangeArrowheads="1"/>
          </p:cNvSpPr>
          <p:nvPr/>
        </p:nvSpPr>
        <p:spPr bwMode="auto">
          <a:xfrm>
            <a:off x="5041846" y="1341529"/>
            <a:ext cx="620713" cy="360987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b" anchorCtr="1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35</a:t>
            </a:r>
            <a:endParaRPr lang="en-US" altLang="zh-CN" sz="2400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82" name="Rectangle 54"/>
          <p:cNvSpPr>
            <a:spLocks noChangeArrowheads="1"/>
          </p:cNvSpPr>
          <p:nvPr/>
        </p:nvSpPr>
        <p:spPr bwMode="auto">
          <a:xfrm>
            <a:off x="1827136" y="2113900"/>
            <a:ext cx="620713" cy="368925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b" anchorCtr="1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91</a:t>
            </a:r>
            <a:endParaRPr lang="en-US" altLang="zh-CN" sz="2400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83" name="Rectangle 56"/>
          <p:cNvSpPr>
            <a:spLocks noChangeArrowheads="1"/>
          </p:cNvSpPr>
          <p:nvPr/>
        </p:nvSpPr>
        <p:spPr bwMode="auto">
          <a:xfrm>
            <a:off x="1827136" y="1712166"/>
            <a:ext cx="620713" cy="398447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b" anchorCtr="1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31</a:t>
            </a:r>
            <a:endParaRPr lang="en-US" altLang="zh-CN" sz="2400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84" name="Rectangle 56"/>
          <p:cNvSpPr>
            <a:spLocks noChangeArrowheads="1"/>
          </p:cNvSpPr>
          <p:nvPr/>
        </p:nvSpPr>
        <p:spPr bwMode="auto">
          <a:xfrm>
            <a:off x="2612954" y="2113900"/>
            <a:ext cx="620713" cy="398447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b" anchorCtr="1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92</a:t>
            </a:r>
            <a:endParaRPr lang="en-US" altLang="zh-CN" sz="2400" dirty="0">
              <a:solidFill>
                <a:srgbClr val="FF0000"/>
              </a:solidFill>
              <a:ea typeface="宋体" pitchFamily="2" charset="-122"/>
            </a:endParaRPr>
          </a:p>
        </p:txBody>
      </p:sp>
      <p:graphicFrame>
        <p:nvGraphicFramePr>
          <p:cNvPr id="85" name="表格 84"/>
          <p:cNvGraphicFramePr>
            <a:graphicFrameLocks noGrp="1"/>
          </p:cNvGraphicFramePr>
          <p:nvPr/>
        </p:nvGraphicFramePr>
        <p:xfrm>
          <a:off x="785788" y="4958414"/>
          <a:ext cx="8143930" cy="82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4393"/>
                <a:gridCol w="814393"/>
                <a:gridCol w="814393"/>
                <a:gridCol w="814393"/>
                <a:gridCol w="814393"/>
                <a:gridCol w="814393"/>
                <a:gridCol w="814393"/>
                <a:gridCol w="814393"/>
                <a:gridCol w="814393"/>
                <a:gridCol w="81439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0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1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2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3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4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5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6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7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8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9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6" name="Rectangle 7"/>
          <p:cNvSpPr>
            <a:spLocks noChangeArrowheads="1"/>
          </p:cNvSpPr>
          <p:nvPr/>
        </p:nvSpPr>
        <p:spPr bwMode="auto">
          <a:xfrm>
            <a:off x="7429524" y="4357694"/>
            <a:ext cx="620713" cy="360987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b" anchorCtr="1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85</a:t>
            </a:r>
            <a:endParaRPr lang="en-US" altLang="zh-CN" sz="2400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87" name="Rectangle 55"/>
          <p:cNvSpPr>
            <a:spLocks noChangeArrowheads="1"/>
          </p:cNvSpPr>
          <p:nvPr/>
        </p:nvSpPr>
        <p:spPr bwMode="auto">
          <a:xfrm>
            <a:off x="4214814" y="4357694"/>
            <a:ext cx="620713" cy="404797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b" anchorCtr="1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46</a:t>
            </a:r>
            <a:endParaRPr lang="en-US" altLang="zh-CN" sz="2400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88" name="Rectangle 62"/>
          <p:cNvSpPr>
            <a:spLocks noChangeArrowheads="1"/>
          </p:cNvSpPr>
          <p:nvPr/>
        </p:nvSpPr>
        <p:spPr bwMode="auto">
          <a:xfrm>
            <a:off x="1785922" y="4357694"/>
            <a:ext cx="620713" cy="404797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b" anchorCtr="1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15</a:t>
            </a:r>
            <a:endParaRPr lang="en-US" altLang="zh-CN" sz="2400" dirty="0">
              <a:solidFill>
                <a:srgbClr val="FF0000"/>
              </a:solidFill>
              <a:ea typeface="宋体" pitchFamily="2" charset="-122"/>
            </a:endParaRPr>
          </a:p>
        </p:txBody>
      </p:sp>
      <p:grpSp>
        <p:nvGrpSpPr>
          <p:cNvPr id="104" name="组合 103"/>
          <p:cNvGrpSpPr/>
          <p:nvPr/>
        </p:nvGrpSpPr>
        <p:grpSpPr>
          <a:xfrm>
            <a:off x="1214418" y="4744100"/>
            <a:ext cx="7288264" cy="500066"/>
            <a:chOff x="1214418" y="4744100"/>
            <a:chExt cx="7288264" cy="500066"/>
          </a:xfrm>
        </p:grpSpPr>
        <p:cxnSp>
          <p:nvCxnSpPr>
            <p:cNvPr id="89" name="直接箭头连接符 88"/>
            <p:cNvCxnSpPr/>
            <p:nvPr/>
          </p:nvCxnSpPr>
          <p:spPr bwMode="auto">
            <a:xfrm rot="5400000" flipH="1" flipV="1">
              <a:off x="965179" y="4993339"/>
              <a:ext cx="500066" cy="1588"/>
            </a:xfrm>
            <a:prstGeom prst="straightConnector1">
              <a:avLst/>
            </a:prstGeom>
            <a:noFill/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0" name="直接箭头连接符 89"/>
            <p:cNvCxnSpPr/>
            <p:nvPr/>
          </p:nvCxnSpPr>
          <p:spPr bwMode="auto">
            <a:xfrm rot="5400000" flipH="1" flipV="1">
              <a:off x="1822435" y="4993339"/>
              <a:ext cx="500066" cy="1588"/>
            </a:xfrm>
            <a:prstGeom prst="straightConnector1">
              <a:avLst/>
            </a:prstGeom>
            <a:noFill/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1" name="直接箭头连接符 90"/>
            <p:cNvCxnSpPr/>
            <p:nvPr/>
          </p:nvCxnSpPr>
          <p:spPr bwMode="auto">
            <a:xfrm rot="5400000" flipH="1" flipV="1">
              <a:off x="2608253" y="4993339"/>
              <a:ext cx="500066" cy="1588"/>
            </a:xfrm>
            <a:prstGeom prst="straightConnector1">
              <a:avLst/>
            </a:prstGeom>
            <a:noFill/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2" name="直接箭头连接符 91"/>
            <p:cNvCxnSpPr/>
            <p:nvPr/>
          </p:nvCxnSpPr>
          <p:spPr bwMode="auto">
            <a:xfrm rot="5400000" flipH="1" flipV="1">
              <a:off x="3394071" y="4993339"/>
              <a:ext cx="500066" cy="1588"/>
            </a:xfrm>
            <a:prstGeom prst="straightConnector1">
              <a:avLst/>
            </a:prstGeom>
            <a:noFill/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3" name="直接箭头连接符 92"/>
            <p:cNvCxnSpPr/>
            <p:nvPr/>
          </p:nvCxnSpPr>
          <p:spPr bwMode="auto">
            <a:xfrm rot="5400000" flipH="1" flipV="1">
              <a:off x="4251327" y="4993339"/>
              <a:ext cx="500066" cy="1588"/>
            </a:xfrm>
            <a:prstGeom prst="straightConnector1">
              <a:avLst/>
            </a:prstGeom>
            <a:noFill/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4" name="直接箭头连接符 93"/>
            <p:cNvCxnSpPr/>
            <p:nvPr/>
          </p:nvCxnSpPr>
          <p:spPr bwMode="auto">
            <a:xfrm rot="5400000" flipH="1" flipV="1">
              <a:off x="5037145" y="4993339"/>
              <a:ext cx="500066" cy="1588"/>
            </a:xfrm>
            <a:prstGeom prst="straightConnector1">
              <a:avLst/>
            </a:prstGeom>
            <a:noFill/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5" name="直接箭头连接符 94"/>
            <p:cNvCxnSpPr/>
            <p:nvPr/>
          </p:nvCxnSpPr>
          <p:spPr bwMode="auto">
            <a:xfrm rot="5400000" flipH="1" flipV="1">
              <a:off x="5822963" y="4993339"/>
              <a:ext cx="500066" cy="1588"/>
            </a:xfrm>
            <a:prstGeom prst="straightConnector1">
              <a:avLst/>
            </a:prstGeom>
            <a:noFill/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6" name="直接箭头连接符 95"/>
            <p:cNvCxnSpPr/>
            <p:nvPr/>
          </p:nvCxnSpPr>
          <p:spPr bwMode="auto">
            <a:xfrm rot="5400000" flipH="1" flipV="1">
              <a:off x="6680219" y="4993339"/>
              <a:ext cx="500066" cy="1588"/>
            </a:xfrm>
            <a:prstGeom prst="straightConnector1">
              <a:avLst/>
            </a:prstGeom>
            <a:noFill/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7" name="直接箭头连接符 96"/>
            <p:cNvCxnSpPr/>
            <p:nvPr/>
          </p:nvCxnSpPr>
          <p:spPr bwMode="auto">
            <a:xfrm rot="5400000" flipH="1" flipV="1">
              <a:off x="7466037" y="4993339"/>
              <a:ext cx="500066" cy="1588"/>
            </a:xfrm>
            <a:prstGeom prst="straightConnector1">
              <a:avLst/>
            </a:prstGeom>
            <a:noFill/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8" name="直接箭头连接符 97"/>
            <p:cNvCxnSpPr/>
            <p:nvPr/>
          </p:nvCxnSpPr>
          <p:spPr bwMode="auto">
            <a:xfrm rot="5400000" flipH="1" flipV="1">
              <a:off x="8251855" y="4993339"/>
              <a:ext cx="500066" cy="1588"/>
            </a:xfrm>
            <a:prstGeom prst="straightConnector1">
              <a:avLst/>
            </a:prstGeom>
            <a:noFill/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99" name="Rectangle 56"/>
          <p:cNvSpPr>
            <a:spLocks noChangeArrowheads="1"/>
          </p:cNvSpPr>
          <p:nvPr/>
        </p:nvSpPr>
        <p:spPr bwMode="auto">
          <a:xfrm>
            <a:off x="8215342" y="3955960"/>
            <a:ext cx="620713" cy="398447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b" anchorCtr="1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92</a:t>
            </a:r>
            <a:endParaRPr lang="en-US" altLang="zh-CN" sz="2400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100" name="Rectangle 7"/>
          <p:cNvSpPr>
            <a:spLocks noChangeArrowheads="1"/>
          </p:cNvSpPr>
          <p:nvPr/>
        </p:nvSpPr>
        <p:spPr bwMode="auto">
          <a:xfrm>
            <a:off x="3357558" y="4000504"/>
            <a:ext cx="620713" cy="360987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b" anchorCtr="1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35</a:t>
            </a:r>
            <a:endParaRPr lang="en-US" altLang="zh-CN" sz="2400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101" name="Rectangle 54"/>
          <p:cNvSpPr>
            <a:spLocks noChangeArrowheads="1"/>
          </p:cNvSpPr>
          <p:nvPr/>
        </p:nvSpPr>
        <p:spPr bwMode="auto">
          <a:xfrm>
            <a:off x="8215342" y="4357694"/>
            <a:ext cx="620713" cy="368925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b" anchorCtr="1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91</a:t>
            </a:r>
            <a:endParaRPr lang="en-US" altLang="zh-CN" sz="2400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102" name="Rectangle 56"/>
          <p:cNvSpPr>
            <a:spLocks noChangeArrowheads="1"/>
          </p:cNvSpPr>
          <p:nvPr/>
        </p:nvSpPr>
        <p:spPr bwMode="auto">
          <a:xfrm>
            <a:off x="3357558" y="4357694"/>
            <a:ext cx="620713" cy="398447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b" anchorCtr="1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31</a:t>
            </a:r>
            <a:endParaRPr lang="en-US" altLang="zh-CN" sz="2400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103" name="Rectangle 56"/>
          <p:cNvSpPr>
            <a:spLocks noChangeArrowheads="1"/>
          </p:cNvSpPr>
          <p:nvPr/>
        </p:nvSpPr>
        <p:spPr bwMode="auto">
          <a:xfrm>
            <a:off x="2571740" y="4357694"/>
            <a:ext cx="620713" cy="398447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b" anchorCtr="1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22</a:t>
            </a:r>
            <a:endParaRPr lang="en-US" altLang="zh-CN" sz="2400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572264" y="285728"/>
            <a:ext cx="2428881" cy="52387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dirty="0"/>
              <a:t>链式基数排序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7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3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37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37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600" grpId="0" autoUpdateAnimBg="0"/>
      <p:bldP spid="237629" grpId="0" autoUpdateAnimBg="0"/>
      <p:bldP spid="237630" grpId="0" autoUpdateAnimBg="0"/>
      <p:bldP spid="237631" grpId="0" autoUpdateAnimBg="0"/>
      <p:bldP spid="67" grpId="0" animBg="1"/>
      <p:bldP spid="68" grpId="0" animBg="1"/>
      <p:bldP spid="6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6" grpId="0" animBg="1"/>
      <p:bldP spid="87" grpId="0" animBg="1"/>
      <p:bldP spid="88" grpId="0" animBg="1"/>
      <p:bldP spid="99" grpId="0" animBg="1"/>
      <p:bldP spid="100" grpId="0" animBg="1"/>
      <p:bldP spid="101" grpId="0" animBg="1"/>
      <p:bldP spid="102" grpId="0" animBg="1"/>
      <p:bldP spid="103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850B7B-F722-49B7-9D20-D42E4A1F3A1E}" type="slidenum">
              <a:rPr lang="en-US" altLang="zh-CN"/>
              <a:pPr>
                <a:defRPr/>
              </a:pPr>
              <a:t>93</a:t>
            </a:fld>
            <a:endParaRPr lang="en-US" altLang="zh-CN"/>
          </a:p>
        </p:txBody>
      </p:sp>
      <p:sp>
        <p:nvSpPr>
          <p:cNvPr id="239690" name="Rectangle 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10.6 </a:t>
            </a:r>
            <a:r>
              <a:rPr lang="zh-CN" altLang="en-US" smtClean="0"/>
              <a:t>基数排序</a:t>
            </a:r>
          </a:p>
        </p:txBody>
      </p:sp>
      <p:sp>
        <p:nvSpPr>
          <p:cNvPr id="239620" name="Text Box 4"/>
          <p:cNvSpPr txBox="1">
            <a:spLocks noChangeArrowheads="1"/>
          </p:cNvSpPr>
          <p:nvPr/>
        </p:nvSpPr>
        <p:spPr bwMode="auto">
          <a:xfrm>
            <a:off x="250825" y="5572140"/>
            <a:ext cx="87026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200" dirty="0"/>
              <a:t>收集：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530  790  921  101  614  485  215  306  637  738</a:t>
            </a:r>
          </a:p>
        </p:txBody>
      </p:sp>
      <p:sp>
        <p:nvSpPr>
          <p:cNvPr id="239621" name="Text Box 5"/>
          <p:cNvSpPr txBox="1">
            <a:spLocks noChangeArrowheads="1"/>
          </p:cNvSpPr>
          <p:nvPr/>
        </p:nvSpPr>
        <p:spPr bwMode="auto">
          <a:xfrm>
            <a:off x="387350" y="1568445"/>
            <a:ext cx="6616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第一次分配和收集：</a:t>
            </a:r>
            <a:r>
              <a:rPr lang="zh-CN" altLang="en-US" dirty="0">
                <a:solidFill>
                  <a:srgbClr val="FF0000"/>
                </a:solidFill>
              </a:rPr>
              <a:t>个位</a:t>
            </a:r>
          </a:p>
        </p:txBody>
      </p:sp>
      <p:sp>
        <p:nvSpPr>
          <p:cNvPr id="239679" name="Text Box 63"/>
          <p:cNvSpPr txBox="1">
            <a:spLocks noChangeArrowheads="1"/>
          </p:cNvSpPr>
          <p:nvPr/>
        </p:nvSpPr>
        <p:spPr bwMode="auto">
          <a:xfrm>
            <a:off x="328613" y="2238370"/>
            <a:ext cx="8572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zh-CN" altLang="en-US"/>
              <a:t>序列：</a:t>
            </a:r>
            <a:r>
              <a:rPr lang="en-US" altLang="zh-CN"/>
              <a:t>614  738  921  485  637  101  215  530  790  306</a:t>
            </a:r>
          </a:p>
        </p:txBody>
      </p:sp>
      <p:sp>
        <p:nvSpPr>
          <p:cNvPr id="77" name="Text Box 3"/>
          <p:cNvSpPr txBox="1">
            <a:spLocks noChangeArrowheads="1"/>
          </p:cNvSpPr>
          <p:nvPr/>
        </p:nvSpPr>
        <p:spPr bwMode="auto">
          <a:xfrm>
            <a:off x="107504" y="1008063"/>
            <a:ext cx="9036496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zh-CN" altLang="en-US" dirty="0"/>
              <a:t>初始</a:t>
            </a:r>
            <a:r>
              <a:rPr lang="zh-CN" altLang="en-US" dirty="0" smtClean="0"/>
              <a:t>序列</a:t>
            </a:r>
            <a:r>
              <a:rPr lang="zh-CN" altLang="en-US" dirty="0"/>
              <a:t>：</a:t>
            </a:r>
            <a:r>
              <a:rPr lang="en-US" altLang="zh-CN" dirty="0"/>
              <a:t>614  738  921  485  637  101  215  530  790  306</a:t>
            </a:r>
          </a:p>
        </p:txBody>
      </p:sp>
      <p:graphicFrame>
        <p:nvGraphicFramePr>
          <p:cNvPr id="78" name="表格 77"/>
          <p:cNvGraphicFramePr>
            <a:graphicFrameLocks noGrp="1"/>
          </p:cNvGraphicFramePr>
          <p:nvPr/>
        </p:nvGraphicFramePr>
        <p:xfrm>
          <a:off x="571474" y="4574330"/>
          <a:ext cx="8143930" cy="82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4393"/>
                <a:gridCol w="814393"/>
                <a:gridCol w="814393"/>
                <a:gridCol w="814393"/>
                <a:gridCol w="814393"/>
                <a:gridCol w="814393"/>
                <a:gridCol w="814393"/>
                <a:gridCol w="814393"/>
                <a:gridCol w="814393"/>
                <a:gridCol w="81439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0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1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2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3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4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5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6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7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8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9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9" name="Rectangle 7"/>
          <p:cNvSpPr>
            <a:spLocks noChangeArrowheads="1"/>
          </p:cNvSpPr>
          <p:nvPr/>
        </p:nvSpPr>
        <p:spPr bwMode="auto">
          <a:xfrm>
            <a:off x="647675" y="4011070"/>
            <a:ext cx="620713" cy="360987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b" anchorCtr="1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530</a:t>
            </a:r>
            <a:endParaRPr lang="en-US" altLang="zh-CN" sz="2400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80" name="Rectangle 54"/>
          <p:cNvSpPr>
            <a:spLocks noChangeArrowheads="1"/>
          </p:cNvSpPr>
          <p:nvPr/>
        </p:nvSpPr>
        <p:spPr bwMode="auto">
          <a:xfrm>
            <a:off x="1470000" y="4003132"/>
            <a:ext cx="620713" cy="368925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b" anchorCtr="1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921</a:t>
            </a:r>
            <a:endParaRPr lang="en-US" altLang="zh-CN" sz="2400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81" name="Rectangle 55"/>
          <p:cNvSpPr>
            <a:spLocks noChangeArrowheads="1"/>
          </p:cNvSpPr>
          <p:nvPr/>
        </p:nvSpPr>
        <p:spPr bwMode="auto">
          <a:xfrm>
            <a:off x="4000500" y="3967260"/>
            <a:ext cx="620713" cy="404797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b" anchorCtr="1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614</a:t>
            </a:r>
            <a:endParaRPr lang="en-US" altLang="zh-CN" sz="2400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82" name="Rectangle 61"/>
          <p:cNvSpPr>
            <a:spLocks noChangeArrowheads="1"/>
          </p:cNvSpPr>
          <p:nvPr/>
        </p:nvSpPr>
        <p:spPr bwMode="auto">
          <a:xfrm>
            <a:off x="6357954" y="3973610"/>
            <a:ext cx="620713" cy="403209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b" anchorCtr="1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637</a:t>
            </a:r>
            <a:endParaRPr lang="en-US" altLang="zh-CN" sz="2400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83" name="Rectangle 62"/>
          <p:cNvSpPr>
            <a:spLocks noChangeArrowheads="1"/>
          </p:cNvSpPr>
          <p:nvPr/>
        </p:nvSpPr>
        <p:spPr bwMode="auto">
          <a:xfrm>
            <a:off x="7215210" y="3973610"/>
            <a:ext cx="620713" cy="404797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b" anchorCtr="1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738</a:t>
            </a:r>
            <a:endParaRPr lang="en-US" altLang="zh-CN" sz="2400" dirty="0">
              <a:solidFill>
                <a:srgbClr val="FF0000"/>
              </a:solidFill>
              <a:ea typeface="宋体" pitchFamily="2" charset="-122"/>
            </a:endParaRPr>
          </a:p>
        </p:txBody>
      </p:sp>
      <p:cxnSp>
        <p:nvCxnSpPr>
          <p:cNvPr id="84" name="直接箭头连接符 83"/>
          <p:cNvCxnSpPr/>
          <p:nvPr/>
        </p:nvCxnSpPr>
        <p:spPr bwMode="auto">
          <a:xfrm rot="5400000" flipH="1" flipV="1">
            <a:off x="750865" y="4609255"/>
            <a:ext cx="500066" cy="1588"/>
          </a:xfrm>
          <a:prstGeom prst="straightConnector1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5" name="直接箭头连接符 84"/>
          <p:cNvCxnSpPr/>
          <p:nvPr/>
        </p:nvCxnSpPr>
        <p:spPr bwMode="auto">
          <a:xfrm rot="5400000" flipH="1" flipV="1">
            <a:off x="1608121" y="4609255"/>
            <a:ext cx="500066" cy="1588"/>
          </a:xfrm>
          <a:prstGeom prst="straightConnector1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直接箭头连接符 85"/>
          <p:cNvCxnSpPr/>
          <p:nvPr/>
        </p:nvCxnSpPr>
        <p:spPr bwMode="auto">
          <a:xfrm rot="5400000" flipH="1" flipV="1">
            <a:off x="2393939" y="4609255"/>
            <a:ext cx="500066" cy="1588"/>
          </a:xfrm>
          <a:prstGeom prst="straightConnector1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直接箭头连接符 86"/>
          <p:cNvCxnSpPr/>
          <p:nvPr/>
        </p:nvCxnSpPr>
        <p:spPr bwMode="auto">
          <a:xfrm rot="5400000" flipH="1" flipV="1">
            <a:off x="3179757" y="4609255"/>
            <a:ext cx="500066" cy="1588"/>
          </a:xfrm>
          <a:prstGeom prst="straightConnector1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直接箭头连接符 87"/>
          <p:cNvCxnSpPr/>
          <p:nvPr/>
        </p:nvCxnSpPr>
        <p:spPr bwMode="auto">
          <a:xfrm rot="5400000" flipH="1" flipV="1">
            <a:off x="4037013" y="4609255"/>
            <a:ext cx="500066" cy="1588"/>
          </a:xfrm>
          <a:prstGeom prst="straightConnector1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9" name="直接箭头连接符 88"/>
          <p:cNvCxnSpPr/>
          <p:nvPr/>
        </p:nvCxnSpPr>
        <p:spPr bwMode="auto">
          <a:xfrm rot="5400000" flipH="1" flipV="1">
            <a:off x="4822831" y="4609255"/>
            <a:ext cx="500066" cy="1588"/>
          </a:xfrm>
          <a:prstGeom prst="straightConnector1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直接箭头连接符 89"/>
          <p:cNvCxnSpPr/>
          <p:nvPr/>
        </p:nvCxnSpPr>
        <p:spPr bwMode="auto">
          <a:xfrm rot="5400000" flipH="1" flipV="1">
            <a:off x="5608649" y="4609255"/>
            <a:ext cx="500066" cy="1588"/>
          </a:xfrm>
          <a:prstGeom prst="straightConnector1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直接箭头连接符 90"/>
          <p:cNvCxnSpPr/>
          <p:nvPr/>
        </p:nvCxnSpPr>
        <p:spPr bwMode="auto">
          <a:xfrm rot="5400000" flipH="1" flipV="1">
            <a:off x="6465905" y="4609255"/>
            <a:ext cx="500066" cy="1588"/>
          </a:xfrm>
          <a:prstGeom prst="straightConnector1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直接箭头连接符 91"/>
          <p:cNvCxnSpPr/>
          <p:nvPr/>
        </p:nvCxnSpPr>
        <p:spPr bwMode="auto">
          <a:xfrm rot="5400000" flipH="1" flipV="1">
            <a:off x="7251723" y="4609255"/>
            <a:ext cx="500066" cy="1588"/>
          </a:xfrm>
          <a:prstGeom prst="straightConnector1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直接箭头连接符 92"/>
          <p:cNvCxnSpPr/>
          <p:nvPr/>
        </p:nvCxnSpPr>
        <p:spPr bwMode="auto">
          <a:xfrm rot="5400000" flipH="1" flipV="1">
            <a:off x="8037541" y="4609255"/>
            <a:ext cx="500066" cy="1588"/>
          </a:xfrm>
          <a:prstGeom prst="straightConnector1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4" name="Rectangle 56"/>
          <p:cNvSpPr>
            <a:spLocks noChangeArrowheads="1"/>
          </p:cNvSpPr>
          <p:nvPr/>
        </p:nvSpPr>
        <p:spPr bwMode="auto">
          <a:xfrm>
            <a:off x="5572136" y="3973610"/>
            <a:ext cx="620713" cy="398447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b" anchorCtr="1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306</a:t>
            </a:r>
            <a:endParaRPr lang="en-US" altLang="zh-CN" sz="2400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95" name="Rectangle 7"/>
          <p:cNvSpPr>
            <a:spLocks noChangeArrowheads="1"/>
          </p:cNvSpPr>
          <p:nvPr/>
        </p:nvSpPr>
        <p:spPr bwMode="auto">
          <a:xfrm>
            <a:off x="642914" y="3643720"/>
            <a:ext cx="620713" cy="360987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b" anchorCtr="1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790</a:t>
            </a:r>
            <a:endParaRPr lang="en-US" altLang="zh-CN" sz="2400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96" name="Rectangle 54"/>
          <p:cNvSpPr>
            <a:spLocks noChangeArrowheads="1"/>
          </p:cNvSpPr>
          <p:nvPr/>
        </p:nvSpPr>
        <p:spPr bwMode="auto">
          <a:xfrm>
            <a:off x="1470000" y="3616420"/>
            <a:ext cx="620713" cy="368925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b" anchorCtr="1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101</a:t>
            </a:r>
            <a:endParaRPr lang="en-US" altLang="zh-CN" sz="2400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97" name="Rectangle 56"/>
          <p:cNvSpPr>
            <a:spLocks noChangeArrowheads="1"/>
          </p:cNvSpPr>
          <p:nvPr/>
        </p:nvSpPr>
        <p:spPr bwMode="auto">
          <a:xfrm>
            <a:off x="4786318" y="3973610"/>
            <a:ext cx="620713" cy="398447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b" anchorCtr="1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485</a:t>
            </a:r>
            <a:endParaRPr lang="en-US" altLang="zh-CN" sz="2400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98" name="Rectangle 56"/>
          <p:cNvSpPr>
            <a:spLocks noChangeArrowheads="1"/>
          </p:cNvSpPr>
          <p:nvPr/>
        </p:nvSpPr>
        <p:spPr bwMode="auto">
          <a:xfrm>
            <a:off x="4786318" y="3571876"/>
            <a:ext cx="620713" cy="398447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b" anchorCtr="1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215</a:t>
            </a:r>
            <a:endParaRPr lang="en-US" altLang="zh-CN" sz="2400" dirty="0">
              <a:solidFill>
                <a:srgbClr val="FF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0" grpId="0" autoUpdateAnimBg="0"/>
      <p:bldP spid="239621" grpId="0" autoUpdateAnimBg="0"/>
      <p:bldP spid="239679" grpId="0" autoUpdateAnimBg="0"/>
      <p:bldP spid="79" grpId="0" animBg="1"/>
      <p:bldP spid="80" grpId="0" animBg="1"/>
      <p:bldP spid="81" grpId="0" animBg="1"/>
      <p:bldP spid="82" grpId="0" animBg="1"/>
      <p:bldP spid="83" grpId="0" animBg="1"/>
      <p:bldP spid="94" grpId="0" animBg="1"/>
      <p:bldP spid="95" grpId="0" animBg="1"/>
      <p:bldP spid="96" grpId="0" animBg="1"/>
      <p:bldP spid="97" grpId="0" animBg="1"/>
      <p:bldP spid="98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CC54F-AF69-4D5C-8171-D827B19173E5}" type="slidenum">
              <a:rPr lang="en-US" altLang="zh-CN"/>
              <a:pPr>
                <a:defRPr/>
              </a:pPr>
              <a:t>94</a:t>
            </a:fld>
            <a:endParaRPr lang="en-US" altLang="zh-CN"/>
          </a:p>
        </p:txBody>
      </p:sp>
      <p:sp>
        <p:nvSpPr>
          <p:cNvPr id="241728" name="Rectangle 6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10.6 </a:t>
            </a:r>
            <a:r>
              <a:rPr lang="zh-CN" altLang="en-US" smtClean="0"/>
              <a:t>基数排序</a:t>
            </a:r>
          </a:p>
        </p:txBody>
      </p:sp>
      <p:sp>
        <p:nvSpPr>
          <p:cNvPr id="83972" name="Text Box 3"/>
          <p:cNvSpPr txBox="1">
            <a:spLocks noChangeArrowheads="1"/>
          </p:cNvSpPr>
          <p:nvPr/>
        </p:nvSpPr>
        <p:spPr bwMode="auto">
          <a:xfrm>
            <a:off x="107504" y="1008063"/>
            <a:ext cx="9036496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zh-CN" altLang="en-US" dirty="0"/>
              <a:t>初始</a:t>
            </a:r>
            <a:r>
              <a:rPr lang="zh-CN" altLang="en-US" dirty="0" smtClean="0"/>
              <a:t>序列</a:t>
            </a:r>
            <a:r>
              <a:rPr lang="zh-CN" altLang="en-US" dirty="0"/>
              <a:t>：</a:t>
            </a:r>
            <a:r>
              <a:rPr lang="en-US" altLang="zh-CN" dirty="0"/>
              <a:t>614  738  921  485  637  101  215  530  790  306</a:t>
            </a:r>
          </a:p>
        </p:txBody>
      </p:sp>
      <p:sp>
        <p:nvSpPr>
          <p:cNvPr id="241668" name="Text Box 4"/>
          <p:cNvSpPr txBox="1">
            <a:spLocks noChangeArrowheads="1"/>
          </p:cNvSpPr>
          <p:nvPr/>
        </p:nvSpPr>
        <p:spPr bwMode="auto">
          <a:xfrm>
            <a:off x="250825" y="5429264"/>
            <a:ext cx="87026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a typeface="宋体" pitchFamily="2" charset="-122"/>
              </a:rPr>
              <a:t>收集：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101  306  614  215  921  530  637  738  485  790</a:t>
            </a:r>
          </a:p>
        </p:txBody>
      </p:sp>
      <p:sp>
        <p:nvSpPr>
          <p:cNvPr id="241669" name="Text Box 5"/>
          <p:cNvSpPr txBox="1">
            <a:spLocks noChangeArrowheads="1"/>
          </p:cNvSpPr>
          <p:nvPr/>
        </p:nvSpPr>
        <p:spPr bwMode="auto">
          <a:xfrm>
            <a:off x="377163" y="2154238"/>
            <a:ext cx="6616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第二次分配和收集：</a:t>
            </a:r>
            <a:r>
              <a:rPr lang="zh-CN" altLang="en-US" dirty="0">
                <a:solidFill>
                  <a:srgbClr val="FF0000"/>
                </a:solidFill>
              </a:rPr>
              <a:t>十位</a:t>
            </a:r>
          </a:p>
        </p:txBody>
      </p:sp>
      <p:sp>
        <p:nvSpPr>
          <p:cNvPr id="241727" name="Text Box 63"/>
          <p:cNvSpPr txBox="1">
            <a:spLocks noChangeArrowheads="1"/>
          </p:cNvSpPr>
          <p:nvPr/>
        </p:nvSpPr>
        <p:spPr bwMode="auto">
          <a:xfrm>
            <a:off x="264402" y="1584598"/>
            <a:ext cx="8572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zh-CN" altLang="en-US" dirty="0"/>
              <a:t>序列：</a:t>
            </a:r>
            <a:r>
              <a:rPr lang="en-US" altLang="zh-CN" dirty="0"/>
              <a:t>530  790  921  101  614  485  215  306  637  738</a:t>
            </a:r>
          </a:p>
        </p:txBody>
      </p:sp>
      <p:graphicFrame>
        <p:nvGraphicFramePr>
          <p:cNvPr id="65" name="表格 64"/>
          <p:cNvGraphicFramePr>
            <a:graphicFrameLocks noGrp="1"/>
          </p:cNvGraphicFramePr>
          <p:nvPr/>
        </p:nvGraphicFramePr>
        <p:xfrm>
          <a:off x="571470" y="4458348"/>
          <a:ext cx="8143930" cy="82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4393"/>
                <a:gridCol w="814393"/>
                <a:gridCol w="814393"/>
                <a:gridCol w="814393"/>
                <a:gridCol w="814393"/>
                <a:gridCol w="814393"/>
                <a:gridCol w="814393"/>
                <a:gridCol w="814393"/>
                <a:gridCol w="814393"/>
                <a:gridCol w="81439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0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1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2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3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4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5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6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7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8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9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8" name="Rectangle 7"/>
          <p:cNvSpPr>
            <a:spLocks noChangeArrowheads="1"/>
          </p:cNvSpPr>
          <p:nvPr/>
        </p:nvSpPr>
        <p:spPr bwMode="auto">
          <a:xfrm>
            <a:off x="647671" y="3857628"/>
            <a:ext cx="620713" cy="360987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b" anchorCtr="1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101</a:t>
            </a:r>
            <a:endParaRPr lang="en-US" altLang="zh-CN" sz="2400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69" name="Rectangle 54"/>
          <p:cNvSpPr>
            <a:spLocks noChangeArrowheads="1"/>
          </p:cNvSpPr>
          <p:nvPr/>
        </p:nvSpPr>
        <p:spPr bwMode="auto">
          <a:xfrm>
            <a:off x="1469996" y="3857628"/>
            <a:ext cx="620713" cy="368925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b" anchorCtr="1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614</a:t>
            </a:r>
            <a:endParaRPr lang="en-US" altLang="zh-CN" sz="2400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70" name="Rectangle 55"/>
          <p:cNvSpPr>
            <a:spLocks noChangeArrowheads="1"/>
          </p:cNvSpPr>
          <p:nvPr/>
        </p:nvSpPr>
        <p:spPr bwMode="auto">
          <a:xfrm>
            <a:off x="2278033" y="3815406"/>
            <a:ext cx="620713" cy="404797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b" anchorCtr="1"/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921</a:t>
            </a:r>
          </a:p>
        </p:txBody>
      </p:sp>
      <p:sp>
        <p:nvSpPr>
          <p:cNvPr id="71" name="Rectangle 56"/>
          <p:cNvSpPr>
            <a:spLocks noChangeArrowheads="1"/>
          </p:cNvSpPr>
          <p:nvPr/>
        </p:nvSpPr>
        <p:spPr bwMode="auto">
          <a:xfrm>
            <a:off x="3121556" y="3815406"/>
            <a:ext cx="620713" cy="398447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b" anchorCtr="1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530</a:t>
            </a:r>
            <a:endParaRPr lang="en-US" altLang="zh-CN" sz="2400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72" name="Rectangle 61"/>
          <p:cNvSpPr>
            <a:spLocks noChangeArrowheads="1"/>
          </p:cNvSpPr>
          <p:nvPr/>
        </p:nvSpPr>
        <p:spPr bwMode="auto">
          <a:xfrm>
            <a:off x="7188637" y="3815406"/>
            <a:ext cx="620713" cy="403209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b" anchorCtr="1"/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485</a:t>
            </a:r>
          </a:p>
        </p:txBody>
      </p:sp>
      <p:sp>
        <p:nvSpPr>
          <p:cNvPr id="73" name="Rectangle 62"/>
          <p:cNvSpPr>
            <a:spLocks noChangeArrowheads="1"/>
          </p:cNvSpPr>
          <p:nvPr/>
        </p:nvSpPr>
        <p:spPr bwMode="auto">
          <a:xfrm>
            <a:off x="7982912" y="3815406"/>
            <a:ext cx="620713" cy="404797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b" anchorCtr="1"/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790</a:t>
            </a:r>
          </a:p>
        </p:txBody>
      </p:sp>
      <p:cxnSp>
        <p:nvCxnSpPr>
          <p:cNvPr id="74" name="直接箭头连接符 73"/>
          <p:cNvCxnSpPr/>
          <p:nvPr/>
        </p:nvCxnSpPr>
        <p:spPr bwMode="auto">
          <a:xfrm rot="5400000" flipH="1" flipV="1">
            <a:off x="750861" y="4493273"/>
            <a:ext cx="500066" cy="1588"/>
          </a:xfrm>
          <a:prstGeom prst="straightConnector1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直接箭头连接符 74"/>
          <p:cNvCxnSpPr/>
          <p:nvPr/>
        </p:nvCxnSpPr>
        <p:spPr bwMode="auto">
          <a:xfrm rot="5400000" flipH="1" flipV="1">
            <a:off x="1608117" y="4493273"/>
            <a:ext cx="500066" cy="1588"/>
          </a:xfrm>
          <a:prstGeom prst="straightConnector1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直接箭头连接符 75"/>
          <p:cNvCxnSpPr/>
          <p:nvPr/>
        </p:nvCxnSpPr>
        <p:spPr bwMode="auto">
          <a:xfrm rot="5400000" flipH="1" flipV="1">
            <a:off x="2393935" y="4493273"/>
            <a:ext cx="500066" cy="1588"/>
          </a:xfrm>
          <a:prstGeom prst="straightConnector1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直接箭头连接符 76"/>
          <p:cNvCxnSpPr/>
          <p:nvPr/>
        </p:nvCxnSpPr>
        <p:spPr bwMode="auto">
          <a:xfrm rot="5400000" flipH="1" flipV="1">
            <a:off x="3179753" y="4493273"/>
            <a:ext cx="500066" cy="1588"/>
          </a:xfrm>
          <a:prstGeom prst="straightConnector1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直接箭头连接符 77"/>
          <p:cNvCxnSpPr/>
          <p:nvPr/>
        </p:nvCxnSpPr>
        <p:spPr bwMode="auto">
          <a:xfrm rot="5400000" flipH="1" flipV="1">
            <a:off x="4037009" y="4493273"/>
            <a:ext cx="500066" cy="1588"/>
          </a:xfrm>
          <a:prstGeom prst="straightConnector1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直接箭头连接符 78"/>
          <p:cNvCxnSpPr/>
          <p:nvPr/>
        </p:nvCxnSpPr>
        <p:spPr bwMode="auto">
          <a:xfrm rot="5400000" flipH="1" flipV="1">
            <a:off x="4822827" y="4493273"/>
            <a:ext cx="500066" cy="1588"/>
          </a:xfrm>
          <a:prstGeom prst="straightConnector1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直接箭头连接符 81"/>
          <p:cNvCxnSpPr/>
          <p:nvPr/>
        </p:nvCxnSpPr>
        <p:spPr bwMode="auto">
          <a:xfrm rot="5400000" flipH="1" flipV="1">
            <a:off x="5608645" y="4493273"/>
            <a:ext cx="500066" cy="1588"/>
          </a:xfrm>
          <a:prstGeom prst="straightConnector1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直接箭头连接符 82"/>
          <p:cNvCxnSpPr/>
          <p:nvPr/>
        </p:nvCxnSpPr>
        <p:spPr bwMode="auto">
          <a:xfrm rot="5400000" flipH="1" flipV="1">
            <a:off x="6465901" y="4493273"/>
            <a:ext cx="500066" cy="1588"/>
          </a:xfrm>
          <a:prstGeom prst="straightConnector1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4" name="直接箭头连接符 83"/>
          <p:cNvCxnSpPr/>
          <p:nvPr/>
        </p:nvCxnSpPr>
        <p:spPr bwMode="auto">
          <a:xfrm rot="5400000" flipH="1" flipV="1">
            <a:off x="7251719" y="4493273"/>
            <a:ext cx="500066" cy="1588"/>
          </a:xfrm>
          <a:prstGeom prst="straightConnector1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5" name="直接箭头连接符 84"/>
          <p:cNvCxnSpPr/>
          <p:nvPr/>
        </p:nvCxnSpPr>
        <p:spPr bwMode="auto">
          <a:xfrm rot="5400000" flipH="1" flipV="1">
            <a:off x="8037537" y="4493273"/>
            <a:ext cx="500066" cy="1588"/>
          </a:xfrm>
          <a:prstGeom prst="straightConnector1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6" name="Rectangle 56"/>
          <p:cNvSpPr>
            <a:spLocks noChangeArrowheads="1"/>
          </p:cNvSpPr>
          <p:nvPr/>
        </p:nvSpPr>
        <p:spPr bwMode="auto">
          <a:xfrm>
            <a:off x="3121556" y="3413672"/>
            <a:ext cx="620713" cy="398447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b" anchorCtr="1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637</a:t>
            </a:r>
            <a:endParaRPr lang="en-US" altLang="zh-CN" sz="2400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87" name="Rectangle 56"/>
          <p:cNvSpPr>
            <a:spLocks noChangeArrowheads="1"/>
          </p:cNvSpPr>
          <p:nvPr/>
        </p:nvSpPr>
        <p:spPr bwMode="auto">
          <a:xfrm>
            <a:off x="3121556" y="3029588"/>
            <a:ext cx="620713" cy="398447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b" anchorCtr="1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738</a:t>
            </a:r>
            <a:endParaRPr lang="en-US" altLang="zh-CN" sz="2400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88" name="Rectangle 7"/>
          <p:cNvSpPr>
            <a:spLocks noChangeArrowheads="1"/>
          </p:cNvSpPr>
          <p:nvPr/>
        </p:nvSpPr>
        <p:spPr bwMode="auto">
          <a:xfrm>
            <a:off x="642910" y="3500438"/>
            <a:ext cx="620713" cy="360987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b" anchorCtr="1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306</a:t>
            </a:r>
            <a:endParaRPr lang="en-US" altLang="zh-CN" sz="2400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90" name="Rectangle 54"/>
          <p:cNvSpPr>
            <a:spLocks noChangeArrowheads="1"/>
          </p:cNvSpPr>
          <p:nvPr/>
        </p:nvSpPr>
        <p:spPr bwMode="auto">
          <a:xfrm>
            <a:off x="1469996" y="3500438"/>
            <a:ext cx="620713" cy="368925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b" anchorCtr="1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215</a:t>
            </a:r>
            <a:endParaRPr lang="en-US" altLang="zh-CN" sz="2400" dirty="0">
              <a:solidFill>
                <a:srgbClr val="FF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8" grpId="0" autoUpdateAnimBg="0"/>
      <p:bldP spid="241669" grpId="0" autoUpdateAnimBg="0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86" grpId="0" animBg="1"/>
      <p:bldP spid="87" grpId="0" animBg="1"/>
      <p:bldP spid="88" grpId="0" animBg="1"/>
      <p:bldP spid="90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E0708-D511-4F4C-BB5B-DDDF5ACBF83C}" type="slidenum">
              <a:rPr lang="en-US" altLang="zh-CN"/>
              <a:pPr>
                <a:defRPr/>
              </a:pPr>
              <a:t>95</a:t>
            </a:fld>
            <a:endParaRPr lang="en-US" altLang="zh-CN"/>
          </a:p>
        </p:txBody>
      </p:sp>
      <p:sp>
        <p:nvSpPr>
          <p:cNvPr id="243776" name="Rectangle 6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10.6 </a:t>
            </a:r>
            <a:r>
              <a:rPr lang="zh-CN" altLang="en-US" smtClean="0"/>
              <a:t>基数排序</a:t>
            </a:r>
          </a:p>
        </p:txBody>
      </p:sp>
      <p:sp>
        <p:nvSpPr>
          <p:cNvPr id="243716" name="Text Box 4"/>
          <p:cNvSpPr txBox="1">
            <a:spLocks noChangeArrowheads="1"/>
          </p:cNvSpPr>
          <p:nvPr/>
        </p:nvSpPr>
        <p:spPr bwMode="auto">
          <a:xfrm>
            <a:off x="214282" y="5357826"/>
            <a:ext cx="87026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a typeface="宋体" pitchFamily="2" charset="-122"/>
              </a:rPr>
              <a:t>收集：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101  215  306  485  530  614  637  738  790  921</a:t>
            </a:r>
          </a:p>
        </p:txBody>
      </p:sp>
      <p:sp>
        <p:nvSpPr>
          <p:cNvPr id="243717" name="Text Box 5"/>
          <p:cNvSpPr txBox="1">
            <a:spLocks noChangeArrowheads="1"/>
          </p:cNvSpPr>
          <p:nvPr/>
        </p:nvSpPr>
        <p:spPr bwMode="auto">
          <a:xfrm>
            <a:off x="368301" y="2289176"/>
            <a:ext cx="6616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第三次分配和收集：</a:t>
            </a:r>
            <a:r>
              <a:rPr lang="zh-CN" altLang="en-US" dirty="0">
                <a:solidFill>
                  <a:srgbClr val="0000FF"/>
                </a:solidFill>
              </a:rPr>
              <a:t>百位</a:t>
            </a:r>
          </a:p>
        </p:txBody>
      </p:sp>
      <p:sp>
        <p:nvSpPr>
          <p:cNvPr id="243775" name="Text Box 63"/>
          <p:cNvSpPr txBox="1">
            <a:spLocks noChangeArrowheads="1"/>
          </p:cNvSpPr>
          <p:nvPr/>
        </p:nvSpPr>
        <p:spPr bwMode="auto">
          <a:xfrm>
            <a:off x="366393" y="1556792"/>
            <a:ext cx="8572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zh-CN" altLang="en-US" dirty="0"/>
              <a:t>序列： </a:t>
            </a:r>
            <a:r>
              <a:rPr lang="en-US" altLang="zh-CN" dirty="0"/>
              <a:t>101  306  614  215  921  530  637  738  485  790</a:t>
            </a:r>
          </a:p>
        </p:txBody>
      </p:sp>
      <p:sp>
        <p:nvSpPr>
          <p:cNvPr id="65" name="Text Box 3"/>
          <p:cNvSpPr txBox="1">
            <a:spLocks noChangeArrowheads="1"/>
          </p:cNvSpPr>
          <p:nvPr/>
        </p:nvSpPr>
        <p:spPr bwMode="auto">
          <a:xfrm>
            <a:off x="107504" y="1008063"/>
            <a:ext cx="9036496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zh-CN" altLang="en-US" dirty="0"/>
              <a:t>初始</a:t>
            </a:r>
            <a:r>
              <a:rPr lang="zh-CN" altLang="en-US" dirty="0" smtClean="0"/>
              <a:t>序列</a:t>
            </a:r>
            <a:r>
              <a:rPr lang="zh-CN" altLang="en-US" dirty="0"/>
              <a:t>：</a:t>
            </a:r>
            <a:r>
              <a:rPr lang="en-US" altLang="zh-CN" dirty="0"/>
              <a:t>614  738  921  485  637  101  215  530  790  306</a:t>
            </a:r>
          </a:p>
        </p:txBody>
      </p:sp>
      <p:graphicFrame>
        <p:nvGraphicFramePr>
          <p:cNvPr id="67" name="表格 66"/>
          <p:cNvGraphicFramePr>
            <a:graphicFrameLocks noGrp="1"/>
          </p:cNvGraphicFramePr>
          <p:nvPr/>
        </p:nvGraphicFramePr>
        <p:xfrm>
          <a:off x="428596" y="4286256"/>
          <a:ext cx="8143930" cy="82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4393"/>
                <a:gridCol w="814393"/>
                <a:gridCol w="814393"/>
                <a:gridCol w="814393"/>
                <a:gridCol w="814393"/>
                <a:gridCol w="814393"/>
                <a:gridCol w="814393"/>
                <a:gridCol w="814393"/>
                <a:gridCol w="814393"/>
                <a:gridCol w="81439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0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1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2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3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4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5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6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7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8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9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8" name="Rectangle 7"/>
          <p:cNvSpPr>
            <a:spLocks noChangeArrowheads="1"/>
          </p:cNvSpPr>
          <p:nvPr/>
        </p:nvSpPr>
        <p:spPr bwMode="auto">
          <a:xfrm>
            <a:off x="4643440" y="3729346"/>
            <a:ext cx="620713" cy="360987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b" anchorCtr="1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530</a:t>
            </a:r>
            <a:endParaRPr lang="en-US" altLang="zh-CN" sz="2400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69" name="Rectangle 54"/>
          <p:cNvSpPr>
            <a:spLocks noChangeArrowheads="1"/>
          </p:cNvSpPr>
          <p:nvPr/>
        </p:nvSpPr>
        <p:spPr bwMode="auto">
          <a:xfrm>
            <a:off x="7858150" y="3721408"/>
            <a:ext cx="620713" cy="368925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b" anchorCtr="1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921</a:t>
            </a:r>
            <a:endParaRPr lang="en-US" altLang="zh-CN" sz="2400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70" name="Rectangle 55"/>
          <p:cNvSpPr>
            <a:spLocks noChangeArrowheads="1"/>
          </p:cNvSpPr>
          <p:nvPr/>
        </p:nvSpPr>
        <p:spPr bwMode="auto">
          <a:xfrm>
            <a:off x="5429258" y="3685536"/>
            <a:ext cx="620713" cy="404797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b" anchorCtr="1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614</a:t>
            </a:r>
            <a:endParaRPr lang="en-US" altLang="zh-CN" sz="2400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71" name="Rectangle 61"/>
          <p:cNvSpPr>
            <a:spLocks noChangeArrowheads="1"/>
          </p:cNvSpPr>
          <p:nvPr/>
        </p:nvSpPr>
        <p:spPr bwMode="auto">
          <a:xfrm>
            <a:off x="5429258" y="3282327"/>
            <a:ext cx="620713" cy="403209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b" anchorCtr="1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637</a:t>
            </a:r>
            <a:endParaRPr lang="en-US" altLang="zh-CN" sz="2400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72" name="Rectangle 62"/>
          <p:cNvSpPr>
            <a:spLocks noChangeArrowheads="1"/>
          </p:cNvSpPr>
          <p:nvPr/>
        </p:nvSpPr>
        <p:spPr bwMode="auto">
          <a:xfrm>
            <a:off x="6286514" y="3685536"/>
            <a:ext cx="620713" cy="404797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b" anchorCtr="1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738</a:t>
            </a:r>
            <a:endParaRPr lang="en-US" altLang="zh-CN" sz="2400" dirty="0">
              <a:solidFill>
                <a:srgbClr val="FF0000"/>
              </a:solidFill>
              <a:ea typeface="宋体" pitchFamily="2" charset="-122"/>
            </a:endParaRPr>
          </a:p>
        </p:txBody>
      </p:sp>
      <p:cxnSp>
        <p:nvCxnSpPr>
          <p:cNvPr id="73" name="直接箭头连接符 72"/>
          <p:cNvCxnSpPr/>
          <p:nvPr/>
        </p:nvCxnSpPr>
        <p:spPr bwMode="auto">
          <a:xfrm rot="5400000" flipH="1" flipV="1">
            <a:off x="607987" y="4321181"/>
            <a:ext cx="500066" cy="1588"/>
          </a:xfrm>
          <a:prstGeom prst="straightConnector1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直接箭头连接符 73"/>
          <p:cNvCxnSpPr/>
          <p:nvPr/>
        </p:nvCxnSpPr>
        <p:spPr bwMode="auto">
          <a:xfrm rot="5400000" flipH="1" flipV="1">
            <a:off x="1465243" y="4321181"/>
            <a:ext cx="500066" cy="1588"/>
          </a:xfrm>
          <a:prstGeom prst="straightConnector1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直接箭头连接符 74"/>
          <p:cNvCxnSpPr/>
          <p:nvPr/>
        </p:nvCxnSpPr>
        <p:spPr bwMode="auto">
          <a:xfrm rot="5400000" flipH="1" flipV="1">
            <a:off x="2251061" y="4321181"/>
            <a:ext cx="500066" cy="1588"/>
          </a:xfrm>
          <a:prstGeom prst="straightConnector1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直接箭头连接符 75"/>
          <p:cNvCxnSpPr/>
          <p:nvPr/>
        </p:nvCxnSpPr>
        <p:spPr bwMode="auto">
          <a:xfrm rot="5400000" flipH="1" flipV="1">
            <a:off x="3036879" y="4321181"/>
            <a:ext cx="500066" cy="1588"/>
          </a:xfrm>
          <a:prstGeom prst="straightConnector1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直接箭头连接符 76"/>
          <p:cNvCxnSpPr/>
          <p:nvPr/>
        </p:nvCxnSpPr>
        <p:spPr bwMode="auto">
          <a:xfrm rot="5400000" flipH="1" flipV="1">
            <a:off x="3894135" y="4321181"/>
            <a:ext cx="500066" cy="1588"/>
          </a:xfrm>
          <a:prstGeom prst="straightConnector1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直接箭头连接符 77"/>
          <p:cNvCxnSpPr/>
          <p:nvPr/>
        </p:nvCxnSpPr>
        <p:spPr bwMode="auto">
          <a:xfrm rot="5400000" flipH="1" flipV="1">
            <a:off x="4679953" y="4321181"/>
            <a:ext cx="500066" cy="1588"/>
          </a:xfrm>
          <a:prstGeom prst="straightConnector1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直接箭头连接符 78"/>
          <p:cNvCxnSpPr/>
          <p:nvPr/>
        </p:nvCxnSpPr>
        <p:spPr bwMode="auto">
          <a:xfrm rot="5400000" flipH="1" flipV="1">
            <a:off x="5465771" y="4321181"/>
            <a:ext cx="500066" cy="1588"/>
          </a:xfrm>
          <a:prstGeom prst="straightConnector1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直接箭头连接符 79"/>
          <p:cNvCxnSpPr/>
          <p:nvPr/>
        </p:nvCxnSpPr>
        <p:spPr bwMode="auto">
          <a:xfrm rot="5400000" flipH="1" flipV="1">
            <a:off x="6323027" y="4321181"/>
            <a:ext cx="500066" cy="1588"/>
          </a:xfrm>
          <a:prstGeom prst="straightConnector1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直接箭头连接符 80"/>
          <p:cNvCxnSpPr/>
          <p:nvPr/>
        </p:nvCxnSpPr>
        <p:spPr bwMode="auto">
          <a:xfrm rot="5400000" flipH="1" flipV="1">
            <a:off x="7108845" y="4321181"/>
            <a:ext cx="500066" cy="1588"/>
          </a:xfrm>
          <a:prstGeom prst="straightConnector1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直接箭头连接符 81"/>
          <p:cNvCxnSpPr/>
          <p:nvPr/>
        </p:nvCxnSpPr>
        <p:spPr bwMode="auto">
          <a:xfrm rot="5400000" flipH="1" flipV="1">
            <a:off x="7894663" y="4321181"/>
            <a:ext cx="500066" cy="1588"/>
          </a:xfrm>
          <a:prstGeom prst="straightConnector1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3" name="Rectangle 56"/>
          <p:cNvSpPr>
            <a:spLocks noChangeArrowheads="1"/>
          </p:cNvSpPr>
          <p:nvPr/>
        </p:nvSpPr>
        <p:spPr bwMode="auto">
          <a:xfrm>
            <a:off x="3000366" y="3691886"/>
            <a:ext cx="620713" cy="398447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b" anchorCtr="1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306</a:t>
            </a:r>
            <a:endParaRPr lang="en-US" altLang="zh-CN" sz="2400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84" name="Rectangle 7"/>
          <p:cNvSpPr>
            <a:spLocks noChangeArrowheads="1"/>
          </p:cNvSpPr>
          <p:nvPr/>
        </p:nvSpPr>
        <p:spPr bwMode="auto">
          <a:xfrm>
            <a:off x="6286514" y="3328346"/>
            <a:ext cx="620713" cy="360987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b" anchorCtr="1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790</a:t>
            </a:r>
            <a:endParaRPr lang="en-US" altLang="zh-CN" sz="2400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85" name="Rectangle 54"/>
          <p:cNvSpPr>
            <a:spLocks noChangeArrowheads="1"/>
          </p:cNvSpPr>
          <p:nvPr/>
        </p:nvSpPr>
        <p:spPr bwMode="auto">
          <a:xfrm>
            <a:off x="1428730" y="3721408"/>
            <a:ext cx="620713" cy="368925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b" anchorCtr="1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101</a:t>
            </a:r>
            <a:endParaRPr lang="en-US" altLang="zh-CN" sz="2400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86" name="Rectangle 56"/>
          <p:cNvSpPr>
            <a:spLocks noChangeArrowheads="1"/>
          </p:cNvSpPr>
          <p:nvPr/>
        </p:nvSpPr>
        <p:spPr bwMode="auto">
          <a:xfrm>
            <a:off x="3857622" y="3691886"/>
            <a:ext cx="620713" cy="398447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b" anchorCtr="1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485</a:t>
            </a:r>
            <a:endParaRPr lang="en-US" altLang="zh-CN" sz="2400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87" name="Rectangle 56"/>
          <p:cNvSpPr>
            <a:spLocks noChangeArrowheads="1"/>
          </p:cNvSpPr>
          <p:nvPr/>
        </p:nvSpPr>
        <p:spPr bwMode="auto">
          <a:xfrm>
            <a:off x="2214548" y="3691886"/>
            <a:ext cx="620713" cy="398447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b" anchorCtr="1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215</a:t>
            </a:r>
            <a:endParaRPr lang="en-US" altLang="zh-CN" sz="2400" dirty="0">
              <a:solidFill>
                <a:srgbClr val="FF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6" grpId="0" autoUpdateAnimBg="0"/>
      <p:bldP spid="243717" grpId="0" autoUpdateAnimBg="0"/>
      <p:bldP spid="68" grpId="0" animBg="1"/>
      <p:bldP spid="69" grpId="0" animBg="1"/>
      <p:bldP spid="70" grpId="0" animBg="1"/>
      <p:bldP spid="71" grpId="0" animBg="1"/>
      <p:bldP spid="72" grpId="0" animBg="1"/>
      <p:bldP spid="83" grpId="0" animBg="1"/>
      <p:bldP spid="84" grpId="0" animBg="1"/>
      <p:bldP spid="85" grpId="0" animBg="1"/>
      <p:bldP spid="86" grpId="0" animBg="1"/>
      <p:bldP spid="87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6F4848-56DC-475D-8184-E434D9C94172}" type="slidenum">
              <a:rPr lang="en-US" altLang="zh-CN"/>
              <a:pPr>
                <a:defRPr/>
              </a:pPr>
              <a:t>96</a:t>
            </a:fld>
            <a:endParaRPr lang="en-US" altLang="zh-CN"/>
          </a:p>
        </p:txBody>
      </p:sp>
      <p:sp>
        <p:nvSpPr>
          <p:cNvPr id="2457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10.6 </a:t>
            </a:r>
            <a:r>
              <a:rPr lang="zh-CN" altLang="en-US" dirty="0" smtClean="0"/>
              <a:t>基数排序</a:t>
            </a:r>
          </a:p>
        </p:txBody>
      </p:sp>
      <p:sp>
        <p:nvSpPr>
          <p:cNvPr id="86020" name="Text Box 3"/>
          <p:cNvSpPr txBox="1">
            <a:spLocks noChangeArrowheads="1"/>
          </p:cNvSpPr>
          <p:nvPr/>
        </p:nvSpPr>
        <p:spPr bwMode="auto">
          <a:xfrm>
            <a:off x="723086" y="1728775"/>
            <a:ext cx="7920880" cy="1557349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dirty="0" smtClean="0">
                <a:ea typeface="宋体" pitchFamily="2" charset="-122"/>
              </a:rPr>
              <a:t># define MAX_NUM_KEY 3  //</a:t>
            </a:r>
            <a:r>
              <a:rPr lang="zh-CN" altLang="en-US" dirty="0" smtClean="0">
                <a:ea typeface="宋体" pitchFamily="2" charset="-122"/>
              </a:rPr>
              <a:t>关键字个数</a:t>
            </a:r>
            <a:r>
              <a:rPr lang="en-US" altLang="zh-CN" dirty="0" smtClean="0">
                <a:ea typeface="宋体" pitchFamily="2" charset="-122"/>
              </a:rPr>
              <a:t> </a:t>
            </a:r>
            <a:endParaRPr lang="en-US" altLang="zh-CN" dirty="0">
              <a:ea typeface="宋体" pitchFamily="2" charset="-122"/>
            </a:endParaRPr>
          </a:p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dirty="0" smtClean="0">
                <a:ea typeface="宋体" pitchFamily="2" charset="-122"/>
              </a:rPr>
              <a:t># define RADIX 10 //</a:t>
            </a:r>
            <a:r>
              <a:rPr lang="zh-CN" altLang="en-US" dirty="0" smtClean="0">
                <a:ea typeface="宋体" pitchFamily="2" charset="-122"/>
              </a:rPr>
              <a:t>关键字的基数</a:t>
            </a:r>
            <a:endParaRPr lang="en-US" altLang="zh-CN" dirty="0" smtClean="0">
              <a:ea typeface="宋体" pitchFamily="2" charset="-122"/>
            </a:endParaRPr>
          </a:p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dirty="0" smtClean="0">
                <a:ea typeface="宋体" pitchFamily="2" charset="-122"/>
              </a:rPr>
              <a:t># define </a:t>
            </a:r>
            <a:r>
              <a:rPr lang="en-US" altLang="zh-CN" dirty="0">
                <a:ea typeface="宋体" pitchFamily="2" charset="-122"/>
              </a:rPr>
              <a:t>MAXSIZE </a:t>
            </a:r>
            <a:r>
              <a:rPr lang="en-US" altLang="zh-CN" dirty="0" smtClean="0">
                <a:ea typeface="宋体" pitchFamily="2" charset="-122"/>
              </a:rPr>
              <a:t>10000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23086" y="3984038"/>
            <a:ext cx="7920880" cy="2074414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dirty="0" err="1">
                <a:ea typeface="宋体" pitchFamily="2" charset="-122"/>
              </a:rPr>
              <a:t>typedef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sturct</a:t>
            </a:r>
            <a:r>
              <a:rPr lang="en-US" altLang="zh-CN" dirty="0">
                <a:ea typeface="宋体" pitchFamily="2" charset="-122"/>
              </a:rPr>
              <a:t> {</a:t>
            </a:r>
          </a:p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dirty="0">
                <a:ea typeface="宋体" pitchFamily="2" charset="-122"/>
              </a:rPr>
              <a:t>    </a:t>
            </a:r>
            <a:r>
              <a:rPr lang="en-US" altLang="zh-CN" dirty="0" err="1">
                <a:ea typeface="宋体" pitchFamily="2" charset="-122"/>
              </a:rPr>
              <a:t>KeyType</a:t>
            </a:r>
            <a:r>
              <a:rPr lang="en-US" altLang="zh-CN" dirty="0">
                <a:ea typeface="宋体" pitchFamily="2" charset="-122"/>
              </a:rPr>
              <a:t>   key[ MAX_NUM_KEY </a:t>
            </a:r>
            <a:r>
              <a:rPr lang="en-US" altLang="zh-CN" dirty="0" smtClean="0">
                <a:ea typeface="宋体" pitchFamily="2" charset="-122"/>
              </a:rPr>
              <a:t>];//</a:t>
            </a:r>
            <a:r>
              <a:rPr lang="zh-CN" altLang="en-US" dirty="0" smtClean="0">
                <a:ea typeface="宋体" pitchFamily="2" charset="-122"/>
              </a:rPr>
              <a:t>关键字</a:t>
            </a:r>
            <a:r>
              <a:rPr lang="en-US" altLang="zh-CN" dirty="0" smtClean="0">
                <a:ea typeface="宋体" pitchFamily="2" charset="-122"/>
              </a:rPr>
              <a:t> </a:t>
            </a:r>
            <a:endParaRPr lang="en-US" altLang="zh-CN" dirty="0">
              <a:ea typeface="宋体" pitchFamily="2" charset="-122"/>
            </a:endParaRPr>
          </a:p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    </a:t>
            </a:r>
            <a:r>
              <a:rPr lang="en-US" altLang="zh-CN" u="sng" dirty="0" err="1">
                <a:solidFill>
                  <a:srgbClr val="FF0000"/>
                </a:solidFill>
                <a:ea typeface="宋体" pitchFamily="2" charset="-122"/>
              </a:rPr>
              <a:t>int</a:t>
            </a:r>
            <a:r>
              <a:rPr lang="en-US" altLang="zh-CN" u="sng" dirty="0">
                <a:solidFill>
                  <a:srgbClr val="FF0000"/>
                </a:solidFill>
                <a:ea typeface="宋体" pitchFamily="2" charset="-122"/>
              </a:rPr>
              <a:t> next;</a:t>
            </a:r>
          </a:p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dirty="0">
                <a:ea typeface="宋体" pitchFamily="2" charset="-122"/>
              </a:rPr>
              <a:t>} </a:t>
            </a:r>
            <a:r>
              <a:rPr lang="en-US" altLang="zh-CN" dirty="0" err="1">
                <a:ea typeface="宋体" pitchFamily="2" charset="-122"/>
              </a:rPr>
              <a:t>SLCell</a:t>
            </a:r>
            <a:r>
              <a:rPr lang="en-US" altLang="zh-CN" dirty="0" smtClean="0">
                <a:ea typeface="宋体" pitchFamily="2" charset="-122"/>
              </a:rPr>
              <a:t>; //</a:t>
            </a:r>
            <a:r>
              <a:rPr lang="zh-CN" altLang="en-US" dirty="0" smtClean="0">
                <a:ea typeface="宋体" pitchFamily="2" charset="-122"/>
              </a:rPr>
              <a:t>静态链表的节点类型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1187" y="3477284"/>
            <a:ext cx="3430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u="sng" dirty="0">
                <a:ea typeface="宋体" pitchFamily="2" charset="-122"/>
              </a:rPr>
              <a:t>静态链表的节点类型</a:t>
            </a:r>
            <a:endParaRPr lang="en-US" altLang="zh-CN" u="sng" dirty="0"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4282" y="1048392"/>
            <a:ext cx="41520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 smtClean="0">
                <a:solidFill>
                  <a:srgbClr val="C00000"/>
                </a:solidFill>
                <a:ea typeface="宋体" pitchFamily="2" charset="-122"/>
              </a:rPr>
              <a:t>一种实现方法：静态链表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10.6 </a:t>
            </a:r>
            <a:r>
              <a:rPr lang="zh-CN" altLang="en-US" dirty="0"/>
              <a:t>基数排序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476568-7606-4AF4-B416-2A5C6DA42EC9}" type="slidenum">
              <a:rPr lang="en-US" altLang="zh-CN" smtClean="0"/>
              <a:pPr>
                <a:defRPr/>
              </a:pPr>
              <a:t>97</a:t>
            </a:fld>
            <a:endParaRPr lang="en-US" altLang="zh-CN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23086" y="2269480"/>
            <a:ext cx="7920880" cy="3111500"/>
          </a:xfrm>
          <a:prstGeom prst="rect">
            <a:avLst/>
          </a:prstGeom>
          <a:noFill/>
          <a:ln w="28575" cap="sq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dirty="0" err="1">
                <a:ea typeface="宋体" pitchFamily="2" charset="-122"/>
              </a:rPr>
              <a:t>typedef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sturct</a:t>
            </a:r>
            <a:r>
              <a:rPr lang="en-US" altLang="zh-CN" dirty="0">
                <a:ea typeface="宋体" pitchFamily="2" charset="-122"/>
              </a:rPr>
              <a:t> {</a:t>
            </a:r>
          </a:p>
          <a:p>
            <a:pPr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dirty="0">
                <a:ea typeface="宋体" pitchFamily="2" charset="-122"/>
              </a:rPr>
              <a:t>    </a:t>
            </a:r>
            <a:r>
              <a:rPr lang="en-US" altLang="zh-CN" dirty="0" err="1">
                <a:ea typeface="宋体" pitchFamily="2" charset="-122"/>
              </a:rPr>
              <a:t>SLCell</a:t>
            </a:r>
            <a:r>
              <a:rPr lang="en-US" altLang="zh-CN" dirty="0">
                <a:ea typeface="宋体" pitchFamily="2" charset="-122"/>
              </a:rPr>
              <a:t> r[ MAXSIZE </a:t>
            </a:r>
            <a:r>
              <a:rPr lang="en-US" altLang="zh-CN" dirty="0" smtClean="0">
                <a:ea typeface="宋体" pitchFamily="2" charset="-122"/>
              </a:rPr>
              <a:t>]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静态链表空间</a:t>
            </a:r>
            <a:endParaRPr lang="en-US" altLang="zh-CN" dirty="0">
              <a:solidFill>
                <a:srgbClr val="FF0000"/>
              </a:solidFill>
              <a:ea typeface="宋体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dirty="0">
                <a:ea typeface="宋体" pitchFamily="2" charset="-122"/>
              </a:rPr>
              <a:t>    </a:t>
            </a:r>
            <a:r>
              <a:rPr lang="en-US" altLang="zh-CN" dirty="0" err="1">
                <a:ea typeface="宋体" pitchFamily="2" charset="-122"/>
              </a:rPr>
              <a:t>int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bitnum</a:t>
            </a:r>
            <a:r>
              <a:rPr lang="en-US" altLang="zh-CN" dirty="0">
                <a:ea typeface="宋体" pitchFamily="2" charset="-122"/>
              </a:rPr>
              <a:t>;    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</a:rPr>
              <a:t>关键字位数</a:t>
            </a:r>
          </a:p>
          <a:p>
            <a:pPr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dirty="0">
                <a:ea typeface="宋体" pitchFamily="2" charset="-122"/>
              </a:rPr>
              <a:t>    </a:t>
            </a:r>
            <a:r>
              <a:rPr lang="en-US" altLang="zh-CN" dirty="0" err="1">
                <a:ea typeface="宋体" pitchFamily="2" charset="-122"/>
              </a:rPr>
              <a:t>int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rednum</a:t>
            </a:r>
            <a:r>
              <a:rPr lang="en-US" altLang="zh-CN" dirty="0">
                <a:ea typeface="宋体" pitchFamily="2" charset="-122"/>
              </a:rPr>
              <a:t>;  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</a:rPr>
              <a:t>记录个数</a:t>
            </a:r>
          </a:p>
          <a:p>
            <a:pPr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dirty="0">
                <a:ea typeface="宋体" pitchFamily="2" charset="-122"/>
              </a:rPr>
              <a:t>} </a:t>
            </a:r>
            <a:r>
              <a:rPr lang="en-US" altLang="zh-CN" dirty="0" err="1">
                <a:ea typeface="宋体" pitchFamily="2" charset="-122"/>
              </a:rPr>
              <a:t>SLList</a:t>
            </a:r>
            <a:r>
              <a:rPr lang="en-US" altLang="zh-CN" dirty="0">
                <a:ea typeface="宋体" pitchFamily="2" charset="-122"/>
              </a:rPr>
              <a:t>;</a:t>
            </a:r>
          </a:p>
          <a:p>
            <a:pPr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dirty="0" err="1">
                <a:ea typeface="宋体" pitchFamily="2" charset="-122"/>
              </a:rPr>
              <a:t>typedef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int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ArrType</a:t>
            </a:r>
            <a:r>
              <a:rPr lang="en-US" altLang="zh-CN" dirty="0">
                <a:ea typeface="宋体" pitchFamily="2" charset="-122"/>
              </a:rPr>
              <a:t>[ RADIX </a:t>
            </a:r>
            <a:r>
              <a:rPr lang="en-US" altLang="zh-CN" dirty="0" smtClean="0">
                <a:ea typeface="宋体" pitchFamily="2" charset="-122"/>
              </a:rPr>
              <a:t>];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指针数组类型</a:t>
            </a:r>
            <a:endParaRPr lang="en-US" altLang="zh-CN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5701" y="1571612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u="sng" dirty="0">
                <a:ea typeface="宋体" pitchFamily="2" charset="-122"/>
              </a:rPr>
              <a:t>静态</a:t>
            </a:r>
            <a:r>
              <a:rPr lang="zh-CN" altLang="en-US" u="sng" dirty="0" smtClean="0">
                <a:ea typeface="宋体" pitchFamily="2" charset="-122"/>
              </a:rPr>
              <a:t>链表类型</a:t>
            </a:r>
            <a:endParaRPr lang="en-US" altLang="zh-CN" u="sng" dirty="0"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4282" y="1048392"/>
            <a:ext cx="41520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 smtClean="0">
                <a:solidFill>
                  <a:srgbClr val="C00000"/>
                </a:solidFill>
                <a:ea typeface="宋体" pitchFamily="2" charset="-122"/>
              </a:rPr>
              <a:t>一种实现方法：静态链表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045971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7501B-DE51-4D52-9A26-11E44C354494}" type="slidenum">
              <a:rPr lang="en-US" altLang="zh-CN"/>
              <a:pPr>
                <a:defRPr/>
              </a:pPr>
              <a:t>98</a:t>
            </a:fld>
            <a:endParaRPr lang="en-US" altLang="zh-CN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10.6 </a:t>
            </a:r>
            <a:r>
              <a:rPr lang="zh-CN" altLang="en-US" smtClean="0"/>
              <a:t>基数排序</a:t>
            </a:r>
          </a:p>
        </p:txBody>
      </p:sp>
      <p:sp>
        <p:nvSpPr>
          <p:cNvPr id="8704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r>
              <a:rPr lang="zh-CN" altLang="en-US" dirty="0" smtClean="0"/>
              <a:t>基数排序的特点</a:t>
            </a:r>
          </a:p>
          <a:p>
            <a:pPr lvl="1" eaLnBrk="1" hangingPunct="1"/>
            <a:r>
              <a:rPr lang="zh-CN" altLang="en-US" dirty="0" smtClean="0"/>
              <a:t>关键字包含</a:t>
            </a:r>
            <a:r>
              <a:rPr lang="en-US" altLang="zh-CN" dirty="0" smtClean="0"/>
              <a:t>d</a:t>
            </a:r>
            <a:r>
              <a:rPr lang="zh-CN" altLang="en-US" dirty="0" smtClean="0"/>
              <a:t>位  </a:t>
            </a:r>
            <a:r>
              <a:rPr lang="en-US" altLang="zh-CN" dirty="0" smtClean="0"/>
              <a:t>k = k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k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 …, </a:t>
            </a:r>
            <a:r>
              <a:rPr lang="en-US" altLang="zh-CN" dirty="0" err="1" smtClean="0"/>
              <a:t>k</a:t>
            </a:r>
            <a:r>
              <a:rPr lang="en-US" altLang="zh-CN" baseline="-25000" dirty="0" err="1" smtClean="0"/>
              <a:t>d</a:t>
            </a:r>
            <a:r>
              <a:rPr lang="en-US" altLang="zh-CN" dirty="0" smtClean="0"/>
              <a:t>. </a:t>
            </a:r>
          </a:p>
          <a:p>
            <a:pPr lvl="1" eaLnBrk="1" hangingPunct="1"/>
            <a:r>
              <a:rPr lang="zh-CN" altLang="en-US" dirty="0" smtClean="0"/>
              <a:t>每个关键字最多包含</a:t>
            </a:r>
            <a:r>
              <a:rPr lang="en-US" altLang="zh-CN" dirty="0" smtClean="0"/>
              <a:t>r</a:t>
            </a:r>
            <a:r>
              <a:rPr lang="zh-CN" altLang="en-US" dirty="0" smtClean="0"/>
              <a:t>个不同关键字</a:t>
            </a:r>
          </a:p>
          <a:p>
            <a:pPr lvl="1" eaLnBrk="1" hangingPunct="1"/>
            <a:r>
              <a:rPr lang="zh-CN" altLang="en-US" dirty="0" smtClean="0"/>
              <a:t>基本步骤：分配、收集</a:t>
            </a:r>
          </a:p>
          <a:p>
            <a:pPr lvl="1" eaLnBrk="1" hangingPunct="1"/>
            <a:r>
              <a:rPr lang="zh-CN" altLang="en-US" dirty="0" smtClean="0"/>
              <a:t>时间复杂度 </a:t>
            </a:r>
            <a:r>
              <a:rPr lang="en-US" altLang="zh-CN" dirty="0" smtClean="0"/>
              <a:t>O( d(</a:t>
            </a:r>
            <a:r>
              <a:rPr lang="en-US" altLang="zh-CN" dirty="0" err="1" smtClean="0"/>
              <a:t>n+r</a:t>
            </a:r>
            <a:r>
              <a:rPr lang="en-US" altLang="zh-CN" dirty="0" smtClean="0"/>
              <a:t>) )</a:t>
            </a:r>
          </a:p>
          <a:p>
            <a:pPr lvl="1" eaLnBrk="1" hangingPunct="1"/>
            <a:r>
              <a:rPr lang="zh-CN" altLang="en-US" dirty="0" smtClean="0"/>
              <a:t>空间复杂度 </a:t>
            </a:r>
            <a:r>
              <a:rPr lang="en-US" altLang="zh-CN" dirty="0" smtClean="0"/>
              <a:t>O( </a:t>
            </a:r>
            <a:r>
              <a:rPr lang="en-US" altLang="zh-CN" dirty="0" err="1" smtClean="0"/>
              <a:t>n+r</a:t>
            </a:r>
            <a:r>
              <a:rPr lang="en-US" altLang="zh-CN" dirty="0" smtClean="0"/>
              <a:t> ) </a:t>
            </a:r>
          </a:p>
          <a:p>
            <a:pPr lvl="1" eaLnBrk="1" hangingPunct="1"/>
            <a:r>
              <a:rPr lang="zh-CN" altLang="en-US" dirty="0" smtClean="0"/>
              <a:t>稳定</a:t>
            </a:r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7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4" grpId="0" build="p" bldLvl="2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其它排序方法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已知一个含有</a:t>
            </a:r>
            <a:r>
              <a:rPr lang="en-US" dirty="0" smtClean="0"/>
              <a:t>n</a:t>
            </a:r>
            <a:r>
              <a:rPr lang="zh-CN" altLang="en-US" dirty="0" smtClean="0"/>
              <a:t>个记录的序列，其关键字为整数，其取值范围是</a:t>
            </a:r>
            <a:r>
              <a:rPr lang="en-US" dirty="0" smtClean="0"/>
              <a:t>[0, n)</a:t>
            </a:r>
            <a:r>
              <a:rPr lang="zh-CN" altLang="en-US" dirty="0" smtClean="0"/>
              <a:t>。若</a:t>
            </a:r>
            <a:r>
              <a:rPr lang="zh-CN" altLang="en-US" u="sng" dirty="0" smtClean="0">
                <a:solidFill>
                  <a:srgbClr val="990000"/>
                </a:solidFill>
              </a:rPr>
              <a:t>不存在</a:t>
            </a:r>
            <a:r>
              <a:rPr lang="zh-CN" altLang="en-US" dirty="0" smtClean="0"/>
              <a:t>关键字相同的记录，怎样排序最快？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C91D73-EE6C-4342-9133-F9AD5DDE6567}" type="slidenum">
              <a:rPr lang="en-US" altLang="zh-CN" smtClean="0"/>
              <a:pPr>
                <a:defRPr/>
              </a:pPr>
              <a:t>99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285852" y="4429132"/>
          <a:ext cx="6096000" cy="82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0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1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2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3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4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5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6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7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3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4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5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6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7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285852" y="3643314"/>
          <a:ext cx="6096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6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4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3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1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7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2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0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5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椭圆 7"/>
          <p:cNvSpPr/>
          <p:nvPr/>
        </p:nvSpPr>
        <p:spPr bwMode="auto">
          <a:xfrm>
            <a:off x="5572132" y="2214554"/>
            <a:ext cx="2357454" cy="928694"/>
          </a:xfrm>
          <a:prstGeom prst="ellipse">
            <a:avLst/>
          </a:prstGeom>
          <a:solidFill>
            <a:srgbClr val="FF9900"/>
          </a:solidFill>
          <a:ln w="28575" cap="sq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哈希排序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BlueHill">
  <a:themeElements>
    <a:clrScheme name="">
      <a:dk1>
        <a:srgbClr val="000000"/>
      </a:dk1>
      <a:lt1>
        <a:srgbClr val="FFFFFF"/>
      </a:lt1>
      <a:dk2>
        <a:srgbClr val="FFFFCC"/>
      </a:dk2>
      <a:lt2>
        <a:srgbClr val="676597"/>
      </a:lt2>
      <a:accent1>
        <a:srgbClr val="66CCFF"/>
      </a:accent1>
      <a:accent2>
        <a:srgbClr val="CCECFF"/>
      </a:accent2>
      <a:accent3>
        <a:srgbClr val="FFFFFF"/>
      </a:accent3>
      <a:accent4>
        <a:srgbClr val="000000"/>
      </a:accent4>
      <a:accent5>
        <a:srgbClr val="B8E2FF"/>
      </a:accent5>
      <a:accent6>
        <a:srgbClr val="B9D6E7"/>
      </a:accent6>
      <a:hlink>
        <a:srgbClr val="6600CC"/>
      </a:hlink>
      <a:folHlink>
        <a:srgbClr val="008080"/>
      </a:folHlink>
    </a:clrScheme>
    <a:fontScheme name="BlueHil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noFill/>
        <a:ln w="28575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ln>
          <a:solidFill>
            <a:schemeClr val="tx1"/>
          </a:solidFill>
        </a:ln>
      </a:spPr>
      <a:bodyPr wrap="square" rtlCol="0">
        <a:spAutoFit/>
      </a:bodyPr>
      <a:lstStyle>
        <a:defPPr algn="ctr">
          <a:defRPr sz="2000" dirty="0" smtClean="0"/>
        </a:defPPr>
      </a:lstStyle>
    </a:txDef>
  </a:objectDefaults>
  <a:extraClrSchemeLst>
    <a:extraClrScheme>
      <a:clrScheme name="BlueHill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Hill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Hill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Hill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Hill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Hill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Hill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Hill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Hill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Moutain-Purple</Template>
  <TotalTime>13398</TotalTime>
  <Words>9599</Words>
  <Application>Microsoft Office PowerPoint</Application>
  <PresentationFormat>全屏显示(4:3)</PresentationFormat>
  <Paragraphs>2202</Paragraphs>
  <Slides>124</Slides>
  <Notes>14</Notes>
  <HiddenSlides>2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124</vt:i4>
      </vt:variant>
    </vt:vector>
  </HeadingPairs>
  <TitlesOfParts>
    <vt:vector size="144" baseType="lpstr">
      <vt:lpstr>Arial Unicode MS</vt:lpstr>
      <vt:lpstr>GulimChe</vt:lpstr>
      <vt:lpstr>Monotype Sorts</vt:lpstr>
      <vt:lpstr>仿宋_GB2312</vt:lpstr>
      <vt:lpstr>黑体</vt:lpstr>
      <vt:lpstr>华文楷体</vt:lpstr>
      <vt:lpstr>楷体_GB2312</vt:lpstr>
      <vt:lpstr>隶书</vt:lpstr>
      <vt:lpstr>宋体</vt:lpstr>
      <vt:lpstr>Microsoft YaHei</vt:lpstr>
      <vt:lpstr>Arial</vt:lpstr>
      <vt:lpstr>Cambria Math</vt:lpstr>
      <vt:lpstr>Symbol</vt:lpstr>
      <vt:lpstr>Times New Roman</vt:lpstr>
      <vt:lpstr>Webdings</vt:lpstr>
      <vt:lpstr>Wingdings</vt:lpstr>
      <vt:lpstr>Wingdings 2</vt:lpstr>
      <vt:lpstr>BlueHill</vt:lpstr>
      <vt:lpstr>Equation</vt:lpstr>
      <vt:lpstr>公式</vt:lpstr>
      <vt:lpstr>第十章 排序 Sorting</vt:lpstr>
      <vt:lpstr>本章内容</vt:lpstr>
      <vt:lpstr>10.1  概述</vt:lpstr>
      <vt:lpstr>PowerPoint 演示文稿</vt:lpstr>
      <vt:lpstr>排序的稳定性</vt:lpstr>
      <vt:lpstr>排序方法的分类</vt:lpstr>
      <vt:lpstr>内部排序方法的分类</vt:lpstr>
      <vt:lpstr>数据结构</vt:lpstr>
      <vt:lpstr>10.2  插入排序(Insertion Sort)</vt:lpstr>
      <vt:lpstr>10.2.1 插入排序的基本思想</vt:lpstr>
      <vt:lpstr>10.2.1 插入排序的基本思想</vt:lpstr>
      <vt:lpstr>10.2.2  直接插入排序</vt:lpstr>
      <vt:lpstr>直接插入排序的基本思想</vt:lpstr>
      <vt:lpstr>PowerPoint 演示文稿</vt:lpstr>
      <vt:lpstr>PowerPoint 演示文稿</vt:lpstr>
      <vt:lpstr>直接插入排序的时间分析</vt:lpstr>
      <vt:lpstr>PowerPoint 演示文稿</vt:lpstr>
      <vt:lpstr>直接插入排序特点</vt:lpstr>
      <vt:lpstr>10.2.3  折半插入排序</vt:lpstr>
      <vt:lpstr>10.2.3  折半插入排序</vt:lpstr>
      <vt:lpstr>10.2.3  折半插入排序</vt:lpstr>
      <vt:lpstr>PowerPoint 演示文稿</vt:lpstr>
      <vt:lpstr>PowerPoint 演示文稿</vt:lpstr>
      <vt:lpstr>10.2.4 希尔排序</vt:lpstr>
      <vt:lpstr>PowerPoint 演示文稿</vt:lpstr>
      <vt:lpstr>PowerPoint 演示文稿</vt:lpstr>
      <vt:lpstr>Shell’s sort</vt:lpstr>
      <vt:lpstr>Shell’s sort</vt:lpstr>
      <vt:lpstr>10.3  选择排序(Selection Sort)</vt:lpstr>
      <vt:lpstr>PowerPoint 演示文稿</vt:lpstr>
      <vt:lpstr>PowerPoint 演示文稿</vt:lpstr>
      <vt:lpstr>简单选择排序时间性能分析</vt:lpstr>
      <vt:lpstr> 10.3.2 树型选择排序 Tree Selection Sort</vt:lpstr>
      <vt:lpstr> 10.3.2 树型选择排序 Tree Selection Sort</vt:lpstr>
      <vt:lpstr>10.3.3 堆排序Heap Sort</vt:lpstr>
      <vt:lpstr>10.3.3 堆排序</vt:lpstr>
      <vt:lpstr>10.3.3 堆排序</vt:lpstr>
      <vt:lpstr>调整方法(大顶堆)</vt:lpstr>
      <vt:lpstr>HeapAdjust</vt:lpstr>
      <vt:lpstr>调整方法</vt:lpstr>
      <vt:lpstr>建立初始的最大堆</vt:lpstr>
      <vt:lpstr>建立初始的最大堆</vt:lpstr>
      <vt:lpstr>建立初始的最大堆</vt:lpstr>
      <vt:lpstr>建立初始的最大堆</vt:lpstr>
      <vt:lpstr>基于初始堆进行堆排序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堆排序的时间复杂度分析</vt:lpstr>
      <vt:lpstr>堆排序的时间复杂度分析</vt:lpstr>
      <vt:lpstr>堆排序的特点</vt:lpstr>
      <vt:lpstr>堆与优先队列</vt:lpstr>
      <vt:lpstr>堆与优先队列</vt:lpstr>
      <vt:lpstr>堆与优先队列</vt:lpstr>
      <vt:lpstr>10.4 选择排序—堆排序</vt:lpstr>
      <vt:lpstr>10.4 选择排序—堆排序</vt:lpstr>
      <vt:lpstr>10.4 选择排序—堆排序</vt:lpstr>
      <vt:lpstr>10.3 交换排序</vt:lpstr>
      <vt:lpstr>10.3.1  起泡排序</vt:lpstr>
      <vt:lpstr>起泡排序分析</vt:lpstr>
      <vt:lpstr>10.3.2 快速排序</vt:lpstr>
      <vt:lpstr>10.3.2 快速排序</vt:lpstr>
      <vt:lpstr>PowerPoint 演示文稿</vt:lpstr>
      <vt:lpstr>PowerPoint 演示文稿</vt:lpstr>
      <vt:lpstr>10.3.2 快速排序</vt:lpstr>
      <vt:lpstr>PowerPoint 演示文稿</vt:lpstr>
      <vt:lpstr>PowerPoint 演示文稿</vt:lpstr>
      <vt:lpstr> 快速排序特点</vt:lpstr>
      <vt:lpstr> 改进的快速排序</vt:lpstr>
      <vt:lpstr>    改进的快速排序</vt:lpstr>
      <vt:lpstr>PowerPoint 演示文稿</vt:lpstr>
      <vt:lpstr>PowerPoint 演示文稿</vt:lpstr>
      <vt:lpstr>PowerPoint 演示文稿</vt:lpstr>
      <vt:lpstr> 改进的快速排序</vt:lpstr>
      <vt:lpstr>10.3.2 快速排序分析</vt:lpstr>
      <vt:lpstr>PowerPoint 演示文稿</vt:lpstr>
      <vt:lpstr>10.5 归并排序(Merging Sort)</vt:lpstr>
      <vt:lpstr>10.5 归并排序</vt:lpstr>
      <vt:lpstr>10.5 归并排序</vt:lpstr>
      <vt:lpstr>基于比较操作的内排算法分析</vt:lpstr>
      <vt:lpstr>基于比较的内排最快速度是多少？</vt:lpstr>
      <vt:lpstr>基于比较的内排最快速度是多少？</vt:lpstr>
      <vt:lpstr>10.6 基数排序(Radix Sorting)</vt:lpstr>
      <vt:lpstr>10.6 基数排序</vt:lpstr>
      <vt:lpstr>10.6 基数排序</vt:lpstr>
      <vt:lpstr>10.6 基数排序</vt:lpstr>
      <vt:lpstr>10.6 基数排序</vt:lpstr>
      <vt:lpstr>10.6 基数排序</vt:lpstr>
      <vt:lpstr>10.6 基数排序</vt:lpstr>
      <vt:lpstr>10.6 基数排序</vt:lpstr>
      <vt:lpstr>10.6 基数排序</vt:lpstr>
      <vt:lpstr>10.6 基数排序</vt:lpstr>
      <vt:lpstr>10.6 基数排序</vt:lpstr>
      <vt:lpstr>10.6 基数排序</vt:lpstr>
      <vt:lpstr>10.6 基数排序</vt:lpstr>
      <vt:lpstr>其它排序方法1</vt:lpstr>
      <vt:lpstr>其它排序方法2</vt:lpstr>
      <vt:lpstr>其它排序方法2</vt:lpstr>
      <vt:lpstr>其它排序方法3</vt:lpstr>
      <vt:lpstr>其它排序方法4</vt:lpstr>
      <vt:lpstr>其它排序方法5</vt:lpstr>
      <vt:lpstr>其它排序方法6</vt:lpstr>
      <vt:lpstr>PowerPoint 演示文稿</vt:lpstr>
      <vt:lpstr>睡眠排序</vt:lpstr>
      <vt:lpstr>Bogo 排序/猴子排序/随机排序</vt:lpstr>
      <vt:lpstr>双调排序Bitonic Sort</vt:lpstr>
      <vt:lpstr>排序算法小结</vt:lpstr>
      <vt:lpstr>排序算法小结</vt:lpstr>
      <vt:lpstr>排序算法小结</vt:lpstr>
      <vt:lpstr>PowerPoint 演示文稿</vt:lpstr>
      <vt:lpstr>思考题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END</vt:lpstr>
    </vt:vector>
  </TitlesOfParts>
  <Company>software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排序</dc:title>
  <dc:creator>GaoCX</dc:creator>
  <cp:lastModifiedBy>gloria</cp:lastModifiedBy>
  <cp:revision>820</cp:revision>
  <dcterms:created xsi:type="dcterms:W3CDTF">1998-12-21T03:03:15Z</dcterms:created>
  <dcterms:modified xsi:type="dcterms:W3CDTF">2020-12-06T15:14:25Z</dcterms:modified>
</cp:coreProperties>
</file>